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</p:sldIdLst>
  <p:sldSz cx="12601575" cy="7200900"/>
  <p:notesSz cx="6858000" cy="9144000"/>
  <p:defaultTextStyle>
    <a:defPPr>
      <a:defRPr lang="en-US"/>
    </a:defPPr>
    <a:lvl1pPr marL="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00"/>
    <a:srgbClr val="9AD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89" autoAdjust="0"/>
  </p:normalViewPr>
  <p:slideViewPr>
    <p:cSldViewPr>
      <p:cViewPr varScale="1">
        <p:scale>
          <a:sx n="75" d="100"/>
          <a:sy n="75" d="100"/>
        </p:scale>
        <p:origin x="850" y="58"/>
      </p:cViewPr>
      <p:guideLst>
        <p:guide orient="horz" pos="2268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936C2-5AB2-4888-815E-534B5DFA1A2B}" type="datetimeFigureOut">
              <a:rPr lang="en-IN" smtClean="0"/>
              <a:t>31-07-2017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6B21A-6754-4A0F-99A2-87145F1C9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85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6B21A-6754-4A0F-99A2-87145F1C9FC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523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800850"/>
            <a:ext cx="6757987" cy="400050"/>
          </a:xfrm>
          <a:solidFill>
            <a:srgbClr val="C00000"/>
          </a:solidFill>
          <a:ln>
            <a:noFill/>
          </a:ln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INDIAN INSTITUTE OF TECHNOLOGY KHARAGPUR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5088636"/>
            <a:ext cx="1334542" cy="21122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787" y="880110"/>
            <a:ext cx="10347723" cy="120015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500" spc="-9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787" y="2080260"/>
            <a:ext cx="8562499" cy="720090"/>
          </a:xfrm>
        </p:spPr>
        <p:txBody>
          <a:bodyPr>
            <a:normAutofit/>
          </a:bodyPr>
          <a:lstStyle>
            <a:lvl1pPr marL="0" indent="0" algn="l">
              <a:buNone/>
              <a:defRPr sz="2700" b="1" cap="all" spc="135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54577" y="6800850"/>
            <a:ext cx="1680210" cy="360045"/>
          </a:xfrm>
        </p:spPr>
        <p:txBody>
          <a:bodyPr/>
          <a:lstStyle>
            <a:lvl1pPr>
              <a:defRPr sz="1600"/>
            </a:lvl1pPr>
          </a:lstStyle>
          <a:p>
            <a:fld id="{1D19774C-78F6-4EB3-971D-8B8CC6F999AA}" type="datetime1">
              <a:rPr lang="en-US" smtClean="0"/>
              <a:t>7/31/2017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404674" y="5088636"/>
            <a:ext cx="196901" cy="2112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404674" y="0"/>
            <a:ext cx="196901" cy="560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11825287" y="6610350"/>
            <a:ext cx="609600" cy="381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1" descr="ii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5" y="6062489"/>
            <a:ext cx="1089512" cy="104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-1" y="0"/>
            <a:ext cx="1334542" cy="560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BD71-9367-4214-8594-DB7FAD6BCEF6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6142" y="288372"/>
            <a:ext cx="2835355" cy="6144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79" y="288372"/>
            <a:ext cx="8296037" cy="61441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BA63-92FF-47EA-A00E-F981DDB5B16F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50" y="138351"/>
            <a:ext cx="10387548" cy="585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8192" y="885112"/>
            <a:ext cx="5664146" cy="61491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365" y="885112"/>
            <a:ext cx="5666333" cy="61491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7A6404-6E3A-4422-8B75-C9ED0238BB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39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E1D5-A628-4611-AF8F-40962E3C198A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78" y="1520190"/>
            <a:ext cx="10711339" cy="453723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900" b="0" cap="all" spc="-9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8" y="240031"/>
            <a:ext cx="10711339" cy="1120140"/>
          </a:xfrm>
        </p:spPr>
        <p:txBody>
          <a:bodyPr anchor="b"/>
          <a:lstStyle>
            <a:lvl1pPr marL="0" indent="0">
              <a:buNone/>
              <a:defRPr sz="2300" b="0" cap="all" spc="135" baseline="0">
                <a:solidFill>
                  <a:schemeClr val="tx2"/>
                </a:solidFill>
                <a:latin typeface="+mj-lt"/>
              </a:defRPr>
            </a:lvl1pPr>
            <a:lvl2pPr marL="51435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8D6B-BC2C-4F39-9723-9CDFD2FD4187}" type="datetime1">
              <a:rPr lang="en-US" smtClean="0"/>
              <a:t>7/31/2017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7281" y="1653542"/>
            <a:ext cx="4536567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4877" y="1653542"/>
            <a:ext cx="4536567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336-759B-4DF6-B44A-65EA46CF2694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3080" y="1651406"/>
            <a:ext cx="4536567" cy="671750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13" baseline="0">
                <a:solidFill>
                  <a:schemeClr val="tx1"/>
                </a:solidFill>
                <a:latin typeface="+mj-lt"/>
              </a:defRPr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3080" y="2372334"/>
            <a:ext cx="4536567" cy="403250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19077" y="1651406"/>
            <a:ext cx="4536567" cy="671750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b="0" kern="1200" cap="all" spc="113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marL="0" lvl="0" indent="0" algn="l" defTabSz="10287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9077" y="2372334"/>
            <a:ext cx="4536567" cy="403250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F38A-D9A6-4147-A0C6-83A82D91484E}" type="datetime1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0BD0-2E5B-493D-BF4C-712960B6749E}" type="datetime1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5C54-0883-4FAF-A6DD-2FBEC2C45FCF}" type="datetime1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867" y="1680210"/>
            <a:ext cx="7044631" cy="4704588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9" y="1680210"/>
            <a:ext cx="4145832" cy="4704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D2F0-3032-45A6-9E26-222C63827300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404674" y="5088636"/>
            <a:ext cx="196901" cy="2112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404334" cy="508863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8" y="6000750"/>
            <a:ext cx="11236405" cy="480060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6A39-B318-4E96-9418-81911DC9BDDE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30078" y="5200650"/>
            <a:ext cx="11236405" cy="8001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404674" y="0"/>
            <a:ext cx="196901" cy="5088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065" y="160354"/>
            <a:ext cx="11761470" cy="639746"/>
          </a:xfrm>
          <a:prstGeom prst="rect">
            <a:avLst/>
          </a:prstGeom>
        </p:spPr>
        <p:txBody>
          <a:bodyPr vert="horz" lIns="102870" tIns="51435" rIns="102870" bIns="51435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8" y="1120141"/>
            <a:ext cx="11551444" cy="5312331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46168" y="6760846"/>
            <a:ext cx="1680210" cy="360045"/>
          </a:xfrm>
          <a:prstGeom prst="rect">
            <a:avLst/>
          </a:prstGeom>
        </p:spPr>
        <p:txBody>
          <a:bodyPr vert="horz" lIns="102870" tIns="51435" rIns="10287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fld id="{00918659-41D6-476B-B86B-F6DF7E0F18D2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080" y="6800851"/>
            <a:ext cx="7665958" cy="314706"/>
          </a:xfrm>
          <a:prstGeom prst="rect">
            <a:avLst/>
          </a:prstGeom>
        </p:spPr>
        <p:txBody>
          <a:bodyPr vert="horz" lIns="102870" tIns="51435" rIns="102870" bIns="51435" rtlCol="0" anchor="t"/>
          <a:lstStyle>
            <a:lvl1pPr algn="l"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smtClean="0"/>
              <a:t>INDIAN INSTITUTE OF TECHNOLOGY KHARAGPUR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758303" y="6592657"/>
            <a:ext cx="741426" cy="315040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404674" y="0"/>
            <a:ext cx="196901" cy="1440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404674" y="1120140"/>
            <a:ext cx="196901" cy="6080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3335"/>
            <a:ext cx="420053" cy="1440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120140"/>
            <a:ext cx="420053" cy="6094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dt="0"/>
  <p:txStyles>
    <p:titleStyle>
      <a:lvl1pPr algn="l" defTabSz="1028700" rtl="0" eaLnBrk="1" latinLnBrk="0" hangingPunct="1">
        <a:spcBef>
          <a:spcPct val="0"/>
        </a:spcBef>
        <a:buNone/>
        <a:defRPr sz="4100" b="1" kern="1200" cap="none" spc="-68" baseline="0">
          <a:solidFill>
            <a:schemeClr val="tx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1028700" rtl="0" eaLnBrk="1" latinLnBrk="0" hangingPunct="1">
        <a:spcBef>
          <a:spcPct val="20000"/>
        </a:spcBef>
        <a:spcAft>
          <a:spcPts val="675"/>
        </a:spcAft>
        <a:buFont typeface="Arial" pitchFamily="34" charset="0"/>
        <a:buNone/>
        <a:defRPr sz="2300" b="1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514350" indent="-205740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002060"/>
          </a:solidFill>
          <a:latin typeface="Arial Narrow" panose="020B0606020202030204" pitchFamily="34" charset="0"/>
          <a:ea typeface="+mn-ea"/>
          <a:cs typeface="+mn-cs"/>
        </a:defRPr>
      </a:lvl2pPr>
      <a:lvl3pPr marL="12858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C00000"/>
          </a:solidFill>
          <a:latin typeface="Arial Narrow" panose="020B0606020202030204" pitchFamily="34" charset="0"/>
          <a:ea typeface="+mn-ea"/>
          <a:cs typeface="+mn-cs"/>
        </a:defRPr>
      </a:lvl3pPr>
      <a:lvl4pPr marL="18002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7030A0"/>
          </a:solidFill>
          <a:latin typeface="Arial Narrow" panose="020B0606020202030204" pitchFamily="34" charset="0"/>
          <a:ea typeface="+mn-ea"/>
          <a:cs typeface="+mn-cs"/>
        </a:defRPr>
      </a:lvl4pPr>
      <a:lvl5pPr marL="23145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787" y="476250"/>
            <a:ext cx="10347723" cy="120015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z="4800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  <a:sym typeface="Symbol" pitchFamily="18" charset="2"/>
              </a:rPr>
              <a:t>Context-free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2767" y="1695450"/>
            <a:ext cx="8086010" cy="880110"/>
          </a:xfrm>
        </p:spPr>
        <p:txBody>
          <a:bodyPr>
            <a:normAutofit/>
          </a:bodyPr>
          <a:lstStyle/>
          <a:p>
            <a:r>
              <a:rPr lang="en-US" i="1" cap="none" dirty="0" smtClean="0"/>
              <a:t>Foundations of Computing Science</a:t>
            </a:r>
            <a:endParaRPr lang="en-IN" i="1" cap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11825287" y="6610350"/>
            <a:ext cx="609600" cy="3810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9835" y="2842803"/>
            <a:ext cx="3593291" cy="1165704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sz="2300" b="1" dirty="0" err="1">
                <a:latin typeface="Arial Narrow" panose="020B0606020202030204" pitchFamily="34" charset="0"/>
              </a:rPr>
              <a:t>Pallab</a:t>
            </a:r>
            <a:r>
              <a:rPr lang="en-US" sz="2300" b="1" dirty="0">
                <a:latin typeface="Arial Narrow" panose="020B0606020202030204" pitchFamily="34" charset="0"/>
              </a:rPr>
              <a:t> </a:t>
            </a:r>
            <a:r>
              <a:rPr lang="en-US" sz="2300" b="1" dirty="0" err="1">
                <a:latin typeface="Arial Narrow" panose="020B0606020202030204" pitchFamily="34" charset="0"/>
              </a:rPr>
              <a:t>Dasgupta</a:t>
            </a:r>
            <a:endParaRPr lang="en-US" sz="2300" b="1" dirty="0">
              <a:latin typeface="Arial Narrow" panose="020B0606020202030204" pitchFamily="34" charset="0"/>
            </a:endParaRPr>
          </a:p>
          <a:p>
            <a:r>
              <a:rPr lang="en-US" sz="2300" b="1" dirty="0" smtClean="0">
                <a:latin typeface="Arial Narrow" panose="020B0606020202030204" pitchFamily="34" charset="0"/>
              </a:rPr>
              <a:t>Professor</a:t>
            </a:r>
            <a:r>
              <a:rPr lang="en-US" sz="2300" b="1" dirty="0">
                <a:latin typeface="Arial Narrow" panose="020B0606020202030204" pitchFamily="34" charset="0"/>
              </a:rPr>
              <a:t>, </a:t>
            </a:r>
            <a:endParaRPr lang="en-US" sz="2300" b="1" dirty="0" smtClean="0">
              <a:latin typeface="Arial Narrow" panose="020B0606020202030204" pitchFamily="34" charset="0"/>
            </a:endParaRPr>
          </a:p>
          <a:p>
            <a:r>
              <a:rPr lang="en-US" sz="2300" b="1" dirty="0" smtClean="0">
                <a:latin typeface="Arial Narrow" panose="020B0606020202030204" pitchFamily="34" charset="0"/>
              </a:rPr>
              <a:t>Dept</a:t>
            </a:r>
            <a:r>
              <a:rPr lang="en-US" sz="2300" b="1" dirty="0">
                <a:latin typeface="Arial Narrow" panose="020B0606020202030204" pitchFamily="34" charset="0"/>
              </a:rPr>
              <a:t>. of Computer </a:t>
            </a:r>
            <a:r>
              <a:rPr lang="en-US" sz="2300" b="1" dirty="0" err="1">
                <a:latin typeface="Arial Narrow" panose="020B0606020202030204" pitchFamily="34" charset="0"/>
              </a:rPr>
              <a:t>Sc</a:t>
            </a:r>
            <a:r>
              <a:rPr lang="en-US" sz="2300" b="1" dirty="0">
                <a:latin typeface="Arial Narrow" panose="020B0606020202030204" pitchFamily="34" charset="0"/>
              </a:rPr>
              <a:t> &amp; </a:t>
            </a:r>
            <a:r>
              <a:rPr lang="en-US" sz="2300" b="1" dirty="0" err="1">
                <a:latin typeface="Arial Narrow" panose="020B0606020202030204" pitchFamily="34" charset="0"/>
              </a:rPr>
              <a:t>Engg</a:t>
            </a:r>
            <a:endParaRPr lang="en-US" sz="2300" b="1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9987" y="2842803"/>
            <a:ext cx="179848" cy="119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spcCol="0" rtlCol="0" anchor="ctr"/>
          <a:lstStyle/>
          <a:p>
            <a:pPr algn="ctr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INDIAN INSTITUTE OF TECHNOLOGY KHARAGPUR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Acceptance/Recognition by PDA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0239" y="885112"/>
            <a:ext cx="9031129" cy="6055756"/>
          </a:xfrm>
        </p:spPr>
        <p:txBody>
          <a:bodyPr>
            <a:normAutofit lnSpcReduction="10000"/>
          </a:bodyPr>
          <a:lstStyle/>
          <a:p>
            <a:pPr>
              <a:lnSpc>
                <a:spcPct val="105000"/>
              </a:lnSpc>
            </a:pPr>
            <a:r>
              <a:rPr lang="en-US" altLang="en-US" sz="2100" dirty="0"/>
              <a:t>A pushdown automaton </a:t>
            </a:r>
            <a:r>
              <a:rPr lang="en-US" altLang="en-US" sz="2100" i="1" dirty="0">
                <a:solidFill>
                  <a:srgbClr val="993300"/>
                </a:solidFill>
              </a:rPr>
              <a:t>M = (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Q, </a:t>
            </a:r>
            <a:r>
              <a:rPr lang="el-GR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Σ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, </a:t>
            </a:r>
            <a:r>
              <a:rPr lang="el-GR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Γ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, </a:t>
            </a:r>
            <a:r>
              <a:rPr lang="el-GR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δ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, q</a:t>
            </a:r>
            <a:r>
              <a:rPr lang="en-US" altLang="en-US" sz="2100" i="1" baseline="-25000" dirty="0">
                <a:solidFill>
                  <a:srgbClr val="993300"/>
                </a:solidFill>
                <a:sym typeface="Wingdings" panose="05000000000000000000" pitchFamily="2" charset="2"/>
              </a:rPr>
              <a:t>0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, F</a:t>
            </a:r>
            <a:r>
              <a:rPr lang="en-US" altLang="en-US" sz="2100" i="1" dirty="0">
                <a:solidFill>
                  <a:srgbClr val="993300"/>
                </a:solidFill>
              </a:rPr>
              <a:t>)</a:t>
            </a:r>
            <a:r>
              <a:rPr lang="en-US" altLang="en-US" sz="2100" dirty="0"/>
              <a:t> </a:t>
            </a:r>
            <a:r>
              <a:rPr lang="en-US" altLang="en-US" sz="2100" i="1" dirty="0"/>
              <a:t>accepts</a:t>
            </a:r>
            <a:r>
              <a:rPr lang="en-US" altLang="en-US" sz="2100" dirty="0"/>
              <a:t> input </a:t>
            </a:r>
            <a:r>
              <a:rPr lang="en-US" altLang="en-US" sz="2100" i="1" dirty="0">
                <a:solidFill>
                  <a:srgbClr val="993300"/>
                </a:solidFill>
              </a:rPr>
              <a:t>w</a:t>
            </a:r>
            <a:r>
              <a:rPr lang="en-US" altLang="en-US" sz="2100" dirty="0"/>
              <a:t> if</a:t>
            </a:r>
          </a:p>
          <a:p>
            <a:pPr lvl="1">
              <a:lnSpc>
                <a:spcPct val="90000"/>
              </a:lnSpc>
            </a:pPr>
            <a:r>
              <a:rPr lang="en-US" altLang="en-US" sz="2100" i="1" dirty="0">
                <a:solidFill>
                  <a:srgbClr val="993300"/>
                </a:solidFill>
              </a:rPr>
              <a:t>w</a:t>
            </a:r>
            <a:r>
              <a:rPr lang="en-US" altLang="en-US" sz="2100" dirty="0"/>
              <a:t> can be written as </a:t>
            </a:r>
            <a:r>
              <a:rPr lang="en-US" altLang="en-US" sz="2100" i="1" dirty="0">
                <a:solidFill>
                  <a:srgbClr val="993300"/>
                </a:solidFill>
              </a:rPr>
              <a:t>w = w</a:t>
            </a:r>
            <a:r>
              <a:rPr lang="en-US" altLang="en-US" sz="2100" i="1" baseline="-25000" dirty="0">
                <a:solidFill>
                  <a:srgbClr val="993300"/>
                </a:solidFill>
              </a:rPr>
              <a:t>1</a:t>
            </a:r>
            <a:r>
              <a:rPr lang="en-US" altLang="en-US" sz="2100" i="1" dirty="0">
                <a:solidFill>
                  <a:srgbClr val="993300"/>
                </a:solidFill>
              </a:rPr>
              <a:t>w</a:t>
            </a:r>
            <a:r>
              <a:rPr lang="en-US" altLang="en-US" sz="2100" i="1" baseline="-25000" dirty="0">
                <a:solidFill>
                  <a:srgbClr val="993300"/>
                </a:solidFill>
              </a:rPr>
              <a:t>2</a:t>
            </a:r>
            <a:r>
              <a:rPr lang="en-US" altLang="en-US" sz="2100" i="1" dirty="0">
                <a:solidFill>
                  <a:srgbClr val="993300"/>
                </a:solidFill>
              </a:rPr>
              <a:t>…</a:t>
            </a:r>
            <a:r>
              <a:rPr lang="en-US" altLang="en-US" sz="2100" i="1" dirty="0" err="1">
                <a:solidFill>
                  <a:srgbClr val="993300"/>
                </a:solidFill>
              </a:rPr>
              <a:t>w</a:t>
            </a:r>
            <a:r>
              <a:rPr lang="en-US" altLang="en-US" sz="2100" i="1" baseline="-25000" dirty="0" err="1">
                <a:solidFill>
                  <a:srgbClr val="993300"/>
                </a:solidFill>
              </a:rPr>
              <a:t>m</a:t>
            </a:r>
            <a:r>
              <a:rPr lang="en-US" altLang="en-US" sz="2100" dirty="0"/>
              <a:t>, where each </a:t>
            </a:r>
            <a:r>
              <a:rPr lang="en-US" altLang="en-US" sz="2100" i="1" dirty="0" err="1">
                <a:solidFill>
                  <a:srgbClr val="993300"/>
                </a:solidFill>
              </a:rPr>
              <a:t>w</a:t>
            </a:r>
            <a:r>
              <a:rPr lang="en-US" altLang="en-US" sz="2100" i="1" baseline="-25000" dirty="0" err="1">
                <a:solidFill>
                  <a:srgbClr val="993300"/>
                </a:solidFill>
              </a:rPr>
              <a:t>i</a:t>
            </a:r>
            <a:r>
              <a:rPr lang="en-US" altLang="en-US" sz="2100" i="1" baseline="-25000" dirty="0">
                <a:solidFill>
                  <a:srgbClr val="993300"/>
                </a:solidFill>
              </a:rPr>
              <a:t> </a:t>
            </a:r>
            <a:r>
              <a:rPr lang="en-US" altLang="en-US" sz="2100" i="1" dirty="0">
                <a:solidFill>
                  <a:srgbClr val="993300"/>
                </a:solidFill>
              </a:rPr>
              <a:t>∈ </a:t>
            </a:r>
            <a:r>
              <a:rPr lang="el-GR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Σ</a:t>
            </a:r>
            <a:r>
              <a:rPr lang="el-GR" altLang="en-US" sz="2100" i="1" baseline="-25000" dirty="0">
                <a:solidFill>
                  <a:srgbClr val="993300"/>
                </a:solidFill>
                <a:sym typeface="Wingdings" panose="05000000000000000000" pitchFamily="2" charset="2"/>
              </a:rPr>
              <a:t>ε</a:t>
            </a:r>
            <a:endParaRPr lang="en-US" altLang="en-US" sz="2100" i="1" baseline="-25000" dirty="0">
              <a:solidFill>
                <a:srgbClr val="993300"/>
              </a:solidFill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100" dirty="0">
                <a:sym typeface="Wingdings" panose="05000000000000000000" pitchFamily="2" charset="2"/>
              </a:rPr>
              <a:t>Sequences of states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r</a:t>
            </a:r>
            <a:r>
              <a:rPr lang="en-US" altLang="en-US" sz="2100" i="1" baseline="-25000" dirty="0">
                <a:solidFill>
                  <a:srgbClr val="993300"/>
                </a:solidFill>
                <a:sym typeface="Wingdings" panose="05000000000000000000" pitchFamily="2" charset="2"/>
              </a:rPr>
              <a:t>0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, r</a:t>
            </a:r>
            <a:r>
              <a:rPr lang="en-US" altLang="en-US" sz="2100" i="1" baseline="-25000" dirty="0">
                <a:solidFill>
                  <a:srgbClr val="993300"/>
                </a:solidFill>
                <a:sym typeface="Wingdings" panose="05000000000000000000" pitchFamily="2" charset="2"/>
              </a:rPr>
              <a:t>1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, …, </a:t>
            </a:r>
            <a:r>
              <a:rPr lang="en-US" altLang="en-US" sz="2100" i="1" dirty="0" err="1">
                <a:solidFill>
                  <a:srgbClr val="993300"/>
                </a:solidFill>
                <a:sym typeface="Wingdings" panose="05000000000000000000" pitchFamily="2" charset="2"/>
              </a:rPr>
              <a:t>r</a:t>
            </a:r>
            <a:r>
              <a:rPr lang="en-US" altLang="en-US" sz="2100" i="1" baseline="-25000" dirty="0" err="1">
                <a:solidFill>
                  <a:srgbClr val="993300"/>
                </a:solidFill>
                <a:sym typeface="Wingdings" panose="05000000000000000000" pitchFamily="2" charset="2"/>
              </a:rPr>
              <a:t>m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100" i="1" dirty="0">
                <a:solidFill>
                  <a:srgbClr val="993300"/>
                </a:solidFill>
              </a:rPr>
              <a:t>∈ Q</a:t>
            </a:r>
            <a:r>
              <a:rPr lang="en-US" altLang="en-US" sz="2100" dirty="0"/>
              <a:t> and strings </a:t>
            </a:r>
            <a:r>
              <a:rPr lang="en-US" altLang="en-US" sz="2100" i="1" dirty="0">
                <a:solidFill>
                  <a:srgbClr val="993300"/>
                </a:solidFill>
              </a:rPr>
              <a:t>s</a:t>
            </a:r>
            <a:r>
              <a:rPr lang="en-US" altLang="en-US" sz="2100" i="1" baseline="-25000" dirty="0">
                <a:solidFill>
                  <a:srgbClr val="993300"/>
                </a:solidFill>
              </a:rPr>
              <a:t>0</a:t>
            </a:r>
            <a:r>
              <a:rPr lang="en-US" altLang="en-US" sz="2100" i="1" dirty="0">
                <a:solidFill>
                  <a:srgbClr val="993300"/>
                </a:solidFill>
              </a:rPr>
              <a:t>, s</a:t>
            </a:r>
            <a:r>
              <a:rPr lang="en-US" altLang="en-US" sz="2100" i="1" baseline="-25000" dirty="0">
                <a:solidFill>
                  <a:srgbClr val="993300"/>
                </a:solidFill>
              </a:rPr>
              <a:t>1</a:t>
            </a:r>
            <a:r>
              <a:rPr lang="en-US" altLang="en-US" sz="2100" i="1" dirty="0">
                <a:solidFill>
                  <a:srgbClr val="993300"/>
                </a:solidFill>
              </a:rPr>
              <a:t>, …, </a:t>
            </a:r>
            <a:r>
              <a:rPr lang="en-US" altLang="en-US" sz="2100" i="1" dirty="0" err="1">
                <a:solidFill>
                  <a:srgbClr val="993300"/>
                </a:solidFill>
              </a:rPr>
              <a:t>s</a:t>
            </a:r>
            <a:r>
              <a:rPr lang="en-US" altLang="en-US" sz="2100" i="1" baseline="-25000" dirty="0" err="1">
                <a:solidFill>
                  <a:srgbClr val="993300"/>
                </a:solidFill>
              </a:rPr>
              <a:t>m</a:t>
            </a:r>
            <a:r>
              <a:rPr lang="en-US" altLang="en-US" sz="2100" i="1" dirty="0">
                <a:solidFill>
                  <a:srgbClr val="993300"/>
                </a:solidFill>
              </a:rPr>
              <a:t> ∈ </a:t>
            </a:r>
            <a:r>
              <a:rPr lang="el-GR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Γ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*</a:t>
            </a:r>
            <a:r>
              <a:rPr lang="en-US" altLang="en-US" sz="2100" dirty="0">
                <a:sym typeface="Wingdings" panose="05000000000000000000" pitchFamily="2" charset="2"/>
              </a:rPr>
              <a:t> exists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100" dirty="0">
                <a:sym typeface="Wingdings" panose="05000000000000000000" pitchFamily="2" charset="2"/>
              </a:rPr>
              <a:t>	(the strings </a:t>
            </a:r>
            <a:r>
              <a:rPr lang="en-US" altLang="en-US" sz="2100" i="1" dirty="0" err="1">
                <a:solidFill>
                  <a:srgbClr val="993300"/>
                </a:solidFill>
                <a:sym typeface="Wingdings" panose="05000000000000000000" pitchFamily="2" charset="2"/>
              </a:rPr>
              <a:t>s</a:t>
            </a:r>
            <a:r>
              <a:rPr lang="en-US" altLang="en-US" sz="2100" i="1" baseline="-25000" dirty="0" err="1">
                <a:solidFill>
                  <a:srgbClr val="993300"/>
                </a:solidFill>
                <a:sym typeface="Wingdings" panose="05000000000000000000" pitchFamily="2" charset="2"/>
              </a:rPr>
              <a:t>i</a:t>
            </a:r>
            <a:r>
              <a:rPr lang="en-US" altLang="en-US" sz="2100" dirty="0">
                <a:sym typeface="Wingdings" panose="05000000000000000000" pitchFamily="2" charset="2"/>
              </a:rPr>
              <a:t> represent the sequence of stack contents that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M</a:t>
            </a:r>
            <a:r>
              <a:rPr lang="en-US" altLang="en-US" sz="2100" dirty="0">
                <a:sym typeface="Wingdings" panose="05000000000000000000" pitchFamily="2" charset="2"/>
              </a:rPr>
              <a:t> has on the accepting branch of the computation)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>
                <a:sym typeface="Wingdings" panose="05000000000000000000" pitchFamily="2" charset="2"/>
              </a:rPr>
              <a:t>The following </a:t>
            </a:r>
            <a:r>
              <a:rPr lang="en-US" altLang="en-US" sz="2100" i="1" dirty="0">
                <a:solidFill>
                  <a:srgbClr val="006600"/>
                </a:solidFill>
                <a:sym typeface="Wingdings" panose="05000000000000000000" pitchFamily="2" charset="2"/>
              </a:rPr>
              <a:t>three</a:t>
            </a:r>
            <a:r>
              <a:rPr lang="en-US" altLang="en-US" sz="2100" dirty="0">
                <a:sym typeface="Wingdings" panose="05000000000000000000" pitchFamily="2" charset="2"/>
              </a:rPr>
              <a:t> conditions are satisfied:</a:t>
            </a:r>
          </a:p>
          <a:p>
            <a:pPr lvl="2">
              <a:lnSpc>
                <a:spcPct val="90000"/>
              </a:lnSpc>
            </a:pP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r</a:t>
            </a:r>
            <a:r>
              <a:rPr lang="en-US" altLang="en-US" sz="2100" i="1" baseline="-25000" dirty="0">
                <a:solidFill>
                  <a:srgbClr val="993300"/>
                </a:solidFill>
                <a:sym typeface="Wingdings" panose="05000000000000000000" pitchFamily="2" charset="2"/>
              </a:rPr>
              <a:t>0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 = q</a:t>
            </a:r>
            <a:r>
              <a:rPr lang="en-US" altLang="en-US" sz="2100" i="1" baseline="-25000" dirty="0">
                <a:solidFill>
                  <a:srgbClr val="993300"/>
                </a:solidFill>
                <a:sym typeface="Wingdings" panose="05000000000000000000" pitchFamily="2" charset="2"/>
              </a:rPr>
              <a:t>0</a:t>
            </a:r>
            <a:r>
              <a:rPr lang="en-US" altLang="en-US" sz="2100" dirty="0">
                <a:sym typeface="Wingdings" panose="05000000000000000000" pitchFamily="2" charset="2"/>
              </a:rPr>
              <a:t> </a:t>
            </a:r>
            <a:r>
              <a:rPr lang="en-US" altLang="en-US" sz="2100" dirty="0">
                <a:solidFill>
                  <a:srgbClr val="006600"/>
                </a:solidFill>
                <a:sym typeface="Wingdings" panose="05000000000000000000" pitchFamily="2" charset="2"/>
              </a:rPr>
              <a:t>and</a:t>
            </a:r>
            <a:r>
              <a:rPr lang="en-US" altLang="en-US" sz="2100" dirty="0">
                <a:sym typeface="Wingdings" panose="05000000000000000000" pitchFamily="2" charset="2"/>
              </a:rPr>
              <a:t>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s</a:t>
            </a:r>
            <a:r>
              <a:rPr lang="en-US" altLang="en-US" sz="2100" i="1" baseline="-25000" dirty="0">
                <a:solidFill>
                  <a:srgbClr val="993300"/>
                </a:solidFill>
                <a:sym typeface="Wingdings" panose="05000000000000000000" pitchFamily="2" charset="2"/>
              </a:rPr>
              <a:t>0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 = </a:t>
            </a:r>
            <a:r>
              <a:rPr lang="el-GR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ε</a:t>
            </a:r>
            <a:endParaRPr lang="en-US" altLang="en-US" sz="2100" i="1" dirty="0">
              <a:solidFill>
                <a:srgbClr val="993300"/>
              </a:solidFill>
              <a:sym typeface="Wingdings" panose="05000000000000000000" pitchFamily="2" charset="2"/>
            </a:endParaRP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 dirty="0">
                <a:solidFill>
                  <a:srgbClr val="006600"/>
                </a:solidFill>
                <a:sym typeface="Wingdings" panose="05000000000000000000" pitchFamily="2" charset="2"/>
              </a:rPr>
              <a:t>[</a:t>
            </a:r>
            <a:r>
              <a:rPr lang="en-US" altLang="en-US" sz="2100" i="1" dirty="0">
                <a:solidFill>
                  <a:srgbClr val="006600"/>
                </a:solidFill>
                <a:sym typeface="Wingdings" panose="05000000000000000000" pitchFamily="2" charset="2"/>
              </a:rPr>
              <a:t>M</a:t>
            </a:r>
            <a:r>
              <a:rPr lang="en-US" altLang="en-US" sz="2100" dirty="0">
                <a:solidFill>
                  <a:srgbClr val="006600"/>
                </a:solidFill>
                <a:sym typeface="Wingdings" panose="05000000000000000000" pitchFamily="2" charset="2"/>
              </a:rPr>
              <a:t> starts out properly, in the start state and with an empty stack]</a:t>
            </a:r>
          </a:p>
          <a:p>
            <a:pPr lvl="2">
              <a:lnSpc>
                <a:spcPct val="90000"/>
              </a:lnSpc>
            </a:pPr>
            <a:r>
              <a:rPr lang="en-US" altLang="en-US" sz="2100" dirty="0">
                <a:solidFill>
                  <a:srgbClr val="006600"/>
                </a:solidFill>
                <a:sym typeface="Wingdings" panose="05000000000000000000" pitchFamily="2" charset="2"/>
              </a:rPr>
              <a:t>For</a:t>
            </a:r>
            <a:r>
              <a:rPr lang="en-US" altLang="en-US" sz="2100" dirty="0">
                <a:sym typeface="Wingdings" panose="05000000000000000000" pitchFamily="2" charset="2"/>
              </a:rPr>
              <a:t> </a:t>
            </a:r>
            <a:r>
              <a:rPr lang="en-US" altLang="en-US" sz="2100" i="1" dirty="0" err="1">
                <a:solidFill>
                  <a:srgbClr val="993300"/>
                </a:solidFill>
                <a:sym typeface="Wingdings" panose="05000000000000000000" pitchFamily="2" charset="2"/>
              </a:rPr>
              <a:t>i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 = 0, 1, …, m-1</a:t>
            </a:r>
            <a:r>
              <a:rPr lang="en-US" altLang="en-US" sz="2100" dirty="0">
                <a:solidFill>
                  <a:srgbClr val="006600"/>
                </a:solidFill>
                <a:sym typeface="Wingdings" panose="05000000000000000000" pitchFamily="2" charset="2"/>
              </a:rPr>
              <a:t>; we have</a:t>
            </a:r>
            <a:r>
              <a:rPr lang="en-US" altLang="en-US" sz="2100" dirty="0">
                <a:sym typeface="Wingdings" panose="05000000000000000000" pitchFamily="2" charset="2"/>
              </a:rPr>
              <a:t>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(r</a:t>
            </a:r>
            <a:r>
              <a:rPr lang="en-US" altLang="en-US" sz="2100" i="1" baseline="-25000" dirty="0">
                <a:solidFill>
                  <a:srgbClr val="993300"/>
                </a:solidFill>
                <a:sym typeface="Wingdings" panose="05000000000000000000" pitchFamily="2" charset="2"/>
              </a:rPr>
              <a:t>i+1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, b) </a:t>
            </a:r>
            <a:r>
              <a:rPr lang="en-US" altLang="en-US" sz="2100" i="1" dirty="0">
                <a:solidFill>
                  <a:srgbClr val="993300"/>
                </a:solidFill>
              </a:rPr>
              <a:t>∈ </a:t>
            </a:r>
            <a:r>
              <a:rPr lang="el-GR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δ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(</a:t>
            </a:r>
            <a:r>
              <a:rPr lang="en-US" altLang="en-US" sz="2100" i="1" dirty="0" err="1">
                <a:solidFill>
                  <a:srgbClr val="993300"/>
                </a:solidFill>
                <a:sym typeface="Wingdings" panose="05000000000000000000" pitchFamily="2" charset="2"/>
              </a:rPr>
              <a:t>r</a:t>
            </a:r>
            <a:r>
              <a:rPr lang="en-US" altLang="en-US" sz="2100" i="1" baseline="-25000" dirty="0" err="1">
                <a:solidFill>
                  <a:srgbClr val="993300"/>
                </a:solidFill>
                <a:sym typeface="Wingdings" panose="05000000000000000000" pitchFamily="2" charset="2"/>
              </a:rPr>
              <a:t>i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, w</a:t>
            </a:r>
            <a:r>
              <a:rPr lang="en-US" altLang="en-US" sz="2100" i="1" baseline="-25000" dirty="0">
                <a:solidFill>
                  <a:srgbClr val="993300"/>
                </a:solidFill>
                <a:sym typeface="Wingdings" panose="05000000000000000000" pitchFamily="2" charset="2"/>
              </a:rPr>
              <a:t>i+1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, a)</a:t>
            </a:r>
            <a:r>
              <a:rPr lang="en-US" altLang="en-US" sz="2100" dirty="0">
                <a:solidFill>
                  <a:srgbClr val="006600"/>
                </a:solidFill>
                <a:sym typeface="Wingdings" panose="05000000000000000000" pitchFamily="2" charset="2"/>
              </a:rPr>
              <a:t>, where</a:t>
            </a:r>
            <a:r>
              <a:rPr lang="en-US" altLang="en-US" sz="2100" dirty="0">
                <a:sym typeface="Wingdings" panose="05000000000000000000" pitchFamily="2" charset="2"/>
              </a:rPr>
              <a:t> </a:t>
            </a:r>
            <a:r>
              <a:rPr lang="en-US" altLang="en-US" sz="2100" i="1" dirty="0" err="1">
                <a:sym typeface="Wingdings" panose="05000000000000000000" pitchFamily="2" charset="2"/>
              </a:rPr>
              <a:t>s</a:t>
            </a:r>
            <a:r>
              <a:rPr lang="en-US" altLang="en-US" sz="2100" i="1" baseline="-25000" dirty="0" err="1">
                <a:sym typeface="Wingdings" panose="05000000000000000000" pitchFamily="2" charset="2"/>
              </a:rPr>
              <a:t>i</a:t>
            </a:r>
            <a:r>
              <a:rPr lang="en-US" altLang="en-US" sz="2100" i="1" dirty="0">
                <a:sym typeface="Wingdings" panose="05000000000000000000" pitchFamily="2" charset="2"/>
              </a:rPr>
              <a:t> = at</a:t>
            </a:r>
            <a:r>
              <a:rPr lang="en-US" altLang="en-US" sz="2100" dirty="0">
                <a:sym typeface="Wingdings" panose="05000000000000000000" pitchFamily="2" charset="2"/>
              </a:rPr>
              <a:t> </a:t>
            </a:r>
            <a:r>
              <a:rPr lang="en-US" altLang="en-US" sz="2100" dirty="0" smtClean="0">
                <a:solidFill>
                  <a:srgbClr val="006600"/>
                </a:solidFill>
                <a:sym typeface="Wingdings" panose="05000000000000000000" pitchFamily="2" charset="2"/>
              </a:rPr>
              <a:t>and    </a:t>
            </a:r>
            <a:r>
              <a:rPr lang="en-US" altLang="en-US" sz="2100" dirty="0" smtClean="0">
                <a:sym typeface="Wingdings" panose="05000000000000000000" pitchFamily="2" charset="2"/>
              </a:rPr>
              <a:t>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s</a:t>
            </a:r>
            <a:r>
              <a:rPr lang="en-US" altLang="en-US" sz="2100" i="1" baseline="-25000" dirty="0">
                <a:solidFill>
                  <a:srgbClr val="993300"/>
                </a:solidFill>
                <a:sym typeface="Wingdings" panose="05000000000000000000" pitchFamily="2" charset="2"/>
              </a:rPr>
              <a:t>i+1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 = </a:t>
            </a:r>
            <a:r>
              <a:rPr lang="en-US" altLang="en-US" sz="2100" i="1" dirty="0" err="1">
                <a:solidFill>
                  <a:srgbClr val="993300"/>
                </a:solidFill>
                <a:sym typeface="Wingdings" panose="05000000000000000000" pitchFamily="2" charset="2"/>
              </a:rPr>
              <a:t>bt</a:t>
            </a:r>
            <a:r>
              <a:rPr lang="en-US" altLang="en-US" sz="2100" dirty="0">
                <a:sym typeface="Wingdings" panose="05000000000000000000" pitchFamily="2" charset="2"/>
              </a:rPr>
              <a:t> </a:t>
            </a:r>
            <a:r>
              <a:rPr lang="en-US" altLang="en-US" sz="2100" dirty="0">
                <a:solidFill>
                  <a:srgbClr val="006600"/>
                </a:solidFill>
                <a:sym typeface="Wingdings" panose="05000000000000000000" pitchFamily="2" charset="2"/>
              </a:rPr>
              <a:t>for some</a:t>
            </a:r>
            <a:r>
              <a:rPr lang="en-US" altLang="en-US" sz="2100" dirty="0">
                <a:sym typeface="Wingdings" panose="05000000000000000000" pitchFamily="2" charset="2"/>
              </a:rPr>
              <a:t>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a, b </a:t>
            </a:r>
            <a:r>
              <a:rPr lang="en-US" altLang="en-US" sz="2100" i="1" dirty="0">
                <a:solidFill>
                  <a:srgbClr val="993300"/>
                </a:solidFill>
              </a:rPr>
              <a:t>∈ </a:t>
            </a:r>
            <a:r>
              <a:rPr lang="el-GR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Γ</a:t>
            </a:r>
            <a:r>
              <a:rPr lang="el-GR" altLang="en-US" sz="2100" i="1" baseline="-25000" dirty="0">
                <a:solidFill>
                  <a:srgbClr val="993300"/>
                </a:solidFill>
                <a:sym typeface="Wingdings" panose="05000000000000000000" pitchFamily="2" charset="2"/>
              </a:rPr>
              <a:t>ε</a:t>
            </a:r>
            <a:r>
              <a:rPr lang="en-US" altLang="en-US" sz="2100" dirty="0">
                <a:sym typeface="Wingdings" panose="05000000000000000000" pitchFamily="2" charset="2"/>
              </a:rPr>
              <a:t> </a:t>
            </a:r>
            <a:r>
              <a:rPr lang="en-US" altLang="en-US" sz="2100" dirty="0">
                <a:solidFill>
                  <a:srgbClr val="006600"/>
                </a:solidFill>
                <a:sym typeface="Wingdings" panose="05000000000000000000" pitchFamily="2" charset="2"/>
              </a:rPr>
              <a:t>and</a:t>
            </a:r>
            <a:r>
              <a:rPr lang="en-US" altLang="en-US" sz="2100" dirty="0">
                <a:sym typeface="Wingdings" panose="05000000000000000000" pitchFamily="2" charset="2"/>
              </a:rPr>
              <a:t>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t </a:t>
            </a:r>
            <a:r>
              <a:rPr lang="en-US" altLang="en-US" sz="2100" i="1" dirty="0">
                <a:solidFill>
                  <a:srgbClr val="993300"/>
                </a:solidFill>
              </a:rPr>
              <a:t>∈ </a:t>
            </a:r>
            <a:r>
              <a:rPr lang="el-GR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Γ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*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 dirty="0">
                <a:solidFill>
                  <a:srgbClr val="006600"/>
                </a:solidFill>
                <a:sym typeface="Wingdings" panose="05000000000000000000" pitchFamily="2" charset="2"/>
              </a:rPr>
              <a:t>[</a:t>
            </a:r>
            <a:r>
              <a:rPr lang="en-US" altLang="en-US" sz="2100" i="1" dirty="0">
                <a:solidFill>
                  <a:srgbClr val="006600"/>
                </a:solidFill>
                <a:sym typeface="Wingdings" panose="05000000000000000000" pitchFamily="2" charset="2"/>
              </a:rPr>
              <a:t>M</a:t>
            </a:r>
            <a:r>
              <a:rPr lang="en-US" altLang="en-US" sz="2100" dirty="0">
                <a:solidFill>
                  <a:srgbClr val="006600"/>
                </a:solidFill>
                <a:sym typeface="Wingdings" panose="05000000000000000000" pitchFamily="2" charset="2"/>
              </a:rPr>
              <a:t> moves properly according to the state, stack &amp; next input symbol]</a:t>
            </a:r>
          </a:p>
          <a:p>
            <a:pPr lvl="2">
              <a:lnSpc>
                <a:spcPct val="90000"/>
              </a:lnSpc>
            </a:pPr>
            <a:r>
              <a:rPr lang="en-US" altLang="en-US" sz="2100" dirty="0" err="1">
                <a:sym typeface="Wingdings" panose="05000000000000000000" pitchFamily="2" charset="2"/>
              </a:rPr>
              <a:t>r</a:t>
            </a:r>
            <a:r>
              <a:rPr lang="en-US" altLang="en-US" sz="2100" baseline="-25000" dirty="0" err="1">
                <a:sym typeface="Wingdings" panose="05000000000000000000" pitchFamily="2" charset="2"/>
              </a:rPr>
              <a:t>m</a:t>
            </a:r>
            <a:r>
              <a:rPr lang="en-US" altLang="en-US" sz="2100" dirty="0">
                <a:sym typeface="Wingdings" panose="05000000000000000000" pitchFamily="2" charset="2"/>
              </a:rPr>
              <a:t> </a:t>
            </a:r>
            <a:r>
              <a:rPr lang="en-US" altLang="en-US" sz="2100" i="1" dirty="0">
                <a:solidFill>
                  <a:srgbClr val="993300"/>
                </a:solidFill>
              </a:rPr>
              <a:t>∈</a:t>
            </a:r>
            <a:r>
              <a:rPr lang="en-US" altLang="en-US" sz="2100" dirty="0">
                <a:sym typeface="Wingdings" panose="05000000000000000000" pitchFamily="2" charset="2"/>
              </a:rPr>
              <a:t> F </a:t>
            </a:r>
            <a:r>
              <a:rPr lang="en-US" altLang="en-US" sz="2100" dirty="0">
                <a:solidFill>
                  <a:srgbClr val="006600"/>
                </a:solidFill>
                <a:sym typeface="Wingdings" panose="05000000000000000000" pitchFamily="2" charset="2"/>
              </a:rPr>
              <a:t>[an accept state occurs at the input end]</a:t>
            </a:r>
          </a:p>
          <a:p>
            <a:pPr>
              <a:lnSpc>
                <a:spcPct val="105000"/>
              </a:lnSpc>
            </a:pPr>
            <a:endParaRPr lang="en-US" altLang="en-US" sz="2100" dirty="0">
              <a:sym typeface="Wingdings" panose="05000000000000000000" pitchFamily="2" charset="2"/>
            </a:endParaRPr>
          </a:p>
          <a:p>
            <a:pPr>
              <a:lnSpc>
                <a:spcPct val="105000"/>
              </a:lnSpc>
            </a:pPr>
            <a:r>
              <a:rPr lang="en-US" altLang="en-US" sz="2100" dirty="0">
                <a:sym typeface="Wingdings" panose="05000000000000000000" pitchFamily="2" charset="2"/>
              </a:rPr>
              <a:t>Theorem: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>
                <a:sym typeface="Wingdings" panose="05000000000000000000" pitchFamily="2" charset="2"/>
              </a:rPr>
              <a:t>A language is context-free if and only if some pushdown automaton recognizes it</a:t>
            </a:r>
          </a:p>
          <a:p>
            <a:pPr lvl="2">
              <a:lnSpc>
                <a:spcPct val="90000"/>
              </a:lnSpc>
            </a:pPr>
            <a:r>
              <a:rPr lang="en-US" altLang="en-US" sz="2100" dirty="0">
                <a:sym typeface="Wingdings" panose="05000000000000000000" pitchFamily="2" charset="2"/>
              </a:rPr>
              <a:t>Every regular language is context-free</a:t>
            </a:r>
            <a:endParaRPr lang="ru-RU" altLang="en-US" sz="2100" dirty="0">
              <a:sym typeface="Wingdings" panose="05000000000000000000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8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50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Pumping Lemma for CFL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100"/>
              <a:t>If </a:t>
            </a:r>
            <a:r>
              <a:rPr lang="en-US" altLang="en-US" sz="2100" i="1"/>
              <a:t>A</a:t>
            </a:r>
            <a:r>
              <a:rPr lang="en-US" altLang="en-US" sz="2100"/>
              <a:t> is a context-free language, then there is a number </a:t>
            </a:r>
            <a:r>
              <a:rPr lang="en-US" altLang="en-US" sz="2100" i="1"/>
              <a:t>p</a:t>
            </a:r>
            <a:r>
              <a:rPr lang="en-US" altLang="en-US" sz="2100"/>
              <a:t> (the pumping length), where, if </a:t>
            </a:r>
            <a:r>
              <a:rPr lang="en-US" altLang="en-US" sz="2100" i="1"/>
              <a:t>s</a:t>
            </a:r>
            <a:r>
              <a:rPr lang="en-US" altLang="en-US" sz="2100"/>
              <a:t> is any string in </a:t>
            </a:r>
            <a:r>
              <a:rPr lang="en-US" altLang="en-US" sz="2100" i="1"/>
              <a:t>A</a:t>
            </a:r>
            <a:r>
              <a:rPr lang="en-US" altLang="en-US" sz="2100"/>
              <a:t> of length at least </a:t>
            </a:r>
            <a:r>
              <a:rPr lang="en-US" altLang="en-US" sz="2100" i="1"/>
              <a:t>p</a:t>
            </a:r>
            <a:r>
              <a:rPr lang="en-US" altLang="en-US" sz="2100"/>
              <a:t>, then </a:t>
            </a:r>
            <a:r>
              <a:rPr lang="en-US" altLang="en-US" sz="2100" i="1"/>
              <a:t>s</a:t>
            </a:r>
            <a:r>
              <a:rPr lang="en-US" altLang="en-US" sz="2100"/>
              <a:t> may be divided into five pieces </a:t>
            </a:r>
            <a:r>
              <a:rPr lang="en-US" altLang="en-US" sz="2100" i="1"/>
              <a:t>s = uvxyz</a:t>
            </a:r>
            <a:r>
              <a:rPr lang="en-US" altLang="en-US" sz="2100"/>
              <a:t> satisfying the following conditions:</a:t>
            </a:r>
          </a:p>
          <a:p>
            <a:pPr lvl="1"/>
            <a:r>
              <a:rPr lang="en-US" altLang="en-US" sz="2100"/>
              <a:t>For each i ≥ 0, uv</a:t>
            </a:r>
            <a:r>
              <a:rPr lang="en-US" altLang="en-US" sz="2100" baseline="30000"/>
              <a:t>i</a:t>
            </a:r>
            <a:r>
              <a:rPr lang="en-US" altLang="en-US" sz="2100"/>
              <a:t>xy</a:t>
            </a:r>
            <a:r>
              <a:rPr lang="en-US" altLang="en-US" sz="2100" baseline="30000"/>
              <a:t>i</a:t>
            </a:r>
            <a:r>
              <a:rPr lang="en-US" altLang="en-US" sz="2100"/>
              <a:t>z ∈ A</a:t>
            </a:r>
          </a:p>
          <a:p>
            <a:pPr lvl="1"/>
            <a:r>
              <a:rPr lang="en-US" altLang="en-US" sz="2100"/>
              <a:t>|vy| &gt; 0, and</a:t>
            </a:r>
          </a:p>
          <a:p>
            <a:pPr lvl="1"/>
            <a:r>
              <a:rPr lang="en-US" altLang="en-US" sz="2100"/>
              <a:t>|vxy| ≤ p</a:t>
            </a:r>
          </a:p>
          <a:p>
            <a:endParaRPr lang="en-US" altLang="en-US" sz="2100"/>
          </a:p>
          <a:p>
            <a:r>
              <a:rPr lang="en-US" altLang="en-US" sz="2100"/>
              <a:t>Examples:</a:t>
            </a:r>
          </a:p>
          <a:p>
            <a:pPr lvl="1"/>
            <a:r>
              <a:rPr lang="en-US" altLang="en-US" sz="2100"/>
              <a:t>The following languages (denoted by B, C, D) are not context-free:</a:t>
            </a:r>
          </a:p>
          <a:p>
            <a:pPr lvl="2"/>
            <a:r>
              <a:rPr lang="en-US" altLang="en-US" sz="2100"/>
              <a:t>B = {a</a:t>
            </a:r>
            <a:r>
              <a:rPr lang="en-US" altLang="en-US" sz="2100" baseline="30000"/>
              <a:t>n</a:t>
            </a:r>
            <a:r>
              <a:rPr lang="en-US" altLang="en-US" sz="2100"/>
              <a:t>b</a:t>
            </a:r>
            <a:r>
              <a:rPr lang="en-US" altLang="en-US" sz="2100" baseline="30000"/>
              <a:t>n</a:t>
            </a:r>
            <a:r>
              <a:rPr lang="en-US" altLang="en-US" sz="2100"/>
              <a:t>c</a:t>
            </a:r>
            <a:r>
              <a:rPr lang="en-US" altLang="en-US" sz="2100" baseline="30000"/>
              <a:t>n</a:t>
            </a:r>
            <a:r>
              <a:rPr lang="en-US" altLang="en-US" sz="2100"/>
              <a:t> | n </a:t>
            </a:r>
            <a:r>
              <a:rPr lang="en-US" altLang="en-US" sz="2100" i="1"/>
              <a:t>≥ </a:t>
            </a:r>
            <a:r>
              <a:rPr lang="en-US" altLang="en-US" sz="2100"/>
              <a:t>0}</a:t>
            </a:r>
          </a:p>
          <a:p>
            <a:pPr lvl="2"/>
            <a:r>
              <a:rPr lang="en-US" altLang="en-US" sz="2100"/>
              <a:t>C = {a</a:t>
            </a:r>
            <a:r>
              <a:rPr lang="en-US" altLang="en-US" sz="2100" baseline="30000"/>
              <a:t>i</a:t>
            </a:r>
            <a:r>
              <a:rPr lang="en-US" altLang="en-US" sz="2100"/>
              <a:t>b</a:t>
            </a:r>
            <a:r>
              <a:rPr lang="en-US" altLang="en-US" sz="2100" baseline="30000"/>
              <a:t>j</a:t>
            </a:r>
            <a:r>
              <a:rPr lang="en-US" altLang="en-US" sz="2100"/>
              <a:t>c</a:t>
            </a:r>
            <a:r>
              <a:rPr lang="en-US" altLang="en-US" sz="2100" baseline="30000"/>
              <a:t>k</a:t>
            </a:r>
            <a:r>
              <a:rPr lang="en-US" altLang="en-US" sz="2100"/>
              <a:t> | 0 ≤ i ≤ j ≤ k}</a:t>
            </a:r>
          </a:p>
          <a:p>
            <a:pPr lvl="2"/>
            <a:r>
              <a:rPr lang="en-US" altLang="en-US" sz="2100"/>
              <a:t>D = {ww | w ∈ {0,1}*}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Context-free Grammar (CFG)</a:t>
            </a:r>
          </a:p>
        </p:txBody>
      </p:sp>
      <p:sp>
        <p:nvSpPr>
          <p:cNvPr id="2970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100" dirty="0"/>
              <a:t>A </a:t>
            </a:r>
            <a:r>
              <a:rPr lang="en-US" altLang="en-US" sz="2100" i="1" dirty="0">
                <a:solidFill>
                  <a:srgbClr val="993300"/>
                </a:solidFill>
              </a:rPr>
              <a:t>context-free grammar (CFG)</a:t>
            </a:r>
            <a:r>
              <a:rPr lang="en-US" altLang="en-US" sz="2100" dirty="0"/>
              <a:t> is a 4-tuple </a:t>
            </a:r>
            <a:r>
              <a:rPr lang="en-US" altLang="en-US" sz="2100" i="1" dirty="0">
                <a:solidFill>
                  <a:srgbClr val="993300"/>
                </a:solidFill>
              </a:rPr>
              <a:t>(V, </a:t>
            </a:r>
            <a:r>
              <a:rPr lang="el-GR" altLang="en-US" sz="2100" i="1" dirty="0">
                <a:solidFill>
                  <a:srgbClr val="993300"/>
                </a:solidFill>
              </a:rPr>
              <a:t>Σ</a:t>
            </a:r>
            <a:r>
              <a:rPr lang="en-US" altLang="en-US" sz="2100" i="1" dirty="0">
                <a:solidFill>
                  <a:srgbClr val="993300"/>
                </a:solidFill>
              </a:rPr>
              <a:t>, R, S)</a:t>
            </a:r>
            <a:r>
              <a:rPr lang="en-US" altLang="en-US" sz="2100" dirty="0"/>
              <a:t>, where</a:t>
            </a:r>
          </a:p>
          <a:p>
            <a:pPr lvl="1"/>
            <a:r>
              <a:rPr lang="en-US" altLang="en-US" sz="2100" dirty="0">
                <a:solidFill>
                  <a:srgbClr val="993300"/>
                </a:solidFill>
              </a:rPr>
              <a:t>V</a:t>
            </a:r>
            <a:r>
              <a:rPr lang="en-US" altLang="en-US" sz="2100" dirty="0"/>
              <a:t> is a finite set called the </a:t>
            </a:r>
            <a:r>
              <a:rPr lang="en-US" altLang="en-US" sz="2100" i="1" dirty="0">
                <a:solidFill>
                  <a:srgbClr val="993300"/>
                </a:solidFill>
              </a:rPr>
              <a:t>variables</a:t>
            </a:r>
          </a:p>
          <a:p>
            <a:pPr lvl="1"/>
            <a:r>
              <a:rPr lang="el-GR" altLang="en-US" sz="2100" i="1" dirty="0">
                <a:solidFill>
                  <a:srgbClr val="993300"/>
                </a:solidFill>
              </a:rPr>
              <a:t>Σ</a:t>
            </a:r>
            <a:r>
              <a:rPr lang="en-US" altLang="en-US" sz="2100" dirty="0"/>
              <a:t> is a finite set, disjoint from </a:t>
            </a:r>
            <a:r>
              <a:rPr lang="en-US" altLang="en-US" sz="2100" i="1" dirty="0">
                <a:solidFill>
                  <a:srgbClr val="993300"/>
                </a:solidFill>
              </a:rPr>
              <a:t>V</a:t>
            </a:r>
            <a:r>
              <a:rPr lang="en-US" altLang="en-US" sz="2100" dirty="0"/>
              <a:t>, called the </a:t>
            </a:r>
            <a:r>
              <a:rPr lang="en-US" altLang="en-US" sz="2100" i="1" dirty="0">
                <a:solidFill>
                  <a:srgbClr val="993300"/>
                </a:solidFill>
              </a:rPr>
              <a:t>terminals</a:t>
            </a:r>
          </a:p>
          <a:p>
            <a:pPr lvl="1"/>
            <a:r>
              <a:rPr lang="en-US" altLang="en-US" sz="2100" i="1" dirty="0">
                <a:solidFill>
                  <a:srgbClr val="993300"/>
                </a:solidFill>
              </a:rPr>
              <a:t>R</a:t>
            </a:r>
            <a:r>
              <a:rPr lang="en-US" altLang="en-US" sz="2100" dirty="0"/>
              <a:t> is a finite set of </a:t>
            </a:r>
            <a:r>
              <a:rPr lang="en-US" altLang="en-US" sz="2100" i="1" dirty="0">
                <a:solidFill>
                  <a:srgbClr val="993300"/>
                </a:solidFill>
              </a:rPr>
              <a:t>rules</a:t>
            </a:r>
            <a:r>
              <a:rPr lang="en-US" altLang="en-US" sz="2100" dirty="0"/>
              <a:t>, with each rule being a variable and a string of variables and terminals</a:t>
            </a:r>
          </a:p>
          <a:p>
            <a:pPr lvl="1"/>
            <a:r>
              <a:rPr lang="en-US" altLang="en-US" sz="2100" i="1" dirty="0">
                <a:solidFill>
                  <a:srgbClr val="993300"/>
                </a:solidFill>
              </a:rPr>
              <a:t>S ∈ V</a:t>
            </a:r>
            <a:r>
              <a:rPr lang="en-US" altLang="en-US" sz="2100" dirty="0"/>
              <a:t> is the </a:t>
            </a:r>
            <a:r>
              <a:rPr lang="en-US" altLang="en-US" sz="2100" i="1" dirty="0">
                <a:solidFill>
                  <a:srgbClr val="993300"/>
                </a:solidFill>
              </a:rPr>
              <a:t>start variable</a:t>
            </a:r>
          </a:p>
          <a:p>
            <a:endParaRPr lang="en-US" altLang="en-US" sz="2100" dirty="0"/>
          </a:p>
          <a:p>
            <a:r>
              <a:rPr lang="en-US" altLang="en-US" sz="2100" dirty="0"/>
              <a:t>Few Terminologies / Notions:</a:t>
            </a:r>
          </a:p>
          <a:p>
            <a:pPr lvl="1"/>
            <a:r>
              <a:rPr lang="en-US" altLang="en-US" sz="2100" dirty="0"/>
              <a:t>If </a:t>
            </a:r>
            <a:r>
              <a:rPr lang="en-US" altLang="en-US" sz="2100" i="1" dirty="0">
                <a:solidFill>
                  <a:srgbClr val="993300"/>
                </a:solidFill>
              </a:rPr>
              <a:t>u</a:t>
            </a:r>
            <a:r>
              <a:rPr lang="en-US" altLang="en-US" sz="2100" dirty="0"/>
              <a:t>, </a:t>
            </a:r>
            <a:r>
              <a:rPr lang="en-US" altLang="en-US" sz="2100" i="1" dirty="0">
                <a:solidFill>
                  <a:srgbClr val="993300"/>
                </a:solidFill>
              </a:rPr>
              <a:t>v</a:t>
            </a:r>
            <a:r>
              <a:rPr lang="en-US" altLang="en-US" sz="2100" dirty="0"/>
              <a:t> and </a:t>
            </a:r>
            <a:r>
              <a:rPr lang="en-US" altLang="en-US" sz="2100" i="1" dirty="0">
                <a:solidFill>
                  <a:srgbClr val="993300"/>
                </a:solidFill>
              </a:rPr>
              <a:t>w</a:t>
            </a:r>
            <a:r>
              <a:rPr lang="en-US" altLang="en-US" sz="2100" dirty="0"/>
              <a:t> are strings of variables and terminals, and </a:t>
            </a:r>
            <a:r>
              <a:rPr lang="en-US" altLang="en-US" sz="2100" i="1" dirty="0">
                <a:solidFill>
                  <a:srgbClr val="993300"/>
                </a:solidFill>
              </a:rPr>
              <a:t>A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2100" i="1" dirty="0">
                <a:solidFill>
                  <a:srgbClr val="993300"/>
                </a:solidFill>
              </a:rPr>
              <a:t> w</a:t>
            </a:r>
            <a:r>
              <a:rPr lang="en-US" altLang="en-US" sz="2100" dirty="0">
                <a:sym typeface="Wingdings" panose="05000000000000000000" pitchFamily="2" charset="2"/>
              </a:rPr>
              <a:t> is a rule of the grammar, we say that </a:t>
            </a:r>
            <a:r>
              <a:rPr lang="en-US" altLang="en-US" sz="2100" i="1" dirty="0" err="1">
                <a:solidFill>
                  <a:srgbClr val="993300"/>
                </a:solidFill>
                <a:sym typeface="Wingdings" panose="05000000000000000000" pitchFamily="2" charset="2"/>
              </a:rPr>
              <a:t>uAv</a:t>
            </a:r>
            <a:r>
              <a:rPr lang="en-US" altLang="en-US" sz="2100" dirty="0">
                <a:sym typeface="Wingdings" panose="05000000000000000000" pitchFamily="2" charset="2"/>
              </a:rPr>
              <a:t> </a:t>
            </a:r>
            <a:r>
              <a:rPr lang="en-US" altLang="en-US" sz="2100" i="1" dirty="0">
                <a:solidFill>
                  <a:srgbClr val="00279F"/>
                </a:solidFill>
                <a:sym typeface="Wingdings" panose="05000000000000000000" pitchFamily="2" charset="2"/>
              </a:rPr>
              <a:t>yields</a:t>
            </a:r>
            <a:r>
              <a:rPr lang="en-US" altLang="en-US" sz="2100" dirty="0">
                <a:sym typeface="Wingdings" panose="05000000000000000000" pitchFamily="2" charset="2"/>
              </a:rPr>
              <a:t> </a:t>
            </a:r>
            <a:r>
              <a:rPr lang="en-US" altLang="en-US" sz="2100" i="1" dirty="0" err="1">
                <a:solidFill>
                  <a:srgbClr val="993300"/>
                </a:solidFill>
                <a:sym typeface="Wingdings" panose="05000000000000000000" pitchFamily="2" charset="2"/>
              </a:rPr>
              <a:t>uwv</a:t>
            </a:r>
            <a:r>
              <a:rPr lang="en-US" altLang="en-US" sz="2100" dirty="0">
                <a:sym typeface="Wingdings" panose="05000000000000000000" pitchFamily="2" charset="2"/>
              </a:rPr>
              <a:t>, written as </a:t>
            </a:r>
            <a:r>
              <a:rPr lang="en-US" altLang="en-US" sz="2100" i="1" dirty="0" err="1">
                <a:solidFill>
                  <a:srgbClr val="993300"/>
                </a:solidFill>
                <a:sym typeface="Wingdings" panose="05000000000000000000" pitchFamily="2" charset="2"/>
              </a:rPr>
              <a:t>uAv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100" i="1" dirty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=&gt;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100" i="1" dirty="0" err="1">
                <a:solidFill>
                  <a:srgbClr val="993300"/>
                </a:solidFill>
                <a:sym typeface="Wingdings" panose="05000000000000000000" pitchFamily="2" charset="2"/>
              </a:rPr>
              <a:t>uwv</a:t>
            </a:r>
            <a:endParaRPr lang="en-US" altLang="en-US" sz="2100" i="1" dirty="0">
              <a:solidFill>
                <a:srgbClr val="9933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u </a:t>
            </a:r>
            <a:r>
              <a:rPr lang="en-US" altLang="en-US" sz="2100" i="1" dirty="0">
                <a:solidFill>
                  <a:srgbClr val="00279F"/>
                </a:solidFill>
                <a:sym typeface="Wingdings" panose="05000000000000000000" pitchFamily="2" charset="2"/>
              </a:rPr>
              <a:t>derives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 v</a:t>
            </a:r>
            <a:r>
              <a:rPr lang="en-US" altLang="en-US" sz="2100" dirty="0">
                <a:sym typeface="Wingdings" panose="05000000000000000000" pitchFamily="2" charset="2"/>
              </a:rPr>
              <a:t>, written as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u </a:t>
            </a:r>
            <a:r>
              <a:rPr lang="en-US" altLang="en-US" sz="2100" i="1" dirty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=&gt;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 v</a:t>
            </a:r>
            <a:r>
              <a:rPr lang="en-US" altLang="en-US" sz="2100" dirty="0">
                <a:sym typeface="Wingdings" panose="05000000000000000000" pitchFamily="2" charset="2"/>
              </a:rPr>
              <a:t>, if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u = v</a:t>
            </a:r>
            <a:r>
              <a:rPr lang="en-US" altLang="en-US" sz="2100" dirty="0">
                <a:sym typeface="Wingdings" panose="05000000000000000000" pitchFamily="2" charset="2"/>
              </a:rPr>
              <a:t> or if a sequence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u</a:t>
            </a:r>
            <a:r>
              <a:rPr lang="en-US" altLang="en-US" sz="2100" i="1" baseline="-25000" dirty="0">
                <a:solidFill>
                  <a:srgbClr val="993300"/>
                </a:solidFill>
                <a:sym typeface="Wingdings" panose="05000000000000000000" pitchFamily="2" charset="2"/>
              </a:rPr>
              <a:t>1</a:t>
            </a:r>
            <a:r>
              <a:rPr lang="en-US" altLang="en-US" sz="2100" dirty="0">
                <a:sym typeface="Wingdings" panose="05000000000000000000" pitchFamily="2" charset="2"/>
              </a:rPr>
              <a:t>,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 u</a:t>
            </a:r>
            <a:r>
              <a:rPr lang="en-US" altLang="en-US" sz="2100" i="1" baseline="-25000" dirty="0">
                <a:solidFill>
                  <a:srgbClr val="993300"/>
                </a:solidFill>
                <a:sym typeface="Wingdings" panose="05000000000000000000" pitchFamily="2" charset="2"/>
              </a:rPr>
              <a:t>2</a:t>
            </a:r>
            <a:r>
              <a:rPr lang="en-US" altLang="en-US" sz="2100" dirty="0">
                <a:sym typeface="Wingdings" panose="05000000000000000000" pitchFamily="2" charset="2"/>
              </a:rPr>
              <a:t>,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 …</a:t>
            </a:r>
            <a:r>
              <a:rPr lang="en-US" altLang="en-US" sz="2100" dirty="0">
                <a:sym typeface="Wingdings" panose="05000000000000000000" pitchFamily="2" charset="2"/>
              </a:rPr>
              <a:t>,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100" i="1" dirty="0" err="1">
                <a:solidFill>
                  <a:srgbClr val="993300"/>
                </a:solidFill>
                <a:sym typeface="Wingdings" panose="05000000000000000000" pitchFamily="2" charset="2"/>
              </a:rPr>
              <a:t>u</a:t>
            </a:r>
            <a:r>
              <a:rPr lang="en-US" altLang="en-US" sz="2100" i="1" baseline="-25000" dirty="0" err="1">
                <a:solidFill>
                  <a:srgbClr val="993300"/>
                </a:solidFill>
                <a:sym typeface="Wingdings" panose="05000000000000000000" pitchFamily="2" charset="2"/>
              </a:rPr>
              <a:t>k</a:t>
            </a:r>
            <a:r>
              <a:rPr lang="en-US" altLang="en-US" sz="2100" dirty="0">
                <a:sym typeface="Wingdings" panose="05000000000000000000" pitchFamily="2" charset="2"/>
              </a:rPr>
              <a:t> exists for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k ≥ 0</a:t>
            </a:r>
            <a:r>
              <a:rPr lang="en-US" altLang="en-US" sz="2100" dirty="0">
                <a:sym typeface="Wingdings" panose="05000000000000000000" pitchFamily="2" charset="2"/>
              </a:rPr>
              <a:t> and </a:t>
            </a:r>
            <a:endParaRPr lang="en-US" altLang="en-US" sz="2100" dirty="0" smtClean="0">
              <a:sym typeface="Wingdings" panose="05000000000000000000" pitchFamily="2" charset="2"/>
            </a:endParaRPr>
          </a:p>
          <a:p>
            <a:pPr marL="308610" lvl="1" indent="0">
              <a:buNone/>
            </a:pPr>
            <a:r>
              <a:rPr lang="en-US" altLang="en-US" sz="2100" i="1" dirty="0" smtClean="0">
                <a:solidFill>
                  <a:srgbClr val="993300"/>
                </a:solidFill>
                <a:sym typeface="Wingdings" panose="05000000000000000000" pitchFamily="2" charset="2"/>
              </a:rPr>
              <a:t>    u </a:t>
            </a:r>
            <a:r>
              <a:rPr lang="en-US" altLang="en-US" sz="2100" i="1" dirty="0" smtClean="0">
                <a:solidFill>
                  <a:srgbClr val="993300"/>
                </a:solidFill>
                <a:sym typeface="Wingdings" panose="05000000000000000000" pitchFamily="2" charset="2"/>
              </a:rPr>
              <a:t>=&gt;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u</a:t>
            </a:r>
            <a:r>
              <a:rPr lang="en-US" altLang="en-US" sz="2100" i="1" baseline="-25000" dirty="0">
                <a:solidFill>
                  <a:srgbClr val="993300"/>
                </a:solidFill>
                <a:sym typeface="Wingdings" panose="05000000000000000000" pitchFamily="2" charset="2"/>
              </a:rPr>
              <a:t>1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100" i="1" dirty="0" smtClean="0">
                <a:solidFill>
                  <a:srgbClr val="993300"/>
                </a:solidFill>
                <a:sym typeface="Wingdings" panose="05000000000000000000" pitchFamily="2" charset="2"/>
              </a:rPr>
              <a:t>=&gt;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u</a:t>
            </a:r>
            <a:r>
              <a:rPr lang="en-US" altLang="en-US" sz="2100" i="1" baseline="-25000" dirty="0">
                <a:solidFill>
                  <a:srgbClr val="993300"/>
                </a:solidFill>
                <a:sym typeface="Wingdings" panose="05000000000000000000" pitchFamily="2" charset="2"/>
              </a:rPr>
              <a:t>2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100" i="1" dirty="0" smtClean="0">
                <a:solidFill>
                  <a:srgbClr val="993300"/>
                </a:solidFill>
                <a:sym typeface="Wingdings" panose="05000000000000000000" pitchFamily="2" charset="2"/>
              </a:rPr>
              <a:t>=&gt;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… </a:t>
            </a:r>
            <a:r>
              <a:rPr lang="en-US" altLang="en-US" sz="2100" i="1" dirty="0" smtClean="0">
                <a:solidFill>
                  <a:srgbClr val="993300"/>
                </a:solidFill>
                <a:sym typeface="Wingdings" panose="05000000000000000000" pitchFamily="2" charset="2"/>
              </a:rPr>
              <a:t>=&gt; </a:t>
            </a:r>
            <a:r>
              <a:rPr lang="en-US" altLang="en-US" sz="2100" i="1" dirty="0" err="1">
                <a:solidFill>
                  <a:srgbClr val="993300"/>
                </a:solidFill>
                <a:sym typeface="Wingdings" panose="05000000000000000000" pitchFamily="2" charset="2"/>
              </a:rPr>
              <a:t>u</a:t>
            </a:r>
            <a:r>
              <a:rPr lang="en-US" altLang="en-US" sz="2100" i="1" baseline="-25000" dirty="0" err="1">
                <a:solidFill>
                  <a:srgbClr val="993300"/>
                </a:solidFill>
                <a:sym typeface="Wingdings" panose="05000000000000000000" pitchFamily="2" charset="2"/>
              </a:rPr>
              <a:t>k</a:t>
            </a:r>
            <a:r>
              <a:rPr lang="en-US" altLang="en-US" sz="2100" i="1">
                <a:solidFill>
                  <a:srgbClr val="9933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100" i="1" smtClean="0">
                <a:solidFill>
                  <a:srgbClr val="993300"/>
                </a:solidFill>
                <a:sym typeface="Wingdings" panose="05000000000000000000" pitchFamily="2" charset="2"/>
              </a:rPr>
              <a:t>=&gt;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v</a:t>
            </a:r>
          </a:p>
          <a:p>
            <a:pPr lvl="1"/>
            <a:r>
              <a:rPr lang="en-US" altLang="en-US" sz="2100" dirty="0">
                <a:sym typeface="Wingdings" panose="05000000000000000000" pitchFamily="2" charset="2"/>
              </a:rPr>
              <a:t>The language generated by some </a:t>
            </a:r>
            <a:r>
              <a:rPr lang="en-US" altLang="en-US" sz="2100" i="1" dirty="0">
                <a:sym typeface="Wingdings" panose="05000000000000000000" pitchFamily="2" charset="2"/>
              </a:rPr>
              <a:t>context-free grammar (CFG)</a:t>
            </a:r>
            <a:r>
              <a:rPr lang="en-US" altLang="en-US" sz="2100" dirty="0">
                <a:sym typeface="Wingdings" panose="05000000000000000000" pitchFamily="2" charset="2"/>
              </a:rPr>
              <a:t>,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G</a:t>
            </a:r>
            <a:r>
              <a:rPr lang="en-US" altLang="en-US" sz="2100" dirty="0">
                <a:sym typeface="Wingdings" panose="05000000000000000000" pitchFamily="2" charset="2"/>
              </a:rPr>
              <a:t>, is called the </a:t>
            </a:r>
            <a:r>
              <a:rPr lang="en-US" altLang="en-US" sz="2100" i="1" dirty="0">
                <a:solidFill>
                  <a:srgbClr val="00279F"/>
                </a:solidFill>
                <a:sym typeface="Wingdings" panose="05000000000000000000" pitchFamily="2" charset="2"/>
              </a:rPr>
              <a:t>context-free language (CFL)</a:t>
            </a:r>
            <a:r>
              <a:rPr lang="en-US" altLang="en-US" sz="2100" dirty="0">
                <a:sym typeface="Wingdings" panose="05000000000000000000" pitchFamily="2" charset="2"/>
              </a:rPr>
              <a:t>,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L(G) = {w </a:t>
            </a:r>
            <a:r>
              <a:rPr lang="en-US" altLang="en-US" sz="2100" i="1" dirty="0">
                <a:solidFill>
                  <a:srgbClr val="993300"/>
                </a:solidFill>
              </a:rPr>
              <a:t>∈ </a:t>
            </a:r>
            <a:r>
              <a:rPr lang="el-GR" altLang="en-US" sz="2100" i="1" dirty="0">
                <a:solidFill>
                  <a:srgbClr val="993300"/>
                </a:solidFill>
              </a:rPr>
              <a:t>Σ</a:t>
            </a:r>
            <a:r>
              <a:rPr lang="en-US" altLang="en-US" sz="2100" i="1" dirty="0">
                <a:solidFill>
                  <a:srgbClr val="993300"/>
                </a:solidFill>
              </a:rPr>
              <a:t>* | S </a:t>
            </a:r>
            <a:r>
              <a:rPr lang="en-US" altLang="en-US" sz="2100" i="1" dirty="0">
                <a:solidFill>
                  <a:srgbClr val="993300"/>
                </a:solidFill>
                <a:latin typeface="Courier New" panose="02070309020205020404" pitchFamily="49" charset="0"/>
              </a:rPr>
              <a:t>=&gt;</a:t>
            </a:r>
            <a:r>
              <a:rPr lang="en-US" altLang="en-US" sz="2100" i="1" dirty="0">
                <a:solidFill>
                  <a:srgbClr val="993300"/>
                </a:solidFill>
              </a:rPr>
              <a:t> w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3832864" y="4708952"/>
            <a:ext cx="7637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00" dirty="0">
                <a:solidFill>
                  <a:srgbClr val="993300"/>
                </a:solidFill>
              </a:rPr>
              <a:t>*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3709987" y="5810250"/>
            <a:ext cx="3810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400" dirty="0" smtClean="0">
                <a:solidFill>
                  <a:srgbClr val="993300"/>
                </a:solidFill>
              </a:rPr>
              <a:t>    </a:t>
            </a:r>
            <a:r>
              <a:rPr lang="en-US" altLang="en-US" sz="2100" dirty="0" smtClean="0">
                <a:solidFill>
                  <a:srgbClr val="993300"/>
                </a:solidFill>
              </a:rPr>
              <a:t>*</a:t>
            </a:r>
            <a:endParaRPr lang="en-US" altLang="en-US" sz="2100" dirty="0">
              <a:solidFill>
                <a:srgbClr val="9933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6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9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97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7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97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97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97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7" grpId="0"/>
      <p:bldP spid="297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Example of Context-free Grammars	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0239" y="885112"/>
            <a:ext cx="8792766" cy="342876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</a:pPr>
            <a:r>
              <a:rPr lang="en-US" altLang="en-US" sz="2100"/>
              <a:t>Example-1: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 sz="2100" i="1">
                <a:solidFill>
                  <a:srgbClr val="993300"/>
                </a:solidFill>
              </a:rPr>
              <a:t>G</a:t>
            </a:r>
            <a:r>
              <a:rPr lang="en-US" altLang="en-US" sz="2100" i="1" baseline="-25000">
                <a:solidFill>
                  <a:srgbClr val="993300"/>
                </a:solidFill>
              </a:rPr>
              <a:t>1</a:t>
            </a:r>
            <a:r>
              <a:rPr lang="en-US" altLang="en-US" sz="2100" i="1">
                <a:solidFill>
                  <a:srgbClr val="993300"/>
                </a:solidFill>
              </a:rPr>
              <a:t> = ( {S}, { ( , ) }, R, S )</a:t>
            </a:r>
            <a:r>
              <a:rPr lang="en-US" altLang="en-US" sz="2100"/>
              <a:t>, where set of rules (</a:t>
            </a:r>
            <a:r>
              <a:rPr lang="en-US" altLang="en-US" sz="2100" i="1">
                <a:solidFill>
                  <a:srgbClr val="993300"/>
                </a:solidFill>
              </a:rPr>
              <a:t>R</a:t>
            </a:r>
            <a:r>
              <a:rPr lang="en-US" altLang="en-US" sz="2100">
                <a:solidFill>
                  <a:srgbClr val="993300"/>
                </a:solidFill>
              </a:rPr>
              <a:t>)</a:t>
            </a:r>
            <a:r>
              <a:rPr lang="en-US" altLang="en-US" sz="2100"/>
              <a:t>, is </a:t>
            </a:r>
            <a:r>
              <a:rPr lang="en-US" altLang="en-US" sz="2100" i="1">
                <a:solidFill>
                  <a:srgbClr val="993300"/>
                </a:solidFill>
                <a:latin typeface="Courier New" panose="02070309020205020404" pitchFamily="49" charset="0"/>
              </a:rPr>
              <a:t>S </a:t>
            </a:r>
            <a:r>
              <a:rPr lang="en-US" altLang="en-US" sz="2100" i="1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 (S) | SS | </a:t>
            </a:r>
            <a:r>
              <a:rPr lang="el-GR" altLang="en-US" sz="2100" i="1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ε</a:t>
            </a:r>
            <a:endParaRPr lang="en-US" altLang="en-US" sz="2100" i="1">
              <a:solidFill>
                <a:srgbClr val="993300"/>
              </a:solidFill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 sz="2100"/>
              <a:t>Here, </a:t>
            </a:r>
            <a:r>
              <a:rPr lang="en-US" altLang="en-US" sz="2100" i="1">
                <a:solidFill>
                  <a:srgbClr val="993300"/>
                </a:solidFill>
              </a:rPr>
              <a:t>L(G</a:t>
            </a:r>
            <a:r>
              <a:rPr lang="en-US" altLang="en-US" sz="2100" i="1" baseline="-25000">
                <a:solidFill>
                  <a:srgbClr val="993300"/>
                </a:solidFill>
              </a:rPr>
              <a:t>1</a:t>
            </a:r>
            <a:r>
              <a:rPr lang="en-US" altLang="en-US" sz="2100" i="1">
                <a:solidFill>
                  <a:srgbClr val="993300"/>
                </a:solidFill>
              </a:rPr>
              <a:t>)</a:t>
            </a:r>
            <a:r>
              <a:rPr lang="en-US" altLang="en-US" sz="2100"/>
              <a:t> = all strings of properly nested parenthesis</a:t>
            </a:r>
          </a:p>
          <a:p>
            <a:pPr>
              <a:lnSpc>
                <a:spcPct val="115000"/>
              </a:lnSpc>
            </a:pPr>
            <a:r>
              <a:rPr lang="en-US" altLang="en-US" sz="2100"/>
              <a:t>Example-2: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 sz="2100" i="1">
                <a:solidFill>
                  <a:srgbClr val="993300"/>
                </a:solidFill>
              </a:rPr>
              <a:t>G</a:t>
            </a:r>
            <a:r>
              <a:rPr lang="en-US" altLang="en-US" sz="2100" i="1" baseline="-25000">
                <a:solidFill>
                  <a:srgbClr val="993300"/>
                </a:solidFill>
              </a:rPr>
              <a:t>2</a:t>
            </a:r>
            <a:r>
              <a:rPr lang="en-US" altLang="en-US" sz="2100" i="1">
                <a:solidFill>
                  <a:srgbClr val="993300"/>
                </a:solidFill>
              </a:rPr>
              <a:t> = ( V, </a:t>
            </a:r>
            <a:r>
              <a:rPr lang="el-GR" altLang="en-US" sz="2100" i="1">
                <a:solidFill>
                  <a:srgbClr val="993300"/>
                </a:solidFill>
              </a:rPr>
              <a:t>Σ</a:t>
            </a:r>
            <a:r>
              <a:rPr lang="en-US" altLang="en-US" sz="2100" i="1">
                <a:solidFill>
                  <a:srgbClr val="993300"/>
                </a:solidFill>
              </a:rPr>
              <a:t>, R, &lt;EXPR&gt; )</a:t>
            </a:r>
            <a:r>
              <a:rPr lang="en-US" altLang="en-US" sz="2100"/>
              <a:t>, where </a:t>
            </a:r>
            <a:r>
              <a:rPr lang="en-US" altLang="en-US" sz="2100" i="1">
                <a:solidFill>
                  <a:srgbClr val="993300"/>
                </a:solidFill>
              </a:rPr>
              <a:t>V</a:t>
            </a:r>
            <a:r>
              <a:rPr lang="en-US" altLang="en-US" sz="2100"/>
              <a:t> is </a:t>
            </a:r>
            <a:r>
              <a:rPr lang="en-US" altLang="en-US" sz="2100" i="1">
                <a:solidFill>
                  <a:srgbClr val="993300"/>
                </a:solidFill>
              </a:rPr>
              <a:t>{&lt;EXPR&gt;, &lt;TERM&gt;, &lt;FACTOR&gt;}</a:t>
            </a:r>
            <a:r>
              <a:rPr lang="en-US" altLang="en-US" sz="2100"/>
              <a:t> and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l-GR" altLang="en-US" sz="2100" i="1">
                <a:solidFill>
                  <a:srgbClr val="993300"/>
                </a:solidFill>
              </a:rPr>
              <a:t>Σ</a:t>
            </a:r>
            <a:r>
              <a:rPr lang="en-US" altLang="en-US" sz="2100"/>
              <a:t> is </a:t>
            </a:r>
            <a:r>
              <a:rPr lang="en-US" altLang="en-US" sz="2100" i="1">
                <a:solidFill>
                  <a:srgbClr val="993300"/>
                </a:solidFill>
              </a:rPr>
              <a:t>{a, +, ×, (, )}</a:t>
            </a:r>
            <a:r>
              <a:rPr lang="en-US" altLang="en-US" sz="2100"/>
              <a:t>. The rules (</a:t>
            </a:r>
            <a:r>
              <a:rPr lang="en-US" altLang="en-US" sz="2100" i="1">
                <a:solidFill>
                  <a:srgbClr val="993300"/>
                </a:solidFill>
              </a:rPr>
              <a:t>R</a:t>
            </a:r>
            <a:r>
              <a:rPr lang="en-US" altLang="en-US" sz="2100"/>
              <a:t>) are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 sz="2100"/>
              <a:t>		</a:t>
            </a:r>
            <a:r>
              <a:rPr lang="en-US" altLang="en-US" sz="2100" i="1">
                <a:solidFill>
                  <a:srgbClr val="993300"/>
                </a:solidFill>
                <a:latin typeface="Courier New" panose="02070309020205020404" pitchFamily="49" charset="0"/>
              </a:rPr>
              <a:t>&lt;EXPR&gt; </a:t>
            </a:r>
            <a:r>
              <a:rPr lang="en-US" altLang="en-US" sz="2100" i="1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altLang="en-US" sz="2100" i="1">
                <a:solidFill>
                  <a:srgbClr val="993300"/>
                </a:solidFill>
                <a:latin typeface="Courier New" panose="02070309020205020404" pitchFamily="49" charset="0"/>
              </a:rPr>
              <a:t> &lt;EXPR&gt; + &lt;TERM&gt; | &lt;TERM&gt;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 sz="2100" i="1">
                <a:solidFill>
                  <a:srgbClr val="993300"/>
                </a:solidFill>
                <a:latin typeface="Courier New" panose="02070309020205020404" pitchFamily="49" charset="0"/>
              </a:rPr>
              <a:t>		&lt;TERM&gt; </a:t>
            </a:r>
            <a:r>
              <a:rPr lang="en-US" altLang="en-US" sz="2100" i="1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altLang="en-US" sz="2100" i="1">
                <a:solidFill>
                  <a:srgbClr val="993300"/>
                </a:solidFill>
                <a:latin typeface="Courier New" panose="02070309020205020404" pitchFamily="49" charset="0"/>
              </a:rPr>
              <a:t> &lt;TERM&gt; </a:t>
            </a:r>
            <a:r>
              <a:rPr lang="en-US" altLang="en-US" sz="2100">
                <a:solidFill>
                  <a:srgbClr val="993300"/>
                </a:solidFill>
                <a:latin typeface="Courier New" panose="02070309020205020404" pitchFamily="49" charset="0"/>
              </a:rPr>
              <a:t>×</a:t>
            </a:r>
            <a:r>
              <a:rPr lang="en-US" altLang="en-US" sz="2100" i="1">
                <a:solidFill>
                  <a:srgbClr val="993300"/>
                </a:solidFill>
                <a:latin typeface="Courier New" panose="02070309020205020404" pitchFamily="49" charset="0"/>
              </a:rPr>
              <a:t> &lt; FACTOR &gt; | &lt; FACTOR &gt;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 sz="2100" i="1">
                <a:solidFill>
                  <a:srgbClr val="993300"/>
                </a:solidFill>
                <a:latin typeface="Courier New" panose="02070309020205020404" pitchFamily="49" charset="0"/>
              </a:rPr>
              <a:t>		&lt;FACTOR&gt; </a:t>
            </a:r>
            <a:r>
              <a:rPr lang="en-US" altLang="en-US" sz="2100" i="1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altLang="en-US" sz="2100" i="1">
                <a:solidFill>
                  <a:srgbClr val="993300"/>
                </a:solidFill>
                <a:latin typeface="Courier New" panose="02070309020205020404" pitchFamily="49" charset="0"/>
              </a:rPr>
              <a:t> ( &lt;EXPR&gt; ) | a</a:t>
            </a:r>
            <a:endParaRPr lang="el-GR" altLang="en-US" sz="2100" i="1">
              <a:solidFill>
                <a:srgbClr val="9933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167187" y="3993834"/>
            <a:ext cx="6669167" cy="2882027"/>
            <a:chOff x="4167187" y="3993834"/>
            <a:chExt cx="6669167" cy="2882027"/>
          </a:xfrm>
        </p:grpSpPr>
        <p:grpSp>
          <p:nvGrpSpPr>
            <p:cNvPr id="2" name="Group 43"/>
            <p:cNvGrpSpPr>
              <a:grpSpLocks/>
            </p:cNvGrpSpPr>
            <p:nvPr/>
          </p:nvGrpSpPr>
          <p:grpSpPr bwMode="auto">
            <a:xfrm>
              <a:off x="4167187" y="3993834"/>
              <a:ext cx="6669167" cy="2882027"/>
              <a:chOff x="1600" y="2396"/>
              <a:chExt cx="4001" cy="1729"/>
            </a:xfrm>
          </p:grpSpPr>
          <p:sp>
            <p:nvSpPr>
              <p:cNvPr id="5126" name="Text Box 5"/>
              <p:cNvSpPr txBox="1">
                <a:spLocks noChangeArrowheads="1"/>
              </p:cNvSpPr>
              <p:nvPr/>
            </p:nvSpPr>
            <p:spPr bwMode="auto">
              <a:xfrm>
                <a:off x="4134" y="2396"/>
                <a:ext cx="63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en-US" altLang="en-US" sz="1890">
                    <a:latin typeface="Courier New" panose="02070309020205020404" pitchFamily="49" charset="0"/>
                  </a:rPr>
                  <a:t>&lt;EXPR&gt;</a:t>
                </a:r>
              </a:p>
            </p:txBody>
          </p:sp>
          <p:sp>
            <p:nvSpPr>
              <p:cNvPr id="5127" name="Text Box 6"/>
              <p:cNvSpPr txBox="1">
                <a:spLocks noChangeArrowheads="1"/>
              </p:cNvSpPr>
              <p:nvPr/>
            </p:nvSpPr>
            <p:spPr bwMode="auto">
              <a:xfrm>
                <a:off x="4238" y="2596"/>
                <a:ext cx="63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en-US" altLang="en-US" sz="1890">
                    <a:latin typeface="Courier New" panose="02070309020205020404" pitchFamily="49" charset="0"/>
                  </a:rPr>
                  <a:t>&lt;TERM&gt;</a:t>
                </a:r>
              </a:p>
            </p:txBody>
          </p:sp>
          <p:sp>
            <p:nvSpPr>
              <p:cNvPr id="5128" name="Text Box 7"/>
              <p:cNvSpPr txBox="1">
                <a:spLocks noChangeArrowheads="1"/>
              </p:cNvSpPr>
              <p:nvPr/>
            </p:nvSpPr>
            <p:spPr bwMode="auto">
              <a:xfrm>
                <a:off x="4790" y="3012"/>
                <a:ext cx="8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en-US" altLang="en-US" sz="1890">
                    <a:latin typeface="Courier New" panose="02070309020205020404" pitchFamily="49" charset="0"/>
                  </a:rPr>
                  <a:t>&lt;FACTOR&gt;</a:t>
                </a:r>
              </a:p>
            </p:txBody>
          </p:sp>
          <p:sp>
            <p:nvSpPr>
              <p:cNvPr id="5129" name="Text Box 8"/>
              <p:cNvSpPr txBox="1">
                <a:spLocks noChangeArrowheads="1"/>
              </p:cNvSpPr>
              <p:nvPr/>
            </p:nvSpPr>
            <p:spPr bwMode="auto">
              <a:xfrm>
                <a:off x="3806" y="2756"/>
                <a:ext cx="63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en-US" altLang="en-US" sz="1890" dirty="0">
                    <a:latin typeface="Courier New" panose="02070309020205020404" pitchFamily="49" charset="0"/>
                  </a:rPr>
                  <a:t>&lt;TERM&gt;</a:t>
                </a:r>
              </a:p>
            </p:txBody>
          </p:sp>
          <p:sp>
            <p:nvSpPr>
              <p:cNvPr id="5130" name="Text Box 9"/>
              <p:cNvSpPr txBox="1">
                <a:spLocks noChangeArrowheads="1"/>
              </p:cNvSpPr>
              <p:nvPr/>
            </p:nvSpPr>
            <p:spPr bwMode="auto">
              <a:xfrm>
                <a:off x="3550" y="2956"/>
                <a:ext cx="8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en-US" altLang="en-US" sz="1890">
                    <a:latin typeface="Courier New" panose="02070309020205020404" pitchFamily="49" charset="0"/>
                  </a:rPr>
                  <a:t>&lt;FACTOR&gt;</a:t>
                </a:r>
              </a:p>
            </p:txBody>
          </p:sp>
          <p:sp>
            <p:nvSpPr>
              <p:cNvPr id="5131" name="Text Box 10"/>
              <p:cNvSpPr txBox="1">
                <a:spLocks noChangeArrowheads="1"/>
              </p:cNvSpPr>
              <p:nvPr/>
            </p:nvSpPr>
            <p:spPr bwMode="auto">
              <a:xfrm>
                <a:off x="3630" y="3148"/>
                <a:ext cx="63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en-US" altLang="en-US" sz="1890" dirty="0">
                    <a:latin typeface="Courier New" panose="02070309020205020404" pitchFamily="49" charset="0"/>
                  </a:rPr>
                  <a:t>&lt;EXPR&gt;</a:t>
                </a:r>
              </a:p>
            </p:txBody>
          </p:sp>
          <p:sp>
            <p:nvSpPr>
              <p:cNvPr id="5132" name="Text Box 11"/>
              <p:cNvSpPr txBox="1">
                <a:spLocks noChangeArrowheads="1"/>
              </p:cNvSpPr>
              <p:nvPr/>
            </p:nvSpPr>
            <p:spPr bwMode="auto">
              <a:xfrm>
                <a:off x="3206" y="3348"/>
                <a:ext cx="63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en-US" altLang="en-US" sz="1890">
                    <a:latin typeface="Courier New" panose="02070309020205020404" pitchFamily="49" charset="0"/>
                  </a:rPr>
                  <a:t>&lt;EXPR&gt;</a:t>
                </a:r>
              </a:p>
            </p:txBody>
          </p:sp>
          <p:sp>
            <p:nvSpPr>
              <p:cNvPr id="5133" name="Text Box 12"/>
              <p:cNvSpPr txBox="1">
                <a:spLocks noChangeArrowheads="1"/>
              </p:cNvSpPr>
              <p:nvPr/>
            </p:nvSpPr>
            <p:spPr bwMode="auto">
              <a:xfrm>
                <a:off x="3942" y="3348"/>
                <a:ext cx="63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en-US" altLang="en-US" sz="1890" dirty="0">
                    <a:latin typeface="Courier New" panose="02070309020205020404" pitchFamily="49" charset="0"/>
                  </a:rPr>
                  <a:t>&lt;TERM&gt;</a:t>
                </a:r>
              </a:p>
            </p:txBody>
          </p:sp>
          <p:sp>
            <p:nvSpPr>
              <p:cNvPr id="5134" name="Text Box 13"/>
              <p:cNvSpPr txBox="1">
                <a:spLocks noChangeArrowheads="1"/>
              </p:cNvSpPr>
              <p:nvPr/>
            </p:nvSpPr>
            <p:spPr bwMode="auto">
              <a:xfrm>
                <a:off x="3206" y="3540"/>
                <a:ext cx="63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en-US" altLang="en-US" sz="1890">
                    <a:latin typeface="Courier New" panose="02070309020205020404" pitchFamily="49" charset="0"/>
                  </a:rPr>
                  <a:t>&lt;TERM&gt;</a:t>
                </a:r>
              </a:p>
            </p:txBody>
          </p:sp>
          <p:sp>
            <p:nvSpPr>
              <p:cNvPr id="5135" name="Text Box 14"/>
              <p:cNvSpPr txBox="1">
                <a:spLocks noChangeArrowheads="1"/>
              </p:cNvSpPr>
              <p:nvPr/>
            </p:nvSpPr>
            <p:spPr bwMode="auto">
              <a:xfrm>
                <a:off x="3142" y="3732"/>
                <a:ext cx="8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en-US" altLang="en-US" sz="1890">
                    <a:latin typeface="Courier New" panose="02070309020205020404" pitchFamily="49" charset="0"/>
                  </a:rPr>
                  <a:t>&lt;FACTOR&gt;</a:t>
                </a:r>
              </a:p>
            </p:txBody>
          </p:sp>
          <p:sp>
            <p:nvSpPr>
              <p:cNvPr id="5136" name="Text Box 16"/>
              <p:cNvSpPr txBox="1">
                <a:spLocks noChangeArrowheads="1"/>
              </p:cNvSpPr>
              <p:nvPr/>
            </p:nvSpPr>
            <p:spPr bwMode="auto">
              <a:xfrm>
                <a:off x="3942" y="3604"/>
                <a:ext cx="8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en-US" altLang="en-US" sz="1890">
                    <a:latin typeface="Courier New" panose="02070309020205020404" pitchFamily="49" charset="0"/>
                  </a:rPr>
                  <a:t>&lt;FACTOR&gt;</a:t>
                </a:r>
              </a:p>
            </p:txBody>
          </p:sp>
          <p:sp>
            <p:nvSpPr>
              <p:cNvPr id="5137" name="Text Box 17"/>
              <p:cNvSpPr txBox="1">
                <a:spLocks noChangeArrowheads="1"/>
              </p:cNvSpPr>
              <p:nvPr/>
            </p:nvSpPr>
            <p:spPr bwMode="auto">
              <a:xfrm>
                <a:off x="3446" y="3884"/>
                <a:ext cx="18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en-US" altLang="en-US" sz="1890">
                    <a:solidFill>
                      <a:srgbClr val="00279F"/>
                    </a:solidFill>
                  </a:rPr>
                  <a:t>a</a:t>
                </a:r>
              </a:p>
            </p:txBody>
          </p:sp>
          <p:sp>
            <p:nvSpPr>
              <p:cNvPr id="5138" name="Text Box 18"/>
              <p:cNvSpPr txBox="1">
                <a:spLocks noChangeArrowheads="1"/>
              </p:cNvSpPr>
              <p:nvPr/>
            </p:nvSpPr>
            <p:spPr bwMode="auto">
              <a:xfrm>
                <a:off x="3870" y="3884"/>
                <a:ext cx="18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en-US" altLang="en-US" sz="1890">
                    <a:solidFill>
                      <a:srgbClr val="00279F"/>
                    </a:solidFill>
                  </a:rPr>
                  <a:t>+</a:t>
                </a:r>
              </a:p>
            </p:txBody>
          </p:sp>
          <p:sp>
            <p:nvSpPr>
              <p:cNvPr id="5139" name="Text Box 19"/>
              <p:cNvSpPr txBox="1">
                <a:spLocks noChangeArrowheads="1"/>
              </p:cNvSpPr>
              <p:nvPr/>
            </p:nvSpPr>
            <p:spPr bwMode="auto">
              <a:xfrm>
                <a:off x="2982" y="3889"/>
                <a:ext cx="18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en-US" altLang="en-US" sz="1890">
                    <a:solidFill>
                      <a:srgbClr val="00279F"/>
                    </a:solidFill>
                  </a:rPr>
                  <a:t>(</a:t>
                </a:r>
              </a:p>
            </p:txBody>
          </p:sp>
          <p:sp>
            <p:nvSpPr>
              <p:cNvPr id="5140" name="Text Box 20"/>
              <p:cNvSpPr txBox="1">
                <a:spLocks noChangeArrowheads="1"/>
              </p:cNvSpPr>
              <p:nvPr/>
            </p:nvSpPr>
            <p:spPr bwMode="auto">
              <a:xfrm>
                <a:off x="4270" y="3876"/>
                <a:ext cx="18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en-US" altLang="en-US" sz="1890">
                    <a:solidFill>
                      <a:srgbClr val="00279F"/>
                    </a:solidFill>
                  </a:rPr>
                  <a:t>a</a:t>
                </a:r>
              </a:p>
            </p:txBody>
          </p:sp>
          <p:sp>
            <p:nvSpPr>
              <p:cNvPr id="5141" name="Text Box 21"/>
              <p:cNvSpPr txBox="1">
                <a:spLocks noChangeArrowheads="1"/>
              </p:cNvSpPr>
              <p:nvPr/>
            </p:nvSpPr>
            <p:spPr bwMode="auto">
              <a:xfrm>
                <a:off x="4638" y="3876"/>
                <a:ext cx="18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en-US" altLang="en-US" sz="1890">
                    <a:solidFill>
                      <a:srgbClr val="00279F"/>
                    </a:solidFill>
                  </a:rPr>
                  <a:t>)</a:t>
                </a:r>
              </a:p>
            </p:txBody>
          </p:sp>
          <p:sp>
            <p:nvSpPr>
              <p:cNvPr id="5142" name="Text Box 22"/>
              <p:cNvSpPr txBox="1">
                <a:spLocks noChangeArrowheads="1"/>
              </p:cNvSpPr>
              <p:nvPr/>
            </p:nvSpPr>
            <p:spPr bwMode="auto">
              <a:xfrm>
                <a:off x="4950" y="3876"/>
                <a:ext cx="18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en-US" altLang="en-US" sz="2100">
                    <a:solidFill>
                      <a:srgbClr val="00279F"/>
                    </a:solidFill>
                  </a:rPr>
                  <a:t>×</a:t>
                </a:r>
              </a:p>
            </p:txBody>
          </p:sp>
          <p:sp>
            <p:nvSpPr>
              <p:cNvPr id="5143" name="Text Box 23"/>
              <p:cNvSpPr txBox="1">
                <a:spLocks noChangeArrowheads="1"/>
              </p:cNvSpPr>
              <p:nvPr/>
            </p:nvSpPr>
            <p:spPr bwMode="auto">
              <a:xfrm>
                <a:off x="5262" y="3876"/>
                <a:ext cx="18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en-US" altLang="en-US" sz="1890">
                    <a:solidFill>
                      <a:srgbClr val="00279F"/>
                    </a:solidFill>
                  </a:rPr>
                  <a:t>a</a:t>
                </a:r>
              </a:p>
            </p:txBody>
          </p:sp>
          <p:sp>
            <p:nvSpPr>
              <p:cNvPr id="5144" name="Line 24"/>
              <p:cNvSpPr>
                <a:spLocks noChangeShapeType="1"/>
              </p:cNvSpPr>
              <p:nvPr/>
            </p:nvSpPr>
            <p:spPr bwMode="auto">
              <a:xfrm>
                <a:off x="4462" y="2562"/>
                <a:ext cx="56" cy="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 sz="2100"/>
              </a:p>
            </p:txBody>
          </p:sp>
          <p:sp>
            <p:nvSpPr>
              <p:cNvPr id="5145" name="Line 25"/>
              <p:cNvSpPr>
                <a:spLocks noChangeShapeType="1"/>
              </p:cNvSpPr>
              <p:nvPr/>
            </p:nvSpPr>
            <p:spPr bwMode="auto">
              <a:xfrm flipH="1">
                <a:off x="4136" y="2728"/>
                <a:ext cx="144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 sz="2100"/>
              </a:p>
            </p:txBody>
          </p:sp>
          <p:sp>
            <p:nvSpPr>
              <p:cNvPr id="5146" name="Line 26"/>
              <p:cNvSpPr>
                <a:spLocks noChangeShapeType="1"/>
              </p:cNvSpPr>
              <p:nvPr/>
            </p:nvSpPr>
            <p:spPr bwMode="auto">
              <a:xfrm>
                <a:off x="4808" y="2744"/>
                <a:ext cx="384" cy="3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 sz="2100"/>
              </a:p>
            </p:txBody>
          </p:sp>
          <p:sp>
            <p:nvSpPr>
              <p:cNvPr id="5147" name="Line 27"/>
              <p:cNvSpPr>
                <a:spLocks noChangeShapeType="1"/>
              </p:cNvSpPr>
              <p:nvPr/>
            </p:nvSpPr>
            <p:spPr bwMode="auto">
              <a:xfrm>
                <a:off x="4576" y="2776"/>
                <a:ext cx="448" cy="11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 sz="2100"/>
              </a:p>
            </p:txBody>
          </p:sp>
          <p:sp>
            <p:nvSpPr>
              <p:cNvPr id="5148" name="Line 28"/>
              <p:cNvSpPr>
                <a:spLocks noChangeShapeType="1"/>
              </p:cNvSpPr>
              <p:nvPr/>
            </p:nvSpPr>
            <p:spPr bwMode="auto">
              <a:xfrm>
                <a:off x="5224" y="3192"/>
                <a:ext cx="112" cy="7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 sz="2100"/>
              </a:p>
            </p:txBody>
          </p:sp>
          <p:cxnSp>
            <p:nvCxnSpPr>
              <p:cNvPr id="5149" name="AutoShape 29"/>
              <p:cNvCxnSpPr>
                <a:cxnSpLocks noChangeShapeType="1"/>
                <a:stCxn id="5130" idx="3"/>
                <a:endCxn id="5141" idx="0"/>
              </p:cNvCxnSpPr>
              <p:nvPr/>
            </p:nvCxnSpPr>
            <p:spPr bwMode="auto">
              <a:xfrm>
                <a:off x="4361" y="3071"/>
                <a:ext cx="368" cy="805"/>
              </a:xfrm>
              <a:prstGeom prst="curvedConnector2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50" name="AutoShape 30"/>
              <p:cNvCxnSpPr>
                <a:cxnSpLocks noChangeShapeType="1"/>
                <a:stCxn id="5130" idx="1"/>
                <a:endCxn id="5139" idx="0"/>
              </p:cNvCxnSpPr>
              <p:nvPr/>
            </p:nvCxnSpPr>
            <p:spPr bwMode="auto">
              <a:xfrm rot="10800000" flipV="1">
                <a:off x="3073" y="3071"/>
                <a:ext cx="477" cy="818"/>
              </a:xfrm>
              <a:prstGeom prst="curvedConnector2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151" name="Line 31"/>
              <p:cNvSpPr>
                <a:spLocks noChangeShapeType="1"/>
              </p:cNvSpPr>
              <p:nvPr/>
            </p:nvSpPr>
            <p:spPr bwMode="auto">
              <a:xfrm>
                <a:off x="3960" y="3112"/>
                <a:ext cx="0" cy="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 sz="2100"/>
              </a:p>
            </p:txBody>
          </p:sp>
          <p:sp>
            <p:nvSpPr>
              <p:cNvPr id="5152" name="Line 33"/>
              <p:cNvSpPr>
                <a:spLocks noChangeShapeType="1"/>
              </p:cNvSpPr>
              <p:nvPr/>
            </p:nvSpPr>
            <p:spPr bwMode="auto">
              <a:xfrm flipH="1">
                <a:off x="3560" y="3280"/>
                <a:ext cx="128" cy="1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 sz="2100"/>
              </a:p>
            </p:txBody>
          </p:sp>
          <p:sp>
            <p:nvSpPr>
              <p:cNvPr id="5153" name="Line 34"/>
              <p:cNvSpPr>
                <a:spLocks noChangeShapeType="1"/>
              </p:cNvSpPr>
              <p:nvPr/>
            </p:nvSpPr>
            <p:spPr bwMode="auto">
              <a:xfrm>
                <a:off x="4192" y="3288"/>
                <a:ext cx="72" cy="1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 sz="2100"/>
              </a:p>
            </p:txBody>
          </p:sp>
          <p:cxnSp>
            <p:nvCxnSpPr>
              <p:cNvPr id="5154" name="AutoShape 35"/>
              <p:cNvCxnSpPr>
                <a:cxnSpLocks noChangeShapeType="1"/>
                <a:stCxn id="5131" idx="2"/>
                <a:endCxn id="5138" idx="0"/>
              </p:cNvCxnSpPr>
              <p:nvPr/>
            </p:nvCxnSpPr>
            <p:spPr bwMode="auto">
              <a:xfrm>
                <a:off x="3948" y="3378"/>
                <a:ext cx="13" cy="506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155" name="Line 36"/>
              <p:cNvSpPr>
                <a:spLocks noChangeShapeType="1"/>
              </p:cNvSpPr>
              <p:nvPr/>
            </p:nvSpPr>
            <p:spPr bwMode="auto">
              <a:xfrm>
                <a:off x="3512" y="351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 sz="2100"/>
              </a:p>
            </p:txBody>
          </p:sp>
          <p:sp>
            <p:nvSpPr>
              <p:cNvPr id="5156" name="Line 37"/>
              <p:cNvSpPr>
                <a:spLocks noChangeShapeType="1"/>
              </p:cNvSpPr>
              <p:nvPr/>
            </p:nvSpPr>
            <p:spPr bwMode="auto">
              <a:xfrm>
                <a:off x="3520" y="3704"/>
                <a:ext cx="0" cy="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 sz="2100"/>
              </a:p>
            </p:txBody>
          </p:sp>
          <p:sp>
            <p:nvSpPr>
              <p:cNvPr id="5157" name="Line 38"/>
              <p:cNvSpPr>
                <a:spLocks noChangeShapeType="1"/>
              </p:cNvSpPr>
              <p:nvPr/>
            </p:nvSpPr>
            <p:spPr bwMode="auto">
              <a:xfrm>
                <a:off x="3528" y="3904"/>
                <a:ext cx="0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 sz="2100"/>
              </a:p>
            </p:txBody>
          </p:sp>
          <p:sp>
            <p:nvSpPr>
              <p:cNvPr id="5158" name="Line 39"/>
              <p:cNvSpPr>
                <a:spLocks noChangeShapeType="1"/>
              </p:cNvSpPr>
              <p:nvPr/>
            </p:nvSpPr>
            <p:spPr bwMode="auto">
              <a:xfrm>
                <a:off x="4272" y="3512"/>
                <a:ext cx="64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 sz="2100"/>
              </a:p>
            </p:txBody>
          </p:sp>
          <p:sp>
            <p:nvSpPr>
              <p:cNvPr id="5159" name="Line 40"/>
              <p:cNvSpPr>
                <a:spLocks noChangeShapeType="1"/>
              </p:cNvSpPr>
              <p:nvPr/>
            </p:nvSpPr>
            <p:spPr bwMode="auto">
              <a:xfrm>
                <a:off x="4352" y="3776"/>
                <a:ext cx="0" cy="1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 sz="2100"/>
              </a:p>
            </p:txBody>
          </p:sp>
          <p:sp>
            <p:nvSpPr>
              <p:cNvPr id="5160" name="Text Box 41"/>
              <p:cNvSpPr txBox="1">
                <a:spLocks noChangeArrowheads="1"/>
              </p:cNvSpPr>
              <p:nvPr/>
            </p:nvSpPr>
            <p:spPr bwMode="auto">
              <a:xfrm>
                <a:off x="1600" y="3568"/>
                <a:ext cx="1264" cy="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100">
                    <a:solidFill>
                      <a:schemeClr val="tx1"/>
                    </a:solidFill>
                  </a:rPr>
                  <a:t>Parse Tree for the string ( a + a ) x a</a:t>
                </a:r>
              </a:p>
            </p:txBody>
          </p:sp>
          <p:sp>
            <p:nvSpPr>
              <p:cNvPr id="5161" name="AutoShape 42"/>
              <p:cNvSpPr>
                <a:spLocks noChangeArrowheads="1"/>
              </p:cNvSpPr>
              <p:nvPr/>
            </p:nvSpPr>
            <p:spPr bwMode="auto">
              <a:xfrm>
                <a:off x="2069" y="2647"/>
                <a:ext cx="1181" cy="868"/>
              </a:xfrm>
              <a:custGeom>
                <a:avLst/>
                <a:gdLst>
                  <a:gd name="T0" fmla="*/ 683 w 21600"/>
                  <a:gd name="T1" fmla="*/ 0 h 21600"/>
                  <a:gd name="T2" fmla="*/ 683 w 21600"/>
                  <a:gd name="T3" fmla="*/ 396 h 21600"/>
                  <a:gd name="T4" fmla="*/ 118 w 21600"/>
                  <a:gd name="T5" fmla="*/ 704 h 21600"/>
                  <a:gd name="T6" fmla="*/ 1112 w 21600"/>
                  <a:gd name="T7" fmla="*/ 198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32 w 21600"/>
                  <a:gd name="T13" fmla="*/ 3835 h 21600"/>
                  <a:gd name="T14" fmla="*/ 18531 w 21600"/>
                  <a:gd name="T15" fmla="*/ 831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3269" y="0"/>
                    </a:lnTo>
                    <a:lnTo>
                      <a:pt x="13269" y="3835"/>
                    </a:lnTo>
                    <a:lnTo>
                      <a:pt x="12427" y="3835"/>
                    </a:lnTo>
                    <a:cubicBezTo>
                      <a:pt x="5564" y="3835"/>
                      <a:pt x="0" y="7561"/>
                      <a:pt x="0" y="12158"/>
                    </a:cubicBezTo>
                    <a:lnTo>
                      <a:pt x="0" y="21600"/>
                    </a:lnTo>
                    <a:lnTo>
                      <a:pt x="4587" y="21600"/>
                    </a:lnTo>
                    <a:lnTo>
                      <a:pt x="4587" y="12158"/>
                    </a:lnTo>
                    <a:cubicBezTo>
                      <a:pt x="4587" y="10040"/>
                      <a:pt x="8097" y="8323"/>
                      <a:pt x="12427" y="8323"/>
                    </a:cubicBezTo>
                    <a:lnTo>
                      <a:pt x="13269" y="8323"/>
                    </a:lnTo>
                    <a:lnTo>
                      <a:pt x="13269" y="12158"/>
                    </a:lnTo>
                    <a:close/>
                  </a:path>
                </a:pathLst>
              </a:cu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endParaRPr lang="en-US" altLang="en-US" sz="2100"/>
              </a:p>
            </p:txBody>
          </p:sp>
        </p:grpSp>
        <p:sp>
          <p:nvSpPr>
            <p:cNvPr id="43" name="Line 31"/>
            <p:cNvSpPr>
              <a:spLocks noChangeShapeType="1"/>
            </p:cNvSpPr>
            <p:nvPr/>
          </p:nvSpPr>
          <p:spPr bwMode="auto">
            <a:xfrm>
              <a:off x="8253412" y="4901565"/>
              <a:ext cx="0" cy="1466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 sz="2100"/>
            </a:p>
          </p:txBody>
        </p:sp>
      </p:grpSp>
    </p:spTree>
    <p:extLst>
      <p:ext uri="{BB962C8B-B14F-4D97-AF65-F5344CB8AC3E}">
        <p14:creationId xmlns:p14="http://schemas.microsoft.com/office/powerpoint/2010/main" val="255774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Designing Context-free Grammars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100" dirty="0"/>
              <a:t>Example: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100" dirty="0"/>
              <a:t>Let </a:t>
            </a:r>
            <a:r>
              <a:rPr lang="en-US" altLang="en-US" sz="2100" i="1" dirty="0">
                <a:solidFill>
                  <a:srgbClr val="993300"/>
                </a:solidFill>
              </a:rPr>
              <a:t>L(G</a:t>
            </a:r>
            <a:r>
              <a:rPr lang="en-US" altLang="en-US" sz="2100" i="1" baseline="-25000" dirty="0">
                <a:solidFill>
                  <a:srgbClr val="993300"/>
                </a:solidFill>
              </a:rPr>
              <a:t>3</a:t>
            </a:r>
            <a:r>
              <a:rPr lang="en-US" altLang="en-US" sz="2100" i="1" dirty="0">
                <a:solidFill>
                  <a:srgbClr val="993300"/>
                </a:solidFill>
              </a:rPr>
              <a:t>)</a:t>
            </a:r>
            <a:r>
              <a:rPr lang="en-US" altLang="en-US" sz="2100" dirty="0"/>
              <a:t> = equal number of 1s and 0s follow each other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100" dirty="0"/>
              <a:t>		        = </a:t>
            </a:r>
            <a:r>
              <a:rPr lang="en-US" altLang="en-US" sz="2100" i="1" dirty="0">
                <a:solidFill>
                  <a:srgbClr val="993300"/>
                </a:solidFill>
              </a:rPr>
              <a:t>{0</a:t>
            </a:r>
            <a:r>
              <a:rPr lang="en-US" altLang="en-US" sz="2100" i="1" baseline="30000" dirty="0">
                <a:solidFill>
                  <a:srgbClr val="993300"/>
                </a:solidFill>
              </a:rPr>
              <a:t>n</a:t>
            </a:r>
            <a:r>
              <a:rPr lang="en-US" altLang="en-US" sz="2100" i="1" dirty="0">
                <a:solidFill>
                  <a:srgbClr val="993300"/>
                </a:solidFill>
              </a:rPr>
              <a:t>1</a:t>
            </a:r>
            <a:r>
              <a:rPr lang="en-US" altLang="en-US" sz="2100" i="1" baseline="30000" dirty="0">
                <a:solidFill>
                  <a:srgbClr val="993300"/>
                </a:solidFill>
              </a:rPr>
              <a:t>n</a:t>
            </a:r>
            <a:r>
              <a:rPr lang="en-US" altLang="en-US" sz="2100" i="1" dirty="0">
                <a:solidFill>
                  <a:srgbClr val="993300"/>
                </a:solidFill>
              </a:rPr>
              <a:t> | n ≥ 0} U {1</a:t>
            </a:r>
            <a:r>
              <a:rPr lang="en-US" altLang="en-US" sz="2100" i="1" baseline="30000" dirty="0">
                <a:solidFill>
                  <a:srgbClr val="993300"/>
                </a:solidFill>
              </a:rPr>
              <a:t>n</a:t>
            </a:r>
            <a:r>
              <a:rPr lang="en-US" altLang="en-US" sz="2100" i="1" dirty="0">
                <a:solidFill>
                  <a:srgbClr val="993300"/>
                </a:solidFill>
              </a:rPr>
              <a:t>0</a:t>
            </a:r>
            <a:r>
              <a:rPr lang="en-US" altLang="en-US" sz="2100" i="1" baseline="30000" dirty="0">
                <a:solidFill>
                  <a:srgbClr val="993300"/>
                </a:solidFill>
              </a:rPr>
              <a:t>n</a:t>
            </a:r>
            <a:r>
              <a:rPr lang="en-US" altLang="en-US" sz="2100" i="1" dirty="0">
                <a:solidFill>
                  <a:srgbClr val="993300"/>
                </a:solidFill>
              </a:rPr>
              <a:t> | n ≥ 0}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100" dirty="0"/>
              <a:t>The grammar for the language </a:t>
            </a:r>
            <a:r>
              <a:rPr lang="en-US" altLang="en-US" sz="2100" dirty="0">
                <a:solidFill>
                  <a:srgbClr val="993300"/>
                </a:solidFill>
              </a:rPr>
              <a:t>{0</a:t>
            </a:r>
            <a:r>
              <a:rPr lang="en-US" altLang="en-US" sz="2100" baseline="30000" dirty="0">
                <a:solidFill>
                  <a:srgbClr val="993300"/>
                </a:solidFill>
              </a:rPr>
              <a:t>n</a:t>
            </a:r>
            <a:r>
              <a:rPr lang="en-US" altLang="en-US" sz="2100" dirty="0">
                <a:solidFill>
                  <a:srgbClr val="993300"/>
                </a:solidFill>
              </a:rPr>
              <a:t>1</a:t>
            </a:r>
            <a:r>
              <a:rPr lang="en-US" altLang="en-US" sz="2100" baseline="30000" dirty="0">
                <a:solidFill>
                  <a:srgbClr val="993300"/>
                </a:solidFill>
              </a:rPr>
              <a:t>n</a:t>
            </a:r>
            <a:r>
              <a:rPr lang="en-US" altLang="en-US" sz="2100" dirty="0">
                <a:solidFill>
                  <a:srgbClr val="993300"/>
                </a:solidFill>
              </a:rPr>
              <a:t> | n ≥ 0}</a:t>
            </a:r>
            <a:r>
              <a:rPr lang="en-US" altLang="en-US" sz="2100" dirty="0"/>
              <a:t> is </a:t>
            </a:r>
            <a:r>
              <a:rPr lang="en-US" altLang="en-US" sz="2100" i="1" dirty="0">
                <a:solidFill>
                  <a:srgbClr val="993300"/>
                </a:solidFill>
                <a:latin typeface="Courier New" panose="02070309020205020404" pitchFamily="49" charset="0"/>
              </a:rPr>
              <a:t>S</a:t>
            </a:r>
            <a:r>
              <a:rPr lang="en-US" altLang="en-US" sz="2100" i="1" baseline="-25000" dirty="0">
                <a:solidFill>
                  <a:srgbClr val="9933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100" i="1" dirty="0">
                <a:solidFill>
                  <a:srgbClr val="9933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100" i="1" dirty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 0S</a:t>
            </a:r>
            <a:r>
              <a:rPr lang="en-US" altLang="en-US" sz="2100" i="1" baseline="-25000" dirty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US" altLang="en-US" sz="2100" i="1" dirty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1 </a:t>
            </a:r>
            <a:r>
              <a:rPr lang="en-US" altLang="en-US" sz="2100" i="1" dirty="0" smtClean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| </a:t>
            </a:r>
            <a:r>
              <a:rPr lang="el-GR" altLang="en-US" sz="2100" i="1" dirty="0" smtClean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ε</a:t>
            </a:r>
            <a:r>
              <a:rPr lang="en-US" altLang="en-US" sz="2100" i="1" dirty="0" smtClean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100" dirty="0"/>
              <a:t>and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100" dirty="0"/>
              <a:t>the grammar for the language </a:t>
            </a:r>
            <a:r>
              <a:rPr lang="en-US" altLang="en-US" sz="2100" dirty="0">
                <a:solidFill>
                  <a:srgbClr val="993300"/>
                </a:solidFill>
              </a:rPr>
              <a:t>{1</a:t>
            </a:r>
            <a:r>
              <a:rPr lang="en-US" altLang="en-US" sz="2100" baseline="30000" dirty="0">
                <a:solidFill>
                  <a:srgbClr val="993300"/>
                </a:solidFill>
              </a:rPr>
              <a:t>n</a:t>
            </a:r>
            <a:r>
              <a:rPr lang="en-US" altLang="en-US" sz="2100" dirty="0">
                <a:solidFill>
                  <a:srgbClr val="993300"/>
                </a:solidFill>
              </a:rPr>
              <a:t>0</a:t>
            </a:r>
            <a:r>
              <a:rPr lang="en-US" altLang="en-US" sz="2100" baseline="30000" dirty="0">
                <a:solidFill>
                  <a:srgbClr val="993300"/>
                </a:solidFill>
              </a:rPr>
              <a:t>n</a:t>
            </a:r>
            <a:r>
              <a:rPr lang="en-US" altLang="en-US" sz="2100" dirty="0">
                <a:solidFill>
                  <a:srgbClr val="993300"/>
                </a:solidFill>
              </a:rPr>
              <a:t> | n ≥ 0}</a:t>
            </a:r>
            <a:r>
              <a:rPr lang="en-US" altLang="en-US" sz="2100" dirty="0"/>
              <a:t> is </a:t>
            </a:r>
            <a:r>
              <a:rPr lang="en-US" altLang="en-US" sz="2100" i="1" dirty="0">
                <a:solidFill>
                  <a:srgbClr val="993300"/>
                </a:solidFill>
                <a:latin typeface="Courier New" panose="02070309020205020404" pitchFamily="49" charset="0"/>
              </a:rPr>
              <a:t>S</a:t>
            </a:r>
            <a:r>
              <a:rPr lang="en-US" altLang="en-US" sz="2100" i="1" baseline="-25000" dirty="0">
                <a:solidFill>
                  <a:srgbClr val="9933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100" i="1" dirty="0">
                <a:solidFill>
                  <a:srgbClr val="9933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100" i="1" dirty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 1S</a:t>
            </a:r>
            <a:r>
              <a:rPr lang="en-US" altLang="en-US" sz="2100" i="1" baseline="-25000" dirty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US" altLang="en-US" sz="2100" i="1" dirty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0 | </a:t>
            </a:r>
            <a:r>
              <a:rPr lang="el-GR" altLang="en-US" sz="2100" i="1" dirty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ε</a:t>
            </a:r>
            <a:endParaRPr lang="en-US" altLang="en-US" sz="2100" i="1" dirty="0">
              <a:solidFill>
                <a:srgbClr val="993300"/>
              </a:solidFill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100" dirty="0"/>
              <a:t>Therefore, The complete grammar for the grammar </a:t>
            </a:r>
            <a:r>
              <a:rPr lang="en-US" altLang="en-US" sz="2100" i="1" dirty="0">
                <a:solidFill>
                  <a:srgbClr val="993300"/>
                </a:solidFill>
              </a:rPr>
              <a:t>L(G</a:t>
            </a:r>
            <a:r>
              <a:rPr lang="en-US" altLang="en-US" sz="2100" i="1" baseline="-25000" dirty="0">
                <a:solidFill>
                  <a:srgbClr val="993300"/>
                </a:solidFill>
              </a:rPr>
              <a:t>3</a:t>
            </a:r>
            <a:r>
              <a:rPr lang="en-US" altLang="en-US" sz="2100" i="1" dirty="0">
                <a:solidFill>
                  <a:srgbClr val="993300"/>
                </a:solidFill>
              </a:rPr>
              <a:t>)</a:t>
            </a:r>
            <a:r>
              <a:rPr lang="en-US" altLang="en-US" sz="2100" dirty="0"/>
              <a:t> is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100" i="1" dirty="0">
                <a:solidFill>
                  <a:srgbClr val="993300"/>
                </a:solidFill>
                <a:latin typeface="Courier New" panose="02070309020205020404" pitchFamily="49" charset="0"/>
              </a:rPr>
              <a:t>	S </a:t>
            </a:r>
            <a:r>
              <a:rPr lang="en-US" altLang="en-US" sz="2100" i="1" dirty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 S</a:t>
            </a:r>
            <a:r>
              <a:rPr lang="en-US" altLang="en-US" sz="2100" i="1" baseline="-25000" dirty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US" altLang="en-US" sz="2100" i="1" dirty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| S</a:t>
            </a:r>
            <a:r>
              <a:rPr lang="en-US" altLang="en-US" sz="2100" i="1" baseline="-25000" dirty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2 </a:t>
            </a:r>
            <a:r>
              <a:rPr lang="en-US" altLang="en-US" sz="2100" i="1" dirty="0">
                <a:latin typeface="Courier New" panose="02070309020205020404" pitchFamily="49" charset="0"/>
                <a:sym typeface="Wingdings" panose="05000000000000000000" pitchFamily="2" charset="2"/>
              </a:rPr>
              <a:t>;</a:t>
            </a:r>
            <a:r>
              <a:rPr lang="en-US" altLang="en-US" sz="2100" i="1" baseline="-25000" dirty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100" i="1" dirty="0">
                <a:solidFill>
                  <a:srgbClr val="993300"/>
                </a:solidFill>
                <a:latin typeface="Courier New" panose="02070309020205020404" pitchFamily="49" charset="0"/>
              </a:rPr>
              <a:t>S</a:t>
            </a:r>
            <a:r>
              <a:rPr lang="en-US" altLang="en-US" sz="2100" i="1" baseline="-25000" dirty="0">
                <a:solidFill>
                  <a:srgbClr val="9933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100" i="1" dirty="0">
                <a:solidFill>
                  <a:srgbClr val="9933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100" i="1" dirty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 0S</a:t>
            </a:r>
            <a:r>
              <a:rPr lang="en-US" altLang="en-US" sz="2100" i="1" baseline="-25000" dirty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US" altLang="en-US" sz="2100" i="1" dirty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1 | </a:t>
            </a:r>
            <a:r>
              <a:rPr lang="el-GR" altLang="en-US" sz="2100" i="1" dirty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ε</a:t>
            </a:r>
            <a:r>
              <a:rPr lang="en-US" altLang="en-US" sz="2100" i="1" dirty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100" i="1" dirty="0">
                <a:latin typeface="Courier New" panose="02070309020205020404" pitchFamily="49" charset="0"/>
                <a:sym typeface="Wingdings" panose="05000000000000000000" pitchFamily="2" charset="2"/>
              </a:rPr>
              <a:t>;</a:t>
            </a:r>
            <a:r>
              <a:rPr lang="en-US" altLang="en-US" sz="2100" i="1" dirty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100" i="1" dirty="0">
                <a:solidFill>
                  <a:srgbClr val="993300"/>
                </a:solidFill>
                <a:latin typeface="Courier New" panose="02070309020205020404" pitchFamily="49" charset="0"/>
              </a:rPr>
              <a:t>S</a:t>
            </a:r>
            <a:r>
              <a:rPr lang="en-US" altLang="en-US" sz="2100" i="1" baseline="-25000" dirty="0">
                <a:solidFill>
                  <a:srgbClr val="9933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100" i="1" dirty="0">
                <a:solidFill>
                  <a:srgbClr val="9933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100" i="1" dirty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 1S</a:t>
            </a:r>
            <a:r>
              <a:rPr lang="en-US" altLang="en-US" sz="2100" i="1" baseline="-25000" dirty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US" altLang="en-US" sz="2100" i="1" dirty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0 | </a:t>
            </a:r>
            <a:r>
              <a:rPr lang="el-GR" altLang="en-US" sz="2100" i="1" dirty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ε</a:t>
            </a:r>
            <a:endParaRPr lang="en-US" altLang="en-US" sz="2100" i="1" dirty="0">
              <a:solidFill>
                <a:srgbClr val="993300"/>
              </a:solidFill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US" altLang="en-US" sz="2100" dirty="0">
              <a:sym typeface="Wingdings" panose="05000000000000000000" pitchFamily="2" charset="2"/>
            </a:endParaRPr>
          </a:p>
          <a:p>
            <a:r>
              <a:rPr lang="en-US" altLang="en-US" sz="2100" dirty="0">
                <a:sym typeface="Wingdings" panose="05000000000000000000" pitchFamily="2" charset="2"/>
              </a:rPr>
              <a:t>Designing CFG for Regular Languages:</a:t>
            </a:r>
          </a:p>
          <a:p>
            <a:pPr lvl="1"/>
            <a:r>
              <a:rPr lang="en-US" altLang="en-US" sz="2100" dirty="0">
                <a:sym typeface="Wingdings" panose="05000000000000000000" pitchFamily="2" charset="2"/>
              </a:rPr>
              <a:t>Regular Languages  DFA</a:t>
            </a:r>
          </a:p>
          <a:p>
            <a:pPr lvl="1"/>
            <a:r>
              <a:rPr lang="en-US" altLang="en-US" sz="2100" dirty="0">
                <a:sym typeface="Wingdings" panose="05000000000000000000" pitchFamily="2" charset="2"/>
              </a:rPr>
              <a:t>If </a:t>
            </a:r>
            <a:r>
              <a:rPr lang="el-GR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δ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(q</a:t>
            </a:r>
            <a:r>
              <a:rPr lang="en-US" altLang="en-US" sz="2100" i="1" baseline="-25000" dirty="0">
                <a:solidFill>
                  <a:srgbClr val="993300"/>
                </a:solidFill>
                <a:sym typeface="Wingdings" panose="05000000000000000000" pitchFamily="2" charset="2"/>
              </a:rPr>
              <a:t>i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, a) = </a:t>
            </a:r>
            <a:r>
              <a:rPr lang="en-US" altLang="en-US" sz="2100" i="1" dirty="0" err="1">
                <a:solidFill>
                  <a:srgbClr val="993300"/>
                </a:solidFill>
                <a:sym typeface="Wingdings" panose="05000000000000000000" pitchFamily="2" charset="2"/>
              </a:rPr>
              <a:t>q</a:t>
            </a:r>
            <a:r>
              <a:rPr lang="en-US" altLang="en-US" sz="2100" i="1" baseline="-25000" dirty="0" err="1">
                <a:solidFill>
                  <a:srgbClr val="993300"/>
                </a:solidFill>
                <a:sym typeface="Wingdings" panose="05000000000000000000" pitchFamily="2" charset="2"/>
              </a:rPr>
              <a:t>j</a:t>
            </a:r>
            <a:r>
              <a:rPr lang="en-US" altLang="en-US" sz="2100" dirty="0">
                <a:sym typeface="Wingdings" panose="05000000000000000000" pitchFamily="2" charset="2"/>
              </a:rPr>
              <a:t> is a transition in DFA; add the rule </a:t>
            </a:r>
            <a:r>
              <a:rPr lang="en-US" altLang="en-US" sz="2100" dirty="0" err="1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R</a:t>
            </a:r>
            <a:r>
              <a:rPr lang="en-US" altLang="en-US" sz="2100" baseline="-25000" dirty="0" err="1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sz="2100" dirty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 </a:t>
            </a:r>
            <a:r>
              <a:rPr lang="en-US" altLang="en-US" sz="2100" dirty="0" err="1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aR</a:t>
            </a:r>
            <a:r>
              <a:rPr lang="en-US" altLang="en-US" sz="2100" baseline="-25000" dirty="0" err="1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n-US" altLang="en-US" sz="2100" dirty="0">
                <a:sym typeface="Wingdings" panose="05000000000000000000" pitchFamily="2" charset="2"/>
              </a:rPr>
              <a:t> to CFG</a:t>
            </a:r>
          </a:p>
          <a:p>
            <a:pPr lvl="1"/>
            <a:r>
              <a:rPr lang="en-US" altLang="en-US" sz="2100" dirty="0">
                <a:sym typeface="Wingdings" panose="05000000000000000000" pitchFamily="2" charset="2"/>
              </a:rPr>
              <a:t>Add the rule </a:t>
            </a:r>
            <a:r>
              <a:rPr lang="en-US" altLang="en-US" sz="2100" i="1" dirty="0" err="1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R</a:t>
            </a:r>
            <a:r>
              <a:rPr lang="en-US" altLang="en-US" sz="2100" i="1" baseline="-25000" dirty="0" err="1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sz="2100" i="1" dirty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 </a:t>
            </a:r>
            <a:r>
              <a:rPr lang="el-GR" altLang="en-US" sz="2100" i="1" dirty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ε</a:t>
            </a:r>
            <a:r>
              <a:rPr lang="en-US" altLang="en-US" sz="2100" dirty="0">
                <a:sym typeface="Wingdings" panose="05000000000000000000" pitchFamily="2" charset="2"/>
              </a:rPr>
              <a:t> to CFG if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q</a:t>
            </a:r>
            <a:r>
              <a:rPr lang="en-US" altLang="en-US" sz="2100" i="1" baseline="-25000" dirty="0">
                <a:solidFill>
                  <a:srgbClr val="993300"/>
                </a:solidFill>
                <a:sym typeface="Wingdings" panose="05000000000000000000" pitchFamily="2" charset="2"/>
              </a:rPr>
              <a:t>i</a:t>
            </a:r>
            <a:r>
              <a:rPr lang="en-US" altLang="en-US" sz="2100" dirty="0">
                <a:sym typeface="Wingdings" panose="05000000000000000000" pitchFamily="2" charset="2"/>
              </a:rPr>
              <a:t> is an accept state</a:t>
            </a:r>
          </a:p>
          <a:p>
            <a:pPr lvl="1"/>
            <a:r>
              <a:rPr lang="en-US" altLang="en-US" sz="2100" dirty="0">
                <a:sym typeface="Wingdings" panose="05000000000000000000" pitchFamily="2" charset="2"/>
              </a:rPr>
              <a:t>Make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R</a:t>
            </a:r>
            <a:r>
              <a:rPr lang="en-US" altLang="en-US" sz="2100" i="1" baseline="-25000" dirty="0">
                <a:solidFill>
                  <a:srgbClr val="993300"/>
                </a:solidFill>
                <a:sym typeface="Wingdings" panose="05000000000000000000" pitchFamily="2" charset="2"/>
              </a:rPr>
              <a:t>0</a:t>
            </a:r>
            <a:r>
              <a:rPr lang="en-US" altLang="en-US" sz="2100" dirty="0">
                <a:sym typeface="Wingdings" panose="05000000000000000000" pitchFamily="2" charset="2"/>
              </a:rPr>
              <a:t> the start variable of CFG, where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q</a:t>
            </a:r>
            <a:r>
              <a:rPr lang="en-US" altLang="en-US" sz="2100" i="1" baseline="-25000" dirty="0">
                <a:solidFill>
                  <a:srgbClr val="993300"/>
                </a:solidFill>
                <a:sym typeface="Wingdings" panose="05000000000000000000" pitchFamily="2" charset="2"/>
              </a:rPr>
              <a:t>0</a:t>
            </a:r>
            <a:r>
              <a:rPr lang="en-US" altLang="en-US" sz="2100" dirty="0">
                <a:sym typeface="Wingdings" panose="05000000000000000000" pitchFamily="2" charset="2"/>
              </a:rPr>
              <a:t> is the start state of DFA</a:t>
            </a:r>
            <a:endParaRPr lang="el-GR" altLang="en-US" sz="2100" i="1" dirty="0">
              <a:solidFill>
                <a:srgbClr val="9933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7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Ambiguity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0239" y="885112"/>
            <a:ext cx="8952786" cy="325540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</a:pPr>
            <a:r>
              <a:rPr lang="en-US" altLang="en-US" sz="2100" dirty="0"/>
              <a:t>A string </a:t>
            </a:r>
            <a:r>
              <a:rPr lang="en-US" altLang="en-US" sz="2100" i="1" dirty="0">
                <a:solidFill>
                  <a:srgbClr val="993300"/>
                </a:solidFill>
              </a:rPr>
              <a:t>w</a:t>
            </a:r>
            <a:r>
              <a:rPr lang="en-US" altLang="en-US" sz="2100" dirty="0"/>
              <a:t> is derived </a:t>
            </a:r>
            <a:r>
              <a:rPr lang="en-US" altLang="en-US" sz="2100" i="1" dirty="0"/>
              <a:t>ambiguously</a:t>
            </a:r>
            <a:r>
              <a:rPr lang="en-US" altLang="en-US" sz="2100" dirty="0"/>
              <a:t> in context-free grammar </a:t>
            </a:r>
            <a:r>
              <a:rPr lang="en-US" altLang="en-US" sz="2100" i="1" dirty="0">
                <a:solidFill>
                  <a:srgbClr val="993300"/>
                </a:solidFill>
              </a:rPr>
              <a:t>G</a:t>
            </a:r>
            <a:r>
              <a:rPr lang="en-US" altLang="en-US" sz="2100" dirty="0"/>
              <a:t> </a:t>
            </a:r>
            <a:r>
              <a:rPr lang="en-US" altLang="en-US" sz="2100" dirty="0" err="1" smtClean="0"/>
              <a:t>iff</a:t>
            </a:r>
            <a:r>
              <a:rPr lang="en-US" altLang="en-US" sz="2100" dirty="0" smtClean="0"/>
              <a:t> </a:t>
            </a:r>
            <a:r>
              <a:rPr lang="en-US" altLang="en-US" sz="2100" dirty="0"/>
              <a:t>it has two or more different leftmost derivations</a:t>
            </a:r>
          </a:p>
          <a:p>
            <a:pPr>
              <a:lnSpc>
                <a:spcPct val="115000"/>
              </a:lnSpc>
            </a:pPr>
            <a:r>
              <a:rPr lang="en-US" altLang="en-US" sz="2100" dirty="0"/>
              <a:t>Grammar </a:t>
            </a:r>
            <a:r>
              <a:rPr lang="en-US" altLang="en-US" sz="2100" i="1" dirty="0">
                <a:solidFill>
                  <a:srgbClr val="993300"/>
                </a:solidFill>
              </a:rPr>
              <a:t>G</a:t>
            </a:r>
            <a:r>
              <a:rPr lang="en-US" altLang="en-US" sz="2100" dirty="0"/>
              <a:t> is </a:t>
            </a:r>
            <a:r>
              <a:rPr lang="en-US" altLang="en-US" sz="2100" i="1" dirty="0"/>
              <a:t>ambiguous</a:t>
            </a:r>
            <a:r>
              <a:rPr lang="en-US" altLang="en-US" sz="2100" dirty="0"/>
              <a:t> </a:t>
            </a:r>
            <a:r>
              <a:rPr lang="en-US" altLang="en-US" sz="2100" dirty="0" err="1" smtClean="0"/>
              <a:t>iff</a:t>
            </a:r>
            <a:r>
              <a:rPr lang="en-US" altLang="en-US" sz="2100" dirty="0" smtClean="0"/>
              <a:t> </a:t>
            </a:r>
            <a:r>
              <a:rPr lang="en-US" altLang="en-US" sz="2100" dirty="0"/>
              <a:t>it generates some string ambiguously</a:t>
            </a:r>
          </a:p>
          <a:p>
            <a:pPr>
              <a:lnSpc>
                <a:spcPct val="115000"/>
              </a:lnSpc>
            </a:pPr>
            <a:endParaRPr lang="en-US" altLang="en-US" sz="2100" dirty="0"/>
          </a:p>
          <a:p>
            <a:pPr>
              <a:lnSpc>
                <a:spcPct val="115000"/>
              </a:lnSpc>
            </a:pPr>
            <a:r>
              <a:rPr lang="en-US" altLang="en-US" sz="2100" dirty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altLang="en-US" sz="2100" dirty="0"/>
              <a:t>Consider the grammar </a:t>
            </a:r>
            <a:r>
              <a:rPr lang="en-US" altLang="en-US" sz="2100" i="1" dirty="0">
                <a:solidFill>
                  <a:srgbClr val="993300"/>
                </a:solidFill>
              </a:rPr>
              <a:t>G</a:t>
            </a:r>
            <a:r>
              <a:rPr lang="en-US" altLang="en-US" sz="2100" i="1" baseline="-25000" dirty="0">
                <a:solidFill>
                  <a:srgbClr val="993300"/>
                </a:solidFill>
              </a:rPr>
              <a:t>4</a:t>
            </a:r>
            <a:r>
              <a:rPr lang="en-US" altLang="en-US" sz="2100" dirty="0"/>
              <a:t>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 sz="1890" i="1" dirty="0">
                <a:solidFill>
                  <a:srgbClr val="993300"/>
                </a:solidFill>
                <a:latin typeface="Courier New" panose="02070309020205020404" pitchFamily="49" charset="0"/>
              </a:rPr>
              <a:t>&lt;EXPR&gt; </a:t>
            </a:r>
            <a:r>
              <a:rPr lang="en-US" altLang="en-US" sz="1890" i="1" dirty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 &lt;EXPR&gt; + &lt;EXPR&gt; | &lt;EXPR&gt; </a:t>
            </a:r>
            <a:r>
              <a:rPr lang="en-US" altLang="en-US" sz="1890" i="1" dirty="0">
                <a:solidFill>
                  <a:srgbClr val="993300"/>
                </a:solidFill>
                <a:latin typeface="Courier New" panose="02070309020205020404" pitchFamily="49" charset="0"/>
              </a:rPr>
              <a:t>× </a:t>
            </a:r>
            <a:r>
              <a:rPr lang="en-US" altLang="en-US" sz="1890" i="1" dirty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&lt;EXPR&gt; | (&lt;EXPR&gt;) | a</a:t>
            </a:r>
          </a:p>
          <a:p>
            <a:pPr lvl="1">
              <a:lnSpc>
                <a:spcPct val="100000"/>
              </a:lnSpc>
            </a:pP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G</a:t>
            </a:r>
            <a:r>
              <a:rPr lang="en-US" altLang="en-US" sz="2100" i="1" baseline="-25000" dirty="0">
                <a:solidFill>
                  <a:srgbClr val="993300"/>
                </a:solidFill>
                <a:sym typeface="Wingdings" panose="05000000000000000000" pitchFamily="2" charset="2"/>
              </a:rPr>
              <a:t>4</a:t>
            </a:r>
            <a:r>
              <a:rPr lang="en-US" altLang="en-US" sz="2100" dirty="0">
                <a:sym typeface="Wingdings" panose="05000000000000000000" pitchFamily="2" charset="2"/>
              </a:rPr>
              <a:t> generates the string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a + a </a:t>
            </a:r>
            <a:r>
              <a:rPr lang="en-US" altLang="en-US" sz="2100" i="1" dirty="0">
                <a:solidFill>
                  <a:srgbClr val="993300"/>
                </a:solidFill>
              </a:rPr>
              <a:t>×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 a</a:t>
            </a:r>
            <a:r>
              <a:rPr lang="en-US" altLang="en-US" sz="2100" dirty="0">
                <a:sym typeface="Wingdings" panose="05000000000000000000" pitchFamily="2" charset="2"/>
              </a:rPr>
              <a:t> ambiguously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776888" y="4113849"/>
            <a:ext cx="4100513" cy="2338626"/>
            <a:chOff x="166" y="2628"/>
            <a:chExt cx="2460" cy="1403"/>
          </a:xfrm>
        </p:grpSpPr>
        <p:sp>
          <p:nvSpPr>
            <p:cNvPr id="7191" name="Text Box 5"/>
            <p:cNvSpPr txBox="1">
              <a:spLocks noChangeArrowheads="1"/>
            </p:cNvSpPr>
            <p:nvPr/>
          </p:nvSpPr>
          <p:spPr bwMode="auto">
            <a:xfrm>
              <a:off x="1334" y="2628"/>
              <a:ext cx="6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890">
                  <a:latin typeface="Courier New" panose="02070309020205020404" pitchFamily="49" charset="0"/>
                </a:rPr>
                <a:t>&lt;EXPR&gt;</a:t>
              </a:r>
            </a:p>
          </p:txBody>
        </p:sp>
        <p:sp>
          <p:nvSpPr>
            <p:cNvPr id="7192" name="Text Box 6"/>
            <p:cNvSpPr txBox="1">
              <a:spLocks noChangeArrowheads="1"/>
            </p:cNvSpPr>
            <p:nvPr/>
          </p:nvSpPr>
          <p:spPr bwMode="auto">
            <a:xfrm>
              <a:off x="598" y="2996"/>
              <a:ext cx="6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890">
                  <a:latin typeface="Courier New" panose="02070309020205020404" pitchFamily="49" charset="0"/>
                </a:rPr>
                <a:t>&lt;EXPR&gt;</a:t>
              </a:r>
            </a:p>
          </p:txBody>
        </p:sp>
        <p:sp>
          <p:nvSpPr>
            <p:cNvPr id="7193" name="Text Box 7"/>
            <p:cNvSpPr txBox="1">
              <a:spLocks noChangeArrowheads="1"/>
            </p:cNvSpPr>
            <p:nvPr/>
          </p:nvSpPr>
          <p:spPr bwMode="auto">
            <a:xfrm>
              <a:off x="1990" y="2996"/>
              <a:ext cx="6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890">
                  <a:latin typeface="Courier New" panose="02070309020205020404" pitchFamily="49" charset="0"/>
                </a:rPr>
                <a:t>&lt;EXPR&gt;</a:t>
              </a:r>
            </a:p>
          </p:txBody>
        </p:sp>
        <p:sp>
          <p:nvSpPr>
            <p:cNvPr id="7194" name="Text Box 8"/>
            <p:cNvSpPr txBox="1">
              <a:spLocks noChangeArrowheads="1"/>
            </p:cNvSpPr>
            <p:nvPr/>
          </p:nvSpPr>
          <p:spPr bwMode="auto">
            <a:xfrm>
              <a:off x="1046" y="3444"/>
              <a:ext cx="6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890">
                  <a:latin typeface="Courier New" panose="02070309020205020404" pitchFamily="49" charset="0"/>
                </a:rPr>
                <a:t>&lt;EXPR&gt;</a:t>
              </a:r>
            </a:p>
          </p:txBody>
        </p:sp>
        <p:sp>
          <p:nvSpPr>
            <p:cNvPr id="7195" name="Text Box 9"/>
            <p:cNvSpPr txBox="1">
              <a:spLocks noChangeArrowheads="1"/>
            </p:cNvSpPr>
            <p:nvPr/>
          </p:nvSpPr>
          <p:spPr bwMode="auto">
            <a:xfrm>
              <a:off x="166" y="3444"/>
              <a:ext cx="6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890">
                  <a:latin typeface="Courier New" panose="02070309020205020404" pitchFamily="49" charset="0"/>
                </a:rPr>
                <a:t>&lt;EXPR&gt;</a:t>
              </a:r>
            </a:p>
          </p:txBody>
        </p:sp>
        <p:sp>
          <p:nvSpPr>
            <p:cNvPr id="7196" name="Text Box 10"/>
            <p:cNvSpPr txBox="1">
              <a:spLocks noChangeArrowheads="1"/>
            </p:cNvSpPr>
            <p:nvPr/>
          </p:nvSpPr>
          <p:spPr bwMode="auto">
            <a:xfrm>
              <a:off x="382" y="3782"/>
              <a:ext cx="202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2100"/>
                <a:t>a          +          a              ×        a</a:t>
              </a:r>
            </a:p>
          </p:txBody>
        </p:sp>
        <p:sp>
          <p:nvSpPr>
            <p:cNvPr id="7197" name="Line 12"/>
            <p:cNvSpPr>
              <a:spLocks noChangeShapeType="1"/>
            </p:cNvSpPr>
            <p:nvPr/>
          </p:nvSpPr>
          <p:spPr bwMode="auto">
            <a:xfrm flipH="1">
              <a:off x="952" y="2776"/>
              <a:ext cx="464" cy="2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 sz="2100"/>
            </a:p>
          </p:txBody>
        </p:sp>
        <p:sp>
          <p:nvSpPr>
            <p:cNvPr id="7198" name="Line 13"/>
            <p:cNvSpPr>
              <a:spLocks noChangeShapeType="1"/>
            </p:cNvSpPr>
            <p:nvPr/>
          </p:nvSpPr>
          <p:spPr bwMode="auto">
            <a:xfrm>
              <a:off x="1880" y="2784"/>
              <a:ext cx="416" cy="2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 sz="2100"/>
            </a:p>
          </p:txBody>
        </p:sp>
        <p:sp>
          <p:nvSpPr>
            <p:cNvPr id="7199" name="Line 14"/>
            <p:cNvSpPr>
              <a:spLocks noChangeShapeType="1"/>
            </p:cNvSpPr>
            <p:nvPr/>
          </p:nvSpPr>
          <p:spPr bwMode="auto">
            <a:xfrm>
              <a:off x="1656" y="2800"/>
              <a:ext cx="272" cy="1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 sz="2100"/>
            </a:p>
          </p:txBody>
        </p:sp>
        <p:sp>
          <p:nvSpPr>
            <p:cNvPr id="7200" name="Line 15"/>
            <p:cNvSpPr>
              <a:spLocks noChangeShapeType="1"/>
            </p:cNvSpPr>
            <p:nvPr/>
          </p:nvSpPr>
          <p:spPr bwMode="auto">
            <a:xfrm>
              <a:off x="912" y="3192"/>
              <a:ext cx="0" cy="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 sz="2100"/>
            </a:p>
          </p:txBody>
        </p:sp>
        <p:sp>
          <p:nvSpPr>
            <p:cNvPr id="7201" name="Line 16"/>
            <p:cNvSpPr>
              <a:spLocks noChangeShapeType="1"/>
            </p:cNvSpPr>
            <p:nvPr/>
          </p:nvSpPr>
          <p:spPr bwMode="auto">
            <a:xfrm flipH="1">
              <a:off x="480" y="3160"/>
              <a:ext cx="216" cy="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 sz="2100"/>
            </a:p>
          </p:txBody>
        </p:sp>
        <p:sp>
          <p:nvSpPr>
            <p:cNvPr id="7202" name="Line 17"/>
            <p:cNvSpPr>
              <a:spLocks noChangeShapeType="1"/>
            </p:cNvSpPr>
            <p:nvPr/>
          </p:nvSpPr>
          <p:spPr bwMode="auto">
            <a:xfrm>
              <a:off x="1136" y="3152"/>
              <a:ext cx="216" cy="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 sz="2100"/>
            </a:p>
          </p:txBody>
        </p:sp>
        <p:sp>
          <p:nvSpPr>
            <p:cNvPr id="7203" name="Line 18"/>
            <p:cNvSpPr>
              <a:spLocks noChangeShapeType="1"/>
            </p:cNvSpPr>
            <p:nvPr/>
          </p:nvSpPr>
          <p:spPr bwMode="auto">
            <a:xfrm>
              <a:off x="472" y="3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 sz="2100"/>
            </a:p>
          </p:txBody>
        </p:sp>
        <p:sp>
          <p:nvSpPr>
            <p:cNvPr id="7204" name="Line 19"/>
            <p:cNvSpPr>
              <a:spLocks noChangeShapeType="1"/>
            </p:cNvSpPr>
            <p:nvPr/>
          </p:nvSpPr>
          <p:spPr bwMode="auto">
            <a:xfrm>
              <a:off x="1352" y="364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 sz="2100"/>
            </a:p>
          </p:txBody>
        </p:sp>
        <p:sp>
          <p:nvSpPr>
            <p:cNvPr id="7205" name="Line 20"/>
            <p:cNvSpPr>
              <a:spLocks noChangeShapeType="1"/>
            </p:cNvSpPr>
            <p:nvPr/>
          </p:nvSpPr>
          <p:spPr bwMode="auto">
            <a:xfrm>
              <a:off x="2296" y="3192"/>
              <a:ext cx="0" cy="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 sz="2100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6737508" y="4127184"/>
            <a:ext cx="4193858" cy="2311956"/>
            <a:chOff x="3142" y="2636"/>
            <a:chExt cx="2516" cy="1387"/>
          </a:xfrm>
        </p:grpSpPr>
        <p:sp>
          <p:nvSpPr>
            <p:cNvPr id="7176" name="Text Box 21"/>
            <p:cNvSpPr txBox="1">
              <a:spLocks noChangeArrowheads="1"/>
            </p:cNvSpPr>
            <p:nvPr/>
          </p:nvSpPr>
          <p:spPr bwMode="auto">
            <a:xfrm>
              <a:off x="3350" y="3774"/>
              <a:ext cx="209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2100"/>
                <a:t>a          +              a          ×          a</a:t>
              </a:r>
            </a:p>
          </p:txBody>
        </p:sp>
        <p:sp>
          <p:nvSpPr>
            <p:cNvPr id="7177" name="Text Box 22"/>
            <p:cNvSpPr txBox="1">
              <a:spLocks noChangeArrowheads="1"/>
            </p:cNvSpPr>
            <p:nvPr/>
          </p:nvSpPr>
          <p:spPr bwMode="auto">
            <a:xfrm>
              <a:off x="3806" y="2636"/>
              <a:ext cx="6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890">
                  <a:latin typeface="Courier New" panose="02070309020205020404" pitchFamily="49" charset="0"/>
                </a:rPr>
                <a:t>&lt;EXPR&gt;</a:t>
              </a:r>
            </a:p>
          </p:txBody>
        </p:sp>
        <p:sp>
          <p:nvSpPr>
            <p:cNvPr id="7178" name="Text Box 23"/>
            <p:cNvSpPr txBox="1">
              <a:spLocks noChangeArrowheads="1"/>
            </p:cNvSpPr>
            <p:nvPr/>
          </p:nvSpPr>
          <p:spPr bwMode="auto">
            <a:xfrm>
              <a:off x="4574" y="3004"/>
              <a:ext cx="6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890">
                  <a:latin typeface="Courier New" panose="02070309020205020404" pitchFamily="49" charset="0"/>
                </a:rPr>
                <a:t>&lt;EXPR&gt;</a:t>
              </a:r>
            </a:p>
          </p:txBody>
        </p:sp>
        <p:sp>
          <p:nvSpPr>
            <p:cNvPr id="7179" name="Text Box 24"/>
            <p:cNvSpPr txBox="1">
              <a:spLocks noChangeArrowheads="1"/>
            </p:cNvSpPr>
            <p:nvPr/>
          </p:nvSpPr>
          <p:spPr bwMode="auto">
            <a:xfrm>
              <a:off x="5022" y="3452"/>
              <a:ext cx="6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890">
                  <a:latin typeface="Courier New" panose="02070309020205020404" pitchFamily="49" charset="0"/>
                </a:rPr>
                <a:t>&lt;EXPR&gt;</a:t>
              </a:r>
            </a:p>
          </p:txBody>
        </p:sp>
        <p:sp>
          <p:nvSpPr>
            <p:cNvPr id="7180" name="Text Box 25"/>
            <p:cNvSpPr txBox="1">
              <a:spLocks noChangeArrowheads="1"/>
            </p:cNvSpPr>
            <p:nvPr/>
          </p:nvSpPr>
          <p:spPr bwMode="auto">
            <a:xfrm>
              <a:off x="4142" y="3452"/>
              <a:ext cx="6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890">
                  <a:latin typeface="Courier New" panose="02070309020205020404" pitchFamily="49" charset="0"/>
                </a:rPr>
                <a:t>&lt;EXPR&gt;</a:t>
              </a:r>
            </a:p>
          </p:txBody>
        </p:sp>
        <p:sp>
          <p:nvSpPr>
            <p:cNvPr id="7181" name="Line 26"/>
            <p:cNvSpPr>
              <a:spLocks noChangeShapeType="1"/>
            </p:cNvSpPr>
            <p:nvPr/>
          </p:nvSpPr>
          <p:spPr bwMode="auto">
            <a:xfrm>
              <a:off x="4384" y="2800"/>
              <a:ext cx="544" cy="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 sz="2100"/>
            </a:p>
          </p:txBody>
        </p:sp>
        <p:sp>
          <p:nvSpPr>
            <p:cNvPr id="7182" name="Line 27"/>
            <p:cNvSpPr>
              <a:spLocks noChangeShapeType="1"/>
            </p:cNvSpPr>
            <p:nvPr/>
          </p:nvSpPr>
          <p:spPr bwMode="auto">
            <a:xfrm>
              <a:off x="4888" y="3200"/>
              <a:ext cx="0" cy="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 sz="2100"/>
            </a:p>
          </p:txBody>
        </p:sp>
        <p:sp>
          <p:nvSpPr>
            <p:cNvPr id="7183" name="Line 28"/>
            <p:cNvSpPr>
              <a:spLocks noChangeShapeType="1"/>
            </p:cNvSpPr>
            <p:nvPr/>
          </p:nvSpPr>
          <p:spPr bwMode="auto">
            <a:xfrm flipH="1">
              <a:off x="4456" y="3168"/>
              <a:ext cx="216" cy="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 sz="2100"/>
            </a:p>
          </p:txBody>
        </p:sp>
        <p:sp>
          <p:nvSpPr>
            <p:cNvPr id="7184" name="Line 29"/>
            <p:cNvSpPr>
              <a:spLocks noChangeShapeType="1"/>
            </p:cNvSpPr>
            <p:nvPr/>
          </p:nvSpPr>
          <p:spPr bwMode="auto">
            <a:xfrm>
              <a:off x="5112" y="3160"/>
              <a:ext cx="216" cy="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 sz="2100"/>
            </a:p>
          </p:txBody>
        </p:sp>
        <p:sp>
          <p:nvSpPr>
            <p:cNvPr id="7185" name="Line 30"/>
            <p:cNvSpPr>
              <a:spLocks noChangeShapeType="1"/>
            </p:cNvSpPr>
            <p:nvPr/>
          </p:nvSpPr>
          <p:spPr bwMode="auto">
            <a:xfrm>
              <a:off x="4448" y="364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 sz="2100"/>
            </a:p>
          </p:txBody>
        </p:sp>
        <p:sp>
          <p:nvSpPr>
            <p:cNvPr id="7186" name="Line 31"/>
            <p:cNvSpPr>
              <a:spLocks noChangeShapeType="1"/>
            </p:cNvSpPr>
            <p:nvPr/>
          </p:nvSpPr>
          <p:spPr bwMode="auto">
            <a:xfrm>
              <a:off x="5328" y="364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 sz="2100"/>
            </a:p>
          </p:txBody>
        </p:sp>
        <p:sp>
          <p:nvSpPr>
            <p:cNvPr id="7187" name="Text Box 32"/>
            <p:cNvSpPr txBox="1">
              <a:spLocks noChangeArrowheads="1"/>
            </p:cNvSpPr>
            <p:nvPr/>
          </p:nvSpPr>
          <p:spPr bwMode="auto">
            <a:xfrm>
              <a:off x="3142" y="2996"/>
              <a:ext cx="6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890">
                  <a:latin typeface="Courier New" panose="02070309020205020404" pitchFamily="49" charset="0"/>
                </a:rPr>
                <a:t>&lt;EXPR&gt;</a:t>
              </a:r>
            </a:p>
          </p:txBody>
        </p:sp>
        <p:sp>
          <p:nvSpPr>
            <p:cNvPr id="7188" name="Line 33"/>
            <p:cNvSpPr>
              <a:spLocks noChangeShapeType="1"/>
            </p:cNvSpPr>
            <p:nvPr/>
          </p:nvSpPr>
          <p:spPr bwMode="auto">
            <a:xfrm>
              <a:off x="3448" y="3192"/>
              <a:ext cx="0" cy="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 sz="2100"/>
            </a:p>
          </p:txBody>
        </p:sp>
        <p:sp>
          <p:nvSpPr>
            <p:cNvPr id="7189" name="Line 34"/>
            <p:cNvSpPr>
              <a:spLocks noChangeShapeType="1"/>
            </p:cNvSpPr>
            <p:nvPr/>
          </p:nvSpPr>
          <p:spPr bwMode="auto">
            <a:xfrm flipH="1">
              <a:off x="3456" y="2800"/>
              <a:ext cx="4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 sz="2100"/>
            </a:p>
          </p:txBody>
        </p:sp>
        <p:sp>
          <p:nvSpPr>
            <p:cNvPr id="7190" name="Line 35"/>
            <p:cNvSpPr>
              <a:spLocks noChangeShapeType="1"/>
            </p:cNvSpPr>
            <p:nvPr/>
          </p:nvSpPr>
          <p:spPr bwMode="auto">
            <a:xfrm flipH="1">
              <a:off x="3888" y="2808"/>
              <a:ext cx="240" cy="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 sz="2100"/>
            </a:p>
          </p:txBody>
        </p:sp>
      </p:grpSp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4043838" y="6399134"/>
            <a:ext cx="494455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00" dirty="0">
                <a:solidFill>
                  <a:schemeClr val="tx1"/>
                </a:solidFill>
              </a:rPr>
              <a:t>Two Parse </a:t>
            </a:r>
            <a:r>
              <a:rPr lang="en-US" altLang="en-US" sz="2100" dirty="0" smtClean="0">
                <a:solidFill>
                  <a:schemeClr val="tx1"/>
                </a:solidFill>
              </a:rPr>
              <a:t>Trees </a:t>
            </a:r>
            <a:r>
              <a:rPr lang="en-US" altLang="en-US" sz="2100" dirty="0">
                <a:solidFill>
                  <a:schemeClr val="tx1"/>
                </a:solidFill>
              </a:rPr>
              <a:t>for the Same String </a:t>
            </a:r>
            <a:r>
              <a:rPr lang="en-US" altLang="en-US" sz="2100" dirty="0">
                <a:solidFill>
                  <a:schemeClr val="accent5">
                    <a:lumMod val="75000"/>
                  </a:schemeClr>
                </a:solidFill>
              </a:rPr>
              <a:t>a + a ×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2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0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Chomsky Normal Form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0239" y="885112"/>
            <a:ext cx="8912781" cy="6055756"/>
          </a:xfrm>
        </p:spPr>
        <p:txBody>
          <a:bodyPr/>
          <a:lstStyle/>
          <a:p>
            <a:endParaRPr lang="en-US" altLang="en-US" sz="2100" dirty="0"/>
          </a:p>
          <a:p>
            <a:r>
              <a:rPr lang="en-US" altLang="en-US" sz="2100" dirty="0"/>
              <a:t>A context-free grammar is in </a:t>
            </a:r>
            <a:r>
              <a:rPr lang="en-US" altLang="en-US" sz="2100" i="1" dirty="0">
                <a:solidFill>
                  <a:srgbClr val="993300"/>
                </a:solidFill>
              </a:rPr>
              <a:t>Chomsky Normal Form</a:t>
            </a:r>
            <a:r>
              <a:rPr lang="en-US" altLang="en-US" sz="2100" dirty="0"/>
              <a:t> </a:t>
            </a:r>
            <a:r>
              <a:rPr lang="en-US" altLang="en-US" sz="2100" dirty="0" err="1" smtClean="0"/>
              <a:t>iff</a:t>
            </a:r>
            <a:r>
              <a:rPr lang="en-US" altLang="en-US" sz="2100" dirty="0" smtClean="0"/>
              <a:t> </a:t>
            </a:r>
            <a:r>
              <a:rPr lang="en-US" altLang="en-US" sz="2100" dirty="0"/>
              <a:t>every rule is of the form </a:t>
            </a:r>
            <a:endParaRPr lang="en-US" altLang="en-US" sz="2100" dirty="0" smtClean="0"/>
          </a:p>
          <a:p>
            <a:r>
              <a:rPr lang="en-US" altLang="en-US" sz="2100" i="1" dirty="0" smtClean="0">
                <a:solidFill>
                  <a:srgbClr val="9933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2100" i="1" dirty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 BC</a:t>
            </a:r>
            <a:r>
              <a:rPr lang="en-US" altLang="en-US" sz="2100" dirty="0">
                <a:sym typeface="Wingdings" panose="05000000000000000000" pitchFamily="2" charset="2"/>
              </a:rPr>
              <a:t> and </a:t>
            </a:r>
            <a:r>
              <a:rPr lang="en-US" altLang="en-US" sz="2100" i="1" dirty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A  a</a:t>
            </a:r>
            <a:r>
              <a:rPr lang="en-US" altLang="en-US" sz="2100" dirty="0">
                <a:sym typeface="Wingdings" panose="05000000000000000000" pitchFamily="2" charset="2"/>
              </a:rPr>
              <a:t>, where</a:t>
            </a:r>
          </a:p>
          <a:p>
            <a:pPr lvl="1"/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a</a:t>
            </a:r>
            <a:r>
              <a:rPr lang="en-US" altLang="en-US" sz="2100" dirty="0">
                <a:sym typeface="Wingdings" panose="05000000000000000000" pitchFamily="2" charset="2"/>
              </a:rPr>
              <a:t> is any </a:t>
            </a:r>
            <a:r>
              <a:rPr lang="en-US" altLang="en-US" sz="2100" i="1" dirty="0">
                <a:sym typeface="Wingdings" panose="05000000000000000000" pitchFamily="2" charset="2"/>
              </a:rPr>
              <a:t>terminal</a:t>
            </a:r>
          </a:p>
          <a:p>
            <a:pPr lvl="1"/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A</a:t>
            </a:r>
            <a:r>
              <a:rPr lang="en-US" altLang="en-US" sz="2100" dirty="0">
                <a:sym typeface="Wingdings" panose="05000000000000000000" pitchFamily="2" charset="2"/>
              </a:rPr>
              <a:t>,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B</a:t>
            </a:r>
            <a:r>
              <a:rPr lang="en-US" altLang="en-US" sz="2100" dirty="0">
                <a:sym typeface="Wingdings" panose="05000000000000000000" pitchFamily="2" charset="2"/>
              </a:rPr>
              <a:t> and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C</a:t>
            </a:r>
            <a:r>
              <a:rPr lang="en-US" altLang="en-US" sz="2100" dirty="0">
                <a:sym typeface="Wingdings" panose="05000000000000000000" pitchFamily="2" charset="2"/>
              </a:rPr>
              <a:t> are any </a:t>
            </a:r>
            <a:r>
              <a:rPr lang="en-US" altLang="en-US" sz="2100" i="1" dirty="0">
                <a:sym typeface="Wingdings" panose="05000000000000000000" pitchFamily="2" charset="2"/>
              </a:rPr>
              <a:t>variables</a:t>
            </a:r>
            <a:r>
              <a:rPr lang="en-US" altLang="en-US" sz="2100" dirty="0">
                <a:sym typeface="Wingdings" panose="05000000000000000000" pitchFamily="2" charset="2"/>
              </a:rPr>
              <a:t> – except that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B</a:t>
            </a:r>
            <a:r>
              <a:rPr lang="en-US" altLang="en-US" sz="2100" dirty="0">
                <a:sym typeface="Wingdings" panose="05000000000000000000" pitchFamily="2" charset="2"/>
              </a:rPr>
              <a:t> and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C</a:t>
            </a:r>
            <a:r>
              <a:rPr lang="en-US" altLang="en-US" sz="2100" dirty="0">
                <a:sym typeface="Wingdings" panose="05000000000000000000" pitchFamily="2" charset="2"/>
              </a:rPr>
              <a:t> may not be start variable</a:t>
            </a:r>
          </a:p>
          <a:p>
            <a:pPr lvl="1"/>
            <a:r>
              <a:rPr lang="en-US" altLang="en-US" sz="2100" dirty="0">
                <a:sym typeface="Wingdings" panose="05000000000000000000" pitchFamily="2" charset="2"/>
              </a:rPr>
              <a:t>In addition, we permit the rule </a:t>
            </a:r>
            <a:r>
              <a:rPr lang="en-US" altLang="en-US" sz="2100" i="1" dirty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S  </a:t>
            </a:r>
            <a:r>
              <a:rPr lang="el-GR" altLang="en-US" sz="2100" i="1" dirty="0">
                <a:solidFill>
                  <a:srgbClr val="99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ε</a:t>
            </a:r>
            <a:r>
              <a:rPr lang="en-US" altLang="en-US" sz="2100" dirty="0">
                <a:sym typeface="Wingdings" panose="05000000000000000000" pitchFamily="2" charset="2"/>
              </a:rPr>
              <a:t>, where </a:t>
            </a:r>
            <a:r>
              <a:rPr lang="en-US" altLang="en-US" sz="2100" dirty="0">
                <a:solidFill>
                  <a:srgbClr val="993300"/>
                </a:solidFill>
                <a:sym typeface="Wingdings" panose="05000000000000000000" pitchFamily="2" charset="2"/>
              </a:rPr>
              <a:t>S</a:t>
            </a:r>
            <a:r>
              <a:rPr lang="en-US" altLang="en-US" sz="2100" dirty="0">
                <a:sym typeface="Wingdings" panose="05000000000000000000" pitchFamily="2" charset="2"/>
              </a:rPr>
              <a:t> is the </a:t>
            </a:r>
            <a:r>
              <a:rPr lang="en-US" altLang="en-US" sz="2100" i="1" dirty="0">
                <a:sym typeface="Wingdings" panose="05000000000000000000" pitchFamily="2" charset="2"/>
              </a:rPr>
              <a:t>start variable</a:t>
            </a:r>
          </a:p>
          <a:p>
            <a:endParaRPr lang="en-US" altLang="en-US" sz="2100" dirty="0">
              <a:sym typeface="Wingdings" panose="05000000000000000000" pitchFamily="2" charset="2"/>
            </a:endParaRPr>
          </a:p>
          <a:p>
            <a:r>
              <a:rPr lang="en-US" altLang="en-US" sz="2100" dirty="0">
                <a:sym typeface="Wingdings" panose="05000000000000000000" pitchFamily="2" charset="2"/>
              </a:rPr>
              <a:t>Theorem:</a:t>
            </a:r>
          </a:p>
          <a:p>
            <a:pPr lvl="1"/>
            <a:r>
              <a:rPr lang="en-US" altLang="en-US" sz="2100" dirty="0">
                <a:sym typeface="Wingdings" panose="05000000000000000000" pitchFamily="2" charset="2"/>
              </a:rPr>
              <a:t>Any context-free language is generated by a context-free grammar in Chomsky normal form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6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Any CFG </a:t>
            </a:r>
            <a:r>
              <a:rPr lang="en-US" altLang="en-US" smtClean="0">
                <a:sym typeface="Wingdings" panose="05000000000000000000" pitchFamily="2" charset="2"/>
              </a:rPr>
              <a:t> </a:t>
            </a:r>
            <a:r>
              <a:rPr lang="en-US" altLang="en-US" smtClean="0"/>
              <a:t>Chomsky Normal Form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0239" y="885112"/>
            <a:ext cx="8792766" cy="521731"/>
          </a:xfrm>
        </p:spPr>
        <p:txBody>
          <a:bodyPr/>
          <a:lstStyle/>
          <a:p>
            <a:r>
              <a:rPr lang="en-US" altLang="en-US" sz="2100">
                <a:sym typeface="Wingdings" panose="05000000000000000000" pitchFamily="2" charset="2"/>
              </a:rPr>
              <a:t>A Transformation Example:</a:t>
            </a:r>
            <a:endParaRPr lang="en-US" altLang="en-US" sz="2100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066337" y="1705334"/>
            <a:ext cx="1443023" cy="96488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890">
                <a:latin typeface="Courier New" panose="02070309020205020404" pitchFamily="49" charset="0"/>
              </a:rPr>
              <a:t>S</a:t>
            </a:r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ASA|aB</a:t>
            </a:r>
          </a:p>
          <a:p>
            <a:pPr algn="ctr"/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AB|S</a:t>
            </a:r>
          </a:p>
          <a:p>
            <a:pPr algn="ctr"/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Bb|</a:t>
            </a:r>
            <a:r>
              <a:rPr lang="el-GR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ε</a:t>
            </a:r>
            <a:endParaRPr lang="en-US" altLang="en-US" sz="1890">
              <a:latin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2068004" y="3345967"/>
            <a:ext cx="1443023" cy="125572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890">
                <a:solidFill>
                  <a:schemeClr val="hlink"/>
                </a:solidFill>
                <a:latin typeface="Courier New" panose="02070309020205020404" pitchFamily="49" charset="0"/>
              </a:rPr>
              <a:t>S</a:t>
            </a:r>
            <a:r>
              <a:rPr lang="en-US" altLang="en-US" sz="1890" baseline="-25000">
                <a:solidFill>
                  <a:schemeClr val="hlink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1890">
                <a:solidFill>
                  <a:schemeClr val="hlink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S</a:t>
            </a:r>
          </a:p>
          <a:p>
            <a:pPr algn="ctr"/>
            <a:r>
              <a:rPr lang="en-US" altLang="en-US" sz="1890">
                <a:latin typeface="Courier New" panose="02070309020205020404" pitchFamily="49" charset="0"/>
              </a:rPr>
              <a:t>S</a:t>
            </a:r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ASA|aB</a:t>
            </a:r>
          </a:p>
          <a:p>
            <a:pPr algn="ctr"/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AB|S</a:t>
            </a:r>
          </a:p>
          <a:p>
            <a:pPr algn="ctr"/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Bb|</a:t>
            </a:r>
            <a:r>
              <a:rPr lang="el-GR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ε</a:t>
            </a:r>
            <a:endParaRPr lang="en-US" altLang="en-US" sz="1890">
              <a:latin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1922130" y="5262228"/>
            <a:ext cx="1734770" cy="1320361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890">
                <a:latin typeface="Courier New" panose="02070309020205020404" pitchFamily="49" charset="0"/>
              </a:rPr>
              <a:t>S</a:t>
            </a:r>
            <a:r>
              <a:rPr lang="en-US" altLang="en-US" sz="1890" baseline="-25000">
                <a:latin typeface="Courier New" panose="02070309020205020404" pitchFamily="49" charset="0"/>
              </a:rPr>
              <a:t>0</a:t>
            </a:r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S</a:t>
            </a:r>
          </a:p>
          <a:p>
            <a:pPr algn="ctr"/>
            <a:r>
              <a:rPr lang="en-US" altLang="en-US" sz="1890">
                <a:latin typeface="Courier New" panose="02070309020205020404" pitchFamily="49" charset="0"/>
              </a:rPr>
              <a:t>S</a:t>
            </a:r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ASA|aB|</a:t>
            </a:r>
            <a:r>
              <a:rPr lang="en-US" altLang="en-US" sz="1890">
                <a:solidFill>
                  <a:schemeClr val="hlink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a</a:t>
            </a:r>
          </a:p>
          <a:p>
            <a:pPr algn="ctr"/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AB|S|</a:t>
            </a:r>
            <a:r>
              <a:rPr lang="el-GR" altLang="en-US" sz="2100">
                <a:solidFill>
                  <a:schemeClr val="hlink"/>
                </a:solidFill>
                <a:sym typeface="Wingdings" panose="05000000000000000000" pitchFamily="2" charset="2"/>
              </a:rPr>
              <a:t>ε</a:t>
            </a:r>
            <a:endParaRPr lang="en-US" altLang="en-US" sz="1890">
              <a:solidFill>
                <a:schemeClr val="hlink"/>
              </a:solidFill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algn="ctr"/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Bb</a:t>
            </a:r>
            <a:r>
              <a:rPr lang="en-US" altLang="en-US" sz="1890">
                <a:solidFill>
                  <a:schemeClr val="bg2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|</a:t>
            </a:r>
            <a:r>
              <a:rPr lang="el-GR" altLang="en-US" sz="2100">
                <a:solidFill>
                  <a:schemeClr val="bg2"/>
                </a:solidFill>
                <a:sym typeface="Wingdings" panose="05000000000000000000" pitchFamily="2" charset="2"/>
              </a:rPr>
              <a:t>ε</a:t>
            </a:r>
            <a:endParaRPr lang="en-US" altLang="en-US" sz="2100">
              <a:solidFill>
                <a:schemeClr val="bg2"/>
              </a:solidFill>
              <a:sym typeface="Wingdings" panose="05000000000000000000" pitchFamily="2" charset="2"/>
            </a:endParaRP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4339013" y="5277552"/>
            <a:ext cx="2901756" cy="128804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890">
                <a:latin typeface="Courier New" panose="02070309020205020404" pitchFamily="49" charset="0"/>
              </a:rPr>
              <a:t>S</a:t>
            </a:r>
            <a:r>
              <a:rPr lang="en-US" altLang="en-US" sz="1890" baseline="-25000">
                <a:latin typeface="Courier New" panose="02070309020205020404" pitchFamily="49" charset="0"/>
              </a:rPr>
              <a:t>0</a:t>
            </a:r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S</a:t>
            </a:r>
          </a:p>
          <a:p>
            <a:pPr algn="ctr"/>
            <a:r>
              <a:rPr lang="en-US" altLang="en-US" sz="1890">
                <a:latin typeface="Courier New" panose="02070309020205020404" pitchFamily="49" charset="0"/>
              </a:rPr>
              <a:t>S</a:t>
            </a:r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ASA|aB|a|</a:t>
            </a:r>
            <a:r>
              <a:rPr lang="en-US" altLang="en-US" sz="1890">
                <a:solidFill>
                  <a:schemeClr val="hlink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SA|AS|S</a:t>
            </a:r>
          </a:p>
          <a:p>
            <a:pPr algn="ctr"/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AB|S</a:t>
            </a:r>
            <a:r>
              <a:rPr lang="en-US" altLang="en-US" sz="1890">
                <a:solidFill>
                  <a:schemeClr val="bg2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|</a:t>
            </a:r>
            <a:r>
              <a:rPr lang="el-GR" altLang="en-US" sz="2100">
                <a:solidFill>
                  <a:schemeClr val="bg2"/>
                </a:solidFill>
                <a:sym typeface="Wingdings" panose="05000000000000000000" pitchFamily="2" charset="2"/>
              </a:rPr>
              <a:t>ε</a:t>
            </a:r>
            <a:endParaRPr lang="en-US" altLang="en-US" sz="1890">
              <a:solidFill>
                <a:schemeClr val="bg2"/>
              </a:solidFill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algn="ctr"/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Bb</a:t>
            </a:r>
            <a:endParaRPr lang="en-US" altLang="en-US" sz="2100">
              <a:solidFill>
                <a:schemeClr val="folHlink"/>
              </a:solidFill>
              <a:sym typeface="Wingdings" panose="05000000000000000000" pitchFamily="2" charset="2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4339013" y="3359302"/>
            <a:ext cx="2901756" cy="125572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890">
                <a:latin typeface="Courier New" panose="02070309020205020404" pitchFamily="49" charset="0"/>
              </a:rPr>
              <a:t>S</a:t>
            </a:r>
            <a:r>
              <a:rPr lang="en-US" altLang="en-US" sz="1890" baseline="-25000">
                <a:latin typeface="Courier New" panose="02070309020205020404" pitchFamily="49" charset="0"/>
              </a:rPr>
              <a:t>0</a:t>
            </a:r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S</a:t>
            </a:r>
          </a:p>
          <a:p>
            <a:pPr algn="ctr"/>
            <a:r>
              <a:rPr lang="en-US" altLang="en-US" sz="1890">
                <a:latin typeface="Courier New" panose="02070309020205020404" pitchFamily="49" charset="0"/>
              </a:rPr>
              <a:t>S</a:t>
            </a:r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ASA|aB|a|SA|AS</a:t>
            </a:r>
            <a:r>
              <a:rPr lang="en-US" altLang="en-US" sz="1890">
                <a:solidFill>
                  <a:schemeClr val="bg2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|S</a:t>
            </a:r>
          </a:p>
          <a:p>
            <a:pPr algn="ctr"/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AB|S</a:t>
            </a:r>
          </a:p>
          <a:p>
            <a:pPr algn="ctr"/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Bb</a:t>
            </a:r>
            <a:endParaRPr lang="en-US" altLang="en-US" sz="2100">
              <a:sym typeface="Wingdings" panose="05000000000000000000" pitchFamily="2" charset="2"/>
            </a:endParaRP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4290922" y="1374053"/>
            <a:ext cx="2997937" cy="125572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890">
                <a:latin typeface="Courier New" panose="02070309020205020404" pitchFamily="49" charset="0"/>
              </a:rPr>
              <a:t>S</a:t>
            </a:r>
            <a:r>
              <a:rPr lang="en-US" altLang="en-US" sz="1890" baseline="-25000">
                <a:latin typeface="Courier New" panose="02070309020205020404" pitchFamily="49" charset="0"/>
              </a:rPr>
              <a:t>0</a:t>
            </a:r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altLang="en-US" sz="1890">
                <a:solidFill>
                  <a:schemeClr val="bg2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S|</a:t>
            </a:r>
            <a:r>
              <a:rPr lang="en-US" altLang="en-US" sz="1890">
                <a:solidFill>
                  <a:schemeClr val="hlink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ASA|aB|a|SA|AS</a:t>
            </a:r>
          </a:p>
          <a:p>
            <a:pPr algn="ctr"/>
            <a:r>
              <a:rPr lang="en-US" altLang="en-US" sz="1890">
                <a:latin typeface="Courier New" panose="02070309020205020404" pitchFamily="49" charset="0"/>
              </a:rPr>
              <a:t>S</a:t>
            </a:r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ASA|aB|a|SA|AS</a:t>
            </a:r>
            <a:endParaRPr lang="en-US" altLang="en-US" sz="1890">
              <a:solidFill>
                <a:schemeClr val="folHlink"/>
              </a:solidFill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algn="ctr"/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AB|S</a:t>
            </a:r>
          </a:p>
          <a:p>
            <a:pPr algn="ctr"/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Bb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7983906" y="1107353"/>
            <a:ext cx="2706190" cy="125572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890">
                <a:latin typeface="Courier New" panose="02070309020205020404" pitchFamily="49" charset="0"/>
              </a:rPr>
              <a:t>S</a:t>
            </a:r>
            <a:r>
              <a:rPr lang="en-US" altLang="en-US" sz="1890" baseline="-25000">
                <a:latin typeface="Courier New" panose="02070309020205020404" pitchFamily="49" charset="0"/>
              </a:rPr>
              <a:t>0</a:t>
            </a:r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ASA|aB|a|SA|AS</a:t>
            </a:r>
          </a:p>
          <a:p>
            <a:pPr algn="ctr"/>
            <a:r>
              <a:rPr lang="en-US" altLang="en-US" sz="1890">
                <a:latin typeface="Courier New" panose="02070309020205020404" pitchFamily="49" charset="0"/>
              </a:rPr>
              <a:t>S</a:t>
            </a:r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ASA|aB|a|SA|AS</a:t>
            </a:r>
            <a:endParaRPr lang="en-US" altLang="en-US" sz="1890">
              <a:solidFill>
                <a:schemeClr val="folHlink"/>
              </a:solidFill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algn="ctr"/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A</a:t>
            </a:r>
            <a:r>
              <a:rPr lang="en-US" altLang="en-US" sz="1890">
                <a:solidFill>
                  <a:schemeClr val="bg2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B|</a:t>
            </a:r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S|</a:t>
            </a:r>
            <a:r>
              <a:rPr lang="en-US" altLang="en-US" sz="1890">
                <a:solidFill>
                  <a:schemeClr val="hlink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b</a:t>
            </a:r>
          </a:p>
          <a:p>
            <a:pPr algn="ctr"/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Bb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7740249" y="3054263"/>
            <a:ext cx="3193503" cy="125572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890">
                <a:latin typeface="Courier New" panose="02070309020205020404" pitchFamily="49" charset="0"/>
              </a:rPr>
              <a:t>S</a:t>
            </a:r>
            <a:r>
              <a:rPr lang="en-US" altLang="en-US" sz="1890" baseline="-25000">
                <a:latin typeface="Courier New" panose="02070309020205020404" pitchFamily="49" charset="0"/>
              </a:rPr>
              <a:t>0</a:t>
            </a:r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ASA|aB|a|SA|AS</a:t>
            </a:r>
          </a:p>
          <a:p>
            <a:pPr algn="ctr"/>
            <a:r>
              <a:rPr lang="en-US" altLang="en-US" sz="1890">
                <a:latin typeface="Courier New" panose="02070309020205020404" pitchFamily="49" charset="0"/>
              </a:rPr>
              <a:t>S</a:t>
            </a:r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ASA|aB|a|SA|AS</a:t>
            </a:r>
            <a:endParaRPr lang="en-US" altLang="en-US" sz="1890">
              <a:solidFill>
                <a:schemeClr val="folHlink"/>
              </a:solidFill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algn="ctr"/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A</a:t>
            </a:r>
            <a:r>
              <a:rPr lang="en-US" altLang="en-US" sz="1890">
                <a:solidFill>
                  <a:schemeClr val="bg2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S|</a:t>
            </a:r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US" altLang="en-US" sz="1890">
                <a:solidFill>
                  <a:schemeClr val="hlink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|ASA|aB|a|SA|AS</a:t>
            </a:r>
          </a:p>
          <a:p>
            <a:pPr algn="ctr"/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Bb</a:t>
            </a:r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7910969" y="4912015"/>
            <a:ext cx="2852063" cy="183742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890">
                <a:latin typeface="Courier New" panose="02070309020205020404" pitchFamily="49" charset="0"/>
              </a:rPr>
              <a:t>S</a:t>
            </a:r>
            <a:r>
              <a:rPr lang="en-US" altLang="en-US" sz="1890" baseline="-25000">
                <a:latin typeface="Courier New" panose="02070309020205020404" pitchFamily="49" charset="0"/>
              </a:rPr>
              <a:t>0</a:t>
            </a:r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A</a:t>
            </a:r>
            <a:r>
              <a:rPr lang="en-US" altLang="en-US" sz="1890">
                <a:solidFill>
                  <a:schemeClr val="hlink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A</a:t>
            </a:r>
            <a:r>
              <a:rPr lang="en-US" altLang="en-US" sz="1890" baseline="-25000">
                <a:solidFill>
                  <a:schemeClr val="hlink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|</a:t>
            </a:r>
            <a:r>
              <a:rPr lang="en-US" altLang="en-US" sz="1890">
                <a:solidFill>
                  <a:schemeClr val="hlink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U</a:t>
            </a:r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B|a|SA|AS</a:t>
            </a:r>
          </a:p>
          <a:p>
            <a:pPr algn="ctr"/>
            <a:r>
              <a:rPr lang="en-US" altLang="en-US" sz="1890">
                <a:latin typeface="Courier New" panose="02070309020205020404" pitchFamily="49" charset="0"/>
              </a:rPr>
              <a:t>S</a:t>
            </a:r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A</a:t>
            </a:r>
            <a:r>
              <a:rPr lang="en-US" altLang="en-US" sz="1890">
                <a:solidFill>
                  <a:schemeClr val="hlink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A</a:t>
            </a:r>
            <a:r>
              <a:rPr lang="en-US" altLang="en-US" sz="1890" baseline="-25000">
                <a:solidFill>
                  <a:schemeClr val="hlink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|</a:t>
            </a:r>
            <a:r>
              <a:rPr lang="en-US" altLang="en-US" sz="1890">
                <a:solidFill>
                  <a:schemeClr val="hlink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U</a:t>
            </a:r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B|a|SA|AS</a:t>
            </a:r>
          </a:p>
          <a:p>
            <a:pPr algn="ctr"/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Ab|A</a:t>
            </a:r>
            <a:r>
              <a:rPr lang="en-US" altLang="en-US" sz="1890">
                <a:solidFill>
                  <a:schemeClr val="hlink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A</a:t>
            </a:r>
            <a:r>
              <a:rPr lang="en-US" altLang="en-US" sz="1890" baseline="-25000">
                <a:solidFill>
                  <a:schemeClr val="hlink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|</a:t>
            </a:r>
            <a:r>
              <a:rPr lang="en-US" altLang="en-US" sz="1890">
                <a:solidFill>
                  <a:schemeClr val="hlink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U</a:t>
            </a:r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B|a|SA|AS</a:t>
            </a:r>
          </a:p>
          <a:p>
            <a:pPr algn="ctr"/>
            <a:r>
              <a:rPr lang="en-US" altLang="en-US" sz="1890">
                <a:solidFill>
                  <a:schemeClr val="hlink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A</a:t>
            </a:r>
            <a:r>
              <a:rPr lang="en-US" altLang="en-US" sz="1890" baseline="-25000">
                <a:solidFill>
                  <a:schemeClr val="hlink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US" altLang="en-US" sz="1890">
                <a:solidFill>
                  <a:schemeClr val="hlink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SA</a:t>
            </a:r>
          </a:p>
          <a:p>
            <a:pPr algn="ctr"/>
            <a:r>
              <a:rPr lang="en-US" altLang="en-US" sz="1890">
                <a:solidFill>
                  <a:schemeClr val="hlink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Ua</a:t>
            </a:r>
          </a:p>
          <a:p>
            <a:pPr algn="ctr"/>
            <a:r>
              <a:rPr lang="en-US" altLang="en-US" sz="1890">
                <a:latin typeface="Courier New" panose="02070309020205020404" pitchFamily="49" charset="0"/>
                <a:sym typeface="Wingdings" panose="05000000000000000000" pitchFamily="2" charset="2"/>
              </a:rPr>
              <a:t>Bb</a:t>
            </a:r>
          </a:p>
        </p:txBody>
      </p:sp>
      <p:cxnSp>
        <p:nvCxnSpPr>
          <p:cNvPr id="40975" name="AutoShape 15"/>
          <p:cNvCxnSpPr>
            <a:cxnSpLocks noChangeShapeType="1"/>
            <a:stCxn id="40965" idx="2"/>
            <a:endCxn id="40966" idx="0"/>
          </p:cNvCxnSpPr>
          <p:nvPr/>
        </p:nvCxnSpPr>
        <p:spPr bwMode="auto">
          <a:xfrm>
            <a:off x="2787849" y="2670214"/>
            <a:ext cx="1667" cy="6757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6" name="AutoShape 16"/>
          <p:cNvCxnSpPr>
            <a:cxnSpLocks noChangeShapeType="1"/>
            <a:stCxn id="40966" idx="2"/>
            <a:endCxn id="40967" idx="0"/>
          </p:cNvCxnSpPr>
          <p:nvPr/>
        </p:nvCxnSpPr>
        <p:spPr bwMode="auto">
          <a:xfrm flipH="1">
            <a:off x="2789515" y="4601695"/>
            <a:ext cx="1" cy="6605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7" name="AutoShape 17"/>
          <p:cNvCxnSpPr>
            <a:cxnSpLocks noChangeShapeType="1"/>
            <a:stCxn id="40967" idx="3"/>
            <a:endCxn id="40968" idx="1"/>
          </p:cNvCxnSpPr>
          <p:nvPr/>
        </p:nvCxnSpPr>
        <p:spPr bwMode="auto">
          <a:xfrm flipV="1">
            <a:off x="3656900" y="5921575"/>
            <a:ext cx="682113" cy="8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8" name="AutoShape 18"/>
          <p:cNvCxnSpPr>
            <a:cxnSpLocks noChangeShapeType="1"/>
            <a:stCxn id="40968" idx="0"/>
            <a:endCxn id="40969" idx="2"/>
          </p:cNvCxnSpPr>
          <p:nvPr/>
        </p:nvCxnSpPr>
        <p:spPr bwMode="auto">
          <a:xfrm flipV="1">
            <a:off x="5789891" y="4615030"/>
            <a:ext cx="0" cy="6625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9" name="AutoShape 19"/>
          <p:cNvCxnSpPr>
            <a:cxnSpLocks noChangeShapeType="1"/>
            <a:stCxn id="40969" idx="0"/>
            <a:endCxn id="40970" idx="2"/>
          </p:cNvCxnSpPr>
          <p:nvPr/>
        </p:nvCxnSpPr>
        <p:spPr bwMode="auto">
          <a:xfrm flipV="1">
            <a:off x="5789891" y="2629781"/>
            <a:ext cx="0" cy="72952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0" name="AutoShape 20"/>
          <p:cNvCxnSpPr>
            <a:cxnSpLocks noChangeShapeType="1"/>
            <a:stCxn id="40970" idx="3"/>
            <a:endCxn id="40971" idx="1"/>
          </p:cNvCxnSpPr>
          <p:nvPr/>
        </p:nvCxnSpPr>
        <p:spPr bwMode="auto">
          <a:xfrm flipV="1">
            <a:off x="7288859" y="1735217"/>
            <a:ext cx="695047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1" name="AutoShape 21"/>
          <p:cNvCxnSpPr>
            <a:cxnSpLocks noChangeShapeType="1"/>
            <a:stCxn id="40971" idx="2"/>
            <a:endCxn id="40972" idx="0"/>
          </p:cNvCxnSpPr>
          <p:nvPr/>
        </p:nvCxnSpPr>
        <p:spPr bwMode="auto">
          <a:xfrm>
            <a:off x="9337001" y="2363081"/>
            <a:ext cx="0" cy="69118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2" name="AutoShape 22"/>
          <p:cNvCxnSpPr>
            <a:cxnSpLocks noChangeShapeType="1"/>
            <a:stCxn id="40972" idx="2"/>
            <a:endCxn id="40973" idx="0"/>
          </p:cNvCxnSpPr>
          <p:nvPr/>
        </p:nvCxnSpPr>
        <p:spPr bwMode="auto">
          <a:xfrm>
            <a:off x="9337001" y="4309991"/>
            <a:ext cx="0" cy="6020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6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40966" grpId="0" animBg="1"/>
      <p:bldP spid="40967" grpId="0" animBg="1"/>
      <p:bldP spid="40968" grpId="0" animBg="1"/>
      <p:bldP spid="40969" grpId="0" animBg="1"/>
      <p:bldP spid="40970" grpId="0" animBg="1"/>
      <p:bldP spid="40971" grpId="0" animBg="1"/>
      <p:bldP spid="40972" grpId="0" animBg="1"/>
      <p:bldP spid="409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Pushdown Automaton (PDA)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0239" y="885112"/>
            <a:ext cx="8912781" cy="6055756"/>
          </a:xfrm>
        </p:spPr>
        <p:txBody>
          <a:bodyPr/>
          <a:lstStyle/>
          <a:p>
            <a:endParaRPr lang="en-US" altLang="en-US" sz="2100" dirty="0">
              <a:sym typeface="Wingdings" panose="05000000000000000000" pitchFamily="2" charset="2"/>
            </a:endParaRPr>
          </a:p>
          <a:p>
            <a:endParaRPr lang="en-US" altLang="en-US" sz="2100" dirty="0">
              <a:sym typeface="Wingdings" panose="05000000000000000000" pitchFamily="2" charset="2"/>
            </a:endParaRPr>
          </a:p>
          <a:p>
            <a:r>
              <a:rPr lang="en-US" altLang="en-US" sz="2100" dirty="0">
                <a:sym typeface="Wingdings" panose="05000000000000000000" pitchFamily="2" charset="2"/>
              </a:rPr>
              <a:t>A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pushdown automata (PDA)</a:t>
            </a:r>
            <a:r>
              <a:rPr lang="en-US" altLang="en-US" sz="2100" dirty="0">
                <a:sym typeface="Wingdings" panose="05000000000000000000" pitchFamily="2" charset="2"/>
              </a:rPr>
              <a:t> is a 6-tuple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(Q, </a:t>
            </a:r>
            <a:r>
              <a:rPr lang="el-GR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Σ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, </a:t>
            </a:r>
            <a:r>
              <a:rPr lang="el-GR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Γ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, </a:t>
            </a:r>
            <a:r>
              <a:rPr lang="el-GR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δ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, q</a:t>
            </a:r>
            <a:r>
              <a:rPr lang="en-US" altLang="en-US" sz="2100" i="1" baseline="-25000" dirty="0">
                <a:solidFill>
                  <a:srgbClr val="993300"/>
                </a:solidFill>
                <a:sym typeface="Wingdings" panose="05000000000000000000" pitchFamily="2" charset="2"/>
              </a:rPr>
              <a:t>0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, F)</a:t>
            </a:r>
            <a:r>
              <a:rPr lang="en-US" altLang="en-US" sz="2100" dirty="0">
                <a:sym typeface="Wingdings" panose="05000000000000000000" pitchFamily="2" charset="2"/>
              </a:rPr>
              <a:t>, where</a:t>
            </a:r>
          </a:p>
          <a:p>
            <a:pPr lvl="1"/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Q</a:t>
            </a:r>
            <a:r>
              <a:rPr lang="en-US" altLang="en-US" sz="2100" dirty="0">
                <a:sym typeface="Wingdings" panose="05000000000000000000" pitchFamily="2" charset="2"/>
              </a:rPr>
              <a:t>, </a:t>
            </a:r>
            <a:r>
              <a:rPr lang="el-GR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Σ</a:t>
            </a:r>
            <a:r>
              <a:rPr lang="en-US" altLang="en-US" sz="2100" dirty="0">
                <a:sym typeface="Wingdings" panose="05000000000000000000" pitchFamily="2" charset="2"/>
              </a:rPr>
              <a:t>, </a:t>
            </a:r>
            <a:r>
              <a:rPr lang="el-GR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Γ</a:t>
            </a:r>
            <a:r>
              <a:rPr lang="en-US" altLang="en-US" sz="2100" dirty="0">
                <a:sym typeface="Wingdings" panose="05000000000000000000" pitchFamily="2" charset="2"/>
              </a:rPr>
              <a:t> and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F</a:t>
            </a:r>
            <a:r>
              <a:rPr lang="en-US" altLang="en-US" sz="2100" dirty="0">
                <a:sym typeface="Wingdings" panose="05000000000000000000" pitchFamily="2" charset="2"/>
              </a:rPr>
              <a:t> are all finite sets</a:t>
            </a:r>
          </a:p>
          <a:p>
            <a:pPr lvl="1"/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Q</a:t>
            </a:r>
            <a:r>
              <a:rPr lang="en-US" altLang="en-US" sz="2100" dirty="0">
                <a:sym typeface="Wingdings" panose="05000000000000000000" pitchFamily="2" charset="2"/>
              </a:rPr>
              <a:t> is the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set of states</a:t>
            </a:r>
          </a:p>
          <a:p>
            <a:pPr lvl="1"/>
            <a:r>
              <a:rPr lang="el-GR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Σ</a:t>
            </a:r>
            <a:r>
              <a:rPr lang="en-US" altLang="en-US" sz="2100" dirty="0">
                <a:sym typeface="Wingdings" panose="05000000000000000000" pitchFamily="2" charset="2"/>
              </a:rPr>
              <a:t> is the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input alphabet</a:t>
            </a:r>
          </a:p>
          <a:p>
            <a:pPr lvl="1"/>
            <a:r>
              <a:rPr lang="el-GR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Γ</a:t>
            </a:r>
            <a:r>
              <a:rPr lang="en-US" altLang="en-US" sz="2100" dirty="0">
                <a:sym typeface="Wingdings" panose="05000000000000000000" pitchFamily="2" charset="2"/>
              </a:rPr>
              <a:t> is the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stack alphabet</a:t>
            </a:r>
          </a:p>
          <a:p>
            <a:pPr lvl="1"/>
            <a:r>
              <a:rPr lang="el-GR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δ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 : Q </a:t>
            </a:r>
            <a:r>
              <a:rPr lang="en-US" altLang="en-US" sz="2100" i="1" dirty="0">
                <a:solidFill>
                  <a:srgbClr val="993300"/>
                </a:solidFill>
              </a:rPr>
              <a:t>×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 </a:t>
            </a:r>
            <a:r>
              <a:rPr lang="el-GR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Σ</a:t>
            </a:r>
            <a:r>
              <a:rPr lang="el-GR" altLang="en-US" sz="2100" i="1" baseline="-25000" dirty="0">
                <a:solidFill>
                  <a:srgbClr val="993300"/>
                </a:solidFill>
                <a:sym typeface="Wingdings" panose="05000000000000000000" pitchFamily="2" charset="2"/>
              </a:rPr>
              <a:t>ε</a:t>
            </a:r>
            <a:r>
              <a:rPr lang="el-GR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100" i="1" dirty="0">
                <a:solidFill>
                  <a:srgbClr val="993300"/>
                </a:solidFill>
              </a:rPr>
              <a:t>× </a:t>
            </a:r>
            <a:r>
              <a:rPr lang="el-GR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Γ</a:t>
            </a:r>
            <a:r>
              <a:rPr lang="el-GR" altLang="en-US" sz="2100" i="1" baseline="-25000" dirty="0">
                <a:solidFill>
                  <a:srgbClr val="993300"/>
                </a:solidFill>
                <a:sym typeface="Wingdings" panose="05000000000000000000" pitchFamily="2" charset="2"/>
              </a:rPr>
              <a:t>ε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  P(Q </a:t>
            </a:r>
            <a:r>
              <a:rPr lang="en-US" altLang="en-US" sz="2100" i="1" dirty="0">
                <a:solidFill>
                  <a:srgbClr val="993300"/>
                </a:solidFill>
              </a:rPr>
              <a:t>×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 </a:t>
            </a:r>
            <a:r>
              <a:rPr lang="el-GR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Γ</a:t>
            </a:r>
            <a:r>
              <a:rPr lang="el-GR" altLang="en-US" sz="2100" i="1" baseline="-25000" dirty="0">
                <a:solidFill>
                  <a:srgbClr val="993300"/>
                </a:solidFill>
                <a:sym typeface="Wingdings" panose="05000000000000000000" pitchFamily="2" charset="2"/>
              </a:rPr>
              <a:t>ε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)</a:t>
            </a:r>
            <a:r>
              <a:rPr lang="en-US" altLang="en-US" sz="2100" dirty="0">
                <a:sym typeface="Wingdings" panose="05000000000000000000" pitchFamily="2" charset="2"/>
              </a:rPr>
              <a:t> is the </a:t>
            </a:r>
            <a:r>
              <a:rPr lang="en-US" altLang="en-US" sz="2100" dirty="0">
                <a:solidFill>
                  <a:srgbClr val="993300"/>
                </a:solidFill>
                <a:sym typeface="Wingdings" panose="05000000000000000000" pitchFamily="2" charset="2"/>
              </a:rPr>
              <a:t>transition relation</a:t>
            </a:r>
          </a:p>
          <a:p>
            <a:pPr lvl="1"/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q</a:t>
            </a:r>
            <a:r>
              <a:rPr lang="en-US" altLang="en-US" sz="2100" i="1" baseline="-25000" dirty="0">
                <a:solidFill>
                  <a:srgbClr val="993300"/>
                </a:solidFill>
                <a:sym typeface="Wingdings" panose="05000000000000000000" pitchFamily="2" charset="2"/>
              </a:rPr>
              <a:t>0</a:t>
            </a:r>
            <a:r>
              <a:rPr lang="en-US" altLang="en-US" sz="2100" i="1" dirty="0">
                <a:solidFill>
                  <a:srgbClr val="993300"/>
                </a:solidFill>
              </a:rPr>
              <a:t> ∈ Q</a:t>
            </a:r>
            <a:r>
              <a:rPr lang="en-US" altLang="en-US" sz="2100" dirty="0"/>
              <a:t> is the </a:t>
            </a:r>
            <a:r>
              <a:rPr lang="en-US" altLang="en-US" sz="2100" dirty="0">
                <a:solidFill>
                  <a:srgbClr val="993300"/>
                </a:solidFill>
              </a:rPr>
              <a:t>start state</a:t>
            </a:r>
          </a:p>
          <a:p>
            <a:pPr lvl="1"/>
            <a:r>
              <a:rPr lang="en-US" altLang="en-US" sz="2100" i="1" dirty="0">
                <a:solidFill>
                  <a:srgbClr val="993300"/>
                </a:solidFill>
              </a:rPr>
              <a:t>F ⊆ Q</a:t>
            </a:r>
            <a:r>
              <a:rPr lang="en-US" altLang="en-US" sz="2100" dirty="0"/>
              <a:t> is the set of </a:t>
            </a:r>
            <a:r>
              <a:rPr lang="en-US" altLang="en-US" sz="2100" i="1" dirty="0" smtClean="0">
                <a:solidFill>
                  <a:srgbClr val="993300"/>
                </a:solidFill>
              </a:rPr>
              <a:t>accept </a:t>
            </a:r>
            <a:r>
              <a:rPr lang="en-US" altLang="en-US" sz="2100" i="1" dirty="0">
                <a:solidFill>
                  <a:srgbClr val="993300"/>
                </a:solidFill>
              </a:rPr>
              <a:t>states</a:t>
            </a:r>
          </a:p>
          <a:p>
            <a:endParaRPr lang="ru-RU" altLang="en-US" sz="21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2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Examples of PDA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10238" y="885112"/>
            <a:ext cx="4942285" cy="6042421"/>
          </a:xfrm>
        </p:spPr>
        <p:txBody>
          <a:bodyPr/>
          <a:lstStyle/>
          <a:p>
            <a:r>
              <a:rPr lang="en-US" altLang="en-US" sz="2100">
                <a:sym typeface="Wingdings" panose="05000000000000000000" pitchFamily="2" charset="2"/>
              </a:rPr>
              <a:t>Let the PDA M</a:t>
            </a:r>
            <a:r>
              <a:rPr lang="en-US" altLang="en-US" sz="2100" baseline="-25000">
                <a:sym typeface="Wingdings" panose="05000000000000000000" pitchFamily="2" charset="2"/>
              </a:rPr>
              <a:t>1</a:t>
            </a:r>
            <a:r>
              <a:rPr lang="en-US" altLang="en-US" sz="2100">
                <a:sym typeface="Wingdings" panose="05000000000000000000" pitchFamily="2" charset="2"/>
              </a:rPr>
              <a:t> be (Q, </a:t>
            </a:r>
            <a:r>
              <a:rPr lang="el-GR" altLang="en-US" sz="2100">
                <a:sym typeface="Wingdings" panose="05000000000000000000" pitchFamily="2" charset="2"/>
              </a:rPr>
              <a:t>Σ</a:t>
            </a:r>
            <a:r>
              <a:rPr lang="en-US" altLang="en-US" sz="2100">
                <a:sym typeface="Wingdings" panose="05000000000000000000" pitchFamily="2" charset="2"/>
              </a:rPr>
              <a:t>, </a:t>
            </a:r>
            <a:r>
              <a:rPr lang="el-GR" altLang="en-US" sz="2100">
                <a:sym typeface="Wingdings" panose="05000000000000000000" pitchFamily="2" charset="2"/>
              </a:rPr>
              <a:t>Γ</a:t>
            </a:r>
            <a:r>
              <a:rPr lang="en-US" altLang="en-US" sz="2100">
                <a:sym typeface="Wingdings" panose="05000000000000000000" pitchFamily="2" charset="2"/>
              </a:rPr>
              <a:t>, </a:t>
            </a:r>
            <a:r>
              <a:rPr lang="el-GR" altLang="en-US" sz="2100">
                <a:sym typeface="Wingdings" panose="05000000000000000000" pitchFamily="2" charset="2"/>
              </a:rPr>
              <a:t>δ</a:t>
            </a:r>
            <a:r>
              <a:rPr lang="en-US" altLang="en-US" sz="2100">
                <a:sym typeface="Wingdings" panose="05000000000000000000" pitchFamily="2" charset="2"/>
              </a:rPr>
              <a:t>, q</a:t>
            </a:r>
            <a:r>
              <a:rPr lang="en-US" altLang="en-US" sz="2100" baseline="-25000">
                <a:sym typeface="Wingdings" panose="05000000000000000000" pitchFamily="2" charset="2"/>
              </a:rPr>
              <a:t>1</a:t>
            </a:r>
            <a:r>
              <a:rPr lang="en-US" altLang="en-US" sz="2100">
                <a:sym typeface="Wingdings" panose="05000000000000000000" pitchFamily="2" charset="2"/>
              </a:rPr>
              <a:t>, F), where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100">
                <a:sym typeface="Wingdings" panose="05000000000000000000" pitchFamily="2" charset="2"/>
              </a:rPr>
              <a:t>Q = {q</a:t>
            </a:r>
            <a:r>
              <a:rPr lang="en-US" altLang="en-US" sz="2100" baseline="-25000">
                <a:sym typeface="Wingdings" panose="05000000000000000000" pitchFamily="2" charset="2"/>
              </a:rPr>
              <a:t>1</a:t>
            </a:r>
            <a:r>
              <a:rPr lang="en-US" altLang="en-US" sz="2100">
                <a:sym typeface="Wingdings" panose="05000000000000000000" pitchFamily="2" charset="2"/>
              </a:rPr>
              <a:t>, q</a:t>
            </a:r>
            <a:r>
              <a:rPr lang="en-US" altLang="en-US" sz="2100" baseline="-25000">
                <a:sym typeface="Wingdings" panose="05000000000000000000" pitchFamily="2" charset="2"/>
              </a:rPr>
              <a:t>2</a:t>
            </a:r>
            <a:r>
              <a:rPr lang="en-US" altLang="en-US" sz="2100">
                <a:sym typeface="Wingdings" panose="05000000000000000000" pitchFamily="2" charset="2"/>
              </a:rPr>
              <a:t>, q</a:t>
            </a:r>
            <a:r>
              <a:rPr lang="en-US" altLang="en-US" sz="2100" baseline="-25000">
                <a:sym typeface="Wingdings" panose="05000000000000000000" pitchFamily="2" charset="2"/>
              </a:rPr>
              <a:t>3</a:t>
            </a:r>
            <a:r>
              <a:rPr lang="en-US" altLang="en-US" sz="2100">
                <a:sym typeface="Wingdings" panose="05000000000000000000" pitchFamily="2" charset="2"/>
              </a:rPr>
              <a:t>, q</a:t>
            </a:r>
            <a:r>
              <a:rPr lang="en-US" altLang="en-US" sz="2100" baseline="-25000">
                <a:sym typeface="Wingdings" panose="05000000000000000000" pitchFamily="2" charset="2"/>
              </a:rPr>
              <a:t>4</a:t>
            </a:r>
            <a:r>
              <a:rPr lang="en-US" altLang="en-US" sz="2100">
                <a:sym typeface="Wingdings" panose="05000000000000000000" pitchFamily="2" charset="2"/>
              </a:rPr>
              <a:t>}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l-GR" altLang="en-US" sz="2100">
                <a:sym typeface="Wingdings" panose="05000000000000000000" pitchFamily="2" charset="2"/>
              </a:rPr>
              <a:t>Σ</a:t>
            </a:r>
            <a:r>
              <a:rPr lang="en-US" altLang="en-US" sz="2100">
                <a:sym typeface="Wingdings" panose="05000000000000000000" pitchFamily="2" charset="2"/>
              </a:rPr>
              <a:t> = {0, 1}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l-GR" altLang="en-US" sz="2100">
                <a:sym typeface="Wingdings" panose="05000000000000000000" pitchFamily="2" charset="2"/>
              </a:rPr>
              <a:t>Γ</a:t>
            </a:r>
            <a:r>
              <a:rPr lang="en-US" altLang="en-US" sz="2100">
                <a:sym typeface="Wingdings" panose="05000000000000000000" pitchFamily="2" charset="2"/>
              </a:rPr>
              <a:t> = {0, $}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100">
                <a:sym typeface="Wingdings" panose="05000000000000000000" pitchFamily="2" charset="2"/>
              </a:rPr>
              <a:t>F = {q</a:t>
            </a:r>
            <a:r>
              <a:rPr lang="en-US" altLang="en-US" sz="2100" baseline="-25000">
                <a:sym typeface="Wingdings" panose="05000000000000000000" pitchFamily="2" charset="2"/>
              </a:rPr>
              <a:t>1</a:t>
            </a:r>
            <a:r>
              <a:rPr lang="en-US" altLang="en-US" sz="2100">
                <a:sym typeface="Wingdings" panose="05000000000000000000" pitchFamily="2" charset="2"/>
              </a:rPr>
              <a:t>, q</a:t>
            </a:r>
            <a:r>
              <a:rPr lang="en-US" altLang="en-US" sz="2100" baseline="-25000">
                <a:sym typeface="Wingdings" panose="05000000000000000000" pitchFamily="2" charset="2"/>
              </a:rPr>
              <a:t>4</a:t>
            </a:r>
            <a:r>
              <a:rPr lang="en-US" altLang="en-US" sz="2100">
                <a:sym typeface="Wingdings" panose="05000000000000000000" pitchFamily="2" charset="2"/>
              </a:rPr>
              <a:t>}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l-GR" altLang="en-US" sz="2100">
                <a:sym typeface="Wingdings" panose="05000000000000000000" pitchFamily="2" charset="2"/>
              </a:rPr>
              <a:t>δ</a:t>
            </a:r>
            <a:r>
              <a:rPr lang="en-US" altLang="en-US" sz="2100">
                <a:sym typeface="Wingdings" panose="05000000000000000000" pitchFamily="2" charset="2"/>
              </a:rPr>
              <a:t> is given by</a:t>
            </a:r>
          </a:p>
          <a:p>
            <a:endParaRPr lang="en-US" altLang="en-US" sz="2100">
              <a:sym typeface="Wingdings" panose="05000000000000000000" pitchFamily="2" charset="2"/>
            </a:endParaRPr>
          </a:p>
          <a:p>
            <a:endParaRPr lang="en-US" altLang="en-US" sz="2100">
              <a:sym typeface="Wingdings" panose="05000000000000000000" pitchFamily="2" charset="2"/>
            </a:endParaRPr>
          </a:p>
          <a:p>
            <a:endParaRPr lang="en-US" altLang="en-US" sz="2100">
              <a:sym typeface="Wingdings" panose="05000000000000000000" pitchFamily="2" charset="2"/>
            </a:endParaRPr>
          </a:p>
          <a:p>
            <a:endParaRPr lang="en-US" altLang="en-US" sz="2100">
              <a:sym typeface="Wingdings" panose="05000000000000000000" pitchFamily="2" charset="2"/>
            </a:endParaRPr>
          </a:p>
          <a:p>
            <a:r>
              <a:rPr lang="en-US" altLang="en-US" sz="2100">
                <a:sym typeface="Wingdings" panose="05000000000000000000" pitchFamily="2" charset="2"/>
              </a:rPr>
              <a:t>PDA </a:t>
            </a:r>
            <a:r>
              <a:rPr lang="en-US" altLang="en-US" sz="2100" i="1">
                <a:solidFill>
                  <a:srgbClr val="993300"/>
                </a:solidFill>
                <a:sym typeface="Wingdings" panose="05000000000000000000" pitchFamily="2" charset="2"/>
              </a:rPr>
              <a:t>M</a:t>
            </a:r>
            <a:r>
              <a:rPr lang="en-US" altLang="en-US" sz="2100" i="1" baseline="-25000">
                <a:solidFill>
                  <a:srgbClr val="993300"/>
                </a:solidFill>
                <a:sym typeface="Wingdings" panose="05000000000000000000" pitchFamily="2" charset="2"/>
              </a:rPr>
              <a:t>1</a:t>
            </a:r>
            <a:r>
              <a:rPr lang="en-US" altLang="en-US" sz="2100">
                <a:sym typeface="Wingdings" panose="05000000000000000000" pitchFamily="2" charset="2"/>
              </a:rPr>
              <a:t> recognizes the language,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>
                <a:sym typeface="Wingdings" panose="05000000000000000000" pitchFamily="2" charset="2"/>
              </a:rPr>
              <a:t>	</a:t>
            </a:r>
            <a:r>
              <a:rPr lang="en-US" altLang="en-US" sz="2100" i="1">
                <a:solidFill>
                  <a:srgbClr val="993300"/>
                </a:solidFill>
                <a:sym typeface="Wingdings" panose="05000000000000000000" pitchFamily="2" charset="2"/>
              </a:rPr>
              <a:t>L(M</a:t>
            </a:r>
            <a:r>
              <a:rPr lang="en-US" altLang="en-US" sz="2100" i="1" baseline="-25000">
                <a:solidFill>
                  <a:srgbClr val="993300"/>
                </a:solidFill>
                <a:sym typeface="Wingdings" panose="05000000000000000000" pitchFamily="2" charset="2"/>
              </a:rPr>
              <a:t>1</a:t>
            </a:r>
            <a:r>
              <a:rPr lang="en-US" altLang="en-US" sz="2100" i="1">
                <a:solidFill>
                  <a:srgbClr val="993300"/>
                </a:solidFill>
                <a:sym typeface="Wingdings" panose="05000000000000000000" pitchFamily="2" charset="2"/>
              </a:rPr>
              <a:t>) = {0</a:t>
            </a:r>
            <a:r>
              <a:rPr lang="en-US" altLang="en-US" sz="2100" i="1" baseline="30000">
                <a:solidFill>
                  <a:srgbClr val="993300"/>
                </a:solidFill>
                <a:sym typeface="Wingdings" panose="05000000000000000000" pitchFamily="2" charset="2"/>
              </a:rPr>
              <a:t>n</a:t>
            </a:r>
            <a:r>
              <a:rPr lang="en-US" altLang="en-US" sz="2100" i="1">
                <a:solidFill>
                  <a:srgbClr val="993300"/>
                </a:solidFill>
                <a:sym typeface="Wingdings" panose="05000000000000000000" pitchFamily="2" charset="2"/>
              </a:rPr>
              <a:t>1</a:t>
            </a:r>
            <a:r>
              <a:rPr lang="en-US" altLang="en-US" sz="2100" i="1" baseline="30000">
                <a:solidFill>
                  <a:srgbClr val="993300"/>
                </a:solidFill>
                <a:sym typeface="Wingdings" panose="05000000000000000000" pitchFamily="2" charset="2"/>
              </a:rPr>
              <a:t>n</a:t>
            </a:r>
            <a:r>
              <a:rPr lang="en-US" altLang="en-US" sz="2100" i="1">
                <a:solidFill>
                  <a:srgbClr val="993300"/>
                </a:solidFill>
                <a:sym typeface="Wingdings" panose="05000000000000000000" pitchFamily="2" charset="2"/>
              </a:rPr>
              <a:t> | n ≥ 0}</a:t>
            </a:r>
            <a:endParaRPr lang="ru-RU" altLang="en-US" sz="2100" i="1">
              <a:solidFill>
                <a:srgbClr val="993300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46219" name="Group 139"/>
          <p:cNvGraphicFramePr>
            <a:graphicFrameLocks noGrp="1"/>
          </p:cNvGraphicFramePr>
          <p:nvPr>
            <p:ph sz="half" idx="2"/>
          </p:nvPr>
        </p:nvGraphicFramePr>
        <p:xfrm>
          <a:off x="5150644" y="1493520"/>
          <a:ext cx="5764053" cy="2747916"/>
        </p:xfrm>
        <a:graphic>
          <a:graphicData uri="http://schemas.openxmlformats.org/drawingml/2006/table">
            <a:tbl>
              <a:tblPr/>
              <a:tblGrid>
                <a:gridCol w="720090"/>
                <a:gridCol w="303371"/>
                <a:gridCol w="303371"/>
                <a:gridCol w="890111"/>
                <a:gridCol w="873443"/>
                <a:gridCol w="303371"/>
                <a:gridCol w="303371"/>
                <a:gridCol w="303371"/>
                <a:gridCol w="873443"/>
                <a:gridCol w="890111"/>
              </a:tblGrid>
              <a:tr h="4561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 Narrow" pitchFamily="34" charset="0"/>
                        </a:rPr>
                        <a:t>Input</a:t>
                      </a:r>
                    </a:p>
                  </a:txBody>
                  <a:tcPr marL="96012" marR="96012" marT="48018" marB="4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 Narrow" pitchFamily="34" charset="0"/>
                          <a:sym typeface="Wingdings" pitchFamily="2" charset="2"/>
                        </a:rPr>
                        <a:t>ε</a:t>
                      </a: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 Narrow" pitchFamily="34" charset="0"/>
                        <a:sym typeface="Wingdings" pitchFamily="2" charset="2"/>
                      </a:endParaRP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61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 Narrow" pitchFamily="34" charset="0"/>
                        </a:rPr>
                        <a:t>Stack</a:t>
                      </a:r>
                    </a:p>
                  </a:txBody>
                  <a:tcPr marL="96012" marR="96012" marT="48018" marB="4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 Narrow" pitchFamily="34" charset="0"/>
                        </a:rPr>
                        <a:t>$</a:t>
                      </a: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 Narrow" pitchFamily="34" charset="0"/>
                          <a:sym typeface="Wingdings" pitchFamily="2" charset="2"/>
                        </a:rPr>
                        <a:t>ε</a:t>
                      </a: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79F"/>
                        </a:solidFill>
                        <a:effectLst/>
                        <a:latin typeface="Arial Narrow" pitchFamily="34" charset="0"/>
                        <a:sym typeface="Wingdings" pitchFamily="2" charset="2"/>
                      </a:endParaRP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 Narrow" pitchFamily="34" charset="0"/>
                        </a:rPr>
                        <a:t>$</a:t>
                      </a: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 Narrow" pitchFamily="34" charset="0"/>
                          <a:sym typeface="Wingdings" pitchFamily="2" charset="2"/>
                        </a:rPr>
                        <a:t>ε</a:t>
                      </a: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79F"/>
                        </a:solidFill>
                        <a:effectLst/>
                        <a:latin typeface="Arial Narrow" pitchFamily="34" charset="0"/>
                        <a:sym typeface="Wingdings" pitchFamily="2" charset="2"/>
                      </a:endParaRP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 Narrow" pitchFamily="34" charset="0"/>
                        </a:rPr>
                        <a:t>$</a:t>
                      </a: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 Narrow" pitchFamily="34" charset="0"/>
                          <a:sym typeface="Wingdings" pitchFamily="2" charset="2"/>
                        </a:rPr>
                        <a:t>ε</a:t>
                      </a: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79F"/>
                        </a:solidFill>
                        <a:effectLst/>
                        <a:latin typeface="Arial Narrow" pitchFamily="34" charset="0"/>
                        <a:sym typeface="Wingdings" pitchFamily="2" charset="2"/>
                      </a:endParaRP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1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Narrow" pitchFamily="34" charset="0"/>
                        </a:rPr>
                        <a:t>q</a:t>
                      </a:r>
                      <a:r>
                        <a:rPr kumimoji="0" lang="en-US" sz="19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18" marB="4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{(q</a:t>
                      </a:r>
                      <a:r>
                        <a:rPr kumimoji="0" lang="en-US" sz="19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, $)}</a:t>
                      </a: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1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Narrow" pitchFamily="34" charset="0"/>
                        </a:rPr>
                        <a:t>q</a:t>
                      </a:r>
                      <a:r>
                        <a:rPr kumimoji="0" lang="en-US" sz="19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18" marB="4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{(q</a:t>
                      </a:r>
                      <a:r>
                        <a:rPr kumimoji="0" lang="en-US" sz="19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, 0)}</a:t>
                      </a: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{(q</a:t>
                      </a:r>
                      <a:r>
                        <a:rPr kumimoji="0" lang="en-US" sz="19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, </a:t>
                      </a:r>
                      <a:r>
                        <a:rPr kumimoji="0" lang="el-GR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Wingdings" pitchFamily="2" charset="2"/>
                        </a:rPr>
                        <a:t>ε</a:t>
                      </a: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)}</a:t>
                      </a: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1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Narrow" pitchFamily="34" charset="0"/>
                        </a:rPr>
                        <a:t>q</a:t>
                      </a:r>
                      <a:r>
                        <a:rPr kumimoji="0" lang="en-US" sz="19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18" marB="4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{(q</a:t>
                      </a:r>
                      <a:r>
                        <a:rPr kumimoji="0" lang="en-US" sz="19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, </a:t>
                      </a:r>
                      <a:r>
                        <a:rPr kumimoji="0" lang="el-GR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Wingdings" pitchFamily="2" charset="2"/>
                        </a:rPr>
                        <a:t>ε</a:t>
                      </a: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)}</a:t>
                      </a: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{(q</a:t>
                      </a:r>
                      <a:r>
                        <a:rPr kumimoji="0" lang="en-US" sz="19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, </a:t>
                      </a:r>
                      <a:r>
                        <a:rPr kumimoji="0" lang="el-G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Wingdings" pitchFamily="2" charset="2"/>
                        </a:rPr>
                        <a:t>ε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)}</a:t>
                      </a: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1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Narrow" pitchFamily="34" charset="0"/>
                        </a:rPr>
                        <a:t>q</a:t>
                      </a:r>
                      <a:r>
                        <a:rPr kumimoji="0" lang="en-US" sz="19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18" marB="4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18" marB="4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220" name="AutoShape 140"/>
          <p:cNvSpPr>
            <a:spLocks noChangeArrowheads="1"/>
          </p:cNvSpPr>
          <p:nvPr/>
        </p:nvSpPr>
        <p:spPr bwMode="auto">
          <a:xfrm>
            <a:off x="3927157" y="2707705"/>
            <a:ext cx="1133475" cy="825371"/>
          </a:xfrm>
          <a:prstGeom prst="rightArrow">
            <a:avLst>
              <a:gd name="adj1" fmla="val 50000"/>
              <a:gd name="adj2" fmla="val 132813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100"/>
          </a:p>
        </p:txBody>
      </p:sp>
      <p:grpSp>
        <p:nvGrpSpPr>
          <p:cNvPr id="2" name="Group 165"/>
          <p:cNvGrpSpPr>
            <a:grpSpLocks/>
          </p:cNvGrpSpPr>
          <p:nvPr/>
        </p:nvGrpSpPr>
        <p:grpSpPr bwMode="auto">
          <a:xfrm>
            <a:off x="5994082" y="4597242"/>
            <a:ext cx="4960620" cy="2110265"/>
            <a:chOff x="2472" y="2758"/>
            <a:chExt cx="2976" cy="1266"/>
          </a:xfrm>
        </p:grpSpPr>
        <p:sp>
          <p:nvSpPr>
            <p:cNvPr id="11344" name="Oval 143"/>
            <p:cNvSpPr>
              <a:spLocks noChangeArrowheads="1"/>
            </p:cNvSpPr>
            <p:nvPr/>
          </p:nvSpPr>
          <p:spPr bwMode="auto">
            <a:xfrm>
              <a:off x="4386" y="2881"/>
              <a:ext cx="365" cy="35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r>
                <a:rPr lang="en-US" altLang="en-US" sz="2100"/>
                <a:t>q</a:t>
              </a:r>
              <a:r>
                <a:rPr lang="en-US" altLang="en-US" sz="2100" baseline="-25000"/>
                <a:t>2</a:t>
              </a:r>
              <a:endParaRPr lang="en-US" altLang="en-US" sz="2100"/>
            </a:p>
          </p:txBody>
        </p:sp>
        <p:sp>
          <p:nvSpPr>
            <p:cNvPr id="11345" name="Oval 144"/>
            <p:cNvSpPr>
              <a:spLocks noChangeArrowheads="1"/>
            </p:cNvSpPr>
            <p:nvPr/>
          </p:nvSpPr>
          <p:spPr bwMode="auto">
            <a:xfrm>
              <a:off x="4386" y="3673"/>
              <a:ext cx="365" cy="35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r>
                <a:rPr lang="en-US" altLang="en-US" sz="2100"/>
                <a:t>q</a:t>
              </a:r>
              <a:r>
                <a:rPr lang="en-US" altLang="en-US" sz="2100" baseline="-25000"/>
                <a:t>3</a:t>
              </a:r>
              <a:endParaRPr lang="en-US" altLang="en-US" sz="2100"/>
            </a:p>
          </p:txBody>
        </p:sp>
        <p:grpSp>
          <p:nvGrpSpPr>
            <p:cNvPr id="11346" name="Group 147"/>
            <p:cNvGrpSpPr>
              <a:grpSpLocks/>
            </p:cNvGrpSpPr>
            <p:nvPr/>
          </p:nvGrpSpPr>
          <p:grpSpPr bwMode="auto">
            <a:xfrm>
              <a:off x="2674" y="2881"/>
              <a:ext cx="365" cy="351"/>
              <a:chOff x="2674" y="2889"/>
              <a:chExt cx="365" cy="351"/>
            </a:xfrm>
          </p:grpSpPr>
          <p:sp>
            <p:nvSpPr>
              <p:cNvPr id="11361" name="Oval 142"/>
              <p:cNvSpPr>
                <a:spLocks noChangeArrowheads="1"/>
              </p:cNvSpPr>
              <p:nvPr/>
            </p:nvSpPr>
            <p:spPr bwMode="auto">
              <a:xfrm>
                <a:off x="2674" y="2889"/>
                <a:ext cx="365" cy="351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/>
                <a:r>
                  <a:rPr lang="en-US" altLang="en-US" sz="2100"/>
                  <a:t>q</a:t>
                </a:r>
                <a:r>
                  <a:rPr lang="en-US" altLang="en-US" sz="2100" baseline="-25000"/>
                  <a:t>1</a:t>
                </a:r>
                <a:endParaRPr lang="en-US" altLang="en-US" sz="2100"/>
              </a:p>
            </p:txBody>
          </p:sp>
          <p:sp>
            <p:nvSpPr>
              <p:cNvPr id="11362" name="Oval 146"/>
              <p:cNvSpPr>
                <a:spLocks noChangeArrowheads="1"/>
              </p:cNvSpPr>
              <p:nvPr/>
            </p:nvSpPr>
            <p:spPr bwMode="auto">
              <a:xfrm>
                <a:off x="2727" y="2953"/>
                <a:ext cx="275" cy="246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endParaRPr lang="en-US" altLang="en-US" sz="2100"/>
              </a:p>
            </p:txBody>
          </p:sp>
        </p:grpSp>
        <p:grpSp>
          <p:nvGrpSpPr>
            <p:cNvPr id="11347" name="Group 148"/>
            <p:cNvGrpSpPr>
              <a:grpSpLocks/>
            </p:cNvGrpSpPr>
            <p:nvPr/>
          </p:nvGrpSpPr>
          <p:grpSpPr bwMode="auto">
            <a:xfrm>
              <a:off x="2664" y="3673"/>
              <a:ext cx="402" cy="351"/>
              <a:chOff x="2656" y="2889"/>
              <a:chExt cx="402" cy="351"/>
            </a:xfrm>
          </p:grpSpPr>
          <p:sp>
            <p:nvSpPr>
              <p:cNvPr id="11359" name="Oval 149"/>
              <p:cNvSpPr>
                <a:spLocks noChangeArrowheads="1"/>
              </p:cNvSpPr>
              <p:nvPr/>
            </p:nvSpPr>
            <p:spPr bwMode="auto">
              <a:xfrm>
                <a:off x="2656" y="2889"/>
                <a:ext cx="402" cy="351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algn="ctr"/>
                <a:r>
                  <a:rPr lang="en-US" altLang="en-US" sz="2100"/>
                  <a:t>q</a:t>
                </a:r>
                <a:r>
                  <a:rPr lang="en-US" altLang="en-US" sz="2100" baseline="-25000"/>
                  <a:t>4</a:t>
                </a:r>
                <a:endParaRPr lang="en-US" altLang="en-US" sz="2100"/>
              </a:p>
            </p:txBody>
          </p:sp>
          <p:sp>
            <p:nvSpPr>
              <p:cNvPr id="11360" name="Oval 150"/>
              <p:cNvSpPr>
                <a:spLocks noChangeArrowheads="1"/>
              </p:cNvSpPr>
              <p:nvPr/>
            </p:nvSpPr>
            <p:spPr bwMode="auto">
              <a:xfrm>
                <a:off x="2719" y="2921"/>
                <a:ext cx="267" cy="295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endParaRPr lang="en-US" altLang="en-US" sz="2100"/>
              </a:p>
            </p:txBody>
          </p:sp>
        </p:grpSp>
        <p:cxnSp>
          <p:nvCxnSpPr>
            <p:cNvPr id="11348" name="AutoShape 151"/>
            <p:cNvCxnSpPr>
              <a:cxnSpLocks noChangeShapeType="1"/>
              <a:stCxn id="11361" idx="6"/>
              <a:endCxn id="11344" idx="2"/>
            </p:cNvCxnSpPr>
            <p:nvPr/>
          </p:nvCxnSpPr>
          <p:spPr bwMode="auto">
            <a:xfrm>
              <a:off x="3039" y="3057"/>
              <a:ext cx="134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49" name="AutoShape 152"/>
            <p:cNvCxnSpPr>
              <a:cxnSpLocks noChangeShapeType="1"/>
              <a:stCxn id="11344" idx="4"/>
              <a:endCxn id="11345" idx="0"/>
            </p:cNvCxnSpPr>
            <p:nvPr/>
          </p:nvCxnSpPr>
          <p:spPr bwMode="auto">
            <a:xfrm>
              <a:off x="4569" y="3232"/>
              <a:ext cx="0" cy="44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50" name="AutoShape 153"/>
            <p:cNvCxnSpPr>
              <a:cxnSpLocks noChangeShapeType="1"/>
              <a:stCxn id="11345" idx="2"/>
              <a:endCxn id="11359" idx="6"/>
            </p:cNvCxnSpPr>
            <p:nvPr/>
          </p:nvCxnSpPr>
          <p:spPr bwMode="auto">
            <a:xfrm flipH="1" flipV="1">
              <a:off x="3066" y="3828"/>
              <a:ext cx="1320" cy="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51" name="AutoShape 154"/>
            <p:cNvCxnSpPr>
              <a:cxnSpLocks noChangeShapeType="1"/>
              <a:stCxn id="11344" idx="0"/>
              <a:endCxn id="11344" idx="6"/>
            </p:cNvCxnSpPr>
            <p:nvPr/>
          </p:nvCxnSpPr>
          <p:spPr bwMode="auto">
            <a:xfrm rot="16200000" flipH="1">
              <a:off x="4572" y="2878"/>
              <a:ext cx="176" cy="182"/>
            </a:xfrm>
            <a:prstGeom prst="curvedConnector4">
              <a:avLst>
                <a:gd name="adj1" fmla="val -78144"/>
                <a:gd name="adj2" fmla="val 17514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52" name="AutoShape 155"/>
            <p:cNvCxnSpPr>
              <a:cxnSpLocks noChangeShapeType="1"/>
              <a:stCxn id="11345" idx="5"/>
              <a:endCxn id="11345" idx="7"/>
            </p:cNvCxnSpPr>
            <p:nvPr/>
          </p:nvCxnSpPr>
          <p:spPr bwMode="auto">
            <a:xfrm rot="5400000" flipH="1">
              <a:off x="4573" y="3849"/>
              <a:ext cx="248" cy="8"/>
            </a:xfrm>
            <a:prstGeom prst="curvedConnector5">
              <a:avLst>
                <a:gd name="adj1" fmla="val -9951"/>
                <a:gd name="adj2" fmla="val -2620637"/>
                <a:gd name="adj3" fmla="val 12327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53" name="Line 156"/>
            <p:cNvSpPr>
              <a:spLocks noChangeShapeType="1"/>
            </p:cNvSpPr>
            <p:nvPr/>
          </p:nvSpPr>
          <p:spPr bwMode="auto">
            <a:xfrm>
              <a:off x="2472" y="30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 sz="2100"/>
            </a:p>
          </p:txBody>
        </p:sp>
        <p:sp>
          <p:nvSpPr>
            <p:cNvPr id="11354" name="Text Box 158"/>
            <p:cNvSpPr txBox="1">
              <a:spLocks noChangeArrowheads="1"/>
            </p:cNvSpPr>
            <p:nvPr/>
          </p:nvSpPr>
          <p:spPr bwMode="auto">
            <a:xfrm>
              <a:off x="3446" y="2838"/>
              <a:ext cx="49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l-GR" altLang="en-US" sz="1890">
                  <a:sym typeface="Wingdings" panose="05000000000000000000" pitchFamily="2" charset="2"/>
                </a:rPr>
                <a:t>ε</a:t>
              </a:r>
              <a:r>
                <a:rPr lang="en-US" altLang="en-US" sz="1890">
                  <a:sym typeface="Wingdings" panose="05000000000000000000" pitchFamily="2" charset="2"/>
                </a:rPr>
                <a:t>, </a:t>
              </a:r>
              <a:r>
                <a:rPr lang="el-GR" altLang="en-US" sz="1890">
                  <a:sym typeface="Wingdings" panose="05000000000000000000" pitchFamily="2" charset="2"/>
                </a:rPr>
                <a:t>ε</a:t>
              </a:r>
              <a:r>
                <a:rPr lang="en-US" altLang="en-US" sz="1890">
                  <a:sym typeface="Wingdings" panose="05000000000000000000" pitchFamily="2" charset="2"/>
                </a:rPr>
                <a:t>$</a:t>
              </a:r>
            </a:p>
          </p:txBody>
        </p:sp>
        <p:sp>
          <p:nvSpPr>
            <p:cNvPr id="11355" name="Text Box 159"/>
            <p:cNvSpPr txBox="1">
              <a:spLocks noChangeArrowheads="1"/>
            </p:cNvSpPr>
            <p:nvPr/>
          </p:nvSpPr>
          <p:spPr bwMode="auto">
            <a:xfrm>
              <a:off x="4070" y="3295"/>
              <a:ext cx="51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890">
                  <a:sym typeface="Wingdings" panose="05000000000000000000" pitchFamily="2" charset="2"/>
                </a:rPr>
                <a:t>1, 0</a:t>
              </a:r>
              <a:r>
                <a:rPr lang="el-GR" altLang="en-US" sz="2100">
                  <a:sym typeface="Wingdings" panose="05000000000000000000" pitchFamily="2" charset="2"/>
                </a:rPr>
                <a:t>ε</a:t>
              </a:r>
              <a:endParaRPr lang="en-US" altLang="en-US" sz="2100">
                <a:sym typeface="Wingdings" panose="05000000000000000000" pitchFamily="2" charset="2"/>
              </a:endParaRPr>
            </a:p>
          </p:txBody>
        </p:sp>
        <p:sp>
          <p:nvSpPr>
            <p:cNvPr id="11356" name="Text Box 160"/>
            <p:cNvSpPr txBox="1">
              <a:spLocks noChangeArrowheads="1"/>
            </p:cNvSpPr>
            <p:nvPr/>
          </p:nvSpPr>
          <p:spPr bwMode="auto">
            <a:xfrm>
              <a:off x="4870" y="2758"/>
              <a:ext cx="5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890">
                  <a:sym typeface="Wingdings" panose="05000000000000000000" pitchFamily="2" charset="2"/>
                </a:rPr>
                <a:t>0, </a:t>
              </a:r>
              <a:r>
                <a:rPr lang="el-GR" altLang="en-US" sz="1890">
                  <a:sym typeface="Wingdings" panose="05000000000000000000" pitchFamily="2" charset="2"/>
                </a:rPr>
                <a:t>ε</a:t>
              </a:r>
              <a:r>
                <a:rPr lang="en-US" altLang="en-US" sz="1890">
                  <a:sym typeface="Wingdings" panose="05000000000000000000" pitchFamily="2" charset="2"/>
                </a:rPr>
                <a:t>0</a:t>
              </a:r>
            </a:p>
          </p:txBody>
        </p:sp>
        <p:sp>
          <p:nvSpPr>
            <p:cNvPr id="11357" name="Text Box 161"/>
            <p:cNvSpPr txBox="1">
              <a:spLocks noChangeArrowheads="1"/>
            </p:cNvSpPr>
            <p:nvPr/>
          </p:nvSpPr>
          <p:spPr bwMode="auto">
            <a:xfrm>
              <a:off x="4934" y="3631"/>
              <a:ext cx="51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890">
                  <a:sym typeface="Wingdings" panose="05000000000000000000" pitchFamily="2" charset="2"/>
                </a:rPr>
                <a:t>1, 0</a:t>
              </a:r>
              <a:r>
                <a:rPr lang="el-GR" altLang="en-US" sz="2100">
                  <a:sym typeface="Wingdings" panose="05000000000000000000" pitchFamily="2" charset="2"/>
                </a:rPr>
                <a:t>ε</a:t>
              </a:r>
              <a:endParaRPr lang="en-US" altLang="en-US" sz="2100">
                <a:sym typeface="Wingdings" panose="05000000000000000000" pitchFamily="2" charset="2"/>
              </a:endParaRPr>
            </a:p>
          </p:txBody>
        </p:sp>
        <p:sp>
          <p:nvSpPr>
            <p:cNvPr id="11358" name="Text Box 162"/>
            <p:cNvSpPr txBox="1">
              <a:spLocks noChangeArrowheads="1"/>
            </p:cNvSpPr>
            <p:nvPr/>
          </p:nvSpPr>
          <p:spPr bwMode="auto">
            <a:xfrm>
              <a:off x="3478" y="3638"/>
              <a:ext cx="49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l-GR" altLang="en-US" sz="1890">
                  <a:sym typeface="Wingdings" panose="05000000000000000000" pitchFamily="2" charset="2"/>
                </a:rPr>
                <a:t>ε</a:t>
              </a:r>
              <a:r>
                <a:rPr lang="en-US" altLang="en-US" sz="1890">
                  <a:sym typeface="Wingdings" panose="05000000000000000000" pitchFamily="2" charset="2"/>
                </a:rPr>
                <a:t>, $</a:t>
              </a:r>
              <a:r>
                <a:rPr lang="el-GR" altLang="en-US" sz="1890">
                  <a:sym typeface="Wingdings" panose="05000000000000000000" pitchFamily="2" charset="2"/>
                </a:rPr>
                <a:t>ε</a:t>
              </a:r>
              <a:endParaRPr lang="en-US" altLang="en-US" sz="1890">
                <a:sym typeface="Wingdings" panose="05000000000000000000" pitchFamily="2" charset="2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A6404-6E3A-4422-8B75-C9ED0238BB71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00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2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1353</TotalTime>
  <Words>1172</Words>
  <Application>Microsoft Office PowerPoint</Application>
  <PresentationFormat>Custom</PresentationFormat>
  <Paragraphs>236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Arial Narrow</vt:lpstr>
      <vt:lpstr>Calibri</vt:lpstr>
      <vt:lpstr>Courier New</vt:lpstr>
      <vt:lpstr>Symbol</vt:lpstr>
      <vt:lpstr>Wingdings</vt:lpstr>
      <vt:lpstr>Essential</vt:lpstr>
      <vt:lpstr>Context-free Languages</vt:lpstr>
      <vt:lpstr>Context-free Grammar (CFG)</vt:lpstr>
      <vt:lpstr>Example of Context-free Grammars </vt:lpstr>
      <vt:lpstr>Designing Context-free Grammars</vt:lpstr>
      <vt:lpstr>Ambiguity</vt:lpstr>
      <vt:lpstr>Chomsky Normal Form</vt:lpstr>
      <vt:lpstr>Any CFG  Chomsky Normal Form</vt:lpstr>
      <vt:lpstr>Pushdown Automaton (PDA)</vt:lpstr>
      <vt:lpstr>Examples of PDA</vt:lpstr>
      <vt:lpstr>Acceptance/Recognition by PDA</vt:lpstr>
      <vt:lpstr>Pumping Lemma for CFL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AUTOSAFE Vision</dc:title>
  <dc:creator>pallab</dc:creator>
  <cp:lastModifiedBy>Antonio Bruto da Costa</cp:lastModifiedBy>
  <cp:revision>49</cp:revision>
  <dcterms:created xsi:type="dcterms:W3CDTF">2006-08-16T00:00:00Z</dcterms:created>
  <dcterms:modified xsi:type="dcterms:W3CDTF">2017-07-31T05:22:36Z</dcterms:modified>
</cp:coreProperties>
</file>