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601575" cy="7200900"/>
  <p:notesSz cx="6858000" cy="9144000"/>
  <p:defaultTextStyle>
    <a:defPPr>
      <a:defRPr lang="en-US"/>
    </a:defPPr>
    <a:lvl1pPr marL="0" algn="l" defTabSz="1028700" rtl="0" eaLnBrk="1" latinLnBrk="0" hangingPunct="1">
      <a:defRPr sz="2000" kern="1200">
        <a:solidFill>
          <a:schemeClr val="tx1"/>
        </a:solidFill>
        <a:latin typeface="+mn-lt"/>
        <a:ea typeface="+mn-ea"/>
        <a:cs typeface="+mn-cs"/>
      </a:defRPr>
    </a:lvl1pPr>
    <a:lvl2pPr marL="514350" algn="l" defTabSz="1028700" rtl="0" eaLnBrk="1" latinLnBrk="0" hangingPunct="1">
      <a:defRPr sz="2000" kern="1200">
        <a:solidFill>
          <a:schemeClr val="tx1"/>
        </a:solidFill>
        <a:latin typeface="+mn-lt"/>
        <a:ea typeface="+mn-ea"/>
        <a:cs typeface="+mn-cs"/>
      </a:defRPr>
    </a:lvl2pPr>
    <a:lvl3pPr marL="1028700" algn="l" defTabSz="1028700" rtl="0" eaLnBrk="1" latinLnBrk="0" hangingPunct="1">
      <a:defRPr sz="2000" kern="1200">
        <a:solidFill>
          <a:schemeClr val="tx1"/>
        </a:solidFill>
        <a:latin typeface="+mn-lt"/>
        <a:ea typeface="+mn-ea"/>
        <a:cs typeface="+mn-cs"/>
      </a:defRPr>
    </a:lvl3pPr>
    <a:lvl4pPr marL="1543050" algn="l" defTabSz="1028700" rtl="0" eaLnBrk="1" latinLnBrk="0" hangingPunct="1">
      <a:defRPr sz="2000" kern="1200">
        <a:solidFill>
          <a:schemeClr val="tx1"/>
        </a:solidFill>
        <a:latin typeface="+mn-lt"/>
        <a:ea typeface="+mn-ea"/>
        <a:cs typeface="+mn-cs"/>
      </a:defRPr>
    </a:lvl4pPr>
    <a:lvl5pPr marL="2057400" algn="l" defTabSz="1028700" rtl="0" eaLnBrk="1" latinLnBrk="0" hangingPunct="1">
      <a:defRPr sz="2000" kern="1200">
        <a:solidFill>
          <a:schemeClr val="tx1"/>
        </a:solidFill>
        <a:latin typeface="+mn-lt"/>
        <a:ea typeface="+mn-ea"/>
        <a:cs typeface="+mn-cs"/>
      </a:defRPr>
    </a:lvl5pPr>
    <a:lvl6pPr marL="2571750" algn="l" defTabSz="1028700" rtl="0" eaLnBrk="1" latinLnBrk="0" hangingPunct="1">
      <a:defRPr sz="2000" kern="1200">
        <a:solidFill>
          <a:schemeClr val="tx1"/>
        </a:solidFill>
        <a:latin typeface="+mn-lt"/>
        <a:ea typeface="+mn-ea"/>
        <a:cs typeface="+mn-cs"/>
      </a:defRPr>
    </a:lvl6pPr>
    <a:lvl7pPr marL="3086100" algn="l" defTabSz="1028700" rtl="0" eaLnBrk="1" latinLnBrk="0" hangingPunct="1">
      <a:defRPr sz="2000" kern="1200">
        <a:solidFill>
          <a:schemeClr val="tx1"/>
        </a:solidFill>
        <a:latin typeface="+mn-lt"/>
        <a:ea typeface="+mn-ea"/>
        <a:cs typeface="+mn-cs"/>
      </a:defRPr>
    </a:lvl7pPr>
    <a:lvl8pPr marL="3600450" algn="l" defTabSz="1028700" rtl="0" eaLnBrk="1" latinLnBrk="0" hangingPunct="1">
      <a:defRPr sz="2000" kern="1200">
        <a:solidFill>
          <a:schemeClr val="tx1"/>
        </a:solidFill>
        <a:latin typeface="+mn-lt"/>
        <a:ea typeface="+mn-ea"/>
        <a:cs typeface="+mn-cs"/>
      </a:defRPr>
    </a:lvl8pPr>
    <a:lvl9pPr marL="4114800" algn="l" defTabSz="1028700" rtl="0" eaLnBrk="1" latinLnBrk="0" hangingPunct="1">
      <a:defRPr sz="20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268">
          <p15:clr>
            <a:srgbClr val="A4A3A4"/>
          </p15:clr>
        </p15:guide>
        <p15:guide id="2" pos="396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336600"/>
    <a:srgbClr val="9AD3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714" y="-126"/>
      </p:cViewPr>
      <p:guideLst>
        <p:guide orient="horz" pos="2268"/>
        <p:guide pos="3969"/>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6936C2-5AB2-4888-815E-534B5DFA1A2B}" type="datetimeFigureOut">
              <a:rPr lang="en-IN" smtClean="0"/>
              <a:t>17-07-2017</a:t>
            </a:fld>
            <a:endParaRPr lang="en-IN"/>
          </a:p>
        </p:txBody>
      </p:sp>
      <p:sp>
        <p:nvSpPr>
          <p:cNvPr id="4" name="Slide Image Placeholder 3"/>
          <p:cNvSpPr>
            <a:spLocks noGrp="1" noRot="1" noChangeAspect="1"/>
          </p:cNvSpPr>
          <p:nvPr>
            <p:ph type="sldImg" idx="2"/>
          </p:nvPr>
        </p:nvSpPr>
        <p:spPr>
          <a:xfrm>
            <a:off x="428625" y="685800"/>
            <a:ext cx="600075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F6B21A-6754-4A0F-99A2-87145F1C9FCF}" type="slidenum">
              <a:rPr lang="en-IN" smtClean="0"/>
              <a:t>‹#›</a:t>
            </a:fld>
            <a:endParaRPr lang="en-IN"/>
          </a:p>
        </p:txBody>
      </p:sp>
    </p:spTree>
    <p:extLst>
      <p:ext uri="{BB962C8B-B14F-4D97-AF65-F5344CB8AC3E}">
        <p14:creationId xmlns:p14="http://schemas.microsoft.com/office/powerpoint/2010/main" val="1470852818"/>
      </p:ext>
    </p:extLst>
  </p:cSld>
  <p:clrMap bg1="lt1" tx1="dk1" bg2="lt2" tx2="dk2" accent1="accent1" accent2="accent2" accent3="accent3" accent4="accent4" accent5="accent5" accent6="accent6" hlink="hlink" folHlink="folHlink"/>
  <p:notesStyle>
    <a:lvl1pPr marL="0" algn="l" defTabSz="1028700" rtl="0" eaLnBrk="1" latinLnBrk="0" hangingPunct="1">
      <a:defRPr sz="1400" kern="1200">
        <a:solidFill>
          <a:schemeClr val="tx1"/>
        </a:solidFill>
        <a:latin typeface="+mn-lt"/>
        <a:ea typeface="+mn-ea"/>
        <a:cs typeface="+mn-cs"/>
      </a:defRPr>
    </a:lvl1pPr>
    <a:lvl2pPr marL="514350" algn="l" defTabSz="1028700" rtl="0" eaLnBrk="1" latinLnBrk="0" hangingPunct="1">
      <a:defRPr sz="1400" kern="1200">
        <a:solidFill>
          <a:schemeClr val="tx1"/>
        </a:solidFill>
        <a:latin typeface="+mn-lt"/>
        <a:ea typeface="+mn-ea"/>
        <a:cs typeface="+mn-cs"/>
      </a:defRPr>
    </a:lvl2pPr>
    <a:lvl3pPr marL="1028700" algn="l" defTabSz="1028700" rtl="0" eaLnBrk="1" latinLnBrk="0" hangingPunct="1">
      <a:defRPr sz="1400" kern="1200">
        <a:solidFill>
          <a:schemeClr val="tx1"/>
        </a:solidFill>
        <a:latin typeface="+mn-lt"/>
        <a:ea typeface="+mn-ea"/>
        <a:cs typeface="+mn-cs"/>
      </a:defRPr>
    </a:lvl3pPr>
    <a:lvl4pPr marL="1543050" algn="l" defTabSz="1028700" rtl="0" eaLnBrk="1" latinLnBrk="0" hangingPunct="1">
      <a:defRPr sz="1400" kern="1200">
        <a:solidFill>
          <a:schemeClr val="tx1"/>
        </a:solidFill>
        <a:latin typeface="+mn-lt"/>
        <a:ea typeface="+mn-ea"/>
        <a:cs typeface="+mn-cs"/>
      </a:defRPr>
    </a:lvl4pPr>
    <a:lvl5pPr marL="2057400" algn="l" defTabSz="1028700" rtl="0" eaLnBrk="1" latinLnBrk="0" hangingPunct="1">
      <a:defRPr sz="1400" kern="1200">
        <a:solidFill>
          <a:schemeClr val="tx1"/>
        </a:solidFill>
        <a:latin typeface="+mn-lt"/>
        <a:ea typeface="+mn-ea"/>
        <a:cs typeface="+mn-cs"/>
      </a:defRPr>
    </a:lvl5pPr>
    <a:lvl6pPr marL="2571750" algn="l" defTabSz="1028700" rtl="0" eaLnBrk="1" latinLnBrk="0" hangingPunct="1">
      <a:defRPr sz="1400" kern="1200">
        <a:solidFill>
          <a:schemeClr val="tx1"/>
        </a:solidFill>
        <a:latin typeface="+mn-lt"/>
        <a:ea typeface="+mn-ea"/>
        <a:cs typeface="+mn-cs"/>
      </a:defRPr>
    </a:lvl6pPr>
    <a:lvl7pPr marL="3086100" algn="l" defTabSz="1028700" rtl="0" eaLnBrk="1" latinLnBrk="0" hangingPunct="1">
      <a:defRPr sz="1400" kern="1200">
        <a:solidFill>
          <a:schemeClr val="tx1"/>
        </a:solidFill>
        <a:latin typeface="+mn-lt"/>
        <a:ea typeface="+mn-ea"/>
        <a:cs typeface="+mn-cs"/>
      </a:defRPr>
    </a:lvl7pPr>
    <a:lvl8pPr marL="3600450" algn="l" defTabSz="1028700" rtl="0" eaLnBrk="1" latinLnBrk="0" hangingPunct="1">
      <a:defRPr sz="1400" kern="1200">
        <a:solidFill>
          <a:schemeClr val="tx1"/>
        </a:solidFill>
        <a:latin typeface="+mn-lt"/>
        <a:ea typeface="+mn-ea"/>
        <a:cs typeface="+mn-cs"/>
      </a:defRPr>
    </a:lvl8pPr>
    <a:lvl9pPr marL="4114800" algn="l" defTabSz="102870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F6B21A-6754-4A0F-99A2-87145F1C9FCF}" type="slidenum">
              <a:rPr lang="en-IN" smtClean="0"/>
              <a:t>1</a:t>
            </a:fld>
            <a:endParaRPr lang="en-IN"/>
          </a:p>
        </p:txBody>
      </p:sp>
    </p:spTree>
    <p:extLst>
      <p:ext uri="{BB962C8B-B14F-4D97-AF65-F5344CB8AC3E}">
        <p14:creationId xmlns:p14="http://schemas.microsoft.com/office/powerpoint/2010/main" val="1883798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6B21A-6754-4A0F-99A2-87145F1C9FCF}" type="slidenum">
              <a:rPr lang="en-IN" smtClean="0"/>
              <a:t>2</a:t>
            </a:fld>
            <a:endParaRPr lang="en-IN"/>
          </a:p>
        </p:txBody>
      </p:sp>
    </p:spTree>
    <p:extLst>
      <p:ext uri="{BB962C8B-B14F-4D97-AF65-F5344CB8AC3E}">
        <p14:creationId xmlns:p14="http://schemas.microsoft.com/office/powerpoint/2010/main" val="1049919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F6B21A-6754-4A0F-99A2-87145F1C9FCF}" type="slidenum">
              <a:rPr lang="en-IN" smtClean="0"/>
              <a:t>4</a:t>
            </a:fld>
            <a:endParaRPr lang="en-IN"/>
          </a:p>
        </p:txBody>
      </p:sp>
    </p:spTree>
    <p:extLst>
      <p:ext uri="{BB962C8B-B14F-4D97-AF65-F5344CB8AC3E}">
        <p14:creationId xmlns:p14="http://schemas.microsoft.com/office/powerpoint/2010/main" val="1311310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16660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F6B21A-6754-4A0F-99A2-87145F1C9FCF}" type="slidenum">
              <a:rPr lang="en-IN" smtClean="0"/>
              <a:t>13</a:t>
            </a:fld>
            <a:endParaRPr lang="en-IN"/>
          </a:p>
        </p:txBody>
      </p:sp>
    </p:spTree>
    <p:extLst>
      <p:ext uri="{BB962C8B-B14F-4D97-AF65-F5344CB8AC3E}">
        <p14:creationId xmlns:p14="http://schemas.microsoft.com/office/powerpoint/2010/main" val="27021040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800850"/>
            <a:ext cx="6757987" cy="400050"/>
          </a:xfrm>
          <a:solidFill>
            <a:srgbClr val="C00000"/>
          </a:solidFill>
          <a:ln>
            <a:noFill/>
          </a:ln>
        </p:spPr>
        <p:txBody>
          <a:bodyPr/>
          <a:lstStyle>
            <a:lvl1pPr algn="r">
              <a:defRPr sz="2000">
                <a:solidFill>
                  <a:schemeClr val="bg1"/>
                </a:solidFill>
              </a:defRPr>
            </a:lvl1pPr>
          </a:lstStyle>
          <a:p>
            <a:r>
              <a:rPr lang="en-US" dirty="0" smtClean="0"/>
              <a:t>INDIAN INSTITUTE OF TECHNOLOGY KHARAGPUR</a:t>
            </a:r>
            <a:endParaRPr lang="en-US" dirty="0"/>
          </a:p>
        </p:txBody>
      </p:sp>
      <p:sp>
        <p:nvSpPr>
          <p:cNvPr id="12" name="Rectangle 11"/>
          <p:cNvSpPr/>
          <p:nvPr userDrawn="1"/>
        </p:nvSpPr>
        <p:spPr>
          <a:xfrm>
            <a:off x="-1" y="5088636"/>
            <a:ext cx="1334542" cy="211226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rtlCol="0" anchor="ctr"/>
          <a:lstStyle/>
          <a:p>
            <a:pPr algn="ctr"/>
            <a:endParaRPr lang="en-US"/>
          </a:p>
        </p:txBody>
      </p:sp>
      <p:sp>
        <p:nvSpPr>
          <p:cNvPr id="2" name="Title 1"/>
          <p:cNvSpPr>
            <a:spLocks noGrp="1"/>
          </p:cNvSpPr>
          <p:nvPr>
            <p:ph type="ctrTitle"/>
          </p:nvPr>
        </p:nvSpPr>
        <p:spPr>
          <a:xfrm>
            <a:off x="1728787" y="880110"/>
            <a:ext cx="10347723" cy="1200150"/>
          </a:xfrm>
        </p:spPr>
        <p:txBody>
          <a:bodyPr anchor="ctr">
            <a:noAutofit/>
          </a:bodyPr>
          <a:lstStyle>
            <a:lvl1pPr>
              <a:lnSpc>
                <a:spcPct val="100000"/>
              </a:lnSpc>
              <a:defRPr sz="4500" spc="-90"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728787" y="2080260"/>
            <a:ext cx="8562499" cy="720090"/>
          </a:xfrm>
        </p:spPr>
        <p:txBody>
          <a:bodyPr>
            <a:normAutofit/>
          </a:bodyPr>
          <a:lstStyle>
            <a:lvl1pPr marL="0" indent="0" algn="l">
              <a:buNone/>
              <a:defRPr sz="2700" b="1" cap="all" spc="135" baseline="0">
                <a:solidFill>
                  <a:schemeClr val="tx2"/>
                </a:solidFill>
                <a:latin typeface="Arial Narrow" panose="020B0606020202030204" pitchFamily="34" charset="0"/>
              </a:defRPr>
            </a:lvl1pPr>
            <a:lvl2pPr marL="514350" indent="0" algn="ctr">
              <a:buNone/>
              <a:defRPr>
                <a:solidFill>
                  <a:schemeClr val="tx1">
                    <a:tint val="75000"/>
                  </a:schemeClr>
                </a:solidFill>
              </a:defRPr>
            </a:lvl2pPr>
            <a:lvl3pPr marL="1028700" indent="0" algn="ctr">
              <a:buNone/>
              <a:defRPr>
                <a:solidFill>
                  <a:schemeClr val="tx1">
                    <a:tint val="75000"/>
                  </a:schemeClr>
                </a:solidFill>
              </a:defRPr>
            </a:lvl3pPr>
            <a:lvl4pPr marL="1543050" indent="0" algn="ctr">
              <a:buNone/>
              <a:defRPr>
                <a:solidFill>
                  <a:schemeClr val="tx1">
                    <a:tint val="75000"/>
                  </a:schemeClr>
                </a:solidFill>
              </a:defRPr>
            </a:lvl4pPr>
            <a:lvl5pPr marL="2057400" indent="0" algn="ctr">
              <a:buNone/>
              <a:defRPr>
                <a:solidFill>
                  <a:schemeClr val="tx1">
                    <a:tint val="75000"/>
                  </a:schemeClr>
                </a:solidFill>
              </a:defRPr>
            </a:lvl5pPr>
            <a:lvl6pPr marL="2571750" indent="0" algn="ctr">
              <a:buNone/>
              <a:defRPr>
                <a:solidFill>
                  <a:schemeClr val="tx1">
                    <a:tint val="75000"/>
                  </a:schemeClr>
                </a:solidFill>
              </a:defRPr>
            </a:lvl6pPr>
            <a:lvl7pPr marL="3086100" indent="0" algn="ctr">
              <a:buNone/>
              <a:defRPr>
                <a:solidFill>
                  <a:schemeClr val="tx1">
                    <a:tint val="75000"/>
                  </a:schemeClr>
                </a:solidFill>
              </a:defRPr>
            </a:lvl7pPr>
            <a:lvl8pPr marL="3600450" indent="0" algn="ctr">
              <a:buNone/>
              <a:defRPr>
                <a:solidFill>
                  <a:schemeClr val="tx1">
                    <a:tint val="75000"/>
                  </a:schemeClr>
                </a:solidFill>
              </a:defRPr>
            </a:lvl8pPr>
            <a:lvl9pPr marL="41148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9954577" y="6800850"/>
            <a:ext cx="1680210" cy="360045"/>
          </a:xfrm>
        </p:spPr>
        <p:txBody>
          <a:bodyPr/>
          <a:lstStyle>
            <a:lvl1pPr>
              <a:defRPr sz="1600"/>
            </a:lvl1pPr>
          </a:lstStyle>
          <a:p>
            <a:fld id="{5657C421-42B5-4F0E-926A-1CA7FFF5EE66}" type="datetime1">
              <a:rPr lang="en-US" smtClean="0"/>
              <a:t>7/17/2017</a:t>
            </a:fld>
            <a:endParaRPr lang="en-US"/>
          </a:p>
        </p:txBody>
      </p:sp>
      <p:sp>
        <p:nvSpPr>
          <p:cNvPr id="9" name="Rectangle 8"/>
          <p:cNvSpPr/>
          <p:nvPr/>
        </p:nvSpPr>
        <p:spPr>
          <a:xfrm>
            <a:off x="12404674" y="5088636"/>
            <a:ext cx="196901" cy="21122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rtlCol="0" anchor="ctr"/>
          <a:lstStyle/>
          <a:p>
            <a:pPr algn="ctr"/>
            <a:endParaRPr lang="en-US"/>
          </a:p>
        </p:txBody>
      </p:sp>
      <p:sp>
        <p:nvSpPr>
          <p:cNvPr id="10" name="Rectangle 9"/>
          <p:cNvSpPr/>
          <p:nvPr/>
        </p:nvSpPr>
        <p:spPr>
          <a:xfrm>
            <a:off x="12404674" y="0"/>
            <a:ext cx="196901" cy="56007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rtlCol="0" anchor="ctr"/>
          <a:lstStyle/>
          <a:p>
            <a:pPr algn="ctr"/>
            <a:endParaRPr lang="en-US"/>
          </a:p>
        </p:txBody>
      </p:sp>
      <p:sp>
        <p:nvSpPr>
          <p:cNvPr id="6" name="Slide Number Placeholder 5"/>
          <p:cNvSpPr>
            <a:spLocks noGrp="1"/>
          </p:cNvSpPr>
          <p:nvPr>
            <p:ph type="sldNum" sz="quarter" idx="12"/>
          </p:nvPr>
        </p:nvSpPr>
        <p:spPr>
          <a:xfrm rot="16200000">
            <a:off x="11825287" y="6610350"/>
            <a:ext cx="609600" cy="381000"/>
          </a:xfrm>
        </p:spPr>
        <p:txBody>
          <a:bodyPr/>
          <a:lstStyle>
            <a:lvl1pPr>
              <a:defRPr>
                <a:solidFill>
                  <a:schemeClr val="tx1"/>
                </a:solidFill>
              </a:defRPr>
            </a:lvl1pPr>
          </a:lstStyle>
          <a:p>
            <a:fld id="{B6F15528-21DE-4FAA-801E-634DDDAF4B2B}" type="slidenum">
              <a:rPr lang="en-US" smtClean="0"/>
              <a:pPr/>
              <a:t>‹#›</a:t>
            </a:fld>
            <a:endParaRPr lang="en-US"/>
          </a:p>
        </p:txBody>
      </p:sp>
      <p:pic>
        <p:nvPicPr>
          <p:cNvPr id="11" name="Picture 11" descr="iit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5875" y="6062489"/>
            <a:ext cx="1089512" cy="104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userDrawn="1"/>
        </p:nvSpPr>
        <p:spPr>
          <a:xfrm>
            <a:off x="-1" y="0"/>
            <a:ext cx="1334542" cy="56007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A55D84-EE1A-4DF3-A5C6-B9E566C3E973}" type="datetime1">
              <a:rPr lang="en-US" smtClean="0"/>
              <a:t>7/17/2017</a:t>
            </a:fld>
            <a:endParaRPr lang="en-US"/>
          </a:p>
        </p:txBody>
      </p:sp>
      <p:sp>
        <p:nvSpPr>
          <p:cNvPr id="5" name="Footer Placeholder 4"/>
          <p:cNvSpPr>
            <a:spLocks noGrp="1"/>
          </p:cNvSpPr>
          <p:nvPr>
            <p:ph type="ftr" sz="quarter" idx="11"/>
          </p:nvPr>
        </p:nvSpPr>
        <p:spPr/>
        <p:txBody>
          <a:bodyPr/>
          <a:lstStyle/>
          <a:p>
            <a:r>
              <a:rPr lang="en-IN" smtClean="0"/>
              <a:t>INDIAN INSTITUTE OF TECHNOLOGY KHARAGPUR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36142" y="288372"/>
            <a:ext cx="2835355" cy="61441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30079" y="288372"/>
            <a:ext cx="8296037" cy="61441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720779-9960-4F55-8AF8-01DC3B996808}" type="datetime1">
              <a:rPr lang="en-US" smtClean="0"/>
              <a:t>7/17/2017</a:t>
            </a:fld>
            <a:endParaRPr lang="en-US"/>
          </a:p>
        </p:txBody>
      </p:sp>
      <p:sp>
        <p:nvSpPr>
          <p:cNvPr id="5" name="Footer Placeholder 4"/>
          <p:cNvSpPr>
            <a:spLocks noGrp="1"/>
          </p:cNvSpPr>
          <p:nvPr>
            <p:ph type="ftr" sz="quarter" idx="11"/>
          </p:nvPr>
        </p:nvSpPr>
        <p:spPr/>
        <p:txBody>
          <a:bodyPr/>
          <a:lstStyle/>
          <a:p>
            <a:r>
              <a:rPr lang="en-IN" smtClean="0"/>
              <a:t>INDIAN INSTITUTE OF TECHNOLOGY KHARAGPUR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1CEE58-A5CD-4084-B5F3-C77F441C4B45}" type="datetime1">
              <a:rPr lang="en-US" smtClean="0"/>
              <a:t>7/17/2017</a:t>
            </a:fld>
            <a:endParaRPr lang="en-US"/>
          </a:p>
        </p:txBody>
      </p:sp>
      <p:sp>
        <p:nvSpPr>
          <p:cNvPr id="5" name="Footer Placeholder 4"/>
          <p:cNvSpPr>
            <a:spLocks noGrp="1"/>
          </p:cNvSpPr>
          <p:nvPr>
            <p:ph type="ftr" sz="quarter" idx="11"/>
          </p:nvPr>
        </p:nvSpPr>
        <p:spPr/>
        <p:txBody>
          <a:bodyPr/>
          <a:lstStyle/>
          <a:p>
            <a:r>
              <a:rPr lang="en-IN" smtClean="0"/>
              <a:t>INDIAN INSTITUTE OF TECHNOLOGY KHARAGPUR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30078" y="1520190"/>
            <a:ext cx="10711339" cy="4537234"/>
          </a:xfrm>
        </p:spPr>
        <p:txBody>
          <a:bodyPr anchor="ctr">
            <a:noAutofit/>
          </a:bodyPr>
          <a:lstStyle>
            <a:lvl1pPr algn="l">
              <a:lnSpc>
                <a:spcPct val="100000"/>
              </a:lnSpc>
              <a:defRPr sz="9900" b="0" cap="all" spc="-9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0078" y="240031"/>
            <a:ext cx="10711339" cy="1120140"/>
          </a:xfrm>
        </p:spPr>
        <p:txBody>
          <a:bodyPr anchor="b"/>
          <a:lstStyle>
            <a:lvl1pPr marL="0" indent="0">
              <a:buNone/>
              <a:defRPr sz="2300" b="0" cap="all" spc="135" baseline="0">
                <a:solidFill>
                  <a:schemeClr val="tx2"/>
                </a:solidFill>
                <a:latin typeface="+mj-lt"/>
              </a:defRPr>
            </a:lvl1pPr>
            <a:lvl2pPr marL="514350" indent="0">
              <a:buNone/>
              <a:defRPr sz="2000">
                <a:solidFill>
                  <a:schemeClr val="tx1">
                    <a:tint val="75000"/>
                  </a:schemeClr>
                </a:solidFill>
              </a:defRPr>
            </a:lvl2pPr>
            <a:lvl3pPr marL="1028700" indent="0">
              <a:buNone/>
              <a:defRPr sz="1800">
                <a:solidFill>
                  <a:schemeClr val="tx1">
                    <a:tint val="75000"/>
                  </a:schemeClr>
                </a:solidFill>
              </a:defRPr>
            </a:lvl3pPr>
            <a:lvl4pPr marL="1543050" indent="0">
              <a:buNone/>
              <a:defRPr sz="1600">
                <a:solidFill>
                  <a:schemeClr val="tx1">
                    <a:tint val="75000"/>
                  </a:schemeClr>
                </a:solidFill>
              </a:defRPr>
            </a:lvl4pPr>
            <a:lvl5pPr marL="2057400" indent="0">
              <a:buNone/>
              <a:defRPr sz="1600">
                <a:solidFill>
                  <a:schemeClr val="tx1">
                    <a:tint val="75000"/>
                  </a:schemeClr>
                </a:solidFill>
              </a:defRPr>
            </a:lvl5pPr>
            <a:lvl6pPr marL="2571750" indent="0">
              <a:buNone/>
              <a:defRPr sz="1600">
                <a:solidFill>
                  <a:schemeClr val="tx1">
                    <a:tint val="75000"/>
                  </a:schemeClr>
                </a:solidFill>
              </a:defRPr>
            </a:lvl6pPr>
            <a:lvl7pPr marL="3086100" indent="0">
              <a:buNone/>
              <a:defRPr sz="1600">
                <a:solidFill>
                  <a:schemeClr val="tx1">
                    <a:tint val="75000"/>
                  </a:schemeClr>
                </a:solidFill>
              </a:defRPr>
            </a:lvl7pPr>
            <a:lvl8pPr marL="3600450" indent="0">
              <a:buNone/>
              <a:defRPr sz="1600">
                <a:solidFill>
                  <a:schemeClr val="tx1">
                    <a:tint val="75000"/>
                  </a:schemeClr>
                </a:solidFill>
              </a:defRPr>
            </a:lvl8pPr>
            <a:lvl9pPr marL="41148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8825D9A-DF5B-4A48-B2CD-1A83FFC5AF07}" type="datetime1">
              <a:rPr lang="en-US" smtClean="0"/>
              <a:t>7/17/2017</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r>
              <a:rPr lang="en-IN" smtClean="0"/>
              <a:t>INDIAN INSTITUTE OF TECHNOLOGY KHARAGPUR</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47281" y="1653542"/>
            <a:ext cx="4536567" cy="4752261"/>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014877" y="1653542"/>
            <a:ext cx="4536567" cy="4752261"/>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C89EF01-3BAD-46D2-9415-600467F3E79A}" type="datetime1">
              <a:rPr lang="en-US" smtClean="0"/>
              <a:t>7/17/2017</a:t>
            </a:fld>
            <a:endParaRPr lang="en-US"/>
          </a:p>
        </p:txBody>
      </p:sp>
      <p:sp>
        <p:nvSpPr>
          <p:cNvPr id="6" name="Footer Placeholder 5"/>
          <p:cNvSpPr>
            <a:spLocks noGrp="1"/>
          </p:cNvSpPr>
          <p:nvPr>
            <p:ph type="ftr" sz="quarter" idx="11"/>
          </p:nvPr>
        </p:nvSpPr>
        <p:spPr/>
        <p:txBody>
          <a:bodyPr/>
          <a:lstStyle/>
          <a:p>
            <a:r>
              <a:rPr lang="en-IN" smtClean="0"/>
              <a:t>INDIAN INSTITUTE OF TECHNOLOGY KHARAGPUR</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243080" y="1651406"/>
            <a:ext cx="4536567" cy="671750"/>
          </a:xfrm>
        </p:spPr>
        <p:txBody>
          <a:bodyPr anchor="b">
            <a:noAutofit/>
          </a:bodyPr>
          <a:lstStyle>
            <a:lvl1pPr marL="0" indent="0">
              <a:buNone/>
              <a:defRPr sz="2000" b="0" cap="all" spc="113" baseline="0">
                <a:solidFill>
                  <a:schemeClr val="tx1"/>
                </a:solidFill>
                <a:latin typeface="+mj-lt"/>
              </a:defRPr>
            </a:lvl1pPr>
            <a:lvl2pPr marL="514350" indent="0">
              <a:buNone/>
              <a:defRPr sz="2300" b="1"/>
            </a:lvl2pPr>
            <a:lvl3pPr marL="1028700" indent="0">
              <a:buNone/>
              <a:defRPr sz="2000"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2243080" y="2372334"/>
            <a:ext cx="4536567" cy="4032504"/>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019077" y="1651406"/>
            <a:ext cx="4536567" cy="671750"/>
          </a:xfrm>
        </p:spPr>
        <p:txBody>
          <a:bodyPr anchor="b">
            <a:noAutofit/>
          </a:bodyPr>
          <a:lstStyle>
            <a:lvl1pPr marL="0" indent="0">
              <a:buNone/>
              <a:defRPr lang="en-US" sz="2000" b="0" kern="1200" cap="all" spc="113" baseline="0" dirty="0" smtClean="0">
                <a:solidFill>
                  <a:schemeClr val="tx1"/>
                </a:solidFill>
                <a:latin typeface="+mj-lt"/>
                <a:ea typeface="+mn-ea"/>
                <a:cs typeface="+mn-cs"/>
              </a:defRPr>
            </a:lvl1pPr>
            <a:lvl2pPr marL="514350" indent="0">
              <a:buNone/>
              <a:defRPr sz="2300" b="1"/>
            </a:lvl2pPr>
            <a:lvl3pPr marL="1028700" indent="0">
              <a:buNone/>
              <a:defRPr sz="2000"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marL="0" lvl="0" indent="0" algn="l" defTabSz="10287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7019077" y="2372334"/>
            <a:ext cx="4536567" cy="4032504"/>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2A6AF2-58A3-49EC-B55C-51BC60FB8F79}" type="datetime1">
              <a:rPr lang="en-US" smtClean="0"/>
              <a:t>7/17/2017</a:t>
            </a:fld>
            <a:endParaRPr lang="en-US"/>
          </a:p>
        </p:txBody>
      </p:sp>
      <p:sp>
        <p:nvSpPr>
          <p:cNvPr id="8" name="Footer Placeholder 7"/>
          <p:cNvSpPr>
            <a:spLocks noGrp="1"/>
          </p:cNvSpPr>
          <p:nvPr>
            <p:ph type="ftr" sz="quarter" idx="11"/>
          </p:nvPr>
        </p:nvSpPr>
        <p:spPr/>
        <p:txBody>
          <a:bodyPr/>
          <a:lstStyle/>
          <a:p>
            <a:r>
              <a:rPr lang="en-IN" smtClean="0"/>
              <a:t>INDIAN INSTITUTE OF TECHNOLOGY KHARAGPUR</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EA82F9-D29B-458F-B2AD-39DB49833931}" type="datetime1">
              <a:rPr lang="en-US" smtClean="0"/>
              <a:t>7/17/2017</a:t>
            </a:fld>
            <a:endParaRPr lang="en-US"/>
          </a:p>
        </p:txBody>
      </p:sp>
      <p:sp>
        <p:nvSpPr>
          <p:cNvPr id="4" name="Footer Placeholder 3"/>
          <p:cNvSpPr>
            <a:spLocks noGrp="1"/>
          </p:cNvSpPr>
          <p:nvPr>
            <p:ph type="ftr" sz="quarter" idx="11"/>
          </p:nvPr>
        </p:nvSpPr>
        <p:spPr/>
        <p:txBody>
          <a:bodyPr/>
          <a:lstStyle/>
          <a:p>
            <a:r>
              <a:rPr lang="en-IN" smtClean="0"/>
              <a:t>INDIAN INSTITUTE OF TECHNOLOGY KHARAGPUR</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DBFA78-6DF1-4DBD-A28C-5688B28A895E}" type="datetime1">
              <a:rPr lang="en-US" smtClean="0"/>
              <a:t>7/17/2017</a:t>
            </a:fld>
            <a:endParaRPr lang="en-US"/>
          </a:p>
        </p:txBody>
      </p:sp>
      <p:sp>
        <p:nvSpPr>
          <p:cNvPr id="3" name="Footer Placeholder 2"/>
          <p:cNvSpPr>
            <a:spLocks noGrp="1"/>
          </p:cNvSpPr>
          <p:nvPr>
            <p:ph type="ftr" sz="quarter" idx="11"/>
          </p:nvPr>
        </p:nvSpPr>
        <p:spPr/>
        <p:txBody>
          <a:bodyPr/>
          <a:lstStyle/>
          <a:p>
            <a:r>
              <a:rPr lang="en-IN" smtClean="0"/>
              <a:t>INDIAN INSTITUTE OF TECHNOLOGY KHARAGPUR</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6867" y="1680210"/>
            <a:ext cx="7044631" cy="4704588"/>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079" y="1680210"/>
            <a:ext cx="4145832" cy="4704588"/>
          </a:xfrm>
        </p:spPr>
        <p:txBody>
          <a:bodyPr>
            <a:normAutofit/>
          </a:bodyPr>
          <a:lstStyle>
            <a:lvl1pPr marL="0" indent="0">
              <a:buNone/>
              <a:defRPr sz="1800"/>
            </a:lvl1pPr>
            <a:lvl2pPr marL="514350" indent="0">
              <a:buNone/>
              <a:defRPr sz="1400"/>
            </a:lvl2pPr>
            <a:lvl3pPr marL="1028700" indent="0">
              <a:buNone/>
              <a:defRPr sz="1100"/>
            </a:lvl3pPr>
            <a:lvl4pPr marL="1543050" indent="0">
              <a:buNone/>
              <a:defRPr sz="1000"/>
            </a:lvl4pPr>
            <a:lvl5pPr marL="2057400" indent="0">
              <a:buNone/>
              <a:defRPr sz="1000"/>
            </a:lvl5pPr>
            <a:lvl6pPr marL="2571750" indent="0">
              <a:buNone/>
              <a:defRPr sz="1000"/>
            </a:lvl6pPr>
            <a:lvl7pPr marL="3086100" indent="0">
              <a:buNone/>
              <a:defRPr sz="1000"/>
            </a:lvl7pPr>
            <a:lvl8pPr marL="3600450" indent="0">
              <a:buNone/>
              <a:defRPr sz="1000"/>
            </a:lvl8pPr>
            <a:lvl9pPr marL="41148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7E477A-C476-43DC-8E6A-1D445A7D9B0B}" type="datetime1">
              <a:rPr lang="en-US" smtClean="0"/>
              <a:t>7/17/2017</a:t>
            </a:fld>
            <a:endParaRPr lang="en-US"/>
          </a:p>
        </p:txBody>
      </p:sp>
      <p:sp>
        <p:nvSpPr>
          <p:cNvPr id="6" name="Footer Placeholder 5"/>
          <p:cNvSpPr>
            <a:spLocks noGrp="1"/>
          </p:cNvSpPr>
          <p:nvPr>
            <p:ph type="ftr" sz="quarter" idx="11"/>
          </p:nvPr>
        </p:nvSpPr>
        <p:spPr/>
        <p:txBody>
          <a:bodyPr/>
          <a:lstStyle/>
          <a:p>
            <a:r>
              <a:rPr lang="en-IN" smtClean="0"/>
              <a:t>INDIAN INSTITUTE OF TECHNOLOGY KHARAGPUR</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2404674" y="5088636"/>
            <a:ext cx="196901" cy="21122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rtlCol="0" anchor="ctr"/>
          <a:lstStyle/>
          <a:p>
            <a:pPr algn="ctr"/>
            <a:endParaRPr lang="en-US"/>
          </a:p>
        </p:txBody>
      </p:sp>
      <p:sp>
        <p:nvSpPr>
          <p:cNvPr id="3" name="Picture Placeholder 2"/>
          <p:cNvSpPr>
            <a:spLocks noGrp="1"/>
          </p:cNvSpPr>
          <p:nvPr>
            <p:ph type="pic" idx="1"/>
          </p:nvPr>
        </p:nvSpPr>
        <p:spPr>
          <a:xfrm>
            <a:off x="-1" y="0"/>
            <a:ext cx="12404334" cy="5088636"/>
          </a:xfrm>
          <a:solidFill>
            <a:schemeClr val="bg1">
              <a:lumMod val="75000"/>
            </a:schemeClr>
          </a:solidFill>
        </p:spPr>
        <p:txBody>
          <a:bodyPr/>
          <a:lstStyle>
            <a:lvl1pPr marL="0" indent="0">
              <a:buNone/>
              <a:defRPr sz="3600"/>
            </a:lvl1pPr>
            <a:lvl2pPr marL="514350" indent="0">
              <a:buNone/>
              <a:defRPr sz="3200"/>
            </a:lvl2pPr>
            <a:lvl3pPr marL="1028700" indent="0">
              <a:buNone/>
              <a:defRPr sz="2700"/>
            </a:lvl3pPr>
            <a:lvl4pPr marL="1543050" indent="0">
              <a:buNone/>
              <a:defRPr sz="2300"/>
            </a:lvl4pPr>
            <a:lvl5pPr marL="2057400" indent="0">
              <a:buNone/>
              <a:defRPr sz="2300"/>
            </a:lvl5pPr>
            <a:lvl6pPr marL="2571750" indent="0">
              <a:buNone/>
              <a:defRPr sz="2300"/>
            </a:lvl6pPr>
            <a:lvl7pPr marL="3086100" indent="0">
              <a:buNone/>
              <a:defRPr sz="2300"/>
            </a:lvl7pPr>
            <a:lvl8pPr marL="3600450" indent="0">
              <a:buNone/>
              <a:defRPr sz="2300"/>
            </a:lvl8pPr>
            <a:lvl9pPr marL="4114800" indent="0">
              <a:buNone/>
              <a:defRPr sz="2300"/>
            </a:lvl9pPr>
          </a:lstStyle>
          <a:p>
            <a:r>
              <a:rPr lang="en-US" smtClean="0"/>
              <a:t>Click icon to add picture</a:t>
            </a:r>
            <a:endParaRPr lang="en-US"/>
          </a:p>
        </p:txBody>
      </p:sp>
      <p:sp>
        <p:nvSpPr>
          <p:cNvPr id="4" name="Text Placeholder 3"/>
          <p:cNvSpPr>
            <a:spLocks noGrp="1"/>
          </p:cNvSpPr>
          <p:nvPr>
            <p:ph type="body" sz="half" idx="2"/>
          </p:nvPr>
        </p:nvSpPr>
        <p:spPr>
          <a:xfrm>
            <a:off x="630078" y="6000750"/>
            <a:ext cx="11236405" cy="480060"/>
          </a:xfrm>
        </p:spPr>
        <p:txBody>
          <a:bodyPr/>
          <a:lstStyle>
            <a:lvl1pPr marL="0" indent="0">
              <a:buNone/>
              <a:defRPr sz="1800"/>
            </a:lvl1pPr>
            <a:lvl2pPr marL="514350" indent="0">
              <a:buNone/>
              <a:defRPr sz="1400"/>
            </a:lvl2pPr>
            <a:lvl3pPr marL="1028700" indent="0">
              <a:buNone/>
              <a:defRPr sz="1100"/>
            </a:lvl3pPr>
            <a:lvl4pPr marL="1543050" indent="0">
              <a:buNone/>
              <a:defRPr sz="1000"/>
            </a:lvl4pPr>
            <a:lvl5pPr marL="2057400" indent="0">
              <a:buNone/>
              <a:defRPr sz="1000"/>
            </a:lvl5pPr>
            <a:lvl6pPr marL="2571750" indent="0">
              <a:buNone/>
              <a:defRPr sz="1000"/>
            </a:lvl6pPr>
            <a:lvl7pPr marL="3086100" indent="0">
              <a:buNone/>
              <a:defRPr sz="1000"/>
            </a:lvl7pPr>
            <a:lvl8pPr marL="3600450" indent="0">
              <a:buNone/>
              <a:defRPr sz="1000"/>
            </a:lvl8pPr>
            <a:lvl9pPr marL="41148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387603-B57B-406A-B132-361C9FBD1839}" type="datetime1">
              <a:rPr lang="en-US" smtClean="0"/>
              <a:t>7/17/2017</a:t>
            </a:fld>
            <a:endParaRPr lang="en-US"/>
          </a:p>
        </p:txBody>
      </p:sp>
      <p:sp>
        <p:nvSpPr>
          <p:cNvPr id="6" name="Footer Placeholder 5"/>
          <p:cNvSpPr>
            <a:spLocks noGrp="1"/>
          </p:cNvSpPr>
          <p:nvPr>
            <p:ph type="ftr" sz="quarter" idx="11"/>
          </p:nvPr>
        </p:nvSpPr>
        <p:spPr/>
        <p:txBody>
          <a:bodyPr/>
          <a:lstStyle/>
          <a:p>
            <a:r>
              <a:rPr lang="en-IN" smtClean="0"/>
              <a:t>INDIAN INSTITUTE OF TECHNOLOGY KHARAGPUR</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B6F15528-21DE-4FAA-801E-634DDDAF4B2B}" type="slidenum">
              <a:rPr lang="en-US" smtClean="0"/>
              <a:pPr/>
              <a:t>‹#›</a:t>
            </a:fld>
            <a:endParaRPr lang="en-US"/>
          </a:p>
        </p:txBody>
      </p:sp>
      <p:sp>
        <p:nvSpPr>
          <p:cNvPr id="8" name="Title 7"/>
          <p:cNvSpPr>
            <a:spLocks noGrp="1"/>
          </p:cNvSpPr>
          <p:nvPr>
            <p:ph type="title"/>
          </p:nvPr>
        </p:nvSpPr>
        <p:spPr>
          <a:xfrm>
            <a:off x="630078" y="5200650"/>
            <a:ext cx="11236405" cy="800100"/>
          </a:xfrm>
        </p:spPr>
        <p:txBody>
          <a:bodyPr anchor="t">
            <a:normAutofit/>
          </a:bodyPr>
          <a:lstStyle>
            <a:lvl1pPr>
              <a:defRPr sz="3600"/>
            </a:lvl1pPr>
          </a:lstStyle>
          <a:p>
            <a:r>
              <a:rPr lang="en-US" smtClean="0"/>
              <a:t>Click to edit Master title style</a:t>
            </a:r>
            <a:endParaRPr lang="en-US" dirty="0"/>
          </a:p>
        </p:txBody>
      </p:sp>
      <p:sp>
        <p:nvSpPr>
          <p:cNvPr id="10" name="Rectangle 9"/>
          <p:cNvSpPr/>
          <p:nvPr/>
        </p:nvSpPr>
        <p:spPr>
          <a:xfrm>
            <a:off x="12404674" y="0"/>
            <a:ext cx="196901" cy="50886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5065" y="160354"/>
            <a:ext cx="11761470" cy="639746"/>
          </a:xfrm>
          <a:prstGeom prst="rect">
            <a:avLst/>
          </a:prstGeom>
        </p:spPr>
        <p:txBody>
          <a:bodyPr vert="horz" lIns="102870" tIns="51435" rIns="102870" bIns="51435"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30078" y="1120141"/>
            <a:ext cx="11551444" cy="5312331"/>
          </a:xfrm>
          <a:prstGeom prst="rect">
            <a:avLst/>
          </a:prstGeom>
        </p:spPr>
        <p:txBody>
          <a:bodyPr vert="horz" lIns="102870" tIns="51435" rIns="102870" bIns="51435"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9346168" y="6760846"/>
            <a:ext cx="1680210" cy="360045"/>
          </a:xfrm>
          <a:prstGeom prst="rect">
            <a:avLst/>
          </a:prstGeom>
        </p:spPr>
        <p:txBody>
          <a:bodyPr vert="horz" lIns="102870" tIns="51435" rIns="102870" bIns="0" rtlCol="0" anchor="b"/>
          <a:lstStyle>
            <a:lvl1pPr algn="l">
              <a:defRPr sz="1400" b="1">
                <a:solidFill>
                  <a:schemeClr val="tx1"/>
                </a:solidFill>
              </a:defRPr>
            </a:lvl1pPr>
          </a:lstStyle>
          <a:p>
            <a:fld id="{9A2A7E44-9CC4-4065-A439-7C772B87B54E}" type="datetime1">
              <a:rPr lang="en-US" smtClean="0"/>
              <a:t>7/17/2017</a:t>
            </a:fld>
            <a:endParaRPr lang="en-US"/>
          </a:p>
        </p:txBody>
      </p:sp>
      <p:sp>
        <p:nvSpPr>
          <p:cNvPr id="5" name="Footer Placeholder 4"/>
          <p:cNvSpPr>
            <a:spLocks noGrp="1"/>
          </p:cNvSpPr>
          <p:nvPr>
            <p:ph type="ftr" sz="quarter" idx="3"/>
          </p:nvPr>
        </p:nvSpPr>
        <p:spPr>
          <a:xfrm>
            <a:off x="630080" y="6800851"/>
            <a:ext cx="7665958" cy="314706"/>
          </a:xfrm>
          <a:prstGeom prst="rect">
            <a:avLst/>
          </a:prstGeom>
        </p:spPr>
        <p:txBody>
          <a:bodyPr vert="horz" lIns="102870" tIns="51435" rIns="102870" bIns="51435" rtlCol="0" anchor="t"/>
          <a:lstStyle>
            <a:lvl1pPr algn="l">
              <a:defRPr sz="1600" b="1">
                <a:solidFill>
                  <a:schemeClr val="tx1"/>
                </a:solidFill>
                <a:latin typeface="Arial Narrow" panose="020B0606020202030204" pitchFamily="34" charset="0"/>
              </a:defRPr>
            </a:lvl1pPr>
          </a:lstStyle>
          <a:p>
            <a:r>
              <a:rPr lang="en-US" smtClean="0"/>
              <a:t>INDIAN INSTITUTE OF TECHNOLOGY KHARAGPUR</a:t>
            </a:r>
            <a:endParaRPr lang="en-US" dirty="0"/>
          </a:p>
        </p:txBody>
      </p:sp>
      <p:sp>
        <p:nvSpPr>
          <p:cNvPr id="6" name="Slide Number Placeholder 5"/>
          <p:cNvSpPr>
            <a:spLocks noGrp="1"/>
          </p:cNvSpPr>
          <p:nvPr>
            <p:ph type="sldNum" sz="quarter" idx="4"/>
          </p:nvPr>
        </p:nvSpPr>
        <p:spPr>
          <a:xfrm rot="16200000">
            <a:off x="11758303" y="6592657"/>
            <a:ext cx="741426" cy="315040"/>
          </a:xfrm>
          <a:prstGeom prst="rect">
            <a:avLst/>
          </a:prstGeom>
        </p:spPr>
        <p:txBody>
          <a:bodyPr vert="horz" lIns="102870" tIns="51435" rIns="102870" bIns="51435" rtlCol="0" anchor="ctr"/>
          <a:lstStyle>
            <a:lvl1pPr algn="l">
              <a:defRPr sz="2300" b="1">
                <a:solidFill>
                  <a:schemeClr val="tx2"/>
                </a:solidFill>
              </a:defRPr>
            </a:lvl1pPr>
          </a:lstStyle>
          <a:p>
            <a:fld id="{B6F15528-21DE-4FAA-801E-634DDDAF4B2B}" type="slidenum">
              <a:rPr lang="en-US" smtClean="0"/>
              <a:pPr/>
              <a:t>‹#›</a:t>
            </a:fld>
            <a:endParaRPr lang="en-US" dirty="0"/>
          </a:p>
        </p:txBody>
      </p:sp>
      <p:sp>
        <p:nvSpPr>
          <p:cNvPr id="7" name="Rectangle 6"/>
          <p:cNvSpPr/>
          <p:nvPr/>
        </p:nvSpPr>
        <p:spPr>
          <a:xfrm>
            <a:off x="12404674" y="0"/>
            <a:ext cx="196901" cy="14401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rtlCol="0" anchor="ctr"/>
          <a:lstStyle/>
          <a:p>
            <a:pPr algn="ctr"/>
            <a:endParaRPr lang="en-US"/>
          </a:p>
        </p:txBody>
      </p:sp>
      <p:sp>
        <p:nvSpPr>
          <p:cNvPr id="8" name="Rectangle 7"/>
          <p:cNvSpPr/>
          <p:nvPr/>
        </p:nvSpPr>
        <p:spPr>
          <a:xfrm>
            <a:off x="12404674" y="1120140"/>
            <a:ext cx="196901" cy="6080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rtlCol="0" anchor="ctr"/>
          <a:lstStyle/>
          <a:p>
            <a:pPr algn="ctr"/>
            <a:endParaRPr lang="en-US"/>
          </a:p>
        </p:txBody>
      </p:sp>
      <p:sp>
        <p:nvSpPr>
          <p:cNvPr id="9" name="Rectangle 8"/>
          <p:cNvSpPr/>
          <p:nvPr userDrawn="1"/>
        </p:nvSpPr>
        <p:spPr>
          <a:xfrm>
            <a:off x="0" y="13335"/>
            <a:ext cx="420053" cy="14401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rtlCol="0" anchor="ctr"/>
          <a:lstStyle/>
          <a:p>
            <a:pPr algn="ctr"/>
            <a:endParaRPr lang="en-US"/>
          </a:p>
        </p:txBody>
      </p:sp>
      <p:sp>
        <p:nvSpPr>
          <p:cNvPr id="10" name="Rectangle 9"/>
          <p:cNvSpPr/>
          <p:nvPr userDrawn="1"/>
        </p:nvSpPr>
        <p:spPr>
          <a:xfrm>
            <a:off x="0" y="1120140"/>
            <a:ext cx="420053" cy="60940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1028700" rtl="0" eaLnBrk="1" latinLnBrk="0" hangingPunct="1">
        <a:spcBef>
          <a:spcPct val="0"/>
        </a:spcBef>
        <a:buNone/>
        <a:defRPr sz="4100" b="1" kern="1200" cap="none" spc="-68" baseline="0">
          <a:solidFill>
            <a:schemeClr val="tx2"/>
          </a:solidFill>
          <a:latin typeface="Arial Narrow" panose="020B0606020202030204" pitchFamily="34" charset="0"/>
          <a:ea typeface="+mj-ea"/>
          <a:cs typeface="+mj-cs"/>
        </a:defRPr>
      </a:lvl1pPr>
    </p:titleStyle>
    <p:bodyStyle>
      <a:lvl1pPr marL="0" indent="0" algn="l" defTabSz="1028700" rtl="0" eaLnBrk="1" latinLnBrk="0" hangingPunct="1">
        <a:spcBef>
          <a:spcPct val="20000"/>
        </a:spcBef>
        <a:spcAft>
          <a:spcPts val="675"/>
        </a:spcAft>
        <a:buFont typeface="Arial" pitchFamily="34" charset="0"/>
        <a:buNone/>
        <a:defRPr sz="2300" b="1" kern="1200">
          <a:solidFill>
            <a:schemeClr val="tx1"/>
          </a:solidFill>
          <a:latin typeface="Arial Narrow" panose="020B0606020202030204" pitchFamily="34" charset="0"/>
          <a:ea typeface="+mn-ea"/>
          <a:cs typeface="+mn-cs"/>
        </a:defRPr>
      </a:lvl1pPr>
      <a:lvl2pPr marL="514350" indent="-205740" algn="l" defTabSz="1028700" rtl="0" eaLnBrk="1" latinLnBrk="0" hangingPunct="1">
        <a:spcBef>
          <a:spcPct val="20000"/>
        </a:spcBef>
        <a:buClr>
          <a:schemeClr val="tx2"/>
        </a:buClr>
        <a:buFont typeface="Arial" pitchFamily="34" charset="0"/>
        <a:buChar char="•"/>
        <a:defRPr sz="2300" b="1" kern="1200">
          <a:solidFill>
            <a:srgbClr val="002060"/>
          </a:solidFill>
          <a:latin typeface="Arial Narrow" panose="020B0606020202030204" pitchFamily="34" charset="0"/>
          <a:ea typeface="+mn-ea"/>
          <a:cs typeface="+mn-cs"/>
        </a:defRPr>
      </a:lvl2pPr>
      <a:lvl3pPr marL="1285875" indent="-257175" algn="l" defTabSz="1028700" rtl="0" eaLnBrk="1" latinLnBrk="0" hangingPunct="1">
        <a:spcBef>
          <a:spcPct val="20000"/>
        </a:spcBef>
        <a:buClr>
          <a:schemeClr val="tx2"/>
        </a:buClr>
        <a:buFont typeface="Arial" pitchFamily="34" charset="0"/>
        <a:buChar char="•"/>
        <a:defRPr sz="2300" b="1" kern="1200">
          <a:solidFill>
            <a:srgbClr val="C00000"/>
          </a:solidFill>
          <a:latin typeface="Arial Narrow" panose="020B0606020202030204" pitchFamily="34" charset="0"/>
          <a:ea typeface="+mn-ea"/>
          <a:cs typeface="+mn-cs"/>
        </a:defRPr>
      </a:lvl3pPr>
      <a:lvl4pPr marL="1800225" indent="-257175" algn="l" defTabSz="1028700" rtl="0" eaLnBrk="1" latinLnBrk="0" hangingPunct="1">
        <a:spcBef>
          <a:spcPct val="20000"/>
        </a:spcBef>
        <a:buClr>
          <a:schemeClr val="tx2"/>
        </a:buClr>
        <a:buFont typeface="Arial" pitchFamily="34" charset="0"/>
        <a:buChar char="•"/>
        <a:defRPr sz="2300" b="1" kern="1200">
          <a:solidFill>
            <a:srgbClr val="7030A0"/>
          </a:solidFill>
          <a:latin typeface="Arial Narrow" panose="020B0606020202030204" pitchFamily="34" charset="0"/>
          <a:ea typeface="+mn-ea"/>
          <a:cs typeface="+mn-cs"/>
        </a:defRPr>
      </a:lvl4pPr>
      <a:lvl5pPr marL="2314575" indent="-257175" algn="l" defTabSz="1028700" rtl="0" eaLnBrk="1" latinLnBrk="0" hangingPunct="1">
        <a:spcBef>
          <a:spcPct val="20000"/>
        </a:spcBef>
        <a:buClr>
          <a:schemeClr val="tx2"/>
        </a:buClr>
        <a:buFont typeface="Arial" pitchFamily="34" charset="0"/>
        <a:buChar char="•"/>
        <a:defRPr sz="2300" b="1" kern="1200" baseline="0">
          <a:solidFill>
            <a:schemeClr val="tx1"/>
          </a:solidFill>
          <a:latin typeface="Arial Narrow" panose="020B0606020202030204" pitchFamily="34" charset="0"/>
          <a:ea typeface="+mn-ea"/>
          <a:cs typeface="+mn-cs"/>
        </a:defRPr>
      </a:lvl5pPr>
      <a:lvl6pPr marL="282892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6pPr>
      <a:lvl7pPr marL="334327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7pPr>
      <a:lvl8pPr marL="385762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8pPr>
      <a:lvl9pPr marL="4371975" indent="-257175" algn="l" defTabSz="10287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9pPr>
    </p:bodyStyle>
    <p:otherStyle>
      <a:defPPr>
        <a:defRPr lang="en-US"/>
      </a:defPPr>
      <a:lvl1pPr marL="0" algn="l" defTabSz="1028700" rtl="0" eaLnBrk="1" latinLnBrk="0" hangingPunct="1">
        <a:defRPr sz="2000" kern="1200">
          <a:solidFill>
            <a:schemeClr val="tx1"/>
          </a:solidFill>
          <a:latin typeface="+mn-lt"/>
          <a:ea typeface="+mn-ea"/>
          <a:cs typeface="+mn-cs"/>
        </a:defRPr>
      </a:lvl1pPr>
      <a:lvl2pPr marL="514350" algn="l" defTabSz="1028700" rtl="0" eaLnBrk="1" latinLnBrk="0" hangingPunct="1">
        <a:defRPr sz="2000" kern="1200">
          <a:solidFill>
            <a:schemeClr val="tx1"/>
          </a:solidFill>
          <a:latin typeface="+mn-lt"/>
          <a:ea typeface="+mn-ea"/>
          <a:cs typeface="+mn-cs"/>
        </a:defRPr>
      </a:lvl2pPr>
      <a:lvl3pPr marL="1028700" algn="l" defTabSz="1028700" rtl="0" eaLnBrk="1" latinLnBrk="0" hangingPunct="1">
        <a:defRPr sz="2000" kern="1200">
          <a:solidFill>
            <a:schemeClr val="tx1"/>
          </a:solidFill>
          <a:latin typeface="+mn-lt"/>
          <a:ea typeface="+mn-ea"/>
          <a:cs typeface="+mn-cs"/>
        </a:defRPr>
      </a:lvl3pPr>
      <a:lvl4pPr marL="1543050" algn="l" defTabSz="1028700" rtl="0" eaLnBrk="1" latinLnBrk="0" hangingPunct="1">
        <a:defRPr sz="2000" kern="1200">
          <a:solidFill>
            <a:schemeClr val="tx1"/>
          </a:solidFill>
          <a:latin typeface="+mn-lt"/>
          <a:ea typeface="+mn-ea"/>
          <a:cs typeface="+mn-cs"/>
        </a:defRPr>
      </a:lvl4pPr>
      <a:lvl5pPr marL="2057400" algn="l" defTabSz="1028700" rtl="0" eaLnBrk="1" latinLnBrk="0" hangingPunct="1">
        <a:defRPr sz="2000" kern="1200">
          <a:solidFill>
            <a:schemeClr val="tx1"/>
          </a:solidFill>
          <a:latin typeface="+mn-lt"/>
          <a:ea typeface="+mn-ea"/>
          <a:cs typeface="+mn-cs"/>
        </a:defRPr>
      </a:lvl5pPr>
      <a:lvl6pPr marL="2571750" algn="l" defTabSz="1028700" rtl="0" eaLnBrk="1" latinLnBrk="0" hangingPunct="1">
        <a:defRPr sz="2000" kern="1200">
          <a:solidFill>
            <a:schemeClr val="tx1"/>
          </a:solidFill>
          <a:latin typeface="+mn-lt"/>
          <a:ea typeface="+mn-ea"/>
          <a:cs typeface="+mn-cs"/>
        </a:defRPr>
      </a:lvl6pPr>
      <a:lvl7pPr marL="3086100" algn="l" defTabSz="1028700" rtl="0" eaLnBrk="1" latinLnBrk="0" hangingPunct="1">
        <a:defRPr sz="2000" kern="1200">
          <a:solidFill>
            <a:schemeClr val="tx1"/>
          </a:solidFill>
          <a:latin typeface="+mn-lt"/>
          <a:ea typeface="+mn-ea"/>
          <a:cs typeface="+mn-cs"/>
        </a:defRPr>
      </a:lvl7pPr>
      <a:lvl8pPr marL="3600450" algn="l" defTabSz="1028700" rtl="0" eaLnBrk="1" latinLnBrk="0" hangingPunct="1">
        <a:defRPr sz="2000" kern="1200">
          <a:solidFill>
            <a:schemeClr val="tx1"/>
          </a:solidFill>
          <a:latin typeface="+mn-lt"/>
          <a:ea typeface="+mn-ea"/>
          <a:cs typeface="+mn-cs"/>
        </a:defRPr>
      </a:lvl8pPr>
      <a:lvl9pPr marL="4114800" algn="l" defTabSz="102870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8787" y="476250"/>
            <a:ext cx="10347723" cy="1200150"/>
          </a:xfrm>
        </p:spPr>
        <p:txBody>
          <a:bodyPr/>
          <a:lstStyle/>
          <a:p>
            <a:r>
              <a:rPr lang="en-US" dirty="0" smtClean="0"/>
              <a:t>Introduction</a:t>
            </a:r>
            <a:endParaRPr lang="en-IN" dirty="0"/>
          </a:p>
        </p:txBody>
      </p:sp>
      <p:sp>
        <p:nvSpPr>
          <p:cNvPr id="3" name="Subtitle 2"/>
          <p:cNvSpPr>
            <a:spLocks noGrp="1"/>
          </p:cNvSpPr>
          <p:nvPr>
            <p:ph type="subTitle" idx="1"/>
          </p:nvPr>
        </p:nvSpPr>
        <p:spPr>
          <a:xfrm>
            <a:off x="2332767" y="1695450"/>
            <a:ext cx="8086010" cy="880110"/>
          </a:xfrm>
        </p:spPr>
        <p:txBody>
          <a:bodyPr>
            <a:normAutofit/>
          </a:bodyPr>
          <a:lstStyle/>
          <a:p>
            <a:r>
              <a:rPr lang="en-US" i="1" cap="none" dirty="0" smtClean="0"/>
              <a:t>Foundations of Computing Science</a:t>
            </a:r>
            <a:endParaRPr lang="en-IN" i="1" cap="none" dirty="0"/>
          </a:p>
        </p:txBody>
      </p:sp>
      <p:sp>
        <p:nvSpPr>
          <p:cNvPr id="4" name="Footer Placeholder 3"/>
          <p:cNvSpPr>
            <a:spLocks noGrp="1"/>
          </p:cNvSpPr>
          <p:nvPr>
            <p:ph type="ftr" sz="quarter" idx="11"/>
          </p:nvPr>
        </p:nvSpPr>
        <p:spPr>
          <a:xfrm>
            <a:off x="1260158" y="6800850"/>
            <a:ext cx="5451507" cy="400050"/>
          </a:xfrm>
        </p:spPr>
        <p:txBody>
          <a:bodyPr/>
          <a:lstStyle/>
          <a:p>
            <a:r>
              <a:rPr lang="en-US" dirty="0" smtClean="0"/>
              <a:t>INDIAN INSTITUTE OF TECHNOLOGY KHARAGPUR</a:t>
            </a:r>
            <a:endParaRPr lang="en-US" dirty="0"/>
          </a:p>
        </p:txBody>
      </p:sp>
      <p:sp>
        <p:nvSpPr>
          <p:cNvPr id="5" name="Slide Number Placeholder 4"/>
          <p:cNvSpPr>
            <a:spLocks noGrp="1"/>
          </p:cNvSpPr>
          <p:nvPr>
            <p:ph type="sldNum" sz="quarter" idx="12"/>
          </p:nvPr>
        </p:nvSpPr>
        <p:spPr>
          <a:xfrm rot="16200000">
            <a:off x="11825287" y="6610350"/>
            <a:ext cx="609600" cy="381000"/>
          </a:xfrm>
        </p:spPr>
        <p:txBody>
          <a:bodyPr/>
          <a:lstStyle/>
          <a:p>
            <a:fld id="{B6F15528-21DE-4FAA-801E-634DDDAF4B2B}" type="slidenum">
              <a:rPr lang="en-US" smtClean="0"/>
              <a:pPr/>
              <a:t>1</a:t>
            </a:fld>
            <a:endParaRPr lang="en-US"/>
          </a:p>
        </p:txBody>
      </p:sp>
      <p:sp>
        <p:nvSpPr>
          <p:cNvPr id="6" name="TextBox 5"/>
          <p:cNvSpPr txBox="1"/>
          <p:nvPr/>
        </p:nvSpPr>
        <p:spPr>
          <a:xfrm>
            <a:off x="3889835" y="2842803"/>
            <a:ext cx="3593291" cy="1165704"/>
          </a:xfrm>
          <a:prstGeom prst="rect">
            <a:avLst/>
          </a:prstGeom>
          <a:noFill/>
        </p:spPr>
        <p:txBody>
          <a:bodyPr wrap="none" lIns="102870" tIns="51435" rIns="102870" bIns="51435" rtlCol="0">
            <a:spAutoFit/>
          </a:bodyPr>
          <a:lstStyle/>
          <a:p>
            <a:r>
              <a:rPr lang="en-US" sz="2300" b="1" dirty="0" err="1">
                <a:latin typeface="Arial Narrow" panose="020B0606020202030204" pitchFamily="34" charset="0"/>
              </a:rPr>
              <a:t>Pallab</a:t>
            </a:r>
            <a:r>
              <a:rPr lang="en-US" sz="2300" b="1" dirty="0">
                <a:latin typeface="Arial Narrow" panose="020B0606020202030204" pitchFamily="34" charset="0"/>
              </a:rPr>
              <a:t> </a:t>
            </a:r>
            <a:r>
              <a:rPr lang="en-US" sz="2300" b="1" dirty="0" err="1">
                <a:latin typeface="Arial Narrow" panose="020B0606020202030204" pitchFamily="34" charset="0"/>
              </a:rPr>
              <a:t>Dasgupta</a:t>
            </a:r>
            <a:endParaRPr lang="en-US" sz="2300" b="1" dirty="0">
              <a:latin typeface="Arial Narrow" panose="020B0606020202030204" pitchFamily="34" charset="0"/>
            </a:endParaRPr>
          </a:p>
          <a:p>
            <a:r>
              <a:rPr lang="en-US" sz="2300" b="1" dirty="0" smtClean="0">
                <a:latin typeface="Arial Narrow" panose="020B0606020202030204" pitchFamily="34" charset="0"/>
              </a:rPr>
              <a:t>Professor</a:t>
            </a:r>
            <a:r>
              <a:rPr lang="en-US" sz="2300" b="1" dirty="0">
                <a:latin typeface="Arial Narrow" panose="020B0606020202030204" pitchFamily="34" charset="0"/>
              </a:rPr>
              <a:t>, </a:t>
            </a:r>
            <a:endParaRPr lang="en-US" sz="2300" b="1" dirty="0" smtClean="0">
              <a:latin typeface="Arial Narrow" panose="020B0606020202030204" pitchFamily="34" charset="0"/>
            </a:endParaRPr>
          </a:p>
          <a:p>
            <a:r>
              <a:rPr lang="en-US" sz="2300" b="1" dirty="0" smtClean="0">
                <a:latin typeface="Arial Narrow" panose="020B0606020202030204" pitchFamily="34" charset="0"/>
              </a:rPr>
              <a:t>Dept</a:t>
            </a:r>
            <a:r>
              <a:rPr lang="en-US" sz="2300" b="1" dirty="0">
                <a:latin typeface="Arial Narrow" panose="020B0606020202030204" pitchFamily="34" charset="0"/>
              </a:rPr>
              <a:t>. of Computer </a:t>
            </a:r>
            <a:r>
              <a:rPr lang="en-US" sz="2300" b="1" dirty="0" err="1">
                <a:latin typeface="Arial Narrow" panose="020B0606020202030204" pitchFamily="34" charset="0"/>
              </a:rPr>
              <a:t>Sc</a:t>
            </a:r>
            <a:r>
              <a:rPr lang="en-US" sz="2300" b="1" dirty="0">
                <a:latin typeface="Arial Narrow" panose="020B0606020202030204" pitchFamily="34" charset="0"/>
              </a:rPr>
              <a:t> &amp; </a:t>
            </a:r>
            <a:r>
              <a:rPr lang="en-US" sz="2300" b="1" dirty="0" err="1">
                <a:latin typeface="Arial Narrow" panose="020B0606020202030204" pitchFamily="34" charset="0"/>
              </a:rPr>
              <a:t>Engg</a:t>
            </a:r>
            <a:endParaRPr lang="en-US" sz="2300" b="1" dirty="0">
              <a:latin typeface="Arial Narrow" panose="020B0606020202030204" pitchFamily="34" charset="0"/>
            </a:endParaRPr>
          </a:p>
        </p:txBody>
      </p:sp>
      <p:sp>
        <p:nvSpPr>
          <p:cNvPr id="7" name="Rectangle 6"/>
          <p:cNvSpPr/>
          <p:nvPr/>
        </p:nvSpPr>
        <p:spPr>
          <a:xfrm>
            <a:off x="3709987" y="2842803"/>
            <a:ext cx="179848" cy="119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spcCol="0" rtlCol="0" anchor="ctr"/>
          <a:lstStyle/>
          <a:p>
            <a:pPr algn="ctr"/>
            <a:endParaRPr lang="en-IN"/>
          </a:p>
        </p:txBody>
      </p:sp>
    </p:spTree>
    <p:extLst>
      <p:ext uri="{BB962C8B-B14F-4D97-AF65-F5344CB8AC3E}">
        <p14:creationId xmlns:p14="http://schemas.microsoft.com/office/powerpoint/2010/main" val="28194300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fontScale="90000"/>
          </a:bodyPr>
          <a:lstStyle/>
          <a:p>
            <a:r>
              <a:rPr lang="en-US" altLang="en-US" dirty="0" smtClean="0"/>
              <a:t>Graph (</a:t>
            </a:r>
            <a:r>
              <a:rPr lang="en-US" altLang="en-US" dirty="0" err="1" smtClean="0"/>
              <a:t>contd</a:t>
            </a:r>
            <a:r>
              <a:rPr lang="en-US" altLang="en-US" dirty="0" smtClean="0"/>
              <a:t>…)</a:t>
            </a:r>
          </a:p>
        </p:txBody>
      </p:sp>
      <p:sp>
        <p:nvSpPr>
          <p:cNvPr id="10243" name="Content Placeholder 2"/>
          <p:cNvSpPr>
            <a:spLocks noGrp="1"/>
          </p:cNvSpPr>
          <p:nvPr>
            <p:ph idx="1"/>
          </p:nvPr>
        </p:nvSpPr>
        <p:spPr/>
        <p:txBody>
          <a:bodyPr/>
          <a:lstStyle/>
          <a:p>
            <a:r>
              <a:rPr lang="en-US" altLang="en-US" sz="2100" dirty="0"/>
              <a:t>G is a </a:t>
            </a:r>
            <a:r>
              <a:rPr lang="en-US" altLang="en-US" sz="2100" i="1" dirty="0" err="1"/>
              <a:t>subgraph</a:t>
            </a:r>
            <a:r>
              <a:rPr lang="en-US" altLang="en-US" sz="2100" dirty="0"/>
              <a:t> of H if the nodes of G are a subset of the nodes H, and the edges of G are the edges of H on the corresponding nodes</a:t>
            </a:r>
          </a:p>
          <a:p>
            <a:pPr lvl="1"/>
            <a:r>
              <a:rPr lang="en-US" altLang="en-US" sz="2100" dirty="0"/>
              <a:t>Example: </a:t>
            </a:r>
            <a:r>
              <a:rPr lang="en-US" altLang="en-US" sz="2100" dirty="0" err="1"/>
              <a:t>Subgraph</a:t>
            </a:r>
            <a:r>
              <a:rPr lang="en-US" altLang="en-US" sz="2100" dirty="0"/>
              <a:t> H = (V</a:t>
            </a:r>
            <a:r>
              <a:rPr lang="en-US" altLang="en-US" sz="2100" baseline="-25000" dirty="0"/>
              <a:t>H</a:t>
            </a:r>
            <a:r>
              <a:rPr lang="en-US" altLang="en-US" sz="2100" dirty="0"/>
              <a:t>,E</a:t>
            </a:r>
            <a:r>
              <a:rPr lang="en-US" altLang="en-US" sz="2100" baseline="-25000" dirty="0"/>
              <a:t>H</a:t>
            </a:r>
            <a:r>
              <a:rPr lang="en-US" altLang="en-US" sz="2100" dirty="0"/>
              <a:t>) where;</a:t>
            </a:r>
          </a:p>
          <a:p>
            <a:pPr lvl="1">
              <a:buFont typeface="Arial" panose="020B0604020202020204" pitchFamily="34" charset="0"/>
              <a:buNone/>
            </a:pPr>
            <a:r>
              <a:rPr lang="en-US" altLang="en-US" sz="2100" dirty="0"/>
              <a:t>			V</a:t>
            </a:r>
            <a:r>
              <a:rPr lang="en-US" altLang="en-US" sz="2100" baseline="-25000" dirty="0"/>
              <a:t>H</a:t>
            </a:r>
            <a:r>
              <a:rPr lang="en-US" altLang="en-US" sz="2100" dirty="0"/>
              <a:t> = </a:t>
            </a:r>
            <a:r>
              <a:rPr lang="en-US" altLang="en-US" sz="2100" dirty="0" smtClean="0"/>
              <a:t>{v</a:t>
            </a:r>
            <a:r>
              <a:rPr lang="en-US" altLang="en-US" sz="2100" baseline="-25000" dirty="0" smtClean="0"/>
              <a:t>2</a:t>
            </a:r>
            <a:r>
              <a:rPr lang="en-US" altLang="en-US" sz="2100" dirty="0"/>
              <a:t>, </a:t>
            </a:r>
            <a:r>
              <a:rPr lang="en-US" altLang="en-US" sz="2100" dirty="0" smtClean="0"/>
              <a:t>v</a:t>
            </a:r>
            <a:r>
              <a:rPr lang="en-US" altLang="en-US" sz="2100" baseline="-25000" dirty="0" smtClean="0"/>
              <a:t>3</a:t>
            </a:r>
            <a:r>
              <a:rPr lang="en-US" altLang="en-US" sz="2100" dirty="0"/>
              <a:t>, </a:t>
            </a:r>
            <a:r>
              <a:rPr lang="en-US" altLang="en-US" sz="2100" dirty="0" smtClean="0"/>
              <a:t>v</a:t>
            </a:r>
            <a:r>
              <a:rPr lang="en-US" altLang="en-US" sz="2100" baseline="-25000" dirty="0" smtClean="0"/>
              <a:t>4</a:t>
            </a:r>
            <a:r>
              <a:rPr lang="en-US" altLang="en-US" sz="2100" dirty="0"/>
              <a:t>, </a:t>
            </a:r>
            <a:r>
              <a:rPr lang="en-US" altLang="en-US" sz="2100" dirty="0" smtClean="0"/>
              <a:t>v</a:t>
            </a:r>
            <a:r>
              <a:rPr lang="en-US" altLang="en-US" sz="2100" baseline="-25000" dirty="0" smtClean="0"/>
              <a:t>5</a:t>
            </a:r>
            <a:r>
              <a:rPr lang="en-US" altLang="en-US" sz="2100" dirty="0"/>
              <a:t>} and E</a:t>
            </a:r>
            <a:r>
              <a:rPr lang="en-US" altLang="en-US" sz="2100" baseline="-25000" dirty="0"/>
              <a:t>H</a:t>
            </a:r>
            <a:r>
              <a:rPr lang="en-US" altLang="en-US" sz="2100" dirty="0"/>
              <a:t> = {e</a:t>
            </a:r>
            <a:r>
              <a:rPr lang="en-US" altLang="en-US" sz="2100" baseline="-25000" dirty="0"/>
              <a:t>3</a:t>
            </a:r>
            <a:r>
              <a:rPr lang="en-US" altLang="en-US" sz="2100" dirty="0"/>
              <a:t>, e</a:t>
            </a:r>
            <a:r>
              <a:rPr lang="en-US" altLang="en-US" sz="2100" baseline="-25000" dirty="0"/>
              <a:t>4</a:t>
            </a:r>
            <a:r>
              <a:rPr lang="en-US" altLang="en-US" sz="2100" dirty="0"/>
              <a:t>, e</a:t>
            </a:r>
            <a:r>
              <a:rPr lang="en-US" altLang="en-US" sz="2100" baseline="-25000" dirty="0"/>
              <a:t>5</a:t>
            </a:r>
            <a:r>
              <a:rPr lang="en-US" altLang="en-US" sz="2100" dirty="0"/>
              <a:t>, e</a:t>
            </a:r>
            <a:r>
              <a:rPr lang="en-US" altLang="en-US" sz="2100" baseline="-25000" dirty="0"/>
              <a:t>6</a:t>
            </a:r>
            <a:r>
              <a:rPr lang="en-US" altLang="en-US" sz="2100" dirty="0"/>
              <a:t>}</a:t>
            </a:r>
          </a:p>
          <a:p>
            <a:r>
              <a:rPr lang="en-US" altLang="en-US" sz="2100" dirty="0"/>
              <a:t>A </a:t>
            </a:r>
            <a:r>
              <a:rPr lang="en-US" altLang="en-US" sz="2100" i="1" dirty="0"/>
              <a:t>path</a:t>
            </a:r>
            <a:r>
              <a:rPr lang="en-US" altLang="en-US" sz="2100" dirty="0"/>
              <a:t> in a graph is a sequence of </a:t>
            </a:r>
            <a:r>
              <a:rPr lang="en-US" altLang="en-US" sz="2100" dirty="0" smtClean="0"/>
              <a:t>nodes </a:t>
            </a:r>
            <a:r>
              <a:rPr lang="en-US" altLang="en-US" sz="2100" dirty="0"/>
              <a:t>connected by edges</a:t>
            </a:r>
            <a:endParaRPr lang="en-US" altLang="en-US" sz="2100" i="1" dirty="0"/>
          </a:p>
          <a:p>
            <a:pPr lvl="2"/>
            <a:r>
              <a:rPr lang="en-US" altLang="en-US" sz="2100" dirty="0" smtClean="0"/>
              <a:t>v</a:t>
            </a:r>
            <a:r>
              <a:rPr lang="en-US" altLang="en-US" sz="2100" baseline="-25000" dirty="0" smtClean="0"/>
              <a:t>1</a:t>
            </a:r>
            <a:r>
              <a:rPr lang="en-US" altLang="en-US" sz="2100" dirty="0"/>
              <a:t>, </a:t>
            </a:r>
            <a:r>
              <a:rPr lang="en-US" altLang="en-US" sz="2100" dirty="0" smtClean="0"/>
              <a:t>v</a:t>
            </a:r>
            <a:r>
              <a:rPr lang="en-US" altLang="en-US" sz="2100" baseline="-25000" dirty="0" smtClean="0"/>
              <a:t>2</a:t>
            </a:r>
            <a:r>
              <a:rPr lang="en-US" altLang="en-US" sz="2100" dirty="0"/>
              <a:t>, </a:t>
            </a:r>
            <a:r>
              <a:rPr lang="en-US" altLang="en-US" sz="2100" dirty="0" smtClean="0"/>
              <a:t>v</a:t>
            </a:r>
            <a:r>
              <a:rPr lang="en-US" altLang="en-US" sz="2100" baseline="-25000" dirty="0" smtClean="0"/>
              <a:t>3</a:t>
            </a:r>
            <a:r>
              <a:rPr lang="en-US" altLang="en-US" sz="2100" dirty="0"/>
              <a:t>, </a:t>
            </a:r>
            <a:r>
              <a:rPr lang="en-US" altLang="en-US" sz="2100" dirty="0" smtClean="0"/>
              <a:t>v</a:t>
            </a:r>
            <a:r>
              <a:rPr lang="en-US" altLang="en-US" sz="2100" baseline="-25000" dirty="0" smtClean="0"/>
              <a:t>4</a:t>
            </a:r>
            <a:r>
              <a:rPr lang="en-US" altLang="en-US" sz="2100" dirty="0"/>
              <a:t>, </a:t>
            </a:r>
            <a:r>
              <a:rPr lang="en-US" altLang="en-US" sz="2100" dirty="0" smtClean="0"/>
              <a:t>v</a:t>
            </a:r>
            <a:r>
              <a:rPr lang="en-US" altLang="en-US" sz="2100" baseline="-25000" dirty="0" smtClean="0"/>
              <a:t>5</a:t>
            </a:r>
            <a:r>
              <a:rPr lang="en-US" altLang="en-US" sz="2100" dirty="0" smtClean="0"/>
              <a:t> </a:t>
            </a:r>
            <a:r>
              <a:rPr lang="en-US" altLang="en-US" sz="2100" dirty="0"/>
              <a:t>is a path</a:t>
            </a:r>
          </a:p>
          <a:p>
            <a:r>
              <a:rPr lang="en-US" altLang="en-US" sz="2100" dirty="0"/>
              <a:t>A path is a</a:t>
            </a:r>
            <a:r>
              <a:rPr lang="en-US" altLang="en-US" sz="2100" i="1" dirty="0"/>
              <a:t> cycle</a:t>
            </a:r>
            <a:r>
              <a:rPr lang="en-US" altLang="en-US" sz="2100" dirty="0"/>
              <a:t> if it starts and ends in the same node</a:t>
            </a:r>
          </a:p>
          <a:p>
            <a:pPr lvl="2"/>
            <a:r>
              <a:rPr lang="en-US" altLang="en-US" sz="2100" dirty="0" smtClean="0"/>
              <a:t>v</a:t>
            </a:r>
            <a:r>
              <a:rPr lang="en-US" altLang="en-US" sz="2100" baseline="-25000" dirty="0" smtClean="0"/>
              <a:t>1</a:t>
            </a:r>
            <a:r>
              <a:rPr lang="en-US" altLang="en-US" sz="2100" dirty="0"/>
              <a:t>, </a:t>
            </a:r>
            <a:r>
              <a:rPr lang="en-US" altLang="en-US" sz="2100" dirty="0" smtClean="0"/>
              <a:t>v</a:t>
            </a:r>
            <a:r>
              <a:rPr lang="en-US" altLang="en-US" sz="2100" baseline="-25000" dirty="0" smtClean="0"/>
              <a:t>2</a:t>
            </a:r>
            <a:r>
              <a:rPr lang="en-US" altLang="en-US" sz="2100" dirty="0"/>
              <a:t>, </a:t>
            </a:r>
            <a:r>
              <a:rPr lang="en-US" altLang="en-US" sz="2100" dirty="0" smtClean="0"/>
              <a:t>v</a:t>
            </a:r>
            <a:r>
              <a:rPr lang="en-US" altLang="en-US" sz="2100" baseline="-25000" dirty="0" smtClean="0"/>
              <a:t>4</a:t>
            </a:r>
            <a:r>
              <a:rPr lang="en-US" altLang="en-US" sz="2100" dirty="0"/>
              <a:t>, </a:t>
            </a:r>
            <a:r>
              <a:rPr lang="en-US" altLang="en-US" sz="2100" dirty="0" smtClean="0"/>
              <a:t>v</a:t>
            </a:r>
            <a:r>
              <a:rPr lang="en-US" altLang="en-US" sz="2100" baseline="-25000" dirty="0" smtClean="0"/>
              <a:t>3</a:t>
            </a:r>
            <a:r>
              <a:rPr lang="en-US" altLang="en-US" sz="2100" dirty="0" smtClean="0"/>
              <a:t> , v</a:t>
            </a:r>
            <a:r>
              <a:rPr lang="en-US" altLang="en-US" sz="2100" baseline="-25000" dirty="0" smtClean="0"/>
              <a:t>1</a:t>
            </a:r>
            <a:r>
              <a:rPr lang="en-US" altLang="en-US" sz="2100" dirty="0" smtClean="0"/>
              <a:t> is </a:t>
            </a:r>
            <a:r>
              <a:rPr lang="en-US" altLang="en-US" sz="2100" dirty="0"/>
              <a:t>a cycle</a:t>
            </a:r>
          </a:p>
          <a:p>
            <a:r>
              <a:rPr lang="en-US" altLang="en-US" sz="2100" dirty="0"/>
              <a:t>A graph is a </a:t>
            </a:r>
            <a:r>
              <a:rPr lang="en-US" altLang="en-US" sz="2100" i="1" dirty="0"/>
              <a:t>tree</a:t>
            </a:r>
            <a:r>
              <a:rPr lang="en-US" altLang="en-US" sz="2100" dirty="0"/>
              <a:t> if it is connected and has no cycle</a:t>
            </a:r>
          </a:p>
        </p:txBody>
      </p:sp>
      <p:grpSp>
        <p:nvGrpSpPr>
          <p:cNvPr id="2" name="Group 43"/>
          <p:cNvGrpSpPr>
            <a:grpSpLocks/>
          </p:cNvGrpSpPr>
          <p:nvPr/>
        </p:nvGrpSpPr>
        <p:grpSpPr bwMode="auto">
          <a:xfrm>
            <a:off x="6896160" y="4550569"/>
            <a:ext cx="4738925" cy="2081927"/>
            <a:chOff x="2726" y="2607"/>
            <a:chExt cx="2843" cy="1249"/>
          </a:xfrm>
        </p:grpSpPr>
        <p:sp>
          <p:nvSpPr>
            <p:cNvPr id="12308" name="Oval 26"/>
            <p:cNvSpPr>
              <a:spLocks noChangeArrowheads="1"/>
            </p:cNvSpPr>
            <p:nvPr/>
          </p:nvSpPr>
          <p:spPr bwMode="auto">
            <a:xfrm>
              <a:off x="2803" y="2689"/>
              <a:ext cx="347" cy="351"/>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pPr algn="ctr"/>
              <a:r>
                <a:rPr lang="en-US" altLang="en-US" sz="2100" dirty="0" smtClean="0"/>
                <a:t>v</a:t>
              </a:r>
              <a:r>
                <a:rPr lang="en-US" altLang="en-US" sz="2100" baseline="-25000" dirty="0" smtClean="0"/>
                <a:t>1</a:t>
              </a:r>
              <a:endParaRPr lang="en-US" altLang="en-US" sz="2100" dirty="0"/>
            </a:p>
          </p:txBody>
        </p:sp>
        <p:sp>
          <p:nvSpPr>
            <p:cNvPr id="12309" name="Oval 27"/>
            <p:cNvSpPr>
              <a:spLocks noChangeArrowheads="1"/>
            </p:cNvSpPr>
            <p:nvPr/>
          </p:nvSpPr>
          <p:spPr bwMode="auto">
            <a:xfrm>
              <a:off x="5232" y="3033"/>
              <a:ext cx="337" cy="351"/>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pPr algn="ctr"/>
              <a:r>
                <a:rPr lang="en-US" altLang="en-US" sz="2100" dirty="0" smtClean="0"/>
                <a:t>v</a:t>
              </a:r>
              <a:r>
                <a:rPr lang="en-US" altLang="en-US" sz="2100" baseline="-25000" dirty="0" smtClean="0"/>
                <a:t>5</a:t>
              </a:r>
              <a:endParaRPr lang="en-US" altLang="en-US" sz="2100" dirty="0"/>
            </a:p>
          </p:txBody>
        </p:sp>
        <p:sp>
          <p:nvSpPr>
            <p:cNvPr id="12310" name="Oval 28"/>
            <p:cNvSpPr>
              <a:spLocks noChangeArrowheads="1"/>
            </p:cNvSpPr>
            <p:nvPr/>
          </p:nvSpPr>
          <p:spPr bwMode="auto">
            <a:xfrm>
              <a:off x="2803" y="3505"/>
              <a:ext cx="347" cy="351"/>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pPr algn="ctr"/>
              <a:r>
                <a:rPr lang="en-US" altLang="en-US" sz="2100" dirty="0" smtClean="0"/>
                <a:t>v</a:t>
              </a:r>
              <a:r>
                <a:rPr lang="en-US" altLang="en-US" sz="2100" baseline="-25000" dirty="0" smtClean="0"/>
                <a:t>3</a:t>
              </a:r>
              <a:endParaRPr lang="en-US" altLang="en-US" sz="2100" dirty="0"/>
            </a:p>
          </p:txBody>
        </p:sp>
        <p:sp>
          <p:nvSpPr>
            <p:cNvPr id="12311" name="Oval 29"/>
            <p:cNvSpPr>
              <a:spLocks noChangeArrowheads="1"/>
            </p:cNvSpPr>
            <p:nvPr/>
          </p:nvSpPr>
          <p:spPr bwMode="auto">
            <a:xfrm>
              <a:off x="4220" y="3505"/>
              <a:ext cx="353" cy="351"/>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pPr algn="ctr"/>
              <a:r>
                <a:rPr lang="en-US" altLang="en-US" sz="2100" dirty="0" smtClean="0"/>
                <a:t>v</a:t>
              </a:r>
              <a:r>
                <a:rPr lang="en-US" altLang="en-US" sz="2100" baseline="-25000" dirty="0" smtClean="0"/>
                <a:t>4</a:t>
              </a:r>
              <a:endParaRPr lang="en-US" altLang="en-US" sz="2100" dirty="0"/>
            </a:p>
          </p:txBody>
        </p:sp>
        <p:sp>
          <p:nvSpPr>
            <p:cNvPr id="12312" name="Oval 30"/>
            <p:cNvSpPr>
              <a:spLocks noChangeArrowheads="1"/>
            </p:cNvSpPr>
            <p:nvPr/>
          </p:nvSpPr>
          <p:spPr bwMode="auto">
            <a:xfrm>
              <a:off x="4220" y="2689"/>
              <a:ext cx="353" cy="351"/>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pPr algn="ctr"/>
              <a:r>
                <a:rPr lang="en-US" altLang="en-US" sz="2100" dirty="0" smtClean="0"/>
                <a:t>v</a:t>
              </a:r>
              <a:r>
                <a:rPr lang="en-US" altLang="en-US" sz="2100" baseline="-25000" dirty="0" smtClean="0"/>
                <a:t>2</a:t>
              </a:r>
              <a:endParaRPr lang="en-US" altLang="en-US" sz="2100" dirty="0"/>
            </a:p>
          </p:txBody>
        </p:sp>
        <p:cxnSp>
          <p:nvCxnSpPr>
            <p:cNvPr id="12313" name="AutoShape 31"/>
            <p:cNvCxnSpPr>
              <a:cxnSpLocks noChangeShapeType="1"/>
              <a:stCxn id="12308" idx="4"/>
              <a:endCxn id="12310" idx="0"/>
            </p:cNvCxnSpPr>
            <p:nvPr/>
          </p:nvCxnSpPr>
          <p:spPr bwMode="auto">
            <a:xfrm>
              <a:off x="2976" y="3040"/>
              <a:ext cx="0" cy="465"/>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2314" name="AutoShape 32"/>
            <p:cNvCxnSpPr>
              <a:cxnSpLocks noChangeShapeType="1"/>
              <a:stCxn id="12308" idx="6"/>
              <a:endCxn id="12312" idx="2"/>
            </p:cNvCxnSpPr>
            <p:nvPr/>
          </p:nvCxnSpPr>
          <p:spPr bwMode="auto">
            <a:xfrm>
              <a:off x="3150" y="2865"/>
              <a:ext cx="1070" cy="0"/>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12315" name="AutoShape 33"/>
            <p:cNvCxnSpPr>
              <a:cxnSpLocks noChangeShapeType="1"/>
              <a:stCxn id="12310" idx="6"/>
              <a:endCxn id="12311" idx="2"/>
            </p:cNvCxnSpPr>
            <p:nvPr/>
          </p:nvCxnSpPr>
          <p:spPr bwMode="auto">
            <a:xfrm>
              <a:off x="3150" y="3681"/>
              <a:ext cx="1070" cy="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2316" name="AutoShape 34"/>
            <p:cNvCxnSpPr>
              <a:cxnSpLocks noChangeShapeType="1"/>
              <a:stCxn id="12311" idx="0"/>
              <a:endCxn id="12312" idx="4"/>
            </p:cNvCxnSpPr>
            <p:nvPr/>
          </p:nvCxnSpPr>
          <p:spPr bwMode="auto">
            <a:xfrm flipH="1" flipV="1">
              <a:off x="4396" y="3040"/>
              <a:ext cx="0" cy="46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2317" name="AutoShape 35"/>
            <p:cNvCxnSpPr>
              <a:cxnSpLocks noChangeShapeType="1"/>
              <a:stCxn id="12311" idx="7"/>
              <a:endCxn id="12309" idx="3"/>
            </p:cNvCxnSpPr>
            <p:nvPr/>
          </p:nvCxnSpPr>
          <p:spPr bwMode="auto">
            <a:xfrm flipV="1">
              <a:off x="4521" y="3333"/>
              <a:ext cx="760" cy="224"/>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2318" name="AutoShape 36"/>
            <p:cNvCxnSpPr>
              <a:cxnSpLocks noChangeShapeType="1"/>
              <a:stCxn id="12310" idx="7"/>
              <a:endCxn id="12312" idx="3"/>
            </p:cNvCxnSpPr>
            <p:nvPr/>
          </p:nvCxnSpPr>
          <p:spPr bwMode="auto">
            <a:xfrm flipV="1">
              <a:off x="3099" y="2989"/>
              <a:ext cx="1173" cy="56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2319" name="Text Box 37"/>
            <p:cNvSpPr txBox="1">
              <a:spLocks noChangeArrowheads="1"/>
            </p:cNvSpPr>
            <p:nvPr/>
          </p:nvSpPr>
          <p:spPr bwMode="auto">
            <a:xfrm>
              <a:off x="3622" y="2607"/>
              <a:ext cx="23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r>
                <a:rPr lang="en-US" altLang="en-US" sz="2100"/>
                <a:t>e</a:t>
              </a:r>
              <a:r>
                <a:rPr lang="en-US" altLang="en-US" sz="2100" baseline="-25000"/>
                <a:t>1</a:t>
              </a:r>
              <a:endParaRPr lang="en-US" altLang="en-US" sz="2100"/>
            </a:p>
          </p:txBody>
        </p:sp>
        <p:sp>
          <p:nvSpPr>
            <p:cNvPr id="12320" name="Text Box 38"/>
            <p:cNvSpPr txBox="1">
              <a:spLocks noChangeArrowheads="1"/>
            </p:cNvSpPr>
            <p:nvPr/>
          </p:nvSpPr>
          <p:spPr bwMode="auto">
            <a:xfrm>
              <a:off x="2726" y="3135"/>
              <a:ext cx="23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r>
                <a:rPr lang="en-US" altLang="en-US" sz="2100"/>
                <a:t>e</a:t>
              </a:r>
              <a:r>
                <a:rPr lang="en-US" altLang="en-US" sz="2100" baseline="-25000"/>
                <a:t>2</a:t>
              </a:r>
              <a:endParaRPr lang="en-US" altLang="en-US" sz="2100"/>
            </a:p>
          </p:txBody>
        </p:sp>
        <p:sp>
          <p:nvSpPr>
            <p:cNvPr id="12321" name="Text Box 39"/>
            <p:cNvSpPr txBox="1">
              <a:spLocks noChangeArrowheads="1"/>
            </p:cNvSpPr>
            <p:nvPr/>
          </p:nvSpPr>
          <p:spPr bwMode="auto">
            <a:xfrm>
              <a:off x="3462" y="3047"/>
              <a:ext cx="23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r>
                <a:rPr lang="en-US" altLang="en-US" sz="2100"/>
                <a:t>e</a:t>
              </a:r>
              <a:r>
                <a:rPr lang="en-US" altLang="en-US" sz="2100" baseline="-25000"/>
                <a:t>3</a:t>
              </a:r>
              <a:endParaRPr lang="en-US" altLang="en-US" sz="2100"/>
            </a:p>
          </p:txBody>
        </p:sp>
        <p:sp>
          <p:nvSpPr>
            <p:cNvPr id="12322" name="Text Box 40"/>
            <p:cNvSpPr txBox="1">
              <a:spLocks noChangeArrowheads="1"/>
            </p:cNvSpPr>
            <p:nvPr/>
          </p:nvSpPr>
          <p:spPr bwMode="auto">
            <a:xfrm>
              <a:off x="3678" y="3415"/>
              <a:ext cx="23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r>
                <a:rPr lang="en-US" altLang="en-US" sz="2100"/>
                <a:t>e</a:t>
              </a:r>
              <a:r>
                <a:rPr lang="en-US" altLang="en-US" sz="2100" baseline="-25000"/>
                <a:t>4</a:t>
              </a:r>
              <a:endParaRPr lang="en-US" altLang="en-US" sz="2100"/>
            </a:p>
          </p:txBody>
        </p:sp>
        <p:sp>
          <p:nvSpPr>
            <p:cNvPr id="12323" name="Text Box 41"/>
            <p:cNvSpPr txBox="1">
              <a:spLocks noChangeArrowheads="1"/>
            </p:cNvSpPr>
            <p:nvPr/>
          </p:nvSpPr>
          <p:spPr bwMode="auto">
            <a:xfrm>
              <a:off x="4174" y="3159"/>
              <a:ext cx="23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r>
                <a:rPr lang="en-US" altLang="en-US" sz="2100"/>
                <a:t>e</a:t>
              </a:r>
              <a:r>
                <a:rPr lang="en-US" altLang="en-US" sz="2100" baseline="-25000"/>
                <a:t>5</a:t>
              </a:r>
              <a:endParaRPr lang="en-US" altLang="en-US" sz="2100"/>
            </a:p>
          </p:txBody>
        </p:sp>
        <p:sp>
          <p:nvSpPr>
            <p:cNvPr id="12324" name="Text Box 42"/>
            <p:cNvSpPr txBox="1">
              <a:spLocks noChangeArrowheads="1"/>
            </p:cNvSpPr>
            <p:nvPr/>
          </p:nvSpPr>
          <p:spPr bwMode="auto">
            <a:xfrm>
              <a:off x="4734" y="3191"/>
              <a:ext cx="23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r>
                <a:rPr lang="en-US" altLang="en-US" sz="2100"/>
                <a:t>e</a:t>
              </a:r>
              <a:r>
                <a:rPr lang="en-US" altLang="en-US" sz="2100" baseline="-25000"/>
                <a:t>6</a:t>
              </a:r>
              <a:endParaRPr lang="en-US" altLang="en-US" sz="2100"/>
            </a:p>
          </p:txBody>
        </p:sp>
      </p:grpSp>
      <p:grpSp>
        <p:nvGrpSpPr>
          <p:cNvPr id="3" name="Group 57"/>
          <p:cNvGrpSpPr>
            <a:grpSpLocks/>
          </p:cNvGrpSpPr>
          <p:nvPr/>
        </p:nvGrpSpPr>
        <p:grpSpPr bwMode="auto">
          <a:xfrm>
            <a:off x="966787" y="4935618"/>
            <a:ext cx="4173855" cy="1851899"/>
            <a:chOff x="520" y="2961"/>
            <a:chExt cx="1308" cy="1111"/>
          </a:xfrm>
        </p:grpSpPr>
        <p:grpSp>
          <p:nvGrpSpPr>
            <p:cNvPr id="12295" name="Group 56"/>
            <p:cNvGrpSpPr>
              <a:grpSpLocks/>
            </p:cNvGrpSpPr>
            <p:nvPr/>
          </p:nvGrpSpPr>
          <p:grpSpPr bwMode="auto">
            <a:xfrm>
              <a:off x="520" y="2961"/>
              <a:ext cx="1308" cy="999"/>
              <a:chOff x="520" y="2961"/>
              <a:chExt cx="1308" cy="999"/>
            </a:xfrm>
          </p:grpSpPr>
          <p:sp>
            <p:nvSpPr>
              <p:cNvPr id="12297" name="Oval 44"/>
              <p:cNvSpPr>
                <a:spLocks noChangeArrowheads="1"/>
              </p:cNvSpPr>
              <p:nvPr/>
            </p:nvSpPr>
            <p:spPr bwMode="auto">
              <a:xfrm>
                <a:off x="936" y="2961"/>
                <a:ext cx="156" cy="351"/>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endParaRPr lang="en-US" altLang="en-US" sz="2100"/>
              </a:p>
            </p:txBody>
          </p:sp>
          <p:sp>
            <p:nvSpPr>
              <p:cNvPr id="12298" name="Oval 45"/>
              <p:cNvSpPr>
                <a:spLocks noChangeArrowheads="1"/>
              </p:cNvSpPr>
              <p:nvPr/>
            </p:nvSpPr>
            <p:spPr bwMode="auto">
              <a:xfrm>
                <a:off x="1440" y="2977"/>
                <a:ext cx="156" cy="351"/>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endParaRPr lang="en-US" altLang="en-US" sz="2100"/>
              </a:p>
            </p:txBody>
          </p:sp>
          <p:sp>
            <p:nvSpPr>
              <p:cNvPr id="12299" name="Oval 46"/>
              <p:cNvSpPr>
                <a:spLocks noChangeArrowheads="1"/>
              </p:cNvSpPr>
              <p:nvPr/>
            </p:nvSpPr>
            <p:spPr bwMode="auto">
              <a:xfrm>
                <a:off x="1184" y="3329"/>
                <a:ext cx="156" cy="351"/>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endParaRPr lang="en-US" altLang="en-US" sz="2100"/>
              </a:p>
            </p:txBody>
          </p:sp>
          <p:sp>
            <p:nvSpPr>
              <p:cNvPr id="12300" name="Oval 47"/>
              <p:cNvSpPr>
                <a:spLocks noChangeArrowheads="1"/>
              </p:cNvSpPr>
              <p:nvPr/>
            </p:nvSpPr>
            <p:spPr bwMode="auto">
              <a:xfrm>
                <a:off x="1672" y="3481"/>
                <a:ext cx="156" cy="351"/>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endParaRPr lang="en-US" altLang="en-US" sz="2100"/>
              </a:p>
            </p:txBody>
          </p:sp>
          <p:sp>
            <p:nvSpPr>
              <p:cNvPr id="12301" name="Oval 48"/>
              <p:cNvSpPr>
                <a:spLocks noChangeArrowheads="1"/>
              </p:cNvSpPr>
              <p:nvPr/>
            </p:nvSpPr>
            <p:spPr bwMode="auto">
              <a:xfrm>
                <a:off x="856" y="3609"/>
                <a:ext cx="156" cy="351"/>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endParaRPr lang="en-US" altLang="en-US" sz="2100"/>
              </a:p>
            </p:txBody>
          </p:sp>
          <p:sp>
            <p:nvSpPr>
              <p:cNvPr id="12302" name="Oval 49"/>
              <p:cNvSpPr>
                <a:spLocks noChangeArrowheads="1"/>
              </p:cNvSpPr>
              <p:nvPr/>
            </p:nvSpPr>
            <p:spPr bwMode="auto">
              <a:xfrm>
                <a:off x="520" y="3313"/>
                <a:ext cx="156" cy="351"/>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endParaRPr lang="en-US" altLang="en-US" sz="2100"/>
              </a:p>
            </p:txBody>
          </p:sp>
          <p:cxnSp>
            <p:nvCxnSpPr>
              <p:cNvPr id="12303" name="AutoShape 50"/>
              <p:cNvCxnSpPr>
                <a:cxnSpLocks noChangeShapeType="1"/>
                <a:stCxn id="12302" idx="7"/>
                <a:endCxn id="12297" idx="3"/>
              </p:cNvCxnSpPr>
              <p:nvPr/>
            </p:nvCxnSpPr>
            <p:spPr bwMode="auto">
              <a:xfrm flipV="1">
                <a:off x="653" y="3261"/>
                <a:ext cx="306" cy="10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04" name="AutoShape 51"/>
              <p:cNvCxnSpPr>
                <a:cxnSpLocks noChangeShapeType="1"/>
                <a:stCxn id="12297" idx="6"/>
                <a:endCxn id="12298" idx="2"/>
              </p:cNvCxnSpPr>
              <p:nvPr/>
            </p:nvCxnSpPr>
            <p:spPr bwMode="auto">
              <a:xfrm>
                <a:off x="1092" y="3137"/>
                <a:ext cx="348" cy="1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05" name="AutoShape 52"/>
              <p:cNvCxnSpPr>
                <a:cxnSpLocks noChangeShapeType="1"/>
                <a:stCxn id="12297" idx="4"/>
                <a:endCxn id="12299" idx="1"/>
              </p:cNvCxnSpPr>
              <p:nvPr/>
            </p:nvCxnSpPr>
            <p:spPr bwMode="auto">
              <a:xfrm>
                <a:off x="1014" y="3312"/>
                <a:ext cx="193" cy="6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06" name="AutoShape 53"/>
              <p:cNvCxnSpPr>
                <a:cxnSpLocks noChangeShapeType="1"/>
                <a:stCxn id="12299" idx="6"/>
                <a:endCxn id="12300" idx="1"/>
              </p:cNvCxnSpPr>
              <p:nvPr/>
            </p:nvCxnSpPr>
            <p:spPr bwMode="auto">
              <a:xfrm>
                <a:off x="1340" y="3504"/>
                <a:ext cx="355" cy="2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07" name="AutoShape 54"/>
              <p:cNvCxnSpPr>
                <a:cxnSpLocks noChangeShapeType="1"/>
                <a:stCxn id="12300" idx="3"/>
                <a:endCxn id="12301" idx="6"/>
              </p:cNvCxnSpPr>
              <p:nvPr/>
            </p:nvCxnSpPr>
            <p:spPr bwMode="auto">
              <a:xfrm flipH="1">
                <a:off x="1012" y="3781"/>
                <a:ext cx="683" cy="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12296" name="Text Box 55"/>
            <p:cNvSpPr txBox="1">
              <a:spLocks noChangeArrowheads="1"/>
            </p:cNvSpPr>
            <p:nvPr/>
          </p:nvSpPr>
          <p:spPr bwMode="auto">
            <a:xfrm>
              <a:off x="1182" y="3823"/>
              <a:ext cx="38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r>
                <a:rPr lang="en-US" altLang="en-US" sz="2100"/>
                <a:t>Tree</a:t>
              </a:r>
            </a:p>
          </p:txBody>
        </p:sp>
      </p:grpSp>
      <p:sp>
        <p:nvSpPr>
          <p:cNvPr id="5" name="Footer Placeholder 4"/>
          <p:cNvSpPr>
            <a:spLocks noGrp="1"/>
          </p:cNvSpPr>
          <p:nvPr>
            <p:ph type="ftr" sz="quarter" idx="11"/>
          </p:nvPr>
        </p:nvSpPr>
        <p:spPr/>
        <p:txBody>
          <a:bodyPr/>
          <a:lstStyle/>
          <a:p>
            <a:r>
              <a:rPr lang="en-IN" smtClean="0"/>
              <a:t>INDIAN INSTITUTE OF TECHNOLOGY KHARAGPUR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2849819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checkerboard(across)">
                                      <p:cBhvr>
                                        <p:cTn id="7" dur="500"/>
                                        <p:tgtEl>
                                          <p:spTgt spid="1024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checkerboard(across)">
                                      <p:cBhvr>
                                        <p:cTn id="10" dur="500"/>
                                        <p:tgtEl>
                                          <p:spTgt spid="1024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checkerboard(across)">
                                      <p:cBhvr>
                                        <p:cTn id="13" dur="500"/>
                                        <p:tgtEl>
                                          <p:spTgt spid="10243">
                                            <p:txEl>
                                              <p:pRg st="2" end="2"/>
                                            </p:txEl>
                                          </p:spTgt>
                                        </p:tgtEl>
                                      </p:cBhvr>
                                    </p:animEffect>
                                  </p:childTnLst>
                                </p:cTn>
                              </p:par>
                            </p:childTnLst>
                          </p:cTn>
                        </p:par>
                        <p:par>
                          <p:cTn id="14" fill="hold" nodeType="afterGroup">
                            <p:stCondLst>
                              <p:cond delay="500"/>
                            </p:stCondLst>
                            <p:childTnLst>
                              <p:par>
                                <p:cTn id="15" presetID="5" presetClass="entr" presetSubtype="1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checkerboard(across)">
                                      <p:cBhvr>
                                        <p:cTn id="22" dur="500"/>
                                        <p:tgtEl>
                                          <p:spTgt spid="10243">
                                            <p:txEl>
                                              <p:pRg st="3" end="3"/>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10243">
                                            <p:txEl>
                                              <p:pRg st="4" end="4"/>
                                            </p:txEl>
                                          </p:spTgt>
                                        </p:tgtEl>
                                        <p:attrNameLst>
                                          <p:attrName>style.visibility</p:attrName>
                                        </p:attrNameLst>
                                      </p:cBhvr>
                                      <p:to>
                                        <p:strVal val="visible"/>
                                      </p:to>
                                    </p:set>
                                    <p:animEffect transition="in" filter="checkerboard(across)">
                                      <p:cBhvr>
                                        <p:cTn id="25" dur="500"/>
                                        <p:tgtEl>
                                          <p:spTgt spid="10243">
                                            <p:txEl>
                                              <p:pRg st="4" end="4"/>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10243">
                                            <p:txEl>
                                              <p:pRg st="5" end="5"/>
                                            </p:txEl>
                                          </p:spTgt>
                                        </p:tgtEl>
                                        <p:attrNameLst>
                                          <p:attrName>style.visibility</p:attrName>
                                        </p:attrNameLst>
                                      </p:cBhvr>
                                      <p:to>
                                        <p:strVal val="visible"/>
                                      </p:to>
                                    </p:set>
                                    <p:animEffect transition="in" filter="checkerboard(across)">
                                      <p:cBhvr>
                                        <p:cTn id="28" dur="500"/>
                                        <p:tgtEl>
                                          <p:spTgt spid="10243">
                                            <p:txEl>
                                              <p:pRg st="5" end="5"/>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10243">
                                            <p:txEl>
                                              <p:pRg st="6" end="6"/>
                                            </p:txEl>
                                          </p:spTgt>
                                        </p:tgtEl>
                                        <p:attrNameLst>
                                          <p:attrName>style.visibility</p:attrName>
                                        </p:attrNameLst>
                                      </p:cBhvr>
                                      <p:to>
                                        <p:strVal val="visible"/>
                                      </p:to>
                                    </p:set>
                                    <p:animEffect transition="in" filter="checkerboard(across)">
                                      <p:cBhvr>
                                        <p:cTn id="31" dur="500"/>
                                        <p:tgtEl>
                                          <p:spTgt spid="10243">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ntr" presetSubtype="10" fill="hold" nodeType="clickEffect">
                                  <p:stCondLst>
                                    <p:cond delay="0"/>
                                  </p:stCondLst>
                                  <p:childTnLst>
                                    <p:set>
                                      <p:cBhvr>
                                        <p:cTn id="35" dur="1" fill="hold">
                                          <p:stCondLst>
                                            <p:cond delay="0"/>
                                          </p:stCondLst>
                                        </p:cTn>
                                        <p:tgtEl>
                                          <p:spTgt spid="10243">
                                            <p:txEl>
                                              <p:pRg st="7" end="7"/>
                                            </p:txEl>
                                          </p:spTgt>
                                        </p:tgtEl>
                                        <p:attrNameLst>
                                          <p:attrName>style.visibility</p:attrName>
                                        </p:attrNameLst>
                                      </p:cBhvr>
                                      <p:to>
                                        <p:strVal val="visible"/>
                                      </p:to>
                                    </p:set>
                                    <p:animEffect transition="in" filter="checkerboard(across)">
                                      <p:cBhvr>
                                        <p:cTn id="36" dur="500"/>
                                        <p:tgtEl>
                                          <p:spTgt spid="10243">
                                            <p:txEl>
                                              <p:pRg st="7" end="7"/>
                                            </p:txEl>
                                          </p:spTgt>
                                        </p:tgtEl>
                                      </p:cBhvr>
                                    </p:animEffect>
                                  </p:childTnLst>
                                </p:cTn>
                              </p:par>
                              <p:par>
                                <p:cTn id="37" presetID="5" presetClass="entr" presetSubtype="1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checkerboard(across)">
                                      <p:cBhvr>
                                        <p:cTn id="3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altLang="en-US" dirty="0" smtClean="0"/>
              <a:t>Graph (</a:t>
            </a:r>
            <a:r>
              <a:rPr lang="en-US" altLang="en-US" dirty="0" err="1" smtClean="0"/>
              <a:t>contd</a:t>
            </a:r>
            <a:r>
              <a:rPr lang="en-US" altLang="en-US" dirty="0" smtClean="0"/>
              <a:t>…)</a:t>
            </a:r>
          </a:p>
        </p:txBody>
      </p:sp>
      <p:sp>
        <p:nvSpPr>
          <p:cNvPr id="30723" name="Rectangle 3"/>
          <p:cNvSpPr>
            <a:spLocks noGrp="1" noChangeArrowheads="1"/>
          </p:cNvSpPr>
          <p:nvPr>
            <p:ph idx="1"/>
          </p:nvPr>
        </p:nvSpPr>
        <p:spPr/>
        <p:txBody>
          <a:bodyPr>
            <a:normAutofit lnSpcReduction="10000"/>
          </a:bodyPr>
          <a:lstStyle/>
          <a:p>
            <a:r>
              <a:rPr lang="en-US" altLang="en-US" sz="2100" dirty="0"/>
              <a:t>If a graph has arrows instead of lines, the graph is called </a:t>
            </a:r>
            <a:r>
              <a:rPr lang="en-US" altLang="en-US" sz="2100" dirty="0" smtClean="0"/>
              <a:t>a </a:t>
            </a:r>
            <a:r>
              <a:rPr lang="en-US" altLang="en-US" sz="2100" i="1" dirty="0" smtClean="0"/>
              <a:t>directed </a:t>
            </a:r>
            <a:r>
              <a:rPr lang="en-US" altLang="en-US" sz="2100" i="1" dirty="0"/>
              <a:t>graph</a:t>
            </a:r>
          </a:p>
          <a:p>
            <a:pPr lvl="1"/>
            <a:r>
              <a:rPr lang="en-US" altLang="en-US" sz="2100" dirty="0"/>
              <a:t>Edges from vertex </a:t>
            </a:r>
            <a:r>
              <a:rPr lang="en-US" altLang="en-US" sz="2100" i="1" dirty="0" err="1"/>
              <a:t>i</a:t>
            </a:r>
            <a:r>
              <a:rPr lang="en-US" altLang="en-US" sz="2100" dirty="0"/>
              <a:t> to vertex </a:t>
            </a:r>
            <a:r>
              <a:rPr lang="en-US" altLang="en-US" sz="2100" i="1" dirty="0"/>
              <a:t>j</a:t>
            </a:r>
            <a:r>
              <a:rPr lang="en-US" altLang="en-US" sz="2100" dirty="0"/>
              <a:t> are represented as pairs </a:t>
            </a:r>
            <a:r>
              <a:rPr lang="en-US" altLang="en-US" sz="2100" i="1" dirty="0">
                <a:solidFill>
                  <a:srgbClr val="00279F"/>
                </a:solidFill>
              </a:rPr>
              <a:t>(</a:t>
            </a:r>
            <a:r>
              <a:rPr lang="en-US" altLang="en-US" sz="2100" i="1" dirty="0" err="1">
                <a:solidFill>
                  <a:srgbClr val="00279F"/>
                </a:solidFill>
              </a:rPr>
              <a:t>i</a:t>
            </a:r>
            <a:r>
              <a:rPr lang="en-US" altLang="en-US" sz="2100" i="1" dirty="0">
                <a:solidFill>
                  <a:srgbClr val="00279F"/>
                </a:solidFill>
              </a:rPr>
              <a:t>, j)</a:t>
            </a:r>
          </a:p>
          <a:p>
            <a:pPr lvl="1"/>
            <a:r>
              <a:rPr lang="en-US" altLang="en-US" sz="2100" dirty="0"/>
              <a:t>Out-degree </a:t>
            </a:r>
            <a:r>
              <a:rPr lang="en-US" altLang="en-US" sz="2100" dirty="0">
                <a:solidFill>
                  <a:srgbClr val="00279F"/>
                </a:solidFill>
              </a:rPr>
              <a:t>[d</a:t>
            </a:r>
            <a:r>
              <a:rPr lang="en-US" altLang="en-US" sz="2100" baseline="30000" dirty="0">
                <a:solidFill>
                  <a:srgbClr val="00279F"/>
                </a:solidFill>
              </a:rPr>
              <a:t>+</a:t>
            </a:r>
            <a:r>
              <a:rPr lang="en-US" altLang="en-US" sz="2100" dirty="0">
                <a:solidFill>
                  <a:srgbClr val="00279F"/>
                </a:solidFill>
              </a:rPr>
              <a:t>(v)]</a:t>
            </a:r>
            <a:r>
              <a:rPr lang="en-US" altLang="en-US" sz="2100" dirty="0"/>
              <a:t>: number of arrows pointing from a particular node (v)</a:t>
            </a:r>
          </a:p>
          <a:p>
            <a:pPr lvl="1"/>
            <a:r>
              <a:rPr lang="en-US" altLang="en-US" sz="2100" dirty="0"/>
              <a:t>In-degree </a:t>
            </a:r>
            <a:r>
              <a:rPr lang="en-US" altLang="en-US" sz="2100" dirty="0">
                <a:solidFill>
                  <a:srgbClr val="00279F"/>
                </a:solidFill>
              </a:rPr>
              <a:t>[d</a:t>
            </a:r>
            <a:r>
              <a:rPr lang="en-US" altLang="en-US" sz="2100" baseline="30000" dirty="0">
                <a:solidFill>
                  <a:srgbClr val="00279F"/>
                </a:solidFill>
              </a:rPr>
              <a:t>-</a:t>
            </a:r>
            <a:r>
              <a:rPr lang="en-US" altLang="en-US" sz="2100" dirty="0">
                <a:solidFill>
                  <a:srgbClr val="00279F"/>
                </a:solidFill>
              </a:rPr>
              <a:t>(v)]</a:t>
            </a:r>
            <a:r>
              <a:rPr lang="en-US" altLang="en-US" sz="2100" dirty="0"/>
              <a:t>: number of arrows pointing to a particular node (v)</a:t>
            </a:r>
          </a:p>
          <a:p>
            <a:endParaRPr lang="en-US" altLang="en-US" sz="2100" dirty="0"/>
          </a:p>
          <a:p>
            <a:r>
              <a:rPr lang="en-US" altLang="en-US" sz="2100" dirty="0"/>
              <a:t>Example: G = (V, E) where,</a:t>
            </a:r>
          </a:p>
          <a:p>
            <a:pPr lvl="1"/>
            <a:r>
              <a:rPr lang="en-US" altLang="en-US" sz="2100" dirty="0"/>
              <a:t>Set of vertices, V = {1, 2, 3, 4, 5}</a:t>
            </a:r>
          </a:p>
          <a:p>
            <a:pPr lvl="1"/>
            <a:r>
              <a:rPr lang="en-US" altLang="en-US" sz="2100" dirty="0"/>
              <a:t>Set of directed edges, E = {(1,2), (1,5), (2,1), (2,3), (2,4), (5,3), (5,4)}</a:t>
            </a:r>
          </a:p>
          <a:p>
            <a:pPr lvl="1"/>
            <a:r>
              <a:rPr lang="en-US" altLang="en-US" sz="2100" dirty="0"/>
              <a:t>In-degrees and Out-degrees,</a:t>
            </a:r>
          </a:p>
          <a:p>
            <a:pPr lvl="2">
              <a:buFont typeface="Arial" panose="020B0604020202020204" pitchFamily="34" charset="0"/>
              <a:buNone/>
            </a:pPr>
            <a:r>
              <a:rPr lang="en-US" altLang="en-US" sz="2100" dirty="0"/>
              <a:t>d</a:t>
            </a:r>
            <a:r>
              <a:rPr lang="en-US" altLang="en-US" sz="2100" baseline="30000" dirty="0"/>
              <a:t>+</a:t>
            </a:r>
            <a:r>
              <a:rPr lang="en-US" altLang="en-US" sz="2100" dirty="0"/>
              <a:t>(1) = 2; d</a:t>
            </a:r>
            <a:r>
              <a:rPr lang="en-US" altLang="en-US" sz="2100" baseline="30000" dirty="0"/>
              <a:t>-</a:t>
            </a:r>
            <a:r>
              <a:rPr lang="en-US" altLang="en-US" sz="2100" dirty="0"/>
              <a:t>(1) = 1</a:t>
            </a:r>
          </a:p>
          <a:p>
            <a:pPr lvl="2">
              <a:buFont typeface="Arial" panose="020B0604020202020204" pitchFamily="34" charset="0"/>
              <a:buNone/>
            </a:pPr>
            <a:r>
              <a:rPr lang="en-US" altLang="en-US" sz="2100" dirty="0"/>
              <a:t>d</a:t>
            </a:r>
            <a:r>
              <a:rPr lang="en-US" altLang="en-US" sz="2100" baseline="30000" dirty="0"/>
              <a:t>+</a:t>
            </a:r>
            <a:r>
              <a:rPr lang="en-US" altLang="en-US" sz="2100" dirty="0"/>
              <a:t>(2) = 3; d</a:t>
            </a:r>
            <a:r>
              <a:rPr lang="en-US" altLang="en-US" sz="2100" baseline="30000" dirty="0"/>
              <a:t>-</a:t>
            </a:r>
            <a:r>
              <a:rPr lang="en-US" altLang="en-US" sz="2100" dirty="0"/>
              <a:t>(2) = 1</a:t>
            </a:r>
          </a:p>
          <a:p>
            <a:pPr lvl="2">
              <a:buFont typeface="Arial" panose="020B0604020202020204" pitchFamily="34" charset="0"/>
              <a:buNone/>
            </a:pPr>
            <a:r>
              <a:rPr lang="en-US" altLang="en-US" sz="2100" dirty="0"/>
              <a:t>d</a:t>
            </a:r>
            <a:r>
              <a:rPr lang="en-US" altLang="en-US" sz="2100" baseline="30000" dirty="0"/>
              <a:t>+</a:t>
            </a:r>
            <a:r>
              <a:rPr lang="en-US" altLang="en-US" sz="2100" dirty="0"/>
              <a:t>(3) = 0; d</a:t>
            </a:r>
            <a:r>
              <a:rPr lang="en-US" altLang="en-US" sz="2100" baseline="30000" dirty="0"/>
              <a:t>-</a:t>
            </a:r>
            <a:r>
              <a:rPr lang="en-US" altLang="en-US" sz="2100" dirty="0"/>
              <a:t>(3) = 2</a:t>
            </a:r>
          </a:p>
          <a:p>
            <a:pPr lvl="2">
              <a:buFont typeface="Arial" panose="020B0604020202020204" pitchFamily="34" charset="0"/>
              <a:buNone/>
            </a:pPr>
            <a:r>
              <a:rPr lang="en-US" altLang="en-US" sz="2100" dirty="0"/>
              <a:t>d</a:t>
            </a:r>
            <a:r>
              <a:rPr lang="en-US" altLang="en-US" sz="2100" baseline="30000" dirty="0"/>
              <a:t>+</a:t>
            </a:r>
            <a:r>
              <a:rPr lang="en-US" altLang="en-US" sz="2100" dirty="0"/>
              <a:t>(4) = 0; d</a:t>
            </a:r>
            <a:r>
              <a:rPr lang="en-US" altLang="en-US" sz="2100" baseline="30000" dirty="0"/>
              <a:t>-</a:t>
            </a:r>
            <a:r>
              <a:rPr lang="en-US" altLang="en-US" sz="2100" dirty="0"/>
              <a:t>(4) = 2</a:t>
            </a:r>
          </a:p>
          <a:p>
            <a:pPr lvl="2">
              <a:buFont typeface="Arial" panose="020B0604020202020204" pitchFamily="34" charset="0"/>
              <a:buNone/>
            </a:pPr>
            <a:r>
              <a:rPr lang="en-US" altLang="en-US" sz="2100" dirty="0"/>
              <a:t>d</a:t>
            </a:r>
            <a:r>
              <a:rPr lang="en-US" altLang="en-US" sz="2100" baseline="30000" dirty="0"/>
              <a:t>+</a:t>
            </a:r>
            <a:r>
              <a:rPr lang="en-US" altLang="en-US" sz="2100" dirty="0"/>
              <a:t>(5) = 2; d</a:t>
            </a:r>
            <a:r>
              <a:rPr lang="en-US" altLang="en-US" sz="2100" baseline="30000" dirty="0"/>
              <a:t>-</a:t>
            </a:r>
            <a:r>
              <a:rPr lang="en-US" altLang="en-US" sz="2100" dirty="0"/>
              <a:t>(5) = 1</a:t>
            </a:r>
          </a:p>
        </p:txBody>
      </p:sp>
      <p:grpSp>
        <p:nvGrpSpPr>
          <p:cNvPr id="2" name="Group 19"/>
          <p:cNvGrpSpPr>
            <a:grpSpLocks/>
          </p:cNvGrpSpPr>
          <p:nvPr/>
        </p:nvGrpSpPr>
        <p:grpSpPr bwMode="auto">
          <a:xfrm>
            <a:off x="6540817" y="4622248"/>
            <a:ext cx="4335542" cy="1971914"/>
            <a:chOff x="696" y="2717"/>
            <a:chExt cx="2601" cy="1183"/>
          </a:xfrm>
        </p:grpSpPr>
        <p:sp>
          <p:nvSpPr>
            <p:cNvPr id="13317" name="Oval 4"/>
            <p:cNvSpPr>
              <a:spLocks noChangeArrowheads="1"/>
            </p:cNvSpPr>
            <p:nvPr/>
          </p:nvSpPr>
          <p:spPr bwMode="auto">
            <a:xfrm>
              <a:off x="696" y="2749"/>
              <a:ext cx="369" cy="351"/>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pPr algn="ctr"/>
              <a:r>
                <a:rPr lang="en-US" altLang="en-US" sz="2100"/>
                <a:t>1</a:t>
              </a:r>
            </a:p>
          </p:txBody>
        </p:sp>
        <p:sp>
          <p:nvSpPr>
            <p:cNvPr id="13318" name="Oval 5"/>
            <p:cNvSpPr>
              <a:spLocks noChangeArrowheads="1"/>
            </p:cNvSpPr>
            <p:nvPr/>
          </p:nvSpPr>
          <p:spPr bwMode="auto">
            <a:xfrm>
              <a:off x="2104" y="2717"/>
              <a:ext cx="369" cy="351"/>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pPr algn="ctr"/>
              <a:r>
                <a:rPr lang="en-US" altLang="en-US" sz="2100"/>
                <a:t>2</a:t>
              </a:r>
            </a:p>
          </p:txBody>
        </p:sp>
        <p:sp>
          <p:nvSpPr>
            <p:cNvPr id="13319" name="Oval 6"/>
            <p:cNvSpPr>
              <a:spLocks noChangeArrowheads="1"/>
            </p:cNvSpPr>
            <p:nvPr/>
          </p:nvSpPr>
          <p:spPr bwMode="auto">
            <a:xfrm>
              <a:off x="2928" y="3021"/>
              <a:ext cx="369" cy="351"/>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pPr algn="ctr"/>
              <a:r>
                <a:rPr lang="en-US" altLang="en-US" sz="2100"/>
                <a:t>3</a:t>
              </a:r>
            </a:p>
          </p:txBody>
        </p:sp>
        <p:sp>
          <p:nvSpPr>
            <p:cNvPr id="13320" name="Oval 7"/>
            <p:cNvSpPr>
              <a:spLocks noChangeArrowheads="1"/>
            </p:cNvSpPr>
            <p:nvPr/>
          </p:nvSpPr>
          <p:spPr bwMode="auto">
            <a:xfrm>
              <a:off x="2104" y="3549"/>
              <a:ext cx="369" cy="351"/>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pPr algn="ctr"/>
              <a:r>
                <a:rPr lang="en-US" altLang="en-US" sz="2100"/>
                <a:t>4</a:t>
              </a:r>
            </a:p>
          </p:txBody>
        </p:sp>
        <p:sp>
          <p:nvSpPr>
            <p:cNvPr id="13321" name="Oval 8"/>
            <p:cNvSpPr>
              <a:spLocks noChangeArrowheads="1"/>
            </p:cNvSpPr>
            <p:nvPr/>
          </p:nvSpPr>
          <p:spPr bwMode="auto">
            <a:xfrm>
              <a:off x="696" y="3549"/>
              <a:ext cx="369" cy="351"/>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pPr algn="ctr"/>
              <a:r>
                <a:rPr lang="en-US" altLang="en-US" sz="2100"/>
                <a:t>5</a:t>
              </a:r>
            </a:p>
          </p:txBody>
        </p:sp>
        <p:cxnSp>
          <p:nvCxnSpPr>
            <p:cNvPr id="13322" name="AutoShape 10"/>
            <p:cNvCxnSpPr>
              <a:cxnSpLocks noChangeShapeType="1"/>
              <a:stCxn id="13317" idx="7"/>
              <a:endCxn id="13318" idx="1"/>
            </p:cNvCxnSpPr>
            <p:nvPr/>
          </p:nvCxnSpPr>
          <p:spPr bwMode="auto">
            <a:xfrm rot="5400000" flipH="1" flipV="1">
              <a:off x="1568" y="2211"/>
              <a:ext cx="32" cy="1147"/>
            </a:xfrm>
            <a:prstGeom prst="curvedConnector3">
              <a:avLst>
                <a:gd name="adj1" fmla="val 689205"/>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23" name="AutoShape 11"/>
            <p:cNvCxnSpPr>
              <a:cxnSpLocks noChangeShapeType="1"/>
              <a:stCxn id="13318" idx="3"/>
              <a:endCxn id="13317" idx="5"/>
            </p:cNvCxnSpPr>
            <p:nvPr/>
          </p:nvCxnSpPr>
          <p:spPr bwMode="auto">
            <a:xfrm rot="5400000">
              <a:off x="1569" y="2459"/>
              <a:ext cx="32" cy="1147"/>
            </a:xfrm>
            <a:prstGeom prst="curvedConnector3">
              <a:avLst>
                <a:gd name="adj1" fmla="val 689205"/>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24" name="AutoShape 12"/>
            <p:cNvCxnSpPr>
              <a:cxnSpLocks noChangeShapeType="1"/>
              <a:stCxn id="13317" idx="4"/>
              <a:endCxn id="13321" idx="0"/>
            </p:cNvCxnSpPr>
            <p:nvPr/>
          </p:nvCxnSpPr>
          <p:spPr bwMode="auto">
            <a:xfrm>
              <a:off x="881" y="3100"/>
              <a:ext cx="0" cy="449"/>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25" name="AutoShape 13"/>
            <p:cNvCxnSpPr>
              <a:cxnSpLocks noChangeShapeType="1"/>
              <a:stCxn id="13318" idx="4"/>
              <a:endCxn id="13320" idx="0"/>
            </p:cNvCxnSpPr>
            <p:nvPr/>
          </p:nvCxnSpPr>
          <p:spPr bwMode="auto">
            <a:xfrm>
              <a:off x="2289" y="3068"/>
              <a:ext cx="0" cy="481"/>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26" name="AutoShape 14"/>
            <p:cNvCxnSpPr>
              <a:cxnSpLocks noChangeShapeType="1"/>
              <a:stCxn id="13321" idx="6"/>
              <a:endCxn id="13320" idx="2"/>
            </p:cNvCxnSpPr>
            <p:nvPr/>
          </p:nvCxnSpPr>
          <p:spPr bwMode="auto">
            <a:xfrm>
              <a:off x="1065" y="3725"/>
              <a:ext cx="1039"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27" name="AutoShape 15"/>
            <p:cNvCxnSpPr>
              <a:cxnSpLocks noChangeShapeType="1"/>
              <a:stCxn id="13321" idx="7"/>
              <a:endCxn id="13319" idx="2"/>
            </p:cNvCxnSpPr>
            <p:nvPr/>
          </p:nvCxnSpPr>
          <p:spPr bwMode="auto">
            <a:xfrm flipV="1">
              <a:off x="1011" y="3197"/>
              <a:ext cx="1917" cy="404"/>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28" name="AutoShape 16"/>
            <p:cNvCxnSpPr>
              <a:cxnSpLocks noChangeShapeType="1"/>
              <a:stCxn id="13318" idx="6"/>
              <a:endCxn id="13319" idx="1"/>
            </p:cNvCxnSpPr>
            <p:nvPr/>
          </p:nvCxnSpPr>
          <p:spPr bwMode="auto">
            <a:xfrm>
              <a:off x="2473" y="2893"/>
              <a:ext cx="509" cy="18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3" name="Footer Placeholder 2"/>
          <p:cNvSpPr>
            <a:spLocks noGrp="1"/>
          </p:cNvSpPr>
          <p:nvPr>
            <p:ph type="ftr" sz="quarter" idx="11"/>
          </p:nvPr>
        </p:nvSpPr>
        <p:spPr/>
        <p:txBody>
          <a:bodyPr/>
          <a:lstStyle/>
          <a:p>
            <a:r>
              <a:rPr lang="en-IN" smtClean="0"/>
              <a:t>INDIAN INSTITUTE OF TECHNOLOGY KHARAGPUR</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40571586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checkerboard(across)">
                                      <p:cBhvr>
                                        <p:cTn id="7" dur="500"/>
                                        <p:tgtEl>
                                          <p:spTgt spid="3072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checkerboard(across)">
                                      <p:cBhvr>
                                        <p:cTn id="10" dur="500"/>
                                        <p:tgtEl>
                                          <p:spTgt spid="3072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animEffect transition="in" filter="checkerboard(across)">
                                      <p:cBhvr>
                                        <p:cTn id="15" dur="500"/>
                                        <p:tgtEl>
                                          <p:spTgt spid="30723">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0723">
                                            <p:txEl>
                                              <p:pRg st="3" end="3"/>
                                            </p:txEl>
                                          </p:spTgt>
                                        </p:tgtEl>
                                        <p:attrNameLst>
                                          <p:attrName>style.visibility</p:attrName>
                                        </p:attrNameLst>
                                      </p:cBhvr>
                                      <p:to>
                                        <p:strVal val="visible"/>
                                      </p:to>
                                    </p:set>
                                    <p:animEffect transition="in" filter="checkerboard(across)">
                                      <p:cBhvr>
                                        <p:cTn id="18" dur="500"/>
                                        <p:tgtEl>
                                          <p:spTgt spid="3072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30723">
                                            <p:txEl>
                                              <p:pRg st="5" end="5"/>
                                            </p:txEl>
                                          </p:spTgt>
                                        </p:tgtEl>
                                        <p:attrNameLst>
                                          <p:attrName>style.visibility</p:attrName>
                                        </p:attrNameLst>
                                      </p:cBhvr>
                                      <p:to>
                                        <p:strVal val="visible"/>
                                      </p:to>
                                    </p:set>
                                    <p:animEffect transition="in" filter="checkerboard(across)">
                                      <p:cBhvr>
                                        <p:cTn id="23" dur="500"/>
                                        <p:tgtEl>
                                          <p:spTgt spid="30723">
                                            <p:txEl>
                                              <p:pRg st="5" end="5"/>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30723">
                                            <p:txEl>
                                              <p:pRg st="6" end="6"/>
                                            </p:txEl>
                                          </p:spTgt>
                                        </p:tgtEl>
                                        <p:attrNameLst>
                                          <p:attrName>style.visibility</p:attrName>
                                        </p:attrNameLst>
                                      </p:cBhvr>
                                      <p:to>
                                        <p:strVal val="visible"/>
                                      </p:to>
                                    </p:set>
                                    <p:animEffect transition="in" filter="checkerboard(across)">
                                      <p:cBhvr>
                                        <p:cTn id="26" dur="500"/>
                                        <p:tgtEl>
                                          <p:spTgt spid="30723">
                                            <p:txEl>
                                              <p:pRg st="6" end="6"/>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30723">
                                            <p:txEl>
                                              <p:pRg st="7" end="7"/>
                                            </p:txEl>
                                          </p:spTgt>
                                        </p:tgtEl>
                                        <p:attrNameLst>
                                          <p:attrName>style.visibility</p:attrName>
                                        </p:attrNameLst>
                                      </p:cBhvr>
                                      <p:to>
                                        <p:strVal val="visible"/>
                                      </p:to>
                                    </p:set>
                                    <p:animEffect transition="in" filter="checkerboard(across)">
                                      <p:cBhvr>
                                        <p:cTn id="29" dur="500"/>
                                        <p:tgtEl>
                                          <p:spTgt spid="30723">
                                            <p:txEl>
                                              <p:pRg st="7" end="7"/>
                                            </p:txEl>
                                          </p:spTgt>
                                        </p:tgtEl>
                                      </p:cBhvr>
                                    </p:animEffect>
                                  </p:childTnLst>
                                </p:cTn>
                              </p:par>
                              <p:par>
                                <p:cTn id="30" presetID="5" presetClass="entr" presetSubtype="10" fill="hold" nodeType="withEffect">
                                  <p:stCondLst>
                                    <p:cond delay="0"/>
                                  </p:stCondLst>
                                  <p:childTnLst>
                                    <p:set>
                                      <p:cBhvr>
                                        <p:cTn id="31" dur="1" fill="hold">
                                          <p:stCondLst>
                                            <p:cond delay="0"/>
                                          </p:stCondLst>
                                        </p:cTn>
                                        <p:tgtEl>
                                          <p:spTgt spid="30723">
                                            <p:txEl>
                                              <p:pRg st="8" end="8"/>
                                            </p:txEl>
                                          </p:spTgt>
                                        </p:tgtEl>
                                        <p:attrNameLst>
                                          <p:attrName>style.visibility</p:attrName>
                                        </p:attrNameLst>
                                      </p:cBhvr>
                                      <p:to>
                                        <p:strVal val="visible"/>
                                      </p:to>
                                    </p:set>
                                    <p:animEffect transition="in" filter="checkerboard(across)">
                                      <p:cBhvr>
                                        <p:cTn id="32" dur="500"/>
                                        <p:tgtEl>
                                          <p:spTgt spid="30723">
                                            <p:txEl>
                                              <p:pRg st="8" end="8"/>
                                            </p:txEl>
                                          </p:spTgt>
                                        </p:tgtEl>
                                      </p:cBhvr>
                                    </p:animEffect>
                                  </p:childTnLst>
                                </p:cTn>
                              </p:par>
                              <p:par>
                                <p:cTn id="33" presetID="5" presetClass="entr" presetSubtype="10" fill="hold" nodeType="withEffect">
                                  <p:stCondLst>
                                    <p:cond delay="0"/>
                                  </p:stCondLst>
                                  <p:childTnLst>
                                    <p:set>
                                      <p:cBhvr>
                                        <p:cTn id="34" dur="1" fill="hold">
                                          <p:stCondLst>
                                            <p:cond delay="0"/>
                                          </p:stCondLst>
                                        </p:cTn>
                                        <p:tgtEl>
                                          <p:spTgt spid="30723">
                                            <p:txEl>
                                              <p:pRg st="9" end="9"/>
                                            </p:txEl>
                                          </p:spTgt>
                                        </p:tgtEl>
                                        <p:attrNameLst>
                                          <p:attrName>style.visibility</p:attrName>
                                        </p:attrNameLst>
                                      </p:cBhvr>
                                      <p:to>
                                        <p:strVal val="visible"/>
                                      </p:to>
                                    </p:set>
                                    <p:animEffect transition="in" filter="checkerboard(across)">
                                      <p:cBhvr>
                                        <p:cTn id="35" dur="500"/>
                                        <p:tgtEl>
                                          <p:spTgt spid="30723">
                                            <p:txEl>
                                              <p:pRg st="9" end="9"/>
                                            </p:txEl>
                                          </p:spTgt>
                                        </p:tgtEl>
                                      </p:cBhvr>
                                    </p:animEffect>
                                  </p:childTnLst>
                                </p:cTn>
                              </p:par>
                              <p:par>
                                <p:cTn id="36" presetID="5" presetClass="entr" presetSubtype="10" fill="hold" nodeType="withEffect">
                                  <p:stCondLst>
                                    <p:cond delay="0"/>
                                  </p:stCondLst>
                                  <p:childTnLst>
                                    <p:set>
                                      <p:cBhvr>
                                        <p:cTn id="37" dur="1" fill="hold">
                                          <p:stCondLst>
                                            <p:cond delay="0"/>
                                          </p:stCondLst>
                                        </p:cTn>
                                        <p:tgtEl>
                                          <p:spTgt spid="30723">
                                            <p:txEl>
                                              <p:pRg st="10" end="10"/>
                                            </p:txEl>
                                          </p:spTgt>
                                        </p:tgtEl>
                                        <p:attrNameLst>
                                          <p:attrName>style.visibility</p:attrName>
                                        </p:attrNameLst>
                                      </p:cBhvr>
                                      <p:to>
                                        <p:strVal val="visible"/>
                                      </p:to>
                                    </p:set>
                                    <p:animEffect transition="in" filter="checkerboard(across)">
                                      <p:cBhvr>
                                        <p:cTn id="38" dur="500"/>
                                        <p:tgtEl>
                                          <p:spTgt spid="30723">
                                            <p:txEl>
                                              <p:pRg st="10" end="10"/>
                                            </p:txEl>
                                          </p:spTgt>
                                        </p:tgtEl>
                                      </p:cBhvr>
                                    </p:animEffect>
                                  </p:childTnLst>
                                </p:cTn>
                              </p:par>
                              <p:par>
                                <p:cTn id="39" presetID="5" presetClass="entr" presetSubtype="10" fill="hold" nodeType="withEffect">
                                  <p:stCondLst>
                                    <p:cond delay="0"/>
                                  </p:stCondLst>
                                  <p:childTnLst>
                                    <p:set>
                                      <p:cBhvr>
                                        <p:cTn id="40" dur="1" fill="hold">
                                          <p:stCondLst>
                                            <p:cond delay="0"/>
                                          </p:stCondLst>
                                        </p:cTn>
                                        <p:tgtEl>
                                          <p:spTgt spid="30723">
                                            <p:txEl>
                                              <p:pRg st="11" end="11"/>
                                            </p:txEl>
                                          </p:spTgt>
                                        </p:tgtEl>
                                        <p:attrNameLst>
                                          <p:attrName>style.visibility</p:attrName>
                                        </p:attrNameLst>
                                      </p:cBhvr>
                                      <p:to>
                                        <p:strVal val="visible"/>
                                      </p:to>
                                    </p:set>
                                    <p:animEffect transition="in" filter="checkerboard(across)">
                                      <p:cBhvr>
                                        <p:cTn id="41" dur="500"/>
                                        <p:tgtEl>
                                          <p:spTgt spid="30723">
                                            <p:txEl>
                                              <p:pRg st="11" end="11"/>
                                            </p:txEl>
                                          </p:spTgt>
                                        </p:tgtEl>
                                      </p:cBhvr>
                                    </p:animEffect>
                                  </p:childTnLst>
                                </p:cTn>
                              </p:par>
                              <p:par>
                                <p:cTn id="42" presetID="5" presetClass="entr" presetSubtype="10" fill="hold" nodeType="withEffect">
                                  <p:stCondLst>
                                    <p:cond delay="0"/>
                                  </p:stCondLst>
                                  <p:childTnLst>
                                    <p:set>
                                      <p:cBhvr>
                                        <p:cTn id="43" dur="1" fill="hold">
                                          <p:stCondLst>
                                            <p:cond delay="0"/>
                                          </p:stCondLst>
                                        </p:cTn>
                                        <p:tgtEl>
                                          <p:spTgt spid="30723">
                                            <p:txEl>
                                              <p:pRg st="12" end="12"/>
                                            </p:txEl>
                                          </p:spTgt>
                                        </p:tgtEl>
                                        <p:attrNameLst>
                                          <p:attrName>style.visibility</p:attrName>
                                        </p:attrNameLst>
                                      </p:cBhvr>
                                      <p:to>
                                        <p:strVal val="visible"/>
                                      </p:to>
                                    </p:set>
                                    <p:animEffect transition="in" filter="checkerboard(across)">
                                      <p:cBhvr>
                                        <p:cTn id="44" dur="500"/>
                                        <p:tgtEl>
                                          <p:spTgt spid="30723">
                                            <p:txEl>
                                              <p:pRg st="12" end="12"/>
                                            </p:txEl>
                                          </p:spTgt>
                                        </p:tgtEl>
                                      </p:cBhvr>
                                    </p:animEffect>
                                  </p:childTnLst>
                                </p:cTn>
                              </p:par>
                              <p:par>
                                <p:cTn id="45" presetID="5" presetClass="entr" presetSubtype="10" fill="hold" nodeType="withEffect">
                                  <p:stCondLst>
                                    <p:cond delay="0"/>
                                  </p:stCondLst>
                                  <p:childTnLst>
                                    <p:set>
                                      <p:cBhvr>
                                        <p:cTn id="46" dur="1" fill="hold">
                                          <p:stCondLst>
                                            <p:cond delay="0"/>
                                          </p:stCondLst>
                                        </p:cTn>
                                        <p:tgtEl>
                                          <p:spTgt spid="30723">
                                            <p:txEl>
                                              <p:pRg st="13" end="13"/>
                                            </p:txEl>
                                          </p:spTgt>
                                        </p:tgtEl>
                                        <p:attrNameLst>
                                          <p:attrName>style.visibility</p:attrName>
                                        </p:attrNameLst>
                                      </p:cBhvr>
                                      <p:to>
                                        <p:strVal val="visible"/>
                                      </p:to>
                                    </p:set>
                                    <p:animEffect transition="in" filter="checkerboard(across)">
                                      <p:cBhvr>
                                        <p:cTn id="47" dur="500"/>
                                        <p:tgtEl>
                                          <p:spTgt spid="30723">
                                            <p:txEl>
                                              <p:pRg st="13" end="13"/>
                                            </p:txEl>
                                          </p:spTgt>
                                        </p:tgtEl>
                                      </p:cBhvr>
                                    </p:animEffect>
                                  </p:childTnLst>
                                </p:cTn>
                              </p:par>
                              <p:par>
                                <p:cTn id="48" presetID="5" presetClass="entr" presetSubtype="10" fill="hold" nodeType="with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checkerboard(across)">
                                      <p:cBhvr>
                                        <p:cTn id="5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r>
              <a:rPr lang="en-US" altLang="en-US" dirty="0" smtClean="0"/>
              <a:t>Boolean Logic</a:t>
            </a:r>
          </a:p>
        </p:txBody>
      </p:sp>
      <p:sp>
        <p:nvSpPr>
          <p:cNvPr id="3" name="Content Placeholder 2"/>
          <p:cNvSpPr>
            <a:spLocks noGrp="1"/>
          </p:cNvSpPr>
          <p:nvPr>
            <p:ph idx="1"/>
          </p:nvPr>
        </p:nvSpPr>
        <p:spPr/>
        <p:txBody>
          <a:bodyPr/>
          <a:lstStyle/>
          <a:p>
            <a:r>
              <a:rPr lang="en-US" altLang="en-US" sz="2100" dirty="0"/>
              <a:t>It is a mathematical system built around two values TRUE and FALSE</a:t>
            </a:r>
          </a:p>
          <a:p>
            <a:pPr lvl="1"/>
            <a:r>
              <a:rPr lang="en-US" altLang="en-US" sz="2100" dirty="0"/>
              <a:t>The value TRUE and FALSE are called Boolean values and are often </a:t>
            </a:r>
            <a:r>
              <a:rPr lang="en-US" altLang="en-US" sz="2100" dirty="0" smtClean="0"/>
              <a:t>represented </a:t>
            </a:r>
            <a:r>
              <a:rPr lang="en-US" altLang="en-US" sz="2100" dirty="0"/>
              <a:t>by the values 1 and 0 </a:t>
            </a:r>
          </a:p>
          <a:p>
            <a:r>
              <a:rPr lang="en-US" altLang="en-US" sz="2100" dirty="0"/>
              <a:t>Basic operations are as follows:</a:t>
            </a:r>
          </a:p>
          <a:p>
            <a:pPr lvl="1"/>
            <a:r>
              <a:rPr lang="en-US" altLang="en-US" sz="2100" dirty="0"/>
              <a:t>Negation (~) ,Conjunction ( </a:t>
            </a:r>
            <a:r>
              <a:rPr lang="el-GR" altLang="en-US" b="0" dirty="0" smtClean="0">
                <a:solidFill>
                  <a:srgbClr val="000000"/>
                </a:solidFill>
              </a:rPr>
              <a:t>Λ</a:t>
            </a:r>
            <a:r>
              <a:rPr lang="en-US" altLang="en-US" b="0" dirty="0" smtClean="0">
                <a:solidFill>
                  <a:srgbClr val="000000"/>
                </a:solidFill>
              </a:rPr>
              <a:t> </a:t>
            </a:r>
            <a:r>
              <a:rPr lang="en-US" altLang="en-US" sz="2100" dirty="0"/>
              <a:t>) ,Disjunction ( V )</a:t>
            </a:r>
          </a:p>
          <a:p>
            <a:endParaRPr lang="en-US" altLang="en-US" sz="2100" dirty="0"/>
          </a:p>
          <a:p>
            <a:r>
              <a:rPr lang="en-US" altLang="en-US" sz="2100" dirty="0"/>
              <a:t>Truth Table of Basic operations:</a:t>
            </a:r>
          </a:p>
          <a:p>
            <a:pPr lvl="1"/>
            <a:endParaRPr lang="en-US" altLang="en-US" dirty="0" smtClean="0"/>
          </a:p>
        </p:txBody>
      </p:sp>
      <p:graphicFrame>
        <p:nvGraphicFramePr>
          <p:cNvPr id="12366" name="Group 78"/>
          <p:cNvGraphicFramePr>
            <a:graphicFrameLocks noGrp="1"/>
          </p:cNvGraphicFramePr>
          <p:nvPr/>
        </p:nvGraphicFramePr>
        <p:xfrm>
          <a:off x="2660332" y="4640580"/>
          <a:ext cx="1386840" cy="1248489"/>
        </p:xfrm>
        <a:graphic>
          <a:graphicData uri="http://schemas.openxmlformats.org/drawingml/2006/table">
            <a:tbl>
              <a:tblPr/>
              <a:tblGrid>
                <a:gridCol w="595075"/>
                <a:gridCol w="791765"/>
              </a:tblGrid>
              <a:tr h="4161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Narrow" pitchFamily="34" charset="0"/>
                        </a:rPr>
                        <a:t>a</a:t>
                      </a:r>
                    </a:p>
                  </a:txBody>
                  <a:tcPr marL="96012" marR="96012" marT="48019" marB="480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Narrow" pitchFamily="34" charset="0"/>
                        </a:rPr>
                        <a:t>~a</a:t>
                      </a:r>
                    </a:p>
                  </a:txBody>
                  <a:tcPr marL="96012" marR="96012" marT="48019" marB="480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r h="4161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Narrow" pitchFamily="34" charset="0"/>
                        </a:rPr>
                        <a:t>0</a:t>
                      </a:r>
                    </a:p>
                  </a:txBody>
                  <a:tcPr marL="96012" marR="96012" marT="48019" marB="480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Narrow" pitchFamily="34" charset="0"/>
                        </a:rPr>
                        <a:t>1</a:t>
                      </a:r>
                    </a:p>
                  </a:txBody>
                  <a:tcPr marL="96012" marR="96012" marT="48019" marB="480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4161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Narrow" pitchFamily="34" charset="0"/>
                        </a:rPr>
                        <a:t>1</a:t>
                      </a:r>
                    </a:p>
                  </a:txBody>
                  <a:tcPr marL="96012" marR="96012" marT="48019" marB="480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Narrow" pitchFamily="34" charset="0"/>
                        </a:rPr>
                        <a:t>0</a:t>
                      </a:r>
                    </a:p>
                  </a:txBody>
                  <a:tcPr marL="96012" marR="96012" marT="48019" marB="480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bl>
          </a:graphicData>
        </a:graphic>
      </p:graphicFrame>
      <p:graphicFrame>
        <p:nvGraphicFramePr>
          <p:cNvPr id="12362" name="Group 74"/>
          <p:cNvGraphicFramePr>
            <a:graphicFrameLocks noGrp="1"/>
          </p:cNvGraphicFramePr>
          <p:nvPr/>
        </p:nvGraphicFramePr>
        <p:xfrm>
          <a:off x="5033962" y="4187190"/>
          <a:ext cx="2146935" cy="2050066"/>
        </p:xfrm>
        <a:graphic>
          <a:graphicData uri="http://schemas.openxmlformats.org/drawingml/2006/table">
            <a:tbl>
              <a:tblPr/>
              <a:tblGrid>
                <a:gridCol w="715090"/>
                <a:gridCol w="716756"/>
                <a:gridCol w="715089"/>
              </a:tblGrid>
              <a:tr h="41612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Narrow" pitchFamily="34" charset="0"/>
                        </a:rPr>
                        <a:t>a</a:t>
                      </a:r>
                    </a:p>
                  </a:txBody>
                  <a:tcPr marL="96012" marR="96012" marT="48013" marB="480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Narrow" pitchFamily="34" charset="0"/>
                        </a:rPr>
                        <a:t>b</a:t>
                      </a:r>
                    </a:p>
                  </a:txBody>
                  <a:tcPr marL="96012" marR="96012" marT="48013" marB="480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Narrow" pitchFamily="34" charset="0"/>
                        </a:rPr>
                        <a:t>a </a:t>
                      </a:r>
                      <a:r>
                        <a:rPr kumimoji="0" lang="el-GR" sz="2100" b="0" i="0" u="none" strike="noStrike" cap="none" normalizeH="0" baseline="0" smtClean="0">
                          <a:ln>
                            <a:noFill/>
                          </a:ln>
                          <a:solidFill>
                            <a:srgbClr val="000000"/>
                          </a:solidFill>
                          <a:effectLst/>
                          <a:latin typeface="Arial Narrow" pitchFamily="34" charset="0"/>
                        </a:rPr>
                        <a:t>Λ</a:t>
                      </a:r>
                      <a:r>
                        <a:rPr kumimoji="0" lang="en-US" sz="2100" b="0" i="0" u="none" strike="noStrike" cap="none" normalizeH="0" baseline="0" smtClean="0">
                          <a:ln>
                            <a:noFill/>
                          </a:ln>
                          <a:solidFill>
                            <a:srgbClr val="000000"/>
                          </a:solidFill>
                          <a:effectLst/>
                          <a:latin typeface="Arial Narrow" pitchFamily="34" charset="0"/>
                        </a:rPr>
                        <a:t> b </a:t>
                      </a:r>
                    </a:p>
                  </a:txBody>
                  <a:tcPr marL="96012" marR="96012" marT="48013" marB="480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r h="41612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Narrow" pitchFamily="34" charset="0"/>
                        </a:rPr>
                        <a:t>0</a:t>
                      </a:r>
                    </a:p>
                  </a:txBody>
                  <a:tcPr marL="96012" marR="96012" marT="48013" marB="480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Narrow" pitchFamily="34" charset="0"/>
                        </a:rPr>
                        <a:t>0</a:t>
                      </a:r>
                    </a:p>
                  </a:txBody>
                  <a:tcPr marL="96012" marR="96012" marT="48013" marB="480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Narrow" pitchFamily="34" charset="0"/>
                        </a:rPr>
                        <a:t>0</a:t>
                      </a:r>
                    </a:p>
                  </a:txBody>
                  <a:tcPr marL="96012" marR="96012" marT="48013" marB="480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41612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Narrow" pitchFamily="34" charset="0"/>
                        </a:rPr>
                        <a:t>0</a:t>
                      </a:r>
                    </a:p>
                  </a:txBody>
                  <a:tcPr marL="96012" marR="96012" marT="48013" marB="480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Narrow" pitchFamily="34" charset="0"/>
                        </a:rPr>
                        <a:t>1</a:t>
                      </a:r>
                    </a:p>
                  </a:txBody>
                  <a:tcPr marL="96012" marR="96012" marT="48013" marB="480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Narrow" pitchFamily="34" charset="0"/>
                        </a:rPr>
                        <a:t>0</a:t>
                      </a:r>
                    </a:p>
                  </a:txBody>
                  <a:tcPr marL="96012" marR="96012" marT="48013" marB="480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r h="41612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Narrow" pitchFamily="34" charset="0"/>
                        </a:rPr>
                        <a:t>1</a:t>
                      </a:r>
                    </a:p>
                  </a:txBody>
                  <a:tcPr marL="96012" marR="96012" marT="48013" marB="480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Narrow" pitchFamily="34" charset="0"/>
                        </a:rPr>
                        <a:t>0</a:t>
                      </a:r>
                    </a:p>
                  </a:txBody>
                  <a:tcPr marL="96012" marR="96012" marT="48013" marB="480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Narrow" pitchFamily="34" charset="0"/>
                        </a:rPr>
                        <a:t>0</a:t>
                      </a:r>
                    </a:p>
                  </a:txBody>
                  <a:tcPr marL="96012" marR="96012" marT="48013" marB="480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8411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Arial Narrow" pitchFamily="34" charset="0"/>
                        </a:rPr>
                        <a:t>1</a:t>
                      </a:r>
                    </a:p>
                  </a:txBody>
                  <a:tcPr marL="96012" marR="96012" marT="48013" marB="480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Arial Narrow" pitchFamily="34" charset="0"/>
                        </a:rPr>
                        <a:t>1</a:t>
                      </a:r>
                    </a:p>
                  </a:txBody>
                  <a:tcPr marL="96012" marR="96012" marT="48013" marB="480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Arial Narrow" pitchFamily="34" charset="0"/>
                        </a:rPr>
                        <a:t>1</a:t>
                      </a:r>
                    </a:p>
                  </a:txBody>
                  <a:tcPr marL="96012" marR="96012" marT="48013" marB="480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bl>
          </a:graphicData>
        </a:graphic>
      </p:graphicFrame>
      <p:graphicFrame>
        <p:nvGraphicFramePr>
          <p:cNvPr id="12365" name="Group 77"/>
          <p:cNvGraphicFramePr>
            <a:graphicFrameLocks noGrp="1"/>
          </p:cNvGraphicFramePr>
          <p:nvPr/>
        </p:nvGraphicFramePr>
        <p:xfrm>
          <a:off x="8221027" y="4200525"/>
          <a:ext cx="2226945" cy="2080260"/>
        </p:xfrm>
        <a:graphic>
          <a:graphicData uri="http://schemas.openxmlformats.org/drawingml/2006/table">
            <a:tbl>
              <a:tblPr/>
              <a:tblGrid>
                <a:gridCol w="741760"/>
                <a:gridCol w="743426"/>
                <a:gridCol w="741759"/>
              </a:tblGrid>
              <a:tr h="41605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Narrow" pitchFamily="34" charset="0"/>
                        </a:rPr>
                        <a:t>a</a:t>
                      </a: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Narrow" pitchFamily="34" charset="0"/>
                        </a:rPr>
                        <a:t>b</a:t>
                      </a: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Narrow" pitchFamily="34" charset="0"/>
                        </a:rPr>
                        <a:t>a V b</a:t>
                      </a: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r h="41605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Narrow" pitchFamily="34" charset="0"/>
                        </a:rPr>
                        <a:t>0</a:t>
                      </a: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Narrow" pitchFamily="34" charset="0"/>
                        </a:rPr>
                        <a:t>0</a:t>
                      </a: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Narrow" pitchFamily="34" charset="0"/>
                        </a:rPr>
                        <a:t>0</a:t>
                      </a: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41605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Narrow" pitchFamily="34" charset="0"/>
                        </a:rPr>
                        <a:t>0</a:t>
                      </a: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Narrow" pitchFamily="34" charset="0"/>
                        </a:rPr>
                        <a:t>1</a:t>
                      </a: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Narrow" pitchFamily="34" charset="0"/>
                        </a:rPr>
                        <a:t>1</a:t>
                      </a: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r h="41605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Narrow" pitchFamily="34" charset="0"/>
                        </a:rPr>
                        <a:t>1</a:t>
                      </a: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Narrow" pitchFamily="34" charset="0"/>
                        </a:rPr>
                        <a:t>0</a:t>
                      </a: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Narrow" pitchFamily="34" charset="0"/>
                        </a:rPr>
                        <a:t>1</a:t>
                      </a: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41605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Narrow" pitchFamily="34" charset="0"/>
                        </a:rPr>
                        <a:t>1</a:t>
                      </a: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Narrow" pitchFamily="34" charset="0"/>
                        </a:rPr>
                        <a:t>1</a:t>
                      </a: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Arial Narrow" pitchFamily="34" charset="0"/>
                        </a:rPr>
                        <a:t>1</a:t>
                      </a:r>
                    </a:p>
                  </a:txBody>
                  <a:tcPr marL="96012" marR="96012" marT="48006" marB="480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bl>
          </a:graphicData>
        </a:graphic>
      </p:graphicFrame>
      <p:sp>
        <p:nvSpPr>
          <p:cNvPr id="2" name="Footer Placeholder 1"/>
          <p:cNvSpPr>
            <a:spLocks noGrp="1"/>
          </p:cNvSpPr>
          <p:nvPr>
            <p:ph type="ftr" sz="quarter" idx="11"/>
          </p:nvPr>
        </p:nvSpPr>
        <p:spPr/>
        <p:txBody>
          <a:bodyPr/>
          <a:lstStyle/>
          <a:p>
            <a:r>
              <a:rPr lang="en-IN" smtClean="0"/>
              <a:t>INDIAN INSTITUTE OF TECHNOLOGY KHARAGPUR</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
        <p:nvSpPr>
          <p:cNvPr id="8" name="Rectangle 7"/>
          <p:cNvSpPr/>
          <p:nvPr/>
        </p:nvSpPr>
        <p:spPr>
          <a:xfrm>
            <a:off x="2795587" y="4210050"/>
            <a:ext cx="1189749" cy="415498"/>
          </a:xfrm>
          <a:prstGeom prst="rect">
            <a:avLst/>
          </a:prstGeom>
        </p:spPr>
        <p:txBody>
          <a:bodyPr wrap="none">
            <a:spAutoFit/>
          </a:bodyPr>
          <a:lstStyle/>
          <a:p>
            <a:r>
              <a:rPr lang="en-US" altLang="en-US" sz="2100" b="1" dirty="0">
                <a:solidFill>
                  <a:srgbClr val="000000"/>
                </a:solidFill>
                <a:latin typeface="Arial Narrow" panose="020B0606020202030204" pitchFamily="34" charset="0"/>
              </a:rPr>
              <a:t>Negation </a:t>
            </a:r>
            <a:endParaRPr lang="en-US" dirty="0"/>
          </a:p>
        </p:txBody>
      </p:sp>
      <p:sp>
        <p:nvSpPr>
          <p:cNvPr id="10" name="Rectangle 9"/>
          <p:cNvSpPr/>
          <p:nvPr/>
        </p:nvSpPr>
        <p:spPr>
          <a:xfrm>
            <a:off x="5386387" y="3776306"/>
            <a:ext cx="1531188" cy="415498"/>
          </a:xfrm>
          <a:prstGeom prst="rect">
            <a:avLst/>
          </a:prstGeom>
        </p:spPr>
        <p:txBody>
          <a:bodyPr wrap="none">
            <a:spAutoFit/>
          </a:bodyPr>
          <a:lstStyle/>
          <a:p>
            <a:r>
              <a:rPr lang="en-US" altLang="en-US" sz="2100" b="1" dirty="0">
                <a:solidFill>
                  <a:srgbClr val="000000"/>
                </a:solidFill>
                <a:latin typeface="Arial Narrow" panose="020B0606020202030204" pitchFamily="34" charset="0"/>
              </a:rPr>
              <a:t>Conjunction </a:t>
            </a:r>
            <a:endParaRPr lang="en-US" dirty="0"/>
          </a:p>
        </p:txBody>
      </p:sp>
      <p:sp>
        <p:nvSpPr>
          <p:cNvPr id="12" name="Rectangle 11"/>
          <p:cNvSpPr/>
          <p:nvPr/>
        </p:nvSpPr>
        <p:spPr>
          <a:xfrm>
            <a:off x="8662987" y="3776306"/>
            <a:ext cx="1446230" cy="415498"/>
          </a:xfrm>
          <a:prstGeom prst="rect">
            <a:avLst/>
          </a:prstGeom>
        </p:spPr>
        <p:txBody>
          <a:bodyPr wrap="none">
            <a:spAutoFit/>
          </a:bodyPr>
          <a:lstStyle/>
          <a:p>
            <a:r>
              <a:rPr lang="en-US" altLang="en-US" sz="2100" b="1" dirty="0">
                <a:solidFill>
                  <a:srgbClr val="000000"/>
                </a:solidFill>
                <a:latin typeface="Arial Narrow" panose="020B0606020202030204" pitchFamily="34" charset="0"/>
              </a:rPr>
              <a:t>Disjunction </a:t>
            </a:r>
            <a:endParaRPr lang="en-US" dirty="0"/>
          </a:p>
        </p:txBody>
      </p:sp>
    </p:spTree>
    <p:extLst>
      <p:ext uri="{BB962C8B-B14F-4D97-AF65-F5344CB8AC3E}">
        <p14:creationId xmlns:p14="http://schemas.microsoft.com/office/powerpoint/2010/main" val="14120184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12365"/>
                                        </p:tgtEl>
                                        <p:attrNameLst>
                                          <p:attrName>style.visibility</p:attrName>
                                        </p:attrNameLst>
                                      </p:cBhvr>
                                      <p:to>
                                        <p:strVal val="visible"/>
                                      </p:to>
                                    </p:set>
                                    <p:animEffect transition="in" filter="checkerboard(across)">
                                      <p:cBhvr>
                                        <p:cTn id="11" dur="500"/>
                                        <p:tgtEl>
                                          <p:spTgt spid="12365"/>
                                        </p:tgtEl>
                                      </p:cBhvr>
                                    </p:animEffect>
                                  </p:childTnLst>
                                </p:cTn>
                              </p:par>
                            </p:childTnLst>
                          </p:cTn>
                        </p:par>
                        <p:par>
                          <p:cTn id="12" fill="hold" nodeType="afterGroup">
                            <p:stCondLst>
                              <p:cond delay="1000"/>
                            </p:stCondLst>
                            <p:childTnLst>
                              <p:par>
                                <p:cTn id="13" presetID="5" presetClass="entr" presetSubtype="10" fill="hold" nodeType="afterEffect">
                                  <p:stCondLst>
                                    <p:cond delay="0"/>
                                  </p:stCondLst>
                                  <p:childTnLst>
                                    <p:set>
                                      <p:cBhvr>
                                        <p:cTn id="14" dur="1" fill="hold">
                                          <p:stCondLst>
                                            <p:cond delay="0"/>
                                          </p:stCondLst>
                                        </p:cTn>
                                        <p:tgtEl>
                                          <p:spTgt spid="12362"/>
                                        </p:tgtEl>
                                        <p:attrNameLst>
                                          <p:attrName>style.visibility</p:attrName>
                                        </p:attrNameLst>
                                      </p:cBhvr>
                                      <p:to>
                                        <p:strVal val="visible"/>
                                      </p:to>
                                    </p:set>
                                    <p:animEffect transition="in" filter="checkerboard(across)">
                                      <p:cBhvr>
                                        <p:cTn id="15" dur="500"/>
                                        <p:tgtEl>
                                          <p:spTgt spid="12362"/>
                                        </p:tgtEl>
                                      </p:cBhvr>
                                    </p:animEffect>
                                  </p:childTnLst>
                                </p:cTn>
                              </p:par>
                            </p:childTnLst>
                          </p:cTn>
                        </p:par>
                        <p:par>
                          <p:cTn id="16" fill="hold" nodeType="afterGroup">
                            <p:stCondLst>
                              <p:cond delay="1500"/>
                            </p:stCondLst>
                            <p:childTnLst>
                              <p:par>
                                <p:cTn id="17" presetID="5" presetClass="entr" presetSubtype="10" fill="hold" nodeType="afterEffect">
                                  <p:stCondLst>
                                    <p:cond delay="0"/>
                                  </p:stCondLst>
                                  <p:childTnLst>
                                    <p:set>
                                      <p:cBhvr>
                                        <p:cTn id="18" dur="1" fill="hold">
                                          <p:stCondLst>
                                            <p:cond delay="0"/>
                                          </p:stCondLst>
                                        </p:cTn>
                                        <p:tgtEl>
                                          <p:spTgt spid="12366"/>
                                        </p:tgtEl>
                                        <p:attrNameLst>
                                          <p:attrName>style.visibility</p:attrName>
                                        </p:attrNameLst>
                                      </p:cBhvr>
                                      <p:to>
                                        <p:strVal val="visible"/>
                                      </p:to>
                                    </p:set>
                                    <p:animEffect transition="in" filter="checkerboard(across)">
                                      <p:cBhvr>
                                        <p:cTn id="19" dur="500"/>
                                        <p:tgtEl>
                                          <p:spTgt spid="12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r>
              <a:rPr lang="en-US" altLang="en-US" smtClean="0"/>
              <a:t>Boolean Logic (</a:t>
            </a:r>
            <a:r>
              <a:rPr lang="en-US" altLang="en-US" dirty="0" err="1" smtClean="0"/>
              <a:t>contd</a:t>
            </a:r>
            <a:r>
              <a:rPr lang="en-US" altLang="en-US" dirty="0" smtClean="0"/>
              <a:t>…)</a:t>
            </a:r>
          </a:p>
        </p:txBody>
      </p:sp>
      <p:sp>
        <p:nvSpPr>
          <p:cNvPr id="3" name="Content Placeholder 2"/>
          <p:cNvSpPr>
            <a:spLocks noGrp="1"/>
          </p:cNvSpPr>
          <p:nvPr>
            <p:ph idx="1"/>
          </p:nvPr>
        </p:nvSpPr>
        <p:spPr/>
        <p:txBody>
          <a:bodyPr/>
          <a:lstStyle/>
          <a:p>
            <a:r>
              <a:rPr lang="en-US" altLang="en-US" sz="2100"/>
              <a:t>Several other Boolean operations occasionally appear</a:t>
            </a:r>
          </a:p>
          <a:p>
            <a:pPr lvl="1"/>
            <a:r>
              <a:rPr lang="en-US" altLang="en-US" sz="2100"/>
              <a:t>Exclusive-Or (XOR): P </a:t>
            </a:r>
            <a:r>
              <a:rPr lang="en-US" altLang="en-US" sz="2100">
                <a:solidFill>
                  <a:srgbClr val="000000"/>
                </a:solidFill>
              </a:rPr>
              <a:t>⊕</a:t>
            </a:r>
            <a:r>
              <a:rPr lang="en-US" altLang="en-US" sz="2100"/>
              <a:t> Q ≡ (~P </a:t>
            </a:r>
            <a:r>
              <a:rPr lang="el-GR" altLang="en-US" sz="2100" b="0">
                <a:solidFill>
                  <a:srgbClr val="000000"/>
                </a:solidFill>
              </a:rPr>
              <a:t>Λ</a:t>
            </a:r>
            <a:r>
              <a:rPr lang="en-US" altLang="en-US" sz="2100"/>
              <a:t> Q) V (P </a:t>
            </a:r>
            <a:r>
              <a:rPr lang="el-GR" altLang="en-US" sz="2100" b="0">
                <a:solidFill>
                  <a:srgbClr val="000000"/>
                </a:solidFill>
              </a:rPr>
              <a:t>Λ</a:t>
            </a:r>
            <a:r>
              <a:rPr lang="en-US" altLang="en-US" sz="2100"/>
              <a:t> ~Q) ≡ ~(P </a:t>
            </a:r>
            <a:r>
              <a:rPr lang="en-US" altLang="en-US" sz="2100">
                <a:latin typeface="Courier New" panose="02070309020205020404" pitchFamily="49" charset="0"/>
                <a:cs typeface="Courier New" panose="02070309020205020404" pitchFamily="49" charset="0"/>
                <a:sym typeface="Wingdings" panose="05000000000000000000" pitchFamily="2" charset="2"/>
              </a:rPr>
              <a:t>&lt;=&gt;</a:t>
            </a:r>
            <a:r>
              <a:rPr lang="en-US" altLang="en-US" sz="2100">
                <a:sym typeface="Wingdings" panose="05000000000000000000" pitchFamily="2" charset="2"/>
              </a:rPr>
              <a:t> Q)</a:t>
            </a:r>
            <a:endParaRPr lang="en-US" altLang="en-US" sz="2100"/>
          </a:p>
          <a:p>
            <a:pPr lvl="1"/>
            <a:r>
              <a:rPr lang="en-US" altLang="en-US" sz="2100"/>
              <a:t>Implication: P </a:t>
            </a:r>
            <a:r>
              <a:rPr lang="en-US" altLang="en-US" sz="2100">
                <a:latin typeface="Courier New" panose="02070309020205020404" pitchFamily="49" charset="0"/>
                <a:cs typeface="Courier New" panose="02070309020205020404" pitchFamily="49" charset="0"/>
              </a:rPr>
              <a:t>=&gt;</a:t>
            </a:r>
            <a:r>
              <a:rPr lang="en-US" altLang="en-US" sz="2100"/>
              <a:t> Q ≡ ~P V Q</a:t>
            </a:r>
          </a:p>
          <a:p>
            <a:pPr lvl="1"/>
            <a:r>
              <a:rPr lang="en-US" altLang="en-US" sz="2100"/>
              <a:t>Equality: P </a:t>
            </a:r>
            <a:r>
              <a:rPr lang="en-US" altLang="en-US" sz="2100">
                <a:latin typeface="Courier New" panose="02070309020205020404" pitchFamily="49" charset="0"/>
                <a:cs typeface="Courier New" panose="02070309020205020404" pitchFamily="49" charset="0"/>
                <a:sym typeface="Wingdings" panose="05000000000000000000" pitchFamily="2" charset="2"/>
              </a:rPr>
              <a:t>&lt;=&gt;</a:t>
            </a:r>
            <a:r>
              <a:rPr lang="en-US" altLang="en-US" sz="2100">
                <a:sym typeface="Wingdings" panose="05000000000000000000" pitchFamily="2" charset="2"/>
              </a:rPr>
              <a:t> Q </a:t>
            </a:r>
            <a:r>
              <a:rPr lang="en-US" altLang="en-US" sz="2100"/>
              <a:t>≡</a:t>
            </a:r>
            <a:r>
              <a:rPr lang="en-US" altLang="en-US" sz="2100">
                <a:sym typeface="Wingdings" panose="05000000000000000000" pitchFamily="2" charset="2"/>
              </a:rPr>
              <a:t> (P </a:t>
            </a:r>
            <a:r>
              <a:rPr lang="en-US" altLang="en-US" sz="2100">
                <a:latin typeface="Courier New" panose="02070309020205020404" pitchFamily="49" charset="0"/>
                <a:cs typeface="Courier New" panose="02070309020205020404" pitchFamily="49" charset="0"/>
                <a:sym typeface="Wingdings" panose="05000000000000000000" pitchFamily="2" charset="2"/>
              </a:rPr>
              <a:t>=&gt;</a:t>
            </a:r>
            <a:r>
              <a:rPr lang="en-US" altLang="en-US" sz="2100">
                <a:sym typeface="Wingdings" panose="05000000000000000000" pitchFamily="2" charset="2"/>
              </a:rPr>
              <a:t> Q) </a:t>
            </a:r>
            <a:r>
              <a:rPr lang="el-GR" altLang="en-US" sz="2100" b="0">
                <a:solidFill>
                  <a:srgbClr val="000000"/>
                </a:solidFill>
              </a:rPr>
              <a:t>Λ</a:t>
            </a:r>
            <a:r>
              <a:rPr lang="en-US" altLang="en-US" sz="2100"/>
              <a:t> (Q </a:t>
            </a:r>
            <a:r>
              <a:rPr lang="en-US" altLang="en-US" sz="2100">
                <a:latin typeface="Courier New" panose="02070309020205020404" pitchFamily="49" charset="0"/>
                <a:cs typeface="Courier New" panose="02070309020205020404" pitchFamily="49" charset="0"/>
              </a:rPr>
              <a:t>=&gt;</a:t>
            </a:r>
            <a:r>
              <a:rPr lang="en-US" altLang="en-US" sz="2100"/>
              <a:t> P)</a:t>
            </a:r>
          </a:p>
          <a:p>
            <a:endParaRPr lang="en-US" altLang="en-US" sz="2100" i="1"/>
          </a:p>
          <a:p>
            <a:r>
              <a:rPr lang="en-US" altLang="en-US" sz="2100"/>
              <a:t>Distributive law:</a:t>
            </a:r>
          </a:p>
          <a:p>
            <a:pPr lvl="1"/>
            <a:r>
              <a:rPr lang="en-US" altLang="en-US" sz="2100"/>
              <a:t>P </a:t>
            </a:r>
            <a:r>
              <a:rPr lang="el-GR" altLang="en-US" sz="2100" b="0">
                <a:solidFill>
                  <a:srgbClr val="000000"/>
                </a:solidFill>
              </a:rPr>
              <a:t>Λ</a:t>
            </a:r>
            <a:r>
              <a:rPr lang="en-US" altLang="en-US" sz="2100"/>
              <a:t> (Q V R) ≡ (P </a:t>
            </a:r>
            <a:r>
              <a:rPr lang="el-GR" altLang="en-US" sz="2100" b="0">
                <a:solidFill>
                  <a:srgbClr val="000000"/>
                </a:solidFill>
              </a:rPr>
              <a:t>Λ</a:t>
            </a:r>
            <a:r>
              <a:rPr lang="en-US" altLang="en-US" sz="2100"/>
              <a:t> Q) V ( P </a:t>
            </a:r>
            <a:r>
              <a:rPr lang="el-GR" altLang="en-US" sz="2100" b="0">
                <a:solidFill>
                  <a:srgbClr val="000000"/>
                </a:solidFill>
              </a:rPr>
              <a:t>Λ</a:t>
            </a:r>
            <a:r>
              <a:rPr lang="en-US" altLang="en-US" sz="2100"/>
              <a:t> R)</a:t>
            </a:r>
          </a:p>
          <a:p>
            <a:pPr lvl="1"/>
            <a:r>
              <a:rPr lang="en-US" altLang="en-US" sz="2100"/>
              <a:t>P V (Q </a:t>
            </a:r>
            <a:r>
              <a:rPr lang="el-GR" altLang="en-US" sz="2100" b="0">
                <a:solidFill>
                  <a:srgbClr val="000000"/>
                </a:solidFill>
              </a:rPr>
              <a:t>Λ</a:t>
            </a:r>
            <a:r>
              <a:rPr lang="en-US" altLang="en-US" sz="2100"/>
              <a:t> R) ≡ (P V Q) </a:t>
            </a:r>
            <a:r>
              <a:rPr lang="el-GR" altLang="en-US" sz="2100" b="0">
                <a:solidFill>
                  <a:srgbClr val="000000"/>
                </a:solidFill>
              </a:rPr>
              <a:t>Λ</a:t>
            </a:r>
            <a:r>
              <a:rPr lang="en-US" altLang="en-US" sz="2100"/>
              <a:t> (P V R) </a:t>
            </a:r>
            <a:r>
              <a:rPr lang="en-US" altLang="en-US" sz="2100">
                <a:solidFill>
                  <a:srgbClr val="C00000"/>
                </a:solidFill>
              </a:rPr>
              <a:t>[Dual]</a:t>
            </a:r>
          </a:p>
          <a:p>
            <a:endParaRPr lang="en-US" altLang="en-US" sz="2100"/>
          </a:p>
          <a:p>
            <a:r>
              <a:rPr lang="en-US" altLang="en-US" sz="2100"/>
              <a:t>Commutative law:</a:t>
            </a:r>
          </a:p>
          <a:p>
            <a:pPr lvl="1"/>
            <a:r>
              <a:rPr lang="en-US" altLang="en-US" sz="2100"/>
              <a:t>P V Q ≡ Q V P and Q </a:t>
            </a:r>
            <a:r>
              <a:rPr lang="el-GR" altLang="en-US" sz="2100" b="0">
                <a:solidFill>
                  <a:srgbClr val="000000"/>
                </a:solidFill>
              </a:rPr>
              <a:t>Λ</a:t>
            </a:r>
            <a:r>
              <a:rPr lang="en-US" altLang="en-US" sz="2100"/>
              <a:t> R ≡ R </a:t>
            </a:r>
            <a:r>
              <a:rPr lang="el-GR" altLang="en-US" sz="2100" b="0">
                <a:solidFill>
                  <a:srgbClr val="000000"/>
                </a:solidFill>
              </a:rPr>
              <a:t>Λ</a:t>
            </a:r>
            <a:r>
              <a:rPr lang="en-US" altLang="en-US" sz="2100"/>
              <a:t> Q </a:t>
            </a:r>
          </a:p>
        </p:txBody>
      </p:sp>
      <p:sp>
        <p:nvSpPr>
          <p:cNvPr id="2" name="Footer Placeholder 1"/>
          <p:cNvSpPr>
            <a:spLocks noGrp="1"/>
          </p:cNvSpPr>
          <p:nvPr>
            <p:ph type="ftr" sz="quarter" idx="11"/>
          </p:nvPr>
        </p:nvSpPr>
        <p:spPr/>
        <p:txBody>
          <a:bodyPr/>
          <a:lstStyle/>
          <a:p>
            <a:r>
              <a:rPr lang="en-IN" smtClean="0"/>
              <a:t>INDIAN INSTITUTE OF TECHNOLOGY KHARAGPUR</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3128856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checkerboard(across)">
                                      <p:cBhvr>
                                        <p:cTn id="21" dur="500"/>
                                        <p:tgtEl>
                                          <p:spTgt spid="3">
                                            <p:txEl>
                                              <p:pRg st="5" end="5"/>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checkerboard(across)">
                                      <p:cBhvr>
                                        <p:cTn id="24" dur="500"/>
                                        <p:tgtEl>
                                          <p:spTgt spid="3">
                                            <p:txEl>
                                              <p:pRg st="6" end="6"/>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checkerboard(across)">
                                      <p:cBhvr>
                                        <p:cTn id="27" dur="500"/>
                                        <p:tgtEl>
                                          <p:spTgt spid="3">
                                            <p:txEl>
                                              <p:pRg st="7" end="7"/>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checkerboard(across)">
                                      <p:cBhvr>
                                        <p:cTn id="30" dur="500"/>
                                        <p:tgtEl>
                                          <p:spTgt spid="3">
                                            <p:txEl>
                                              <p:pRg st="9" end="9"/>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3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Comments on Alan Turing’s Paper </a:t>
            </a:r>
            <a:endParaRPr lang="en-US" dirty="0"/>
          </a:p>
        </p:txBody>
      </p:sp>
      <p:sp>
        <p:nvSpPr>
          <p:cNvPr id="4" name="Content Placeholder 3"/>
          <p:cNvSpPr>
            <a:spLocks noGrp="1"/>
          </p:cNvSpPr>
          <p:nvPr>
            <p:ph idx="1"/>
          </p:nvPr>
        </p:nvSpPr>
        <p:spPr>
          <a:xfrm>
            <a:off x="738187" y="1004887"/>
            <a:ext cx="11353800" cy="5719763"/>
          </a:xfrm>
        </p:spPr>
        <p:txBody>
          <a:bodyPr>
            <a:noAutofit/>
          </a:bodyPr>
          <a:lstStyle/>
          <a:p>
            <a:pPr>
              <a:lnSpc>
                <a:spcPct val="100000"/>
              </a:lnSpc>
              <a:defRPr/>
            </a:pPr>
            <a:r>
              <a:rPr lang="en-US" sz="2000" dirty="0">
                <a:solidFill>
                  <a:schemeClr val="accent1">
                    <a:lumMod val="75000"/>
                  </a:schemeClr>
                </a:solidFill>
              </a:rPr>
              <a:t>"</a:t>
            </a:r>
            <a:r>
              <a:rPr lang="en-US" sz="2000" dirty="0">
                <a:solidFill>
                  <a:srgbClr val="0000CC"/>
                </a:solidFill>
              </a:rPr>
              <a:t>On Computable Numbers, with an Application to the </a:t>
            </a:r>
            <a:r>
              <a:rPr lang="en-US" sz="2000" dirty="0" err="1">
                <a:solidFill>
                  <a:srgbClr val="0000CC"/>
                </a:solidFill>
              </a:rPr>
              <a:t>Entscheidungs</a:t>
            </a:r>
            <a:r>
              <a:rPr lang="en-US" sz="2000" dirty="0">
                <a:solidFill>
                  <a:srgbClr val="0000CC"/>
                </a:solidFill>
              </a:rPr>
              <a:t> Problem</a:t>
            </a:r>
            <a:r>
              <a:rPr lang="en-US" sz="2000" dirty="0">
                <a:solidFill>
                  <a:schemeClr val="accent1">
                    <a:lumMod val="75000"/>
                  </a:schemeClr>
                </a:solidFill>
              </a:rPr>
              <a:t>." </a:t>
            </a:r>
          </a:p>
          <a:p>
            <a:pPr algn="just">
              <a:lnSpc>
                <a:spcPct val="100000"/>
              </a:lnSpc>
              <a:buFont typeface="Wingdings" pitchFamily="82" charset="2"/>
              <a:buNone/>
              <a:defRPr/>
            </a:pPr>
            <a:r>
              <a:rPr lang="en-US" sz="2000" dirty="0">
                <a:solidFill>
                  <a:schemeClr val="accent1">
                    <a:lumMod val="75000"/>
                  </a:schemeClr>
                </a:solidFill>
              </a:rPr>
              <a:t>	</a:t>
            </a:r>
            <a:r>
              <a:rPr lang="en-US" sz="2000" dirty="0"/>
              <a:t>This is a bizarre paper. It begins by defining a computing device absolutely unlike anything I have seen, then proceeds to show—I haven't quite followed the needlessly complicated formalism—that there are numbers that it can't compute. </a:t>
            </a:r>
          </a:p>
          <a:p>
            <a:pPr algn="just">
              <a:lnSpc>
                <a:spcPct val="100000"/>
              </a:lnSpc>
              <a:buFont typeface="Wingdings" pitchFamily="82" charset="2"/>
              <a:buNone/>
              <a:defRPr/>
            </a:pPr>
            <a:r>
              <a:rPr lang="en-US" sz="2000" dirty="0"/>
              <a:t>	As I see it, there are two alternatives that apply to any machine that will ever be built: Either these numbers are too big to be represented in the machine, in which case the conclusion is obvious, or they are not; in that case, a machine that can't compute them is simply broken</a:t>
            </a:r>
            <a:r>
              <a:rPr lang="en-US" sz="2000" dirty="0" smtClean="0"/>
              <a:t>!</a:t>
            </a:r>
          </a:p>
          <a:p>
            <a:pPr algn="just">
              <a:lnSpc>
                <a:spcPct val="100000"/>
              </a:lnSpc>
              <a:buFont typeface="Wingdings" pitchFamily="82" charset="2"/>
              <a:buNone/>
              <a:defRPr/>
            </a:pPr>
            <a:r>
              <a:rPr lang="en-US" sz="2000" dirty="0" smtClean="0"/>
              <a:t>	Any </a:t>
            </a:r>
            <a:r>
              <a:rPr lang="en-US" sz="2000" dirty="0"/>
              <a:t>tabulating machine worth its rent can compute all the values in the range it represents, and any number computable by a function—that is, by applying the four operations a number of times—can be computed by any modern tabulating machine since these machines—unlike the one proposed here with its bizarre mechanism——have the four operations hardwired. It seems that the "improvement" proposed by Turing is not an improvement over current technology at all, and I strongly suspect the machine is too simple to be of </a:t>
            </a:r>
            <a:r>
              <a:rPr lang="en-US" sz="2000" dirty="0" smtClean="0"/>
              <a:t>any use.</a:t>
            </a:r>
          </a:p>
          <a:p>
            <a:pPr algn="just">
              <a:lnSpc>
                <a:spcPct val="100000"/>
              </a:lnSpc>
              <a:buFont typeface="Wingdings" pitchFamily="82" charset="2"/>
              <a:buNone/>
              <a:defRPr/>
            </a:pPr>
            <a:r>
              <a:rPr lang="en-US" sz="2000" dirty="0" smtClean="0"/>
              <a:t>	If </a:t>
            </a:r>
            <a:r>
              <a:rPr lang="en-US" sz="2000" dirty="0"/>
              <a:t>the article is accepted, Turing should remember that the language of this journal is English and change the title accordingly. </a:t>
            </a:r>
          </a:p>
          <a:p>
            <a:pPr>
              <a:lnSpc>
                <a:spcPct val="100000"/>
              </a:lnSpc>
              <a:buFont typeface="Wingdings" pitchFamily="82" charset="2"/>
              <a:buNone/>
              <a:defRPr/>
            </a:pPr>
            <a:r>
              <a:rPr lang="en-US" sz="2000" dirty="0"/>
              <a:t>					</a:t>
            </a:r>
            <a:r>
              <a:rPr lang="en-US" sz="2000" dirty="0">
                <a:solidFill>
                  <a:srgbClr val="FF0000"/>
                </a:solidFill>
              </a:rPr>
              <a:t>Source: http://www.fang.ece.ufl.edu/reject.html</a:t>
            </a:r>
          </a:p>
          <a:p>
            <a:pPr>
              <a:lnSpc>
                <a:spcPct val="100000"/>
              </a:lnSpc>
              <a:buFont typeface="Wingdings" pitchFamily="82" charset="2"/>
              <a:buChar char="q"/>
              <a:defRPr/>
            </a:pPr>
            <a:endParaRPr lang="en-US" sz="2000" dirty="0"/>
          </a:p>
        </p:txBody>
      </p:sp>
      <p:sp>
        <p:nvSpPr>
          <p:cNvPr id="5" name="Footer Placeholder 4"/>
          <p:cNvSpPr>
            <a:spLocks noGrp="1"/>
          </p:cNvSpPr>
          <p:nvPr>
            <p:ph type="ftr" sz="quarter" idx="11"/>
          </p:nvPr>
        </p:nvSpPr>
        <p:spPr/>
        <p:txBody>
          <a:bodyPr/>
          <a:lstStyle/>
          <a:p>
            <a:r>
              <a:rPr lang="en-IN" smtClean="0"/>
              <a:t>INDIAN INSTITUTE OF TECHNOLOGY KHARAGPUR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467190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065" y="141304"/>
            <a:ext cx="11761470" cy="639746"/>
          </a:xfrm>
        </p:spPr>
        <p:txBody>
          <a:bodyPr>
            <a:normAutofit fontScale="90000"/>
          </a:bodyPr>
          <a:lstStyle/>
          <a:p>
            <a:pPr>
              <a:defRPr/>
            </a:pPr>
            <a:r>
              <a:rPr lang="en-US" dirty="0" smtClean="0"/>
              <a:t>Curriculum</a:t>
            </a:r>
            <a:endParaRPr lang="en-US" dirty="0"/>
          </a:p>
        </p:txBody>
      </p:sp>
      <p:sp>
        <p:nvSpPr>
          <p:cNvPr id="5123" name="Content Placeholder 2"/>
          <p:cNvSpPr>
            <a:spLocks noGrp="1"/>
          </p:cNvSpPr>
          <p:nvPr>
            <p:ph idx="1"/>
          </p:nvPr>
        </p:nvSpPr>
        <p:spPr/>
        <p:txBody>
          <a:bodyPr>
            <a:normAutofit/>
          </a:bodyPr>
          <a:lstStyle/>
          <a:p>
            <a:pPr>
              <a:lnSpc>
                <a:spcPct val="100000"/>
              </a:lnSpc>
            </a:pPr>
            <a:r>
              <a:rPr lang="en-US" altLang="en-US" sz="2000" dirty="0">
                <a:solidFill>
                  <a:srgbClr val="C00000"/>
                </a:solidFill>
              </a:rPr>
              <a:t>Discrete Structures </a:t>
            </a:r>
            <a:r>
              <a:rPr lang="en-US" altLang="en-US" sz="2000" dirty="0"/>
              <a:t>-- Sets, Relations and Functions; Proof Techniques, Algebraic Structures, </a:t>
            </a:r>
            <a:r>
              <a:rPr lang="en-US" altLang="en-US" sz="2000" dirty="0" err="1"/>
              <a:t>Morphisms</a:t>
            </a:r>
            <a:r>
              <a:rPr lang="en-US" altLang="en-US" sz="2000" dirty="0"/>
              <a:t>, </a:t>
            </a:r>
            <a:r>
              <a:rPr lang="en-US" altLang="en-US" sz="2000" dirty="0" err="1"/>
              <a:t>Posets</a:t>
            </a:r>
            <a:r>
              <a:rPr lang="en-US" altLang="en-US" sz="2000" dirty="0"/>
              <a:t>, Lattices and Boolean Algebras. </a:t>
            </a:r>
          </a:p>
          <a:p>
            <a:pPr algn="just">
              <a:lnSpc>
                <a:spcPct val="100000"/>
              </a:lnSpc>
            </a:pPr>
            <a:r>
              <a:rPr lang="en-US" altLang="en-US" sz="2000" dirty="0">
                <a:solidFill>
                  <a:srgbClr val="C00000"/>
                </a:solidFill>
              </a:rPr>
              <a:t>Logic</a:t>
            </a:r>
            <a:r>
              <a:rPr lang="en-US" altLang="en-US" sz="2000" dirty="0"/>
              <a:t> -- Propositional </a:t>
            </a:r>
            <a:r>
              <a:rPr lang="en-US" altLang="en-US" sz="2000" dirty="0" smtClean="0"/>
              <a:t>Calculus </a:t>
            </a:r>
            <a:r>
              <a:rPr lang="en-US" altLang="en-US" sz="2000" dirty="0"/>
              <a:t>and Predicate Calculus, </a:t>
            </a:r>
            <a:r>
              <a:rPr lang="en-US" altLang="en-US" sz="2000" dirty="0" smtClean="0"/>
              <a:t>Satisfiability </a:t>
            </a:r>
            <a:r>
              <a:rPr lang="en-US" altLang="en-US" sz="2000" dirty="0"/>
              <a:t>and </a:t>
            </a:r>
            <a:r>
              <a:rPr lang="en-US" altLang="en-US" sz="2000" dirty="0" smtClean="0"/>
              <a:t>Validity</a:t>
            </a:r>
            <a:r>
              <a:rPr lang="en-US" altLang="en-US" sz="2000" dirty="0"/>
              <a:t>, Notions of soundness and completeness </a:t>
            </a:r>
          </a:p>
          <a:p>
            <a:pPr algn="just">
              <a:lnSpc>
                <a:spcPct val="100000"/>
              </a:lnSpc>
            </a:pPr>
            <a:r>
              <a:rPr lang="en-US" altLang="en-US" sz="2000" dirty="0">
                <a:solidFill>
                  <a:srgbClr val="C00000"/>
                </a:solidFill>
              </a:rPr>
              <a:t>Languages AND Automata Theory </a:t>
            </a:r>
            <a:r>
              <a:rPr lang="en-US" altLang="en-US" sz="2000" dirty="0"/>
              <a:t>-- Chomsky Hierarchy of Grammars and the corresponding acceptors, Turing Machines, Recursive and Recursively Enumerable Languages; Operations on Languages, closures with respect to the operations. </a:t>
            </a:r>
          </a:p>
          <a:p>
            <a:pPr algn="just">
              <a:lnSpc>
                <a:spcPct val="100000"/>
              </a:lnSpc>
            </a:pPr>
            <a:r>
              <a:rPr lang="en-US" altLang="en-US" sz="2000" dirty="0">
                <a:solidFill>
                  <a:srgbClr val="C00000"/>
                </a:solidFill>
              </a:rPr>
              <a:t>Computability</a:t>
            </a:r>
            <a:r>
              <a:rPr lang="en-US" altLang="en-US" sz="2000" dirty="0"/>
              <a:t> -- Church-Turing Thesis, Decision Problems, Decidability and </a:t>
            </a:r>
            <a:r>
              <a:rPr lang="en-US" altLang="en-US" sz="2000" dirty="0" err="1"/>
              <a:t>Undecidability</a:t>
            </a:r>
            <a:r>
              <a:rPr lang="en-US" altLang="en-US" sz="2000" dirty="0"/>
              <a:t>, Halting Problem of Turing Machines; Problem reduction (Turing and </a:t>
            </a:r>
            <a:r>
              <a:rPr lang="en-US" altLang="en-US" sz="2000" dirty="0" smtClean="0"/>
              <a:t>Mapping </a:t>
            </a:r>
            <a:r>
              <a:rPr lang="en-US" altLang="en-US" sz="2000" dirty="0"/>
              <a:t>reduction). </a:t>
            </a:r>
          </a:p>
          <a:p>
            <a:pPr>
              <a:lnSpc>
                <a:spcPct val="100000"/>
              </a:lnSpc>
            </a:pPr>
            <a:r>
              <a:rPr lang="en-US" altLang="en-US" sz="2000" dirty="0">
                <a:solidFill>
                  <a:srgbClr val="C00000"/>
                </a:solidFill>
              </a:rPr>
              <a:t>Computational </a:t>
            </a:r>
            <a:r>
              <a:rPr lang="en-US" altLang="en-US" sz="2000" dirty="0" smtClean="0">
                <a:solidFill>
                  <a:srgbClr val="C00000"/>
                </a:solidFill>
              </a:rPr>
              <a:t>Complexity:</a:t>
            </a:r>
            <a:endParaRPr lang="en-US" altLang="en-US" sz="2000" dirty="0" smtClean="0"/>
          </a:p>
          <a:p>
            <a:pPr>
              <a:lnSpc>
                <a:spcPct val="100000"/>
              </a:lnSpc>
            </a:pPr>
            <a:r>
              <a:rPr lang="en-US" altLang="en-US" sz="2000" dirty="0"/>
              <a:t>	</a:t>
            </a:r>
            <a:r>
              <a:rPr lang="en-US" altLang="en-US" sz="2000" dirty="0">
                <a:solidFill>
                  <a:srgbClr val="C00000"/>
                </a:solidFill>
              </a:rPr>
              <a:t>Time Complexity </a:t>
            </a:r>
            <a:r>
              <a:rPr lang="en-US" altLang="en-US" sz="2000" dirty="0"/>
              <a:t>-- Measuring Complexity, The class P, The class NP, NP-Completeness, Reduction, </a:t>
            </a:r>
            <a:r>
              <a:rPr lang="en-US" altLang="en-US" sz="2000" dirty="0" smtClean="0"/>
              <a:t>co-	NP</a:t>
            </a:r>
            <a:r>
              <a:rPr lang="en-US" altLang="en-US" sz="2000" dirty="0"/>
              <a:t>, Polynomial Hierarchy. </a:t>
            </a:r>
          </a:p>
          <a:p>
            <a:pPr>
              <a:lnSpc>
                <a:spcPct val="100000"/>
              </a:lnSpc>
            </a:pPr>
            <a:r>
              <a:rPr lang="en-US" altLang="en-US" sz="2000" dirty="0" smtClean="0">
                <a:solidFill>
                  <a:srgbClr val="C00000"/>
                </a:solidFill>
              </a:rPr>
              <a:t>	Space </a:t>
            </a:r>
            <a:r>
              <a:rPr lang="en-US" altLang="en-US" sz="2000" dirty="0">
                <a:solidFill>
                  <a:srgbClr val="C00000"/>
                </a:solidFill>
              </a:rPr>
              <a:t>Complexity </a:t>
            </a:r>
            <a:r>
              <a:rPr lang="en-US" altLang="en-US" sz="2000" dirty="0" smtClean="0"/>
              <a:t>– </a:t>
            </a:r>
            <a:r>
              <a:rPr lang="en-US" altLang="en-US" sz="2000" dirty="0" err="1" smtClean="0"/>
              <a:t>Savitch’s</a:t>
            </a:r>
            <a:r>
              <a:rPr lang="en-US" altLang="en-US" sz="2000" dirty="0" smtClean="0"/>
              <a:t> </a:t>
            </a:r>
            <a:r>
              <a:rPr lang="en-US" altLang="en-US" sz="2000" dirty="0"/>
              <a:t>Theorem, The class PSPACE. </a:t>
            </a:r>
          </a:p>
        </p:txBody>
      </p:sp>
      <p:sp>
        <p:nvSpPr>
          <p:cNvPr id="3" name="Footer Placeholder 2"/>
          <p:cNvSpPr>
            <a:spLocks noGrp="1"/>
          </p:cNvSpPr>
          <p:nvPr>
            <p:ph type="ftr" sz="quarter" idx="11"/>
          </p:nvPr>
        </p:nvSpPr>
        <p:spPr/>
        <p:txBody>
          <a:bodyPr/>
          <a:lstStyle/>
          <a:p>
            <a:r>
              <a:rPr lang="en-IN" smtClean="0"/>
              <a:t>INDIAN INSTITUTE OF TECHNOLOGY KHARAGPUR</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04767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Books</a:t>
            </a:r>
            <a:endParaRPr lang="en-US" dirty="0"/>
          </a:p>
        </p:txBody>
      </p:sp>
      <p:sp>
        <p:nvSpPr>
          <p:cNvPr id="3" name="Content Placeholder 2"/>
          <p:cNvSpPr>
            <a:spLocks noGrp="1"/>
          </p:cNvSpPr>
          <p:nvPr>
            <p:ph idx="1"/>
          </p:nvPr>
        </p:nvSpPr>
        <p:spPr>
          <a:xfrm>
            <a:off x="630078" y="1466850"/>
            <a:ext cx="11551444" cy="4965622"/>
          </a:xfrm>
        </p:spPr>
        <p:txBody>
          <a:bodyPr>
            <a:normAutofit/>
          </a:bodyPr>
          <a:lstStyle/>
          <a:p>
            <a:pPr marL="457200" indent="-457200">
              <a:buFont typeface="+mj-lt"/>
              <a:buAutoNum type="arabicPeriod"/>
              <a:defRPr/>
            </a:pPr>
            <a:r>
              <a:rPr lang="en-US" sz="2000" dirty="0">
                <a:solidFill>
                  <a:srgbClr val="C00000"/>
                </a:solidFill>
              </a:rPr>
              <a:t>Michael </a:t>
            </a:r>
            <a:r>
              <a:rPr lang="en-US" sz="2000" dirty="0" err="1">
                <a:solidFill>
                  <a:srgbClr val="C00000"/>
                </a:solidFill>
              </a:rPr>
              <a:t>Sipser</a:t>
            </a:r>
            <a:r>
              <a:rPr lang="en-US" sz="2000" dirty="0">
                <a:solidFill>
                  <a:srgbClr val="C00000"/>
                </a:solidFill>
              </a:rPr>
              <a:t> -- Theory of Computation, Cengage Learning </a:t>
            </a:r>
            <a:r>
              <a:rPr lang="en-US" sz="2000" dirty="0" smtClean="0">
                <a:solidFill>
                  <a:srgbClr val="C00000"/>
                </a:solidFill>
              </a:rPr>
              <a:t>India.</a:t>
            </a:r>
          </a:p>
          <a:p>
            <a:pPr marL="457200" indent="-457200">
              <a:buFont typeface="+mj-lt"/>
              <a:buAutoNum type="arabicPeriod"/>
              <a:defRPr/>
            </a:pPr>
            <a:r>
              <a:rPr lang="en-US" sz="2000" dirty="0" smtClean="0"/>
              <a:t>J.P</a:t>
            </a:r>
            <a:r>
              <a:rPr lang="en-US" sz="2000" dirty="0"/>
              <a:t>. </a:t>
            </a:r>
            <a:r>
              <a:rPr lang="en-US" sz="2000" dirty="0" err="1"/>
              <a:t>Trembley</a:t>
            </a:r>
            <a:r>
              <a:rPr lang="en-US" sz="2000" dirty="0"/>
              <a:t> and R. Manohar -- Discrete Mathematical Structures with Applications to Computer Science, McGraw Hill Book </a:t>
            </a:r>
            <a:r>
              <a:rPr lang="en-US" sz="2000" dirty="0" smtClean="0"/>
              <a:t>Co.</a:t>
            </a:r>
          </a:p>
          <a:p>
            <a:pPr marL="457200" indent="-457200">
              <a:buFont typeface="+mj-lt"/>
              <a:buAutoNum type="arabicPeriod"/>
              <a:defRPr/>
            </a:pPr>
            <a:r>
              <a:rPr lang="en-US" sz="2000" dirty="0" smtClean="0"/>
              <a:t>John </a:t>
            </a:r>
            <a:r>
              <a:rPr lang="en-US" sz="2000" dirty="0"/>
              <a:t>E. </a:t>
            </a:r>
            <a:r>
              <a:rPr lang="en-US" sz="2000" dirty="0" err="1"/>
              <a:t>Hopcroft</a:t>
            </a:r>
            <a:r>
              <a:rPr lang="en-US" sz="2000" dirty="0"/>
              <a:t> and </a:t>
            </a:r>
            <a:r>
              <a:rPr lang="en-US" sz="2000" dirty="0" err="1"/>
              <a:t>J.D.Ullman</a:t>
            </a:r>
            <a:r>
              <a:rPr lang="en-US" sz="2000" dirty="0"/>
              <a:t> -- Introduction to Automata Theory, Languages and Computation, </a:t>
            </a:r>
            <a:r>
              <a:rPr lang="en-US" sz="2000" dirty="0" err="1"/>
              <a:t>Narosa</a:t>
            </a:r>
            <a:r>
              <a:rPr lang="en-US" sz="2000" dirty="0"/>
              <a:t> Pub. House, N. </a:t>
            </a:r>
            <a:r>
              <a:rPr lang="en-US" sz="2000" dirty="0" smtClean="0"/>
              <a:t>Delhi.</a:t>
            </a:r>
          </a:p>
          <a:p>
            <a:pPr marL="457200" indent="-457200">
              <a:buFont typeface="+mj-lt"/>
              <a:buAutoNum type="arabicPeriod"/>
              <a:defRPr/>
            </a:pPr>
            <a:r>
              <a:rPr lang="en-US" sz="2000" dirty="0" smtClean="0"/>
              <a:t>H.R</a:t>
            </a:r>
            <a:r>
              <a:rPr lang="en-US" sz="2000" dirty="0"/>
              <a:t>. Lewis and </a:t>
            </a:r>
            <a:r>
              <a:rPr lang="en-US" sz="2000" dirty="0" err="1"/>
              <a:t>C.H.Papadimitrou</a:t>
            </a:r>
            <a:r>
              <a:rPr lang="en-US" sz="2000" dirty="0"/>
              <a:t> -- Elements of the Theory of Computation, Prentice Hall, International, Inc.</a:t>
            </a:r>
          </a:p>
          <a:p>
            <a:pPr algn="ctr">
              <a:lnSpc>
                <a:spcPct val="100000"/>
              </a:lnSpc>
              <a:buFont typeface="Wingdings" pitchFamily="82" charset="2"/>
              <a:buNone/>
              <a:defRPr/>
            </a:pPr>
            <a:r>
              <a:rPr lang="en-US" sz="2000" dirty="0"/>
              <a:t> +</a:t>
            </a:r>
          </a:p>
          <a:p>
            <a:pPr algn="ctr">
              <a:lnSpc>
                <a:spcPct val="100000"/>
              </a:lnSpc>
              <a:buFont typeface="Wingdings" pitchFamily="82" charset="2"/>
              <a:buNone/>
              <a:defRPr/>
            </a:pPr>
            <a:r>
              <a:rPr lang="en-US" sz="2000" dirty="0" smtClean="0"/>
              <a:t>Additional </a:t>
            </a:r>
            <a:r>
              <a:rPr lang="en-US" sz="2000" dirty="0"/>
              <a:t>materials made available during the course.</a:t>
            </a:r>
          </a:p>
        </p:txBody>
      </p:sp>
      <p:sp>
        <p:nvSpPr>
          <p:cNvPr id="5" name="Footer Placeholder 4"/>
          <p:cNvSpPr>
            <a:spLocks noGrp="1"/>
          </p:cNvSpPr>
          <p:nvPr>
            <p:ph type="ftr" sz="quarter" idx="11"/>
          </p:nvPr>
        </p:nvSpPr>
        <p:spPr/>
        <p:txBody>
          <a:bodyPr/>
          <a:lstStyle/>
          <a:p>
            <a:r>
              <a:rPr lang="en-IN" smtClean="0"/>
              <a:t>INDIAN INSTITUTE OF TECHNOLOGY KHARAGPUR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344392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fontScale="90000"/>
          </a:bodyPr>
          <a:lstStyle/>
          <a:p>
            <a:r>
              <a:rPr lang="en-US" altLang="en-US" smtClean="0"/>
              <a:t>Set Theory</a:t>
            </a:r>
          </a:p>
        </p:txBody>
      </p:sp>
      <p:sp>
        <p:nvSpPr>
          <p:cNvPr id="4099" name="Content Placeholder 2"/>
          <p:cNvSpPr>
            <a:spLocks noGrp="1"/>
          </p:cNvSpPr>
          <p:nvPr>
            <p:ph idx="1"/>
          </p:nvPr>
        </p:nvSpPr>
        <p:spPr>
          <a:xfrm>
            <a:off x="814387" y="1157526"/>
            <a:ext cx="10668000" cy="4195524"/>
          </a:xfrm>
        </p:spPr>
        <p:txBody>
          <a:bodyPr/>
          <a:lstStyle/>
          <a:p>
            <a:r>
              <a:rPr lang="en-US" altLang="en-US" sz="2100" dirty="0"/>
              <a:t>A </a:t>
            </a:r>
            <a:r>
              <a:rPr lang="en-US" altLang="en-US" sz="2100" i="1" dirty="0"/>
              <a:t>set</a:t>
            </a:r>
            <a:r>
              <a:rPr lang="en-US" altLang="en-US" sz="2100" dirty="0"/>
              <a:t> is a group of objects represented as a unit</a:t>
            </a:r>
          </a:p>
          <a:p>
            <a:pPr lvl="1"/>
            <a:r>
              <a:rPr lang="en-US" altLang="en-US" sz="2100" dirty="0"/>
              <a:t>Example: </a:t>
            </a:r>
            <a:r>
              <a:rPr lang="en-US" altLang="en-US" sz="2100" dirty="0" smtClean="0"/>
              <a:t>Set </a:t>
            </a:r>
            <a:r>
              <a:rPr lang="en-US" altLang="en-US" sz="2100" dirty="0"/>
              <a:t>of odd positive integers less than 50 and divisible by 5</a:t>
            </a:r>
          </a:p>
          <a:p>
            <a:pPr lvl="1" algn="ctr">
              <a:buFont typeface="Arial" panose="020B0604020202020204" pitchFamily="34" charset="0"/>
              <a:buNone/>
            </a:pPr>
            <a:r>
              <a:rPr lang="en-US" altLang="en-US" sz="2100" dirty="0"/>
              <a:t>{ 5, 15, 25, 35, 45 }</a:t>
            </a:r>
          </a:p>
          <a:p>
            <a:r>
              <a:rPr lang="en-US" altLang="en-US" sz="2100" dirty="0"/>
              <a:t>Let A and B </a:t>
            </a:r>
            <a:r>
              <a:rPr lang="en-US" altLang="en-US" sz="2100" dirty="0" smtClean="0"/>
              <a:t>be </a:t>
            </a:r>
            <a:r>
              <a:rPr lang="en-US" altLang="en-US" sz="2400" dirty="0"/>
              <a:t>two</a:t>
            </a:r>
            <a:r>
              <a:rPr lang="en-US" altLang="en-US" sz="2100" dirty="0"/>
              <a:t> sets. A is a </a:t>
            </a:r>
            <a:r>
              <a:rPr lang="en-US" altLang="en-US" sz="2100" i="1" dirty="0"/>
              <a:t>subset</a:t>
            </a:r>
            <a:r>
              <a:rPr lang="en-US" altLang="en-US" sz="2100" dirty="0"/>
              <a:t> of B (A ⊆ B) if every element of A is also an element of B, i.e., x ∈ A </a:t>
            </a:r>
            <a:r>
              <a:rPr lang="en-US" altLang="en-US" sz="2100" dirty="0">
                <a:latin typeface="Courier New" panose="02070309020205020404" pitchFamily="49" charset="0"/>
                <a:cs typeface="Courier New" panose="02070309020205020404" pitchFamily="49" charset="0"/>
                <a:sym typeface="Wingdings" panose="05000000000000000000" pitchFamily="2" charset="2"/>
              </a:rPr>
              <a:t>=&gt;</a:t>
            </a:r>
            <a:r>
              <a:rPr lang="en-US" altLang="en-US" sz="2100" dirty="0">
                <a:sym typeface="Wingdings" panose="05000000000000000000" pitchFamily="2" charset="2"/>
              </a:rPr>
              <a:t> x</a:t>
            </a:r>
            <a:r>
              <a:rPr lang="en-US" altLang="en-US" sz="2100" dirty="0"/>
              <a:t> ∈ </a:t>
            </a:r>
            <a:r>
              <a:rPr lang="en-US" altLang="en-US" sz="2100" dirty="0">
                <a:sym typeface="Wingdings" panose="05000000000000000000" pitchFamily="2" charset="2"/>
              </a:rPr>
              <a:t>B</a:t>
            </a:r>
            <a:endParaRPr lang="en-US" altLang="en-US" sz="2100" dirty="0"/>
          </a:p>
          <a:p>
            <a:pPr lvl="1"/>
            <a:r>
              <a:rPr lang="en-US" altLang="en-US" sz="2100" dirty="0"/>
              <a:t>A is a proper subset of B (A ⊂ B) if A is a subset of B and A ≠ B</a:t>
            </a:r>
          </a:p>
          <a:p>
            <a:pPr lvl="1"/>
            <a:r>
              <a:rPr lang="en-US" altLang="en-US" sz="2100" dirty="0"/>
              <a:t>Example: A ⊂ B, where</a:t>
            </a:r>
          </a:p>
          <a:p>
            <a:pPr lvl="1">
              <a:buFont typeface="Arial" panose="020B0604020202020204" pitchFamily="34" charset="0"/>
              <a:buNone/>
            </a:pPr>
            <a:r>
              <a:rPr lang="en-US" altLang="en-US" sz="2100" dirty="0"/>
              <a:t>	B = set of odd positive integers less than </a:t>
            </a:r>
            <a:r>
              <a:rPr lang="en-US" altLang="en-US" sz="2100" dirty="0" smtClean="0"/>
              <a:t>50 &amp; </a:t>
            </a:r>
            <a:r>
              <a:rPr lang="en-US" altLang="en-US" sz="2100" dirty="0"/>
              <a:t>divisible by 5 ≡ {5, 15, 25, 35, 45}</a:t>
            </a:r>
          </a:p>
          <a:p>
            <a:pPr lvl="1">
              <a:buFont typeface="Arial" panose="020B0604020202020204" pitchFamily="34" charset="0"/>
              <a:buNone/>
            </a:pPr>
            <a:r>
              <a:rPr lang="en-US" altLang="en-US" sz="2100" dirty="0"/>
              <a:t>	A = set of odd positive integers less than 50 &amp; divisible by 15 ≡ {15, 45}</a:t>
            </a:r>
          </a:p>
          <a:p>
            <a:r>
              <a:rPr lang="en-US" altLang="en-US" sz="2100" u="sng" dirty="0"/>
              <a:t>Set Operations</a:t>
            </a:r>
          </a:p>
        </p:txBody>
      </p:sp>
      <p:grpSp>
        <p:nvGrpSpPr>
          <p:cNvPr id="5" name="Group 22"/>
          <p:cNvGrpSpPr>
            <a:grpSpLocks/>
          </p:cNvGrpSpPr>
          <p:nvPr/>
        </p:nvGrpSpPr>
        <p:grpSpPr bwMode="auto">
          <a:xfrm>
            <a:off x="1044892" y="5343864"/>
            <a:ext cx="1093470" cy="771763"/>
            <a:chOff x="1511300" y="2019301"/>
            <a:chExt cx="1739900" cy="2369905"/>
          </a:xfrm>
        </p:grpSpPr>
        <p:sp>
          <p:nvSpPr>
            <p:cNvPr id="24" name="Rectangle 23"/>
            <p:cNvSpPr/>
            <p:nvPr/>
          </p:nvSpPr>
          <p:spPr bwMode="auto">
            <a:xfrm>
              <a:off x="1511300" y="2019301"/>
              <a:ext cx="1739900" cy="2369905"/>
            </a:xfrm>
            <a:prstGeom prst="rect">
              <a:avLst/>
            </a:prstGeom>
            <a:solidFill>
              <a:srgbClr val="FF00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defRPr/>
              </a:pPr>
              <a:r>
                <a:rPr lang="en-US" sz="2100" dirty="0">
                  <a:solidFill>
                    <a:srgbClr val="FFFFFF"/>
                  </a:solidFill>
                  <a:effectLst>
                    <a:outerShdw blurRad="38100" dist="38100" dir="2700000" algn="tl">
                      <a:srgbClr val="000000">
                        <a:alpha val="43137"/>
                      </a:srgbClr>
                    </a:outerShdw>
                  </a:effectLst>
                </a:rPr>
                <a:t>Ā</a:t>
              </a:r>
            </a:p>
            <a:p>
              <a:pPr>
                <a:defRPr/>
              </a:pPr>
              <a:endParaRPr lang="en-US" sz="2100" dirty="0">
                <a:solidFill>
                  <a:srgbClr val="660066"/>
                </a:solidFill>
                <a:effectLst>
                  <a:outerShdw blurRad="38100" dist="38100" dir="2700000" algn="tl">
                    <a:srgbClr val="000000">
                      <a:alpha val="43137"/>
                    </a:srgbClr>
                  </a:outerShdw>
                </a:effectLst>
              </a:endParaRPr>
            </a:p>
            <a:p>
              <a:pPr>
                <a:defRPr/>
              </a:pPr>
              <a:endParaRPr lang="en-US" sz="2100" dirty="0">
                <a:solidFill>
                  <a:srgbClr val="660066"/>
                </a:solidFill>
                <a:effectLst>
                  <a:outerShdw blurRad="38100" dist="38100" dir="2700000" algn="tl">
                    <a:srgbClr val="000000">
                      <a:alpha val="43137"/>
                    </a:srgbClr>
                  </a:outerShdw>
                </a:effectLst>
              </a:endParaRPr>
            </a:p>
            <a:p>
              <a:pPr>
                <a:defRPr/>
              </a:pPr>
              <a:endParaRPr lang="en-US" sz="2100" dirty="0">
                <a:solidFill>
                  <a:srgbClr val="660066"/>
                </a:solidFill>
                <a:effectLst>
                  <a:outerShdw blurRad="38100" dist="38100" dir="2700000" algn="tl">
                    <a:srgbClr val="000000">
                      <a:alpha val="43137"/>
                    </a:srgbClr>
                  </a:outerShdw>
                </a:effectLst>
              </a:endParaRPr>
            </a:p>
          </p:txBody>
        </p:sp>
        <p:sp>
          <p:nvSpPr>
            <p:cNvPr id="25" name="Oval 24"/>
            <p:cNvSpPr/>
            <p:nvPr/>
          </p:nvSpPr>
          <p:spPr bwMode="auto">
            <a:xfrm>
              <a:off x="2195590" y="2139095"/>
              <a:ext cx="960128" cy="1777351"/>
            </a:xfrm>
            <a:prstGeom prst="ellipse">
              <a:avLst/>
            </a:prstGeom>
            <a:solidFill>
              <a:schemeClr val="accent3"/>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a:defRPr/>
              </a:pPr>
              <a:r>
                <a:rPr lang="en-US" sz="2100" dirty="0">
                  <a:solidFill>
                    <a:srgbClr val="CC3300"/>
                  </a:solidFill>
                  <a:effectLst>
                    <a:outerShdw blurRad="38100" dist="38100" dir="2700000" algn="tl">
                      <a:srgbClr val="000000">
                        <a:alpha val="43137"/>
                      </a:srgbClr>
                    </a:outerShdw>
                  </a:effectLst>
                </a:rPr>
                <a:t>A</a:t>
              </a:r>
            </a:p>
            <a:p>
              <a:pPr>
                <a:defRPr/>
              </a:pPr>
              <a:endParaRPr lang="en-US" sz="2100" dirty="0">
                <a:solidFill>
                  <a:srgbClr val="660066"/>
                </a:solidFill>
                <a:effectLst>
                  <a:outerShdw blurRad="38100" dist="38100" dir="2700000" algn="tl">
                    <a:srgbClr val="000000">
                      <a:alpha val="43137"/>
                    </a:srgbClr>
                  </a:outerShdw>
                </a:effectLst>
              </a:endParaRPr>
            </a:p>
          </p:txBody>
        </p:sp>
      </p:grpSp>
      <p:sp>
        <p:nvSpPr>
          <p:cNvPr id="31" name="TextBox 30"/>
          <p:cNvSpPr txBox="1"/>
          <p:nvPr/>
        </p:nvSpPr>
        <p:spPr>
          <a:xfrm>
            <a:off x="738187" y="6050619"/>
            <a:ext cx="1720215" cy="674031"/>
          </a:xfrm>
          <a:prstGeom prst="rect">
            <a:avLst/>
          </a:prstGeom>
          <a:noFill/>
        </p:spPr>
        <p:txBody>
          <a:bodyPr>
            <a:spAutoFit/>
          </a:bodyPr>
          <a:lstStyle/>
          <a:p>
            <a:pPr algn="ctr">
              <a:defRPr/>
            </a:pPr>
            <a:r>
              <a:rPr lang="en-US" sz="1890" dirty="0"/>
              <a:t>Complement</a:t>
            </a:r>
          </a:p>
          <a:p>
            <a:pPr algn="ctr">
              <a:defRPr/>
            </a:pPr>
            <a:r>
              <a:rPr lang="en-US" sz="1890" dirty="0"/>
              <a:t>(</a:t>
            </a:r>
            <a:r>
              <a:rPr lang="en-US" sz="1890" dirty="0">
                <a:effectLst>
                  <a:outerShdw blurRad="38100" dist="38100" dir="2700000" algn="tl">
                    <a:srgbClr val="000000">
                      <a:alpha val="43137"/>
                    </a:srgbClr>
                  </a:outerShdw>
                </a:effectLst>
              </a:rPr>
              <a:t>Ā</a:t>
            </a:r>
            <a:r>
              <a:rPr lang="en-US" sz="1890" dirty="0"/>
              <a:t>)</a:t>
            </a:r>
          </a:p>
        </p:txBody>
      </p:sp>
      <p:sp>
        <p:nvSpPr>
          <p:cNvPr id="14" name="TextBox 13"/>
          <p:cNvSpPr txBox="1"/>
          <p:nvPr/>
        </p:nvSpPr>
        <p:spPr>
          <a:xfrm>
            <a:off x="2490787" y="6050619"/>
            <a:ext cx="1720215" cy="674031"/>
          </a:xfrm>
          <a:prstGeom prst="rect">
            <a:avLst/>
          </a:prstGeom>
          <a:noFill/>
        </p:spPr>
        <p:txBody>
          <a:bodyPr>
            <a:spAutoFit/>
          </a:bodyPr>
          <a:lstStyle/>
          <a:p>
            <a:pPr algn="ctr">
              <a:defRPr/>
            </a:pPr>
            <a:r>
              <a:rPr lang="en-US" sz="1890" dirty="0"/>
              <a:t>Intersection</a:t>
            </a:r>
          </a:p>
          <a:p>
            <a:pPr algn="ctr">
              <a:defRPr/>
            </a:pPr>
            <a:r>
              <a:rPr lang="en-US" sz="1890" dirty="0"/>
              <a:t>(</a:t>
            </a:r>
            <a:r>
              <a:rPr lang="en-US" sz="1890" dirty="0">
                <a:effectLst>
                  <a:outerShdw blurRad="38100" dist="38100" dir="2700000" algn="tl">
                    <a:srgbClr val="000000">
                      <a:alpha val="43137"/>
                    </a:srgbClr>
                  </a:outerShdw>
                </a:effectLst>
              </a:rPr>
              <a:t>A ∩ B</a:t>
            </a:r>
            <a:r>
              <a:rPr lang="en-US" sz="1890" dirty="0"/>
              <a:t>)</a:t>
            </a:r>
          </a:p>
        </p:txBody>
      </p:sp>
      <p:sp>
        <p:nvSpPr>
          <p:cNvPr id="15" name="TextBox 14"/>
          <p:cNvSpPr txBox="1"/>
          <p:nvPr/>
        </p:nvSpPr>
        <p:spPr>
          <a:xfrm>
            <a:off x="4275772" y="6050619"/>
            <a:ext cx="1720215" cy="674031"/>
          </a:xfrm>
          <a:prstGeom prst="rect">
            <a:avLst/>
          </a:prstGeom>
          <a:noFill/>
        </p:spPr>
        <p:txBody>
          <a:bodyPr>
            <a:spAutoFit/>
          </a:bodyPr>
          <a:lstStyle/>
          <a:p>
            <a:pPr algn="ctr">
              <a:defRPr/>
            </a:pPr>
            <a:r>
              <a:rPr lang="en-US" sz="1890" dirty="0"/>
              <a:t>Union</a:t>
            </a:r>
          </a:p>
          <a:p>
            <a:pPr algn="ctr">
              <a:defRPr/>
            </a:pPr>
            <a:r>
              <a:rPr lang="en-US" sz="1890" dirty="0"/>
              <a:t>(</a:t>
            </a:r>
            <a:r>
              <a:rPr lang="en-US" sz="1890" dirty="0">
                <a:effectLst>
                  <a:outerShdw blurRad="38100" dist="38100" dir="2700000" algn="tl">
                    <a:srgbClr val="000000">
                      <a:alpha val="43137"/>
                    </a:srgbClr>
                  </a:outerShdw>
                </a:effectLst>
              </a:rPr>
              <a:t>A U B</a:t>
            </a:r>
            <a:r>
              <a:rPr lang="en-US" sz="1890" dirty="0"/>
              <a:t>)</a:t>
            </a:r>
          </a:p>
        </p:txBody>
      </p:sp>
      <p:sp>
        <p:nvSpPr>
          <p:cNvPr id="18" name="TextBox 17"/>
          <p:cNvSpPr txBox="1"/>
          <p:nvPr/>
        </p:nvSpPr>
        <p:spPr>
          <a:xfrm>
            <a:off x="9870757" y="6014085"/>
            <a:ext cx="2068830" cy="674031"/>
          </a:xfrm>
          <a:prstGeom prst="rect">
            <a:avLst/>
          </a:prstGeom>
          <a:noFill/>
        </p:spPr>
        <p:txBody>
          <a:bodyPr wrap="square">
            <a:spAutoFit/>
          </a:bodyPr>
          <a:lstStyle/>
          <a:p>
            <a:pPr algn="ctr">
              <a:defRPr/>
            </a:pPr>
            <a:r>
              <a:rPr lang="en-US" sz="1890"/>
              <a:t>DeMorgan’s</a:t>
            </a:r>
            <a:r>
              <a:rPr lang="en-US" sz="1890" dirty="0"/>
              <a:t> Law</a:t>
            </a:r>
          </a:p>
          <a:p>
            <a:pPr algn="ctr">
              <a:defRPr/>
            </a:pPr>
            <a:r>
              <a:rPr lang="en-US" sz="1890" dirty="0"/>
              <a:t>(A U B)’ = A’ </a:t>
            </a:r>
            <a:r>
              <a:rPr lang="en-US" sz="1890" dirty="0">
                <a:effectLst>
                  <a:outerShdw blurRad="38100" dist="38100" dir="2700000" algn="tl">
                    <a:srgbClr val="C0C0C0"/>
                  </a:outerShdw>
                </a:effectLst>
              </a:rPr>
              <a:t>∩</a:t>
            </a:r>
            <a:r>
              <a:rPr lang="en-US" sz="1890" dirty="0"/>
              <a:t> B’</a:t>
            </a:r>
          </a:p>
        </p:txBody>
      </p:sp>
      <p:sp>
        <p:nvSpPr>
          <p:cNvPr id="2" name="TextBox 14"/>
          <p:cNvSpPr txBox="1"/>
          <p:nvPr/>
        </p:nvSpPr>
        <p:spPr>
          <a:xfrm>
            <a:off x="5948362" y="6050619"/>
            <a:ext cx="2028825" cy="674031"/>
          </a:xfrm>
          <a:prstGeom prst="rect">
            <a:avLst/>
          </a:prstGeom>
          <a:noFill/>
        </p:spPr>
        <p:txBody>
          <a:bodyPr wrap="square">
            <a:spAutoFit/>
          </a:bodyPr>
          <a:lstStyle/>
          <a:p>
            <a:pPr algn="ctr">
              <a:defRPr/>
            </a:pPr>
            <a:r>
              <a:rPr lang="en-US" sz="1890" dirty="0"/>
              <a:t>Difference</a:t>
            </a:r>
          </a:p>
          <a:p>
            <a:pPr algn="ctr">
              <a:defRPr/>
            </a:pPr>
            <a:r>
              <a:rPr lang="en-US" sz="1890" dirty="0"/>
              <a:t>(</a:t>
            </a:r>
            <a:r>
              <a:rPr lang="en-US" sz="1890" dirty="0">
                <a:effectLst>
                  <a:outerShdw blurRad="38100" dist="38100" dir="2700000" algn="tl">
                    <a:srgbClr val="C0C0C0"/>
                  </a:outerShdw>
                </a:effectLst>
              </a:rPr>
              <a:t>A – B</a:t>
            </a:r>
            <a:r>
              <a:rPr lang="en-US" sz="1890" dirty="0"/>
              <a:t>) = (A </a:t>
            </a:r>
            <a:r>
              <a:rPr lang="en-US" sz="1890" dirty="0">
                <a:effectLst>
                  <a:outerShdw blurRad="38100" dist="38100" dir="2700000" algn="tl">
                    <a:srgbClr val="C0C0C0"/>
                  </a:outerShdw>
                </a:effectLst>
              </a:rPr>
              <a:t>∩ B’</a:t>
            </a:r>
            <a:r>
              <a:rPr lang="en-US" sz="1890" dirty="0"/>
              <a:t>)</a:t>
            </a:r>
          </a:p>
        </p:txBody>
      </p:sp>
      <p:sp>
        <p:nvSpPr>
          <p:cNvPr id="3" name="TextBox 14"/>
          <p:cNvSpPr txBox="1"/>
          <p:nvPr/>
        </p:nvSpPr>
        <p:spPr>
          <a:xfrm>
            <a:off x="7579042" y="6000750"/>
            <a:ext cx="2226945" cy="964880"/>
          </a:xfrm>
          <a:prstGeom prst="rect">
            <a:avLst/>
          </a:prstGeom>
          <a:noFill/>
        </p:spPr>
        <p:txBody>
          <a:bodyPr>
            <a:spAutoFit/>
          </a:bodyPr>
          <a:lstStyle/>
          <a:p>
            <a:pPr algn="ctr">
              <a:defRPr/>
            </a:pPr>
            <a:r>
              <a:rPr lang="en-US" sz="1890"/>
              <a:t>Symmetric Difference</a:t>
            </a:r>
          </a:p>
          <a:p>
            <a:pPr algn="ctr">
              <a:defRPr/>
            </a:pPr>
            <a:r>
              <a:rPr lang="en-US" sz="1890"/>
              <a:t>(</a:t>
            </a:r>
            <a:r>
              <a:rPr lang="en-US" sz="1890">
                <a:effectLst>
                  <a:outerShdw blurRad="38100" dist="38100" dir="2700000" algn="tl">
                    <a:srgbClr val="C0C0C0"/>
                  </a:outerShdw>
                </a:effectLst>
              </a:rPr>
              <a:t>A </a:t>
            </a:r>
            <a:r>
              <a:rPr lang="el-GR" sz="1890">
                <a:effectLst>
                  <a:outerShdw blurRad="38100" dist="38100" dir="2700000" algn="tl">
                    <a:srgbClr val="C0C0C0"/>
                  </a:outerShdw>
                </a:effectLst>
              </a:rPr>
              <a:t>Δ</a:t>
            </a:r>
            <a:r>
              <a:rPr lang="en-US" sz="1890">
                <a:effectLst>
                  <a:outerShdw blurRad="38100" dist="38100" dir="2700000" algn="tl">
                    <a:srgbClr val="C0C0C0"/>
                  </a:outerShdw>
                </a:effectLst>
              </a:rPr>
              <a:t> B</a:t>
            </a:r>
            <a:r>
              <a:rPr lang="en-US" sz="1890"/>
              <a:t>)</a:t>
            </a:r>
          </a:p>
        </p:txBody>
      </p:sp>
      <p:grpSp>
        <p:nvGrpSpPr>
          <p:cNvPr id="6" name="Group 31"/>
          <p:cNvGrpSpPr>
            <a:grpSpLocks/>
          </p:cNvGrpSpPr>
          <p:nvPr/>
        </p:nvGrpSpPr>
        <p:grpSpPr bwMode="auto">
          <a:xfrm>
            <a:off x="2732484" y="5317194"/>
            <a:ext cx="1098470" cy="798434"/>
            <a:chOff x="1065" y="3152"/>
            <a:chExt cx="659" cy="479"/>
          </a:xfrm>
        </p:grpSpPr>
        <p:pic>
          <p:nvPicPr>
            <p:cNvPr id="719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 y="3152"/>
              <a:ext cx="659"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7198" name="Text Box 20"/>
            <p:cNvSpPr txBox="1">
              <a:spLocks noChangeArrowheads="1"/>
            </p:cNvSpPr>
            <p:nvPr/>
          </p:nvSpPr>
          <p:spPr bwMode="auto">
            <a:xfrm>
              <a:off x="1102" y="3230"/>
              <a:ext cx="1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r>
                <a:rPr lang="en-US" altLang="en-US" sz="1890"/>
                <a:t>A</a:t>
              </a:r>
            </a:p>
          </p:txBody>
        </p:sp>
        <p:sp>
          <p:nvSpPr>
            <p:cNvPr id="7199" name="Text Box 21"/>
            <p:cNvSpPr txBox="1">
              <a:spLocks noChangeArrowheads="1"/>
            </p:cNvSpPr>
            <p:nvPr/>
          </p:nvSpPr>
          <p:spPr bwMode="auto">
            <a:xfrm>
              <a:off x="1454" y="3230"/>
              <a:ext cx="1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r>
                <a:rPr lang="en-US" altLang="en-US" sz="1890"/>
                <a:t>B</a:t>
              </a:r>
            </a:p>
          </p:txBody>
        </p:sp>
      </p:grpSp>
      <p:grpSp>
        <p:nvGrpSpPr>
          <p:cNvPr id="7" name="Group 32"/>
          <p:cNvGrpSpPr>
            <a:grpSpLocks/>
          </p:cNvGrpSpPr>
          <p:nvPr/>
        </p:nvGrpSpPr>
        <p:grpSpPr bwMode="auto">
          <a:xfrm>
            <a:off x="4509135" y="5290524"/>
            <a:ext cx="1116806" cy="811769"/>
            <a:chOff x="1868" y="3152"/>
            <a:chExt cx="670" cy="487"/>
          </a:xfrm>
        </p:grpSpPr>
        <p:pic>
          <p:nvPicPr>
            <p:cNvPr id="719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8" y="3152"/>
              <a:ext cx="67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7195" name="Text Box 22"/>
            <p:cNvSpPr txBox="1">
              <a:spLocks noChangeArrowheads="1"/>
            </p:cNvSpPr>
            <p:nvPr/>
          </p:nvSpPr>
          <p:spPr bwMode="auto">
            <a:xfrm>
              <a:off x="1926" y="3230"/>
              <a:ext cx="1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r>
                <a:rPr lang="en-US" altLang="en-US" sz="1890">
                  <a:solidFill>
                    <a:srgbClr val="FFFFFF"/>
                  </a:solidFill>
                </a:rPr>
                <a:t>A</a:t>
              </a:r>
            </a:p>
          </p:txBody>
        </p:sp>
        <p:sp>
          <p:nvSpPr>
            <p:cNvPr id="7196" name="Text Box 23"/>
            <p:cNvSpPr txBox="1">
              <a:spLocks noChangeArrowheads="1"/>
            </p:cNvSpPr>
            <p:nvPr/>
          </p:nvSpPr>
          <p:spPr bwMode="auto">
            <a:xfrm>
              <a:off x="2286" y="3238"/>
              <a:ext cx="1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r>
                <a:rPr lang="en-US" altLang="en-US" sz="1890">
                  <a:solidFill>
                    <a:srgbClr val="FFFFFF"/>
                  </a:solidFill>
                </a:rPr>
                <a:t>B</a:t>
              </a:r>
            </a:p>
          </p:txBody>
        </p:sp>
      </p:grpSp>
      <p:grpSp>
        <p:nvGrpSpPr>
          <p:cNvPr id="8" name="Group 33"/>
          <p:cNvGrpSpPr>
            <a:grpSpLocks/>
          </p:cNvGrpSpPr>
          <p:nvPr/>
        </p:nvGrpSpPr>
        <p:grpSpPr bwMode="auto">
          <a:xfrm>
            <a:off x="6255067" y="5298859"/>
            <a:ext cx="1123474" cy="816769"/>
            <a:chOff x="2736" y="3157"/>
            <a:chExt cx="674" cy="490"/>
          </a:xfrm>
        </p:grpSpPr>
        <p:pic>
          <p:nvPicPr>
            <p:cNvPr id="71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6" y="3157"/>
              <a:ext cx="674" cy="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7192" name="Text Box 24"/>
            <p:cNvSpPr txBox="1">
              <a:spLocks noChangeArrowheads="1"/>
            </p:cNvSpPr>
            <p:nvPr/>
          </p:nvSpPr>
          <p:spPr bwMode="auto">
            <a:xfrm>
              <a:off x="2782" y="3238"/>
              <a:ext cx="1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r>
                <a:rPr lang="en-US" altLang="en-US" sz="1890">
                  <a:solidFill>
                    <a:srgbClr val="FFFFFF"/>
                  </a:solidFill>
                </a:rPr>
                <a:t>A</a:t>
              </a:r>
            </a:p>
          </p:txBody>
        </p:sp>
        <p:sp>
          <p:nvSpPr>
            <p:cNvPr id="7193" name="Text Box 25"/>
            <p:cNvSpPr txBox="1">
              <a:spLocks noChangeArrowheads="1"/>
            </p:cNvSpPr>
            <p:nvPr/>
          </p:nvSpPr>
          <p:spPr bwMode="auto">
            <a:xfrm>
              <a:off x="3150" y="3238"/>
              <a:ext cx="1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r>
                <a:rPr lang="en-US" altLang="en-US" sz="1890"/>
                <a:t>B</a:t>
              </a:r>
            </a:p>
          </p:txBody>
        </p:sp>
      </p:grpSp>
      <p:grpSp>
        <p:nvGrpSpPr>
          <p:cNvPr id="9" name="Group 34"/>
          <p:cNvGrpSpPr>
            <a:grpSpLocks/>
          </p:cNvGrpSpPr>
          <p:nvPr/>
        </p:nvGrpSpPr>
        <p:grpSpPr bwMode="auto">
          <a:xfrm>
            <a:off x="8152447" y="5288995"/>
            <a:ext cx="1051799" cy="765095"/>
            <a:chOff x="3816" y="3173"/>
            <a:chExt cx="631" cy="459"/>
          </a:xfrm>
        </p:grpSpPr>
        <p:pic>
          <p:nvPicPr>
            <p:cNvPr id="718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6" y="3173"/>
              <a:ext cx="631"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7189" name="Text Box 27"/>
            <p:cNvSpPr txBox="1">
              <a:spLocks noChangeArrowheads="1"/>
            </p:cNvSpPr>
            <p:nvPr/>
          </p:nvSpPr>
          <p:spPr bwMode="auto">
            <a:xfrm>
              <a:off x="3846" y="3246"/>
              <a:ext cx="1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r>
                <a:rPr lang="en-US" altLang="en-US" sz="1890">
                  <a:solidFill>
                    <a:srgbClr val="FFFFFF"/>
                  </a:solidFill>
                </a:rPr>
                <a:t>A</a:t>
              </a:r>
            </a:p>
          </p:txBody>
        </p:sp>
        <p:sp>
          <p:nvSpPr>
            <p:cNvPr id="7190" name="Text Box 28"/>
            <p:cNvSpPr txBox="1">
              <a:spLocks noChangeArrowheads="1"/>
            </p:cNvSpPr>
            <p:nvPr/>
          </p:nvSpPr>
          <p:spPr bwMode="auto">
            <a:xfrm>
              <a:off x="4190" y="3246"/>
              <a:ext cx="1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r>
                <a:rPr lang="en-US" altLang="en-US" sz="1890">
                  <a:solidFill>
                    <a:srgbClr val="FFFFFF"/>
                  </a:solidFill>
                </a:rPr>
                <a:t>B</a:t>
              </a:r>
            </a:p>
          </p:txBody>
        </p:sp>
      </p:grpSp>
      <p:grpSp>
        <p:nvGrpSpPr>
          <p:cNvPr id="10" name="Group 35"/>
          <p:cNvGrpSpPr>
            <a:grpSpLocks/>
          </p:cNvGrpSpPr>
          <p:nvPr/>
        </p:nvGrpSpPr>
        <p:grpSpPr bwMode="auto">
          <a:xfrm>
            <a:off x="10310812" y="5277326"/>
            <a:ext cx="1030129" cy="748427"/>
            <a:chOff x="4944" y="3166"/>
            <a:chExt cx="618" cy="449"/>
          </a:xfrm>
        </p:grpSpPr>
        <p:pic>
          <p:nvPicPr>
            <p:cNvPr id="7185"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4" y="3166"/>
              <a:ext cx="618" cy="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7186" name="Text Box 29"/>
            <p:cNvSpPr txBox="1">
              <a:spLocks noChangeArrowheads="1"/>
            </p:cNvSpPr>
            <p:nvPr/>
          </p:nvSpPr>
          <p:spPr bwMode="auto">
            <a:xfrm>
              <a:off x="4974" y="3246"/>
              <a:ext cx="1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r>
                <a:rPr lang="en-US" altLang="en-US" sz="1890"/>
                <a:t>A</a:t>
              </a:r>
            </a:p>
          </p:txBody>
        </p:sp>
        <p:sp>
          <p:nvSpPr>
            <p:cNvPr id="7187" name="Text Box 30"/>
            <p:cNvSpPr txBox="1">
              <a:spLocks noChangeArrowheads="1"/>
            </p:cNvSpPr>
            <p:nvPr/>
          </p:nvSpPr>
          <p:spPr bwMode="auto">
            <a:xfrm>
              <a:off x="5318" y="3246"/>
              <a:ext cx="1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r>
                <a:rPr lang="en-US" altLang="en-US" sz="1890"/>
                <a:t>B</a:t>
              </a:r>
            </a:p>
          </p:txBody>
        </p:sp>
      </p:grpSp>
      <p:sp>
        <p:nvSpPr>
          <p:cNvPr id="11" name="Footer Placeholder 10"/>
          <p:cNvSpPr>
            <a:spLocks noGrp="1"/>
          </p:cNvSpPr>
          <p:nvPr>
            <p:ph type="ftr" sz="quarter" idx="11"/>
          </p:nvPr>
        </p:nvSpPr>
        <p:spPr/>
        <p:txBody>
          <a:bodyPr/>
          <a:lstStyle/>
          <a:p>
            <a:r>
              <a:rPr lang="en-IN" smtClean="0"/>
              <a:t>INDIAN INSTITUTE OF TECHNOLOGY KHARAGPUR</a:t>
            </a:r>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7960028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checkerboard(across)">
                                      <p:cBhvr>
                                        <p:cTn id="7" dur="500"/>
                                        <p:tgtEl>
                                          <p:spTgt spid="4099">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checkerboard(across)">
                                      <p:cBhvr>
                                        <p:cTn id="10" dur="500"/>
                                        <p:tgtEl>
                                          <p:spTgt spid="4099">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checkerboard(across)">
                                      <p:cBhvr>
                                        <p:cTn id="13" dur="500"/>
                                        <p:tgtEl>
                                          <p:spTgt spid="409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checkerboard(across)">
                                      <p:cBhvr>
                                        <p:cTn id="18" dur="500"/>
                                        <p:tgtEl>
                                          <p:spTgt spid="4099">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checkerboard(across)">
                                      <p:cBhvr>
                                        <p:cTn id="21" dur="500"/>
                                        <p:tgtEl>
                                          <p:spTgt spid="4099">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4099">
                                            <p:txEl>
                                              <p:pRg st="5" end="5"/>
                                            </p:txEl>
                                          </p:spTgt>
                                        </p:tgtEl>
                                        <p:attrNameLst>
                                          <p:attrName>style.visibility</p:attrName>
                                        </p:attrNameLst>
                                      </p:cBhvr>
                                      <p:to>
                                        <p:strVal val="visible"/>
                                      </p:to>
                                    </p:set>
                                    <p:animEffect transition="in" filter="checkerboard(across)">
                                      <p:cBhvr>
                                        <p:cTn id="24" dur="500"/>
                                        <p:tgtEl>
                                          <p:spTgt spid="4099">
                                            <p:txEl>
                                              <p:pRg st="5" end="5"/>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4099">
                                            <p:txEl>
                                              <p:pRg st="6" end="6"/>
                                            </p:txEl>
                                          </p:spTgt>
                                        </p:tgtEl>
                                        <p:attrNameLst>
                                          <p:attrName>style.visibility</p:attrName>
                                        </p:attrNameLst>
                                      </p:cBhvr>
                                      <p:to>
                                        <p:strVal val="visible"/>
                                      </p:to>
                                    </p:set>
                                    <p:animEffect transition="in" filter="checkerboard(across)">
                                      <p:cBhvr>
                                        <p:cTn id="27" dur="500"/>
                                        <p:tgtEl>
                                          <p:spTgt spid="4099">
                                            <p:txEl>
                                              <p:pRg st="6" end="6"/>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4099">
                                            <p:txEl>
                                              <p:pRg st="7" end="7"/>
                                            </p:txEl>
                                          </p:spTgt>
                                        </p:tgtEl>
                                        <p:attrNameLst>
                                          <p:attrName>style.visibility</p:attrName>
                                        </p:attrNameLst>
                                      </p:cBhvr>
                                      <p:to>
                                        <p:strVal val="visible"/>
                                      </p:to>
                                    </p:set>
                                    <p:animEffect transition="in" filter="checkerboard(across)">
                                      <p:cBhvr>
                                        <p:cTn id="30" dur="500"/>
                                        <p:tgtEl>
                                          <p:spTgt spid="4099">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ntr" presetSubtype="10" fill="hold" nodeType="clickEffect">
                                  <p:stCondLst>
                                    <p:cond delay="0"/>
                                  </p:stCondLst>
                                  <p:childTnLst>
                                    <p:set>
                                      <p:cBhvr>
                                        <p:cTn id="34" dur="1" fill="hold">
                                          <p:stCondLst>
                                            <p:cond delay="0"/>
                                          </p:stCondLst>
                                        </p:cTn>
                                        <p:tgtEl>
                                          <p:spTgt spid="4099">
                                            <p:txEl>
                                              <p:pRg st="8" end="8"/>
                                            </p:txEl>
                                          </p:spTgt>
                                        </p:tgtEl>
                                        <p:attrNameLst>
                                          <p:attrName>style.visibility</p:attrName>
                                        </p:attrNameLst>
                                      </p:cBhvr>
                                      <p:to>
                                        <p:strVal val="visible"/>
                                      </p:to>
                                    </p:set>
                                    <p:animEffect transition="in" filter="checkerboard(across)">
                                      <p:cBhvr>
                                        <p:cTn id="35" dur="500"/>
                                        <p:tgtEl>
                                          <p:spTgt spid="4099">
                                            <p:txEl>
                                              <p:pRg st="8" end="8"/>
                                            </p:txEl>
                                          </p:spTgt>
                                        </p:tgtEl>
                                      </p:cBhvr>
                                    </p:animEffect>
                                  </p:childTnLst>
                                </p:cTn>
                              </p:par>
                            </p:childTnLst>
                          </p:cTn>
                        </p:par>
                        <p:par>
                          <p:cTn id="36" fill="hold" nodeType="afterGroup">
                            <p:stCondLst>
                              <p:cond delay="500"/>
                            </p:stCondLst>
                            <p:childTnLst>
                              <p:par>
                                <p:cTn id="37" presetID="5" presetClass="entr" presetSubtype="10"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checkerboard(across)">
                                      <p:cBhvr>
                                        <p:cTn id="39" dur="500"/>
                                        <p:tgtEl>
                                          <p:spTgt spid="5"/>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checkerboard(across)">
                                      <p:cBhvr>
                                        <p:cTn id="42" dur="500"/>
                                        <p:tgtEl>
                                          <p:spTgt spid="31"/>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checkerboard(across)">
                                      <p:cBhvr>
                                        <p:cTn id="45" dur="500"/>
                                        <p:tgtEl>
                                          <p:spTgt spid="14"/>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checkerboard(across)">
                                      <p:cBhvr>
                                        <p:cTn id="48" dur="500"/>
                                        <p:tgtEl>
                                          <p:spTgt spid="15"/>
                                        </p:tgtEl>
                                      </p:cBhvr>
                                    </p:animEffect>
                                  </p:childTnLst>
                                </p:cTn>
                              </p:par>
                              <p:par>
                                <p:cTn id="49" presetID="5" presetClass="entr" presetSubtype="10" fill="hold" grpId="0" nodeType="with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checkerboard(across)">
                                      <p:cBhvr>
                                        <p:cTn id="51" dur="500"/>
                                        <p:tgtEl>
                                          <p:spTgt spid="2"/>
                                        </p:tgtEl>
                                      </p:cBhvr>
                                    </p:animEffect>
                                  </p:childTnLst>
                                </p:cTn>
                              </p:par>
                              <p:par>
                                <p:cTn id="52" presetID="5" presetClass="entr" presetSubtype="10" fill="hold" nodeType="with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checkerboard(across)">
                                      <p:cBhvr>
                                        <p:cTn id="54" dur="500"/>
                                        <p:tgtEl>
                                          <p:spTgt spid="6"/>
                                        </p:tgtEl>
                                      </p:cBhvr>
                                    </p:animEffect>
                                  </p:childTnLst>
                                </p:cTn>
                              </p:par>
                              <p:par>
                                <p:cTn id="55" presetID="5" presetClass="entr" presetSubtype="10" fill="hold" nodeType="with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checkerboard(across)">
                                      <p:cBhvr>
                                        <p:cTn id="57" dur="500"/>
                                        <p:tgtEl>
                                          <p:spTgt spid="7"/>
                                        </p:tgtEl>
                                      </p:cBhvr>
                                    </p:animEffect>
                                  </p:childTnLst>
                                </p:cTn>
                              </p:par>
                              <p:par>
                                <p:cTn id="58" presetID="5" presetClass="entr" presetSubtype="10" fill="hold"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checkerboard(across)">
                                      <p:cBhvr>
                                        <p:cTn id="60" dur="500"/>
                                        <p:tgtEl>
                                          <p:spTgt spid="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5" presetClass="entr" presetSubtype="10"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checkerboard(across)">
                                      <p:cBhvr>
                                        <p:cTn id="65" dur="500"/>
                                        <p:tgtEl>
                                          <p:spTgt spid="18"/>
                                        </p:tgtEl>
                                      </p:cBhvr>
                                    </p:animEffect>
                                  </p:childTnLst>
                                </p:cTn>
                              </p:par>
                              <p:par>
                                <p:cTn id="66" presetID="5" presetClass="entr" presetSubtype="10" fill="hold" grpId="0" nodeType="withEffect">
                                  <p:stCondLst>
                                    <p:cond delay="0"/>
                                  </p:stCondLst>
                                  <p:childTnLst>
                                    <p:set>
                                      <p:cBhvr>
                                        <p:cTn id="67" dur="1" fill="hold">
                                          <p:stCondLst>
                                            <p:cond delay="0"/>
                                          </p:stCondLst>
                                        </p:cTn>
                                        <p:tgtEl>
                                          <p:spTgt spid="3"/>
                                        </p:tgtEl>
                                        <p:attrNameLst>
                                          <p:attrName>style.visibility</p:attrName>
                                        </p:attrNameLst>
                                      </p:cBhvr>
                                      <p:to>
                                        <p:strVal val="visible"/>
                                      </p:to>
                                    </p:set>
                                    <p:animEffect transition="in" filter="checkerboard(across)">
                                      <p:cBhvr>
                                        <p:cTn id="68" dur="500"/>
                                        <p:tgtEl>
                                          <p:spTgt spid="3"/>
                                        </p:tgtEl>
                                      </p:cBhvr>
                                    </p:animEffect>
                                  </p:childTnLst>
                                </p:cTn>
                              </p:par>
                              <p:par>
                                <p:cTn id="69" presetID="5" presetClass="entr" presetSubtype="10" fill="hold" nodeType="with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checkerboard(across)">
                                      <p:cBhvr>
                                        <p:cTn id="71" dur="500"/>
                                        <p:tgtEl>
                                          <p:spTgt spid="9"/>
                                        </p:tgtEl>
                                      </p:cBhvr>
                                    </p:animEffect>
                                  </p:childTnLst>
                                </p:cTn>
                              </p:par>
                              <p:par>
                                <p:cTn id="72" presetID="5" presetClass="entr" presetSubtype="10" fill="hold" nodeType="withEffect">
                                  <p:stCondLst>
                                    <p:cond delay="0"/>
                                  </p:stCondLst>
                                  <p:childTnLst>
                                    <p:set>
                                      <p:cBhvr>
                                        <p:cTn id="73" dur="1" fill="hold">
                                          <p:stCondLst>
                                            <p:cond delay="0"/>
                                          </p:stCondLst>
                                        </p:cTn>
                                        <p:tgtEl>
                                          <p:spTgt spid="10"/>
                                        </p:tgtEl>
                                        <p:attrNameLst>
                                          <p:attrName>style.visibility</p:attrName>
                                        </p:attrNameLst>
                                      </p:cBhvr>
                                      <p:to>
                                        <p:strVal val="visible"/>
                                      </p:to>
                                    </p:set>
                                    <p:animEffect transition="in" filter="checkerboard(across)">
                                      <p:cBhvr>
                                        <p:cTn id="7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14" grpId="0"/>
      <p:bldP spid="15" grpId="0"/>
      <p:bldP spid="18" grpId="0"/>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fontScale="90000"/>
          </a:bodyPr>
          <a:lstStyle/>
          <a:p>
            <a:r>
              <a:rPr lang="en-US" altLang="en-US" smtClean="0"/>
              <a:t>Set Theory (contd…)</a:t>
            </a:r>
          </a:p>
        </p:txBody>
      </p:sp>
      <p:sp>
        <p:nvSpPr>
          <p:cNvPr id="5123" name="Content Placeholder 2"/>
          <p:cNvSpPr>
            <a:spLocks noGrp="1"/>
          </p:cNvSpPr>
          <p:nvPr>
            <p:ph idx="1"/>
          </p:nvPr>
        </p:nvSpPr>
        <p:spPr>
          <a:xfrm>
            <a:off x="661987" y="1162050"/>
            <a:ext cx="11506200" cy="5852161"/>
          </a:xfrm>
        </p:spPr>
        <p:txBody>
          <a:bodyPr>
            <a:noAutofit/>
          </a:bodyPr>
          <a:lstStyle/>
          <a:p>
            <a:r>
              <a:rPr lang="en-US" altLang="en-US" sz="2000" dirty="0"/>
              <a:t>Notations</a:t>
            </a:r>
          </a:p>
          <a:p>
            <a:pPr lvl="1"/>
            <a:r>
              <a:rPr lang="en-US" altLang="en-US" sz="2000" dirty="0"/>
              <a:t>N = Set of natural </a:t>
            </a:r>
            <a:r>
              <a:rPr lang="en-US" altLang="en-US" sz="2000" dirty="0" smtClean="0"/>
              <a:t>numbers</a:t>
            </a:r>
            <a:endParaRPr lang="en-US" altLang="en-US" sz="2000" dirty="0"/>
          </a:p>
          <a:p>
            <a:pPr lvl="1"/>
            <a:r>
              <a:rPr lang="en-US" altLang="en-US" sz="2000" dirty="0"/>
              <a:t>Z = Set of integers [Z </a:t>
            </a:r>
            <a:r>
              <a:rPr lang="en-US" altLang="en-US" sz="2000" baseline="30000" dirty="0"/>
              <a:t>+</a:t>
            </a:r>
            <a:r>
              <a:rPr lang="en-US" altLang="en-US" sz="2000" dirty="0"/>
              <a:t> = Set of positive integers]</a:t>
            </a:r>
          </a:p>
          <a:p>
            <a:pPr lvl="1"/>
            <a:r>
              <a:rPr lang="en-US" altLang="en-US" sz="2000" dirty="0"/>
              <a:t>R = Set of real numbers [R </a:t>
            </a:r>
            <a:r>
              <a:rPr lang="en-US" altLang="en-US" sz="2000" baseline="30000" dirty="0"/>
              <a:t>+</a:t>
            </a:r>
            <a:r>
              <a:rPr lang="en-US" altLang="en-US" sz="2000" dirty="0"/>
              <a:t> = Set of positive real numbers]</a:t>
            </a:r>
          </a:p>
          <a:p>
            <a:pPr lvl="1"/>
            <a:r>
              <a:rPr lang="en-US" altLang="en-US" sz="2000" dirty="0"/>
              <a:t>Q = Set of rational numbers</a:t>
            </a:r>
          </a:p>
          <a:p>
            <a:pPr lvl="1"/>
            <a:r>
              <a:rPr lang="en-US" altLang="en-US" sz="2000" dirty="0"/>
              <a:t>C = Set of complex numbers</a:t>
            </a:r>
          </a:p>
          <a:p>
            <a:pPr>
              <a:lnSpc>
                <a:spcPct val="100000"/>
              </a:lnSpc>
            </a:pPr>
            <a:endParaRPr lang="en-US" altLang="en-US" sz="2000" i="1" dirty="0"/>
          </a:p>
          <a:p>
            <a:r>
              <a:rPr lang="en-US" altLang="en-US" sz="2000" i="1" dirty="0"/>
              <a:t>Power Set</a:t>
            </a:r>
            <a:r>
              <a:rPr lang="en-US" altLang="en-US" sz="2000" dirty="0"/>
              <a:t> of A, P(A) is the set of all subsets of A</a:t>
            </a:r>
          </a:p>
          <a:p>
            <a:pPr lvl="1"/>
            <a:r>
              <a:rPr lang="en-US" altLang="en-US" sz="2000" dirty="0"/>
              <a:t>A = { 1, 2 } then P(A) </a:t>
            </a:r>
            <a:r>
              <a:rPr lang="en-US" altLang="en-US" sz="2000" dirty="0" smtClean="0"/>
              <a:t>= { </a:t>
            </a:r>
            <a:r>
              <a:rPr lang="el-GR" altLang="en-US" sz="2000" dirty="0" smtClean="0"/>
              <a:t>Φ</a:t>
            </a:r>
            <a:r>
              <a:rPr lang="en-US" altLang="en-US" sz="2000" dirty="0"/>
              <a:t>, {1}, {2}, {1, 2} }, Here </a:t>
            </a:r>
            <a:r>
              <a:rPr lang="el-GR" altLang="en-US" sz="2000" dirty="0"/>
              <a:t>Φ</a:t>
            </a:r>
            <a:r>
              <a:rPr lang="en-US" altLang="en-US" sz="2000" dirty="0"/>
              <a:t> is </a:t>
            </a:r>
            <a:r>
              <a:rPr lang="en-US" altLang="en-US" sz="2000" i="1" dirty="0">
                <a:solidFill>
                  <a:srgbClr val="00279F"/>
                </a:solidFill>
              </a:rPr>
              <a:t>Null Set</a:t>
            </a:r>
          </a:p>
          <a:p>
            <a:pPr>
              <a:lnSpc>
                <a:spcPct val="100000"/>
              </a:lnSpc>
            </a:pPr>
            <a:endParaRPr lang="en-US" altLang="en-US" sz="2000" i="1" dirty="0"/>
          </a:p>
          <a:p>
            <a:r>
              <a:rPr lang="en-US" altLang="en-US" sz="2000" i="1" dirty="0"/>
              <a:t>Cartesian Product of </a:t>
            </a:r>
            <a:r>
              <a:rPr lang="en-US" altLang="en-US" sz="2000" dirty="0"/>
              <a:t>A and B (written as A × B) is the set of all pairs where the first element is a member of A and the second element is a member of B</a:t>
            </a:r>
          </a:p>
          <a:p>
            <a:pPr lvl="1"/>
            <a:r>
              <a:rPr lang="en-US" altLang="en-US" sz="2000" dirty="0"/>
              <a:t>Example: A = {1, 2} and B = {x, y, z},</a:t>
            </a:r>
          </a:p>
          <a:p>
            <a:pPr lvl="1">
              <a:buFont typeface="Arial" panose="020B0604020202020204" pitchFamily="34" charset="0"/>
              <a:buNone/>
            </a:pPr>
            <a:r>
              <a:rPr lang="en-US" altLang="en-US" sz="2000" dirty="0"/>
              <a:t>	                 Then, A × B = {(1, x), (1, y), (1, z), (2, x), (2, y), (2, z)}</a:t>
            </a:r>
          </a:p>
        </p:txBody>
      </p:sp>
      <p:sp>
        <p:nvSpPr>
          <p:cNvPr id="2" name="Footer Placeholder 1"/>
          <p:cNvSpPr>
            <a:spLocks noGrp="1"/>
          </p:cNvSpPr>
          <p:nvPr>
            <p:ph type="ftr" sz="quarter" idx="11"/>
          </p:nvPr>
        </p:nvSpPr>
        <p:spPr/>
        <p:txBody>
          <a:bodyPr/>
          <a:lstStyle/>
          <a:p>
            <a:r>
              <a:rPr lang="en-IN" smtClean="0"/>
              <a:t>INDIAN INSTITUTE OF TECHNOLOGY KHARAGPUR</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3927624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checkerboard(across)">
                                      <p:cBhvr>
                                        <p:cTn id="7" dur="500"/>
                                        <p:tgtEl>
                                          <p:spTgt spid="512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5123">
                                            <p:txEl>
                                              <p:pRg st="1" end="1"/>
                                            </p:txEl>
                                          </p:spTgt>
                                        </p:tgtEl>
                                        <p:attrNameLst>
                                          <p:attrName>style.visibility</p:attrName>
                                        </p:attrNameLst>
                                      </p:cBhvr>
                                      <p:to>
                                        <p:strVal val="visible"/>
                                      </p:to>
                                    </p:set>
                                    <p:animEffect transition="in" filter="checkerboard(across)">
                                      <p:cBhvr>
                                        <p:cTn id="10" dur="500"/>
                                        <p:tgtEl>
                                          <p:spTgt spid="512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animEffect transition="in" filter="checkerboard(across)">
                                      <p:cBhvr>
                                        <p:cTn id="13" dur="500"/>
                                        <p:tgtEl>
                                          <p:spTgt spid="5123">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5123">
                                            <p:txEl>
                                              <p:pRg st="3" end="3"/>
                                            </p:txEl>
                                          </p:spTgt>
                                        </p:tgtEl>
                                        <p:attrNameLst>
                                          <p:attrName>style.visibility</p:attrName>
                                        </p:attrNameLst>
                                      </p:cBhvr>
                                      <p:to>
                                        <p:strVal val="visible"/>
                                      </p:to>
                                    </p:set>
                                    <p:animEffect transition="in" filter="checkerboard(across)">
                                      <p:cBhvr>
                                        <p:cTn id="16" dur="500"/>
                                        <p:tgtEl>
                                          <p:spTgt spid="5123">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animEffect transition="in" filter="checkerboard(across)">
                                      <p:cBhvr>
                                        <p:cTn id="19" dur="500"/>
                                        <p:tgtEl>
                                          <p:spTgt spid="5123">
                                            <p:txEl>
                                              <p:pRg st="4" end="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5123">
                                            <p:txEl>
                                              <p:pRg st="5" end="5"/>
                                            </p:txEl>
                                          </p:spTgt>
                                        </p:tgtEl>
                                        <p:attrNameLst>
                                          <p:attrName>style.visibility</p:attrName>
                                        </p:attrNameLst>
                                      </p:cBhvr>
                                      <p:to>
                                        <p:strVal val="visible"/>
                                      </p:to>
                                    </p:set>
                                    <p:animEffect transition="in" filter="checkerboard(across)">
                                      <p:cBhvr>
                                        <p:cTn id="22" dur="500"/>
                                        <p:tgtEl>
                                          <p:spTgt spid="512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5123">
                                            <p:txEl>
                                              <p:pRg st="7" end="7"/>
                                            </p:txEl>
                                          </p:spTgt>
                                        </p:tgtEl>
                                        <p:attrNameLst>
                                          <p:attrName>style.visibility</p:attrName>
                                        </p:attrNameLst>
                                      </p:cBhvr>
                                      <p:to>
                                        <p:strVal val="visible"/>
                                      </p:to>
                                    </p:set>
                                    <p:animEffect transition="in" filter="checkerboard(across)">
                                      <p:cBhvr>
                                        <p:cTn id="27" dur="500"/>
                                        <p:tgtEl>
                                          <p:spTgt spid="5123">
                                            <p:txEl>
                                              <p:pRg st="7" end="7"/>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5123">
                                            <p:txEl>
                                              <p:pRg st="8" end="8"/>
                                            </p:txEl>
                                          </p:spTgt>
                                        </p:tgtEl>
                                        <p:attrNameLst>
                                          <p:attrName>style.visibility</p:attrName>
                                        </p:attrNameLst>
                                      </p:cBhvr>
                                      <p:to>
                                        <p:strVal val="visible"/>
                                      </p:to>
                                    </p:set>
                                    <p:animEffect transition="in" filter="checkerboard(across)">
                                      <p:cBhvr>
                                        <p:cTn id="30" dur="500"/>
                                        <p:tgtEl>
                                          <p:spTgt spid="5123">
                                            <p:txEl>
                                              <p:pRg st="8" end="8"/>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ntr" presetSubtype="10" fill="hold" nodeType="clickEffect">
                                  <p:stCondLst>
                                    <p:cond delay="0"/>
                                  </p:stCondLst>
                                  <p:childTnLst>
                                    <p:set>
                                      <p:cBhvr>
                                        <p:cTn id="34" dur="1" fill="hold">
                                          <p:stCondLst>
                                            <p:cond delay="0"/>
                                          </p:stCondLst>
                                        </p:cTn>
                                        <p:tgtEl>
                                          <p:spTgt spid="5123">
                                            <p:txEl>
                                              <p:pRg st="10" end="10"/>
                                            </p:txEl>
                                          </p:spTgt>
                                        </p:tgtEl>
                                        <p:attrNameLst>
                                          <p:attrName>style.visibility</p:attrName>
                                        </p:attrNameLst>
                                      </p:cBhvr>
                                      <p:to>
                                        <p:strVal val="visible"/>
                                      </p:to>
                                    </p:set>
                                    <p:animEffect transition="in" filter="checkerboard(across)">
                                      <p:cBhvr>
                                        <p:cTn id="35" dur="500"/>
                                        <p:tgtEl>
                                          <p:spTgt spid="5123">
                                            <p:txEl>
                                              <p:pRg st="10" end="10"/>
                                            </p:txEl>
                                          </p:spTgt>
                                        </p:tgtEl>
                                      </p:cBhvr>
                                    </p:animEffect>
                                  </p:childTnLst>
                                </p:cTn>
                              </p:par>
                              <p:par>
                                <p:cTn id="36" presetID="5" presetClass="entr" presetSubtype="10" fill="hold" nodeType="withEffect">
                                  <p:stCondLst>
                                    <p:cond delay="0"/>
                                  </p:stCondLst>
                                  <p:childTnLst>
                                    <p:set>
                                      <p:cBhvr>
                                        <p:cTn id="37" dur="1" fill="hold">
                                          <p:stCondLst>
                                            <p:cond delay="0"/>
                                          </p:stCondLst>
                                        </p:cTn>
                                        <p:tgtEl>
                                          <p:spTgt spid="5123">
                                            <p:txEl>
                                              <p:pRg st="11" end="11"/>
                                            </p:txEl>
                                          </p:spTgt>
                                        </p:tgtEl>
                                        <p:attrNameLst>
                                          <p:attrName>style.visibility</p:attrName>
                                        </p:attrNameLst>
                                      </p:cBhvr>
                                      <p:to>
                                        <p:strVal val="visible"/>
                                      </p:to>
                                    </p:set>
                                    <p:animEffect transition="in" filter="checkerboard(across)">
                                      <p:cBhvr>
                                        <p:cTn id="38" dur="500"/>
                                        <p:tgtEl>
                                          <p:spTgt spid="5123">
                                            <p:txEl>
                                              <p:pRg st="11" end="11"/>
                                            </p:txEl>
                                          </p:spTgt>
                                        </p:tgtEl>
                                      </p:cBhvr>
                                    </p:animEffect>
                                  </p:childTnLst>
                                </p:cTn>
                              </p:par>
                              <p:par>
                                <p:cTn id="39" presetID="5" presetClass="entr" presetSubtype="10" fill="hold" nodeType="withEffect">
                                  <p:stCondLst>
                                    <p:cond delay="0"/>
                                  </p:stCondLst>
                                  <p:childTnLst>
                                    <p:set>
                                      <p:cBhvr>
                                        <p:cTn id="40" dur="1" fill="hold">
                                          <p:stCondLst>
                                            <p:cond delay="0"/>
                                          </p:stCondLst>
                                        </p:cTn>
                                        <p:tgtEl>
                                          <p:spTgt spid="5123">
                                            <p:txEl>
                                              <p:pRg st="12" end="12"/>
                                            </p:txEl>
                                          </p:spTgt>
                                        </p:tgtEl>
                                        <p:attrNameLst>
                                          <p:attrName>style.visibility</p:attrName>
                                        </p:attrNameLst>
                                      </p:cBhvr>
                                      <p:to>
                                        <p:strVal val="visible"/>
                                      </p:to>
                                    </p:set>
                                    <p:animEffect transition="in" filter="checkerboard(across)">
                                      <p:cBhvr>
                                        <p:cTn id="41" dur="500"/>
                                        <p:tgtEl>
                                          <p:spTgt spid="512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fontScale="90000"/>
          </a:bodyPr>
          <a:lstStyle/>
          <a:p>
            <a:r>
              <a:rPr lang="en-US" altLang="en-US" smtClean="0"/>
              <a:t>Function</a:t>
            </a:r>
          </a:p>
        </p:txBody>
      </p:sp>
      <p:sp>
        <p:nvSpPr>
          <p:cNvPr id="6148" name="Content Placeholder 2"/>
          <p:cNvSpPr>
            <a:spLocks noGrp="1"/>
          </p:cNvSpPr>
          <p:nvPr>
            <p:ph idx="1"/>
          </p:nvPr>
        </p:nvSpPr>
        <p:spPr>
          <a:xfrm>
            <a:off x="630078" y="1390650"/>
            <a:ext cx="11551444" cy="5312331"/>
          </a:xfrm>
        </p:spPr>
        <p:txBody>
          <a:bodyPr>
            <a:normAutofit/>
          </a:bodyPr>
          <a:lstStyle/>
          <a:p>
            <a:r>
              <a:rPr lang="en-US" altLang="en-US" sz="2100" dirty="0"/>
              <a:t>A </a:t>
            </a:r>
            <a:r>
              <a:rPr lang="en-US" altLang="en-US" sz="2100" i="1" dirty="0"/>
              <a:t>function (or mapping) </a:t>
            </a:r>
            <a:r>
              <a:rPr lang="en-US" altLang="en-US" sz="2100" dirty="0"/>
              <a:t>is an object that sets up an input-output relationship</a:t>
            </a:r>
          </a:p>
          <a:p>
            <a:pPr lvl="1"/>
            <a:r>
              <a:rPr lang="en-US" altLang="en-US" sz="2100" dirty="0"/>
              <a:t>If </a:t>
            </a:r>
            <a:r>
              <a:rPr lang="en-US" altLang="en-US" sz="2100" i="1" dirty="0">
                <a:solidFill>
                  <a:srgbClr val="00279F"/>
                </a:solidFill>
              </a:rPr>
              <a:t>f</a:t>
            </a:r>
            <a:r>
              <a:rPr lang="en-US" altLang="en-US" sz="2100" i="1" dirty="0"/>
              <a:t> </a:t>
            </a:r>
            <a:r>
              <a:rPr lang="en-US" altLang="en-US" sz="2100" dirty="0"/>
              <a:t>is a function whose output value is </a:t>
            </a:r>
            <a:r>
              <a:rPr lang="en-US" altLang="en-US" sz="2100" i="1" dirty="0"/>
              <a:t>b</a:t>
            </a:r>
            <a:r>
              <a:rPr lang="en-US" altLang="en-US" sz="2100" dirty="0"/>
              <a:t> when the input value is </a:t>
            </a:r>
            <a:r>
              <a:rPr lang="en-US" altLang="en-US" sz="2100" i="1" dirty="0" smtClean="0"/>
              <a:t>a, </a:t>
            </a:r>
            <a:r>
              <a:rPr lang="en-US" altLang="en-US" sz="2100" dirty="0" smtClean="0"/>
              <a:t>we </a:t>
            </a:r>
            <a:r>
              <a:rPr lang="en-US" altLang="en-US" sz="2100" dirty="0"/>
              <a:t>write </a:t>
            </a:r>
            <a:r>
              <a:rPr lang="en-US" altLang="en-US" sz="2100" i="1" dirty="0">
                <a:solidFill>
                  <a:srgbClr val="00279F"/>
                </a:solidFill>
              </a:rPr>
              <a:t>f(a) = b</a:t>
            </a:r>
            <a:endParaRPr lang="en-US" altLang="en-US" sz="2100" i="1" dirty="0"/>
          </a:p>
          <a:p>
            <a:pPr lvl="1"/>
            <a:r>
              <a:rPr lang="en-US" altLang="en-US" sz="2100" dirty="0"/>
              <a:t>Let f(x</a:t>
            </a:r>
            <a:r>
              <a:rPr lang="en-US" altLang="en-US" sz="2100" baseline="-25000" dirty="0"/>
              <a:t>1</a:t>
            </a:r>
            <a:r>
              <a:rPr lang="en-US" altLang="en-US" sz="2100" dirty="0"/>
              <a:t>) = y</a:t>
            </a:r>
            <a:r>
              <a:rPr lang="en-US" altLang="en-US" sz="2100" baseline="-25000" dirty="0"/>
              <a:t>1</a:t>
            </a:r>
            <a:r>
              <a:rPr lang="en-US" altLang="en-US" sz="2100" dirty="0"/>
              <a:t> and f(x</a:t>
            </a:r>
            <a:r>
              <a:rPr lang="en-US" altLang="en-US" sz="2100" baseline="-25000" dirty="0"/>
              <a:t>2</a:t>
            </a:r>
            <a:r>
              <a:rPr lang="en-US" altLang="en-US" sz="2100" dirty="0"/>
              <a:t>) = y</a:t>
            </a:r>
            <a:r>
              <a:rPr lang="en-US" altLang="en-US" sz="2100" baseline="-25000" dirty="0"/>
              <a:t>2</a:t>
            </a:r>
            <a:r>
              <a:rPr lang="en-US" altLang="en-US" sz="2100" dirty="0"/>
              <a:t>. If y</a:t>
            </a:r>
            <a:r>
              <a:rPr lang="en-US" altLang="en-US" sz="2100" baseline="-25000" dirty="0"/>
              <a:t>1</a:t>
            </a:r>
            <a:r>
              <a:rPr lang="en-US" altLang="en-US" sz="2100" dirty="0"/>
              <a:t> ≠ y</a:t>
            </a:r>
            <a:r>
              <a:rPr lang="en-US" altLang="en-US" sz="2100" baseline="-25000" dirty="0"/>
              <a:t>2</a:t>
            </a:r>
            <a:r>
              <a:rPr lang="en-US" altLang="en-US" sz="2100" dirty="0"/>
              <a:t>, then x</a:t>
            </a:r>
            <a:r>
              <a:rPr lang="en-US" altLang="en-US" sz="2100" baseline="-25000" dirty="0"/>
              <a:t>1 </a:t>
            </a:r>
            <a:r>
              <a:rPr lang="en-US" altLang="en-US" sz="2100" dirty="0"/>
              <a:t>≠ x</a:t>
            </a:r>
            <a:r>
              <a:rPr lang="en-US" altLang="en-US" sz="2100" baseline="-25000" dirty="0"/>
              <a:t>2</a:t>
            </a:r>
            <a:r>
              <a:rPr lang="en-US" altLang="en-US" sz="2100" dirty="0"/>
              <a:t>.</a:t>
            </a:r>
            <a:endParaRPr lang="en-US" altLang="en-US" sz="2100" i="1" dirty="0"/>
          </a:p>
          <a:p>
            <a:r>
              <a:rPr lang="en-US" altLang="en-US" sz="2100" dirty="0"/>
              <a:t>The set of possible </a:t>
            </a:r>
            <a:r>
              <a:rPr lang="en-US" altLang="en-US" sz="2100" dirty="0" smtClean="0"/>
              <a:t>inputs </a:t>
            </a:r>
            <a:r>
              <a:rPr lang="en-US" altLang="en-US" sz="2100" dirty="0"/>
              <a:t>to a</a:t>
            </a:r>
            <a:r>
              <a:rPr lang="en-US" altLang="en-US" sz="2100" dirty="0" smtClean="0"/>
              <a:t> </a:t>
            </a:r>
            <a:r>
              <a:rPr lang="en-US" altLang="en-US" sz="2100" dirty="0"/>
              <a:t>function is </a:t>
            </a:r>
            <a:r>
              <a:rPr lang="en-US" altLang="en-US" sz="2100" dirty="0" smtClean="0"/>
              <a:t>its </a:t>
            </a:r>
            <a:r>
              <a:rPr lang="en-US" altLang="en-US" sz="2100" i="1" dirty="0" smtClean="0"/>
              <a:t>domain</a:t>
            </a:r>
            <a:endParaRPr lang="en-US" altLang="en-US" sz="2100" dirty="0"/>
          </a:p>
          <a:p>
            <a:r>
              <a:rPr lang="en-US" altLang="en-US" sz="2100" dirty="0"/>
              <a:t>The </a:t>
            </a:r>
            <a:r>
              <a:rPr lang="en-US" altLang="en-US" sz="2100" dirty="0" smtClean="0"/>
              <a:t>set of outputs </a:t>
            </a:r>
            <a:r>
              <a:rPr lang="en-US" altLang="en-US" sz="2100" dirty="0"/>
              <a:t>of a function </a:t>
            </a:r>
            <a:r>
              <a:rPr lang="en-US" altLang="en-US" sz="2100" dirty="0" smtClean="0"/>
              <a:t>is its </a:t>
            </a:r>
            <a:r>
              <a:rPr lang="en-US" altLang="en-US" sz="2100" i="1" dirty="0"/>
              <a:t>range</a:t>
            </a:r>
            <a:r>
              <a:rPr lang="en-US" altLang="en-US" sz="2100" dirty="0"/>
              <a:t> </a:t>
            </a:r>
          </a:p>
          <a:p>
            <a:pPr lvl="1"/>
            <a:r>
              <a:rPr lang="en-US" altLang="en-US" sz="2100" i="1" dirty="0">
                <a:solidFill>
                  <a:srgbClr val="00279F"/>
                </a:solidFill>
              </a:rPr>
              <a:t>f</a:t>
            </a:r>
            <a:r>
              <a:rPr lang="en-US" altLang="en-US" sz="2100" i="1" dirty="0"/>
              <a:t> </a:t>
            </a:r>
            <a:r>
              <a:rPr lang="en-US" altLang="en-US" sz="2100" dirty="0"/>
              <a:t>is a function with domain D and range R is represented as,</a:t>
            </a:r>
            <a:r>
              <a:rPr lang="en-US" altLang="en-US" sz="2100" i="1" dirty="0"/>
              <a:t> </a:t>
            </a:r>
            <a:r>
              <a:rPr lang="en-US" altLang="en-US" sz="2100" i="1" dirty="0">
                <a:solidFill>
                  <a:srgbClr val="00279F"/>
                </a:solidFill>
              </a:rPr>
              <a:t>f</a:t>
            </a:r>
            <a:r>
              <a:rPr lang="en-US" altLang="en-US" sz="2100" dirty="0">
                <a:solidFill>
                  <a:srgbClr val="00279F"/>
                </a:solidFill>
              </a:rPr>
              <a:t> : D </a:t>
            </a:r>
            <a:r>
              <a:rPr lang="en-US" altLang="en-US" sz="2100" dirty="0">
                <a:solidFill>
                  <a:srgbClr val="00279F"/>
                </a:solidFill>
                <a:cs typeface="Courier New" panose="02070309020205020404" pitchFamily="49" charset="0"/>
                <a:sym typeface="Wingdings" panose="05000000000000000000" pitchFamily="2" charset="2"/>
              </a:rPr>
              <a:t> R</a:t>
            </a:r>
            <a:endParaRPr lang="en-US" altLang="en-US" sz="2100" dirty="0"/>
          </a:p>
          <a:p>
            <a:endParaRPr lang="en-US" altLang="en-US" sz="2100" dirty="0"/>
          </a:p>
          <a:p>
            <a:r>
              <a:rPr lang="en-US" altLang="en-US" sz="2100" dirty="0"/>
              <a:t>Example:</a:t>
            </a:r>
          </a:p>
          <a:p>
            <a:pPr lvl="1">
              <a:buFont typeface="Arial" panose="020B0604020202020204" pitchFamily="34" charset="0"/>
              <a:buNone/>
            </a:pPr>
            <a:r>
              <a:rPr lang="en-US" altLang="en-US" sz="2100" dirty="0"/>
              <a:t>Consider the function, </a:t>
            </a:r>
            <a:r>
              <a:rPr lang="en-US" altLang="en-US" sz="2100" i="1" dirty="0">
                <a:solidFill>
                  <a:srgbClr val="00279F"/>
                </a:solidFill>
              </a:rPr>
              <a:t>f </a:t>
            </a:r>
            <a:r>
              <a:rPr lang="en-US" altLang="en-US" sz="2100" dirty="0">
                <a:solidFill>
                  <a:srgbClr val="00279F"/>
                </a:solidFill>
              </a:rPr>
              <a:t>: {1, 2, 3, 4, 5, 6} </a:t>
            </a:r>
            <a:r>
              <a:rPr lang="en-US" altLang="en-US" sz="2100" dirty="0">
                <a:solidFill>
                  <a:srgbClr val="00279F"/>
                </a:solidFill>
                <a:sym typeface="Wingdings" panose="05000000000000000000" pitchFamily="2" charset="2"/>
              </a:rPr>
              <a:t> {0, 1, 2}</a:t>
            </a:r>
          </a:p>
          <a:p>
            <a:pPr lvl="1"/>
            <a:r>
              <a:rPr lang="en-US" altLang="en-US" sz="2100" dirty="0"/>
              <a:t>The function </a:t>
            </a:r>
            <a:r>
              <a:rPr lang="en-US" altLang="en-US" sz="2100" i="1" dirty="0">
                <a:solidFill>
                  <a:srgbClr val="00279F"/>
                </a:solidFill>
              </a:rPr>
              <a:t>f</a:t>
            </a:r>
            <a:r>
              <a:rPr lang="en-US" altLang="en-US" sz="2100" dirty="0"/>
              <a:t> takes positive integers less than 7 and outputs the result modulo 3; i.e., f(n) = n%3</a:t>
            </a:r>
          </a:p>
          <a:p>
            <a:pPr lvl="1"/>
            <a:r>
              <a:rPr lang="en-US" altLang="en-US" sz="2100" dirty="0"/>
              <a:t>Domain of </a:t>
            </a:r>
            <a:r>
              <a:rPr lang="en-US" altLang="en-US" sz="2100" i="1" dirty="0">
                <a:solidFill>
                  <a:srgbClr val="00279F"/>
                </a:solidFill>
              </a:rPr>
              <a:t>f</a:t>
            </a:r>
            <a:r>
              <a:rPr lang="en-US" altLang="en-US" sz="2100" dirty="0"/>
              <a:t> is, D = {1, 2, 3, 4, 5, 6}</a:t>
            </a:r>
          </a:p>
          <a:p>
            <a:pPr lvl="1"/>
            <a:r>
              <a:rPr lang="en-US" altLang="en-US" sz="2100" dirty="0" smtClean="0"/>
              <a:t>Range </a:t>
            </a:r>
            <a:r>
              <a:rPr lang="en-US" altLang="en-US" sz="2100" dirty="0"/>
              <a:t>of </a:t>
            </a:r>
            <a:r>
              <a:rPr lang="en-US" altLang="en-US" sz="2100" i="1" dirty="0">
                <a:solidFill>
                  <a:srgbClr val="00279F"/>
                </a:solidFill>
              </a:rPr>
              <a:t>f</a:t>
            </a:r>
            <a:r>
              <a:rPr lang="en-US" altLang="en-US" sz="2100" dirty="0"/>
              <a:t> is, R = {0, 1, 2}</a:t>
            </a:r>
          </a:p>
        </p:txBody>
      </p:sp>
      <p:sp>
        <p:nvSpPr>
          <p:cNvPr id="2" name="Footer Placeholder 1"/>
          <p:cNvSpPr>
            <a:spLocks noGrp="1"/>
          </p:cNvSpPr>
          <p:nvPr>
            <p:ph type="ftr" sz="quarter" idx="11"/>
          </p:nvPr>
        </p:nvSpPr>
        <p:spPr/>
        <p:txBody>
          <a:bodyPr/>
          <a:lstStyle/>
          <a:p>
            <a:r>
              <a:rPr lang="en-IN" smtClean="0"/>
              <a:t>INDIAN INSTITUTE OF TECHNOLOGY KHARAGPUR</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442634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Effect transition="in" filter="checkerboard(across)">
                                      <p:cBhvr>
                                        <p:cTn id="7" dur="500"/>
                                        <p:tgtEl>
                                          <p:spTgt spid="6148">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6148">
                                            <p:txEl>
                                              <p:pRg st="1" end="1"/>
                                            </p:txEl>
                                          </p:spTgt>
                                        </p:tgtEl>
                                        <p:attrNameLst>
                                          <p:attrName>style.visibility</p:attrName>
                                        </p:attrNameLst>
                                      </p:cBhvr>
                                      <p:to>
                                        <p:strVal val="visible"/>
                                      </p:to>
                                    </p:set>
                                    <p:animEffect transition="in" filter="checkerboard(across)">
                                      <p:cBhvr>
                                        <p:cTn id="10" dur="500"/>
                                        <p:tgtEl>
                                          <p:spTgt spid="6148">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6148">
                                            <p:txEl>
                                              <p:pRg st="2" end="2"/>
                                            </p:txEl>
                                          </p:spTgt>
                                        </p:tgtEl>
                                        <p:attrNameLst>
                                          <p:attrName>style.visibility</p:attrName>
                                        </p:attrNameLst>
                                      </p:cBhvr>
                                      <p:to>
                                        <p:strVal val="visible"/>
                                      </p:to>
                                    </p:set>
                                    <p:animEffect transition="in" filter="checkerboard(across)">
                                      <p:cBhvr>
                                        <p:cTn id="13" dur="500"/>
                                        <p:tgtEl>
                                          <p:spTgt spid="6148">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6148">
                                            <p:txEl>
                                              <p:pRg st="3" end="3"/>
                                            </p:txEl>
                                          </p:spTgt>
                                        </p:tgtEl>
                                        <p:attrNameLst>
                                          <p:attrName>style.visibility</p:attrName>
                                        </p:attrNameLst>
                                      </p:cBhvr>
                                      <p:to>
                                        <p:strVal val="visible"/>
                                      </p:to>
                                    </p:set>
                                    <p:animEffect transition="in" filter="checkerboard(across)">
                                      <p:cBhvr>
                                        <p:cTn id="18" dur="500"/>
                                        <p:tgtEl>
                                          <p:spTgt spid="6148">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6148">
                                            <p:txEl>
                                              <p:pRg st="4" end="4"/>
                                            </p:txEl>
                                          </p:spTgt>
                                        </p:tgtEl>
                                        <p:attrNameLst>
                                          <p:attrName>style.visibility</p:attrName>
                                        </p:attrNameLst>
                                      </p:cBhvr>
                                      <p:to>
                                        <p:strVal val="visible"/>
                                      </p:to>
                                    </p:set>
                                    <p:animEffect transition="in" filter="checkerboard(across)">
                                      <p:cBhvr>
                                        <p:cTn id="21" dur="500"/>
                                        <p:tgtEl>
                                          <p:spTgt spid="6148">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6148">
                                            <p:txEl>
                                              <p:pRg st="5" end="5"/>
                                            </p:txEl>
                                          </p:spTgt>
                                        </p:tgtEl>
                                        <p:attrNameLst>
                                          <p:attrName>style.visibility</p:attrName>
                                        </p:attrNameLst>
                                      </p:cBhvr>
                                      <p:to>
                                        <p:strVal val="visible"/>
                                      </p:to>
                                    </p:set>
                                    <p:animEffect transition="in" filter="checkerboard(across)">
                                      <p:cBhvr>
                                        <p:cTn id="24" dur="500"/>
                                        <p:tgtEl>
                                          <p:spTgt spid="6148">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nodeType="clickEffect">
                                  <p:stCondLst>
                                    <p:cond delay="0"/>
                                  </p:stCondLst>
                                  <p:childTnLst>
                                    <p:set>
                                      <p:cBhvr>
                                        <p:cTn id="28" dur="1" fill="hold">
                                          <p:stCondLst>
                                            <p:cond delay="0"/>
                                          </p:stCondLst>
                                        </p:cTn>
                                        <p:tgtEl>
                                          <p:spTgt spid="6148">
                                            <p:txEl>
                                              <p:pRg st="7" end="7"/>
                                            </p:txEl>
                                          </p:spTgt>
                                        </p:tgtEl>
                                        <p:attrNameLst>
                                          <p:attrName>style.visibility</p:attrName>
                                        </p:attrNameLst>
                                      </p:cBhvr>
                                      <p:to>
                                        <p:strVal val="visible"/>
                                      </p:to>
                                    </p:set>
                                    <p:animEffect transition="in" filter="checkerboard(across)">
                                      <p:cBhvr>
                                        <p:cTn id="29" dur="500"/>
                                        <p:tgtEl>
                                          <p:spTgt spid="6148">
                                            <p:txEl>
                                              <p:pRg st="7" end="7"/>
                                            </p:txEl>
                                          </p:spTgt>
                                        </p:tgtEl>
                                      </p:cBhvr>
                                    </p:animEffect>
                                  </p:childTnLst>
                                </p:cTn>
                              </p:par>
                              <p:par>
                                <p:cTn id="30" presetID="5" presetClass="entr" presetSubtype="10" fill="hold" nodeType="withEffect">
                                  <p:stCondLst>
                                    <p:cond delay="0"/>
                                  </p:stCondLst>
                                  <p:childTnLst>
                                    <p:set>
                                      <p:cBhvr>
                                        <p:cTn id="31" dur="1" fill="hold">
                                          <p:stCondLst>
                                            <p:cond delay="0"/>
                                          </p:stCondLst>
                                        </p:cTn>
                                        <p:tgtEl>
                                          <p:spTgt spid="6148">
                                            <p:txEl>
                                              <p:pRg st="8" end="8"/>
                                            </p:txEl>
                                          </p:spTgt>
                                        </p:tgtEl>
                                        <p:attrNameLst>
                                          <p:attrName>style.visibility</p:attrName>
                                        </p:attrNameLst>
                                      </p:cBhvr>
                                      <p:to>
                                        <p:strVal val="visible"/>
                                      </p:to>
                                    </p:set>
                                    <p:animEffect transition="in" filter="checkerboard(across)">
                                      <p:cBhvr>
                                        <p:cTn id="32" dur="500"/>
                                        <p:tgtEl>
                                          <p:spTgt spid="6148">
                                            <p:txEl>
                                              <p:pRg st="8" end="8"/>
                                            </p:txEl>
                                          </p:spTgt>
                                        </p:tgtEl>
                                      </p:cBhvr>
                                    </p:animEffect>
                                  </p:childTnLst>
                                </p:cTn>
                              </p:par>
                              <p:par>
                                <p:cTn id="33" presetID="5" presetClass="entr" presetSubtype="10" fill="hold" nodeType="withEffect">
                                  <p:stCondLst>
                                    <p:cond delay="0"/>
                                  </p:stCondLst>
                                  <p:childTnLst>
                                    <p:set>
                                      <p:cBhvr>
                                        <p:cTn id="34" dur="1" fill="hold">
                                          <p:stCondLst>
                                            <p:cond delay="0"/>
                                          </p:stCondLst>
                                        </p:cTn>
                                        <p:tgtEl>
                                          <p:spTgt spid="6148">
                                            <p:txEl>
                                              <p:pRg st="9" end="9"/>
                                            </p:txEl>
                                          </p:spTgt>
                                        </p:tgtEl>
                                        <p:attrNameLst>
                                          <p:attrName>style.visibility</p:attrName>
                                        </p:attrNameLst>
                                      </p:cBhvr>
                                      <p:to>
                                        <p:strVal val="visible"/>
                                      </p:to>
                                    </p:set>
                                    <p:animEffect transition="in" filter="checkerboard(across)">
                                      <p:cBhvr>
                                        <p:cTn id="35" dur="500"/>
                                        <p:tgtEl>
                                          <p:spTgt spid="6148">
                                            <p:txEl>
                                              <p:pRg st="9" end="9"/>
                                            </p:txEl>
                                          </p:spTgt>
                                        </p:tgtEl>
                                      </p:cBhvr>
                                    </p:animEffect>
                                  </p:childTnLst>
                                </p:cTn>
                              </p:par>
                              <p:par>
                                <p:cTn id="36" presetID="5" presetClass="entr" presetSubtype="10" fill="hold" nodeType="withEffect">
                                  <p:stCondLst>
                                    <p:cond delay="0"/>
                                  </p:stCondLst>
                                  <p:childTnLst>
                                    <p:set>
                                      <p:cBhvr>
                                        <p:cTn id="37" dur="1" fill="hold">
                                          <p:stCondLst>
                                            <p:cond delay="0"/>
                                          </p:stCondLst>
                                        </p:cTn>
                                        <p:tgtEl>
                                          <p:spTgt spid="6148">
                                            <p:txEl>
                                              <p:pRg st="10" end="10"/>
                                            </p:txEl>
                                          </p:spTgt>
                                        </p:tgtEl>
                                        <p:attrNameLst>
                                          <p:attrName>style.visibility</p:attrName>
                                        </p:attrNameLst>
                                      </p:cBhvr>
                                      <p:to>
                                        <p:strVal val="visible"/>
                                      </p:to>
                                    </p:set>
                                    <p:animEffect transition="in" filter="checkerboard(across)">
                                      <p:cBhvr>
                                        <p:cTn id="38" dur="500"/>
                                        <p:tgtEl>
                                          <p:spTgt spid="6148">
                                            <p:txEl>
                                              <p:pRg st="10" end="10"/>
                                            </p:txEl>
                                          </p:spTgt>
                                        </p:tgtEl>
                                      </p:cBhvr>
                                    </p:animEffect>
                                  </p:childTnLst>
                                </p:cTn>
                              </p:par>
                              <p:par>
                                <p:cTn id="39" presetID="5" presetClass="entr" presetSubtype="10" fill="hold" nodeType="withEffect">
                                  <p:stCondLst>
                                    <p:cond delay="0"/>
                                  </p:stCondLst>
                                  <p:childTnLst>
                                    <p:set>
                                      <p:cBhvr>
                                        <p:cTn id="40" dur="1" fill="hold">
                                          <p:stCondLst>
                                            <p:cond delay="0"/>
                                          </p:stCondLst>
                                        </p:cTn>
                                        <p:tgtEl>
                                          <p:spTgt spid="6148">
                                            <p:txEl>
                                              <p:pRg st="11" end="11"/>
                                            </p:txEl>
                                          </p:spTgt>
                                        </p:tgtEl>
                                        <p:attrNameLst>
                                          <p:attrName>style.visibility</p:attrName>
                                        </p:attrNameLst>
                                      </p:cBhvr>
                                      <p:to>
                                        <p:strVal val="visible"/>
                                      </p:to>
                                    </p:set>
                                    <p:animEffect transition="in" filter="checkerboard(across)">
                                      <p:cBhvr>
                                        <p:cTn id="41" dur="500"/>
                                        <p:tgtEl>
                                          <p:spTgt spid="614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fontScale="90000"/>
          </a:bodyPr>
          <a:lstStyle/>
          <a:p>
            <a:r>
              <a:rPr lang="en-US" altLang="en-US" smtClean="0"/>
              <a:t>Relation</a:t>
            </a:r>
          </a:p>
        </p:txBody>
      </p:sp>
      <p:sp>
        <p:nvSpPr>
          <p:cNvPr id="8195" name="Content Placeholder 2"/>
          <p:cNvSpPr>
            <a:spLocks noGrp="1"/>
          </p:cNvSpPr>
          <p:nvPr>
            <p:ph idx="1"/>
          </p:nvPr>
        </p:nvSpPr>
        <p:spPr/>
        <p:txBody>
          <a:bodyPr>
            <a:normAutofit lnSpcReduction="10000"/>
          </a:bodyPr>
          <a:lstStyle/>
          <a:p>
            <a:r>
              <a:rPr lang="en-US" altLang="en-US" sz="2100" dirty="0"/>
              <a:t>A property whose domain is a set of </a:t>
            </a:r>
            <a:r>
              <a:rPr lang="en-US" altLang="en-US" sz="2100" i="1" dirty="0"/>
              <a:t>k</a:t>
            </a:r>
            <a:r>
              <a:rPr lang="en-US" altLang="en-US" sz="2100" dirty="0"/>
              <a:t>-tuples (A</a:t>
            </a:r>
            <a:r>
              <a:rPr lang="en-US" altLang="en-US" sz="2100" baseline="-25000" dirty="0"/>
              <a:t> </a:t>
            </a:r>
            <a:r>
              <a:rPr lang="en-US" altLang="en-US" sz="2100" dirty="0"/>
              <a:t>× A</a:t>
            </a:r>
            <a:r>
              <a:rPr lang="en-US" altLang="en-US" sz="2100" baseline="-25000" dirty="0"/>
              <a:t> </a:t>
            </a:r>
            <a:r>
              <a:rPr lang="en-US" altLang="en-US" sz="2100" dirty="0"/>
              <a:t>×</a:t>
            </a:r>
            <a:r>
              <a:rPr lang="en-US" altLang="en-US" sz="2100" baseline="-25000" dirty="0"/>
              <a:t> </a:t>
            </a:r>
            <a:r>
              <a:rPr lang="en-US" altLang="en-US" sz="2100" dirty="0"/>
              <a:t>… × A) is called </a:t>
            </a:r>
            <a:r>
              <a:rPr lang="en-US" altLang="en-US" sz="2100" dirty="0" smtClean="0"/>
              <a:t>a </a:t>
            </a:r>
            <a:r>
              <a:rPr lang="en-US" altLang="en-US" sz="2100" i="1" dirty="0" smtClean="0"/>
              <a:t>relation</a:t>
            </a:r>
            <a:endParaRPr lang="en-US" altLang="en-US" sz="2100" i="1" dirty="0"/>
          </a:p>
          <a:p>
            <a:pPr lvl="1"/>
            <a:r>
              <a:rPr lang="en-US" altLang="en-US" sz="2100" dirty="0"/>
              <a:t>If </a:t>
            </a:r>
            <a:r>
              <a:rPr lang="en-US" altLang="en-US" sz="2100" dirty="0" smtClean="0"/>
              <a:t>k </a:t>
            </a:r>
            <a:r>
              <a:rPr lang="en-US" altLang="en-US" sz="2100" dirty="0"/>
              <a:t>= 2 the relation is </a:t>
            </a:r>
            <a:r>
              <a:rPr lang="en-US" altLang="en-US" sz="2100" dirty="0" smtClean="0"/>
              <a:t>called a </a:t>
            </a:r>
            <a:r>
              <a:rPr lang="en-US" altLang="en-US" sz="2100" i="1" dirty="0"/>
              <a:t>binary relation</a:t>
            </a:r>
          </a:p>
          <a:p>
            <a:pPr lvl="2"/>
            <a:r>
              <a:rPr lang="en-US" altLang="en-US" sz="2100" dirty="0"/>
              <a:t>Example:</a:t>
            </a:r>
            <a:r>
              <a:rPr lang="en-US" altLang="en-US" sz="2100" i="1" dirty="0"/>
              <a:t> </a:t>
            </a:r>
            <a:r>
              <a:rPr lang="en-US" altLang="en-US" sz="2100" i="1" dirty="0">
                <a:solidFill>
                  <a:schemeClr val="tx1"/>
                </a:solidFill>
              </a:rPr>
              <a:t>less than (&lt;)</a:t>
            </a:r>
            <a:r>
              <a:rPr lang="en-US" altLang="en-US" sz="2100" i="1" dirty="0"/>
              <a:t> </a:t>
            </a:r>
            <a:r>
              <a:rPr lang="en-US" altLang="en-US" sz="2100" dirty="0"/>
              <a:t>is a binary relation</a:t>
            </a:r>
          </a:p>
          <a:p>
            <a:endParaRPr lang="en-US" altLang="en-US" sz="2100" dirty="0"/>
          </a:p>
          <a:p>
            <a:r>
              <a:rPr lang="en-US" altLang="en-US" sz="2100" dirty="0"/>
              <a:t>A binary relation </a:t>
            </a:r>
            <a:r>
              <a:rPr lang="en-US" altLang="en-US" sz="2100" i="1" dirty="0"/>
              <a:t>R </a:t>
            </a:r>
            <a:r>
              <a:rPr lang="en-US" altLang="en-US" sz="2100" dirty="0"/>
              <a:t>is an </a:t>
            </a:r>
            <a:r>
              <a:rPr lang="en-US" altLang="en-US" sz="2100" i="1" dirty="0"/>
              <a:t>equivalence relation</a:t>
            </a:r>
            <a:r>
              <a:rPr lang="en-US" altLang="en-US" sz="2100" dirty="0"/>
              <a:t> if R </a:t>
            </a:r>
            <a:r>
              <a:rPr lang="en-US" altLang="en-US" sz="2100" dirty="0" smtClean="0"/>
              <a:t>satisfies the </a:t>
            </a:r>
            <a:r>
              <a:rPr lang="en-US" altLang="en-US" sz="2100" dirty="0"/>
              <a:t>following conditions:</a:t>
            </a:r>
          </a:p>
          <a:p>
            <a:pPr lvl="1"/>
            <a:r>
              <a:rPr lang="en-US" altLang="en-US" sz="2100" dirty="0"/>
              <a:t>R is reflexive i.e., ∀x, </a:t>
            </a:r>
            <a:r>
              <a:rPr lang="en-US" altLang="en-US" sz="2100" dirty="0" err="1" smtClean="0"/>
              <a:t>x</a:t>
            </a:r>
            <a:r>
              <a:rPr lang="en-US" altLang="en-US" sz="2100" i="1" dirty="0" err="1" smtClean="0"/>
              <a:t>R</a:t>
            </a:r>
            <a:r>
              <a:rPr lang="en-US" altLang="en-US" sz="2100" dirty="0" err="1" smtClean="0"/>
              <a:t>x</a:t>
            </a:r>
            <a:endParaRPr lang="en-US" altLang="en-US" sz="2100" dirty="0"/>
          </a:p>
          <a:p>
            <a:pPr lvl="1"/>
            <a:r>
              <a:rPr lang="en-US" altLang="en-US" sz="2100" dirty="0"/>
              <a:t>R is symmetric i.e., ∀x ∀y, ( </a:t>
            </a:r>
            <a:r>
              <a:rPr lang="en-US" altLang="en-US" sz="2100" dirty="0" err="1"/>
              <a:t>x</a:t>
            </a:r>
            <a:r>
              <a:rPr lang="en-US" altLang="en-US" sz="2100" i="1" dirty="0" err="1"/>
              <a:t>R</a:t>
            </a:r>
            <a:r>
              <a:rPr lang="en-US" altLang="en-US" sz="2100" dirty="0" err="1"/>
              <a:t>y</a:t>
            </a:r>
            <a:r>
              <a:rPr lang="en-US" altLang="en-US" sz="2100" dirty="0"/>
              <a:t> </a:t>
            </a:r>
            <a:r>
              <a:rPr lang="en-US" altLang="en-US" sz="2100" dirty="0">
                <a:latin typeface="Courier New" panose="02070309020205020404" pitchFamily="49" charset="0"/>
                <a:cs typeface="Courier New" panose="02070309020205020404" pitchFamily="49" charset="0"/>
                <a:sym typeface="Wingdings" panose="05000000000000000000" pitchFamily="2" charset="2"/>
              </a:rPr>
              <a:t>=&gt;</a:t>
            </a:r>
            <a:r>
              <a:rPr lang="en-US" altLang="en-US" sz="2100" dirty="0">
                <a:cs typeface="Courier New" panose="02070309020205020404" pitchFamily="49" charset="0"/>
                <a:sym typeface="Wingdings" panose="05000000000000000000" pitchFamily="2" charset="2"/>
              </a:rPr>
              <a:t> </a:t>
            </a:r>
            <a:r>
              <a:rPr lang="en-US" altLang="en-US" sz="2100" dirty="0" err="1">
                <a:cs typeface="Courier New" panose="02070309020205020404" pitchFamily="49" charset="0"/>
                <a:sym typeface="Wingdings" panose="05000000000000000000" pitchFamily="2" charset="2"/>
              </a:rPr>
              <a:t>y</a:t>
            </a:r>
            <a:r>
              <a:rPr lang="en-US" altLang="en-US" sz="2100" i="1" dirty="0" err="1">
                <a:cs typeface="Courier New" panose="02070309020205020404" pitchFamily="49" charset="0"/>
                <a:sym typeface="Wingdings" panose="05000000000000000000" pitchFamily="2" charset="2"/>
              </a:rPr>
              <a:t>R</a:t>
            </a:r>
            <a:r>
              <a:rPr lang="en-US" altLang="en-US" sz="2100" dirty="0" err="1">
                <a:cs typeface="Courier New" panose="02070309020205020404" pitchFamily="49" charset="0"/>
                <a:sym typeface="Wingdings" panose="05000000000000000000" pitchFamily="2" charset="2"/>
              </a:rPr>
              <a:t>x</a:t>
            </a:r>
            <a:r>
              <a:rPr lang="en-US" altLang="en-US" sz="2100" dirty="0">
                <a:cs typeface="Courier New" panose="02070309020205020404" pitchFamily="49" charset="0"/>
                <a:sym typeface="Wingdings" panose="05000000000000000000" pitchFamily="2" charset="2"/>
              </a:rPr>
              <a:t>)</a:t>
            </a:r>
          </a:p>
          <a:p>
            <a:pPr lvl="1"/>
            <a:r>
              <a:rPr lang="en-US" altLang="en-US" sz="2100" dirty="0"/>
              <a:t>R is transitive i.e., ∀x ∀y ∀z, ( </a:t>
            </a:r>
            <a:r>
              <a:rPr lang="en-US" altLang="en-US" sz="2100" dirty="0" err="1"/>
              <a:t>x</a:t>
            </a:r>
            <a:r>
              <a:rPr lang="en-US" altLang="en-US" sz="2100" i="1" dirty="0" err="1"/>
              <a:t>R</a:t>
            </a:r>
            <a:r>
              <a:rPr lang="en-US" altLang="en-US" sz="2100" dirty="0" err="1"/>
              <a:t>y</a:t>
            </a:r>
            <a:r>
              <a:rPr lang="en-US" altLang="en-US" sz="2100" dirty="0"/>
              <a:t> and </a:t>
            </a:r>
            <a:r>
              <a:rPr lang="en-US" altLang="en-US" sz="2100" dirty="0" err="1"/>
              <a:t>y</a:t>
            </a:r>
            <a:r>
              <a:rPr lang="en-US" altLang="en-US" sz="2100" i="1" dirty="0" err="1"/>
              <a:t>R</a:t>
            </a:r>
            <a:r>
              <a:rPr lang="en-US" altLang="en-US" sz="2100" dirty="0" err="1"/>
              <a:t>z</a:t>
            </a:r>
            <a:r>
              <a:rPr lang="en-US" altLang="en-US" sz="2100" dirty="0"/>
              <a:t> </a:t>
            </a:r>
            <a:r>
              <a:rPr lang="en-US" altLang="en-US" sz="2100" dirty="0">
                <a:latin typeface="Courier New" panose="02070309020205020404" pitchFamily="49" charset="0"/>
                <a:cs typeface="Courier New" panose="02070309020205020404" pitchFamily="49" charset="0"/>
                <a:sym typeface="Wingdings" panose="05000000000000000000" pitchFamily="2" charset="2"/>
              </a:rPr>
              <a:t>=&gt;</a:t>
            </a:r>
            <a:r>
              <a:rPr lang="en-US" altLang="en-US" sz="2100" dirty="0">
                <a:cs typeface="Courier New" panose="02070309020205020404" pitchFamily="49" charset="0"/>
                <a:sym typeface="Wingdings" panose="05000000000000000000" pitchFamily="2" charset="2"/>
              </a:rPr>
              <a:t> </a:t>
            </a:r>
            <a:r>
              <a:rPr lang="en-US" altLang="en-US" sz="2100" dirty="0" err="1">
                <a:cs typeface="Courier New" panose="02070309020205020404" pitchFamily="49" charset="0"/>
                <a:sym typeface="Wingdings" panose="05000000000000000000" pitchFamily="2" charset="2"/>
              </a:rPr>
              <a:t>x</a:t>
            </a:r>
            <a:r>
              <a:rPr lang="en-US" altLang="en-US" sz="2100" i="1" dirty="0" err="1">
                <a:cs typeface="Courier New" panose="02070309020205020404" pitchFamily="49" charset="0"/>
                <a:sym typeface="Wingdings" panose="05000000000000000000" pitchFamily="2" charset="2"/>
              </a:rPr>
              <a:t>R</a:t>
            </a:r>
            <a:r>
              <a:rPr lang="en-US" altLang="en-US" sz="2100" dirty="0" err="1">
                <a:cs typeface="Courier New" panose="02070309020205020404" pitchFamily="49" charset="0"/>
                <a:sym typeface="Wingdings" panose="05000000000000000000" pitchFamily="2" charset="2"/>
              </a:rPr>
              <a:t>z</a:t>
            </a:r>
            <a:r>
              <a:rPr lang="en-US" altLang="en-US" sz="2100" dirty="0">
                <a:cs typeface="Courier New" panose="02070309020205020404" pitchFamily="49" charset="0"/>
                <a:sym typeface="Wingdings" panose="05000000000000000000" pitchFamily="2" charset="2"/>
              </a:rPr>
              <a:t> )</a:t>
            </a:r>
          </a:p>
          <a:p>
            <a:endParaRPr lang="en-US" altLang="en-US" sz="2100" dirty="0"/>
          </a:p>
          <a:p>
            <a:r>
              <a:rPr lang="en-US" altLang="en-US" sz="2100" dirty="0"/>
              <a:t>A binary relation </a:t>
            </a:r>
            <a:r>
              <a:rPr lang="en-US" altLang="en-US" sz="2100" i="1" dirty="0"/>
              <a:t>R </a:t>
            </a:r>
            <a:r>
              <a:rPr lang="en-US" altLang="en-US" sz="2100" dirty="0"/>
              <a:t>is </a:t>
            </a:r>
            <a:r>
              <a:rPr lang="en-US" altLang="en-US" sz="2100" dirty="0" smtClean="0"/>
              <a:t>a </a:t>
            </a:r>
            <a:r>
              <a:rPr lang="en-US" altLang="en-US" sz="2100" i="1" dirty="0"/>
              <a:t>partial-order relation</a:t>
            </a:r>
            <a:r>
              <a:rPr lang="en-US" altLang="en-US" sz="2100" dirty="0"/>
              <a:t> if R satisfies </a:t>
            </a:r>
            <a:r>
              <a:rPr lang="en-US" altLang="en-US" sz="2100" dirty="0" smtClean="0"/>
              <a:t>the following </a:t>
            </a:r>
            <a:r>
              <a:rPr lang="en-US" altLang="en-US" sz="2100" dirty="0"/>
              <a:t>conditions:</a:t>
            </a:r>
          </a:p>
          <a:p>
            <a:pPr lvl="1"/>
            <a:r>
              <a:rPr lang="en-US" altLang="en-US" sz="2100" dirty="0"/>
              <a:t>R is reflexive i.e., ∀x, </a:t>
            </a:r>
            <a:r>
              <a:rPr lang="en-US" altLang="en-US" sz="2100" dirty="0" err="1"/>
              <a:t>x</a:t>
            </a:r>
            <a:r>
              <a:rPr lang="en-US" altLang="en-US" sz="2100" i="1" dirty="0" err="1"/>
              <a:t>R</a:t>
            </a:r>
            <a:r>
              <a:rPr lang="en-US" altLang="en-US" sz="2100" dirty="0" err="1"/>
              <a:t>x</a:t>
            </a:r>
            <a:endParaRPr lang="en-US" altLang="en-US" sz="2100" dirty="0"/>
          </a:p>
          <a:p>
            <a:pPr lvl="1"/>
            <a:r>
              <a:rPr lang="en-US" altLang="en-US" sz="2100" dirty="0"/>
              <a:t>R is anti-symmetric i.e., ∀x ∀y, ( </a:t>
            </a:r>
            <a:r>
              <a:rPr lang="en-US" altLang="en-US" sz="2100" dirty="0" err="1"/>
              <a:t>x</a:t>
            </a:r>
            <a:r>
              <a:rPr lang="en-US" altLang="en-US" sz="2100" i="1" dirty="0" err="1"/>
              <a:t>R</a:t>
            </a:r>
            <a:r>
              <a:rPr lang="en-US" altLang="en-US" sz="2100" dirty="0" err="1"/>
              <a:t>y</a:t>
            </a:r>
            <a:r>
              <a:rPr lang="en-US" altLang="en-US" sz="2100" dirty="0"/>
              <a:t> and </a:t>
            </a:r>
            <a:r>
              <a:rPr lang="en-US" altLang="en-US" sz="2100" dirty="0" err="1"/>
              <a:t>yRx</a:t>
            </a:r>
            <a:r>
              <a:rPr lang="en-US" altLang="en-US" sz="2100" dirty="0"/>
              <a:t> </a:t>
            </a:r>
            <a:r>
              <a:rPr lang="en-US" altLang="en-US" sz="2100" dirty="0">
                <a:latin typeface="Courier New" panose="02070309020205020404" pitchFamily="49" charset="0"/>
                <a:cs typeface="Courier New" panose="02070309020205020404" pitchFamily="49" charset="0"/>
                <a:sym typeface="Wingdings" panose="05000000000000000000" pitchFamily="2" charset="2"/>
              </a:rPr>
              <a:t>=&gt;</a:t>
            </a:r>
            <a:r>
              <a:rPr lang="en-US" altLang="en-US" sz="2100" dirty="0">
                <a:cs typeface="Courier New" panose="02070309020205020404" pitchFamily="49" charset="0"/>
                <a:sym typeface="Wingdings" panose="05000000000000000000" pitchFamily="2" charset="2"/>
              </a:rPr>
              <a:t> x ≡ y)</a:t>
            </a:r>
          </a:p>
          <a:p>
            <a:pPr lvl="1"/>
            <a:r>
              <a:rPr lang="en-US" altLang="en-US" sz="2100" dirty="0"/>
              <a:t>R is transitive i.e., ∀x ∀y ∀z, ( </a:t>
            </a:r>
            <a:r>
              <a:rPr lang="en-US" altLang="en-US" sz="2100" dirty="0" err="1"/>
              <a:t>x</a:t>
            </a:r>
            <a:r>
              <a:rPr lang="en-US" altLang="en-US" sz="2100" i="1" dirty="0" err="1"/>
              <a:t>R</a:t>
            </a:r>
            <a:r>
              <a:rPr lang="en-US" altLang="en-US" sz="2100" dirty="0" err="1"/>
              <a:t>y</a:t>
            </a:r>
            <a:r>
              <a:rPr lang="en-US" altLang="en-US" sz="2100" dirty="0"/>
              <a:t> and </a:t>
            </a:r>
            <a:r>
              <a:rPr lang="en-US" altLang="en-US" sz="2100" dirty="0" err="1"/>
              <a:t>y</a:t>
            </a:r>
            <a:r>
              <a:rPr lang="en-US" altLang="en-US" sz="2100" i="1" dirty="0" err="1"/>
              <a:t>R</a:t>
            </a:r>
            <a:r>
              <a:rPr lang="en-US" altLang="en-US" sz="2100" dirty="0" err="1"/>
              <a:t>z</a:t>
            </a:r>
            <a:r>
              <a:rPr lang="en-US" altLang="en-US" sz="2100" dirty="0"/>
              <a:t> </a:t>
            </a:r>
            <a:r>
              <a:rPr lang="en-US" altLang="en-US" sz="2100" dirty="0">
                <a:latin typeface="Courier New" panose="02070309020205020404" pitchFamily="49" charset="0"/>
                <a:cs typeface="Courier New" panose="02070309020205020404" pitchFamily="49" charset="0"/>
                <a:sym typeface="Wingdings" panose="05000000000000000000" pitchFamily="2" charset="2"/>
              </a:rPr>
              <a:t>=&gt;</a:t>
            </a:r>
            <a:r>
              <a:rPr lang="en-US" altLang="en-US" sz="2100" dirty="0">
                <a:cs typeface="Courier New" panose="02070309020205020404" pitchFamily="49" charset="0"/>
                <a:sym typeface="Wingdings" panose="05000000000000000000" pitchFamily="2" charset="2"/>
              </a:rPr>
              <a:t> </a:t>
            </a:r>
            <a:r>
              <a:rPr lang="en-US" altLang="en-US" sz="2100" dirty="0" err="1">
                <a:cs typeface="Courier New" panose="02070309020205020404" pitchFamily="49" charset="0"/>
                <a:sym typeface="Wingdings" panose="05000000000000000000" pitchFamily="2" charset="2"/>
              </a:rPr>
              <a:t>x</a:t>
            </a:r>
            <a:r>
              <a:rPr lang="en-US" altLang="en-US" sz="2100" i="1" dirty="0" err="1">
                <a:cs typeface="Courier New" panose="02070309020205020404" pitchFamily="49" charset="0"/>
                <a:sym typeface="Wingdings" panose="05000000000000000000" pitchFamily="2" charset="2"/>
              </a:rPr>
              <a:t>R</a:t>
            </a:r>
            <a:r>
              <a:rPr lang="en-US" altLang="en-US" sz="2100" dirty="0" err="1">
                <a:cs typeface="Courier New" panose="02070309020205020404" pitchFamily="49" charset="0"/>
                <a:sym typeface="Wingdings" panose="05000000000000000000" pitchFamily="2" charset="2"/>
              </a:rPr>
              <a:t>z</a:t>
            </a:r>
            <a:r>
              <a:rPr lang="en-US" altLang="en-US" sz="2100" dirty="0">
                <a:cs typeface="Courier New" panose="02070309020205020404" pitchFamily="49" charset="0"/>
                <a:sym typeface="Wingdings" panose="05000000000000000000" pitchFamily="2" charset="2"/>
              </a:rPr>
              <a:t> )</a:t>
            </a:r>
          </a:p>
        </p:txBody>
      </p:sp>
      <p:sp>
        <p:nvSpPr>
          <p:cNvPr id="8199" name="AutoShape 7"/>
          <p:cNvSpPr>
            <a:spLocks/>
          </p:cNvSpPr>
          <p:nvPr/>
        </p:nvSpPr>
        <p:spPr bwMode="auto">
          <a:xfrm rot="5400000">
            <a:off x="6139583" y="866054"/>
            <a:ext cx="76200" cy="1277791"/>
          </a:xfrm>
          <a:prstGeom prst="rightBrace">
            <a:avLst>
              <a:gd name="adj1" fmla="val 6785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endParaRPr lang="en-US" altLang="en-US" sz="2100"/>
          </a:p>
        </p:txBody>
      </p:sp>
      <p:sp>
        <p:nvSpPr>
          <p:cNvPr id="8200" name="Text Box 8"/>
          <p:cNvSpPr txBox="1">
            <a:spLocks noChangeArrowheads="1"/>
          </p:cNvSpPr>
          <p:nvPr/>
        </p:nvSpPr>
        <p:spPr bwMode="auto">
          <a:xfrm>
            <a:off x="7186415" y="1776890"/>
            <a:ext cx="1628972" cy="383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r>
              <a:rPr lang="en-US" altLang="en-US" sz="1890"/>
              <a:t>k number of </a:t>
            </a:r>
            <a:r>
              <a:rPr lang="en-US" altLang="en-US" sz="1890" i="1"/>
              <a:t>A</a:t>
            </a:r>
            <a:r>
              <a:rPr lang="en-US" altLang="en-US" sz="1890"/>
              <a:t>s</a:t>
            </a:r>
          </a:p>
        </p:txBody>
      </p:sp>
      <p:sp>
        <p:nvSpPr>
          <p:cNvPr id="8201" name="Line 9"/>
          <p:cNvSpPr>
            <a:spLocks noChangeShapeType="1"/>
          </p:cNvSpPr>
          <p:nvPr/>
        </p:nvSpPr>
        <p:spPr bwMode="auto">
          <a:xfrm>
            <a:off x="6224587" y="1619250"/>
            <a:ext cx="1031837" cy="35933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endParaRPr lang="en-US" sz="2100"/>
          </a:p>
        </p:txBody>
      </p:sp>
      <p:sp>
        <p:nvSpPr>
          <p:cNvPr id="2" name="Footer Placeholder 1"/>
          <p:cNvSpPr>
            <a:spLocks noGrp="1"/>
          </p:cNvSpPr>
          <p:nvPr>
            <p:ph type="ftr" sz="quarter" idx="11"/>
          </p:nvPr>
        </p:nvSpPr>
        <p:spPr/>
        <p:txBody>
          <a:bodyPr/>
          <a:lstStyle/>
          <a:p>
            <a:r>
              <a:rPr lang="en-IN" smtClean="0"/>
              <a:t>INDIAN INSTITUTE OF TECHNOLOGY KHARAGPUR</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8314515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checkerboard(across)">
                                      <p:cBhvr>
                                        <p:cTn id="7" dur="500"/>
                                        <p:tgtEl>
                                          <p:spTgt spid="819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199"/>
                                        </p:tgtEl>
                                        <p:attrNameLst>
                                          <p:attrName>style.visibility</p:attrName>
                                        </p:attrNameLst>
                                      </p:cBhvr>
                                      <p:to>
                                        <p:strVal val="visible"/>
                                      </p:to>
                                    </p:set>
                                    <p:animEffect transition="in" filter="checkerboard(across)">
                                      <p:cBhvr>
                                        <p:cTn id="10" dur="500"/>
                                        <p:tgtEl>
                                          <p:spTgt spid="8199"/>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201"/>
                                        </p:tgtEl>
                                        <p:attrNameLst>
                                          <p:attrName>style.visibility</p:attrName>
                                        </p:attrNameLst>
                                      </p:cBhvr>
                                      <p:to>
                                        <p:strVal val="visible"/>
                                      </p:to>
                                    </p:set>
                                    <p:animEffect transition="in" filter="checkerboard(across)">
                                      <p:cBhvr>
                                        <p:cTn id="13" dur="500"/>
                                        <p:tgtEl>
                                          <p:spTgt spid="8201"/>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8200"/>
                                        </p:tgtEl>
                                        <p:attrNameLst>
                                          <p:attrName>style.visibility</p:attrName>
                                        </p:attrNameLst>
                                      </p:cBhvr>
                                      <p:to>
                                        <p:strVal val="visible"/>
                                      </p:to>
                                    </p:set>
                                    <p:animEffect transition="in" filter="checkerboard(across)">
                                      <p:cBhvr>
                                        <p:cTn id="16" dur="500"/>
                                        <p:tgtEl>
                                          <p:spTgt spid="8200"/>
                                        </p:tgtEl>
                                      </p:cBhvr>
                                    </p:animEffect>
                                  </p:childTnLst>
                                </p:cTn>
                              </p:par>
                              <p:par>
                                <p:cTn id="17" presetID="5" presetClass="entr" presetSubtype="10" fill="hold" nodeType="withEffect">
                                  <p:stCondLst>
                                    <p:cond delay="0"/>
                                  </p:stCondLst>
                                  <p:childTnLst>
                                    <p:set>
                                      <p:cBhvr>
                                        <p:cTn id="18" dur="1" fill="hold">
                                          <p:stCondLst>
                                            <p:cond delay="0"/>
                                          </p:stCondLst>
                                        </p:cTn>
                                        <p:tgtEl>
                                          <p:spTgt spid="8195">
                                            <p:txEl>
                                              <p:pRg st="1" end="1"/>
                                            </p:txEl>
                                          </p:spTgt>
                                        </p:tgtEl>
                                        <p:attrNameLst>
                                          <p:attrName>style.visibility</p:attrName>
                                        </p:attrNameLst>
                                      </p:cBhvr>
                                      <p:to>
                                        <p:strVal val="visible"/>
                                      </p:to>
                                    </p:set>
                                    <p:animEffect transition="in" filter="checkerboard(across)">
                                      <p:cBhvr>
                                        <p:cTn id="19" dur="500"/>
                                        <p:tgtEl>
                                          <p:spTgt spid="8195">
                                            <p:txEl>
                                              <p:pRg st="1" end="1"/>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8195">
                                            <p:txEl>
                                              <p:pRg st="2" end="2"/>
                                            </p:txEl>
                                          </p:spTgt>
                                        </p:tgtEl>
                                        <p:attrNameLst>
                                          <p:attrName>style.visibility</p:attrName>
                                        </p:attrNameLst>
                                      </p:cBhvr>
                                      <p:to>
                                        <p:strVal val="visible"/>
                                      </p:to>
                                    </p:set>
                                    <p:animEffect transition="in" filter="checkerboard(across)">
                                      <p:cBhvr>
                                        <p:cTn id="22" dur="500"/>
                                        <p:tgtEl>
                                          <p:spTgt spid="819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Effect transition="in" filter="checkerboard(across)">
                                      <p:cBhvr>
                                        <p:cTn id="27" dur="500"/>
                                        <p:tgtEl>
                                          <p:spTgt spid="8195">
                                            <p:txEl>
                                              <p:pRg st="4" end="4"/>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8195">
                                            <p:txEl>
                                              <p:pRg st="5" end="5"/>
                                            </p:txEl>
                                          </p:spTgt>
                                        </p:tgtEl>
                                        <p:attrNameLst>
                                          <p:attrName>style.visibility</p:attrName>
                                        </p:attrNameLst>
                                      </p:cBhvr>
                                      <p:to>
                                        <p:strVal val="visible"/>
                                      </p:to>
                                    </p:set>
                                    <p:animEffect transition="in" filter="checkerboard(across)">
                                      <p:cBhvr>
                                        <p:cTn id="30" dur="500"/>
                                        <p:tgtEl>
                                          <p:spTgt spid="8195">
                                            <p:txEl>
                                              <p:pRg st="5" end="5"/>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8195">
                                            <p:txEl>
                                              <p:pRg st="6" end="6"/>
                                            </p:txEl>
                                          </p:spTgt>
                                        </p:tgtEl>
                                        <p:attrNameLst>
                                          <p:attrName>style.visibility</p:attrName>
                                        </p:attrNameLst>
                                      </p:cBhvr>
                                      <p:to>
                                        <p:strVal val="visible"/>
                                      </p:to>
                                    </p:set>
                                    <p:animEffect transition="in" filter="checkerboard(across)">
                                      <p:cBhvr>
                                        <p:cTn id="33" dur="500"/>
                                        <p:tgtEl>
                                          <p:spTgt spid="8195">
                                            <p:txEl>
                                              <p:pRg st="6" end="6"/>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8195">
                                            <p:txEl>
                                              <p:pRg st="7" end="7"/>
                                            </p:txEl>
                                          </p:spTgt>
                                        </p:tgtEl>
                                        <p:attrNameLst>
                                          <p:attrName>style.visibility</p:attrName>
                                        </p:attrNameLst>
                                      </p:cBhvr>
                                      <p:to>
                                        <p:strVal val="visible"/>
                                      </p:to>
                                    </p:set>
                                    <p:animEffect transition="in" filter="checkerboard(across)">
                                      <p:cBhvr>
                                        <p:cTn id="36" dur="500"/>
                                        <p:tgtEl>
                                          <p:spTgt spid="8195">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 presetClass="entr" presetSubtype="10" fill="hold" nodeType="clickEffect">
                                  <p:stCondLst>
                                    <p:cond delay="0"/>
                                  </p:stCondLst>
                                  <p:childTnLst>
                                    <p:set>
                                      <p:cBhvr>
                                        <p:cTn id="40" dur="1" fill="hold">
                                          <p:stCondLst>
                                            <p:cond delay="0"/>
                                          </p:stCondLst>
                                        </p:cTn>
                                        <p:tgtEl>
                                          <p:spTgt spid="8195">
                                            <p:txEl>
                                              <p:pRg st="9" end="9"/>
                                            </p:txEl>
                                          </p:spTgt>
                                        </p:tgtEl>
                                        <p:attrNameLst>
                                          <p:attrName>style.visibility</p:attrName>
                                        </p:attrNameLst>
                                      </p:cBhvr>
                                      <p:to>
                                        <p:strVal val="visible"/>
                                      </p:to>
                                    </p:set>
                                    <p:animEffect transition="in" filter="checkerboard(across)">
                                      <p:cBhvr>
                                        <p:cTn id="41" dur="500"/>
                                        <p:tgtEl>
                                          <p:spTgt spid="8195">
                                            <p:txEl>
                                              <p:pRg st="9" end="9"/>
                                            </p:txEl>
                                          </p:spTgt>
                                        </p:tgtEl>
                                      </p:cBhvr>
                                    </p:animEffect>
                                  </p:childTnLst>
                                </p:cTn>
                              </p:par>
                              <p:par>
                                <p:cTn id="42" presetID="5" presetClass="entr" presetSubtype="10" fill="hold" nodeType="withEffect">
                                  <p:stCondLst>
                                    <p:cond delay="0"/>
                                  </p:stCondLst>
                                  <p:childTnLst>
                                    <p:set>
                                      <p:cBhvr>
                                        <p:cTn id="43" dur="1" fill="hold">
                                          <p:stCondLst>
                                            <p:cond delay="0"/>
                                          </p:stCondLst>
                                        </p:cTn>
                                        <p:tgtEl>
                                          <p:spTgt spid="8195">
                                            <p:txEl>
                                              <p:pRg st="10" end="10"/>
                                            </p:txEl>
                                          </p:spTgt>
                                        </p:tgtEl>
                                        <p:attrNameLst>
                                          <p:attrName>style.visibility</p:attrName>
                                        </p:attrNameLst>
                                      </p:cBhvr>
                                      <p:to>
                                        <p:strVal val="visible"/>
                                      </p:to>
                                    </p:set>
                                    <p:animEffect transition="in" filter="checkerboard(across)">
                                      <p:cBhvr>
                                        <p:cTn id="44" dur="500"/>
                                        <p:tgtEl>
                                          <p:spTgt spid="8195">
                                            <p:txEl>
                                              <p:pRg st="10" end="10"/>
                                            </p:txEl>
                                          </p:spTgt>
                                        </p:tgtEl>
                                      </p:cBhvr>
                                    </p:animEffect>
                                  </p:childTnLst>
                                </p:cTn>
                              </p:par>
                              <p:par>
                                <p:cTn id="45" presetID="5" presetClass="entr" presetSubtype="10" fill="hold" nodeType="withEffect">
                                  <p:stCondLst>
                                    <p:cond delay="0"/>
                                  </p:stCondLst>
                                  <p:childTnLst>
                                    <p:set>
                                      <p:cBhvr>
                                        <p:cTn id="46" dur="1" fill="hold">
                                          <p:stCondLst>
                                            <p:cond delay="0"/>
                                          </p:stCondLst>
                                        </p:cTn>
                                        <p:tgtEl>
                                          <p:spTgt spid="8195">
                                            <p:txEl>
                                              <p:pRg st="11" end="11"/>
                                            </p:txEl>
                                          </p:spTgt>
                                        </p:tgtEl>
                                        <p:attrNameLst>
                                          <p:attrName>style.visibility</p:attrName>
                                        </p:attrNameLst>
                                      </p:cBhvr>
                                      <p:to>
                                        <p:strVal val="visible"/>
                                      </p:to>
                                    </p:set>
                                    <p:animEffect transition="in" filter="checkerboard(across)">
                                      <p:cBhvr>
                                        <p:cTn id="47" dur="500"/>
                                        <p:tgtEl>
                                          <p:spTgt spid="8195">
                                            <p:txEl>
                                              <p:pRg st="11" end="11"/>
                                            </p:txEl>
                                          </p:spTgt>
                                        </p:tgtEl>
                                      </p:cBhvr>
                                    </p:animEffect>
                                  </p:childTnLst>
                                </p:cTn>
                              </p:par>
                              <p:par>
                                <p:cTn id="48" presetID="5" presetClass="entr" presetSubtype="10" fill="hold" nodeType="withEffect">
                                  <p:stCondLst>
                                    <p:cond delay="0"/>
                                  </p:stCondLst>
                                  <p:childTnLst>
                                    <p:set>
                                      <p:cBhvr>
                                        <p:cTn id="49" dur="1" fill="hold">
                                          <p:stCondLst>
                                            <p:cond delay="0"/>
                                          </p:stCondLst>
                                        </p:cTn>
                                        <p:tgtEl>
                                          <p:spTgt spid="8195">
                                            <p:txEl>
                                              <p:pRg st="12" end="12"/>
                                            </p:txEl>
                                          </p:spTgt>
                                        </p:tgtEl>
                                        <p:attrNameLst>
                                          <p:attrName>style.visibility</p:attrName>
                                        </p:attrNameLst>
                                      </p:cBhvr>
                                      <p:to>
                                        <p:strVal val="visible"/>
                                      </p:to>
                                    </p:set>
                                    <p:animEffect transition="in" filter="checkerboard(across)">
                                      <p:cBhvr>
                                        <p:cTn id="50" dur="500"/>
                                        <p:tgtEl>
                                          <p:spTgt spid="819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nimBg="1"/>
      <p:bldP spid="8200" grpId="0"/>
      <p:bldP spid="820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fontScale="90000"/>
          </a:bodyPr>
          <a:lstStyle/>
          <a:p>
            <a:r>
              <a:rPr lang="en-US" altLang="en-US" dirty="0" smtClean="0"/>
              <a:t>Graph</a:t>
            </a:r>
          </a:p>
        </p:txBody>
      </p:sp>
      <p:sp>
        <p:nvSpPr>
          <p:cNvPr id="3" name="Content Placeholder 2"/>
          <p:cNvSpPr>
            <a:spLocks noGrp="1"/>
          </p:cNvSpPr>
          <p:nvPr>
            <p:ph idx="1"/>
          </p:nvPr>
        </p:nvSpPr>
        <p:spPr/>
        <p:txBody>
          <a:bodyPr/>
          <a:lstStyle/>
          <a:p>
            <a:r>
              <a:rPr lang="en-US" altLang="en-US" sz="2100" dirty="0"/>
              <a:t>An </a:t>
            </a:r>
            <a:r>
              <a:rPr lang="en-US" altLang="en-US" sz="2100" i="1" dirty="0"/>
              <a:t>undirected graph</a:t>
            </a:r>
            <a:r>
              <a:rPr lang="en-US" altLang="en-US" sz="2100" dirty="0"/>
              <a:t> is a set of points with lines connecting some of the points</a:t>
            </a:r>
          </a:p>
          <a:p>
            <a:pPr lvl="1"/>
            <a:r>
              <a:rPr lang="en-US" altLang="en-US" sz="2100" dirty="0"/>
              <a:t>G = (V, E) where V is the set of vertices and E is the set of edges</a:t>
            </a:r>
          </a:p>
          <a:p>
            <a:r>
              <a:rPr lang="en-US" altLang="en-US" sz="2100" dirty="0"/>
              <a:t>Number of edges incident at a particular node (v) is the </a:t>
            </a:r>
            <a:r>
              <a:rPr lang="en-US" altLang="en-US" sz="2100" i="1" dirty="0"/>
              <a:t>degree [d(v)]</a:t>
            </a:r>
            <a:r>
              <a:rPr lang="en-US" altLang="en-US" sz="2100" dirty="0"/>
              <a:t> of the node</a:t>
            </a:r>
          </a:p>
          <a:p>
            <a:endParaRPr lang="en-US" altLang="en-US" sz="2100" dirty="0"/>
          </a:p>
          <a:p>
            <a:r>
              <a:rPr lang="en-US" altLang="en-US" sz="2100" dirty="0"/>
              <a:t>Example: G = (V, E), where</a:t>
            </a:r>
          </a:p>
          <a:p>
            <a:pPr lvl="1">
              <a:buFont typeface="Arial" panose="020B0604020202020204" pitchFamily="34" charset="0"/>
              <a:buNone/>
            </a:pPr>
            <a:r>
              <a:rPr lang="en-US" altLang="en-US" sz="2100" dirty="0"/>
              <a:t>		       Set of Vertices: V ={ </a:t>
            </a:r>
            <a:r>
              <a:rPr lang="en-US" altLang="en-US" sz="2100" dirty="0" smtClean="0"/>
              <a:t>v</a:t>
            </a:r>
            <a:r>
              <a:rPr lang="en-US" altLang="en-US" sz="2100" baseline="-25000" dirty="0" smtClean="0"/>
              <a:t>1</a:t>
            </a:r>
            <a:r>
              <a:rPr lang="en-US" altLang="en-US" sz="2100" dirty="0"/>
              <a:t>,</a:t>
            </a:r>
            <a:r>
              <a:rPr lang="en-US" altLang="en-US" sz="2100" baseline="-25000" dirty="0"/>
              <a:t> </a:t>
            </a:r>
            <a:r>
              <a:rPr lang="en-US" altLang="en-US" sz="2100" dirty="0" smtClean="0"/>
              <a:t>v</a:t>
            </a:r>
            <a:r>
              <a:rPr lang="en-US" altLang="en-US" sz="2100" baseline="-25000" dirty="0" smtClean="0"/>
              <a:t>2</a:t>
            </a:r>
            <a:r>
              <a:rPr lang="en-US" altLang="en-US" sz="2100" dirty="0"/>
              <a:t>,</a:t>
            </a:r>
            <a:r>
              <a:rPr lang="en-US" altLang="en-US" sz="2100" baseline="-25000" dirty="0"/>
              <a:t> </a:t>
            </a:r>
            <a:r>
              <a:rPr lang="en-US" altLang="en-US" sz="2100" dirty="0" smtClean="0"/>
              <a:t>v</a:t>
            </a:r>
            <a:r>
              <a:rPr lang="en-US" altLang="en-US" sz="2100" baseline="-25000" dirty="0" smtClean="0"/>
              <a:t>3</a:t>
            </a:r>
            <a:r>
              <a:rPr lang="en-US" altLang="en-US" sz="2100" dirty="0"/>
              <a:t>,</a:t>
            </a:r>
            <a:r>
              <a:rPr lang="en-US" altLang="en-US" sz="2100" baseline="-25000" dirty="0"/>
              <a:t> </a:t>
            </a:r>
            <a:r>
              <a:rPr lang="en-US" altLang="en-US" sz="2100" dirty="0" smtClean="0"/>
              <a:t>v</a:t>
            </a:r>
            <a:r>
              <a:rPr lang="en-US" altLang="en-US" sz="2100" baseline="-25000" dirty="0" smtClean="0"/>
              <a:t>4</a:t>
            </a:r>
            <a:r>
              <a:rPr lang="en-US" altLang="en-US" sz="2100" dirty="0"/>
              <a:t>, </a:t>
            </a:r>
            <a:r>
              <a:rPr lang="en-US" altLang="en-US" sz="2100" dirty="0" smtClean="0"/>
              <a:t>v</a:t>
            </a:r>
            <a:r>
              <a:rPr lang="en-US" altLang="en-US" sz="2100" baseline="-25000" dirty="0" smtClean="0"/>
              <a:t>5</a:t>
            </a:r>
            <a:r>
              <a:rPr lang="en-US" altLang="en-US" sz="2100" dirty="0" smtClean="0"/>
              <a:t> </a:t>
            </a:r>
            <a:r>
              <a:rPr lang="en-US" altLang="en-US" sz="2100" dirty="0"/>
              <a:t>}</a:t>
            </a:r>
          </a:p>
          <a:p>
            <a:pPr lvl="1">
              <a:buFont typeface="Arial" panose="020B0604020202020204" pitchFamily="34" charset="0"/>
              <a:buNone/>
            </a:pPr>
            <a:r>
              <a:rPr lang="en-US" altLang="en-US" sz="2100" dirty="0"/>
              <a:t>		       Set of Edges: E ={ e</a:t>
            </a:r>
            <a:r>
              <a:rPr lang="en-US" altLang="en-US" sz="2100" baseline="-25000" dirty="0"/>
              <a:t>1</a:t>
            </a:r>
            <a:r>
              <a:rPr lang="en-US" altLang="en-US" sz="2100" dirty="0"/>
              <a:t>,</a:t>
            </a:r>
            <a:r>
              <a:rPr lang="en-US" altLang="en-US" sz="2100" baseline="-25000" dirty="0"/>
              <a:t> </a:t>
            </a:r>
            <a:r>
              <a:rPr lang="en-US" altLang="en-US" sz="2100" dirty="0"/>
              <a:t>e</a:t>
            </a:r>
            <a:r>
              <a:rPr lang="en-US" altLang="en-US" sz="2100" baseline="-25000" dirty="0"/>
              <a:t>2</a:t>
            </a:r>
            <a:r>
              <a:rPr lang="en-US" altLang="en-US" sz="2100" dirty="0"/>
              <a:t>,</a:t>
            </a:r>
            <a:r>
              <a:rPr lang="en-US" altLang="en-US" sz="2100" baseline="-25000" dirty="0"/>
              <a:t> </a:t>
            </a:r>
            <a:r>
              <a:rPr lang="en-US" altLang="en-US" sz="2100" dirty="0"/>
              <a:t>e</a:t>
            </a:r>
            <a:r>
              <a:rPr lang="en-US" altLang="en-US" sz="2100" baseline="-25000" dirty="0"/>
              <a:t>3</a:t>
            </a:r>
            <a:r>
              <a:rPr lang="en-US" altLang="en-US" sz="2100" dirty="0"/>
              <a:t>,</a:t>
            </a:r>
            <a:r>
              <a:rPr lang="en-US" altLang="en-US" sz="2100" baseline="-25000" dirty="0"/>
              <a:t> </a:t>
            </a:r>
            <a:r>
              <a:rPr lang="en-US" altLang="en-US" sz="2100" dirty="0"/>
              <a:t>e</a:t>
            </a:r>
            <a:r>
              <a:rPr lang="en-US" altLang="en-US" sz="2100" baseline="-25000" dirty="0"/>
              <a:t>4</a:t>
            </a:r>
            <a:r>
              <a:rPr lang="en-US" altLang="en-US" sz="2100" dirty="0"/>
              <a:t>,</a:t>
            </a:r>
            <a:r>
              <a:rPr lang="en-US" altLang="en-US" sz="2100" baseline="-25000" dirty="0"/>
              <a:t> </a:t>
            </a:r>
            <a:r>
              <a:rPr lang="en-US" altLang="en-US" sz="2100" dirty="0"/>
              <a:t>e</a:t>
            </a:r>
            <a:r>
              <a:rPr lang="en-US" altLang="en-US" sz="2100" baseline="-25000" dirty="0"/>
              <a:t>5</a:t>
            </a:r>
            <a:r>
              <a:rPr lang="en-US" altLang="en-US" sz="2100" dirty="0"/>
              <a:t>, e</a:t>
            </a:r>
            <a:r>
              <a:rPr lang="en-US" altLang="en-US" sz="2100" baseline="-25000" dirty="0"/>
              <a:t>6</a:t>
            </a:r>
            <a:r>
              <a:rPr lang="en-US" altLang="en-US" sz="2100" dirty="0"/>
              <a:t> }</a:t>
            </a:r>
          </a:p>
          <a:p>
            <a:pPr lvl="1">
              <a:buFont typeface="Arial" panose="020B0604020202020204" pitchFamily="34" charset="0"/>
              <a:buNone/>
            </a:pPr>
            <a:r>
              <a:rPr lang="en-US" altLang="en-US" sz="2100" dirty="0"/>
              <a:t>		       Degrees: </a:t>
            </a:r>
            <a:r>
              <a:rPr lang="en-US" altLang="en-US" sz="2100" dirty="0" smtClean="0"/>
              <a:t>d(v</a:t>
            </a:r>
            <a:r>
              <a:rPr lang="en-US" altLang="en-US" sz="2100" baseline="-25000" dirty="0" smtClean="0"/>
              <a:t>1</a:t>
            </a:r>
            <a:r>
              <a:rPr lang="en-US" altLang="en-US" sz="2100" dirty="0" smtClean="0"/>
              <a:t> </a:t>
            </a:r>
            <a:r>
              <a:rPr lang="en-US" altLang="en-US" sz="2100" dirty="0"/>
              <a:t>) = 2, </a:t>
            </a:r>
            <a:r>
              <a:rPr lang="en-US" altLang="en-US" sz="2100" dirty="0" smtClean="0"/>
              <a:t>d(v</a:t>
            </a:r>
            <a:r>
              <a:rPr lang="en-US" altLang="en-US" sz="2100" baseline="-25000" dirty="0" smtClean="0"/>
              <a:t>2</a:t>
            </a:r>
            <a:r>
              <a:rPr lang="en-US" altLang="en-US" sz="2100" dirty="0" smtClean="0"/>
              <a:t> </a:t>
            </a:r>
            <a:r>
              <a:rPr lang="en-US" altLang="en-US" sz="2100" dirty="0"/>
              <a:t>) = 3, </a:t>
            </a:r>
            <a:r>
              <a:rPr lang="en-US" altLang="en-US" sz="2100" dirty="0" smtClean="0"/>
              <a:t>d(v</a:t>
            </a:r>
            <a:r>
              <a:rPr lang="en-US" altLang="en-US" sz="2100" baseline="-25000" dirty="0" smtClean="0"/>
              <a:t>3</a:t>
            </a:r>
            <a:r>
              <a:rPr lang="en-US" altLang="en-US" sz="2100" dirty="0" smtClean="0"/>
              <a:t> </a:t>
            </a:r>
            <a:r>
              <a:rPr lang="en-US" altLang="en-US" sz="2100" dirty="0"/>
              <a:t>) = 3, </a:t>
            </a:r>
            <a:r>
              <a:rPr lang="en-US" altLang="en-US" sz="2100" dirty="0" smtClean="0"/>
              <a:t>d(v</a:t>
            </a:r>
            <a:r>
              <a:rPr lang="en-US" altLang="en-US" sz="2100" baseline="-25000" dirty="0" smtClean="0"/>
              <a:t>4</a:t>
            </a:r>
            <a:r>
              <a:rPr lang="en-US" altLang="en-US" sz="2100" dirty="0" smtClean="0"/>
              <a:t> </a:t>
            </a:r>
            <a:r>
              <a:rPr lang="en-US" altLang="en-US" sz="2100" dirty="0"/>
              <a:t>) = 3 and </a:t>
            </a:r>
            <a:r>
              <a:rPr lang="en-US" altLang="en-US" sz="2100" dirty="0" smtClean="0"/>
              <a:t>d(v</a:t>
            </a:r>
            <a:r>
              <a:rPr lang="en-US" altLang="en-US" sz="2100" baseline="-25000" dirty="0" smtClean="0"/>
              <a:t>5</a:t>
            </a:r>
            <a:r>
              <a:rPr lang="en-US" altLang="en-US" sz="2100" dirty="0"/>
              <a:t>) = 1</a:t>
            </a:r>
          </a:p>
        </p:txBody>
      </p:sp>
      <p:sp>
        <p:nvSpPr>
          <p:cNvPr id="6" name="Oval 5"/>
          <p:cNvSpPr/>
          <p:nvPr/>
        </p:nvSpPr>
        <p:spPr bwMode="auto">
          <a:xfrm>
            <a:off x="2420302" y="3000376"/>
            <a:ext cx="986790" cy="584269"/>
          </a:xfrm>
          <a:prstGeom prst="ellipse">
            <a:avLst/>
          </a:prstGeom>
          <a:noFill/>
          <a:ln w="12700" cap="flat" cmpd="sng" algn="ctr">
            <a:noFill/>
            <a:prstDash val="solid"/>
            <a:round/>
            <a:headEnd type="none" w="med" len="med"/>
            <a:tailEnd type="none" w="med" len="med"/>
          </a:ln>
          <a:effectLst/>
        </p:spPr>
        <p:txBody>
          <a:bodyPr>
            <a:spAutoFit/>
          </a:bodyPr>
          <a:lstStyle/>
          <a:p>
            <a:pPr>
              <a:defRPr/>
            </a:pPr>
            <a:endParaRPr lang="en-US" sz="2100">
              <a:effectLst>
                <a:outerShdw blurRad="38100" dist="38100" dir="2700000" algn="tl">
                  <a:srgbClr val="000000">
                    <a:alpha val="43137"/>
                  </a:srgbClr>
                </a:outerShdw>
              </a:effectLst>
            </a:endParaRPr>
          </a:p>
        </p:txBody>
      </p:sp>
      <p:grpSp>
        <p:nvGrpSpPr>
          <p:cNvPr id="2" name="Group 42"/>
          <p:cNvGrpSpPr>
            <a:grpSpLocks/>
          </p:cNvGrpSpPr>
          <p:nvPr/>
        </p:nvGrpSpPr>
        <p:grpSpPr bwMode="auto">
          <a:xfrm>
            <a:off x="3563778" y="4665585"/>
            <a:ext cx="4747259" cy="2081927"/>
            <a:chOff x="1238" y="2799"/>
            <a:chExt cx="2848" cy="1249"/>
          </a:xfrm>
        </p:grpSpPr>
        <p:sp>
          <p:nvSpPr>
            <p:cNvPr id="11271" name="Oval 23"/>
            <p:cNvSpPr>
              <a:spLocks noChangeArrowheads="1"/>
            </p:cNvSpPr>
            <p:nvPr/>
          </p:nvSpPr>
          <p:spPr bwMode="auto">
            <a:xfrm>
              <a:off x="1313" y="2890"/>
              <a:ext cx="361" cy="351"/>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pPr algn="ctr"/>
              <a:r>
                <a:rPr lang="en-US" altLang="en-US" sz="2100" dirty="0" smtClean="0"/>
                <a:t>v</a:t>
              </a:r>
              <a:r>
                <a:rPr lang="en-US" altLang="en-US" sz="2100" baseline="-25000" dirty="0" smtClean="0"/>
                <a:t>1</a:t>
              </a:r>
              <a:endParaRPr lang="en-US" altLang="en-US" sz="2100" dirty="0"/>
            </a:p>
          </p:txBody>
        </p:sp>
        <p:sp>
          <p:nvSpPr>
            <p:cNvPr id="11272" name="Oval 24"/>
            <p:cNvSpPr>
              <a:spLocks noChangeArrowheads="1"/>
            </p:cNvSpPr>
            <p:nvPr/>
          </p:nvSpPr>
          <p:spPr bwMode="auto">
            <a:xfrm>
              <a:off x="3739" y="3225"/>
              <a:ext cx="347" cy="351"/>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pPr algn="ctr"/>
              <a:r>
                <a:rPr lang="en-US" altLang="en-US" sz="2100" dirty="0" smtClean="0"/>
                <a:t>v</a:t>
              </a:r>
              <a:r>
                <a:rPr lang="en-US" altLang="en-US" sz="2100" baseline="-25000" dirty="0" smtClean="0"/>
                <a:t>5</a:t>
              </a:r>
              <a:endParaRPr lang="en-US" altLang="en-US" sz="2100" dirty="0"/>
            </a:p>
          </p:txBody>
        </p:sp>
        <p:sp>
          <p:nvSpPr>
            <p:cNvPr id="11273" name="Oval 25"/>
            <p:cNvSpPr>
              <a:spLocks noChangeArrowheads="1"/>
            </p:cNvSpPr>
            <p:nvPr/>
          </p:nvSpPr>
          <p:spPr bwMode="auto">
            <a:xfrm>
              <a:off x="1303" y="3697"/>
              <a:ext cx="371" cy="351"/>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pPr algn="ctr"/>
              <a:r>
                <a:rPr lang="en-US" altLang="en-US" sz="2100" dirty="0" smtClean="0"/>
                <a:t>v</a:t>
              </a:r>
              <a:r>
                <a:rPr lang="en-US" altLang="en-US" sz="2100" baseline="-25000" dirty="0" smtClean="0"/>
                <a:t>3</a:t>
              </a:r>
              <a:endParaRPr lang="en-US" altLang="en-US" sz="2100" dirty="0"/>
            </a:p>
          </p:txBody>
        </p:sp>
        <p:sp>
          <p:nvSpPr>
            <p:cNvPr id="11274" name="Oval 26"/>
            <p:cNvSpPr>
              <a:spLocks noChangeArrowheads="1"/>
            </p:cNvSpPr>
            <p:nvPr/>
          </p:nvSpPr>
          <p:spPr bwMode="auto">
            <a:xfrm>
              <a:off x="2732" y="3697"/>
              <a:ext cx="353" cy="351"/>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pPr algn="ctr"/>
              <a:r>
                <a:rPr lang="en-US" altLang="en-US" sz="2100" dirty="0" smtClean="0"/>
                <a:t>v</a:t>
              </a:r>
              <a:r>
                <a:rPr lang="en-US" altLang="en-US" sz="2100" baseline="-25000" dirty="0" smtClean="0"/>
                <a:t>4</a:t>
              </a:r>
              <a:endParaRPr lang="en-US" altLang="en-US" sz="2100" dirty="0"/>
            </a:p>
          </p:txBody>
        </p:sp>
        <p:sp>
          <p:nvSpPr>
            <p:cNvPr id="11275" name="Oval 27"/>
            <p:cNvSpPr>
              <a:spLocks noChangeArrowheads="1"/>
            </p:cNvSpPr>
            <p:nvPr/>
          </p:nvSpPr>
          <p:spPr bwMode="auto">
            <a:xfrm>
              <a:off x="2732" y="2881"/>
              <a:ext cx="353" cy="351"/>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pPr algn="ctr"/>
              <a:r>
                <a:rPr lang="en-US" altLang="en-US" sz="2100" dirty="0" smtClean="0"/>
                <a:t>v</a:t>
              </a:r>
              <a:r>
                <a:rPr lang="en-US" altLang="en-US" sz="2100" baseline="-25000" dirty="0" smtClean="0"/>
                <a:t>2</a:t>
              </a:r>
              <a:endParaRPr lang="en-US" altLang="en-US" sz="2100" dirty="0"/>
            </a:p>
          </p:txBody>
        </p:sp>
        <p:cxnSp>
          <p:nvCxnSpPr>
            <p:cNvPr id="11276" name="AutoShape 28"/>
            <p:cNvCxnSpPr>
              <a:cxnSpLocks noChangeShapeType="1"/>
              <a:stCxn id="11271" idx="4"/>
              <a:endCxn id="11273" idx="0"/>
            </p:cNvCxnSpPr>
            <p:nvPr/>
          </p:nvCxnSpPr>
          <p:spPr bwMode="auto">
            <a:xfrm flipH="1">
              <a:off x="1488" y="3241"/>
              <a:ext cx="5" cy="456"/>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77" name="AutoShape 29"/>
            <p:cNvCxnSpPr>
              <a:cxnSpLocks noChangeShapeType="1"/>
              <a:stCxn id="11271" idx="6"/>
              <a:endCxn id="11275" idx="2"/>
            </p:cNvCxnSpPr>
            <p:nvPr/>
          </p:nvCxnSpPr>
          <p:spPr bwMode="auto">
            <a:xfrm flipV="1">
              <a:off x="1674" y="3057"/>
              <a:ext cx="1058" cy="9"/>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78" name="AutoShape 31"/>
            <p:cNvCxnSpPr>
              <a:cxnSpLocks noChangeShapeType="1"/>
              <a:stCxn id="11273" idx="6"/>
              <a:endCxn id="11274" idx="2"/>
            </p:cNvCxnSpPr>
            <p:nvPr/>
          </p:nvCxnSpPr>
          <p:spPr bwMode="auto">
            <a:xfrm>
              <a:off x="1674" y="3873"/>
              <a:ext cx="1058"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79" name="AutoShape 32"/>
            <p:cNvCxnSpPr>
              <a:cxnSpLocks noChangeShapeType="1"/>
              <a:stCxn id="11274" idx="0"/>
              <a:endCxn id="11275" idx="4"/>
            </p:cNvCxnSpPr>
            <p:nvPr/>
          </p:nvCxnSpPr>
          <p:spPr bwMode="auto">
            <a:xfrm flipV="1">
              <a:off x="2908" y="3232"/>
              <a:ext cx="0" cy="46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80" name="AutoShape 34"/>
            <p:cNvCxnSpPr>
              <a:cxnSpLocks noChangeShapeType="1"/>
              <a:stCxn id="11274" idx="7"/>
              <a:endCxn id="11272" idx="3"/>
            </p:cNvCxnSpPr>
            <p:nvPr/>
          </p:nvCxnSpPr>
          <p:spPr bwMode="auto">
            <a:xfrm flipV="1">
              <a:off x="3033" y="3525"/>
              <a:ext cx="757" cy="224"/>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81" name="AutoShape 35"/>
            <p:cNvCxnSpPr>
              <a:cxnSpLocks noChangeShapeType="1"/>
              <a:stCxn id="11273" idx="7"/>
              <a:endCxn id="11275" idx="3"/>
            </p:cNvCxnSpPr>
            <p:nvPr/>
          </p:nvCxnSpPr>
          <p:spPr bwMode="auto">
            <a:xfrm flipV="1">
              <a:off x="1620" y="3181"/>
              <a:ext cx="1164" cy="56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1282" name="Text Box 36"/>
            <p:cNvSpPr txBox="1">
              <a:spLocks noChangeArrowheads="1"/>
            </p:cNvSpPr>
            <p:nvPr/>
          </p:nvSpPr>
          <p:spPr bwMode="auto">
            <a:xfrm>
              <a:off x="2134" y="2799"/>
              <a:ext cx="23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r>
                <a:rPr lang="en-US" altLang="en-US" sz="2100"/>
                <a:t>e</a:t>
              </a:r>
              <a:r>
                <a:rPr lang="en-US" altLang="en-US" sz="2100" baseline="-25000"/>
                <a:t>1</a:t>
              </a:r>
              <a:endParaRPr lang="en-US" altLang="en-US" sz="2100"/>
            </a:p>
          </p:txBody>
        </p:sp>
        <p:sp>
          <p:nvSpPr>
            <p:cNvPr id="11283" name="Text Box 37"/>
            <p:cNvSpPr txBox="1">
              <a:spLocks noChangeArrowheads="1"/>
            </p:cNvSpPr>
            <p:nvPr/>
          </p:nvSpPr>
          <p:spPr bwMode="auto">
            <a:xfrm>
              <a:off x="1238" y="3327"/>
              <a:ext cx="23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r>
                <a:rPr lang="en-US" altLang="en-US" sz="2100"/>
                <a:t>e</a:t>
              </a:r>
              <a:r>
                <a:rPr lang="en-US" altLang="en-US" sz="2100" baseline="-25000"/>
                <a:t>2</a:t>
              </a:r>
              <a:endParaRPr lang="en-US" altLang="en-US" sz="2100"/>
            </a:p>
          </p:txBody>
        </p:sp>
        <p:sp>
          <p:nvSpPr>
            <p:cNvPr id="11284" name="Text Box 38"/>
            <p:cNvSpPr txBox="1">
              <a:spLocks noChangeArrowheads="1"/>
            </p:cNvSpPr>
            <p:nvPr/>
          </p:nvSpPr>
          <p:spPr bwMode="auto">
            <a:xfrm>
              <a:off x="1974" y="3239"/>
              <a:ext cx="23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r>
                <a:rPr lang="en-US" altLang="en-US" sz="2100"/>
                <a:t>e</a:t>
              </a:r>
              <a:r>
                <a:rPr lang="en-US" altLang="en-US" sz="2100" baseline="-25000"/>
                <a:t>3</a:t>
              </a:r>
              <a:endParaRPr lang="en-US" altLang="en-US" sz="2100"/>
            </a:p>
          </p:txBody>
        </p:sp>
        <p:sp>
          <p:nvSpPr>
            <p:cNvPr id="11285" name="Text Box 39"/>
            <p:cNvSpPr txBox="1">
              <a:spLocks noChangeArrowheads="1"/>
            </p:cNvSpPr>
            <p:nvPr/>
          </p:nvSpPr>
          <p:spPr bwMode="auto">
            <a:xfrm>
              <a:off x="2190" y="3607"/>
              <a:ext cx="23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r>
                <a:rPr lang="en-US" altLang="en-US" sz="2100"/>
                <a:t>e</a:t>
              </a:r>
              <a:r>
                <a:rPr lang="en-US" altLang="en-US" sz="2100" baseline="-25000"/>
                <a:t>4</a:t>
              </a:r>
              <a:endParaRPr lang="en-US" altLang="en-US" sz="2100"/>
            </a:p>
          </p:txBody>
        </p:sp>
        <p:sp>
          <p:nvSpPr>
            <p:cNvPr id="11286" name="Text Box 40"/>
            <p:cNvSpPr txBox="1">
              <a:spLocks noChangeArrowheads="1"/>
            </p:cNvSpPr>
            <p:nvPr/>
          </p:nvSpPr>
          <p:spPr bwMode="auto">
            <a:xfrm>
              <a:off x="2686" y="3351"/>
              <a:ext cx="23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r>
                <a:rPr lang="en-US" altLang="en-US" sz="2100"/>
                <a:t>e</a:t>
              </a:r>
              <a:r>
                <a:rPr lang="en-US" altLang="en-US" sz="2100" baseline="-25000"/>
                <a:t>5</a:t>
              </a:r>
              <a:endParaRPr lang="en-US" altLang="en-US" sz="2100"/>
            </a:p>
          </p:txBody>
        </p:sp>
        <p:sp>
          <p:nvSpPr>
            <p:cNvPr id="11287" name="Text Box 41"/>
            <p:cNvSpPr txBox="1">
              <a:spLocks noChangeArrowheads="1"/>
            </p:cNvSpPr>
            <p:nvPr/>
          </p:nvSpPr>
          <p:spPr bwMode="auto">
            <a:xfrm>
              <a:off x="3246" y="3383"/>
              <a:ext cx="23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2000" b="1">
                  <a:solidFill>
                    <a:srgbClr val="660066"/>
                  </a:solidFill>
                  <a:latin typeface="Arial Narrow" panose="020B0606020202030204" pitchFamily="34" charset="0"/>
                </a:defRPr>
              </a:lvl1pPr>
              <a:lvl2pPr marL="742950" indent="-285750">
                <a:defRPr sz="2000" b="1">
                  <a:solidFill>
                    <a:srgbClr val="660066"/>
                  </a:solidFill>
                  <a:latin typeface="Arial Narrow" panose="020B0606020202030204" pitchFamily="34" charset="0"/>
                </a:defRPr>
              </a:lvl2pPr>
              <a:lvl3pPr marL="1143000" indent="-228600">
                <a:defRPr sz="2000" b="1">
                  <a:solidFill>
                    <a:srgbClr val="660066"/>
                  </a:solidFill>
                  <a:latin typeface="Arial Narrow" panose="020B0606020202030204" pitchFamily="34" charset="0"/>
                </a:defRPr>
              </a:lvl3pPr>
              <a:lvl4pPr marL="1600200" indent="-228600">
                <a:defRPr sz="2000" b="1">
                  <a:solidFill>
                    <a:srgbClr val="660066"/>
                  </a:solidFill>
                  <a:latin typeface="Arial Narrow" panose="020B0606020202030204" pitchFamily="34" charset="0"/>
                </a:defRPr>
              </a:lvl4pPr>
              <a:lvl5pPr marL="2057400" indent="-228600">
                <a:defRPr sz="2000" b="1">
                  <a:solidFill>
                    <a:srgbClr val="660066"/>
                  </a:solidFill>
                  <a:latin typeface="Arial Narrow" panose="020B0606020202030204" pitchFamily="34" charset="0"/>
                </a:defRPr>
              </a:lvl5pPr>
              <a:lvl6pPr marL="2514600" indent="-228600" eaLnBrk="0" fontAlgn="base" hangingPunct="0">
                <a:spcBef>
                  <a:spcPct val="0"/>
                </a:spcBef>
                <a:spcAft>
                  <a:spcPct val="0"/>
                </a:spcAft>
                <a:defRPr sz="2000" b="1">
                  <a:solidFill>
                    <a:srgbClr val="660066"/>
                  </a:solidFill>
                  <a:latin typeface="Arial Narrow" panose="020B0606020202030204" pitchFamily="34" charset="0"/>
                </a:defRPr>
              </a:lvl6pPr>
              <a:lvl7pPr marL="2971800" indent="-228600" eaLnBrk="0" fontAlgn="base" hangingPunct="0">
                <a:spcBef>
                  <a:spcPct val="0"/>
                </a:spcBef>
                <a:spcAft>
                  <a:spcPct val="0"/>
                </a:spcAft>
                <a:defRPr sz="2000" b="1">
                  <a:solidFill>
                    <a:srgbClr val="660066"/>
                  </a:solidFill>
                  <a:latin typeface="Arial Narrow" panose="020B0606020202030204" pitchFamily="34" charset="0"/>
                </a:defRPr>
              </a:lvl7pPr>
              <a:lvl8pPr marL="3429000" indent="-228600" eaLnBrk="0" fontAlgn="base" hangingPunct="0">
                <a:spcBef>
                  <a:spcPct val="0"/>
                </a:spcBef>
                <a:spcAft>
                  <a:spcPct val="0"/>
                </a:spcAft>
                <a:defRPr sz="2000" b="1">
                  <a:solidFill>
                    <a:srgbClr val="660066"/>
                  </a:solidFill>
                  <a:latin typeface="Arial Narrow" panose="020B0606020202030204" pitchFamily="34" charset="0"/>
                </a:defRPr>
              </a:lvl8pPr>
              <a:lvl9pPr marL="3886200" indent="-228600" eaLnBrk="0" fontAlgn="base" hangingPunct="0">
                <a:spcBef>
                  <a:spcPct val="0"/>
                </a:spcBef>
                <a:spcAft>
                  <a:spcPct val="0"/>
                </a:spcAft>
                <a:defRPr sz="2000" b="1">
                  <a:solidFill>
                    <a:srgbClr val="660066"/>
                  </a:solidFill>
                  <a:latin typeface="Arial Narrow" panose="020B0606020202030204" pitchFamily="34" charset="0"/>
                </a:defRPr>
              </a:lvl9pPr>
            </a:lstStyle>
            <a:p>
              <a:r>
                <a:rPr lang="en-US" altLang="en-US" sz="2100"/>
                <a:t>e</a:t>
              </a:r>
              <a:r>
                <a:rPr lang="en-US" altLang="en-US" sz="2100" baseline="-25000"/>
                <a:t>6</a:t>
              </a:r>
              <a:endParaRPr lang="en-US" altLang="en-US" sz="2100"/>
            </a:p>
          </p:txBody>
        </p:sp>
      </p:grpSp>
      <p:sp>
        <p:nvSpPr>
          <p:cNvPr id="5" name="Footer Placeholder 4"/>
          <p:cNvSpPr>
            <a:spLocks noGrp="1"/>
          </p:cNvSpPr>
          <p:nvPr>
            <p:ph type="ftr" sz="quarter" idx="11"/>
          </p:nvPr>
        </p:nvSpPr>
        <p:spPr/>
        <p:txBody>
          <a:bodyPr/>
          <a:lstStyle/>
          <a:p>
            <a:r>
              <a:rPr lang="en-IN" smtClean="0"/>
              <a:t>INDIAN INSTITUTE OF TECHNOLOGY KHARAGPUR</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42280688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checkerboard(across)">
                                      <p:cBhvr>
                                        <p:cTn id="18" dur="500"/>
                                        <p:tgtEl>
                                          <p:spTgt spid="3">
                                            <p:txEl>
                                              <p:pRg st="4" end="4"/>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checkerboard(across)">
                                      <p:cBhvr>
                                        <p:cTn id="21" dur="500"/>
                                        <p:tgtEl>
                                          <p:spTgt spid="3">
                                            <p:txEl>
                                              <p:pRg st="5" end="5"/>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checkerboard(across)">
                                      <p:cBhvr>
                                        <p:cTn id="24" dur="500"/>
                                        <p:tgtEl>
                                          <p:spTgt spid="3">
                                            <p:txEl>
                                              <p:pRg st="6" end="6"/>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checkerboard(across)">
                                      <p:cBhvr>
                                        <p:cTn id="27" dur="500"/>
                                        <p:tgtEl>
                                          <p:spTgt spid="3">
                                            <p:txEl>
                                              <p:pRg st="7" end="7"/>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checkerboard(across)">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936</TotalTime>
  <Words>1550</Words>
  <Application>Microsoft Office PowerPoint</Application>
  <PresentationFormat>Custom</PresentationFormat>
  <Paragraphs>253</Paragraphs>
  <Slides>13</Slides>
  <Notes>5</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Essential</vt:lpstr>
      <vt:lpstr>Introduction</vt:lpstr>
      <vt:lpstr>Comments on Alan Turing’s Paper </vt:lpstr>
      <vt:lpstr>Curriculum</vt:lpstr>
      <vt:lpstr>Books</vt:lpstr>
      <vt:lpstr>Set Theory</vt:lpstr>
      <vt:lpstr>Set Theory (contd…)</vt:lpstr>
      <vt:lpstr>Function</vt:lpstr>
      <vt:lpstr>Relation</vt:lpstr>
      <vt:lpstr>Graph</vt:lpstr>
      <vt:lpstr>Graph (contd…)</vt:lpstr>
      <vt:lpstr>Graph (contd…)</vt:lpstr>
      <vt:lpstr>Boolean Logic</vt:lpstr>
      <vt:lpstr>Boolean Logic (contd…)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AUTOSAFE Vision</dc:title>
  <dc:creator>pallab</dc:creator>
  <cp:lastModifiedBy>Antonio Bruto da Costa</cp:lastModifiedBy>
  <cp:revision>40</cp:revision>
  <dcterms:created xsi:type="dcterms:W3CDTF">2006-08-16T00:00:00Z</dcterms:created>
  <dcterms:modified xsi:type="dcterms:W3CDTF">2017-07-17T04:11:18Z</dcterms:modified>
</cp:coreProperties>
</file>