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384" y="-24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81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4771E8B5-396F-44A1-A6A0-ED11B3D3C8F0}" type="datetime1">
              <a:rPr lang="en-US" smtClean="0"/>
              <a:t>7/19/2017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92EC-31F4-4773-8D4B-28DF2F6DCDCA}" type="datetime1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1FF-3818-417D-A2BA-BADA9AD6368F}" type="datetime1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50" y="138351"/>
            <a:ext cx="10387548" cy="585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8192" y="885112"/>
            <a:ext cx="5664146" cy="6149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365" y="885112"/>
            <a:ext cx="5666333" cy="6149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E65D9-52AA-4205-A15F-204AD811A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EE9-446F-4420-A6B3-BA1294C6CC60}" type="datetime1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2CD-C7AD-4CD2-8BFE-4A8914045FCA}" type="datetime1">
              <a:rPr lang="en-US" smtClean="0"/>
              <a:t>7/19/2017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86E-EB6D-4A69-B14C-64D32CA626D9}" type="datetime1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7347-D187-40A5-903E-D51A9E0BDA66}" type="datetime1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5CE-081B-4536-9BED-F8D55561139E}" type="datetime1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C31-B5E5-46CE-ADB1-9938B57954D6}" type="datetime1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EA9F-EE09-4E50-8467-51CF1955650B}" type="datetime1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7619-0355-4356-8830-014A9BF43D47}" type="datetime1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34333738-55EF-4E5A-A2AA-0E2B97E50B06}" type="datetime1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r>
              <a:rPr lang="en-IN" dirty="0" smtClean="0"/>
              <a:t>Regular Languages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767" y="169545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Foundations of Computing Science</a:t>
            </a:r>
            <a:endParaRPr lang="en-IN" i="1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  <a:endParaRPr lang="en-US" sz="2300" b="1" dirty="0" smtClean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Dept</a:t>
            </a:r>
            <a:r>
              <a:rPr lang="en-US" sz="2300" b="1" dirty="0">
                <a:latin typeface="Arial Narrow" panose="020B0606020202030204" pitchFamily="34" charset="0"/>
              </a:rPr>
              <a:t>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Regular Expression 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/>
              <a:t>NFA (with </a:t>
            </a:r>
            <a:r>
              <a:rPr lang="el-GR" altLang="en-US" smtClean="0">
                <a:cs typeface="Arial" panose="020B0604020202020204" pitchFamily="34" charset="0"/>
              </a:rPr>
              <a:t>ε</a:t>
            </a:r>
            <a:r>
              <a:rPr lang="en-US" altLang="en-US" smtClean="0"/>
              <a:t>-moves)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sz="2100" dirty="0"/>
              <a:t>Let </a:t>
            </a:r>
            <a:r>
              <a:rPr lang="en-US" altLang="en-US" sz="2100" dirty="0">
                <a:solidFill>
                  <a:srgbClr val="993300"/>
                </a:solidFill>
              </a:rPr>
              <a:t>R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be a regular expression. Then there exists an NFA with </a:t>
            </a:r>
            <a:r>
              <a:rPr lang="el-GR" altLang="en-US" sz="2100" dirty="0"/>
              <a:t>ε</a:t>
            </a:r>
            <a:r>
              <a:rPr lang="en-US" altLang="en-US" sz="2100" dirty="0"/>
              <a:t>-transitions (M) that accepts </a:t>
            </a:r>
            <a:r>
              <a:rPr lang="en-US" altLang="en-US" sz="2100" dirty="0" smtClean="0">
                <a:solidFill>
                  <a:srgbClr val="993300"/>
                </a:solidFill>
              </a:rPr>
              <a:t>L(R)</a:t>
            </a:r>
            <a:r>
              <a:rPr lang="en-US" altLang="en-US" sz="2100" dirty="0" smtClean="0"/>
              <a:t>. </a:t>
            </a:r>
            <a:r>
              <a:rPr lang="en-US" altLang="en-US" sz="2100" dirty="0"/>
              <a:t>The construction procedure is as follows: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286952" y="2053590"/>
            <a:ext cx="1053465" cy="1055132"/>
            <a:chOff x="472" y="1232"/>
            <a:chExt cx="632" cy="633"/>
          </a:xfrm>
        </p:grpSpPr>
        <p:grpSp>
          <p:nvGrpSpPr>
            <p:cNvPr id="12370" name="Group 7"/>
            <p:cNvGrpSpPr>
              <a:grpSpLocks/>
            </p:cNvGrpSpPr>
            <p:nvPr/>
          </p:nvGrpSpPr>
          <p:grpSpPr bwMode="auto">
            <a:xfrm>
              <a:off x="712" y="1232"/>
              <a:ext cx="392" cy="416"/>
              <a:chOff x="712" y="1232"/>
              <a:chExt cx="392" cy="416"/>
            </a:xfrm>
          </p:grpSpPr>
          <p:sp>
            <p:nvSpPr>
              <p:cNvPr id="52228" name="Oval 4"/>
              <p:cNvSpPr>
                <a:spLocks noChangeArrowheads="1"/>
              </p:cNvSpPr>
              <p:nvPr/>
            </p:nvSpPr>
            <p:spPr bwMode="auto">
              <a:xfrm>
                <a:off x="747" y="12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 dirty="0"/>
                  <a:t>q</a:t>
                </a:r>
                <a:r>
                  <a:rPr lang="en-US" sz="2100" baseline="-25000" dirty="0"/>
                  <a:t>0</a:t>
                </a:r>
                <a:endParaRPr lang="en-US" sz="2100" dirty="0"/>
              </a:p>
            </p:txBody>
          </p:sp>
          <p:sp>
            <p:nvSpPr>
              <p:cNvPr id="12374" name="Oval 5"/>
              <p:cNvSpPr>
                <a:spLocks noChangeArrowheads="1"/>
              </p:cNvSpPr>
              <p:nvPr/>
            </p:nvSpPr>
            <p:spPr bwMode="auto">
              <a:xfrm>
                <a:off x="712" y="1232"/>
                <a:ext cx="392" cy="41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472" y="144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sp>
          <p:nvSpPr>
            <p:cNvPr id="12372" name="Text Box 9"/>
            <p:cNvSpPr txBox="1">
              <a:spLocks noChangeArrowheads="1"/>
            </p:cNvSpPr>
            <p:nvPr/>
          </p:nvSpPr>
          <p:spPr bwMode="auto">
            <a:xfrm>
              <a:off x="606" y="1615"/>
              <a:ext cx="3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 dirty="0" smtClean="0">
                  <a:solidFill>
                    <a:srgbClr val="993300"/>
                  </a:solidFill>
                </a:rPr>
                <a:t>R </a:t>
              </a:r>
              <a:r>
                <a:rPr lang="en-US" altLang="en-US" sz="2100" dirty="0">
                  <a:solidFill>
                    <a:srgbClr val="993300"/>
                  </a:solidFill>
                </a:rPr>
                <a:t>= </a:t>
              </a:r>
              <a:r>
                <a:rPr lang="el-GR" altLang="en-US" sz="2100" dirty="0">
                  <a:solidFill>
                    <a:srgbClr val="993300"/>
                  </a:solidFill>
                </a:rPr>
                <a:t>ε</a:t>
              </a:r>
            </a:p>
          </p:txBody>
        </p:sp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4220527" y="2080260"/>
            <a:ext cx="1893570" cy="1028462"/>
            <a:chOff x="1632" y="1248"/>
            <a:chExt cx="1136" cy="617"/>
          </a:xfrm>
        </p:grpSpPr>
        <p:grpSp>
          <p:nvGrpSpPr>
            <p:cNvPr id="12364" name="Group 10"/>
            <p:cNvGrpSpPr>
              <a:grpSpLocks/>
            </p:cNvGrpSpPr>
            <p:nvPr/>
          </p:nvGrpSpPr>
          <p:grpSpPr bwMode="auto">
            <a:xfrm>
              <a:off x="2376" y="1248"/>
              <a:ext cx="392" cy="416"/>
              <a:chOff x="712" y="1232"/>
              <a:chExt cx="392" cy="416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747" y="12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925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f</a:t>
                </a:r>
                <a:endParaRPr lang="en-US" sz="2100"/>
              </a:p>
            </p:txBody>
          </p:sp>
          <p:sp>
            <p:nvSpPr>
              <p:cNvPr id="12369" name="Oval 12"/>
              <p:cNvSpPr>
                <a:spLocks noChangeArrowheads="1"/>
              </p:cNvSpPr>
              <p:nvPr/>
            </p:nvSpPr>
            <p:spPr bwMode="auto">
              <a:xfrm>
                <a:off x="712" y="1232"/>
                <a:ext cx="392" cy="41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sp>
          <p:nvSpPr>
            <p:cNvPr id="52238" name="Oval 14"/>
            <p:cNvSpPr>
              <a:spLocks noChangeArrowheads="1"/>
            </p:cNvSpPr>
            <p:nvPr/>
          </p:nvSpPr>
          <p:spPr bwMode="auto">
            <a:xfrm>
              <a:off x="1867" y="1287"/>
              <a:ext cx="322" cy="33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r>
                <a:rPr lang="en-US" sz="2100" dirty="0"/>
                <a:t>q</a:t>
              </a:r>
              <a:r>
                <a:rPr lang="en-US" sz="2100" baseline="-25000" dirty="0"/>
                <a:t>0</a:t>
              </a:r>
              <a:endParaRPr lang="en-US" sz="2100" dirty="0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>
              <a:off x="1632" y="144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sp>
          <p:nvSpPr>
            <p:cNvPr id="12367" name="Text Box 17"/>
            <p:cNvSpPr txBox="1">
              <a:spLocks noChangeArrowheads="1"/>
            </p:cNvSpPr>
            <p:nvPr/>
          </p:nvSpPr>
          <p:spPr bwMode="auto">
            <a:xfrm>
              <a:off x="2086" y="1615"/>
              <a:ext cx="4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 dirty="0">
                  <a:solidFill>
                    <a:srgbClr val="993300"/>
                  </a:solidFill>
                </a:rPr>
                <a:t>R</a:t>
              </a:r>
              <a:r>
                <a:rPr lang="en-US" altLang="en-US" sz="2100" dirty="0" smtClean="0">
                  <a:solidFill>
                    <a:srgbClr val="993300"/>
                  </a:solidFill>
                </a:rPr>
                <a:t> </a:t>
              </a:r>
              <a:r>
                <a:rPr lang="en-US" altLang="en-US" sz="2100" dirty="0">
                  <a:solidFill>
                    <a:srgbClr val="993300"/>
                  </a:solidFill>
                </a:rPr>
                <a:t>= </a:t>
              </a:r>
              <a:r>
                <a:rPr lang="el-GR" altLang="en-US" sz="2100" dirty="0">
                  <a:solidFill>
                    <a:srgbClr val="993300"/>
                  </a:solidFill>
                </a:rPr>
                <a:t>Φ</a:t>
              </a: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7354252" y="2038589"/>
            <a:ext cx="2707005" cy="1016794"/>
            <a:chOff x="3512" y="1223"/>
            <a:chExt cx="1624" cy="610"/>
          </a:xfrm>
        </p:grpSpPr>
        <p:grpSp>
          <p:nvGrpSpPr>
            <p:cNvPr id="12356" name="Group 18"/>
            <p:cNvGrpSpPr>
              <a:grpSpLocks/>
            </p:cNvGrpSpPr>
            <p:nvPr/>
          </p:nvGrpSpPr>
          <p:grpSpPr bwMode="auto">
            <a:xfrm>
              <a:off x="4744" y="1232"/>
              <a:ext cx="392" cy="416"/>
              <a:chOff x="712" y="1232"/>
              <a:chExt cx="392" cy="416"/>
            </a:xfrm>
          </p:grpSpPr>
          <p:sp>
            <p:nvSpPr>
              <p:cNvPr id="52243" name="Oval 19"/>
              <p:cNvSpPr>
                <a:spLocks noChangeArrowheads="1"/>
              </p:cNvSpPr>
              <p:nvPr/>
            </p:nvSpPr>
            <p:spPr bwMode="auto">
              <a:xfrm>
                <a:off x="747" y="12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925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f</a:t>
                </a:r>
                <a:endParaRPr lang="en-US" sz="2100"/>
              </a:p>
            </p:txBody>
          </p:sp>
          <p:sp>
            <p:nvSpPr>
              <p:cNvPr id="12363" name="Oval 20"/>
              <p:cNvSpPr>
                <a:spLocks noChangeArrowheads="1"/>
              </p:cNvSpPr>
              <p:nvPr/>
            </p:nvSpPr>
            <p:spPr bwMode="auto">
              <a:xfrm>
                <a:off x="712" y="1232"/>
                <a:ext cx="392" cy="41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sp>
          <p:nvSpPr>
            <p:cNvPr id="52245" name="Oval 21"/>
            <p:cNvSpPr>
              <a:spLocks noChangeArrowheads="1"/>
            </p:cNvSpPr>
            <p:nvPr/>
          </p:nvSpPr>
          <p:spPr bwMode="auto">
            <a:xfrm>
              <a:off x="3747" y="1271"/>
              <a:ext cx="322" cy="33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r>
                <a:rPr lang="en-US" sz="2100"/>
                <a:t>q</a:t>
              </a:r>
              <a:r>
                <a:rPr lang="en-US" sz="2100" baseline="-25000"/>
                <a:t>0</a:t>
              </a:r>
              <a:endParaRPr lang="en-US" sz="2100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3512" y="143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sp>
          <p:nvSpPr>
            <p:cNvPr id="12359" name="Text Box 23"/>
            <p:cNvSpPr txBox="1">
              <a:spLocks noChangeArrowheads="1"/>
            </p:cNvSpPr>
            <p:nvPr/>
          </p:nvSpPr>
          <p:spPr bwMode="auto">
            <a:xfrm>
              <a:off x="4190" y="1583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 dirty="0" smtClean="0">
                  <a:solidFill>
                    <a:srgbClr val="993300"/>
                  </a:solidFill>
                </a:rPr>
                <a:t>R </a:t>
              </a:r>
              <a:r>
                <a:rPr lang="en-US" altLang="en-US" sz="2100" dirty="0">
                  <a:solidFill>
                    <a:srgbClr val="993300"/>
                  </a:solidFill>
                </a:rPr>
                <a:t>= a</a:t>
              </a:r>
              <a:endParaRPr lang="el-GR" altLang="en-US" sz="2100" dirty="0">
                <a:solidFill>
                  <a:srgbClr val="993300"/>
                </a:solidFill>
              </a:endParaRPr>
            </a:p>
          </p:txBody>
        </p:sp>
        <p:cxnSp>
          <p:nvCxnSpPr>
            <p:cNvPr id="12360" name="AutoShape 24"/>
            <p:cNvCxnSpPr>
              <a:cxnSpLocks noChangeShapeType="1"/>
              <a:stCxn id="52245" idx="6"/>
              <a:endCxn id="12363" idx="2"/>
            </p:cNvCxnSpPr>
            <p:nvPr/>
          </p:nvCxnSpPr>
          <p:spPr bwMode="auto">
            <a:xfrm>
              <a:off x="4069" y="1440"/>
              <a:ext cx="67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61" name="Text Box 25"/>
            <p:cNvSpPr txBox="1">
              <a:spLocks noChangeArrowheads="1"/>
            </p:cNvSpPr>
            <p:nvPr/>
          </p:nvSpPr>
          <p:spPr bwMode="auto">
            <a:xfrm>
              <a:off x="4302" y="1223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a</a:t>
              </a:r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1766887" y="3933825"/>
            <a:ext cx="4467225" cy="2268617"/>
            <a:chOff x="160" y="2360"/>
            <a:chExt cx="2680" cy="1361"/>
          </a:xfrm>
        </p:grpSpPr>
        <p:sp>
          <p:nvSpPr>
            <p:cNvPr id="52258" name="Oval 34"/>
            <p:cNvSpPr>
              <a:spLocks noChangeArrowheads="1"/>
            </p:cNvSpPr>
            <p:nvPr/>
          </p:nvSpPr>
          <p:spPr bwMode="auto">
            <a:xfrm>
              <a:off x="395" y="2767"/>
              <a:ext cx="322" cy="33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r>
                <a:rPr lang="en-US" sz="2100"/>
                <a:t>q</a:t>
              </a:r>
              <a:r>
                <a:rPr lang="en-US" sz="2100" baseline="-25000"/>
                <a:t>0</a:t>
              </a:r>
              <a:endParaRPr lang="en-US" sz="2100"/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160" y="292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grpSp>
          <p:nvGrpSpPr>
            <p:cNvPr id="12334" name="Group 36"/>
            <p:cNvGrpSpPr>
              <a:grpSpLocks/>
            </p:cNvGrpSpPr>
            <p:nvPr/>
          </p:nvGrpSpPr>
          <p:grpSpPr bwMode="auto">
            <a:xfrm>
              <a:off x="2448" y="2712"/>
              <a:ext cx="392" cy="416"/>
              <a:chOff x="712" y="1232"/>
              <a:chExt cx="392" cy="416"/>
            </a:xfrm>
          </p:grpSpPr>
          <p:sp>
            <p:nvSpPr>
              <p:cNvPr id="52261" name="Oval 37"/>
              <p:cNvSpPr>
                <a:spLocks noChangeArrowheads="1"/>
              </p:cNvSpPr>
              <p:nvPr/>
            </p:nvSpPr>
            <p:spPr bwMode="auto">
              <a:xfrm>
                <a:off x="747" y="12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0</a:t>
                </a:r>
                <a:endParaRPr lang="en-US" sz="2100"/>
              </a:p>
            </p:txBody>
          </p:sp>
          <p:sp>
            <p:nvSpPr>
              <p:cNvPr id="12355" name="Oval 38"/>
              <p:cNvSpPr>
                <a:spLocks noChangeArrowheads="1"/>
              </p:cNvSpPr>
              <p:nvPr/>
            </p:nvSpPr>
            <p:spPr bwMode="auto">
              <a:xfrm>
                <a:off x="712" y="1232"/>
                <a:ext cx="392" cy="41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cxnSp>
          <p:nvCxnSpPr>
            <p:cNvPr id="12335" name="AutoShape 39"/>
            <p:cNvCxnSpPr>
              <a:cxnSpLocks noChangeShapeType="1"/>
              <a:stCxn id="52258" idx="7"/>
              <a:endCxn id="12350" idx="1"/>
            </p:cNvCxnSpPr>
            <p:nvPr/>
          </p:nvCxnSpPr>
          <p:spPr bwMode="auto">
            <a:xfrm flipV="1">
              <a:off x="670" y="2560"/>
              <a:ext cx="346" cy="2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40"/>
            <p:cNvCxnSpPr>
              <a:cxnSpLocks noChangeShapeType="1"/>
              <a:stCxn id="52258" idx="5"/>
              <a:endCxn id="12346" idx="1"/>
            </p:cNvCxnSpPr>
            <p:nvPr/>
          </p:nvCxnSpPr>
          <p:spPr bwMode="auto">
            <a:xfrm>
              <a:off x="670" y="3056"/>
              <a:ext cx="346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7" name="AutoShape 41"/>
            <p:cNvCxnSpPr>
              <a:cxnSpLocks noChangeShapeType="1"/>
              <a:stCxn id="12350" idx="3"/>
              <a:endCxn id="12355" idx="1"/>
            </p:cNvCxnSpPr>
            <p:nvPr/>
          </p:nvCxnSpPr>
          <p:spPr bwMode="auto">
            <a:xfrm>
              <a:off x="2136" y="2560"/>
              <a:ext cx="369" cy="2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AutoShape 42"/>
            <p:cNvCxnSpPr>
              <a:cxnSpLocks noChangeShapeType="1"/>
              <a:stCxn id="12346" idx="3"/>
              <a:endCxn id="12355" idx="3"/>
            </p:cNvCxnSpPr>
            <p:nvPr/>
          </p:nvCxnSpPr>
          <p:spPr bwMode="auto">
            <a:xfrm flipV="1">
              <a:off x="2136" y="3067"/>
              <a:ext cx="369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39" name="Text Box 59"/>
            <p:cNvSpPr txBox="1">
              <a:spLocks noChangeArrowheads="1"/>
            </p:cNvSpPr>
            <p:nvPr/>
          </p:nvSpPr>
          <p:spPr bwMode="auto">
            <a:xfrm>
              <a:off x="766" y="262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40" name="Text Box 60"/>
            <p:cNvSpPr txBox="1">
              <a:spLocks noChangeArrowheads="1"/>
            </p:cNvSpPr>
            <p:nvPr/>
          </p:nvSpPr>
          <p:spPr bwMode="auto">
            <a:xfrm>
              <a:off x="766" y="295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41" name="Text Box 61"/>
            <p:cNvSpPr txBox="1">
              <a:spLocks noChangeArrowheads="1"/>
            </p:cNvSpPr>
            <p:nvPr/>
          </p:nvSpPr>
          <p:spPr bwMode="auto">
            <a:xfrm>
              <a:off x="2198" y="258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42" name="Text Box 62"/>
            <p:cNvSpPr txBox="1">
              <a:spLocks noChangeArrowheads="1"/>
            </p:cNvSpPr>
            <p:nvPr/>
          </p:nvSpPr>
          <p:spPr bwMode="auto">
            <a:xfrm>
              <a:off x="2198" y="295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grpSp>
          <p:nvGrpSpPr>
            <p:cNvPr id="12343" name="Group 67"/>
            <p:cNvGrpSpPr>
              <a:grpSpLocks/>
            </p:cNvGrpSpPr>
            <p:nvPr/>
          </p:nvGrpSpPr>
          <p:grpSpPr bwMode="auto">
            <a:xfrm>
              <a:off x="1016" y="2360"/>
              <a:ext cx="1120" cy="400"/>
              <a:chOff x="1016" y="2440"/>
              <a:chExt cx="1120" cy="400"/>
            </a:xfrm>
          </p:grpSpPr>
          <p:sp>
            <p:nvSpPr>
              <p:cNvPr id="12350" name="AutoShape 26"/>
              <p:cNvSpPr>
                <a:spLocks noChangeArrowheads="1"/>
              </p:cNvSpPr>
              <p:nvPr/>
            </p:nvSpPr>
            <p:spPr bwMode="auto">
              <a:xfrm>
                <a:off x="1016" y="2440"/>
                <a:ext cx="1120" cy="40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  <p:sp>
            <p:nvSpPr>
              <p:cNvPr id="52251" name="Oval 27"/>
              <p:cNvSpPr>
                <a:spLocks noChangeArrowheads="1"/>
              </p:cNvSpPr>
              <p:nvPr/>
            </p:nvSpPr>
            <p:spPr bwMode="auto">
              <a:xfrm>
                <a:off x="1075" y="24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52252" name="Oval 28"/>
              <p:cNvSpPr>
                <a:spLocks noChangeArrowheads="1"/>
              </p:cNvSpPr>
              <p:nvPr/>
            </p:nvSpPr>
            <p:spPr bwMode="auto">
              <a:xfrm>
                <a:off x="1771" y="24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12353" name="Text Box 63"/>
              <p:cNvSpPr txBox="1">
                <a:spLocks noChangeArrowheads="1"/>
              </p:cNvSpPr>
              <p:nvPr/>
            </p:nvSpPr>
            <p:spPr bwMode="auto">
              <a:xfrm>
                <a:off x="1462" y="2503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/>
                  <a:t>M</a:t>
                </a:r>
                <a:r>
                  <a:rPr lang="en-US" altLang="en-US" sz="2100" baseline="-25000"/>
                  <a:t>1</a:t>
                </a:r>
                <a:endParaRPr lang="en-US" altLang="en-US" sz="2100"/>
              </a:p>
            </p:txBody>
          </p:sp>
        </p:grpSp>
        <p:grpSp>
          <p:nvGrpSpPr>
            <p:cNvPr id="12344" name="Group 68"/>
            <p:cNvGrpSpPr>
              <a:grpSpLocks/>
            </p:cNvGrpSpPr>
            <p:nvPr/>
          </p:nvGrpSpPr>
          <p:grpSpPr bwMode="auto">
            <a:xfrm>
              <a:off x="1016" y="3064"/>
              <a:ext cx="1120" cy="400"/>
              <a:chOff x="1016" y="3144"/>
              <a:chExt cx="1120" cy="400"/>
            </a:xfrm>
          </p:grpSpPr>
          <p:sp>
            <p:nvSpPr>
              <p:cNvPr id="12346" name="AutoShape 31"/>
              <p:cNvSpPr>
                <a:spLocks noChangeArrowheads="1"/>
              </p:cNvSpPr>
              <p:nvPr/>
            </p:nvSpPr>
            <p:spPr bwMode="auto">
              <a:xfrm>
                <a:off x="1016" y="3144"/>
                <a:ext cx="1120" cy="40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auto">
              <a:xfrm>
                <a:off x="1075" y="317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2</a:t>
                </a:r>
                <a:endParaRPr lang="en-US" sz="2100"/>
              </a:p>
            </p:txBody>
          </p:sp>
          <p:sp>
            <p:nvSpPr>
              <p:cNvPr id="52257" name="Oval 33"/>
              <p:cNvSpPr>
                <a:spLocks noChangeArrowheads="1"/>
              </p:cNvSpPr>
              <p:nvPr/>
            </p:nvSpPr>
            <p:spPr bwMode="auto">
              <a:xfrm>
                <a:off x="1771" y="317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2</a:t>
                </a:r>
                <a:endParaRPr lang="en-US" sz="2100"/>
              </a:p>
            </p:txBody>
          </p:sp>
          <p:sp>
            <p:nvSpPr>
              <p:cNvPr id="12349" name="Text Box 64"/>
              <p:cNvSpPr txBox="1">
                <a:spLocks noChangeArrowheads="1"/>
              </p:cNvSpPr>
              <p:nvPr/>
            </p:nvSpPr>
            <p:spPr bwMode="auto">
              <a:xfrm>
                <a:off x="1462" y="320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/>
                  <a:t>M</a:t>
                </a:r>
                <a:r>
                  <a:rPr lang="en-US" altLang="en-US" sz="2100" baseline="-25000"/>
                  <a:t>2</a:t>
                </a:r>
                <a:endParaRPr lang="en-US" altLang="en-US" sz="2100"/>
              </a:p>
            </p:txBody>
          </p:sp>
        </p:grpSp>
        <p:sp>
          <p:nvSpPr>
            <p:cNvPr id="12345" name="Text Box 90"/>
            <p:cNvSpPr txBox="1">
              <a:spLocks noChangeArrowheads="1"/>
            </p:cNvSpPr>
            <p:nvPr/>
          </p:nvSpPr>
          <p:spPr bwMode="auto">
            <a:xfrm>
              <a:off x="518" y="3471"/>
              <a:ext cx="20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993300"/>
                  </a:solidFill>
                </a:rPr>
                <a:t>For Union: L(M) = L(M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1</a:t>
              </a:r>
              <a:r>
                <a:rPr lang="en-US" altLang="en-US" sz="2100">
                  <a:solidFill>
                    <a:srgbClr val="993300"/>
                  </a:solidFill>
                </a:rPr>
                <a:t>) U L(M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2</a:t>
              </a:r>
              <a:r>
                <a:rPr lang="en-US" altLang="en-US" sz="2100">
                  <a:solidFill>
                    <a:srgbClr val="993300"/>
                  </a:solidFill>
                </a:rPr>
                <a:t>)</a:t>
              </a:r>
            </a:p>
          </p:txBody>
        </p:sp>
      </p:grpSp>
      <p:grpSp>
        <p:nvGrpSpPr>
          <p:cNvPr id="12" name="Group 98"/>
          <p:cNvGrpSpPr>
            <a:grpSpLocks/>
          </p:cNvGrpSpPr>
          <p:nvPr/>
        </p:nvGrpSpPr>
        <p:grpSpPr bwMode="auto">
          <a:xfrm>
            <a:off x="5940742" y="3238739"/>
            <a:ext cx="4813935" cy="1083469"/>
            <a:chOff x="2664" y="1943"/>
            <a:chExt cx="2888" cy="650"/>
          </a:xfrm>
        </p:grpSpPr>
        <p:cxnSp>
          <p:nvCxnSpPr>
            <p:cNvPr id="12317" name="AutoShape 57"/>
            <p:cNvCxnSpPr>
              <a:cxnSpLocks noChangeShapeType="1"/>
              <a:stCxn id="52270" idx="6"/>
              <a:endCxn id="52277" idx="2"/>
            </p:cNvCxnSpPr>
            <p:nvPr/>
          </p:nvCxnSpPr>
          <p:spPr bwMode="auto">
            <a:xfrm>
              <a:off x="3917" y="2152"/>
              <a:ext cx="5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4110" y="194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grpSp>
          <p:nvGrpSpPr>
            <p:cNvPr id="12319" name="Group 69"/>
            <p:cNvGrpSpPr>
              <a:grpSpLocks/>
            </p:cNvGrpSpPr>
            <p:nvPr/>
          </p:nvGrpSpPr>
          <p:grpSpPr bwMode="auto">
            <a:xfrm>
              <a:off x="2840" y="1952"/>
              <a:ext cx="1120" cy="400"/>
              <a:chOff x="2808" y="2104"/>
              <a:chExt cx="1120" cy="400"/>
            </a:xfrm>
          </p:grpSpPr>
          <p:sp>
            <p:nvSpPr>
              <p:cNvPr id="12328" name="AutoShape 44"/>
              <p:cNvSpPr>
                <a:spLocks noChangeArrowheads="1"/>
              </p:cNvSpPr>
              <p:nvPr/>
            </p:nvSpPr>
            <p:spPr bwMode="auto">
              <a:xfrm>
                <a:off x="2808" y="2104"/>
                <a:ext cx="1120" cy="40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auto">
              <a:xfrm>
                <a:off x="2867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auto">
              <a:xfrm>
                <a:off x="3563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12331" name="Text Box 65"/>
              <p:cNvSpPr txBox="1">
                <a:spLocks noChangeArrowheads="1"/>
              </p:cNvSpPr>
              <p:nvPr/>
            </p:nvSpPr>
            <p:spPr bwMode="auto">
              <a:xfrm>
                <a:off x="3246" y="21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/>
                  <a:t>M</a:t>
                </a:r>
                <a:r>
                  <a:rPr lang="en-US" altLang="en-US" sz="2100" baseline="-25000"/>
                  <a:t>1</a:t>
                </a:r>
                <a:endParaRPr lang="en-US" altLang="en-US" sz="2100"/>
              </a:p>
            </p:txBody>
          </p:sp>
        </p:grpSp>
        <p:grpSp>
          <p:nvGrpSpPr>
            <p:cNvPr id="12320" name="Group 70"/>
            <p:cNvGrpSpPr>
              <a:grpSpLocks/>
            </p:cNvGrpSpPr>
            <p:nvPr/>
          </p:nvGrpSpPr>
          <p:grpSpPr bwMode="auto">
            <a:xfrm>
              <a:off x="4432" y="1952"/>
              <a:ext cx="1120" cy="400"/>
              <a:chOff x="4400" y="2104"/>
              <a:chExt cx="1120" cy="400"/>
            </a:xfrm>
          </p:grpSpPr>
          <p:sp>
            <p:nvSpPr>
              <p:cNvPr id="12323" name="AutoShape 52"/>
              <p:cNvSpPr>
                <a:spLocks noChangeArrowheads="1"/>
              </p:cNvSpPr>
              <p:nvPr/>
            </p:nvSpPr>
            <p:spPr bwMode="auto">
              <a:xfrm>
                <a:off x="4400" y="2104"/>
                <a:ext cx="1120" cy="40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  <p:sp>
            <p:nvSpPr>
              <p:cNvPr id="52277" name="Oval 53"/>
              <p:cNvSpPr>
                <a:spLocks noChangeArrowheads="1"/>
              </p:cNvSpPr>
              <p:nvPr/>
            </p:nvSpPr>
            <p:spPr bwMode="auto">
              <a:xfrm>
                <a:off x="4459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2</a:t>
                </a:r>
                <a:endParaRPr lang="en-US" sz="2100"/>
              </a:p>
            </p:txBody>
          </p:sp>
          <p:sp>
            <p:nvSpPr>
              <p:cNvPr id="52278" name="Oval 54"/>
              <p:cNvSpPr>
                <a:spLocks noChangeArrowheads="1"/>
              </p:cNvSpPr>
              <p:nvPr/>
            </p:nvSpPr>
            <p:spPr bwMode="auto">
              <a:xfrm>
                <a:off x="5155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2</a:t>
                </a:r>
                <a:endParaRPr lang="en-US" sz="2100"/>
              </a:p>
            </p:txBody>
          </p:sp>
          <p:sp>
            <p:nvSpPr>
              <p:cNvPr id="52280" name="Oval 56"/>
              <p:cNvSpPr>
                <a:spLocks noChangeArrowheads="1"/>
              </p:cNvSpPr>
              <p:nvPr/>
            </p:nvSpPr>
            <p:spPr bwMode="auto">
              <a:xfrm>
                <a:off x="5192" y="2168"/>
                <a:ext cx="248" cy="264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85000" lnSpcReduction="20000"/>
              </a:bodyPr>
              <a:lstStyle/>
              <a:p>
                <a:pPr>
                  <a:defRPr/>
                </a:pPr>
                <a:endParaRPr lang="en-US" sz="2100"/>
              </a:p>
            </p:txBody>
          </p:sp>
          <p:sp>
            <p:nvSpPr>
              <p:cNvPr id="12327" name="Text Box 66"/>
              <p:cNvSpPr txBox="1">
                <a:spLocks noChangeArrowheads="1"/>
              </p:cNvSpPr>
              <p:nvPr/>
            </p:nvSpPr>
            <p:spPr bwMode="auto">
              <a:xfrm>
                <a:off x="4846" y="2175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/>
                  <a:t>M</a:t>
                </a:r>
                <a:r>
                  <a:rPr lang="en-US" altLang="en-US" sz="2100" baseline="-25000"/>
                  <a:t>2</a:t>
                </a:r>
                <a:endParaRPr lang="en-US" altLang="en-US" sz="2100"/>
              </a:p>
            </p:txBody>
          </p:sp>
        </p:grpSp>
        <p:sp>
          <p:nvSpPr>
            <p:cNvPr id="52279" name="Line 55"/>
            <p:cNvSpPr>
              <a:spLocks noChangeShapeType="1"/>
            </p:cNvSpPr>
            <p:nvPr/>
          </p:nvSpPr>
          <p:spPr bwMode="auto">
            <a:xfrm>
              <a:off x="2664" y="214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sp>
          <p:nvSpPr>
            <p:cNvPr id="12322" name="Text Box 91"/>
            <p:cNvSpPr txBox="1">
              <a:spLocks noChangeArrowheads="1"/>
            </p:cNvSpPr>
            <p:nvPr/>
          </p:nvSpPr>
          <p:spPr bwMode="auto">
            <a:xfrm>
              <a:off x="2918" y="2343"/>
              <a:ext cx="2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993300"/>
                  </a:solidFill>
                </a:rPr>
                <a:t>For Concatenation: L(M) = L(M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1</a:t>
              </a:r>
              <a:r>
                <a:rPr lang="en-US" altLang="en-US" sz="2100">
                  <a:solidFill>
                    <a:srgbClr val="993300"/>
                  </a:solidFill>
                </a:rPr>
                <a:t>) ○ L(M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2</a:t>
              </a:r>
              <a:r>
                <a:rPr lang="en-US" altLang="en-US" sz="2100">
                  <a:solidFill>
                    <a:srgbClr val="993300"/>
                  </a:solidFill>
                </a:rPr>
                <a:t>)</a:t>
              </a: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6287452" y="4718924"/>
            <a:ext cx="4373880" cy="1896904"/>
            <a:chOff x="2872" y="2831"/>
            <a:chExt cx="2624" cy="1138"/>
          </a:xfrm>
        </p:grpSpPr>
        <p:grpSp>
          <p:nvGrpSpPr>
            <p:cNvPr id="12298" name="Group 71"/>
            <p:cNvGrpSpPr>
              <a:grpSpLocks/>
            </p:cNvGrpSpPr>
            <p:nvPr/>
          </p:nvGrpSpPr>
          <p:grpSpPr bwMode="auto">
            <a:xfrm>
              <a:off x="3696" y="3120"/>
              <a:ext cx="1120" cy="400"/>
              <a:chOff x="2808" y="2104"/>
              <a:chExt cx="1120" cy="400"/>
            </a:xfrm>
          </p:grpSpPr>
          <p:sp>
            <p:nvSpPr>
              <p:cNvPr id="12313" name="AutoShape 72"/>
              <p:cNvSpPr>
                <a:spLocks noChangeArrowheads="1"/>
              </p:cNvSpPr>
              <p:nvPr/>
            </p:nvSpPr>
            <p:spPr bwMode="auto">
              <a:xfrm>
                <a:off x="2808" y="2104"/>
                <a:ext cx="1120" cy="400"/>
              </a:xfrm>
              <a:prstGeom prst="roundRect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  <p:sp>
            <p:nvSpPr>
              <p:cNvPr id="52297" name="Oval 73"/>
              <p:cNvSpPr>
                <a:spLocks noChangeArrowheads="1"/>
              </p:cNvSpPr>
              <p:nvPr/>
            </p:nvSpPr>
            <p:spPr bwMode="auto">
              <a:xfrm>
                <a:off x="2867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fontScale="77500" lnSpcReduction="20000"/>
              </a:bodyPr>
              <a:lstStyle/>
              <a:p>
                <a:pPr algn="ctr">
                  <a:defRPr/>
                </a:pPr>
                <a:r>
                  <a:rPr lang="en-US" sz="2100"/>
                  <a:t>q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52298" name="Oval 74"/>
              <p:cNvSpPr>
                <a:spLocks noChangeArrowheads="1"/>
              </p:cNvSpPr>
              <p:nvPr/>
            </p:nvSpPr>
            <p:spPr bwMode="auto">
              <a:xfrm>
                <a:off x="3563" y="2135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1</a:t>
                </a:r>
                <a:endParaRPr lang="en-US" sz="2100"/>
              </a:p>
            </p:txBody>
          </p:sp>
          <p:sp>
            <p:nvSpPr>
              <p:cNvPr id="12316" name="Text Box 75"/>
              <p:cNvSpPr txBox="1">
                <a:spLocks noChangeArrowheads="1"/>
              </p:cNvSpPr>
              <p:nvPr/>
            </p:nvSpPr>
            <p:spPr bwMode="auto">
              <a:xfrm>
                <a:off x="3246" y="21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100"/>
                  <a:t>M</a:t>
                </a:r>
                <a:r>
                  <a:rPr lang="en-US" altLang="en-US" sz="2100" baseline="-25000"/>
                  <a:t>1</a:t>
                </a:r>
                <a:endParaRPr lang="en-US" altLang="en-US" sz="2100"/>
              </a:p>
            </p:txBody>
          </p:sp>
        </p:grpSp>
        <p:grpSp>
          <p:nvGrpSpPr>
            <p:cNvPr id="12299" name="Group 76"/>
            <p:cNvGrpSpPr>
              <a:grpSpLocks/>
            </p:cNvGrpSpPr>
            <p:nvPr/>
          </p:nvGrpSpPr>
          <p:grpSpPr bwMode="auto">
            <a:xfrm>
              <a:off x="5104" y="3112"/>
              <a:ext cx="392" cy="416"/>
              <a:chOff x="712" y="1232"/>
              <a:chExt cx="392" cy="416"/>
            </a:xfrm>
          </p:grpSpPr>
          <p:sp>
            <p:nvSpPr>
              <p:cNvPr id="52301" name="Oval 77"/>
              <p:cNvSpPr>
                <a:spLocks noChangeArrowheads="1"/>
              </p:cNvSpPr>
              <p:nvPr/>
            </p:nvSpPr>
            <p:spPr bwMode="auto">
              <a:xfrm>
                <a:off x="747" y="1271"/>
                <a:ext cx="322" cy="338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normAutofit lnSpcReduction="10000"/>
              </a:bodyPr>
              <a:lstStyle/>
              <a:p>
                <a:pPr algn="ctr">
                  <a:defRPr/>
                </a:pPr>
                <a:r>
                  <a:rPr lang="en-US" sz="2100"/>
                  <a:t>f</a:t>
                </a:r>
                <a:r>
                  <a:rPr lang="en-US" sz="2100" baseline="-25000"/>
                  <a:t>0</a:t>
                </a:r>
                <a:endParaRPr lang="en-US" sz="2100"/>
              </a:p>
            </p:txBody>
          </p:sp>
          <p:sp>
            <p:nvSpPr>
              <p:cNvPr id="12312" name="Oval 78"/>
              <p:cNvSpPr>
                <a:spLocks noChangeArrowheads="1"/>
              </p:cNvSpPr>
              <p:nvPr/>
            </p:nvSpPr>
            <p:spPr bwMode="auto">
              <a:xfrm>
                <a:off x="712" y="1232"/>
                <a:ext cx="392" cy="416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1pPr>
                <a:lvl2pPr marL="742950" indent="-28575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660066"/>
                    </a:solidFill>
                    <a:latin typeface="Arial Narrow" panose="020B0606020202030204" pitchFamily="34" charset="0"/>
                  </a:defRPr>
                </a:lvl9pPr>
              </a:lstStyle>
              <a:p>
                <a:endParaRPr lang="en-US" altLang="en-US" sz="2100"/>
              </a:p>
            </p:txBody>
          </p:sp>
        </p:grpSp>
        <p:sp>
          <p:nvSpPr>
            <p:cNvPr id="52303" name="Oval 79"/>
            <p:cNvSpPr>
              <a:spLocks noChangeArrowheads="1"/>
            </p:cNvSpPr>
            <p:nvPr/>
          </p:nvSpPr>
          <p:spPr bwMode="auto">
            <a:xfrm>
              <a:off x="3107" y="3151"/>
              <a:ext cx="322" cy="33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normAutofit fontScale="77500" lnSpcReduction="20000"/>
            </a:bodyPr>
            <a:lstStyle/>
            <a:p>
              <a:pPr algn="ctr">
                <a:defRPr/>
              </a:pPr>
              <a:r>
                <a:rPr lang="en-US" sz="2100"/>
                <a:t>q</a:t>
              </a:r>
              <a:r>
                <a:rPr lang="en-US" sz="2100" baseline="-25000"/>
                <a:t>0</a:t>
              </a:r>
              <a:endParaRPr lang="en-US" sz="2100"/>
            </a:p>
          </p:txBody>
        </p:sp>
        <p:sp>
          <p:nvSpPr>
            <p:cNvPr id="52304" name="Line 80"/>
            <p:cNvSpPr>
              <a:spLocks noChangeShapeType="1"/>
            </p:cNvSpPr>
            <p:nvPr/>
          </p:nvSpPr>
          <p:spPr bwMode="auto">
            <a:xfrm>
              <a:off x="2872" y="331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en-US" sz="2100"/>
            </a:p>
          </p:txBody>
        </p:sp>
        <p:cxnSp>
          <p:nvCxnSpPr>
            <p:cNvPr id="12302" name="AutoShape 81"/>
            <p:cNvCxnSpPr>
              <a:cxnSpLocks noChangeShapeType="1"/>
              <a:stCxn id="52298" idx="0"/>
              <a:endCxn id="52297" idx="0"/>
            </p:cNvCxnSpPr>
            <p:nvPr/>
          </p:nvCxnSpPr>
          <p:spPr bwMode="auto">
            <a:xfrm rot="-5400000" flipH="1" flipV="1">
              <a:off x="4263" y="2804"/>
              <a:ext cx="1" cy="696"/>
            </a:xfrm>
            <a:prstGeom prst="curvedConnector3">
              <a:avLst>
                <a:gd name="adj1" fmla="val -248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82"/>
            <p:cNvCxnSpPr>
              <a:cxnSpLocks noChangeShapeType="1"/>
              <a:stCxn id="52303" idx="6"/>
              <a:endCxn id="52297" idx="2"/>
            </p:cNvCxnSpPr>
            <p:nvPr/>
          </p:nvCxnSpPr>
          <p:spPr bwMode="auto">
            <a:xfrm>
              <a:off x="3429" y="3320"/>
              <a:ext cx="32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83"/>
            <p:cNvCxnSpPr>
              <a:cxnSpLocks noChangeShapeType="1"/>
              <a:stCxn id="52298" idx="6"/>
              <a:endCxn id="12312" idx="2"/>
            </p:cNvCxnSpPr>
            <p:nvPr/>
          </p:nvCxnSpPr>
          <p:spPr bwMode="auto">
            <a:xfrm>
              <a:off x="4773" y="3320"/>
              <a:ext cx="33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84"/>
            <p:cNvCxnSpPr>
              <a:cxnSpLocks noChangeShapeType="1"/>
              <a:stCxn id="52303" idx="4"/>
              <a:endCxn id="12312" idx="4"/>
            </p:cNvCxnSpPr>
            <p:nvPr/>
          </p:nvCxnSpPr>
          <p:spPr bwMode="auto">
            <a:xfrm rot="16200000" flipH="1">
              <a:off x="4264" y="2493"/>
              <a:ext cx="39" cy="2032"/>
            </a:xfrm>
            <a:prstGeom prst="curvedConnector3">
              <a:avLst>
                <a:gd name="adj1" fmla="val 61281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6" name="Text Box 85"/>
            <p:cNvSpPr txBox="1">
              <a:spLocks noChangeArrowheads="1"/>
            </p:cNvSpPr>
            <p:nvPr/>
          </p:nvSpPr>
          <p:spPr bwMode="auto">
            <a:xfrm>
              <a:off x="3478" y="311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07" name="Text Box 86"/>
            <p:cNvSpPr txBox="1">
              <a:spLocks noChangeArrowheads="1"/>
            </p:cNvSpPr>
            <p:nvPr/>
          </p:nvSpPr>
          <p:spPr bwMode="auto">
            <a:xfrm>
              <a:off x="4182" y="283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08" name="Text Box 87"/>
            <p:cNvSpPr txBox="1">
              <a:spLocks noChangeArrowheads="1"/>
            </p:cNvSpPr>
            <p:nvPr/>
          </p:nvSpPr>
          <p:spPr bwMode="auto">
            <a:xfrm>
              <a:off x="4862" y="311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09" name="Text Box 88"/>
            <p:cNvSpPr txBox="1">
              <a:spLocks noChangeArrowheads="1"/>
            </p:cNvSpPr>
            <p:nvPr/>
          </p:nvSpPr>
          <p:spPr bwMode="auto">
            <a:xfrm>
              <a:off x="4222" y="351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l-GR" altLang="en-US" sz="2100"/>
                <a:t>ε</a:t>
              </a:r>
              <a:endParaRPr lang="en-US" altLang="en-US" sz="2100"/>
            </a:p>
          </p:txBody>
        </p:sp>
        <p:sp>
          <p:nvSpPr>
            <p:cNvPr id="12310" name="Text Box 92"/>
            <p:cNvSpPr txBox="1">
              <a:spLocks noChangeArrowheads="1"/>
            </p:cNvSpPr>
            <p:nvPr/>
          </p:nvSpPr>
          <p:spPr bwMode="auto">
            <a:xfrm>
              <a:off x="3534" y="3719"/>
              <a:ext cx="1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993300"/>
                  </a:solidFill>
                </a:rPr>
                <a:t>For Star: L(M) = L(M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1</a:t>
              </a:r>
              <a:r>
                <a:rPr lang="en-US" altLang="en-US" sz="2100">
                  <a:solidFill>
                    <a:srgbClr val="993300"/>
                  </a:solidFill>
                </a:rPr>
                <a:t>)*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Pumping Lemma: Proving Non-regularity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dirty="0"/>
              <a:t>If </a:t>
            </a:r>
            <a:r>
              <a:rPr lang="en-US" altLang="en-US" sz="2100" i="1" dirty="0"/>
              <a:t>A</a:t>
            </a:r>
            <a:r>
              <a:rPr lang="en-US" altLang="en-US" sz="2100" dirty="0"/>
              <a:t> is a regular language, then there is a number </a:t>
            </a:r>
            <a:r>
              <a:rPr lang="en-US" altLang="en-US" sz="2100" i="1" dirty="0"/>
              <a:t>p</a:t>
            </a:r>
            <a:r>
              <a:rPr lang="en-US" altLang="en-US" sz="2100" dirty="0"/>
              <a:t> (the pumping length) where, </a:t>
            </a:r>
            <a:r>
              <a:rPr lang="en-US" altLang="en-US" sz="2100" i="1" dirty="0"/>
              <a:t>s</a:t>
            </a:r>
            <a:r>
              <a:rPr lang="en-US" altLang="en-US" sz="2100" dirty="0"/>
              <a:t> is any string in </a:t>
            </a:r>
            <a:r>
              <a:rPr lang="en-US" altLang="en-US" sz="2100" i="1" dirty="0"/>
              <a:t>A</a:t>
            </a:r>
            <a:r>
              <a:rPr lang="en-US" altLang="en-US" sz="2100" dirty="0"/>
              <a:t> of length at least</a:t>
            </a:r>
            <a:r>
              <a:rPr lang="en-US" altLang="en-US" sz="2100" i="1" dirty="0"/>
              <a:t> p</a:t>
            </a:r>
            <a:r>
              <a:rPr lang="en-US" altLang="en-US" sz="2100" dirty="0"/>
              <a:t>, then </a:t>
            </a:r>
            <a:r>
              <a:rPr lang="en-US" altLang="en-US" sz="2100" i="1" dirty="0"/>
              <a:t>s</a:t>
            </a:r>
            <a:r>
              <a:rPr lang="en-US" altLang="en-US" sz="2100" dirty="0"/>
              <a:t> may be divided into three pieces, </a:t>
            </a:r>
            <a:r>
              <a:rPr lang="en-US" altLang="en-US" sz="2100" i="1" dirty="0"/>
              <a:t>s = xyz</a:t>
            </a:r>
            <a:r>
              <a:rPr lang="en-US" altLang="en-US" sz="2100" dirty="0"/>
              <a:t> satisfying the following conditions:</a:t>
            </a:r>
          </a:p>
          <a:p>
            <a:pPr lvl="1"/>
            <a:r>
              <a:rPr lang="en-US" altLang="en-US" sz="2100" dirty="0"/>
              <a:t>For each </a:t>
            </a:r>
            <a:r>
              <a:rPr lang="en-US" altLang="en-US" sz="2100" i="1" dirty="0"/>
              <a:t>i ≥ 0, </a:t>
            </a:r>
            <a:r>
              <a:rPr lang="en-US" altLang="en-US" sz="2100" i="1" dirty="0" smtClean="0"/>
              <a:t>x </a:t>
            </a:r>
            <a:r>
              <a:rPr lang="en-US" altLang="en-US" sz="2100" i="1" dirty="0" err="1" smtClean="0"/>
              <a:t>y</a:t>
            </a:r>
            <a:r>
              <a:rPr lang="en-US" altLang="en-US" sz="2400" i="1" baseline="30000" dirty="0" err="1" smtClean="0">
                <a:latin typeface="Book Antiqua" pitchFamily="18" charset="0"/>
              </a:rPr>
              <a:t>i</a:t>
            </a:r>
            <a:r>
              <a:rPr lang="en-US" altLang="en-US" sz="2100" i="1" baseline="30000" dirty="0" smtClean="0"/>
              <a:t> </a:t>
            </a:r>
            <a:r>
              <a:rPr lang="en-US" altLang="en-US" sz="2100" i="1" dirty="0" smtClean="0"/>
              <a:t>z </a:t>
            </a:r>
            <a:r>
              <a:rPr lang="en-US" altLang="en-US" sz="2100" i="1" dirty="0"/>
              <a:t>∈ A</a:t>
            </a:r>
          </a:p>
          <a:p>
            <a:pPr lvl="1"/>
            <a:r>
              <a:rPr lang="en-US" altLang="en-US" sz="2100" i="1" dirty="0"/>
              <a:t>|y| &gt; 0</a:t>
            </a:r>
            <a:r>
              <a:rPr lang="en-US" altLang="en-US" sz="2100" dirty="0"/>
              <a:t>, and</a:t>
            </a:r>
          </a:p>
          <a:p>
            <a:pPr lvl="1"/>
            <a:r>
              <a:rPr lang="en-US" altLang="en-US" sz="2100" i="1" dirty="0"/>
              <a:t>|</a:t>
            </a:r>
            <a:r>
              <a:rPr lang="en-US" altLang="en-US" sz="2100" i="1" dirty="0" err="1"/>
              <a:t>xy</a:t>
            </a:r>
            <a:r>
              <a:rPr lang="en-US" altLang="en-US" sz="2100" i="1" dirty="0"/>
              <a:t>| ≤ p</a:t>
            </a:r>
          </a:p>
          <a:p>
            <a:endParaRPr lang="en-US" altLang="en-US" sz="2100" dirty="0"/>
          </a:p>
          <a:p>
            <a:r>
              <a:rPr lang="en-US" altLang="en-US" sz="2100" dirty="0"/>
              <a:t>Examples:</a:t>
            </a:r>
          </a:p>
          <a:p>
            <a:pPr lvl="1"/>
            <a:r>
              <a:rPr lang="en-US" altLang="en-US" sz="2100" dirty="0"/>
              <a:t>The following languages (denoted by B, C, D, E, F) are not regular:</a:t>
            </a:r>
          </a:p>
          <a:p>
            <a:pPr lvl="2"/>
            <a:r>
              <a:rPr lang="en-US" altLang="en-US" sz="2100" dirty="0"/>
              <a:t>B = {0</a:t>
            </a:r>
            <a:r>
              <a:rPr lang="en-US" altLang="en-US" sz="2100" baseline="30000" dirty="0"/>
              <a:t>n</a:t>
            </a:r>
            <a:r>
              <a:rPr lang="en-US" altLang="en-US" sz="2100" dirty="0"/>
              <a:t>1</a:t>
            </a:r>
            <a:r>
              <a:rPr lang="en-US" altLang="en-US" sz="2100" baseline="30000" dirty="0"/>
              <a:t>n </a:t>
            </a:r>
            <a:r>
              <a:rPr lang="en-US" altLang="en-US" sz="2100" dirty="0"/>
              <a:t>| n ≥ 0}</a:t>
            </a:r>
          </a:p>
          <a:p>
            <a:pPr lvl="2"/>
            <a:r>
              <a:rPr lang="en-US" altLang="en-US" sz="2100" dirty="0"/>
              <a:t>C = {w | w has an equal number of 0s and 1s}</a:t>
            </a:r>
          </a:p>
          <a:p>
            <a:pPr lvl="2"/>
            <a:r>
              <a:rPr lang="en-US" altLang="en-US" sz="2100" dirty="0"/>
              <a:t>F = {</a:t>
            </a:r>
            <a:r>
              <a:rPr lang="en-US" altLang="en-US" sz="2100" dirty="0" err="1"/>
              <a:t>ww</a:t>
            </a:r>
            <a:r>
              <a:rPr lang="en-US" altLang="en-US" sz="2100" dirty="0"/>
              <a:t> | w ∈ {0, 1}*}</a:t>
            </a:r>
          </a:p>
          <a:p>
            <a:pPr lvl="2"/>
            <a:r>
              <a:rPr lang="en-US" altLang="en-US" sz="2100" dirty="0"/>
              <a:t>D = {1</a:t>
            </a:r>
            <a:r>
              <a:rPr lang="en-US" altLang="en-US" sz="2100" baseline="30000" dirty="0"/>
              <a:t>n</a:t>
            </a:r>
            <a:r>
              <a:rPr lang="en-US" altLang="en-US" sz="2100" dirty="0"/>
              <a:t>  | n ≥ 0}</a:t>
            </a:r>
          </a:p>
          <a:p>
            <a:pPr lvl="2"/>
            <a:r>
              <a:rPr lang="en-US" altLang="en-US" sz="2100" dirty="0"/>
              <a:t>E = {0</a:t>
            </a:r>
            <a:r>
              <a:rPr lang="en-US" altLang="en-US" sz="2100" baseline="30000" dirty="0"/>
              <a:t>i</a:t>
            </a:r>
            <a:r>
              <a:rPr lang="en-US" altLang="en-US" sz="2100" dirty="0"/>
              <a:t>1</a:t>
            </a:r>
            <a:r>
              <a:rPr lang="en-US" altLang="en-US" sz="2100" baseline="30000" dirty="0"/>
              <a:t>j</a:t>
            </a:r>
            <a:r>
              <a:rPr lang="en-US" altLang="en-US" sz="2100" dirty="0"/>
              <a:t> | i &gt; j}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Deterministic Finite Automaton (DFA)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dirty="0"/>
              <a:t>A </a:t>
            </a:r>
            <a:r>
              <a:rPr lang="en-US" altLang="en-US" sz="2100" i="1" dirty="0">
                <a:solidFill>
                  <a:srgbClr val="993300"/>
                </a:solidFill>
              </a:rPr>
              <a:t>deterministic finite automaton (DFA)</a:t>
            </a:r>
            <a:r>
              <a:rPr lang="en-US" altLang="en-US" sz="2100" dirty="0"/>
              <a:t> is a 5-tuple </a:t>
            </a:r>
            <a:r>
              <a:rPr lang="en-US" altLang="en-US" sz="2100" i="1" dirty="0">
                <a:solidFill>
                  <a:srgbClr val="993300"/>
                </a:solidFill>
              </a:rPr>
              <a:t>(Q, ∑, δ, q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</a:rPr>
              <a:t>, F)</a:t>
            </a:r>
            <a:r>
              <a:rPr lang="en-US" altLang="en-US" sz="2100" dirty="0"/>
              <a:t>, where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Q</a:t>
            </a:r>
            <a:r>
              <a:rPr lang="en-US" altLang="en-US" sz="2100" dirty="0"/>
              <a:t> is a finite set called </a:t>
            </a:r>
            <a:r>
              <a:rPr lang="en-US" altLang="en-US" sz="2100" dirty="0" smtClean="0"/>
              <a:t>the set of </a:t>
            </a:r>
            <a:r>
              <a:rPr lang="en-US" altLang="en-US" sz="2100" i="1" dirty="0">
                <a:solidFill>
                  <a:srgbClr val="993300"/>
                </a:solidFill>
              </a:rPr>
              <a:t>states</a:t>
            </a:r>
            <a:r>
              <a:rPr lang="en-US" altLang="en-US" sz="2100" dirty="0"/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∑</a:t>
            </a:r>
            <a:r>
              <a:rPr lang="en-US" altLang="en-US" sz="2100" dirty="0"/>
              <a:t> is a finite set called the </a:t>
            </a:r>
            <a:r>
              <a:rPr lang="en-US" altLang="en-US" sz="2100" i="1" dirty="0">
                <a:solidFill>
                  <a:srgbClr val="993300"/>
                </a:solidFill>
              </a:rPr>
              <a:t>alphabet</a:t>
            </a:r>
            <a:r>
              <a:rPr lang="en-US" altLang="en-US" sz="2100" dirty="0"/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δ: Q × ∑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 Q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dirty="0">
                <a:sym typeface="Wingdings" panose="05000000000000000000" pitchFamily="2" charset="2"/>
              </a:rPr>
              <a:t>is the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transition function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∈ Q</a:t>
            </a:r>
            <a:r>
              <a:rPr lang="en-US" altLang="en-US" sz="2100" dirty="0"/>
              <a:t> is the </a:t>
            </a:r>
            <a:r>
              <a:rPr lang="en-US" altLang="en-US" sz="2100" i="1" dirty="0">
                <a:solidFill>
                  <a:srgbClr val="993300"/>
                </a:solidFill>
              </a:rPr>
              <a:t>start state</a:t>
            </a:r>
            <a:r>
              <a:rPr lang="en-US" altLang="en-US" sz="2100" dirty="0"/>
              <a:t>, and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F ⊆ Q</a:t>
            </a:r>
            <a:r>
              <a:rPr lang="en-US" altLang="en-US" sz="2100" dirty="0"/>
              <a:t> is the </a:t>
            </a:r>
            <a:r>
              <a:rPr lang="en-US" altLang="en-US" sz="2100" i="1" dirty="0">
                <a:solidFill>
                  <a:srgbClr val="993300"/>
                </a:solidFill>
              </a:rPr>
              <a:t>set of </a:t>
            </a:r>
            <a:r>
              <a:rPr lang="en-US" altLang="en-US" sz="2100" i="1" dirty="0" smtClean="0">
                <a:solidFill>
                  <a:srgbClr val="993300"/>
                </a:solidFill>
              </a:rPr>
              <a:t>accept </a:t>
            </a:r>
            <a:r>
              <a:rPr lang="en-US" altLang="en-US" sz="2100" i="1" dirty="0">
                <a:solidFill>
                  <a:srgbClr val="993300"/>
                </a:solidFill>
              </a:rPr>
              <a:t>states (final states)</a:t>
            </a:r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Example: </a:t>
            </a:r>
            <a:r>
              <a:rPr lang="en-US" altLang="en-US" sz="2100" i="1" dirty="0"/>
              <a:t>M = (Q, ∑, δ, q</a:t>
            </a:r>
            <a:r>
              <a:rPr lang="en-US" altLang="en-US" sz="2100" i="1" baseline="-25000" dirty="0"/>
              <a:t>1</a:t>
            </a:r>
            <a:r>
              <a:rPr lang="en-US" altLang="en-US" sz="2100" i="1" dirty="0"/>
              <a:t>, F), </a:t>
            </a:r>
            <a:r>
              <a:rPr lang="en-US" altLang="en-US" sz="2100" dirty="0"/>
              <a:t>where</a:t>
            </a:r>
          </a:p>
          <a:p>
            <a:pPr lvl="1"/>
            <a:r>
              <a:rPr lang="en-US" altLang="en-US" sz="2100" i="1" dirty="0"/>
              <a:t>Q </a:t>
            </a:r>
            <a:r>
              <a:rPr lang="en-US" altLang="en-US" sz="2100" dirty="0"/>
              <a:t>= {q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, q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, q</a:t>
            </a:r>
            <a:r>
              <a:rPr lang="en-US" altLang="en-US" sz="2100" baseline="-25000" dirty="0"/>
              <a:t>3</a:t>
            </a:r>
            <a:r>
              <a:rPr lang="en-US" altLang="en-US" sz="2100" dirty="0"/>
              <a:t>},</a:t>
            </a:r>
          </a:p>
          <a:p>
            <a:pPr lvl="1"/>
            <a:r>
              <a:rPr lang="en-US" altLang="en-US" sz="2100" i="1" dirty="0"/>
              <a:t>∑</a:t>
            </a:r>
            <a:r>
              <a:rPr lang="en-US" altLang="en-US" sz="2100" dirty="0"/>
              <a:t> = {0,1},</a:t>
            </a:r>
          </a:p>
          <a:p>
            <a:pPr lvl="1"/>
            <a:r>
              <a:rPr lang="en-US" altLang="en-US" sz="2100" i="1" dirty="0"/>
              <a:t>δ </a:t>
            </a:r>
            <a:r>
              <a:rPr lang="en-US" altLang="en-US" sz="2100" dirty="0"/>
              <a:t>is described as</a:t>
            </a:r>
          </a:p>
          <a:p>
            <a:pPr lvl="1"/>
            <a:r>
              <a:rPr lang="en-US" altLang="en-US" sz="2100" i="1" dirty="0"/>
              <a:t>q</a:t>
            </a:r>
            <a:r>
              <a:rPr lang="en-US" altLang="en-US" sz="2100" i="1" baseline="-25000" dirty="0"/>
              <a:t>1</a:t>
            </a:r>
            <a:r>
              <a:rPr lang="en-US" altLang="en-US" sz="2100" baseline="-25000" dirty="0"/>
              <a:t> </a:t>
            </a:r>
            <a:r>
              <a:rPr lang="en-US" altLang="en-US" sz="2100" dirty="0"/>
              <a:t>is the start state</a:t>
            </a:r>
          </a:p>
          <a:p>
            <a:pPr lvl="1"/>
            <a:r>
              <a:rPr lang="en-US" altLang="en-US" sz="2100" i="1" dirty="0"/>
              <a:t>F</a:t>
            </a:r>
            <a:r>
              <a:rPr lang="en-US" altLang="en-US" sz="2100" dirty="0"/>
              <a:t> = {q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80098" indent="-300038"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200150" indent="-240030"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80210" indent="-240030"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160270" indent="-240030"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640330" indent="-24003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3120390" indent="-24003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600450" indent="-24003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4080510" indent="-24003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fld id="{3CD7F2A4-8A46-427C-A5C1-9D05ED228C77}" type="slidenum">
              <a:rPr lang="en-US" altLang="en-US" sz="1470">
                <a:solidFill>
                  <a:srgbClr val="8000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470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16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04930"/>
              </p:ext>
            </p:extLst>
          </p:nvPr>
        </p:nvGraphicFramePr>
        <p:xfrm>
          <a:off x="5943973" y="4845384"/>
          <a:ext cx="1666875" cy="1831704"/>
        </p:xfrm>
        <a:graphic>
          <a:graphicData uri="http://schemas.openxmlformats.org/drawingml/2006/table">
            <a:tbl>
              <a:tblPr/>
              <a:tblGrid>
                <a:gridCol w="573405"/>
                <a:gridCol w="538401"/>
                <a:gridCol w="555069"/>
              </a:tblGrid>
              <a:tr h="456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δ</a:t>
                      </a:r>
                    </a:p>
                  </a:txBody>
                  <a:tcPr marL="96012" marR="96012" marT="47988" marB="479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7988" marB="4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6949672" y="4059677"/>
            <a:ext cx="3867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i="1" dirty="0"/>
              <a:t>∑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5248489" y="5806026"/>
            <a:ext cx="3600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/>
              <a:t>Q</a:t>
            </a:r>
          </a:p>
        </p:txBody>
      </p:sp>
      <p:sp>
        <p:nvSpPr>
          <p:cNvPr id="4174" name="AutoShape 78"/>
          <p:cNvSpPr>
            <a:spLocks noChangeArrowheads="1"/>
          </p:cNvSpPr>
          <p:nvPr/>
        </p:nvSpPr>
        <p:spPr bwMode="auto">
          <a:xfrm>
            <a:off x="4997188" y="4719402"/>
            <a:ext cx="880110" cy="825371"/>
          </a:xfrm>
          <a:prstGeom prst="rightArrow">
            <a:avLst>
              <a:gd name="adj1" fmla="val 50000"/>
              <a:gd name="adj2" fmla="val 126923"/>
            </a:avLst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100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509622" y="3698710"/>
            <a:ext cx="2795350" cy="3028711"/>
            <a:chOff x="3776" y="2231"/>
            <a:chExt cx="1677" cy="1817"/>
          </a:xfrm>
        </p:grpSpPr>
        <p:sp>
          <p:nvSpPr>
            <p:cNvPr id="4129" name="Oval 79"/>
            <p:cNvSpPr>
              <a:spLocks noChangeArrowheads="1"/>
            </p:cNvSpPr>
            <p:nvPr/>
          </p:nvSpPr>
          <p:spPr bwMode="auto">
            <a:xfrm>
              <a:off x="4092" y="2545"/>
              <a:ext cx="50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>
                  <a:solidFill>
                    <a:srgbClr val="993300"/>
                  </a:solidFill>
                </a:rPr>
                <a:t>q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1</a:t>
              </a:r>
              <a:endParaRPr lang="en-US" altLang="en-US" sz="2100">
                <a:solidFill>
                  <a:srgbClr val="993300"/>
                </a:solidFill>
              </a:endParaRPr>
            </a:p>
          </p:txBody>
        </p:sp>
        <p:sp>
          <p:nvSpPr>
            <p:cNvPr id="4130" name="Oval 80"/>
            <p:cNvSpPr>
              <a:spLocks noChangeArrowheads="1"/>
            </p:cNvSpPr>
            <p:nvPr/>
          </p:nvSpPr>
          <p:spPr bwMode="auto">
            <a:xfrm>
              <a:off x="4948" y="3001"/>
              <a:ext cx="50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>
                  <a:solidFill>
                    <a:srgbClr val="993300"/>
                  </a:solidFill>
                </a:rPr>
                <a:t>q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3</a:t>
              </a:r>
              <a:endParaRPr lang="en-US" altLang="en-US" sz="2100">
                <a:solidFill>
                  <a:srgbClr val="993300"/>
                </a:solidFill>
              </a:endParaRPr>
            </a:p>
          </p:txBody>
        </p:sp>
        <p:sp>
          <p:nvSpPr>
            <p:cNvPr id="4131" name="Oval 81"/>
            <p:cNvSpPr>
              <a:spLocks noChangeArrowheads="1"/>
            </p:cNvSpPr>
            <p:nvPr/>
          </p:nvSpPr>
          <p:spPr bwMode="auto">
            <a:xfrm>
              <a:off x="4160" y="3449"/>
              <a:ext cx="392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>
                  <a:solidFill>
                    <a:srgbClr val="993300"/>
                  </a:solidFill>
                </a:rPr>
                <a:t>q</a:t>
              </a:r>
              <a:r>
                <a:rPr lang="en-US" altLang="en-US" sz="2100" baseline="-25000">
                  <a:solidFill>
                    <a:srgbClr val="993300"/>
                  </a:solidFill>
                </a:rPr>
                <a:t>2</a:t>
              </a:r>
              <a:endParaRPr lang="en-US" altLang="en-US" sz="2100">
                <a:solidFill>
                  <a:srgbClr val="993300"/>
                </a:solidFill>
              </a:endParaRPr>
            </a:p>
          </p:txBody>
        </p:sp>
        <p:cxnSp>
          <p:nvCxnSpPr>
            <p:cNvPr id="4132" name="AutoShape 84"/>
            <p:cNvCxnSpPr>
              <a:cxnSpLocks noChangeShapeType="1"/>
              <a:stCxn id="4129" idx="4"/>
              <a:endCxn id="4131" idx="0"/>
            </p:cNvCxnSpPr>
            <p:nvPr/>
          </p:nvCxnSpPr>
          <p:spPr bwMode="auto">
            <a:xfrm>
              <a:off x="4345" y="2896"/>
              <a:ext cx="11" cy="5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85"/>
            <p:cNvCxnSpPr>
              <a:cxnSpLocks noChangeShapeType="1"/>
              <a:stCxn id="4130" idx="4"/>
              <a:endCxn id="4131" idx="6"/>
            </p:cNvCxnSpPr>
            <p:nvPr/>
          </p:nvCxnSpPr>
          <p:spPr bwMode="auto">
            <a:xfrm rot="5400000">
              <a:off x="4740" y="3164"/>
              <a:ext cx="273" cy="64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4" name="AutoShape 86"/>
            <p:cNvCxnSpPr>
              <a:cxnSpLocks noChangeShapeType="1"/>
              <a:stCxn id="4131" idx="7"/>
              <a:endCxn id="4130" idx="2"/>
            </p:cNvCxnSpPr>
            <p:nvPr/>
          </p:nvCxnSpPr>
          <p:spPr bwMode="auto">
            <a:xfrm rot="5400000" flipH="1" flipV="1">
              <a:off x="4559" y="3112"/>
              <a:ext cx="324" cy="45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5" name="AutoShape 88"/>
            <p:cNvCxnSpPr>
              <a:cxnSpLocks noChangeShapeType="1"/>
              <a:stCxn id="4129" idx="1"/>
              <a:endCxn id="4129" idx="7"/>
            </p:cNvCxnSpPr>
            <p:nvPr/>
          </p:nvCxnSpPr>
          <p:spPr bwMode="auto">
            <a:xfrm rot="5400000" flipH="1" flipV="1">
              <a:off x="4345" y="2418"/>
              <a:ext cx="8" cy="357"/>
            </a:xfrm>
            <a:prstGeom prst="curvedConnector3">
              <a:avLst>
                <a:gd name="adj1" fmla="val 24746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6" name="AutoShape 89"/>
            <p:cNvCxnSpPr>
              <a:cxnSpLocks noChangeShapeType="1"/>
              <a:stCxn id="4131" idx="3"/>
              <a:endCxn id="4131" idx="5"/>
            </p:cNvCxnSpPr>
            <p:nvPr/>
          </p:nvCxnSpPr>
          <p:spPr bwMode="auto">
            <a:xfrm rot="16200000" flipH="1">
              <a:off x="4356" y="3610"/>
              <a:ext cx="8" cy="277"/>
            </a:xfrm>
            <a:prstGeom prst="curvedConnector3">
              <a:avLst>
                <a:gd name="adj1" fmla="val 24746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7" name="Line 90"/>
            <p:cNvSpPr>
              <a:spLocks noChangeShapeType="1"/>
            </p:cNvSpPr>
            <p:nvPr/>
          </p:nvSpPr>
          <p:spPr bwMode="auto">
            <a:xfrm>
              <a:off x="3776" y="2720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sp>
          <p:nvSpPr>
            <p:cNvPr id="4138" name="Oval 91"/>
            <p:cNvSpPr>
              <a:spLocks noChangeArrowheads="1"/>
            </p:cNvSpPr>
            <p:nvPr/>
          </p:nvSpPr>
          <p:spPr bwMode="auto">
            <a:xfrm>
              <a:off x="4186" y="3470"/>
              <a:ext cx="325" cy="305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4139" name="Text Box 92"/>
            <p:cNvSpPr txBox="1">
              <a:spLocks noChangeArrowheads="1"/>
            </p:cNvSpPr>
            <p:nvPr/>
          </p:nvSpPr>
          <p:spPr bwMode="auto">
            <a:xfrm>
              <a:off x="4398" y="2231"/>
              <a:ext cx="1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0</a:t>
              </a:r>
            </a:p>
          </p:txBody>
        </p:sp>
        <p:sp>
          <p:nvSpPr>
            <p:cNvPr id="4140" name="Text Box 93"/>
            <p:cNvSpPr txBox="1">
              <a:spLocks noChangeArrowheads="1"/>
            </p:cNvSpPr>
            <p:nvPr/>
          </p:nvSpPr>
          <p:spPr bwMode="auto">
            <a:xfrm>
              <a:off x="4198" y="3031"/>
              <a:ext cx="1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1</a:t>
              </a:r>
            </a:p>
          </p:txBody>
        </p:sp>
        <p:sp>
          <p:nvSpPr>
            <p:cNvPr id="4141" name="Text Box 94"/>
            <p:cNvSpPr txBox="1">
              <a:spLocks noChangeArrowheads="1"/>
            </p:cNvSpPr>
            <p:nvPr/>
          </p:nvSpPr>
          <p:spPr bwMode="auto">
            <a:xfrm>
              <a:off x="4438" y="3799"/>
              <a:ext cx="1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1</a:t>
              </a:r>
            </a:p>
          </p:txBody>
        </p:sp>
        <p:sp>
          <p:nvSpPr>
            <p:cNvPr id="4142" name="Text Box 95"/>
            <p:cNvSpPr txBox="1">
              <a:spLocks noChangeArrowheads="1"/>
            </p:cNvSpPr>
            <p:nvPr/>
          </p:nvSpPr>
          <p:spPr bwMode="auto">
            <a:xfrm>
              <a:off x="4574" y="3055"/>
              <a:ext cx="1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0</a:t>
              </a:r>
            </a:p>
          </p:txBody>
        </p:sp>
        <p:sp>
          <p:nvSpPr>
            <p:cNvPr id="4143" name="Text Box 96"/>
            <p:cNvSpPr txBox="1">
              <a:spLocks noChangeArrowheads="1"/>
            </p:cNvSpPr>
            <p:nvPr/>
          </p:nvSpPr>
          <p:spPr bwMode="auto">
            <a:xfrm>
              <a:off x="4790" y="3543"/>
              <a:ext cx="29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0,1</a:t>
              </a:r>
            </a:p>
          </p:txBody>
        </p:sp>
      </p:grpSp>
      <p:sp>
        <p:nvSpPr>
          <p:cNvPr id="28" name="Left Brace 27"/>
          <p:cNvSpPr/>
          <p:nvPr/>
        </p:nvSpPr>
        <p:spPr>
          <a:xfrm rot="5400000">
            <a:off x="6997087" y="4204228"/>
            <a:ext cx="291887" cy="911060"/>
          </a:xfrm>
          <a:prstGeom prst="leftBrace">
            <a:avLst>
              <a:gd name="adj1" fmla="val 59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607265" y="5418789"/>
            <a:ext cx="215860" cy="1260071"/>
          </a:xfrm>
          <a:prstGeom prst="leftBrace">
            <a:avLst>
              <a:gd name="adj1" fmla="val 59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0" grpId="0"/>
      <p:bldP spid="4171" grpId="0"/>
      <p:bldP spid="4174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Acceptance/Recognition by DFA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dirty="0"/>
              <a:t>Let M = (Q, ∑, δ, q</a:t>
            </a:r>
            <a:r>
              <a:rPr lang="en-US" altLang="en-US" sz="2100" baseline="-25000" dirty="0"/>
              <a:t>0</a:t>
            </a:r>
            <a:r>
              <a:rPr lang="en-US" altLang="en-US" sz="2100" dirty="0"/>
              <a:t>, F) be a deterministic finite automaton and w = w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w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…</a:t>
            </a:r>
            <a:r>
              <a:rPr lang="en-US" altLang="en-US" sz="2100" dirty="0" err="1"/>
              <a:t>w</a:t>
            </a:r>
            <a:r>
              <a:rPr lang="en-US" altLang="en-US" sz="2100" baseline="-25000" dirty="0" err="1"/>
              <a:t>n</a:t>
            </a:r>
            <a:r>
              <a:rPr lang="en-US" altLang="en-US" sz="2100" dirty="0"/>
              <a:t> be a string where each </a:t>
            </a:r>
            <a:r>
              <a:rPr lang="en-US" altLang="en-US" sz="2100" dirty="0" err="1"/>
              <a:t>w</a:t>
            </a:r>
            <a:r>
              <a:rPr lang="en-US" altLang="en-US" sz="2100" baseline="-25000" dirty="0" err="1"/>
              <a:t>i</a:t>
            </a:r>
            <a:r>
              <a:rPr lang="en-US" altLang="en-US" sz="2100" baseline="-25000" dirty="0"/>
              <a:t> </a:t>
            </a:r>
            <a:r>
              <a:rPr lang="en-US" altLang="en-US" sz="2100" dirty="0"/>
              <a:t>∈ ∑. Then M accepts w if a sequence of states r</a:t>
            </a:r>
            <a:r>
              <a:rPr lang="en-US" altLang="en-US" sz="2100" baseline="-25000" dirty="0"/>
              <a:t>0</a:t>
            </a:r>
            <a:r>
              <a:rPr lang="en-US" altLang="en-US" sz="2100" dirty="0"/>
              <a:t>, r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, …, </a:t>
            </a:r>
            <a:r>
              <a:rPr lang="en-US" altLang="en-US" sz="2100" dirty="0" err="1"/>
              <a:t>r</a:t>
            </a:r>
            <a:r>
              <a:rPr lang="en-US" altLang="en-US" sz="2100" baseline="-25000" dirty="0" err="1"/>
              <a:t>n</a:t>
            </a:r>
            <a:r>
              <a:rPr lang="en-US" altLang="en-US" sz="2100" dirty="0"/>
              <a:t> in Q exists with three conditions:</a:t>
            </a:r>
          </a:p>
          <a:p>
            <a:pPr lvl="1"/>
            <a:r>
              <a:rPr lang="en-US" altLang="en-US" sz="2100" dirty="0"/>
              <a:t>r</a:t>
            </a:r>
            <a:r>
              <a:rPr lang="en-US" altLang="en-US" sz="2100" baseline="-25000" dirty="0"/>
              <a:t>0</a:t>
            </a:r>
            <a:r>
              <a:rPr lang="en-US" altLang="en-US" sz="2100" dirty="0"/>
              <a:t> = q</a:t>
            </a:r>
            <a:r>
              <a:rPr lang="en-US" altLang="en-US" sz="2100" baseline="-25000" dirty="0"/>
              <a:t>0</a:t>
            </a:r>
            <a:r>
              <a:rPr lang="en-US" altLang="en-US" sz="2100" dirty="0"/>
              <a:t>,</a:t>
            </a:r>
          </a:p>
          <a:p>
            <a:pPr lvl="1"/>
            <a:r>
              <a:rPr lang="en-US" altLang="en-US" sz="2100" dirty="0"/>
              <a:t>δ(r</a:t>
            </a:r>
            <a:r>
              <a:rPr lang="en-US" altLang="en-US" sz="2100" baseline="-25000" dirty="0"/>
              <a:t>i</a:t>
            </a:r>
            <a:r>
              <a:rPr lang="en-US" altLang="en-US" sz="2100" dirty="0"/>
              <a:t>,w</a:t>
            </a:r>
            <a:r>
              <a:rPr lang="en-US" altLang="en-US" sz="2100" baseline="-25000" dirty="0"/>
              <a:t>i+1</a:t>
            </a:r>
            <a:r>
              <a:rPr lang="en-US" altLang="en-US" sz="2100" dirty="0"/>
              <a:t>) = r</a:t>
            </a:r>
            <a:r>
              <a:rPr lang="en-US" altLang="en-US" sz="2100" baseline="-25000" dirty="0"/>
              <a:t>i+1</a:t>
            </a:r>
            <a:r>
              <a:rPr lang="en-US" altLang="en-US" sz="2100" dirty="0"/>
              <a:t>, for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= 0, 1, …, n-1, and</a:t>
            </a:r>
          </a:p>
          <a:p>
            <a:pPr lvl="1"/>
            <a:r>
              <a:rPr lang="en-US" altLang="en-US" sz="2100" dirty="0" err="1"/>
              <a:t>r</a:t>
            </a:r>
            <a:r>
              <a:rPr lang="en-US" altLang="en-US" sz="2100" baseline="-25000" dirty="0" err="1"/>
              <a:t>n</a:t>
            </a:r>
            <a:r>
              <a:rPr lang="en-US" altLang="en-US" sz="2100" dirty="0"/>
              <a:t> ∈ 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dirty="0"/>
              <a:t>	Therefore, M recognizes language A</a:t>
            </a:r>
            <a:r>
              <a:rPr lang="en-US" altLang="en-US" sz="2100" baseline="-25000" dirty="0"/>
              <a:t>M</a:t>
            </a:r>
            <a:r>
              <a:rPr lang="en-US" altLang="en-US" sz="2100" dirty="0"/>
              <a:t> if A</a:t>
            </a:r>
            <a:r>
              <a:rPr lang="en-US" altLang="en-US" sz="2100" baseline="-25000" dirty="0"/>
              <a:t>M</a:t>
            </a:r>
            <a:r>
              <a:rPr lang="en-US" altLang="en-US" sz="2100" dirty="0"/>
              <a:t> = {w | M accepts w}</a:t>
            </a:r>
          </a:p>
          <a:p>
            <a:endParaRPr lang="en-US" altLang="en-US" sz="2100" dirty="0"/>
          </a:p>
          <a:p>
            <a:r>
              <a:rPr lang="en-US" altLang="en-US" sz="2100" dirty="0"/>
              <a:t>Example: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i="1" dirty="0">
                <a:solidFill>
                  <a:srgbClr val="800000"/>
                </a:solidFill>
              </a:rPr>
              <a:t>L(M</a:t>
            </a:r>
            <a:r>
              <a:rPr lang="en-US" altLang="en-US" sz="2100" i="1" baseline="-25000" dirty="0">
                <a:solidFill>
                  <a:srgbClr val="800000"/>
                </a:solidFill>
              </a:rPr>
              <a:t>1</a:t>
            </a:r>
            <a:r>
              <a:rPr lang="en-US" altLang="en-US" sz="2100" i="1" dirty="0">
                <a:solidFill>
                  <a:srgbClr val="800000"/>
                </a:solidFill>
              </a:rPr>
              <a:t>) = A</a:t>
            </a:r>
            <a:r>
              <a:rPr lang="en-US" altLang="en-US" sz="2100" i="1" baseline="-25000" dirty="0">
                <a:solidFill>
                  <a:srgbClr val="800000"/>
                </a:solidFill>
              </a:rPr>
              <a:t>M1</a:t>
            </a:r>
            <a:r>
              <a:rPr lang="en-US" altLang="en-US" sz="2100" dirty="0"/>
              <a:t> (M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 recognizes/accepts A</a:t>
            </a:r>
            <a:r>
              <a:rPr lang="en-US" altLang="en-US" sz="2100" baseline="-25000" dirty="0"/>
              <a:t>M1</a:t>
            </a:r>
            <a:r>
              <a:rPr lang="en-US" altLang="en-US" sz="2100" dirty="0"/>
              <a:t>), where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i="1" dirty="0">
                <a:solidFill>
                  <a:srgbClr val="800000"/>
                </a:solidFill>
              </a:rPr>
              <a:t>A</a:t>
            </a:r>
            <a:r>
              <a:rPr lang="en-US" altLang="en-US" sz="2100" i="1" baseline="-25000" dirty="0">
                <a:solidFill>
                  <a:srgbClr val="800000"/>
                </a:solidFill>
              </a:rPr>
              <a:t>M1</a:t>
            </a:r>
            <a:r>
              <a:rPr lang="en-US" altLang="en-US" sz="2100" dirty="0"/>
              <a:t> = {w | w contains at least one 1 and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dirty="0"/>
              <a:t>		      an even number of 0s follow the last 1}</a:t>
            </a:r>
          </a:p>
        </p:txBody>
      </p:sp>
      <p:sp>
        <p:nvSpPr>
          <p:cNvPr id="5127" name="Oval 24"/>
          <p:cNvSpPr>
            <a:spLocks noChangeArrowheads="1"/>
          </p:cNvSpPr>
          <p:nvPr/>
        </p:nvSpPr>
        <p:spPr bwMode="auto">
          <a:xfrm>
            <a:off x="8561070" y="4428889"/>
            <a:ext cx="841772" cy="58507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00">
                <a:solidFill>
                  <a:srgbClr val="993300"/>
                </a:solidFill>
              </a:rPr>
              <a:t>q</a:t>
            </a:r>
            <a:r>
              <a:rPr lang="en-US" altLang="en-US" sz="2100" baseline="-25000">
                <a:solidFill>
                  <a:srgbClr val="993300"/>
                </a:solidFill>
              </a:rPr>
              <a:t>1</a:t>
            </a:r>
            <a:endParaRPr lang="en-US" altLang="en-US" sz="2100">
              <a:solidFill>
                <a:srgbClr val="993300"/>
              </a:solidFill>
            </a:endParaRPr>
          </a:p>
        </p:txBody>
      </p:sp>
      <p:sp>
        <p:nvSpPr>
          <p:cNvPr id="5128" name="Oval 25"/>
          <p:cNvSpPr>
            <a:spLocks noChangeArrowheads="1"/>
          </p:cNvSpPr>
          <p:nvPr/>
        </p:nvSpPr>
        <p:spPr bwMode="auto">
          <a:xfrm>
            <a:off x="9987915" y="4948954"/>
            <a:ext cx="841772" cy="58507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00">
                <a:solidFill>
                  <a:srgbClr val="993300"/>
                </a:solidFill>
              </a:rPr>
              <a:t>q</a:t>
            </a:r>
            <a:r>
              <a:rPr lang="en-US" altLang="en-US" sz="2100" baseline="-25000">
                <a:solidFill>
                  <a:srgbClr val="993300"/>
                </a:solidFill>
              </a:rPr>
              <a:t>3</a:t>
            </a:r>
            <a:endParaRPr lang="en-US" altLang="en-US" sz="2100">
              <a:solidFill>
                <a:srgbClr val="993300"/>
              </a:solidFill>
            </a:endParaRPr>
          </a:p>
        </p:txBody>
      </p:sp>
      <p:sp>
        <p:nvSpPr>
          <p:cNvPr id="5129" name="Oval 26"/>
          <p:cNvSpPr>
            <a:spLocks noChangeArrowheads="1"/>
          </p:cNvSpPr>
          <p:nvPr/>
        </p:nvSpPr>
        <p:spPr bwMode="auto">
          <a:xfrm>
            <a:off x="8691919" y="5767790"/>
            <a:ext cx="595076" cy="584269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00">
                <a:solidFill>
                  <a:srgbClr val="993300"/>
                </a:solidFill>
              </a:rPr>
              <a:t>q</a:t>
            </a:r>
            <a:r>
              <a:rPr lang="en-US" altLang="en-US" sz="2100" baseline="-25000">
                <a:solidFill>
                  <a:srgbClr val="993300"/>
                </a:solidFill>
              </a:rPr>
              <a:t>2</a:t>
            </a:r>
            <a:endParaRPr lang="en-US" altLang="en-US" sz="2100">
              <a:solidFill>
                <a:srgbClr val="993300"/>
              </a:solidFill>
            </a:endParaRPr>
          </a:p>
        </p:txBody>
      </p:sp>
      <p:cxnSp>
        <p:nvCxnSpPr>
          <p:cNvPr id="5130" name="AutoShape 27"/>
          <p:cNvCxnSpPr>
            <a:cxnSpLocks noChangeShapeType="1"/>
            <a:stCxn id="5127" idx="4"/>
            <a:endCxn id="5129" idx="0"/>
          </p:cNvCxnSpPr>
          <p:nvPr/>
        </p:nvCxnSpPr>
        <p:spPr bwMode="auto">
          <a:xfrm>
            <a:off x="8981956" y="5013962"/>
            <a:ext cx="7501" cy="7538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28"/>
          <p:cNvCxnSpPr>
            <a:cxnSpLocks noChangeShapeType="1"/>
            <a:stCxn id="5128" idx="4"/>
            <a:endCxn id="5129" idx="6"/>
          </p:cNvCxnSpPr>
          <p:nvPr/>
        </p:nvCxnSpPr>
        <p:spPr bwMode="auto">
          <a:xfrm rot="5400000">
            <a:off x="9584949" y="5236073"/>
            <a:ext cx="525898" cy="112180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29"/>
          <p:cNvCxnSpPr>
            <a:cxnSpLocks noChangeShapeType="1"/>
            <a:stCxn id="5129" idx="7"/>
            <a:endCxn id="5128" idx="2"/>
          </p:cNvCxnSpPr>
          <p:nvPr/>
        </p:nvCxnSpPr>
        <p:spPr bwMode="auto">
          <a:xfrm rot="5400000" flipH="1" flipV="1">
            <a:off x="9287950" y="5153390"/>
            <a:ext cx="611863" cy="788067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30"/>
          <p:cNvCxnSpPr>
            <a:cxnSpLocks noChangeShapeType="1"/>
            <a:stCxn id="5127" idx="1"/>
            <a:endCxn id="5127" idx="7"/>
          </p:cNvCxnSpPr>
          <p:nvPr/>
        </p:nvCxnSpPr>
        <p:spPr bwMode="auto">
          <a:xfrm rot="5400000" flipH="1" flipV="1">
            <a:off x="8982789" y="4217196"/>
            <a:ext cx="13335" cy="595075"/>
          </a:xfrm>
          <a:prstGeom prst="curvedConnector3">
            <a:avLst>
              <a:gd name="adj1" fmla="val 247466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31"/>
          <p:cNvCxnSpPr>
            <a:cxnSpLocks noChangeShapeType="1"/>
          </p:cNvCxnSpPr>
          <p:nvPr/>
        </p:nvCxnSpPr>
        <p:spPr bwMode="auto">
          <a:xfrm rot="16200000" flipH="1">
            <a:off x="9012296" y="6067249"/>
            <a:ext cx="12700" cy="520027"/>
          </a:xfrm>
          <a:prstGeom prst="curvedConnector3">
            <a:avLst>
              <a:gd name="adj1" fmla="val 247373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Line 32"/>
          <p:cNvSpPr>
            <a:spLocks noChangeShapeType="1"/>
          </p:cNvSpPr>
          <p:nvPr/>
        </p:nvSpPr>
        <p:spPr bwMode="auto">
          <a:xfrm>
            <a:off x="8034337" y="4720592"/>
            <a:ext cx="520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100"/>
          </a:p>
        </p:txBody>
      </p:sp>
      <p:sp>
        <p:nvSpPr>
          <p:cNvPr id="5136" name="Oval 33"/>
          <p:cNvSpPr>
            <a:spLocks noChangeArrowheads="1"/>
          </p:cNvSpPr>
          <p:nvPr/>
        </p:nvSpPr>
        <p:spPr bwMode="auto">
          <a:xfrm>
            <a:off x="8602742" y="5709049"/>
            <a:ext cx="766762" cy="70175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100"/>
          </a:p>
        </p:txBody>
      </p:sp>
      <p:sp>
        <p:nvSpPr>
          <p:cNvPr id="5137" name="Text Box 34"/>
          <p:cNvSpPr txBox="1">
            <a:spLocks noChangeArrowheads="1"/>
          </p:cNvSpPr>
          <p:nvPr/>
        </p:nvSpPr>
        <p:spPr bwMode="auto">
          <a:xfrm>
            <a:off x="9124473" y="3998835"/>
            <a:ext cx="308372" cy="4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/>
              <a:t>0</a:t>
            </a:r>
          </a:p>
        </p:txBody>
      </p:sp>
      <p:sp>
        <p:nvSpPr>
          <p:cNvPr id="5138" name="Text Box 35"/>
          <p:cNvSpPr txBox="1">
            <a:spLocks noChangeArrowheads="1"/>
          </p:cNvSpPr>
          <p:nvPr/>
        </p:nvSpPr>
        <p:spPr bwMode="auto">
          <a:xfrm>
            <a:off x="8737758" y="5172315"/>
            <a:ext cx="308372" cy="4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/>
              <a:t>1</a:t>
            </a:r>
          </a:p>
        </p:txBody>
      </p:sp>
      <p:sp>
        <p:nvSpPr>
          <p:cNvPr id="5139" name="Text Box 36"/>
          <p:cNvSpPr txBox="1">
            <a:spLocks noChangeArrowheads="1"/>
          </p:cNvSpPr>
          <p:nvPr/>
        </p:nvSpPr>
        <p:spPr bwMode="auto">
          <a:xfrm>
            <a:off x="8561070" y="6385672"/>
            <a:ext cx="3409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 dirty="0"/>
              <a:t>1</a:t>
            </a:r>
          </a:p>
        </p:txBody>
      </p:sp>
      <p:sp>
        <p:nvSpPr>
          <p:cNvPr id="5140" name="Text Box 37"/>
          <p:cNvSpPr txBox="1">
            <a:spLocks noChangeArrowheads="1"/>
          </p:cNvSpPr>
          <p:nvPr/>
        </p:nvSpPr>
        <p:spPr bwMode="auto">
          <a:xfrm>
            <a:off x="9364504" y="5038965"/>
            <a:ext cx="308372" cy="4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/>
              <a:t>0</a:t>
            </a:r>
          </a:p>
        </p:txBody>
      </p:sp>
      <p:sp>
        <p:nvSpPr>
          <p:cNvPr id="5141" name="Text Box 38"/>
          <p:cNvSpPr txBox="1">
            <a:spLocks noChangeArrowheads="1"/>
          </p:cNvSpPr>
          <p:nvPr/>
        </p:nvSpPr>
        <p:spPr bwMode="auto">
          <a:xfrm>
            <a:off x="9724549" y="5852400"/>
            <a:ext cx="491728" cy="4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/>
              <a:t>0,1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9364503" y="6410801"/>
            <a:ext cx="867032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90"/>
              <a:t>DFA M</a:t>
            </a:r>
            <a:r>
              <a:rPr lang="en-US" altLang="en-US" sz="1890" baseline="-25000"/>
              <a:t>1</a:t>
            </a:r>
            <a:endParaRPr lang="en-US" altLang="en-US" sz="189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730" y="171451"/>
            <a:ext cx="11575257" cy="829754"/>
          </a:xfrm>
        </p:spPr>
        <p:txBody>
          <a:bodyPr>
            <a:normAutofit/>
          </a:bodyPr>
          <a:lstStyle/>
          <a:p>
            <a:r>
              <a:rPr lang="en-US" altLang="en-US" sz="3700" dirty="0" smtClean="0"/>
              <a:t>Non-deterministic Finite Automaton (NFA)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1238250"/>
            <a:ext cx="10267236" cy="5795963"/>
          </a:xfrm>
        </p:spPr>
        <p:txBody>
          <a:bodyPr/>
          <a:lstStyle/>
          <a:p>
            <a:r>
              <a:rPr lang="en-US" altLang="en-US" sz="2100" dirty="0"/>
              <a:t>A </a:t>
            </a:r>
            <a:r>
              <a:rPr lang="en-US" altLang="en-US" sz="2100" i="1" dirty="0">
                <a:solidFill>
                  <a:srgbClr val="993300"/>
                </a:solidFill>
              </a:rPr>
              <a:t>non-deterministic finite automaton (NFA)</a:t>
            </a:r>
            <a:r>
              <a:rPr lang="en-US" altLang="en-US" sz="2100" dirty="0"/>
              <a:t> is a 5-tuple </a:t>
            </a:r>
            <a:r>
              <a:rPr lang="en-US" altLang="en-US" sz="2100" i="1" dirty="0">
                <a:solidFill>
                  <a:srgbClr val="993300"/>
                </a:solidFill>
              </a:rPr>
              <a:t>(Q, ∑, δ, q</a:t>
            </a:r>
            <a:r>
              <a:rPr lang="en-US" altLang="en-US" sz="2100" i="1" baseline="-25000" dirty="0">
                <a:solidFill>
                  <a:srgbClr val="993300"/>
                </a:solidFill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</a:rPr>
              <a:t>, F)</a:t>
            </a:r>
            <a:r>
              <a:rPr lang="en-US" altLang="en-US" sz="2100" dirty="0"/>
              <a:t>, where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Q</a:t>
            </a:r>
            <a:r>
              <a:rPr lang="en-US" altLang="en-US" sz="2100" dirty="0"/>
              <a:t> is a finite set called </a:t>
            </a:r>
            <a:r>
              <a:rPr lang="en-US" altLang="en-US" sz="2100" dirty="0" smtClean="0"/>
              <a:t>the set of </a:t>
            </a:r>
            <a:r>
              <a:rPr lang="en-US" altLang="en-US" sz="2100" i="1" dirty="0">
                <a:solidFill>
                  <a:srgbClr val="993300"/>
                </a:solidFill>
              </a:rPr>
              <a:t>states</a:t>
            </a:r>
            <a:r>
              <a:rPr lang="en-US" altLang="en-US" sz="2100" dirty="0"/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∑</a:t>
            </a:r>
            <a:r>
              <a:rPr lang="en-US" altLang="en-US" sz="2100" dirty="0"/>
              <a:t> is a finite set called the </a:t>
            </a:r>
            <a:r>
              <a:rPr lang="en-US" altLang="en-US" sz="2100" i="1" dirty="0">
                <a:solidFill>
                  <a:srgbClr val="993300"/>
                </a:solidFill>
              </a:rPr>
              <a:t>alphabet</a:t>
            </a:r>
            <a:r>
              <a:rPr lang="en-US" altLang="en-US" sz="2100" dirty="0"/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δ: Q × ∑</a:t>
            </a:r>
            <a:r>
              <a:rPr lang="el-GR" altLang="en-US" sz="2100" i="1" baseline="-25000" dirty="0">
                <a:solidFill>
                  <a:srgbClr val="993300"/>
                </a:solidFill>
              </a:rPr>
              <a:t>ε</a:t>
            </a:r>
            <a:r>
              <a:rPr lang="en-US" altLang="en-US" sz="2100" i="1" dirty="0">
                <a:solidFill>
                  <a:srgbClr val="993300"/>
                </a:solidFill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 P(Q)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dirty="0">
                <a:sym typeface="Wingdings" panose="05000000000000000000" pitchFamily="2" charset="2"/>
              </a:rPr>
              <a:t>is the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transition function</a:t>
            </a:r>
            <a:r>
              <a:rPr lang="en-US" altLang="en-US" sz="2100" dirty="0">
                <a:solidFill>
                  <a:srgbClr val="993300"/>
                </a:solidFill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q</a:t>
            </a:r>
            <a:r>
              <a:rPr lang="en-US" altLang="en-US" sz="2100" i="1" baseline="-25000" dirty="0">
                <a:solidFill>
                  <a:srgbClr val="993300"/>
                </a:solidFill>
                <a:sym typeface="Wingdings" panose="05000000000000000000" pitchFamily="2" charset="2"/>
              </a:rPr>
              <a:t>0</a:t>
            </a:r>
            <a:r>
              <a:rPr lang="en-US" altLang="en-US" sz="2100" i="1" dirty="0">
                <a:solidFill>
                  <a:srgbClr val="99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100" i="1" dirty="0">
                <a:solidFill>
                  <a:srgbClr val="993300"/>
                </a:solidFill>
              </a:rPr>
              <a:t>∈ Q</a:t>
            </a:r>
            <a:r>
              <a:rPr lang="en-US" altLang="en-US" sz="2100" dirty="0"/>
              <a:t> is the </a:t>
            </a:r>
            <a:r>
              <a:rPr lang="en-US" altLang="en-US" sz="2100" i="1" dirty="0">
                <a:solidFill>
                  <a:srgbClr val="993300"/>
                </a:solidFill>
              </a:rPr>
              <a:t>start state</a:t>
            </a:r>
            <a:r>
              <a:rPr lang="en-US" altLang="en-US" sz="2100" dirty="0"/>
              <a:t>, and</a:t>
            </a:r>
          </a:p>
          <a:p>
            <a:pPr lvl="1"/>
            <a:r>
              <a:rPr lang="en-US" altLang="en-US" sz="2100" i="1" dirty="0">
                <a:solidFill>
                  <a:srgbClr val="993300"/>
                </a:solidFill>
              </a:rPr>
              <a:t>F ⊆ Q</a:t>
            </a:r>
            <a:r>
              <a:rPr lang="en-US" altLang="en-US" sz="2100" dirty="0"/>
              <a:t> is the </a:t>
            </a:r>
            <a:r>
              <a:rPr lang="en-US" altLang="en-US" sz="2100" i="1" dirty="0">
                <a:solidFill>
                  <a:srgbClr val="993300"/>
                </a:solidFill>
              </a:rPr>
              <a:t>set of </a:t>
            </a:r>
            <a:r>
              <a:rPr lang="en-US" altLang="en-US" sz="2100" i="1" dirty="0" smtClean="0">
                <a:solidFill>
                  <a:srgbClr val="993300"/>
                </a:solidFill>
              </a:rPr>
              <a:t>accept </a:t>
            </a:r>
            <a:r>
              <a:rPr lang="en-US" altLang="en-US" sz="2100" i="1" dirty="0">
                <a:solidFill>
                  <a:srgbClr val="993300"/>
                </a:solidFill>
              </a:rPr>
              <a:t>states (final states)</a:t>
            </a:r>
            <a:endParaRPr lang="en-US" altLang="en-US" sz="2100" dirty="0"/>
          </a:p>
          <a:p>
            <a:r>
              <a:rPr lang="en-US" altLang="en-US" sz="2100" dirty="0"/>
              <a:t>Example: </a:t>
            </a:r>
            <a:r>
              <a:rPr lang="en-US" altLang="en-US" sz="2100" i="1" dirty="0"/>
              <a:t>N = (Q, ∑, δ, q</a:t>
            </a:r>
            <a:r>
              <a:rPr lang="en-US" altLang="en-US" sz="2100" i="1" baseline="-25000" dirty="0"/>
              <a:t>1</a:t>
            </a:r>
            <a:r>
              <a:rPr lang="en-US" altLang="en-US" sz="2100" i="1" dirty="0"/>
              <a:t>, F), </a:t>
            </a:r>
            <a:r>
              <a:rPr lang="en-US" altLang="en-US" sz="2100" dirty="0"/>
              <a:t>where</a:t>
            </a:r>
          </a:p>
          <a:p>
            <a:pPr lvl="1"/>
            <a:r>
              <a:rPr lang="en-US" altLang="en-US" sz="2100" i="1" dirty="0"/>
              <a:t>Q </a:t>
            </a:r>
            <a:r>
              <a:rPr lang="en-US" altLang="en-US" sz="2100" dirty="0"/>
              <a:t>= {q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, q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, q</a:t>
            </a:r>
            <a:r>
              <a:rPr lang="en-US" altLang="en-US" sz="2100" baseline="-25000" dirty="0"/>
              <a:t>3</a:t>
            </a:r>
            <a:r>
              <a:rPr lang="en-US" altLang="en-US" sz="2100" dirty="0"/>
              <a:t>, q</a:t>
            </a:r>
            <a:r>
              <a:rPr lang="en-US" altLang="en-US" sz="2100" baseline="-25000" dirty="0"/>
              <a:t>4</a:t>
            </a:r>
            <a:r>
              <a:rPr lang="en-US" altLang="en-US" sz="2100" dirty="0"/>
              <a:t>},</a:t>
            </a:r>
          </a:p>
          <a:p>
            <a:pPr lvl="1"/>
            <a:r>
              <a:rPr lang="en-US" altLang="en-US" sz="2100" i="1" dirty="0"/>
              <a:t>∑</a:t>
            </a:r>
            <a:r>
              <a:rPr lang="en-US" altLang="en-US" sz="2100" dirty="0"/>
              <a:t> = {0,1},</a:t>
            </a:r>
          </a:p>
          <a:p>
            <a:pPr lvl="1"/>
            <a:r>
              <a:rPr lang="en-US" altLang="en-US" sz="2100" i="1" dirty="0"/>
              <a:t>δ </a:t>
            </a:r>
            <a:r>
              <a:rPr lang="en-US" altLang="en-US" sz="2100" dirty="0"/>
              <a:t>is described as</a:t>
            </a:r>
          </a:p>
          <a:p>
            <a:pPr lvl="1"/>
            <a:r>
              <a:rPr lang="en-US" altLang="en-US" sz="2100" i="1" dirty="0"/>
              <a:t>q</a:t>
            </a:r>
            <a:r>
              <a:rPr lang="en-US" altLang="en-US" sz="2100" i="1" baseline="-25000" dirty="0"/>
              <a:t>1</a:t>
            </a:r>
            <a:r>
              <a:rPr lang="en-US" altLang="en-US" sz="2100" baseline="-25000" dirty="0"/>
              <a:t> </a:t>
            </a:r>
            <a:r>
              <a:rPr lang="en-US" altLang="en-US" sz="2100" dirty="0"/>
              <a:t>is the start state</a:t>
            </a:r>
          </a:p>
          <a:p>
            <a:pPr lvl="1"/>
            <a:r>
              <a:rPr lang="en-US" altLang="en-US" sz="2100" i="1" dirty="0"/>
              <a:t>F</a:t>
            </a:r>
            <a:r>
              <a:rPr lang="en-US" altLang="en-US" sz="2100" dirty="0"/>
              <a:t> = {q</a:t>
            </a:r>
            <a:r>
              <a:rPr lang="en-US" altLang="en-US" sz="2100" baseline="-25000" dirty="0"/>
              <a:t>4</a:t>
            </a:r>
            <a:r>
              <a:rPr lang="en-US" altLang="en-US" sz="2100" dirty="0"/>
              <a:t>}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736675" y="3685814"/>
            <a:ext cx="3867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i="1" dirty="0"/>
              <a:t>∑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847970" y="5657193"/>
            <a:ext cx="3600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/>
              <a:t>Q</a:t>
            </a:r>
          </a:p>
        </p:txBody>
      </p:sp>
      <p:sp>
        <p:nvSpPr>
          <p:cNvPr id="35871" name="AutoShape 31"/>
          <p:cNvSpPr>
            <a:spLocks noChangeArrowheads="1"/>
          </p:cNvSpPr>
          <p:nvPr/>
        </p:nvSpPr>
        <p:spPr bwMode="auto">
          <a:xfrm>
            <a:off x="4620577" y="4354578"/>
            <a:ext cx="880110" cy="825371"/>
          </a:xfrm>
          <a:prstGeom prst="rightArrow">
            <a:avLst>
              <a:gd name="adj1" fmla="val 50000"/>
              <a:gd name="adj2" fmla="val 126923"/>
            </a:avLst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100"/>
          </a:p>
        </p:txBody>
      </p:sp>
      <p:graphicFrame>
        <p:nvGraphicFramePr>
          <p:cNvPr id="35936" name="Group 96"/>
          <p:cNvGraphicFramePr>
            <a:graphicFrameLocks noGrp="1"/>
          </p:cNvGraphicFramePr>
          <p:nvPr>
            <p:ph sz="half" idx="2"/>
          </p:nvPr>
        </p:nvGraphicFramePr>
        <p:xfrm>
          <a:off x="5559029" y="4458891"/>
          <a:ext cx="2310290" cy="2327910"/>
        </p:xfrm>
        <a:graphic>
          <a:graphicData uri="http://schemas.openxmlformats.org/drawingml/2006/table">
            <a:tbl>
              <a:tblPr/>
              <a:tblGrid>
                <a:gridCol w="386715"/>
                <a:gridCol w="540068"/>
                <a:gridCol w="843439"/>
                <a:gridCol w="540068"/>
              </a:tblGrid>
              <a:tr h="496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δ</a:t>
                      </a:r>
                    </a:p>
                  </a:txBody>
                  <a:tcPr marL="96012" marR="96012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ε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, 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Φ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Φ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Φ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Φ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{q</a:t>
                      </a:r>
                      <a:r>
                        <a:rPr kumimoji="0" lang="en-US" sz="19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}</a:t>
                      </a: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 Narrow" pitchFamily="34" charset="0"/>
                        </a:rPr>
                        <a:t>Φ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6012" marR="96012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8194357" y="3343751"/>
            <a:ext cx="2360295" cy="3383756"/>
            <a:chOff x="4016" y="2006"/>
            <a:chExt cx="1416" cy="2030"/>
          </a:xfrm>
        </p:grpSpPr>
        <p:sp>
          <p:nvSpPr>
            <p:cNvPr id="6187" name="Oval 97"/>
            <p:cNvSpPr>
              <a:spLocks noChangeArrowheads="1"/>
            </p:cNvSpPr>
            <p:nvPr/>
          </p:nvSpPr>
          <p:spPr bwMode="auto">
            <a:xfrm>
              <a:off x="4233" y="2225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1</a:t>
              </a:r>
              <a:endParaRPr lang="en-US" altLang="en-US" sz="2100"/>
            </a:p>
          </p:txBody>
        </p:sp>
        <p:sp>
          <p:nvSpPr>
            <p:cNvPr id="6188" name="Oval 98"/>
            <p:cNvSpPr>
              <a:spLocks noChangeArrowheads="1"/>
            </p:cNvSpPr>
            <p:nvPr/>
          </p:nvSpPr>
          <p:spPr bwMode="auto">
            <a:xfrm>
              <a:off x="5057" y="2497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2</a:t>
              </a:r>
              <a:endParaRPr lang="en-US" altLang="en-US" sz="2100"/>
            </a:p>
          </p:txBody>
        </p:sp>
        <p:sp>
          <p:nvSpPr>
            <p:cNvPr id="6189" name="Oval 99"/>
            <p:cNvSpPr>
              <a:spLocks noChangeArrowheads="1"/>
            </p:cNvSpPr>
            <p:nvPr/>
          </p:nvSpPr>
          <p:spPr bwMode="auto">
            <a:xfrm>
              <a:off x="5057" y="3233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3</a:t>
              </a:r>
              <a:endParaRPr lang="en-US" altLang="en-US" sz="2100"/>
            </a:p>
          </p:txBody>
        </p:sp>
        <p:sp>
          <p:nvSpPr>
            <p:cNvPr id="6190" name="Oval 100"/>
            <p:cNvSpPr>
              <a:spLocks noChangeArrowheads="1"/>
            </p:cNvSpPr>
            <p:nvPr/>
          </p:nvSpPr>
          <p:spPr bwMode="auto">
            <a:xfrm>
              <a:off x="4264" y="3481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4</a:t>
              </a:r>
              <a:endParaRPr lang="en-US" altLang="en-US" sz="2100"/>
            </a:p>
          </p:txBody>
        </p:sp>
        <p:sp>
          <p:nvSpPr>
            <p:cNvPr id="6191" name="Oval 101"/>
            <p:cNvSpPr>
              <a:spLocks noChangeArrowheads="1"/>
            </p:cNvSpPr>
            <p:nvPr/>
          </p:nvSpPr>
          <p:spPr bwMode="auto">
            <a:xfrm>
              <a:off x="4216" y="3411"/>
              <a:ext cx="479" cy="48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6192" name="Line 102"/>
            <p:cNvSpPr>
              <a:spLocks noChangeShapeType="1"/>
            </p:cNvSpPr>
            <p:nvPr/>
          </p:nvSpPr>
          <p:spPr bwMode="auto">
            <a:xfrm>
              <a:off x="4016" y="2392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cxnSp>
          <p:nvCxnSpPr>
            <p:cNvPr id="6193" name="AutoShape 103"/>
            <p:cNvCxnSpPr>
              <a:cxnSpLocks noChangeShapeType="1"/>
              <a:stCxn id="6187" idx="6"/>
              <a:endCxn id="6188" idx="1"/>
            </p:cNvCxnSpPr>
            <p:nvPr/>
          </p:nvCxnSpPr>
          <p:spPr bwMode="auto">
            <a:xfrm>
              <a:off x="4608" y="2401"/>
              <a:ext cx="504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4" name="AutoShape 104"/>
            <p:cNvCxnSpPr>
              <a:cxnSpLocks noChangeShapeType="1"/>
              <a:stCxn id="6188" idx="4"/>
              <a:endCxn id="6189" idx="0"/>
            </p:cNvCxnSpPr>
            <p:nvPr/>
          </p:nvCxnSpPr>
          <p:spPr bwMode="auto">
            <a:xfrm>
              <a:off x="5245" y="2848"/>
              <a:ext cx="0" cy="3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5" name="AutoShape 105"/>
            <p:cNvCxnSpPr>
              <a:cxnSpLocks noChangeShapeType="1"/>
              <a:stCxn id="6189" idx="3"/>
              <a:endCxn id="6191" idx="6"/>
            </p:cNvCxnSpPr>
            <p:nvPr/>
          </p:nvCxnSpPr>
          <p:spPr bwMode="auto">
            <a:xfrm flipH="1">
              <a:off x="4695" y="3533"/>
              <a:ext cx="417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6" name="AutoShape 106"/>
            <p:cNvCxnSpPr>
              <a:cxnSpLocks noChangeShapeType="1"/>
              <a:stCxn id="6187" idx="1"/>
              <a:endCxn id="6187" idx="7"/>
            </p:cNvCxnSpPr>
            <p:nvPr/>
          </p:nvCxnSpPr>
          <p:spPr bwMode="auto">
            <a:xfrm rot="5400000" flipH="1" flipV="1">
              <a:off x="4421" y="2144"/>
              <a:ext cx="8" cy="265"/>
            </a:xfrm>
            <a:prstGeom prst="curvedConnector3">
              <a:avLst>
                <a:gd name="adj1" fmla="val 24746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7" name="AutoShape 107"/>
            <p:cNvCxnSpPr>
              <a:cxnSpLocks noChangeShapeType="1"/>
              <a:stCxn id="6191" idx="3"/>
              <a:endCxn id="6191" idx="5"/>
            </p:cNvCxnSpPr>
            <p:nvPr/>
          </p:nvCxnSpPr>
          <p:spPr bwMode="auto">
            <a:xfrm rot="16200000" flipH="1">
              <a:off x="4456" y="3654"/>
              <a:ext cx="8" cy="339"/>
            </a:xfrm>
            <a:prstGeom prst="curvedConnector3">
              <a:avLst>
                <a:gd name="adj1" fmla="val 272933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8" name="Text Box 108"/>
            <p:cNvSpPr txBox="1">
              <a:spLocks noChangeArrowheads="1"/>
            </p:cNvSpPr>
            <p:nvPr/>
          </p:nvSpPr>
          <p:spPr bwMode="auto">
            <a:xfrm>
              <a:off x="4486" y="2006"/>
              <a:ext cx="3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0, 1</a:t>
              </a:r>
            </a:p>
          </p:txBody>
        </p:sp>
        <p:sp>
          <p:nvSpPr>
            <p:cNvPr id="6199" name="Text Box 110"/>
            <p:cNvSpPr txBox="1">
              <a:spLocks noChangeArrowheads="1"/>
            </p:cNvSpPr>
            <p:nvPr/>
          </p:nvSpPr>
          <p:spPr bwMode="auto">
            <a:xfrm>
              <a:off x="4782" y="2446"/>
              <a:ext cx="1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1</a:t>
              </a:r>
            </a:p>
          </p:txBody>
        </p:sp>
        <p:sp>
          <p:nvSpPr>
            <p:cNvPr id="6200" name="Text Box 111"/>
            <p:cNvSpPr txBox="1">
              <a:spLocks noChangeArrowheads="1"/>
            </p:cNvSpPr>
            <p:nvPr/>
          </p:nvSpPr>
          <p:spPr bwMode="auto">
            <a:xfrm>
              <a:off x="4974" y="2926"/>
              <a:ext cx="2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 </a:t>
              </a:r>
              <a:r>
                <a:rPr lang="el-GR" altLang="en-US" sz="1890"/>
                <a:t>ε</a:t>
              </a:r>
            </a:p>
          </p:txBody>
        </p:sp>
        <p:sp>
          <p:nvSpPr>
            <p:cNvPr id="6201" name="Text Box 112"/>
            <p:cNvSpPr txBox="1">
              <a:spLocks noChangeArrowheads="1"/>
            </p:cNvSpPr>
            <p:nvPr/>
          </p:nvSpPr>
          <p:spPr bwMode="auto">
            <a:xfrm>
              <a:off x="4806" y="3382"/>
              <a:ext cx="1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1</a:t>
              </a:r>
            </a:p>
          </p:txBody>
        </p:sp>
        <p:sp>
          <p:nvSpPr>
            <p:cNvPr id="6202" name="Text Box 113"/>
            <p:cNvSpPr txBox="1">
              <a:spLocks noChangeArrowheads="1"/>
            </p:cNvSpPr>
            <p:nvPr/>
          </p:nvSpPr>
          <p:spPr bwMode="auto">
            <a:xfrm>
              <a:off x="4542" y="3806"/>
              <a:ext cx="2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0,1</a:t>
              </a:r>
            </a:p>
          </p:txBody>
        </p:sp>
      </p:grpSp>
      <p:sp>
        <p:nvSpPr>
          <p:cNvPr id="5" name="Left Brace 4"/>
          <p:cNvSpPr/>
          <p:nvPr/>
        </p:nvSpPr>
        <p:spPr>
          <a:xfrm rot="5400000">
            <a:off x="6783240" y="3421855"/>
            <a:ext cx="265420" cy="1600027"/>
          </a:xfrm>
          <a:prstGeom prst="leftBrace">
            <a:avLst>
              <a:gd name="adj1" fmla="val 59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5208015" y="5002377"/>
            <a:ext cx="265420" cy="1725130"/>
          </a:xfrm>
          <a:prstGeom prst="leftBrace">
            <a:avLst>
              <a:gd name="adj1" fmla="val 59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E65D9-52AA-4205-A15F-204AD811A3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/>
      <p:bldP spid="35868" grpId="0"/>
      <p:bldP spid="35871" grpId="0" animBg="1"/>
      <p:bldP spid="5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Acceptance/Recognition by NFA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/>
              <a:t>Let N = (Q, ∑, δ, q</a:t>
            </a:r>
            <a:r>
              <a:rPr lang="en-US" altLang="en-US" sz="2100" baseline="-25000"/>
              <a:t>0</a:t>
            </a:r>
            <a:r>
              <a:rPr lang="en-US" altLang="en-US" sz="2100"/>
              <a:t>, F) be a non-deterministic finite automaton and y = y</a:t>
            </a:r>
            <a:r>
              <a:rPr lang="en-US" altLang="en-US" sz="2100" baseline="-25000"/>
              <a:t>1</a:t>
            </a:r>
            <a:r>
              <a:rPr lang="en-US" altLang="en-US" sz="2100"/>
              <a:t>y</a:t>
            </a:r>
            <a:r>
              <a:rPr lang="en-US" altLang="en-US" sz="2100" baseline="-25000"/>
              <a:t>2</a:t>
            </a:r>
            <a:r>
              <a:rPr lang="en-US" altLang="en-US" sz="2100"/>
              <a:t>…y</a:t>
            </a:r>
            <a:r>
              <a:rPr lang="en-US" altLang="en-US" sz="2100" baseline="-25000"/>
              <a:t>n</a:t>
            </a:r>
            <a:r>
              <a:rPr lang="en-US" altLang="en-US" sz="2100"/>
              <a:t> be a string where each y</a:t>
            </a:r>
            <a:r>
              <a:rPr lang="en-US" altLang="en-US" sz="2100" baseline="-25000"/>
              <a:t>i </a:t>
            </a:r>
            <a:r>
              <a:rPr lang="en-US" altLang="en-US" sz="2100"/>
              <a:t>∈ ∑</a:t>
            </a:r>
            <a:r>
              <a:rPr lang="el-GR" altLang="en-US" sz="2100" baseline="-25000"/>
              <a:t>ε</a:t>
            </a:r>
            <a:r>
              <a:rPr lang="en-US" altLang="en-US" sz="2100"/>
              <a:t>. Then N accepts y if a sequence of states r</a:t>
            </a:r>
            <a:r>
              <a:rPr lang="en-US" altLang="en-US" baseline="-25000" smtClean="0"/>
              <a:t>0</a:t>
            </a:r>
            <a:r>
              <a:rPr lang="en-US" altLang="en-US" smtClean="0"/>
              <a:t>, </a:t>
            </a:r>
            <a:r>
              <a:rPr lang="en-US" altLang="en-US" sz="2100"/>
              <a:t>r</a:t>
            </a:r>
            <a:r>
              <a:rPr lang="en-US" altLang="en-US" sz="2100" baseline="-25000"/>
              <a:t>1</a:t>
            </a:r>
            <a:r>
              <a:rPr lang="en-US" altLang="en-US" sz="2100"/>
              <a:t>, …, r</a:t>
            </a:r>
            <a:r>
              <a:rPr lang="en-US" altLang="en-US" sz="2100" baseline="-25000"/>
              <a:t>m</a:t>
            </a:r>
            <a:r>
              <a:rPr lang="en-US" altLang="en-US" smtClean="0"/>
              <a:t> </a:t>
            </a:r>
            <a:r>
              <a:rPr lang="en-US" altLang="en-US" sz="2100"/>
              <a:t>in Q exists with three conditions:</a:t>
            </a:r>
          </a:p>
          <a:p>
            <a:pPr lvl="1"/>
            <a:r>
              <a:rPr lang="en-US" altLang="en-US" sz="2100"/>
              <a:t>r</a:t>
            </a:r>
            <a:r>
              <a:rPr lang="en-US" altLang="en-US" sz="2100" baseline="-25000"/>
              <a:t>0</a:t>
            </a:r>
            <a:r>
              <a:rPr lang="en-US" altLang="en-US" sz="2100"/>
              <a:t> = q</a:t>
            </a:r>
            <a:r>
              <a:rPr lang="en-US" altLang="en-US" sz="2100" baseline="-25000"/>
              <a:t>0</a:t>
            </a:r>
            <a:r>
              <a:rPr lang="en-US" altLang="en-US" sz="2100"/>
              <a:t>,</a:t>
            </a:r>
          </a:p>
          <a:p>
            <a:pPr lvl="1"/>
            <a:r>
              <a:rPr lang="en-US" altLang="en-US" sz="2100"/>
              <a:t>r</a:t>
            </a:r>
            <a:r>
              <a:rPr lang="en-US" altLang="en-US" sz="2100" baseline="-25000"/>
              <a:t>i+1</a:t>
            </a:r>
            <a:r>
              <a:rPr lang="en-US" altLang="en-US" sz="2100"/>
              <a:t> ∈ δ(r</a:t>
            </a:r>
            <a:r>
              <a:rPr lang="en-US" altLang="en-US" sz="2100" baseline="-25000"/>
              <a:t>i</a:t>
            </a:r>
            <a:r>
              <a:rPr lang="en-US" altLang="en-US" sz="2100"/>
              <a:t>,y</a:t>
            </a:r>
            <a:r>
              <a:rPr lang="en-US" altLang="en-US" sz="2100" baseline="-25000"/>
              <a:t>i+1</a:t>
            </a:r>
            <a:r>
              <a:rPr lang="en-US" altLang="en-US" sz="2100"/>
              <a:t>), for i = 0, 1, …, m-1, and</a:t>
            </a:r>
          </a:p>
          <a:p>
            <a:pPr lvl="1"/>
            <a:r>
              <a:rPr lang="en-US" altLang="en-US" sz="2100"/>
              <a:t>r</a:t>
            </a:r>
            <a:r>
              <a:rPr lang="en-US" altLang="en-US" sz="2100" baseline="-25000"/>
              <a:t>m</a:t>
            </a:r>
            <a:r>
              <a:rPr lang="en-US" altLang="en-US" sz="2100"/>
              <a:t> ∈ 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	Therefore, N recognizes language A</a:t>
            </a:r>
            <a:r>
              <a:rPr lang="en-US" altLang="en-US" sz="2100" baseline="-25000"/>
              <a:t>N</a:t>
            </a:r>
            <a:r>
              <a:rPr lang="en-US" altLang="en-US" sz="2100"/>
              <a:t> if A</a:t>
            </a:r>
            <a:r>
              <a:rPr lang="en-US" altLang="en-US" sz="2100" baseline="-25000"/>
              <a:t>N</a:t>
            </a:r>
            <a:r>
              <a:rPr lang="en-US" altLang="en-US" sz="2100"/>
              <a:t> = {y | N accepts y}</a:t>
            </a:r>
          </a:p>
          <a:p>
            <a:endParaRPr lang="en-US" altLang="en-US" sz="2100"/>
          </a:p>
          <a:p>
            <a:r>
              <a:rPr lang="en-US" altLang="en-US" sz="2100"/>
              <a:t>Example: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800000"/>
                </a:solidFill>
              </a:rPr>
              <a:t>L(N</a:t>
            </a:r>
            <a:r>
              <a:rPr lang="en-US" altLang="en-US" sz="2100" i="1" baseline="-25000">
                <a:solidFill>
                  <a:srgbClr val="800000"/>
                </a:solidFill>
              </a:rPr>
              <a:t>1</a:t>
            </a:r>
            <a:r>
              <a:rPr lang="en-US" altLang="en-US" sz="2100" i="1">
                <a:solidFill>
                  <a:srgbClr val="800000"/>
                </a:solidFill>
              </a:rPr>
              <a:t>) = A</a:t>
            </a:r>
            <a:r>
              <a:rPr lang="en-US" altLang="en-US" sz="2100" i="1" baseline="-25000">
                <a:solidFill>
                  <a:srgbClr val="800000"/>
                </a:solidFill>
              </a:rPr>
              <a:t>N1</a:t>
            </a:r>
            <a:r>
              <a:rPr lang="en-US" altLang="en-US" sz="2100"/>
              <a:t> (N</a:t>
            </a:r>
            <a:r>
              <a:rPr lang="en-US" altLang="en-US" sz="2100" baseline="-25000"/>
              <a:t>1</a:t>
            </a:r>
            <a:r>
              <a:rPr lang="en-US" altLang="en-US" sz="2100"/>
              <a:t> recognizes/accepts A</a:t>
            </a:r>
            <a:r>
              <a:rPr lang="en-US" altLang="en-US" sz="2100" baseline="-25000"/>
              <a:t>N1</a:t>
            </a:r>
            <a:r>
              <a:rPr lang="en-US" altLang="en-US" sz="2100"/>
              <a:t>), where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100" i="1">
                <a:solidFill>
                  <a:srgbClr val="800000"/>
                </a:solidFill>
              </a:rPr>
              <a:t>A</a:t>
            </a:r>
            <a:r>
              <a:rPr lang="en-US" altLang="en-US" sz="2100" i="1" baseline="-25000">
                <a:solidFill>
                  <a:srgbClr val="800000"/>
                </a:solidFill>
              </a:rPr>
              <a:t>N1</a:t>
            </a:r>
            <a:r>
              <a:rPr lang="en-US" altLang="en-US" sz="2100"/>
              <a:t> = {y | y contains either 101 or 11 as a substring}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8194351" y="4103845"/>
            <a:ext cx="2360293" cy="2583656"/>
            <a:chOff x="4016" y="2286"/>
            <a:chExt cx="1416" cy="1550"/>
          </a:xfrm>
        </p:grpSpPr>
        <p:sp>
          <p:nvSpPr>
            <p:cNvPr id="7175" name="Oval 23"/>
            <p:cNvSpPr>
              <a:spLocks noChangeArrowheads="1"/>
            </p:cNvSpPr>
            <p:nvPr/>
          </p:nvSpPr>
          <p:spPr bwMode="auto">
            <a:xfrm>
              <a:off x="4233" y="2497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1</a:t>
              </a:r>
              <a:endParaRPr lang="en-US" altLang="en-US" sz="2100"/>
            </a:p>
          </p:txBody>
        </p:sp>
        <p:sp>
          <p:nvSpPr>
            <p:cNvPr id="7176" name="Oval 24"/>
            <p:cNvSpPr>
              <a:spLocks noChangeArrowheads="1"/>
            </p:cNvSpPr>
            <p:nvPr/>
          </p:nvSpPr>
          <p:spPr bwMode="auto">
            <a:xfrm>
              <a:off x="5057" y="2497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2</a:t>
              </a:r>
              <a:endParaRPr lang="en-US" altLang="en-US" sz="2100"/>
            </a:p>
          </p:txBody>
        </p:sp>
        <p:sp>
          <p:nvSpPr>
            <p:cNvPr id="7177" name="Oval 25"/>
            <p:cNvSpPr>
              <a:spLocks noChangeArrowheads="1"/>
            </p:cNvSpPr>
            <p:nvPr/>
          </p:nvSpPr>
          <p:spPr bwMode="auto">
            <a:xfrm>
              <a:off x="5057" y="3233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3</a:t>
              </a:r>
              <a:endParaRPr lang="en-US" altLang="en-US" sz="2100"/>
            </a:p>
          </p:txBody>
        </p:sp>
        <p:sp>
          <p:nvSpPr>
            <p:cNvPr id="7178" name="Oval 26"/>
            <p:cNvSpPr>
              <a:spLocks noChangeArrowheads="1"/>
            </p:cNvSpPr>
            <p:nvPr/>
          </p:nvSpPr>
          <p:spPr bwMode="auto">
            <a:xfrm>
              <a:off x="4183" y="3239"/>
              <a:ext cx="375" cy="35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00"/>
                <a:t>q</a:t>
              </a:r>
              <a:r>
                <a:rPr lang="en-US" altLang="en-US" sz="2100" baseline="-25000"/>
                <a:t>4</a:t>
              </a:r>
              <a:endParaRPr lang="en-US" altLang="en-US" sz="2100"/>
            </a:p>
          </p:txBody>
        </p:sp>
        <p:sp>
          <p:nvSpPr>
            <p:cNvPr id="7179" name="Oval 27"/>
            <p:cNvSpPr>
              <a:spLocks noChangeArrowheads="1"/>
            </p:cNvSpPr>
            <p:nvPr/>
          </p:nvSpPr>
          <p:spPr bwMode="auto">
            <a:xfrm>
              <a:off x="4120" y="3202"/>
              <a:ext cx="488" cy="42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7180" name="Line 28"/>
            <p:cNvSpPr>
              <a:spLocks noChangeShapeType="1"/>
            </p:cNvSpPr>
            <p:nvPr/>
          </p:nvSpPr>
          <p:spPr bwMode="auto">
            <a:xfrm>
              <a:off x="4016" y="2664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100"/>
            </a:p>
          </p:txBody>
        </p:sp>
        <p:cxnSp>
          <p:nvCxnSpPr>
            <p:cNvPr id="7181" name="AutoShape 29"/>
            <p:cNvCxnSpPr>
              <a:cxnSpLocks noChangeShapeType="1"/>
              <a:stCxn id="7175" idx="6"/>
              <a:endCxn id="7176" idx="2"/>
            </p:cNvCxnSpPr>
            <p:nvPr/>
          </p:nvCxnSpPr>
          <p:spPr bwMode="auto">
            <a:xfrm>
              <a:off x="4608" y="2673"/>
              <a:ext cx="4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30"/>
            <p:cNvCxnSpPr>
              <a:cxnSpLocks noChangeShapeType="1"/>
              <a:stCxn id="7176" idx="4"/>
              <a:endCxn id="7177" idx="0"/>
            </p:cNvCxnSpPr>
            <p:nvPr/>
          </p:nvCxnSpPr>
          <p:spPr bwMode="auto">
            <a:xfrm>
              <a:off x="5245" y="2848"/>
              <a:ext cx="0" cy="3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31"/>
            <p:cNvCxnSpPr>
              <a:cxnSpLocks noChangeShapeType="1"/>
              <a:stCxn id="7177" idx="2"/>
              <a:endCxn id="7179" idx="6"/>
            </p:cNvCxnSpPr>
            <p:nvPr/>
          </p:nvCxnSpPr>
          <p:spPr bwMode="auto">
            <a:xfrm flipH="1">
              <a:off x="4608" y="3408"/>
              <a:ext cx="449" cy="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32"/>
            <p:cNvCxnSpPr>
              <a:cxnSpLocks noChangeShapeType="1"/>
              <a:stCxn id="7175" idx="1"/>
              <a:endCxn id="7175" idx="7"/>
            </p:cNvCxnSpPr>
            <p:nvPr/>
          </p:nvCxnSpPr>
          <p:spPr bwMode="auto">
            <a:xfrm rot="5400000" flipH="1" flipV="1">
              <a:off x="4421" y="2416"/>
              <a:ext cx="8" cy="265"/>
            </a:xfrm>
            <a:prstGeom prst="curvedConnector3">
              <a:avLst>
                <a:gd name="adj1" fmla="val 24746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33"/>
            <p:cNvCxnSpPr>
              <a:cxnSpLocks noChangeShapeType="1"/>
              <a:stCxn id="7179" idx="3"/>
              <a:endCxn id="7179" idx="5"/>
            </p:cNvCxnSpPr>
            <p:nvPr/>
          </p:nvCxnSpPr>
          <p:spPr bwMode="auto">
            <a:xfrm rot="16200000" flipH="1">
              <a:off x="4364" y="3395"/>
              <a:ext cx="8" cy="345"/>
            </a:xfrm>
            <a:prstGeom prst="curvedConnector3">
              <a:avLst>
                <a:gd name="adj1" fmla="val 262266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 Box 34"/>
            <p:cNvSpPr txBox="1">
              <a:spLocks noChangeArrowheads="1"/>
            </p:cNvSpPr>
            <p:nvPr/>
          </p:nvSpPr>
          <p:spPr bwMode="auto">
            <a:xfrm>
              <a:off x="4486" y="2286"/>
              <a:ext cx="3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0, 1</a:t>
              </a:r>
            </a:p>
          </p:txBody>
        </p:sp>
        <p:sp>
          <p:nvSpPr>
            <p:cNvPr id="7187" name="Text Box 35"/>
            <p:cNvSpPr txBox="1">
              <a:spLocks noChangeArrowheads="1"/>
            </p:cNvSpPr>
            <p:nvPr/>
          </p:nvSpPr>
          <p:spPr bwMode="auto">
            <a:xfrm>
              <a:off x="4766" y="2630"/>
              <a:ext cx="1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1</a:t>
              </a:r>
            </a:p>
          </p:txBody>
        </p:sp>
        <p:sp>
          <p:nvSpPr>
            <p:cNvPr id="7188" name="Text Box 36"/>
            <p:cNvSpPr txBox="1">
              <a:spLocks noChangeArrowheads="1"/>
            </p:cNvSpPr>
            <p:nvPr/>
          </p:nvSpPr>
          <p:spPr bwMode="auto">
            <a:xfrm>
              <a:off x="4974" y="2926"/>
              <a:ext cx="2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 </a:t>
              </a:r>
              <a:r>
                <a:rPr lang="el-GR" altLang="en-US" sz="1890"/>
                <a:t>ε</a:t>
              </a:r>
            </a:p>
          </p:txBody>
        </p:sp>
        <p:sp>
          <p:nvSpPr>
            <p:cNvPr id="7189" name="Text Box 37"/>
            <p:cNvSpPr txBox="1">
              <a:spLocks noChangeArrowheads="1"/>
            </p:cNvSpPr>
            <p:nvPr/>
          </p:nvSpPr>
          <p:spPr bwMode="auto">
            <a:xfrm>
              <a:off x="4806" y="3214"/>
              <a:ext cx="1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1</a:t>
              </a:r>
            </a:p>
          </p:txBody>
        </p:sp>
        <p:sp>
          <p:nvSpPr>
            <p:cNvPr id="7190" name="Text Box 38"/>
            <p:cNvSpPr txBox="1">
              <a:spLocks noChangeArrowheads="1"/>
            </p:cNvSpPr>
            <p:nvPr/>
          </p:nvSpPr>
          <p:spPr bwMode="auto">
            <a:xfrm>
              <a:off x="4510" y="3606"/>
              <a:ext cx="2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90"/>
                <a:t>0,1</a:t>
              </a:r>
            </a:p>
          </p:txBody>
        </p:sp>
      </p:grp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9431178" y="6412469"/>
            <a:ext cx="9179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00"/>
              <a:t>NFA N</a:t>
            </a:r>
            <a:r>
              <a:rPr lang="en-US" altLang="en-US" sz="2100" baseline="-25000"/>
              <a:t>1</a:t>
            </a:r>
            <a:endParaRPr lang="en-US" altLang="en-US" sz="21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814" y="459301"/>
            <a:ext cx="8367713" cy="58507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Regular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7" y="885112"/>
            <a:ext cx="11658600" cy="6149101"/>
          </a:xfrm>
        </p:spPr>
        <p:txBody>
          <a:bodyPr/>
          <a:lstStyle/>
          <a:p>
            <a:endParaRPr lang="en-US" altLang="en-US" sz="2100" dirty="0"/>
          </a:p>
          <a:p>
            <a:r>
              <a:rPr lang="en-US" altLang="en-US" sz="2100" dirty="0"/>
              <a:t>A language is called a regular language </a:t>
            </a:r>
            <a:r>
              <a:rPr lang="en-US" altLang="en-US" sz="2100" dirty="0" err="1" smtClean="0"/>
              <a:t>iff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some </a:t>
            </a:r>
            <a:r>
              <a:rPr lang="en-US" altLang="en-US" sz="2100" dirty="0" smtClean="0"/>
              <a:t>DFA </a:t>
            </a:r>
            <a:r>
              <a:rPr lang="en-US" altLang="en-US" sz="2100" dirty="0"/>
              <a:t>recognizes it</a:t>
            </a:r>
          </a:p>
          <a:p>
            <a:endParaRPr lang="en-US" altLang="en-US" sz="2100" dirty="0"/>
          </a:p>
          <a:p>
            <a:r>
              <a:rPr lang="en-US" altLang="en-US" sz="2100" dirty="0"/>
              <a:t>Let A and B be regular languages. The regular operations </a:t>
            </a:r>
            <a:r>
              <a:rPr lang="en-US" altLang="en-US" sz="2100" i="1" dirty="0"/>
              <a:t>union</a:t>
            </a:r>
            <a:r>
              <a:rPr lang="en-US" altLang="en-US" sz="2100" dirty="0"/>
              <a:t>, </a:t>
            </a:r>
            <a:r>
              <a:rPr lang="en-US" altLang="en-US" sz="2100" i="1" dirty="0"/>
              <a:t>concatenation</a:t>
            </a:r>
            <a:r>
              <a:rPr lang="en-US" altLang="en-US" sz="2100" dirty="0"/>
              <a:t> and </a:t>
            </a:r>
            <a:r>
              <a:rPr lang="en-US" altLang="en-US" sz="2100" i="1" dirty="0"/>
              <a:t>star</a:t>
            </a:r>
            <a:r>
              <a:rPr lang="en-US" altLang="en-US" sz="2100" dirty="0"/>
              <a:t> are defined as follows:</a:t>
            </a:r>
          </a:p>
          <a:p>
            <a:pPr lvl="1"/>
            <a:endParaRPr lang="en-US" altLang="en-US" sz="2100" dirty="0"/>
          </a:p>
          <a:p>
            <a:pPr lvl="1"/>
            <a:r>
              <a:rPr lang="en-US" altLang="en-US" sz="2100" dirty="0"/>
              <a:t>Union: </a:t>
            </a:r>
            <a:r>
              <a:rPr lang="en-US" altLang="en-US" sz="2100" dirty="0">
                <a:solidFill>
                  <a:srgbClr val="800000"/>
                </a:solidFill>
              </a:rPr>
              <a:t>A U B = {x | x </a:t>
            </a:r>
            <a:r>
              <a:rPr lang="en-US" altLang="en-US" dirty="0" smtClean="0">
                <a:solidFill>
                  <a:srgbClr val="800000"/>
                </a:solidFill>
              </a:rPr>
              <a:t>∈</a:t>
            </a:r>
            <a:r>
              <a:rPr lang="en-US" altLang="en-US" sz="2100" dirty="0">
                <a:solidFill>
                  <a:srgbClr val="800000"/>
                </a:solidFill>
              </a:rPr>
              <a:t> A or x </a:t>
            </a:r>
            <a:r>
              <a:rPr lang="en-US" altLang="en-US" dirty="0" smtClean="0">
                <a:solidFill>
                  <a:srgbClr val="800000"/>
                </a:solidFill>
              </a:rPr>
              <a:t>∈</a:t>
            </a:r>
            <a:r>
              <a:rPr lang="en-US" altLang="en-US" sz="2100" dirty="0">
                <a:solidFill>
                  <a:srgbClr val="800000"/>
                </a:solidFill>
              </a:rPr>
              <a:t> B}</a:t>
            </a:r>
          </a:p>
          <a:p>
            <a:pPr lvl="1"/>
            <a:r>
              <a:rPr lang="en-US" altLang="en-US" sz="2100" dirty="0"/>
              <a:t>Concatenation:</a:t>
            </a:r>
            <a:r>
              <a:rPr lang="en-US" altLang="en-US" sz="2100" dirty="0">
                <a:solidFill>
                  <a:srgbClr val="800000"/>
                </a:solidFill>
              </a:rPr>
              <a:t> A ○ B = {</a:t>
            </a:r>
            <a:r>
              <a:rPr lang="en-US" altLang="en-US" sz="2100" dirty="0" err="1">
                <a:solidFill>
                  <a:srgbClr val="800000"/>
                </a:solidFill>
              </a:rPr>
              <a:t>xy</a:t>
            </a:r>
            <a:r>
              <a:rPr lang="en-US" altLang="en-US" sz="2100" dirty="0">
                <a:solidFill>
                  <a:srgbClr val="800000"/>
                </a:solidFill>
              </a:rPr>
              <a:t> | x </a:t>
            </a:r>
            <a:r>
              <a:rPr lang="en-US" altLang="en-US" dirty="0" smtClean="0">
                <a:solidFill>
                  <a:srgbClr val="800000"/>
                </a:solidFill>
              </a:rPr>
              <a:t>∈</a:t>
            </a:r>
            <a:r>
              <a:rPr lang="en-US" altLang="en-US" sz="2100" dirty="0">
                <a:solidFill>
                  <a:srgbClr val="800000"/>
                </a:solidFill>
              </a:rPr>
              <a:t> A and y </a:t>
            </a:r>
            <a:r>
              <a:rPr lang="en-US" altLang="en-US" dirty="0" smtClean="0">
                <a:solidFill>
                  <a:srgbClr val="800000"/>
                </a:solidFill>
              </a:rPr>
              <a:t>∈</a:t>
            </a:r>
            <a:r>
              <a:rPr lang="en-US" altLang="en-US" sz="2100" dirty="0">
                <a:solidFill>
                  <a:srgbClr val="800000"/>
                </a:solidFill>
              </a:rPr>
              <a:t> B}</a:t>
            </a:r>
          </a:p>
          <a:p>
            <a:pPr lvl="1"/>
            <a:endParaRPr lang="en-US" altLang="en-US" sz="2100" dirty="0" smtClean="0"/>
          </a:p>
          <a:p>
            <a:pPr lvl="1"/>
            <a:r>
              <a:rPr lang="en-US" altLang="en-US" sz="2100" dirty="0" smtClean="0"/>
              <a:t>Star</a:t>
            </a:r>
            <a:r>
              <a:rPr lang="en-US" altLang="en-US" sz="2100" dirty="0"/>
              <a:t>:</a:t>
            </a:r>
            <a:r>
              <a:rPr lang="en-US" altLang="en-US" sz="2100" dirty="0">
                <a:solidFill>
                  <a:srgbClr val="800000"/>
                </a:solidFill>
              </a:rPr>
              <a:t> A* = {x</a:t>
            </a:r>
            <a:r>
              <a:rPr lang="en-US" altLang="en-US" sz="2100" baseline="-25000" dirty="0">
                <a:solidFill>
                  <a:srgbClr val="800000"/>
                </a:solidFill>
              </a:rPr>
              <a:t>1</a:t>
            </a:r>
            <a:r>
              <a:rPr lang="en-US" altLang="en-US" sz="2100" dirty="0">
                <a:solidFill>
                  <a:srgbClr val="800000"/>
                </a:solidFill>
              </a:rPr>
              <a:t>x</a:t>
            </a:r>
            <a:r>
              <a:rPr lang="en-US" altLang="en-US" sz="2100" baseline="-25000" dirty="0">
                <a:solidFill>
                  <a:srgbClr val="800000"/>
                </a:solidFill>
              </a:rPr>
              <a:t>2</a:t>
            </a:r>
            <a:r>
              <a:rPr lang="en-US" altLang="en-US" sz="2100" dirty="0">
                <a:solidFill>
                  <a:srgbClr val="800000"/>
                </a:solidFill>
              </a:rPr>
              <a:t>…</a:t>
            </a:r>
            <a:r>
              <a:rPr lang="en-US" altLang="en-US" sz="2100" dirty="0" err="1">
                <a:solidFill>
                  <a:srgbClr val="800000"/>
                </a:solidFill>
              </a:rPr>
              <a:t>x</a:t>
            </a:r>
            <a:r>
              <a:rPr lang="en-US" altLang="en-US" sz="2100" baseline="-25000" dirty="0" err="1">
                <a:solidFill>
                  <a:srgbClr val="800000"/>
                </a:solidFill>
              </a:rPr>
              <a:t>k</a:t>
            </a:r>
            <a:r>
              <a:rPr lang="en-US" altLang="en-US" sz="2100" dirty="0">
                <a:solidFill>
                  <a:srgbClr val="800000"/>
                </a:solidFill>
              </a:rPr>
              <a:t> | k ≥ 0 and x</a:t>
            </a:r>
            <a:r>
              <a:rPr lang="en-US" altLang="en-US" sz="2100" baseline="-25000" dirty="0">
                <a:solidFill>
                  <a:srgbClr val="800000"/>
                </a:solidFill>
              </a:rPr>
              <a:t>i </a:t>
            </a:r>
            <a:r>
              <a:rPr lang="en-US" altLang="en-US" dirty="0" smtClean="0">
                <a:solidFill>
                  <a:srgbClr val="800000"/>
                </a:solidFill>
              </a:rPr>
              <a:t>∈</a:t>
            </a:r>
            <a:r>
              <a:rPr lang="en-US" altLang="en-US" sz="2100" dirty="0">
                <a:solidFill>
                  <a:srgbClr val="800000"/>
                </a:solidFill>
              </a:rPr>
              <a:t> A}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72187" y="3524250"/>
            <a:ext cx="2398634" cy="1828800"/>
            <a:chOff x="3545" y="1229"/>
            <a:chExt cx="1439" cy="667"/>
          </a:xfrm>
        </p:grpSpPr>
        <p:sp>
          <p:nvSpPr>
            <p:cNvPr id="8198" name="AutoShape 5"/>
            <p:cNvSpPr>
              <a:spLocks/>
            </p:cNvSpPr>
            <p:nvPr/>
          </p:nvSpPr>
          <p:spPr bwMode="auto">
            <a:xfrm>
              <a:off x="3545" y="1229"/>
              <a:ext cx="256" cy="276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3798" y="1239"/>
              <a:ext cx="118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/>
                <a:t>Binary Operation</a:t>
              </a:r>
            </a:p>
          </p:txBody>
        </p:sp>
        <p:sp>
          <p:nvSpPr>
            <p:cNvPr id="8200" name="AutoShape 7"/>
            <p:cNvSpPr>
              <a:spLocks noChangeArrowheads="1"/>
            </p:cNvSpPr>
            <p:nvPr/>
          </p:nvSpPr>
          <p:spPr bwMode="auto">
            <a:xfrm>
              <a:off x="3545" y="1634"/>
              <a:ext cx="271" cy="217"/>
            </a:xfrm>
            <a:prstGeom prst="rightArrow">
              <a:avLst>
                <a:gd name="adj1" fmla="val 50000"/>
                <a:gd name="adj2" fmla="val 158929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3806" y="1647"/>
              <a:ext cx="11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00" dirty="0"/>
                <a:t>Unary Operation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" y="476250"/>
            <a:ext cx="8207693" cy="58507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Closure under Regular Operations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7" y="899002"/>
            <a:ext cx="8966121" cy="6149101"/>
          </a:xfrm>
        </p:spPr>
        <p:txBody>
          <a:bodyPr/>
          <a:lstStyle/>
          <a:p>
            <a:endParaRPr lang="en-US" altLang="en-US" sz="2100"/>
          </a:p>
          <a:p>
            <a:r>
              <a:rPr lang="en-US" altLang="en-US" sz="2100"/>
              <a:t>Closure Theorems: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The class of regular languages is closed under the union operation</a:t>
            </a:r>
          </a:p>
          <a:p>
            <a:pPr lvl="1" algn="ctr">
              <a:buFont typeface="Arial" panose="020B0604020202020204" pitchFamily="34" charset="0"/>
              <a:buNone/>
            </a:pPr>
            <a:r>
              <a:rPr lang="en-US" altLang="en-US" sz="2100">
                <a:solidFill>
                  <a:srgbClr val="993300"/>
                </a:solidFill>
              </a:rPr>
              <a:t>(if A</a:t>
            </a:r>
            <a:r>
              <a:rPr lang="en-US" altLang="en-US" sz="2100" baseline="-25000">
                <a:solidFill>
                  <a:srgbClr val="993300"/>
                </a:solidFill>
              </a:rPr>
              <a:t>1</a:t>
            </a:r>
            <a:r>
              <a:rPr lang="en-US" altLang="en-US" sz="2100">
                <a:solidFill>
                  <a:srgbClr val="993300"/>
                </a:solidFill>
              </a:rPr>
              <a:t> and A</a:t>
            </a:r>
            <a:r>
              <a:rPr lang="en-US" altLang="en-US" sz="2100" baseline="-25000">
                <a:solidFill>
                  <a:srgbClr val="993300"/>
                </a:solidFill>
              </a:rPr>
              <a:t>2</a:t>
            </a:r>
            <a:r>
              <a:rPr lang="en-US" altLang="en-US" sz="2100">
                <a:solidFill>
                  <a:srgbClr val="993300"/>
                </a:solidFill>
              </a:rPr>
              <a:t> are regular languages, so is A</a:t>
            </a:r>
            <a:r>
              <a:rPr lang="en-US" altLang="en-US" sz="2100" baseline="-25000">
                <a:solidFill>
                  <a:srgbClr val="993300"/>
                </a:solidFill>
              </a:rPr>
              <a:t>1</a:t>
            </a:r>
            <a:r>
              <a:rPr lang="en-US" altLang="en-US" sz="2100">
                <a:solidFill>
                  <a:srgbClr val="993300"/>
                </a:solidFill>
              </a:rPr>
              <a:t> U A</a:t>
            </a:r>
            <a:r>
              <a:rPr lang="en-US" altLang="en-US" sz="2100" baseline="-25000">
                <a:solidFill>
                  <a:srgbClr val="993300"/>
                </a:solidFill>
              </a:rPr>
              <a:t>2</a:t>
            </a:r>
            <a:r>
              <a:rPr lang="en-US" altLang="en-US" sz="2100">
                <a:solidFill>
                  <a:srgbClr val="993300"/>
                </a:solidFill>
              </a:rPr>
              <a:t>)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The class of regular languages is closed under the concatenation operation</a:t>
            </a:r>
          </a:p>
          <a:p>
            <a:pPr lvl="1" algn="ctr">
              <a:buFont typeface="Arial" panose="020B0604020202020204" pitchFamily="34" charset="0"/>
              <a:buNone/>
            </a:pPr>
            <a:r>
              <a:rPr lang="en-US" altLang="en-US" sz="2100">
                <a:solidFill>
                  <a:srgbClr val="993300"/>
                </a:solidFill>
              </a:rPr>
              <a:t>(if A</a:t>
            </a:r>
            <a:r>
              <a:rPr lang="en-US" altLang="en-US" sz="2100" baseline="-25000">
                <a:solidFill>
                  <a:srgbClr val="993300"/>
                </a:solidFill>
              </a:rPr>
              <a:t>1</a:t>
            </a:r>
            <a:r>
              <a:rPr lang="en-US" altLang="en-US" sz="2100">
                <a:solidFill>
                  <a:srgbClr val="993300"/>
                </a:solidFill>
              </a:rPr>
              <a:t> and A</a:t>
            </a:r>
            <a:r>
              <a:rPr lang="en-US" altLang="en-US" sz="2100" baseline="-25000">
                <a:solidFill>
                  <a:srgbClr val="993300"/>
                </a:solidFill>
              </a:rPr>
              <a:t>2</a:t>
            </a:r>
            <a:r>
              <a:rPr lang="en-US" altLang="en-US" sz="2100">
                <a:solidFill>
                  <a:srgbClr val="993300"/>
                </a:solidFill>
              </a:rPr>
              <a:t> are regular languages, so is A</a:t>
            </a:r>
            <a:r>
              <a:rPr lang="en-US" altLang="en-US" sz="2100" baseline="-25000">
                <a:solidFill>
                  <a:srgbClr val="993300"/>
                </a:solidFill>
              </a:rPr>
              <a:t>1</a:t>
            </a:r>
            <a:r>
              <a:rPr lang="en-US" altLang="en-US" sz="2100">
                <a:solidFill>
                  <a:srgbClr val="993300"/>
                </a:solidFill>
              </a:rPr>
              <a:t> ○ A</a:t>
            </a:r>
            <a:r>
              <a:rPr lang="en-US" altLang="en-US" sz="2100" baseline="-25000">
                <a:solidFill>
                  <a:srgbClr val="993300"/>
                </a:solidFill>
              </a:rPr>
              <a:t>2</a:t>
            </a:r>
            <a:r>
              <a:rPr lang="en-US" altLang="en-US" sz="2100">
                <a:solidFill>
                  <a:srgbClr val="993300"/>
                </a:solidFill>
              </a:rPr>
              <a:t>)</a:t>
            </a:r>
            <a:endParaRPr lang="en-US" altLang="en-US" sz="2100" baseline="-25000">
              <a:solidFill>
                <a:srgbClr val="993300"/>
              </a:solidFill>
            </a:endParaRP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The class of regular languages is closed under the star operation</a:t>
            </a:r>
          </a:p>
          <a:p>
            <a:pPr lvl="1" algn="ctr">
              <a:buFont typeface="Arial" panose="020B0604020202020204" pitchFamily="34" charset="0"/>
              <a:buNone/>
            </a:pPr>
            <a:r>
              <a:rPr lang="en-US" altLang="en-US" sz="2100">
                <a:solidFill>
                  <a:srgbClr val="993300"/>
                </a:solidFill>
              </a:rPr>
              <a:t>(if A is a regular language, so is A*)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9357836" y="6870859"/>
            <a:ext cx="1680210" cy="3367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endParaRPr lang="en-US" altLang="en-US" sz="147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Regular Expressions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33387" y="933450"/>
            <a:ext cx="12168188" cy="590930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dirty="0"/>
              <a:t> is a </a:t>
            </a:r>
            <a:r>
              <a:rPr lang="en-US" altLang="en-US" sz="2000" i="1" dirty="0"/>
              <a:t>regular expression</a:t>
            </a:r>
            <a:r>
              <a:rPr lang="en-US" altLang="en-US" sz="2000" dirty="0"/>
              <a:t> if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dirty="0"/>
              <a:t> 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993300"/>
                </a:solidFill>
              </a:rPr>
              <a:t>a</a:t>
            </a:r>
            <a:r>
              <a:rPr lang="en-US" altLang="en-US" sz="2000" dirty="0"/>
              <a:t> for some </a:t>
            </a:r>
            <a:r>
              <a:rPr lang="en-US" altLang="en-US" sz="2000" dirty="0">
                <a:solidFill>
                  <a:srgbClr val="993300"/>
                </a:solidFill>
              </a:rPr>
              <a:t>a</a:t>
            </a:r>
            <a:r>
              <a:rPr lang="en-US" altLang="en-US" sz="2000" dirty="0"/>
              <a:t> in the alphabet </a:t>
            </a:r>
            <a:r>
              <a:rPr lang="en-US" altLang="en-US" sz="2000" dirty="0">
                <a:solidFill>
                  <a:srgbClr val="993300"/>
                </a:solidFill>
              </a:rPr>
              <a:t>∑</a:t>
            </a:r>
            <a:r>
              <a:rPr lang="en-US" altLang="en-US" sz="2000" dirty="0"/>
              <a:t>,</a:t>
            </a:r>
          </a:p>
          <a:p>
            <a:pPr lvl="1">
              <a:lnSpc>
                <a:spcPct val="100000"/>
              </a:lnSpc>
            </a:pPr>
            <a:r>
              <a:rPr lang="el-GR" altLang="en-US" sz="2000" dirty="0">
                <a:solidFill>
                  <a:srgbClr val="993300"/>
                </a:solidFill>
              </a:rPr>
              <a:t>ε</a:t>
            </a:r>
            <a:r>
              <a:rPr lang="en-US" altLang="en-US" sz="2000" dirty="0"/>
              <a:t>,</a:t>
            </a:r>
          </a:p>
          <a:p>
            <a:pPr lvl="1">
              <a:lnSpc>
                <a:spcPct val="100000"/>
              </a:lnSpc>
            </a:pPr>
            <a:r>
              <a:rPr lang="el-GR" altLang="en-US" sz="2000" dirty="0">
                <a:solidFill>
                  <a:srgbClr val="993300"/>
                </a:solidFill>
              </a:rPr>
              <a:t>Φ</a:t>
            </a:r>
            <a:r>
              <a:rPr lang="en-US" altLang="en-US" sz="2000" dirty="0"/>
              <a:t>,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993300"/>
                </a:solidFill>
              </a:rPr>
              <a:t>(R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>
                <a:solidFill>
                  <a:srgbClr val="993300"/>
                </a:solidFill>
              </a:rPr>
              <a:t> U 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2</a:t>
            </a:r>
            <a:r>
              <a:rPr lang="en-US" altLang="en-US" sz="2000" dirty="0">
                <a:solidFill>
                  <a:srgbClr val="993300"/>
                </a:solidFill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2</a:t>
            </a:r>
            <a:r>
              <a:rPr lang="en-US" altLang="en-US" sz="2000" dirty="0"/>
              <a:t> are regular expressions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993300"/>
                </a:solidFill>
              </a:rPr>
              <a:t>(R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>
                <a:solidFill>
                  <a:srgbClr val="993300"/>
                </a:solidFill>
              </a:rPr>
              <a:t> ○ 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2</a:t>
            </a:r>
            <a:r>
              <a:rPr lang="en-US" altLang="en-US" sz="2000" dirty="0">
                <a:solidFill>
                  <a:srgbClr val="993300"/>
                </a:solidFill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2</a:t>
            </a:r>
            <a:r>
              <a:rPr lang="en-US" altLang="en-US" sz="2000" dirty="0"/>
              <a:t> are regular expressions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>
                <a:solidFill>
                  <a:srgbClr val="993300"/>
                </a:solidFill>
              </a:rPr>
              <a:t>*</a:t>
            </a:r>
            <a:r>
              <a:rPr lang="en-US" altLang="en-US" sz="2000" dirty="0"/>
              <a:t>, where </a:t>
            </a:r>
            <a:r>
              <a:rPr lang="en-US" altLang="en-US" sz="2000" dirty="0">
                <a:solidFill>
                  <a:srgbClr val="993300"/>
                </a:solidFill>
              </a:rPr>
              <a:t>R</a:t>
            </a:r>
            <a:r>
              <a:rPr lang="en-US" altLang="en-US" sz="2000" baseline="-25000" dirty="0">
                <a:solidFill>
                  <a:srgbClr val="993300"/>
                </a:solidFill>
              </a:rPr>
              <a:t>1</a:t>
            </a:r>
            <a:r>
              <a:rPr lang="en-US" altLang="en-US" sz="2000" dirty="0"/>
              <a:t> is a regular expression</a:t>
            </a:r>
          </a:p>
          <a:p>
            <a:pPr>
              <a:lnSpc>
                <a:spcPct val="115000"/>
              </a:lnSpc>
            </a:pPr>
            <a:r>
              <a:rPr lang="en-US" altLang="en-US" sz="2000" dirty="0"/>
              <a:t>Some Important Identities:</a:t>
            </a:r>
          </a:p>
          <a:p>
            <a:pPr lvl="1">
              <a:lnSpc>
                <a:spcPct val="100000"/>
              </a:lnSpc>
            </a:pPr>
            <a:r>
              <a:rPr lang="en-US" altLang="en-US" sz="2000" i="1" dirty="0"/>
              <a:t>R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 ≡ RR*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R</a:t>
            </a:r>
            <a:r>
              <a:rPr lang="en-US" altLang="en-US" sz="2000" i="1" baseline="30000" dirty="0"/>
              <a:t>+</a:t>
            </a:r>
            <a:r>
              <a:rPr lang="en-US" altLang="en-US" sz="2000" i="1" dirty="0"/>
              <a:t> U </a:t>
            </a:r>
            <a:r>
              <a:rPr lang="el-GR" altLang="en-US" sz="2000" i="1" dirty="0"/>
              <a:t>ε</a:t>
            </a:r>
            <a:r>
              <a:rPr lang="en-US" altLang="en-US" sz="2000" i="1" dirty="0"/>
              <a:t> ≡ R*</a:t>
            </a:r>
          </a:p>
          <a:p>
            <a:pPr lvl="1">
              <a:lnSpc>
                <a:spcPct val="100000"/>
              </a:lnSpc>
            </a:pPr>
            <a:r>
              <a:rPr lang="en-US" altLang="en-US" sz="2000" i="1" dirty="0"/>
              <a:t>R U </a:t>
            </a:r>
            <a:r>
              <a:rPr lang="el-GR" altLang="en-US" sz="2000" i="1" dirty="0"/>
              <a:t>Φ</a:t>
            </a:r>
            <a:r>
              <a:rPr lang="en-US" altLang="en-US" sz="2000" i="1" dirty="0"/>
              <a:t> ≡ 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R ○ </a:t>
            </a:r>
            <a:r>
              <a:rPr lang="el-GR" altLang="en-US" sz="2000" i="1" dirty="0"/>
              <a:t>ε</a:t>
            </a:r>
            <a:r>
              <a:rPr lang="en-US" altLang="en-US" sz="2000" i="1" dirty="0"/>
              <a:t> ≡ R</a:t>
            </a:r>
          </a:p>
          <a:p>
            <a:pPr lvl="1">
              <a:lnSpc>
                <a:spcPct val="100000"/>
              </a:lnSpc>
            </a:pPr>
            <a:r>
              <a:rPr lang="en-US" altLang="en-US" sz="2000" i="1" dirty="0"/>
              <a:t>(R U </a:t>
            </a:r>
            <a:r>
              <a:rPr lang="el-GR" altLang="en-US" sz="2000" i="1" dirty="0"/>
              <a:t>ε</a:t>
            </a:r>
            <a:r>
              <a:rPr lang="en-US" altLang="en-US" sz="2000" i="1" dirty="0"/>
              <a:t>)</a:t>
            </a:r>
            <a:r>
              <a:rPr lang="en-US" altLang="en-US" sz="2000" dirty="0"/>
              <a:t> may not equal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993300"/>
                </a:solidFill>
              </a:rPr>
              <a:t>(Ex: if R = 0; then L(R) = {0}, but L(R U </a:t>
            </a:r>
            <a:r>
              <a:rPr lang="el-GR" altLang="en-US" sz="2000" dirty="0">
                <a:solidFill>
                  <a:srgbClr val="993300"/>
                </a:solidFill>
              </a:rPr>
              <a:t>ε</a:t>
            </a:r>
            <a:r>
              <a:rPr lang="en-US" altLang="en-US" sz="2000" dirty="0">
                <a:solidFill>
                  <a:srgbClr val="993300"/>
                </a:solidFill>
              </a:rPr>
              <a:t>) = {0, </a:t>
            </a:r>
            <a:r>
              <a:rPr lang="el-GR" altLang="en-US" sz="2000" dirty="0">
                <a:solidFill>
                  <a:srgbClr val="993300"/>
                </a:solidFill>
              </a:rPr>
              <a:t>ε</a:t>
            </a:r>
            <a:r>
              <a:rPr lang="en-US" altLang="en-US" sz="2000" dirty="0">
                <a:solidFill>
                  <a:srgbClr val="993300"/>
                </a:solidFill>
              </a:rPr>
              <a:t>})</a:t>
            </a:r>
          </a:p>
          <a:p>
            <a:pPr lvl="1">
              <a:lnSpc>
                <a:spcPct val="100000"/>
              </a:lnSpc>
            </a:pPr>
            <a:r>
              <a:rPr lang="en-US" altLang="en-US" sz="2000" i="1" dirty="0"/>
              <a:t>(R ○ </a:t>
            </a:r>
            <a:r>
              <a:rPr lang="el-GR" altLang="en-US" sz="2000" i="1" dirty="0"/>
              <a:t>Φ</a:t>
            </a:r>
            <a:r>
              <a:rPr lang="en-US" altLang="en-US" sz="2000" i="1" dirty="0"/>
              <a:t>)</a:t>
            </a:r>
            <a:r>
              <a:rPr lang="en-US" altLang="en-US" sz="2000" dirty="0"/>
              <a:t> may not equal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993300"/>
                </a:solidFill>
              </a:rPr>
              <a:t>(Ex: if R = 0; then L(R) = {0}, but L(R ○ </a:t>
            </a:r>
            <a:r>
              <a:rPr lang="el-GR" altLang="en-US" sz="2000" dirty="0">
                <a:solidFill>
                  <a:srgbClr val="993300"/>
                </a:solidFill>
              </a:rPr>
              <a:t>Φ</a:t>
            </a:r>
            <a:r>
              <a:rPr lang="en-US" altLang="en-US" sz="2000" dirty="0">
                <a:solidFill>
                  <a:srgbClr val="993300"/>
                </a:solidFill>
              </a:rPr>
              <a:t>) = </a:t>
            </a:r>
            <a:r>
              <a:rPr lang="el-GR" altLang="en-US" sz="2000" dirty="0">
                <a:solidFill>
                  <a:srgbClr val="993300"/>
                </a:solidFill>
              </a:rPr>
              <a:t>Φ</a:t>
            </a:r>
            <a:r>
              <a:rPr lang="en-US" altLang="en-US" sz="2000" dirty="0">
                <a:solidFill>
                  <a:srgbClr val="993300"/>
                </a:solidFill>
              </a:rPr>
              <a:t>)</a:t>
            </a:r>
            <a:endParaRPr lang="en-US" altLang="en-US" sz="2000" dirty="0"/>
          </a:p>
          <a:p>
            <a:pPr>
              <a:lnSpc>
                <a:spcPct val="115000"/>
              </a:lnSpc>
            </a:pPr>
            <a:r>
              <a:rPr lang="en-US" altLang="en-US" sz="2000" dirty="0"/>
              <a:t>Example of Regular Expression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>
                <a:solidFill>
                  <a:srgbClr val="993300"/>
                </a:solidFill>
              </a:rPr>
              <a:t>D = {0, 1, 2, 3, 4, 5, 6, 7, 8, 9}</a:t>
            </a:r>
            <a:r>
              <a:rPr lang="en-US" altLang="en-US" sz="2000" dirty="0"/>
              <a:t> is the alphabet of decimal digits; then a numerical constant that may include a fractional part and/or a sign may be described as a member of the language: </a:t>
            </a:r>
            <a:r>
              <a:rPr lang="en-US" altLang="en-US" sz="2000" dirty="0">
                <a:solidFill>
                  <a:srgbClr val="993300"/>
                </a:solidFill>
              </a:rPr>
              <a:t>(+ U – U </a:t>
            </a:r>
            <a:r>
              <a:rPr lang="el-GR" altLang="en-US" sz="2000" i="1" dirty="0">
                <a:solidFill>
                  <a:srgbClr val="993300"/>
                </a:solidFill>
              </a:rPr>
              <a:t>ε</a:t>
            </a:r>
            <a:r>
              <a:rPr lang="en-US" altLang="en-US" sz="2000" dirty="0">
                <a:solidFill>
                  <a:srgbClr val="993300"/>
                </a:solidFill>
              </a:rPr>
              <a:t>) (D</a:t>
            </a:r>
            <a:r>
              <a:rPr lang="en-US" altLang="en-US" sz="2000" baseline="30000" dirty="0">
                <a:solidFill>
                  <a:srgbClr val="993300"/>
                </a:solidFill>
              </a:rPr>
              <a:t>+</a:t>
            </a:r>
            <a:r>
              <a:rPr lang="en-US" altLang="en-US" sz="2000" dirty="0">
                <a:solidFill>
                  <a:srgbClr val="993300"/>
                </a:solidFill>
              </a:rPr>
              <a:t> U </a:t>
            </a:r>
            <a:r>
              <a:rPr lang="en-US" altLang="en-US" sz="2000" dirty="0" smtClean="0">
                <a:solidFill>
                  <a:srgbClr val="993300"/>
                </a:solidFill>
              </a:rPr>
              <a:t>( D</a:t>
            </a:r>
            <a:r>
              <a:rPr lang="en-US" altLang="en-US" sz="2000" baseline="30000" dirty="0">
                <a:solidFill>
                  <a:srgbClr val="993300"/>
                </a:solidFill>
              </a:rPr>
              <a:t>+ </a:t>
            </a:r>
            <a:r>
              <a:rPr lang="en-US" altLang="en-US" sz="2000" dirty="0">
                <a:solidFill>
                  <a:srgbClr val="993300"/>
                </a:solidFill>
              </a:rPr>
              <a:t>. D</a:t>
            </a:r>
            <a:r>
              <a:rPr lang="en-US" altLang="en-US" sz="2000" dirty="0" smtClean="0">
                <a:solidFill>
                  <a:srgbClr val="993300"/>
                </a:solidFill>
              </a:rPr>
              <a:t>*) </a:t>
            </a:r>
            <a:r>
              <a:rPr lang="en-US" altLang="en-US" sz="2000" dirty="0">
                <a:solidFill>
                  <a:srgbClr val="993300"/>
                </a:solidFill>
              </a:rPr>
              <a:t>U </a:t>
            </a:r>
            <a:r>
              <a:rPr lang="en-US" altLang="en-US" sz="2000" dirty="0" smtClean="0">
                <a:solidFill>
                  <a:srgbClr val="993300"/>
                </a:solidFill>
              </a:rPr>
              <a:t>( D</a:t>
            </a:r>
            <a:r>
              <a:rPr lang="en-US" altLang="en-US" sz="2000" dirty="0">
                <a:solidFill>
                  <a:srgbClr val="993300"/>
                </a:solidFill>
              </a:rPr>
              <a:t>* . D</a:t>
            </a:r>
            <a:r>
              <a:rPr lang="en-US" altLang="en-US" sz="2000" baseline="30000" dirty="0" smtClean="0">
                <a:solidFill>
                  <a:srgbClr val="993300"/>
                </a:solidFill>
              </a:rPr>
              <a:t>+</a:t>
            </a:r>
            <a:r>
              <a:rPr lang="en-US" altLang="en-US" sz="2000" dirty="0" smtClean="0">
                <a:solidFill>
                  <a:srgbClr val="993300"/>
                </a:solidFill>
              </a:rPr>
              <a:t>))</a:t>
            </a:r>
            <a:endParaRPr lang="en-US" altLang="en-US" sz="2000" dirty="0">
              <a:solidFill>
                <a:srgbClr val="9933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Equivalence with Finite Automata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en-US" sz="2100" dirty="0"/>
              <a:t>Two finite automata are </a:t>
            </a:r>
            <a:r>
              <a:rPr lang="en-US" altLang="en-US" sz="2100" i="1" dirty="0"/>
              <a:t>equivalent</a:t>
            </a:r>
            <a:r>
              <a:rPr lang="en-US" altLang="en-US" sz="2100" dirty="0"/>
              <a:t> if they accept the same regular language</a:t>
            </a:r>
          </a:p>
          <a:p>
            <a:pPr>
              <a:lnSpc>
                <a:spcPct val="115000"/>
              </a:lnSpc>
            </a:pPr>
            <a:r>
              <a:rPr lang="en-US" altLang="en-US" sz="2100" dirty="0"/>
              <a:t>Theorems:</a:t>
            </a:r>
          </a:p>
          <a:p>
            <a:pPr lvl="1">
              <a:lnSpc>
                <a:spcPct val="100000"/>
              </a:lnSpc>
            </a:pPr>
            <a:r>
              <a:rPr lang="en-US" altLang="en-US" sz="2100" dirty="0"/>
              <a:t>Every non-deterministic finite automaton has an equivalent deterministic finite automaton</a:t>
            </a:r>
          </a:p>
          <a:p>
            <a:pPr lvl="1">
              <a:lnSpc>
                <a:spcPct val="100000"/>
              </a:lnSpc>
            </a:pPr>
            <a:r>
              <a:rPr lang="en-US" altLang="en-US" sz="2100" dirty="0"/>
              <a:t>A language is regular if and only if some non-deterministic finite automaton recognizes/accepts it</a:t>
            </a:r>
          </a:p>
          <a:p>
            <a:pPr lvl="1">
              <a:lnSpc>
                <a:spcPct val="100000"/>
              </a:lnSpc>
            </a:pPr>
            <a:r>
              <a:rPr lang="en-US" altLang="en-US" sz="2100" dirty="0"/>
              <a:t>A language is regular if and only if some regular expression describes it</a:t>
            </a:r>
          </a:p>
          <a:p>
            <a:pPr lvl="1">
              <a:lnSpc>
                <a:spcPct val="100000"/>
              </a:lnSpc>
            </a:pPr>
            <a:r>
              <a:rPr lang="en-US" altLang="en-US" sz="2100" dirty="0"/>
              <a:t>If a language L is accepted by a DFA, then L is denoted by a regular expression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75297" y="4020504"/>
            <a:ext cx="8046005" cy="2732008"/>
            <a:chOff x="525" y="2412"/>
            <a:chExt cx="4827" cy="1639"/>
          </a:xfrm>
        </p:grpSpPr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2284" y="2412"/>
              <a:ext cx="1166" cy="44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1890"/>
                <a:t>Non-deterministic</a:t>
              </a:r>
            </a:p>
            <a:p>
              <a:pPr algn="ctr"/>
              <a:r>
                <a:rPr lang="en-US" altLang="en-US" sz="1890"/>
                <a:t>Finite Automata</a:t>
              </a:r>
            </a:p>
          </p:txBody>
        </p:sp>
        <p:sp>
          <p:nvSpPr>
            <p:cNvPr id="11271" name="AutoShape 6"/>
            <p:cNvSpPr>
              <a:spLocks noChangeArrowheads="1"/>
            </p:cNvSpPr>
            <p:nvPr/>
          </p:nvSpPr>
          <p:spPr bwMode="auto">
            <a:xfrm>
              <a:off x="525" y="3012"/>
              <a:ext cx="1045" cy="44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1890"/>
                <a:t>Deterministic</a:t>
              </a:r>
            </a:p>
            <a:p>
              <a:pPr algn="ctr"/>
              <a:r>
                <a:rPr lang="en-US" altLang="en-US" sz="1890"/>
                <a:t>Finite Automata</a:t>
              </a:r>
            </a:p>
          </p:txBody>
        </p:sp>
        <p:sp>
          <p:nvSpPr>
            <p:cNvPr id="11272" name="AutoShape 7"/>
            <p:cNvSpPr>
              <a:spLocks noChangeArrowheads="1"/>
            </p:cNvSpPr>
            <p:nvPr/>
          </p:nvSpPr>
          <p:spPr bwMode="auto">
            <a:xfrm>
              <a:off x="2433" y="3604"/>
              <a:ext cx="860" cy="44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1890"/>
                <a:t>Regular</a:t>
              </a:r>
            </a:p>
            <a:p>
              <a:pPr algn="ctr"/>
              <a:r>
                <a:rPr lang="en-US" altLang="en-US" sz="1890"/>
                <a:t>Expressions</a:t>
              </a:r>
            </a:p>
          </p:txBody>
        </p:sp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4175" y="2915"/>
              <a:ext cx="1177" cy="640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660066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1890"/>
                <a:t>Non-deterministic</a:t>
              </a:r>
            </a:p>
            <a:p>
              <a:pPr algn="ctr"/>
              <a:r>
                <a:rPr lang="en-US" altLang="en-US" sz="1890"/>
                <a:t>Finite Automata</a:t>
              </a:r>
            </a:p>
            <a:p>
              <a:pPr algn="ctr"/>
              <a:r>
                <a:rPr lang="en-US" altLang="en-US" sz="1890"/>
                <a:t>with </a:t>
              </a:r>
              <a:r>
                <a:rPr lang="el-GR" altLang="en-US" sz="1890"/>
                <a:t>ε</a:t>
              </a:r>
              <a:r>
                <a:rPr lang="en-US" altLang="en-US" sz="1890"/>
                <a:t>-moves</a:t>
              </a:r>
            </a:p>
          </p:txBody>
        </p:sp>
        <p:cxnSp>
          <p:nvCxnSpPr>
            <p:cNvPr id="11274" name="AutoShape 10"/>
            <p:cNvCxnSpPr>
              <a:cxnSpLocks noChangeShapeType="1"/>
              <a:stCxn id="11270" idx="1"/>
              <a:endCxn id="11271" idx="0"/>
            </p:cNvCxnSpPr>
            <p:nvPr/>
          </p:nvCxnSpPr>
          <p:spPr bwMode="auto">
            <a:xfrm rot="10800000" flipV="1">
              <a:off x="1048" y="2636"/>
              <a:ext cx="1237" cy="3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AutoShape 11"/>
            <p:cNvCxnSpPr>
              <a:cxnSpLocks noChangeShapeType="1"/>
              <a:stCxn id="11273" idx="0"/>
              <a:endCxn id="11270" idx="3"/>
            </p:cNvCxnSpPr>
            <p:nvPr/>
          </p:nvCxnSpPr>
          <p:spPr bwMode="auto">
            <a:xfrm rot="16200000" flipV="1">
              <a:off x="3967" y="2119"/>
              <a:ext cx="279" cy="131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AutoShape 12"/>
            <p:cNvCxnSpPr>
              <a:cxnSpLocks noChangeShapeType="1"/>
              <a:stCxn id="11272" idx="3"/>
              <a:endCxn id="11273" idx="2"/>
            </p:cNvCxnSpPr>
            <p:nvPr/>
          </p:nvCxnSpPr>
          <p:spPr bwMode="auto">
            <a:xfrm flipV="1">
              <a:off x="3293" y="3555"/>
              <a:ext cx="1471" cy="27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13"/>
            <p:cNvCxnSpPr>
              <a:cxnSpLocks noChangeShapeType="1"/>
              <a:stCxn id="11271" idx="2"/>
              <a:endCxn id="11272" idx="1"/>
            </p:cNvCxnSpPr>
            <p:nvPr/>
          </p:nvCxnSpPr>
          <p:spPr bwMode="auto">
            <a:xfrm rot="16200000" flipH="1">
              <a:off x="1556" y="2950"/>
              <a:ext cx="369" cy="1385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963</TotalTime>
  <Words>1296</Words>
  <Application>Microsoft Office PowerPoint</Application>
  <PresentationFormat>Custom</PresentationFormat>
  <Paragraphs>247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Regular Languages</vt:lpstr>
      <vt:lpstr>Deterministic Finite Automaton (DFA)</vt:lpstr>
      <vt:lpstr>Acceptance/Recognition by DFA</vt:lpstr>
      <vt:lpstr>Non-deterministic Finite Automaton (NFA)</vt:lpstr>
      <vt:lpstr>Acceptance/Recognition by NFA</vt:lpstr>
      <vt:lpstr>Regular Operations</vt:lpstr>
      <vt:lpstr>Closure under Regular Operations</vt:lpstr>
      <vt:lpstr>Regular Expressions</vt:lpstr>
      <vt:lpstr>Equivalence with Finite Automata</vt:lpstr>
      <vt:lpstr>Regular Expression  NFA (with ε-moves)</vt:lpstr>
      <vt:lpstr>Pumping Lemma: Proving Non-regularity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FOCS-Regular Languages</dc:title>
  <dc:creator>pallab</dc:creator>
  <cp:lastModifiedBy>Antonio Bruto da Costa</cp:lastModifiedBy>
  <cp:revision>44</cp:revision>
  <dcterms:created xsi:type="dcterms:W3CDTF">2006-08-16T00:00:00Z</dcterms:created>
  <dcterms:modified xsi:type="dcterms:W3CDTF">2017-07-19T13:50:35Z</dcterms:modified>
</cp:coreProperties>
</file>