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0" r:id="rId3"/>
    <p:sldId id="302" r:id="rId4"/>
    <p:sldId id="303" r:id="rId5"/>
    <p:sldId id="304" r:id="rId6"/>
    <p:sldId id="324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3" r:id="rId21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5027" autoAdjust="0"/>
  </p:normalViewPr>
  <p:slideViewPr>
    <p:cSldViewPr>
      <p:cViewPr>
        <p:scale>
          <a:sx n="60" d="100"/>
          <a:sy n="60" d="100"/>
        </p:scale>
        <p:origin x="684" y="28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730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717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5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14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8237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055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787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869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7641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200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72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18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29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376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460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22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436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96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7A6159FC-4B1B-4FF3-ABDA-8AC77A0BBB40}" type="datetime1">
              <a:rPr lang="en-US" smtClean="0"/>
              <a:t>1/5/2019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/>
        </p:nvSpPr>
        <p:spPr>
          <a:xfrm>
            <a:off x="25492" y="6841975"/>
            <a:ext cx="5385182" cy="360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102870" tIns="51435" rIns="102870" bIns="51435" rtlCol="0" anchor="t"/>
          <a:lstStyle>
            <a:defPPr>
              <a:defRPr lang="en-US"/>
            </a:defPPr>
            <a:lvl1pPr marL="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14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" y="5716120"/>
            <a:ext cx="105417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48BB-02D7-4E1C-8D08-83024CBE6C76}" type="datetime1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CBF5-DE44-4CC9-98C4-BD445E17A2C7}" type="datetime1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61682"/>
          </a:xfrm>
        </p:spPr>
        <p:txBody>
          <a:bodyPr>
            <a:noAutofit/>
          </a:bodyPr>
          <a:lstStyle>
            <a:lvl1pPr>
              <a:defRPr sz="3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6B6D-B33D-41AD-9447-3AA125583252}" type="datetime1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1A43-A9C2-45BF-A4FD-BD0C3F407F45}" type="datetime1">
              <a:rPr lang="en-US" smtClean="0"/>
              <a:t>1/5/2019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B4FC-E5EF-4951-A7CE-A53EA4B54F1D}" type="datetime1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1873-77D6-4174-AF6E-61F07D0F5BC9}" type="datetime1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8BE-414E-411E-A667-3BF35A951085}" type="datetime1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E18-47A8-47EA-8A88-1D8961F4E033}" type="datetime1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F4B7-9BFA-415C-892E-4E46ED9F004A}" type="datetime1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E1E4-5E4C-469E-B33D-C64675E7E245}" type="datetime1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849E93DA-0BFC-43AC-A3DC-FEB04A6DAD14}" type="datetime1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4800" dirty="0" smtClean="0"/>
              <a:t>Transition </a:t>
            </a:r>
            <a:r>
              <a:rPr lang="en-US" sz="4800" dirty="0" smtClean="0"/>
              <a:t>Systems</a:t>
            </a:r>
            <a:endParaRPr lang="en-US" sz="48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797" y="1543050"/>
            <a:ext cx="8613790" cy="99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Course: </a:t>
            </a:r>
            <a:r>
              <a:rPr lang="en-US" altLang="en-US" sz="2400" dirty="0" smtClean="0"/>
              <a:t>CS60030</a:t>
            </a:r>
          </a:p>
          <a:p>
            <a:r>
              <a:rPr lang="en-US" sz="2400" spc="85" dirty="0" smtClean="0">
                <a:latin typeface="Arial"/>
                <a:cs typeface="Arial"/>
              </a:rPr>
              <a:t>FORMAL</a:t>
            </a:r>
            <a:r>
              <a:rPr lang="en-US" sz="2400" spc="290" dirty="0" smtClean="0">
                <a:latin typeface="Arial"/>
                <a:cs typeface="Arial"/>
              </a:rPr>
              <a:t> </a:t>
            </a:r>
            <a:r>
              <a:rPr lang="en-US" sz="2400" spc="-165" dirty="0">
                <a:latin typeface="Arial"/>
                <a:cs typeface="Arial"/>
              </a:rPr>
              <a:t>Systems</a:t>
            </a:r>
            <a:endParaRPr lang="en-US" sz="2400" dirty="0">
              <a:latin typeface="Arial"/>
              <a:cs typeface="Arial"/>
            </a:endParaRPr>
          </a:p>
          <a:p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9835" y="2842803"/>
            <a:ext cx="3593291" cy="1165704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err="1">
                <a:latin typeface="Arial Narrow" panose="020B0606020202030204" pitchFamily="34" charset="0"/>
              </a:rPr>
              <a:t>Pallab</a:t>
            </a:r>
            <a:r>
              <a:rPr lang="en-US" sz="2300" b="1" dirty="0">
                <a:latin typeface="Arial Narrow" panose="020B0606020202030204" pitchFamily="34" charset="0"/>
              </a:rPr>
              <a:t> </a:t>
            </a:r>
            <a:r>
              <a:rPr lang="en-US" sz="2300" b="1" dirty="0" err="1">
                <a:latin typeface="Arial Narrow" panose="020B0606020202030204" pitchFamily="34" charset="0"/>
              </a:rPr>
              <a:t>Dasgupta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300" b="1" dirty="0">
                <a:latin typeface="Arial Narrow" panose="020B0606020202030204" pitchFamily="34" charset="0"/>
              </a:rPr>
              <a:t>Dept.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9987" y="2842803"/>
            <a:ext cx="179848" cy="11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11067" y="2774041"/>
            <a:ext cx="859062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2445" algn="l"/>
              </a:tabLst>
            </a:pPr>
            <a:r>
              <a:rPr sz="2050" i="1" spc="-125" dirty="0">
                <a:solidFill>
                  <a:srgbClr val="231F20"/>
                </a:solidFill>
                <a:latin typeface="Arial"/>
                <a:cs typeface="Arial"/>
              </a:rPr>
              <a:t>ρ</a:t>
            </a:r>
            <a:r>
              <a:rPr sz="2175" spc="-15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2175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8931" y="2717172"/>
            <a:ext cx="4712868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0"/>
              </a:lnSpc>
              <a:tabLst>
                <a:tab pos="1949450" algn="l"/>
                <a:tab pos="3098165" algn="l"/>
              </a:tabLst>
            </a:pPr>
            <a:r>
              <a:rPr sz="3075" i="1" spc="-165" baseline="-24390" dirty="0" smtClean="0">
                <a:solidFill>
                  <a:srgbClr val="231F20"/>
                </a:solidFill>
                <a:latin typeface="Calibri"/>
                <a:cs typeface="Calibri"/>
              </a:rPr>
              <a:t>p</a:t>
            </a:r>
            <a:r>
              <a:rPr sz="3075" i="1" baseline="-24390" dirty="0" smtClean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3075" i="1" spc="120" baseline="-24390" dirty="0" smtClean="0">
                <a:solidFill>
                  <a:srgbClr val="231F20"/>
                </a:solidFill>
                <a:latin typeface="Calibri"/>
                <a:cs typeface="Calibri"/>
              </a:rPr>
              <a:t>y</a:t>
            </a:r>
            <a:r>
              <a:rPr sz="3075" i="1" spc="104" baseline="-24390" dirty="0" smtClean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3075" i="1" spc="104" baseline="-24390" dirty="0" smtClean="0">
                <a:solidFill>
                  <a:srgbClr val="231F20"/>
                </a:solidFill>
                <a:latin typeface="Calibri"/>
                <a:cs typeface="Calibri"/>
              </a:rPr>
              <a:t>   </a:t>
            </a:r>
            <a:r>
              <a:rPr sz="1400" i="1" spc="-35" dirty="0" smtClean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1400" i="1" spc="45" dirty="0" smtClean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1400" i="1" spc="120" dirty="0" smtClean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400" i="1" spc="85" dirty="0" smtClean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1400" i="1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450" b="0" i="1" spc="210" dirty="0">
                <a:solidFill>
                  <a:srgbClr val="231F20"/>
                </a:solidFill>
                <a:latin typeface="Bookman Old Style"/>
                <a:cs typeface="Bookman Old Style"/>
              </a:rPr>
              <a:t>τ</a:t>
            </a:r>
            <a:r>
              <a:rPr sz="1450" b="0" i="1" dirty="0">
                <a:solidFill>
                  <a:srgbClr val="231F20"/>
                </a:solidFill>
                <a:latin typeface="Bookman Old Style"/>
                <a:cs typeface="Bookman Old Style"/>
              </a:rPr>
              <a:t>	</a:t>
            </a:r>
            <a:r>
              <a:rPr sz="2100" i="1" spc="-15" baseline="3968" dirty="0">
                <a:solidFill>
                  <a:srgbClr val="231F20"/>
                </a:solidFill>
                <a:latin typeface="Calibri"/>
                <a:cs typeface="Calibri"/>
              </a:rPr>
              <a:t>sget</a:t>
            </a:r>
            <a:endParaRPr sz="2100" baseline="3968" dirty="0">
              <a:latin typeface="Calibri"/>
              <a:cs typeface="Calibri"/>
            </a:endParaRPr>
          </a:p>
          <a:p>
            <a:pPr marL="568960">
              <a:lnSpc>
                <a:spcPts val="1670"/>
              </a:lnSpc>
            </a:pPr>
            <a:r>
              <a:rPr sz="2050" spc="-49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79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20" dirty="0">
                <a:solidFill>
                  <a:srgbClr val="231F20"/>
                </a:solidFill>
                <a:latin typeface="Calibri"/>
                <a:cs typeface="Calibri"/>
              </a:rPr>
              <a:t>sel</a:t>
            </a:r>
            <a:r>
              <a:rPr sz="2050" i="1" spc="-16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2050" i="1" spc="4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2050" i="1" spc="4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2050" i="1" spc="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7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50" dirty="0">
                <a:solidFill>
                  <a:srgbClr val="231F20"/>
                </a:solidFill>
                <a:latin typeface="Calibri"/>
                <a:cs typeface="Calibri"/>
              </a:rPr>
              <a:t>sprite</a:t>
            </a:r>
            <a:r>
              <a:rPr sz="2050" i="1" spc="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7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49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87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0" dirty="0" smtClean="0">
                <a:solidFill>
                  <a:srgbClr val="231F20"/>
                </a:solidFill>
                <a:latin typeface="Calibri"/>
                <a:cs typeface="Calibri"/>
              </a:rPr>
              <a:t>p</a:t>
            </a:r>
            <a:r>
              <a:rPr sz="2050" i="1" dirty="0" smtClean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i="1" spc="80" dirty="0" smtClean="0">
                <a:solidFill>
                  <a:srgbClr val="231F20"/>
                </a:solidFill>
                <a:latin typeface="Calibri"/>
                <a:cs typeface="Calibri"/>
              </a:rPr>
              <a:t>y</a:t>
            </a:r>
            <a:r>
              <a:rPr lang="en-US" sz="2050" i="1" spc="80" dirty="0" smtClean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1049" y="3426115"/>
            <a:ext cx="2357183" cy="1007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2445" algn="l"/>
                <a:tab pos="969644" algn="l"/>
              </a:tabLst>
            </a:pPr>
            <a:r>
              <a:rPr sz="2050" i="1" spc="-125" dirty="0">
                <a:solidFill>
                  <a:srgbClr val="231F20"/>
                </a:solidFill>
                <a:latin typeface="Arial"/>
                <a:cs typeface="Arial"/>
              </a:rPr>
              <a:t>ρ</a:t>
            </a:r>
            <a:r>
              <a:rPr sz="2175" spc="-15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2</a:t>
            </a:r>
            <a:r>
              <a:rPr sz="2175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	</a:t>
            </a:r>
            <a:r>
              <a:rPr sz="2050" i="1" spc="20" dirty="0">
                <a:solidFill>
                  <a:srgbClr val="231F20"/>
                </a:solidFill>
                <a:latin typeface="Calibri"/>
                <a:cs typeface="Calibri"/>
              </a:rPr>
              <a:t>sel</a:t>
            </a:r>
            <a:r>
              <a:rPr sz="2050" i="1" spc="-16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2050" i="1" spc="4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2050" i="1" spc="4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2050" i="1" spc="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5" dirty="0">
                <a:solidFill>
                  <a:srgbClr val="231F20"/>
                </a:solidFill>
                <a:latin typeface="Lucida Sans Unicode"/>
                <a:cs typeface="Lucida Sans Unicode"/>
              </a:rPr>
              <a:t>−→</a:t>
            </a:r>
            <a:endParaRPr sz="2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2445" algn="l"/>
              </a:tabLst>
            </a:pPr>
            <a:r>
              <a:rPr sz="2050" i="1" spc="-545" dirty="0">
                <a:solidFill>
                  <a:srgbClr val="231F20"/>
                </a:solidFill>
                <a:latin typeface="Arial"/>
                <a:cs typeface="Arial"/>
              </a:rPr>
              <a:t>Q	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5752" y="3353713"/>
            <a:ext cx="3062093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1415" algn="l"/>
                <a:tab pos="2258695" algn="l"/>
              </a:tabLst>
            </a:pPr>
            <a:r>
              <a:rPr sz="1450" b="0" i="1" spc="210" dirty="0">
                <a:solidFill>
                  <a:srgbClr val="231F20"/>
                </a:solidFill>
                <a:latin typeface="Bookman Old Style"/>
                <a:cs typeface="Bookman Old Style"/>
              </a:rPr>
              <a:t>τ	</a:t>
            </a:r>
            <a:r>
              <a:rPr sz="2100" i="1" spc="-15" baseline="3968" dirty="0">
                <a:solidFill>
                  <a:srgbClr val="231F20"/>
                </a:solidFill>
                <a:latin typeface="Calibri"/>
                <a:cs typeface="Calibri"/>
              </a:rPr>
              <a:t>sget	</a:t>
            </a:r>
            <a:r>
              <a:rPr sz="1400" i="1" spc="-3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1400" i="1" spc="45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1400" i="1" spc="120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400" i="1" spc="85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323" y="3419115"/>
            <a:ext cx="4136668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50" dirty="0">
                <a:solidFill>
                  <a:srgbClr val="231F20"/>
                </a:solidFill>
                <a:latin typeface="Calibri"/>
                <a:cs typeface="Calibri"/>
              </a:rPr>
              <a:t>sprite</a:t>
            </a:r>
            <a:r>
              <a:rPr sz="2050" i="1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6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50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87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0" dirty="0">
                <a:solidFill>
                  <a:srgbClr val="231F20"/>
                </a:solidFill>
                <a:latin typeface="Calibri"/>
                <a:cs typeface="Calibri"/>
              </a:rPr>
              <a:t>p</a:t>
            </a:r>
            <a:r>
              <a:rPr sz="2050" i="1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i="1" spc="80" dirty="0">
                <a:solidFill>
                  <a:srgbClr val="231F20"/>
                </a:solidFill>
                <a:latin typeface="Calibri"/>
                <a:cs typeface="Calibri"/>
              </a:rPr>
              <a:t>y</a:t>
            </a:r>
            <a:r>
              <a:rPr sz="2050" i="1" spc="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9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49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80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20" dirty="0">
                <a:solidFill>
                  <a:srgbClr val="231F20"/>
                </a:solidFill>
                <a:latin typeface="Calibri"/>
                <a:cs typeface="Calibri"/>
              </a:rPr>
              <a:t>sel</a:t>
            </a:r>
            <a:r>
              <a:rPr sz="2050" i="1" spc="-16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2050" i="1" spc="4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2050" i="1" spc="4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2050" i="1" spc="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5" dirty="0">
                <a:solidFill>
                  <a:srgbClr val="231F20"/>
                </a:solidFill>
                <a:latin typeface="Lucida Sans Unicode"/>
                <a:cs typeface="Lucida Sans Unicode"/>
              </a:rPr>
              <a:t>−→</a:t>
            </a:r>
            <a:endParaRPr sz="205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0314" y="3353713"/>
            <a:ext cx="1522067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5360" algn="l"/>
              </a:tabLst>
            </a:pPr>
            <a:r>
              <a:rPr sz="1450" b="0" i="1" spc="210" dirty="0">
                <a:solidFill>
                  <a:srgbClr val="231F20"/>
                </a:solidFill>
                <a:latin typeface="Bookman Old Style"/>
                <a:cs typeface="Bookman Old Style"/>
              </a:rPr>
              <a:t>τ	</a:t>
            </a:r>
            <a:r>
              <a:rPr lang="en-US" sz="2100" i="1" spc="-209" baseline="3968" dirty="0" err="1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2100" i="1" spc="-37" baseline="3968" dirty="0" err="1" smtClean="0">
                <a:solidFill>
                  <a:srgbClr val="231F20"/>
                </a:solidFill>
                <a:latin typeface="Calibri"/>
                <a:cs typeface="Calibri"/>
              </a:rPr>
              <a:t>get</a:t>
            </a:r>
            <a:endParaRPr sz="2100" baseline="3968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56740" y="3419114"/>
            <a:ext cx="181540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50" i="1" spc="-180" dirty="0" smtClean="0">
                <a:solidFill>
                  <a:srgbClr val="231F20"/>
                </a:solidFill>
                <a:latin typeface="Calibri"/>
                <a:cs typeface="Calibri"/>
              </a:rPr>
              <a:t>coke</a:t>
            </a:r>
            <a:r>
              <a:rPr sz="2050" i="1" spc="114" dirty="0" smtClean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7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49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87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35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i="1" spc="-22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8920" y="4065109"/>
            <a:ext cx="765897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110" dirty="0">
                <a:solidFill>
                  <a:srgbClr val="231F20"/>
                </a:solidFill>
                <a:latin typeface="Calibri"/>
                <a:cs typeface="Calibri"/>
              </a:rPr>
              <a:t>p</a:t>
            </a:r>
            <a:r>
              <a:rPr sz="2050" i="1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i="1" spc="80" dirty="0">
                <a:solidFill>
                  <a:srgbClr val="231F20"/>
                </a:solidFill>
                <a:latin typeface="Calibri"/>
                <a:cs typeface="Calibri"/>
              </a:rPr>
              <a:t>y</a:t>
            </a:r>
            <a:r>
              <a:rPr sz="2050" i="1" spc="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0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49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79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20" dirty="0">
                <a:solidFill>
                  <a:srgbClr val="231F20"/>
                </a:solidFill>
                <a:latin typeface="Calibri"/>
                <a:cs typeface="Calibri"/>
              </a:rPr>
              <a:t>sel</a:t>
            </a:r>
            <a:r>
              <a:rPr sz="2050" i="1" spc="-16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2050" i="1" spc="4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2050" i="1" spc="4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2050" i="1" spc="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7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50" dirty="0">
                <a:solidFill>
                  <a:srgbClr val="231F20"/>
                </a:solidFill>
                <a:latin typeface="Calibri"/>
                <a:cs typeface="Calibri"/>
              </a:rPr>
              <a:t>sprite</a:t>
            </a:r>
            <a:r>
              <a:rPr sz="2050" i="1" spc="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7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49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87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0" dirty="0">
                <a:solidFill>
                  <a:srgbClr val="231F20"/>
                </a:solidFill>
                <a:latin typeface="Calibri"/>
                <a:cs typeface="Calibri"/>
              </a:rPr>
              <a:t>p</a:t>
            </a:r>
            <a:r>
              <a:rPr sz="2050" i="1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050" i="1" spc="80" dirty="0">
                <a:solidFill>
                  <a:srgbClr val="231F20"/>
                </a:solidFill>
                <a:latin typeface="Calibri"/>
                <a:cs typeface="Calibri"/>
              </a:rPr>
              <a:t>y</a:t>
            </a:r>
            <a:r>
              <a:rPr sz="2050" i="1" spc="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79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50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79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20" dirty="0">
                <a:solidFill>
                  <a:srgbClr val="231F20"/>
                </a:solidFill>
                <a:latin typeface="Calibri"/>
                <a:cs typeface="Calibri"/>
              </a:rPr>
              <a:t>sel</a:t>
            </a:r>
            <a:r>
              <a:rPr sz="2050" i="1" spc="-16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2050" i="1" spc="4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2050" i="1" spc="4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2050" i="1" spc="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9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50" dirty="0">
                <a:solidFill>
                  <a:srgbClr val="231F20"/>
                </a:solidFill>
                <a:latin typeface="Calibri"/>
                <a:cs typeface="Calibri"/>
              </a:rPr>
              <a:t>sprite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4250" y="3953540"/>
            <a:ext cx="4647766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8265" algn="l"/>
                <a:tab pos="2506980" algn="l"/>
                <a:tab pos="3604260" algn="l"/>
              </a:tabLst>
            </a:pPr>
            <a:r>
              <a:rPr sz="1400" i="1" spc="-3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1400" i="1" spc="45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1400" i="1" spc="120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400" i="1" spc="85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1400" i="1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450" b="0" i="1" spc="210" dirty="0">
                <a:solidFill>
                  <a:srgbClr val="231F20"/>
                </a:solidFill>
                <a:latin typeface="Bookman Old Style"/>
                <a:cs typeface="Bookman Old Style"/>
              </a:rPr>
              <a:t>τ</a:t>
            </a:r>
            <a:r>
              <a:rPr sz="1450" b="0" i="1" dirty="0">
                <a:solidFill>
                  <a:srgbClr val="231F20"/>
                </a:solidFill>
                <a:latin typeface="Bookman Old Style"/>
                <a:cs typeface="Bookman Old Style"/>
              </a:rPr>
              <a:t>	</a:t>
            </a:r>
            <a:r>
              <a:rPr sz="2100" i="1" spc="-15" baseline="3968" dirty="0">
                <a:solidFill>
                  <a:srgbClr val="231F20"/>
                </a:solidFill>
                <a:latin typeface="Calibri"/>
                <a:cs typeface="Calibri"/>
              </a:rPr>
              <a:t>sget</a:t>
            </a:r>
            <a:r>
              <a:rPr sz="2100" i="1" baseline="3968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400" i="1" spc="-3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1400" i="1" spc="45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1400" i="1" spc="120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400" i="1" spc="85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33511" y="3971117"/>
            <a:ext cx="143676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0" i="1" spc="210" dirty="0">
                <a:solidFill>
                  <a:srgbClr val="231F20"/>
                </a:solidFill>
                <a:latin typeface="Bookman Old Style"/>
                <a:cs typeface="Bookman Old Style"/>
              </a:rPr>
              <a:t>τ</a:t>
            </a:r>
            <a:endParaRPr sz="1450" dirty="0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1987" y="4713337"/>
            <a:ext cx="10725200" cy="1429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 algn="just">
              <a:lnSpc>
                <a:spcPct val="150500"/>
              </a:lnSpc>
              <a:buFont typeface="Arial" panose="020B0604020202020204" pitchFamily="34" charset="0"/>
              <a:buChar char="•"/>
            </a:pP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5" dirty="0">
                <a:solidFill>
                  <a:srgbClr val="231F20"/>
                </a:solidFill>
                <a:latin typeface="Tahoma"/>
                <a:cs typeface="Tahoma"/>
              </a:rPr>
              <a:t>x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ecution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fragment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25" dirty="0">
                <a:solidFill>
                  <a:srgbClr val="231F20"/>
                </a:solidFill>
                <a:latin typeface="Arial"/>
                <a:cs typeface="Arial"/>
              </a:rPr>
              <a:t>ρ</a:t>
            </a:r>
            <a:r>
              <a:rPr sz="2175" spc="-15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2175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175" spc="-270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545" dirty="0">
                <a:solidFill>
                  <a:srgbClr val="231F20"/>
                </a:solidFill>
                <a:latin typeface="Arial"/>
                <a:cs typeface="Arial"/>
              </a:rPr>
              <a:t>Q</a:t>
            </a:r>
            <a:r>
              <a:rPr sz="2050" i="1" spc="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17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" dirty="0">
                <a:solidFill>
                  <a:schemeClr val="tx2"/>
                </a:solidFill>
                <a:latin typeface="Tahoma"/>
                <a:cs typeface="Tahoma"/>
              </a:rPr>
              <a:t>initial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Tahoma"/>
                <a:cs typeface="Tahoma"/>
              </a:rPr>
              <a:t>but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25" dirty="0">
                <a:solidFill>
                  <a:srgbClr val="231F20"/>
                </a:solidFill>
                <a:latin typeface="Arial"/>
                <a:cs typeface="Arial"/>
              </a:rPr>
              <a:t>ρ</a:t>
            </a:r>
            <a:r>
              <a:rPr sz="2175" spc="-15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2</a:t>
            </a:r>
            <a:r>
              <a:rPr sz="2175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175" spc="-270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not</a:t>
            </a:r>
            <a:r>
              <a:rPr sz="2050" spc="-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endParaRPr lang="en-US" sz="2050" spc="-30" dirty="0" smtClean="0">
              <a:solidFill>
                <a:srgbClr val="231F20"/>
              </a:solidFill>
              <a:latin typeface="Tahoma"/>
              <a:cs typeface="Tahoma"/>
            </a:endParaRPr>
          </a:p>
          <a:p>
            <a:pPr marL="354965" marR="5080" indent="-342900" algn="just">
              <a:lnSpc>
                <a:spcPct val="150500"/>
              </a:lnSpc>
              <a:buFont typeface="Arial" panose="020B0604020202020204" pitchFamily="34" charset="0"/>
              <a:buChar char="•"/>
            </a:pPr>
            <a:r>
              <a:rPr sz="2050" i="1" spc="-545" dirty="0" smtClean="0">
                <a:solidFill>
                  <a:srgbClr val="231F20"/>
                </a:solidFill>
                <a:latin typeface="Arial"/>
                <a:cs typeface="Arial"/>
              </a:rPr>
              <a:t>Q</a:t>
            </a:r>
            <a:r>
              <a:rPr sz="2050" i="1" spc="1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not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chemeClr val="tx2"/>
                </a:solidFill>
                <a:latin typeface="Tahoma"/>
                <a:cs typeface="Tahoma"/>
              </a:rPr>
              <a:t>maximal</a:t>
            </a:r>
            <a:r>
              <a:rPr sz="2050" spc="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spc="-114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10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it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-150" dirty="0">
                <a:solidFill>
                  <a:srgbClr val="231F20"/>
                </a:solidFill>
                <a:latin typeface="Tahoma"/>
                <a:cs typeface="Tahoma"/>
              </a:rPr>
              <a:t>es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not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7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nd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in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erminal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tate</a:t>
            </a:r>
            <a:r>
              <a:rPr sz="2050" spc="-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endParaRPr lang="en-US" sz="2050" spc="-30" dirty="0" smtClean="0">
              <a:solidFill>
                <a:srgbClr val="231F20"/>
              </a:solidFill>
              <a:latin typeface="Tahoma"/>
              <a:cs typeface="Tahoma"/>
            </a:endParaRPr>
          </a:p>
          <a:p>
            <a:pPr marL="354965" marR="5080" indent="-342900" algn="just">
              <a:lnSpc>
                <a:spcPct val="150500"/>
              </a:lnSpc>
              <a:buFont typeface="Arial" panose="020B0604020202020204" pitchFamily="34" charset="0"/>
              <a:buChar char="•"/>
            </a:pPr>
            <a:r>
              <a:rPr sz="2050" spc="-55" dirty="0" smtClean="0">
                <a:solidFill>
                  <a:srgbClr val="231F20"/>
                </a:solidFill>
                <a:latin typeface="Tahoma"/>
                <a:cs typeface="Tahoma"/>
              </a:rPr>
              <a:t>Assuming</a:t>
            </a:r>
            <a:r>
              <a:rPr sz="2050" spc="40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Tahoma"/>
                <a:cs typeface="Tahoma"/>
              </a:rPr>
              <a:t>that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25" dirty="0">
                <a:solidFill>
                  <a:srgbClr val="231F20"/>
                </a:solidFill>
                <a:latin typeface="Arial"/>
                <a:cs typeface="Arial"/>
              </a:rPr>
              <a:t>ρ</a:t>
            </a:r>
            <a:r>
              <a:rPr sz="2175" spc="-15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2175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175" spc="-270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25" dirty="0">
                <a:solidFill>
                  <a:srgbClr val="231F20"/>
                </a:solidFill>
                <a:latin typeface="Arial"/>
                <a:cs typeface="Arial"/>
              </a:rPr>
              <a:t>ρ</a:t>
            </a:r>
            <a:r>
              <a:rPr sz="2175" spc="-15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2</a:t>
            </a:r>
            <a:r>
              <a:rPr sz="2175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175" spc="-270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15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17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-45" dirty="0">
                <a:solidFill>
                  <a:srgbClr val="231F20"/>
                </a:solidFill>
                <a:latin typeface="Tahoma"/>
                <a:cs typeface="Tahoma"/>
              </a:rPr>
              <a:t>nﬁnite,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110" dirty="0">
                <a:solidFill>
                  <a:srgbClr val="231F20"/>
                </a:solidFill>
                <a:latin typeface="Tahoma"/>
                <a:cs typeface="Tahoma"/>
              </a:rPr>
              <a:t>hey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5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12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chemeClr val="tx2"/>
                </a:solidFill>
                <a:latin typeface="Tahoma"/>
                <a:cs typeface="Tahoma"/>
              </a:rPr>
              <a:t>maximal</a:t>
            </a:r>
            <a:endParaRPr sz="205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Executions</a:t>
            </a:r>
            <a:endParaRPr lang="en-US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11</a:t>
            </a:r>
          </a:p>
        </p:txBody>
      </p:sp>
      <p:sp>
        <p:nvSpPr>
          <p:cNvPr id="20" name="object 7"/>
          <p:cNvSpPr txBox="1"/>
          <p:nvPr/>
        </p:nvSpPr>
        <p:spPr>
          <a:xfrm>
            <a:off x="6529387" y="2774041"/>
            <a:ext cx="414639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ts val="1010"/>
              </a:lnSpc>
              <a:tabLst>
                <a:tab pos="1499870" algn="l"/>
                <a:tab pos="2648585" algn="l"/>
              </a:tabLst>
            </a:pPr>
            <a:r>
              <a:rPr sz="1400" i="1" spc="-3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1400" i="1" spc="45" dirty="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sz="1400" i="1" spc="120" dirty="0">
                <a:solidFill>
                  <a:srgbClr val="231F20"/>
                </a:solidFill>
                <a:latin typeface="Calibri"/>
                <a:cs typeface="Calibri"/>
              </a:rPr>
              <a:t>i</a:t>
            </a:r>
            <a:r>
              <a:rPr sz="1400" i="1" spc="85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1400" i="1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450" b="0" i="1" spc="210" dirty="0">
                <a:solidFill>
                  <a:srgbClr val="231F20"/>
                </a:solidFill>
                <a:latin typeface="Bookman Old Style"/>
                <a:cs typeface="Bookman Old Style"/>
              </a:rPr>
              <a:t>τ</a:t>
            </a:r>
            <a:r>
              <a:rPr sz="1450" b="0" i="1" dirty="0">
                <a:solidFill>
                  <a:srgbClr val="231F20"/>
                </a:solidFill>
                <a:latin typeface="Bookman Old Style"/>
                <a:cs typeface="Bookman Old Style"/>
              </a:rPr>
              <a:t>	</a:t>
            </a:r>
            <a:r>
              <a:rPr sz="2100" i="1" spc="-15" baseline="3968" dirty="0">
                <a:solidFill>
                  <a:srgbClr val="231F20"/>
                </a:solidFill>
                <a:latin typeface="Calibri"/>
                <a:cs typeface="Calibri"/>
              </a:rPr>
              <a:t>sget</a:t>
            </a:r>
            <a:endParaRPr sz="2100" baseline="3968" dirty="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2050" spc="-79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50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79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20" dirty="0">
                <a:solidFill>
                  <a:srgbClr val="231F20"/>
                </a:solidFill>
                <a:latin typeface="Calibri"/>
                <a:cs typeface="Calibri"/>
              </a:rPr>
              <a:t>sel</a:t>
            </a:r>
            <a:r>
              <a:rPr sz="2050" i="1" spc="-16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2050" i="1" spc="45" dirty="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sz="2050" i="1" spc="40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2050" i="1" spc="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459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50" dirty="0">
                <a:solidFill>
                  <a:srgbClr val="231F20"/>
                </a:solidFill>
                <a:latin typeface="Calibri"/>
                <a:cs typeface="Calibri"/>
              </a:rPr>
              <a:t>sprite</a:t>
            </a:r>
            <a:r>
              <a:rPr sz="2050" i="1" spc="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050" spc="-86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50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87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34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2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62004" y="2977868"/>
            <a:ext cx="9730302" cy="31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Stat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6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65" dirty="0">
                <a:solidFill>
                  <a:srgbClr val="231F20"/>
                </a:solidFill>
                <a:latin typeface="Lucida Sans Unicode"/>
                <a:cs typeface="Lucida Sans Unicode"/>
              </a:rPr>
              <a:t>∈</a:t>
            </a:r>
            <a:r>
              <a:rPr sz="205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i="1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205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called</a:t>
            </a:r>
            <a:r>
              <a:rPr sz="205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05" dirty="0" smtClean="0">
                <a:solidFill>
                  <a:schemeClr val="tx2"/>
                </a:solidFill>
                <a:latin typeface="Arial"/>
                <a:cs typeface="Arial"/>
              </a:rPr>
              <a:t>reachabl</a:t>
            </a:r>
            <a:r>
              <a:rPr sz="2050" i="1" spc="-130" dirty="0" smtClean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2050" i="1" spc="-75" dirty="0" smtClean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50" spc="-35" dirty="0" smtClean="0">
                <a:solidFill>
                  <a:srgbClr val="231F20"/>
                </a:solidFill>
                <a:latin typeface="Tahoma"/>
                <a:cs typeface="Tahoma"/>
              </a:rPr>
              <a:t>in</a:t>
            </a:r>
            <a:r>
              <a:rPr sz="2050" spc="-100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40" dirty="0">
                <a:solidFill>
                  <a:srgbClr val="231F20"/>
                </a:solidFill>
                <a:latin typeface="Arial"/>
                <a:cs typeface="Arial"/>
              </a:rPr>
              <a:t>TS 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if</a:t>
            </a:r>
            <a:r>
              <a:rPr sz="20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there</a:t>
            </a:r>
            <a:r>
              <a:rPr sz="20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7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xists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205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-15" dirty="0">
                <a:solidFill>
                  <a:srgbClr val="231F20"/>
                </a:solidFill>
                <a:latin typeface="Tahoma"/>
                <a:cs typeface="Tahoma"/>
              </a:rPr>
              <a:t>nitial,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Tahoma"/>
                <a:cs typeface="Tahoma"/>
              </a:rPr>
              <a:t>ﬁ</a:t>
            </a:r>
            <a:r>
              <a:rPr sz="2050" spc="-45" dirty="0">
                <a:solidFill>
                  <a:srgbClr val="231F20"/>
                </a:solidFill>
                <a:latin typeface="Tahoma"/>
                <a:cs typeface="Tahoma"/>
              </a:rPr>
              <a:t>nite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execution</a:t>
            </a:r>
            <a:r>
              <a:rPr sz="205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fragment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1366" y="3578218"/>
            <a:ext cx="4110477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555" algn="l"/>
                <a:tab pos="1021080" algn="l"/>
                <a:tab pos="1386840" algn="l"/>
                <a:tab pos="2555875" algn="l"/>
                <a:tab pos="3221990" algn="l"/>
              </a:tabLst>
            </a:pPr>
            <a:r>
              <a:rPr sz="2050" i="1" spc="-6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175" spc="-15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2175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050" spc="-64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66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050" i="1" spc="-6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175" spc="-15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2175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050" spc="-66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64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050" spc="-56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57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050" i="1" spc="-6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175" b="0" i="1" spc="172" baseline="-11494" dirty="0">
                <a:solidFill>
                  <a:srgbClr val="231F20"/>
                </a:solidFill>
                <a:latin typeface="Bookman Old Style"/>
                <a:cs typeface="Bookman Old Style"/>
              </a:rPr>
              <a:t>n</a:t>
            </a:r>
            <a:endParaRPr sz="2175" baseline="-11494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7596" y="3518469"/>
            <a:ext cx="2885491" cy="22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2985" algn="l"/>
                <a:tab pos="2191385" algn="l"/>
              </a:tabLst>
            </a:pPr>
            <a:r>
              <a:rPr sz="2175" b="0" i="1" spc="195" baseline="11494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120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120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175" b="0" i="1" spc="195" baseline="11494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120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2</a:t>
            </a:r>
            <a:r>
              <a:rPr sz="120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175" b="0" i="1" spc="195" baseline="7662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1200" b="0" i="1" spc="100" dirty="0">
                <a:solidFill>
                  <a:srgbClr val="231F20"/>
                </a:solidFill>
                <a:latin typeface="Bookman Old Style"/>
                <a:cs typeface="Bookman Old Style"/>
              </a:rPr>
              <a:t>n</a:t>
            </a:r>
            <a:endParaRPr sz="12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2248" y="3523493"/>
            <a:ext cx="263780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7340" algn="l"/>
                <a:tab pos="1941830" algn="l"/>
              </a:tabLst>
            </a:pPr>
            <a:r>
              <a:rPr sz="2050" i="1" spc="34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	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	</a:t>
            </a:r>
            <a:r>
              <a:rPr sz="2050" i="1" spc="-6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i="1" spc="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014" y="4092445"/>
            <a:ext cx="732148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140" dirty="0">
                <a:solidFill>
                  <a:srgbClr val="231F20"/>
                </a:solidFill>
                <a:latin typeface="Arial"/>
                <a:cs typeface="Arial"/>
              </a:rPr>
              <a:t>Reac</a:t>
            </a:r>
            <a:r>
              <a:rPr sz="2050" i="1" spc="-15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40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denotes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125" dirty="0">
                <a:solidFill>
                  <a:srgbClr val="231F20"/>
                </a:solidFill>
                <a:latin typeface="Tahoma"/>
                <a:cs typeface="Tahoma"/>
              </a:rPr>
              <a:t>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set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-30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ll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reachabl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tates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40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Reachable States</a:t>
            </a:r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509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044658" y="2379843"/>
            <a:ext cx="2910454" cy="1437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1280" y="2625269"/>
            <a:ext cx="555248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40" dirty="0">
                <a:latin typeface="Times New Roman"/>
                <a:cs typeface="Times New Roman"/>
              </a:rPr>
              <a:t>XOR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7074" y="3303485"/>
            <a:ext cx="359938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35" dirty="0"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2584" y="2313700"/>
            <a:ext cx="39735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90"/>
              </a:lnSpc>
            </a:pPr>
            <a:r>
              <a:rPr sz="1650" i="1" spc="180" dirty="0">
                <a:latin typeface="Times New Roman"/>
                <a:cs typeface="Times New Roman"/>
              </a:rPr>
              <a:t>{</a:t>
            </a:r>
            <a:r>
              <a:rPr sz="1650" i="1" spc="10" dirty="0" smtClean="0">
                <a:latin typeface="Times New Roman"/>
                <a:cs typeface="Times New Roman"/>
              </a:rPr>
              <a:t>y</a:t>
            </a:r>
            <a:r>
              <a:rPr lang="en-US" sz="1650" i="1" spc="10" dirty="0" smtClean="0">
                <a:latin typeface="Times New Roman"/>
                <a:cs typeface="Times New Roman"/>
              </a:rPr>
              <a:t>}</a:t>
            </a:r>
            <a:endParaRPr sz="1650" dirty="0">
              <a:latin typeface="Times New Roman"/>
              <a:cs typeface="Times New Roman"/>
            </a:endParaRPr>
          </a:p>
          <a:p>
            <a:pPr marL="215900">
              <a:lnSpc>
                <a:spcPts val="990"/>
              </a:lnSpc>
            </a:pP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7044" y="2625269"/>
            <a:ext cx="52307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0" dirty="0">
                <a:latin typeface="Times New Roman"/>
                <a:cs typeface="Times New Roman"/>
              </a:rPr>
              <a:t>N</a:t>
            </a:r>
            <a:r>
              <a:rPr sz="1700" spc="-120" dirty="0">
                <a:latin typeface="Times New Roman"/>
                <a:cs typeface="Times New Roman"/>
              </a:rPr>
              <a:t>O</a:t>
            </a:r>
            <a:r>
              <a:rPr sz="1700" spc="-45" dirty="0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0142" y="2313700"/>
            <a:ext cx="397354" cy="274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90"/>
              </a:lnSpc>
            </a:pPr>
            <a:r>
              <a:rPr sz="1650" i="1" spc="180" dirty="0">
                <a:latin typeface="Times New Roman"/>
                <a:cs typeface="Times New Roman"/>
              </a:rPr>
              <a:t>{</a:t>
            </a:r>
            <a:r>
              <a:rPr sz="1650" i="1" spc="10" dirty="0" smtClean="0">
                <a:latin typeface="Times New Roman"/>
                <a:cs typeface="Times New Roman"/>
              </a:rPr>
              <a:t>x</a:t>
            </a:r>
            <a:r>
              <a:rPr lang="en-US" sz="1650" i="1" spc="10" dirty="0" smtClean="0">
                <a:latin typeface="Times New Roman"/>
                <a:cs typeface="Times New Roman"/>
              </a:rPr>
              <a:t>}</a:t>
            </a:r>
            <a:endParaRPr sz="1650" dirty="0">
              <a:latin typeface="Times New Roman"/>
              <a:cs typeface="Times New Roman"/>
            </a:endParaRPr>
          </a:p>
          <a:p>
            <a:pPr marL="215900">
              <a:lnSpc>
                <a:spcPts val="990"/>
              </a:lnSpc>
            </a:pP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8067" y="4009965"/>
            <a:ext cx="380891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65" dirty="0">
                <a:latin typeface="Times New Roman"/>
                <a:cs typeface="Times New Roman"/>
              </a:rPr>
              <a:t>{</a:t>
            </a:r>
            <a:r>
              <a:rPr sz="1650" i="1" spc="40" dirty="0">
                <a:latin typeface="Times New Roman"/>
                <a:cs typeface="Times New Roman"/>
              </a:rPr>
              <a:t>r</a:t>
            </a:r>
            <a:r>
              <a:rPr sz="1650" i="1" spc="165" dirty="0">
                <a:latin typeface="Times New Roman"/>
                <a:cs typeface="Times New Roman"/>
              </a:rPr>
              <a:t>}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15077" y="4009965"/>
            <a:ext cx="750557" cy="274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90"/>
              </a:lnSpc>
            </a:pPr>
            <a:r>
              <a:rPr lang="en-US" sz="1650" i="1" spc="-20" dirty="0" smtClean="0">
                <a:latin typeface="Times New Roman"/>
                <a:cs typeface="Times New Roman"/>
              </a:rPr>
              <a:t>{</a:t>
            </a:r>
            <a:r>
              <a:rPr sz="1650" i="1" spc="-20" dirty="0" smtClean="0">
                <a:latin typeface="Times New Roman"/>
                <a:cs typeface="Times New Roman"/>
              </a:rPr>
              <a:t>x</a:t>
            </a:r>
            <a:r>
              <a:rPr sz="500" i="1" spc="320" dirty="0" smtClean="0">
                <a:latin typeface="Times New Roman"/>
                <a:cs typeface="Times New Roman"/>
              </a:rPr>
              <a:t> </a:t>
            </a:r>
            <a:r>
              <a:rPr sz="500" i="1" spc="50" dirty="0" smtClean="0">
                <a:latin typeface="Times New Roman"/>
                <a:cs typeface="Times New Roman"/>
              </a:rPr>
              <a:t> </a:t>
            </a:r>
            <a:r>
              <a:rPr sz="1650" i="1" spc="-165" dirty="0">
                <a:latin typeface="Times New Roman"/>
                <a:cs typeface="Times New Roman"/>
              </a:rPr>
              <a:t>r</a:t>
            </a:r>
            <a:r>
              <a:rPr sz="500" i="1" spc="320" dirty="0">
                <a:latin typeface="Times New Roman"/>
                <a:cs typeface="Times New Roman"/>
              </a:rPr>
              <a:t> </a:t>
            </a:r>
            <a:r>
              <a:rPr sz="500" i="1" spc="50" dirty="0">
                <a:latin typeface="Times New Roman"/>
                <a:cs typeface="Times New Roman"/>
              </a:rPr>
              <a:t> </a:t>
            </a:r>
            <a:r>
              <a:rPr sz="1650" i="1" spc="-15" dirty="0" smtClean="0">
                <a:latin typeface="Times New Roman"/>
                <a:cs typeface="Times New Roman"/>
              </a:rPr>
              <a:t>y</a:t>
            </a:r>
            <a:r>
              <a:rPr lang="en-US" sz="1650" i="1" spc="-15" dirty="0" smtClean="0">
                <a:latin typeface="Times New Roman"/>
                <a:cs typeface="Times New Roman"/>
              </a:rPr>
              <a:t>}</a:t>
            </a:r>
            <a:endParaRPr sz="1650" dirty="0">
              <a:latin typeface="Times New Roman"/>
              <a:cs typeface="Times New Roman"/>
            </a:endParaRPr>
          </a:p>
          <a:p>
            <a:pPr algn="ctr">
              <a:lnSpc>
                <a:spcPts val="990"/>
              </a:lnSpc>
              <a:tabLst>
                <a:tab pos="507365" algn="l"/>
              </a:tabLst>
            </a:pPr>
            <a:r>
              <a:rPr sz="1650" i="1" spc="150" dirty="0">
                <a:latin typeface="Times New Roman"/>
                <a:cs typeface="Times New Roman"/>
              </a:rPr>
              <a:t>	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4362" y="2658671"/>
            <a:ext cx="118308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70"/>
              </a:lnSpc>
              <a:tabLst>
                <a:tab pos="339090" algn="l"/>
                <a:tab pos="875665" algn="l"/>
              </a:tabLst>
            </a:pPr>
            <a:r>
              <a:rPr sz="1700" i="1" spc="-50" dirty="0">
                <a:latin typeface="Times New Roman"/>
                <a:cs typeface="Times New Roman"/>
              </a:rPr>
              <a:t>x	</a:t>
            </a:r>
            <a:r>
              <a:rPr sz="1700" spc="-55" dirty="0">
                <a:latin typeface="Times New Roman"/>
                <a:cs typeface="Times New Roman"/>
              </a:rPr>
              <a:t>0 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i="1" spc="-40" dirty="0">
                <a:latin typeface="Times New Roman"/>
                <a:cs typeface="Times New Roman"/>
              </a:rPr>
              <a:t>r</a:t>
            </a:r>
            <a:r>
              <a:rPr sz="1700" i="1" dirty="0">
                <a:latin typeface="Times New Roman"/>
                <a:cs typeface="Times New Roman"/>
              </a:rPr>
              <a:t>	</a:t>
            </a:r>
            <a:r>
              <a:rPr sz="1700" spc="-5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 marR="1905" algn="ctr">
              <a:lnSpc>
                <a:spcPts val="170"/>
              </a:lnSpc>
              <a:tabLst>
                <a:tab pos="535940" algn="l"/>
              </a:tabLst>
            </a:pPr>
            <a:r>
              <a:rPr sz="400" i="1" spc="500" dirty="0">
                <a:latin typeface="Times New Roman"/>
                <a:cs typeface="Times New Roman"/>
              </a:rPr>
              <a:t> 	 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4351" y="3676721"/>
            <a:ext cx="118308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70"/>
              </a:lnSpc>
              <a:tabLst>
                <a:tab pos="339090" algn="l"/>
                <a:tab pos="875665" algn="l"/>
              </a:tabLst>
            </a:pPr>
            <a:r>
              <a:rPr sz="1700" i="1" spc="-50" dirty="0">
                <a:latin typeface="Times New Roman"/>
                <a:cs typeface="Times New Roman"/>
              </a:rPr>
              <a:t>x	</a:t>
            </a:r>
            <a:r>
              <a:rPr sz="1700" spc="-55" dirty="0">
                <a:latin typeface="Times New Roman"/>
                <a:cs typeface="Times New Roman"/>
              </a:rPr>
              <a:t>0 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i="1" spc="-40" dirty="0">
                <a:latin typeface="Times New Roman"/>
                <a:cs typeface="Times New Roman"/>
              </a:rPr>
              <a:t>r</a:t>
            </a:r>
            <a:r>
              <a:rPr sz="1700" i="1" dirty="0">
                <a:latin typeface="Times New Roman"/>
                <a:cs typeface="Times New Roman"/>
              </a:rPr>
              <a:t>	</a:t>
            </a:r>
            <a:r>
              <a:rPr sz="1700" spc="-5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R="1905" algn="ctr">
              <a:lnSpc>
                <a:spcPts val="170"/>
              </a:lnSpc>
              <a:tabLst>
                <a:tab pos="535940" algn="l"/>
              </a:tabLst>
            </a:pPr>
            <a:r>
              <a:rPr sz="400" i="1" spc="500" dirty="0">
                <a:latin typeface="Times New Roman"/>
                <a:cs typeface="Times New Roman"/>
              </a:rPr>
              <a:t> 	 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00616" y="2658670"/>
            <a:ext cx="118308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70"/>
              </a:lnSpc>
              <a:tabLst>
                <a:tab pos="339090" algn="l"/>
                <a:tab pos="875665" algn="l"/>
              </a:tabLst>
            </a:pPr>
            <a:r>
              <a:rPr sz="1700" i="1" spc="-50" dirty="0">
                <a:latin typeface="Times New Roman"/>
                <a:cs typeface="Times New Roman"/>
              </a:rPr>
              <a:t>x	</a:t>
            </a:r>
            <a:r>
              <a:rPr sz="1700" spc="-55" dirty="0">
                <a:latin typeface="Times New Roman"/>
                <a:cs typeface="Times New Roman"/>
              </a:rPr>
              <a:t>1 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i="1" spc="-40" dirty="0">
                <a:latin typeface="Times New Roman"/>
                <a:cs typeface="Times New Roman"/>
              </a:rPr>
              <a:t>r</a:t>
            </a:r>
            <a:r>
              <a:rPr sz="1700" i="1" dirty="0">
                <a:latin typeface="Times New Roman"/>
                <a:cs typeface="Times New Roman"/>
              </a:rPr>
              <a:t>	</a:t>
            </a:r>
            <a:r>
              <a:rPr sz="1700" spc="-5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 marR="1905" algn="ctr">
              <a:lnSpc>
                <a:spcPts val="170"/>
              </a:lnSpc>
              <a:tabLst>
                <a:tab pos="535940" algn="l"/>
              </a:tabLst>
            </a:pPr>
            <a:r>
              <a:rPr sz="400" i="1" spc="500" dirty="0">
                <a:latin typeface="Times New Roman"/>
                <a:cs typeface="Times New Roman"/>
              </a:rPr>
              <a:t> 	 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00601" y="3676721"/>
            <a:ext cx="118308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70"/>
              </a:lnSpc>
              <a:tabLst>
                <a:tab pos="339090" algn="l"/>
                <a:tab pos="875665" algn="l"/>
              </a:tabLst>
            </a:pPr>
            <a:r>
              <a:rPr sz="1700" i="1" spc="-50" dirty="0">
                <a:latin typeface="Times New Roman"/>
                <a:cs typeface="Times New Roman"/>
              </a:rPr>
              <a:t>x	</a:t>
            </a:r>
            <a:r>
              <a:rPr sz="1700" spc="-55" dirty="0">
                <a:latin typeface="Times New Roman"/>
                <a:cs typeface="Times New Roman"/>
              </a:rPr>
              <a:t>1 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i="1" spc="-40" dirty="0">
                <a:latin typeface="Times New Roman"/>
                <a:cs typeface="Times New Roman"/>
              </a:rPr>
              <a:t>r</a:t>
            </a:r>
            <a:r>
              <a:rPr sz="1700" i="1" dirty="0">
                <a:latin typeface="Times New Roman"/>
                <a:cs typeface="Times New Roman"/>
              </a:rPr>
              <a:t>	</a:t>
            </a:r>
            <a:r>
              <a:rPr sz="1700" spc="-5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R="1905" algn="ctr">
              <a:lnSpc>
                <a:spcPts val="170"/>
              </a:lnSpc>
              <a:tabLst>
                <a:tab pos="535940" algn="l"/>
              </a:tabLst>
            </a:pPr>
            <a:r>
              <a:rPr sz="400" i="1" spc="500" dirty="0">
                <a:latin typeface="Times New Roman"/>
                <a:cs typeface="Times New Roman"/>
              </a:rPr>
              <a:t> 	 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69340" y="2556186"/>
            <a:ext cx="1384377" cy="373358"/>
          </a:xfrm>
          <a:custGeom>
            <a:avLst/>
            <a:gdLst/>
            <a:ahLst/>
            <a:cxnLst/>
            <a:rect l="l" t="t" r="r" b="b"/>
            <a:pathLst>
              <a:path w="1174750" h="391794">
                <a:moveTo>
                  <a:pt x="1060488" y="0"/>
                </a:moveTo>
                <a:lnTo>
                  <a:pt x="1102606" y="8043"/>
                </a:lnTo>
                <a:lnTo>
                  <a:pt x="1137623" y="30103"/>
                </a:lnTo>
                <a:lnTo>
                  <a:pt x="1162434" y="63075"/>
                </a:lnTo>
                <a:lnTo>
                  <a:pt x="1173933" y="103854"/>
                </a:lnTo>
                <a:lnTo>
                  <a:pt x="1174368" y="277571"/>
                </a:lnTo>
                <a:lnTo>
                  <a:pt x="1173436" y="292210"/>
                </a:lnTo>
                <a:lnTo>
                  <a:pt x="1160376" y="332310"/>
                </a:lnTo>
                <a:lnTo>
                  <a:pt x="1134333" y="364268"/>
                </a:lnTo>
                <a:lnTo>
                  <a:pt x="1098414" y="384984"/>
                </a:lnTo>
                <a:lnTo>
                  <a:pt x="113868" y="391452"/>
                </a:lnTo>
                <a:lnTo>
                  <a:pt x="99230" y="390520"/>
                </a:lnTo>
                <a:lnTo>
                  <a:pt x="59135" y="377460"/>
                </a:lnTo>
                <a:lnTo>
                  <a:pt x="27178" y="351417"/>
                </a:lnTo>
                <a:lnTo>
                  <a:pt x="6464" y="315494"/>
                </a:lnTo>
                <a:lnTo>
                  <a:pt x="0" y="113880"/>
                </a:lnTo>
                <a:lnTo>
                  <a:pt x="931" y="99243"/>
                </a:lnTo>
                <a:lnTo>
                  <a:pt x="13991" y="59145"/>
                </a:lnTo>
                <a:lnTo>
                  <a:pt x="40032" y="27184"/>
                </a:lnTo>
                <a:lnTo>
                  <a:pt x="75950" y="6466"/>
                </a:lnTo>
                <a:lnTo>
                  <a:pt x="1060488" y="0"/>
                </a:lnTo>
                <a:close/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9340" y="3573558"/>
            <a:ext cx="1384377" cy="373358"/>
          </a:xfrm>
          <a:custGeom>
            <a:avLst/>
            <a:gdLst/>
            <a:ahLst/>
            <a:cxnLst/>
            <a:rect l="l" t="t" r="r" b="b"/>
            <a:pathLst>
              <a:path w="1174750" h="391795">
                <a:moveTo>
                  <a:pt x="1060488" y="0"/>
                </a:moveTo>
                <a:lnTo>
                  <a:pt x="1102608" y="8042"/>
                </a:lnTo>
                <a:lnTo>
                  <a:pt x="1137627" y="30101"/>
                </a:lnTo>
                <a:lnTo>
                  <a:pt x="1162437" y="63072"/>
                </a:lnTo>
                <a:lnTo>
                  <a:pt x="1173934" y="103851"/>
                </a:lnTo>
                <a:lnTo>
                  <a:pt x="1174368" y="277571"/>
                </a:lnTo>
                <a:lnTo>
                  <a:pt x="1173436" y="292208"/>
                </a:lnTo>
                <a:lnTo>
                  <a:pt x="1160376" y="332304"/>
                </a:lnTo>
                <a:lnTo>
                  <a:pt x="1134333" y="364264"/>
                </a:lnTo>
                <a:lnTo>
                  <a:pt x="1098414" y="384983"/>
                </a:lnTo>
                <a:lnTo>
                  <a:pt x="113868" y="391452"/>
                </a:lnTo>
                <a:lnTo>
                  <a:pt x="99230" y="390519"/>
                </a:lnTo>
                <a:lnTo>
                  <a:pt x="59135" y="377457"/>
                </a:lnTo>
                <a:lnTo>
                  <a:pt x="27178" y="351412"/>
                </a:lnTo>
                <a:lnTo>
                  <a:pt x="6464" y="315489"/>
                </a:lnTo>
                <a:lnTo>
                  <a:pt x="0" y="113868"/>
                </a:lnTo>
                <a:lnTo>
                  <a:pt x="932" y="99230"/>
                </a:lnTo>
                <a:lnTo>
                  <a:pt x="13992" y="59132"/>
                </a:lnTo>
                <a:lnTo>
                  <a:pt x="40036" y="27175"/>
                </a:lnTo>
                <a:lnTo>
                  <a:pt x="75958" y="6462"/>
                </a:lnTo>
                <a:lnTo>
                  <a:pt x="1060488" y="0"/>
                </a:lnTo>
                <a:close/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247" y="2556186"/>
            <a:ext cx="1384377" cy="373358"/>
          </a:xfrm>
          <a:custGeom>
            <a:avLst/>
            <a:gdLst/>
            <a:ahLst/>
            <a:cxnLst/>
            <a:rect l="l" t="t" r="r" b="b"/>
            <a:pathLst>
              <a:path w="1174750" h="391794">
                <a:moveTo>
                  <a:pt x="1060500" y="0"/>
                </a:moveTo>
                <a:lnTo>
                  <a:pt x="1102619" y="8044"/>
                </a:lnTo>
                <a:lnTo>
                  <a:pt x="1137633" y="30107"/>
                </a:lnTo>
                <a:lnTo>
                  <a:pt x="1162440" y="63082"/>
                </a:lnTo>
                <a:lnTo>
                  <a:pt x="1173934" y="103864"/>
                </a:lnTo>
                <a:lnTo>
                  <a:pt x="1174368" y="277571"/>
                </a:lnTo>
                <a:lnTo>
                  <a:pt x="1173437" y="292211"/>
                </a:lnTo>
                <a:lnTo>
                  <a:pt x="1160377" y="332312"/>
                </a:lnTo>
                <a:lnTo>
                  <a:pt x="1134336" y="364272"/>
                </a:lnTo>
                <a:lnTo>
                  <a:pt x="1098418" y="384987"/>
                </a:lnTo>
                <a:lnTo>
                  <a:pt x="113880" y="391452"/>
                </a:lnTo>
                <a:lnTo>
                  <a:pt x="99244" y="390520"/>
                </a:lnTo>
                <a:lnTo>
                  <a:pt x="59147" y="377461"/>
                </a:lnTo>
                <a:lnTo>
                  <a:pt x="27187" y="351421"/>
                </a:lnTo>
                <a:lnTo>
                  <a:pt x="6469" y="315502"/>
                </a:lnTo>
                <a:lnTo>
                  <a:pt x="0" y="113880"/>
                </a:lnTo>
                <a:lnTo>
                  <a:pt x="932" y="99244"/>
                </a:lnTo>
                <a:lnTo>
                  <a:pt x="13992" y="59147"/>
                </a:lnTo>
                <a:lnTo>
                  <a:pt x="40035" y="27187"/>
                </a:lnTo>
                <a:lnTo>
                  <a:pt x="75954" y="6469"/>
                </a:lnTo>
                <a:lnTo>
                  <a:pt x="1060500" y="0"/>
                </a:lnTo>
                <a:close/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247" y="3573558"/>
            <a:ext cx="1384377" cy="373358"/>
          </a:xfrm>
          <a:custGeom>
            <a:avLst/>
            <a:gdLst/>
            <a:ahLst/>
            <a:cxnLst/>
            <a:rect l="l" t="t" r="r" b="b"/>
            <a:pathLst>
              <a:path w="1174750" h="391795">
                <a:moveTo>
                  <a:pt x="1060500" y="0"/>
                </a:moveTo>
                <a:lnTo>
                  <a:pt x="1102621" y="8043"/>
                </a:lnTo>
                <a:lnTo>
                  <a:pt x="1137637" y="30104"/>
                </a:lnTo>
                <a:lnTo>
                  <a:pt x="1162443" y="63078"/>
                </a:lnTo>
                <a:lnTo>
                  <a:pt x="1173935" y="103861"/>
                </a:lnTo>
                <a:lnTo>
                  <a:pt x="1174368" y="277571"/>
                </a:lnTo>
                <a:lnTo>
                  <a:pt x="1173437" y="292208"/>
                </a:lnTo>
                <a:lnTo>
                  <a:pt x="1160377" y="332307"/>
                </a:lnTo>
                <a:lnTo>
                  <a:pt x="1134336" y="364267"/>
                </a:lnTo>
                <a:lnTo>
                  <a:pt x="1098418" y="384985"/>
                </a:lnTo>
                <a:lnTo>
                  <a:pt x="113880" y="391452"/>
                </a:lnTo>
                <a:lnTo>
                  <a:pt x="99244" y="390520"/>
                </a:lnTo>
                <a:lnTo>
                  <a:pt x="59147" y="377459"/>
                </a:lnTo>
                <a:lnTo>
                  <a:pt x="27187" y="351416"/>
                </a:lnTo>
                <a:lnTo>
                  <a:pt x="6469" y="315497"/>
                </a:lnTo>
                <a:lnTo>
                  <a:pt x="0" y="113868"/>
                </a:lnTo>
                <a:lnTo>
                  <a:pt x="932" y="99230"/>
                </a:lnTo>
                <a:lnTo>
                  <a:pt x="13994" y="59135"/>
                </a:lnTo>
                <a:lnTo>
                  <a:pt x="40039" y="27178"/>
                </a:lnTo>
                <a:lnTo>
                  <a:pt x="75962" y="6464"/>
                </a:lnTo>
                <a:lnTo>
                  <a:pt x="1060500" y="0"/>
                </a:lnTo>
                <a:close/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49915" y="3966528"/>
            <a:ext cx="133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i="1" dirty="0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8207" y="2618308"/>
            <a:ext cx="136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33728" y="2556186"/>
            <a:ext cx="629330" cy="305584"/>
          </a:xfrm>
          <a:custGeom>
            <a:avLst/>
            <a:gdLst/>
            <a:ahLst/>
            <a:cxnLst/>
            <a:rect l="l" t="t" r="r" b="b"/>
            <a:pathLst>
              <a:path w="534035" h="320675">
                <a:moveTo>
                  <a:pt x="0" y="320281"/>
                </a:moveTo>
                <a:lnTo>
                  <a:pt x="0" y="0"/>
                </a:lnTo>
                <a:lnTo>
                  <a:pt x="533806" y="0"/>
                </a:lnTo>
                <a:lnTo>
                  <a:pt x="533806" y="320281"/>
                </a:lnTo>
                <a:lnTo>
                  <a:pt x="0" y="320281"/>
                </a:lnTo>
                <a:close/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3728" y="3234427"/>
            <a:ext cx="629330" cy="305584"/>
          </a:xfrm>
          <a:custGeom>
            <a:avLst/>
            <a:gdLst/>
            <a:ahLst/>
            <a:cxnLst/>
            <a:rect l="l" t="t" r="r" b="b"/>
            <a:pathLst>
              <a:path w="534035" h="320675">
                <a:moveTo>
                  <a:pt x="0" y="320281"/>
                </a:moveTo>
                <a:lnTo>
                  <a:pt x="0" y="0"/>
                </a:lnTo>
                <a:lnTo>
                  <a:pt x="533806" y="0"/>
                </a:lnTo>
                <a:lnTo>
                  <a:pt x="533806" y="320281"/>
                </a:lnTo>
                <a:lnTo>
                  <a:pt x="0" y="320281"/>
                </a:lnTo>
                <a:close/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33728" y="3912679"/>
            <a:ext cx="629330" cy="305584"/>
          </a:xfrm>
          <a:custGeom>
            <a:avLst/>
            <a:gdLst/>
            <a:ahLst/>
            <a:cxnLst/>
            <a:rect l="l" t="t" r="r" b="b"/>
            <a:pathLst>
              <a:path w="534035" h="320675">
                <a:moveTo>
                  <a:pt x="0" y="320281"/>
                </a:moveTo>
                <a:lnTo>
                  <a:pt x="0" y="0"/>
                </a:lnTo>
                <a:lnTo>
                  <a:pt x="533806" y="0"/>
                </a:lnTo>
                <a:lnTo>
                  <a:pt x="533806" y="320281"/>
                </a:lnTo>
                <a:lnTo>
                  <a:pt x="0" y="320281"/>
                </a:lnTo>
                <a:close/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3785" y="2556186"/>
            <a:ext cx="629330" cy="305584"/>
          </a:xfrm>
          <a:custGeom>
            <a:avLst/>
            <a:gdLst/>
            <a:ahLst/>
            <a:cxnLst/>
            <a:rect l="l" t="t" r="r" b="b"/>
            <a:pathLst>
              <a:path w="534035" h="320675">
                <a:moveTo>
                  <a:pt x="0" y="320281"/>
                </a:moveTo>
                <a:lnTo>
                  <a:pt x="0" y="0"/>
                </a:lnTo>
                <a:lnTo>
                  <a:pt x="533806" y="0"/>
                </a:lnTo>
                <a:lnTo>
                  <a:pt x="533806" y="320281"/>
                </a:lnTo>
                <a:lnTo>
                  <a:pt x="0" y="320281"/>
                </a:lnTo>
                <a:close/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2788" y="2691829"/>
            <a:ext cx="671236" cy="0"/>
          </a:xfrm>
          <a:custGeom>
            <a:avLst/>
            <a:gdLst/>
            <a:ahLst/>
            <a:cxnLst/>
            <a:rect l="l" t="t" r="r" b="b"/>
            <a:pathLst>
              <a:path w="569595">
                <a:moveTo>
                  <a:pt x="0" y="0"/>
                </a:moveTo>
                <a:lnTo>
                  <a:pt x="569391" y="0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2846" y="2691829"/>
            <a:ext cx="377898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281" y="0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5298" y="2691829"/>
            <a:ext cx="1049132" cy="0"/>
          </a:xfrm>
          <a:custGeom>
            <a:avLst/>
            <a:gdLst/>
            <a:ahLst/>
            <a:cxnLst/>
            <a:rect l="l" t="t" r="r" b="b"/>
            <a:pathLst>
              <a:path w="890269">
                <a:moveTo>
                  <a:pt x="0" y="0"/>
                </a:moveTo>
                <a:lnTo>
                  <a:pt x="889673" y="0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56293" y="2691829"/>
            <a:ext cx="377898" cy="610564"/>
          </a:xfrm>
          <a:custGeom>
            <a:avLst/>
            <a:gdLst/>
            <a:ahLst/>
            <a:cxnLst/>
            <a:rect l="l" t="t" r="r" b="b"/>
            <a:pathLst>
              <a:path w="320675" h="640714">
                <a:moveTo>
                  <a:pt x="0" y="0"/>
                </a:moveTo>
                <a:lnTo>
                  <a:pt x="0" y="640575"/>
                </a:lnTo>
                <a:lnTo>
                  <a:pt x="320281" y="640575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30488" y="3471814"/>
            <a:ext cx="503614" cy="610564"/>
          </a:xfrm>
          <a:custGeom>
            <a:avLst/>
            <a:gdLst/>
            <a:ahLst/>
            <a:cxnLst/>
            <a:rect l="l" t="t" r="r" b="b"/>
            <a:pathLst>
              <a:path w="427355" h="640714">
                <a:moveTo>
                  <a:pt x="0" y="0"/>
                </a:moveTo>
                <a:lnTo>
                  <a:pt x="0" y="640562"/>
                </a:lnTo>
                <a:lnTo>
                  <a:pt x="427037" y="640562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30488" y="3471813"/>
            <a:ext cx="503614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037" y="0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0488" y="2793574"/>
            <a:ext cx="503614" cy="678337"/>
          </a:xfrm>
          <a:custGeom>
            <a:avLst/>
            <a:gdLst/>
            <a:ahLst/>
            <a:cxnLst/>
            <a:rect l="l" t="t" r="r" b="b"/>
            <a:pathLst>
              <a:path w="427355" h="711835">
                <a:moveTo>
                  <a:pt x="0" y="711733"/>
                </a:moveTo>
                <a:lnTo>
                  <a:pt x="0" y="0"/>
                </a:lnTo>
                <a:lnTo>
                  <a:pt x="427037" y="0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6801" y="2658547"/>
            <a:ext cx="82314" cy="64748"/>
          </a:xfrm>
          <a:custGeom>
            <a:avLst/>
            <a:gdLst/>
            <a:ahLst/>
            <a:cxnLst/>
            <a:rect l="l" t="t" r="r" b="b"/>
            <a:pathLst>
              <a:path w="69850" h="67944">
                <a:moveTo>
                  <a:pt x="0" y="44989"/>
                </a:moveTo>
                <a:lnTo>
                  <a:pt x="5638" y="54951"/>
                </a:lnTo>
                <a:lnTo>
                  <a:pt x="15384" y="62544"/>
                </a:lnTo>
                <a:lnTo>
                  <a:pt x="29302" y="67009"/>
                </a:lnTo>
                <a:lnTo>
                  <a:pt x="47456" y="67585"/>
                </a:lnTo>
                <a:lnTo>
                  <a:pt x="58947" y="59988"/>
                </a:lnTo>
                <a:lnTo>
                  <a:pt x="66706" y="48615"/>
                </a:lnTo>
                <a:lnTo>
                  <a:pt x="69555" y="34646"/>
                </a:lnTo>
                <a:lnTo>
                  <a:pt x="69013" y="28487"/>
                </a:lnTo>
                <a:lnTo>
                  <a:pt x="64493" y="16871"/>
                </a:lnTo>
                <a:lnTo>
                  <a:pt x="55621" y="7665"/>
                </a:lnTo>
                <a:lnTo>
                  <a:pt x="42678" y="1748"/>
                </a:lnTo>
                <a:lnTo>
                  <a:pt x="25946" y="0"/>
                </a:lnTo>
                <a:lnTo>
                  <a:pt x="15050" y="5015"/>
                </a:lnTo>
                <a:lnTo>
                  <a:pt x="6544" y="14260"/>
                </a:lnTo>
                <a:lnTo>
                  <a:pt x="1252" y="27622"/>
                </a:lnTo>
                <a:lnTo>
                  <a:pt x="0" y="44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6801" y="2658547"/>
            <a:ext cx="82314" cy="64748"/>
          </a:xfrm>
          <a:custGeom>
            <a:avLst/>
            <a:gdLst/>
            <a:ahLst/>
            <a:cxnLst/>
            <a:rect l="l" t="t" r="r" b="b"/>
            <a:pathLst>
              <a:path w="69850" h="67944">
                <a:moveTo>
                  <a:pt x="69555" y="34646"/>
                </a:moveTo>
                <a:lnTo>
                  <a:pt x="66706" y="48615"/>
                </a:lnTo>
                <a:lnTo>
                  <a:pt x="58947" y="59988"/>
                </a:lnTo>
                <a:lnTo>
                  <a:pt x="47456" y="67585"/>
                </a:lnTo>
                <a:lnTo>
                  <a:pt x="29302" y="67009"/>
                </a:lnTo>
                <a:lnTo>
                  <a:pt x="15384" y="62544"/>
                </a:lnTo>
                <a:lnTo>
                  <a:pt x="5638" y="54951"/>
                </a:lnTo>
                <a:lnTo>
                  <a:pt x="0" y="44989"/>
                </a:lnTo>
                <a:lnTo>
                  <a:pt x="1252" y="27622"/>
                </a:lnTo>
                <a:lnTo>
                  <a:pt x="6544" y="14260"/>
                </a:lnTo>
                <a:lnTo>
                  <a:pt x="15050" y="5015"/>
                </a:lnTo>
                <a:lnTo>
                  <a:pt x="25946" y="0"/>
                </a:lnTo>
                <a:lnTo>
                  <a:pt x="42678" y="1748"/>
                </a:lnTo>
                <a:lnTo>
                  <a:pt x="55621" y="7665"/>
                </a:lnTo>
                <a:lnTo>
                  <a:pt x="64493" y="16871"/>
                </a:lnTo>
                <a:lnTo>
                  <a:pt x="69013" y="28487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90187" y="3438423"/>
            <a:ext cx="82314" cy="64748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0" y="44989"/>
                </a:moveTo>
                <a:lnTo>
                  <a:pt x="5638" y="54951"/>
                </a:lnTo>
                <a:lnTo>
                  <a:pt x="15384" y="62544"/>
                </a:lnTo>
                <a:lnTo>
                  <a:pt x="29302" y="67009"/>
                </a:lnTo>
                <a:lnTo>
                  <a:pt x="47456" y="67585"/>
                </a:lnTo>
                <a:lnTo>
                  <a:pt x="58947" y="59988"/>
                </a:lnTo>
                <a:lnTo>
                  <a:pt x="66706" y="48615"/>
                </a:lnTo>
                <a:lnTo>
                  <a:pt x="69555" y="34646"/>
                </a:lnTo>
                <a:lnTo>
                  <a:pt x="69013" y="28487"/>
                </a:lnTo>
                <a:lnTo>
                  <a:pt x="64493" y="16871"/>
                </a:lnTo>
                <a:lnTo>
                  <a:pt x="55621" y="7665"/>
                </a:lnTo>
                <a:lnTo>
                  <a:pt x="42678" y="1748"/>
                </a:lnTo>
                <a:lnTo>
                  <a:pt x="25946" y="0"/>
                </a:lnTo>
                <a:lnTo>
                  <a:pt x="15050" y="5015"/>
                </a:lnTo>
                <a:lnTo>
                  <a:pt x="6544" y="14260"/>
                </a:lnTo>
                <a:lnTo>
                  <a:pt x="1252" y="27622"/>
                </a:lnTo>
                <a:lnTo>
                  <a:pt x="0" y="44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0187" y="3438423"/>
            <a:ext cx="82314" cy="64748"/>
          </a:xfrm>
          <a:custGeom>
            <a:avLst/>
            <a:gdLst/>
            <a:ahLst/>
            <a:cxnLst/>
            <a:rect l="l" t="t" r="r" b="b"/>
            <a:pathLst>
              <a:path w="69850" h="67945">
                <a:moveTo>
                  <a:pt x="69555" y="34646"/>
                </a:moveTo>
                <a:lnTo>
                  <a:pt x="66706" y="48615"/>
                </a:lnTo>
                <a:lnTo>
                  <a:pt x="58947" y="59988"/>
                </a:lnTo>
                <a:lnTo>
                  <a:pt x="47456" y="67585"/>
                </a:lnTo>
                <a:lnTo>
                  <a:pt x="29302" y="67009"/>
                </a:lnTo>
                <a:lnTo>
                  <a:pt x="15384" y="62544"/>
                </a:lnTo>
                <a:lnTo>
                  <a:pt x="5638" y="54951"/>
                </a:lnTo>
                <a:lnTo>
                  <a:pt x="0" y="44989"/>
                </a:lnTo>
                <a:lnTo>
                  <a:pt x="1252" y="27622"/>
                </a:lnTo>
                <a:lnTo>
                  <a:pt x="6544" y="14260"/>
                </a:lnTo>
                <a:lnTo>
                  <a:pt x="15050" y="5015"/>
                </a:lnTo>
                <a:lnTo>
                  <a:pt x="25946" y="0"/>
                </a:lnTo>
                <a:lnTo>
                  <a:pt x="42678" y="1748"/>
                </a:lnTo>
                <a:lnTo>
                  <a:pt x="55621" y="7665"/>
                </a:lnTo>
                <a:lnTo>
                  <a:pt x="64493" y="16871"/>
                </a:lnTo>
                <a:lnTo>
                  <a:pt x="69013" y="28487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62788" y="3370082"/>
            <a:ext cx="1510094" cy="712223"/>
          </a:xfrm>
          <a:custGeom>
            <a:avLst/>
            <a:gdLst/>
            <a:ahLst/>
            <a:cxnLst/>
            <a:rect l="l" t="t" r="r" b="b"/>
            <a:pathLst>
              <a:path w="1281429" h="747395">
                <a:moveTo>
                  <a:pt x="0" y="0"/>
                </a:moveTo>
                <a:lnTo>
                  <a:pt x="1281125" y="0"/>
                </a:lnTo>
                <a:lnTo>
                  <a:pt x="1281125" y="747318"/>
                </a:lnTo>
                <a:lnTo>
                  <a:pt x="0" y="747318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02346" y="2583453"/>
            <a:ext cx="14592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55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53268" y="2759662"/>
            <a:ext cx="1258661" cy="0"/>
          </a:xfrm>
          <a:custGeom>
            <a:avLst/>
            <a:gdLst/>
            <a:ahLst/>
            <a:cxnLst/>
            <a:rect l="l" t="t" r="r" b="b"/>
            <a:pathLst>
              <a:path w="1068070">
                <a:moveTo>
                  <a:pt x="0" y="0"/>
                </a:moveTo>
                <a:lnTo>
                  <a:pt x="1067600" y="0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1376" y="2732529"/>
            <a:ext cx="84559" cy="54461"/>
          </a:xfrm>
          <a:custGeom>
            <a:avLst/>
            <a:gdLst/>
            <a:ahLst/>
            <a:cxnLst/>
            <a:rect l="l" t="t" r="r" b="b"/>
            <a:pathLst>
              <a:path w="71754" h="57150">
                <a:moveTo>
                  <a:pt x="0" y="0"/>
                </a:moveTo>
                <a:lnTo>
                  <a:pt x="0" y="56934"/>
                </a:lnTo>
                <a:lnTo>
                  <a:pt x="71170" y="28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82693" y="2895306"/>
            <a:ext cx="1355193" cy="676522"/>
          </a:xfrm>
          <a:custGeom>
            <a:avLst/>
            <a:gdLst/>
            <a:ahLst/>
            <a:cxnLst/>
            <a:rect l="l" t="t" r="r" b="b"/>
            <a:pathLst>
              <a:path w="1149984" h="709929">
                <a:moveTo>
                  <a:pt x="1149400" y="0"/>
                </a:moveTo>
                <a:lnTo>
                  <a:pt x="0" y="709929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11319" y="3548736"/>
            <a:ext cx="89049" cy="59302"/>
          </a:xfrm>
          <a:custGeom>
            <a:avLst/>
            <a:gdLst/>
            <a:ahLst/>
            <a:cxnLst/>
            <a:rect l="l" t="t" r="r" b="b"/>
            <a:pathLst>
              <a:path w="75564" h="62229">
                <a:moveTo>
                  <a:pt x="0" y="61633"/>
                </a:moveTo>
                <a:lnTo>
                  <a:pt x="75526" y="48450"/>
                </a:lnTo>
                <a:lnTo>
                  <a:pt x="45605" y="0"/>
                </a:lnTo>
                <a:lnTo>
                  <a:pt x="0" y="61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53269" y="3569931"/>
            <a:ext cx="1266144" cy="139782"/>
          </a:xfrm>
          <a:custGeom>
            <a:avLst/>
            <a:gdLst/>
            <a:ahLst/>
            <a:cxnLst/>
            <a:rect l="l" t="t" r="r" b="b"/>
            <a:pathLst>
              <a:path w="1074420" h="146685">
                <a:moveTo>
                  <a:pt x="0" y="146148"/>
                </a:moveTo>
                <a:lnTo>
                  <a:pt x="53549" y="119096"/>
                </a:lnTo>
                <a:lnTo>
                  <a:pt x="107406" y="94868"/>
                </a:lnTo>
                <a:lnTo>
                  <a:pt x="161522" y="73442"/>
                </a:lnTo>
                <a:lnTo>
                  <a:pt x="215849" y="54795"/>
                </a:lnTo>
                <a:lnTo>
                  <a:pt x="270338" y="38904"/>
                </a:lnTo>
                <a:lnTo>
                  <a:pt x="324942" y="25747"/>
                </a:lnTo>
                <a:lnTo>
                  <a:pt x="379611" y="15301"/>
                </a:lnTo>
                <a:lnTo>
                  <a:pt x="434299" y="7542"/>
                </a:lnTo>
                <a:lnTo>
                  <a:pt x="488956" y="2450"/>
                </a:lnTo>
                <a:lnTo>
                  <a:pt x="543534" y="0"/>
                </a:lnTo>
                <a:lnTo>
                  <a:pt x="597986" y="169"/>
                </a:lnTo>
                <a:lnTo>
                  <a:pt x="652262" y="2936"/>
                </a:lnTo>
                <a:lnTo>
                  <a:pt x="706315" y="8278"/>
                </a:lnTo>
                <a:lnTo>
                  <a:pt x="760097" y="16171"/>
                </a:lnTo>
                <a:lnTo>
                  <a:pt x="813558" y="26594"/>
                </a:lnTo>
                <a:lnTo>
                  <a:pt x="866652" y="39522"/>
                </a:lnTo>
                <a:lnTo>
                  <a:pt x="919329" y="54935"/>
                </a:lnTo>
                <a:lnTo>
                  <a:pt x="971542" y="72808"/>
                </a:lnTo>
                <a:lnTo>
                  <a:pt x="1023242" y="93119"/>
                </a:lnTo>
                <a:lnTo>
                  <a:pt x="1074381" y="115846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05075" y="3655770"/>
            <a:ext cx="90546" cy="53855"/>
          </a:xfrm>
          <a:custGeom>
            <a:avLst/>
            <a:gdLst/>
            <a:ahLst/>
            <a:cxnLst/>
            <a:rect l="l" t="t" r="r" b="b"/>
            <a:pathLst>
              <a:path w="76834" h="56514">
                <a:moveTo>
                  <a:pt x="0" y="51523"/>
                </a:moveTo>
                <a:lnTo>
                  <a:pt x="76517" y="56070"/>
                </a:lnTo>
                <a:lnTo>
                  <a:pt x="24244" y="0"/>
                </a:lnTo>
                <a:lnTo>
                  <a:pt x="0" y="5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29147" y="3777023"/>
            <a:ext cx="1266144" cy="166407"/>
          </a:xfrm>
          <a:custGeom>
            <a:avLst/>
            <a:gdLst/>
            <a:ahLst/>
            <a:cxnLst/>
            <a:rect l="l" t="t" r="r" b="b"/>
            <a:pathLst>
              <a:path w="1074420" h="174625">
                <a:moveTo>
                  <a:pt x="1074381" y="0"/>
                </a:moveTo>
                <a:lnTo>
                  <a:pt x="1020832" y="30520"/>
                </a:lnTo>
                <a:lnTo>
                  <a:pt x="966975" y="58038"/>
                </a:lnTo>
                <a:lnTo>
                  <a:pt x="912859" y="82577"/>
                </a:lnTo>
                <a:lnTo>
                  <a:pt x="858532" y="104160"/>
                </a:lnTo>
                <a:lnTo>
                  <a:pt x="804043" y="122809"/>
                </a:lnTo>
                <a:lnTo>
                  <a:pt x="749439" y="138546"/>
                </a:lnTo>
                <a:lnTo>
                  <a:pt x="694770" y="151395"/>
                </a:lnTo>
                <a:lnTo>
                  <a:pt x="640082" y="161379"/>
                </a:lnTo>
                <a:lnTo>
                  <a:pt x="585425" y="168519"/>
                </a:lnTo>
                <a:lnTo>
                  <a:pt x="530847" y="172839"/>
                </a:lnTo>
                <a:lnTo>
                  <a:pt x="476395" y="174360"/>
                </a:lnTo>
                <a:lnTo>
                  <a:pt x="422119" y="173107"/>
                </a:lnTo>
                <a:lnTo>
                  <a:pt x="368066" y="169102"/>
                </a:lnTo>
                <a:lnTo>
                  <a:pt x="314284" y="162366"/>
                </a:lnTo>
                <a:lnTo>
                  <a:pt x="260823" y="152924"/>
                </a:lnTo>
                <a:lnTo>
                  <a:pt x="207729" y="140797"/>
                </a:lnTo>
                <a:lnTo>
                  <a:pt x="155052" y="126009"/>
                </a:lnTo>
                <a:lnTo>
                  <a:pt x="102839" y="108581"/>
                </a:lnTo>
                <a:lnTo>
                  <a:pt x="51139" y="88537"/>
                </a:lnTo>
                <a:lnTo>
                  <a:pt x="0" y="65900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53269" y="3810934"/>
            <a:ext cx="90546" cy="53855"/>
          </a:xfrm>
          <a:custGeom>
            <a:avLst/>
            <a:gdLst/>
            <a:ahLst/>
            <a:cxnLst/>
            <a:rect l="l" t="t" r="r" b="b"/>
            <a:pathLst>
              <a:path w="76835" h="56514">
                <a:moveTo>
                  <a:pt x="0" y="0"/>
                </a:moveTo>
                <a:lnTo>
                  <a:pt x="52273" y="56070"/>
                </a:lnTo>
                <a:lnTo>
                  <a:pt x="76517" y="45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5454" y="2414607"/>
            <a:ext cx="167622" cy="68378"/>
          </a:xfrm>
          <a:custGeom>
            <a:avLst/>
            <a:gdLst/>
            <a:ahLst/>
            <a:cxnLst/>
            <a:rect l="l" t="t" r="r" b="b"/>
            <a:pathLst>
              <a:path w="142239" h="71755">
                <a:moveTo>
                  <a:pt x="0" y="6216"/>
                </a:moveTo>
                <a:lnTo>
                  <a:pt x="18843" y="2322"/>
                </a:lnTo>
                <a:lnTo>
                  <a:pt x="36350" y="296"/>
                </a:lnTo>
                <a:lnTo>
                  <a:pt x="52520" y="0"/>
                </a:lnTo>
                <a:lnTo>
                  <a:pt x="67352" y="1296"/>
                </a:lnTo>
                <a:lnTo>
                  <a:pt x="103828" y="13369"/>
                </a:lnTo>
                <a:lnTo>
                  <a:pt x="133738" y="43437"/>
                </a:lnTo>
                <a:lnTo>
                  <a:pt x="140666" y="61987"/>
                </a:lnTo>
                <a:lnTo>
                  <a:pt x="142122" y="71661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19656" y="2488365"/>
            <a:ext cx="67348" cy="68378"/>
          </a:xfrm>
          <a:custGeom>
            <a:avLst/>
            <a:gdLst/>
            <a:ahLst/>
            <a:cxnLst/>
            <a:rect l="l" t="t" r="r" b="b"/>
            <a:pathLst>
              <a:path w="57150" h="71755">
                <a:moveTo>
                  <a:pt x="0" y="0"/>
                </a:moveTo>
                <a:lnTo>
                  <a:pt x="28473" y="71170"/>
                </a:lnTo>
                <a:lnTo>
                  <a:pt x="56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19656" y="2488365"/>
            <a:ext cx="67348" cy="68378"/>
          </a:xfrm>
          <a:custGeom>
            <a:avLst/>
            <a:gdLst/>
            <a:ahLst/>
            <a:cxnLst/>
            <a:rect l="l" t="t" r="r" b="b"/>
            <a:pathLst>
              <a:path w="57150" h="71755">
                <a:moveTo>
                  <a:pt x="0" y="0"/>
                </a:moveTo>
                <a:lnTo>
                  <a:pt x="28473" y="71170"/>
                </a:lnTo>
                <a:lnTo>
                  <a:pt x="56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11376" y="2414607"/>
            <a:ext cx="167622" cy="68378"/>
          </a:xfrm>
          <a:custGeom>
            <a:avLst/>
            <a:gdLst/>
            <a:ahLst/>
            <a:cxnLst/>
            <a:rect l="l" t="t" r="r" b="b"/>
            <a:pathLst>
              <a:path w="142240" h="71755">
                <a:moveTo>
                  <a:pt x="0" y="6216"/>
                </a:moveTo>
                <a:lnTo>
                  <a:pt x="18843" y="2322"/>
                </a:lnTo>
                <a:lnTo>
                  <a:pt x="36350" y="296"/>
                </a:lnTo>
                <a:lnTo>
                  <a:pt x="52520" y="0"/>
                </a:lnTo>
                <a:lnTo>
                  <a:pt x="67352" y="1296"/>
                </a:lnTo>
                <a:lnTo>
                  <a:pt x="103828" y="13369"/>
                </a:lnTo>
                <a:lnTo>
                  <a:pt x="133738" y="43437"/>
                </a:lnTo>
                <a:lnTo>
                  <a:pt x="140666" y="61987"/>
                </a:lnTo>
                <a:lnTo>
                  <a:pt x="142122" y="71661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45578" y="2488365"/>
            <a:ext cx="67348" cy="68378"/>
          </a:xfrm>
          <a:custGeom>
            <a:avLst/>
            <a:gdLst/>
            <a:ahLst/>
            <a:cxnLst/>
            <a:rect l="l" t="t" r="r" b="b"/>
            <a:pathLst>
              <a:path w="57150" h="71755">
                <a:moveTo>
                  <a:pt x="0" y="0"/>
                </a:moveTo>
                <a:lnTo>
                  <a:pt x="28473" y="71170"/>
                </a:lnTo>
                <a:lnTo>
                  <a:pt x="569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45578" y="2488365"/>
            <a:ext cx="67348" cy="68378"/>
          </a:xfrm>
          <a:custGeom>
            <a:avLst/>
            <a:gdLst/>
            <a:ahLst/>
            <a:cxnLst/>
            <a:rect l="l" t="t" r="r" b="b"/>
            <a:pathLst>
              <a:path w="57150" h="71755">
                <a:moveTo>
                  <a:pt x="0" y="0"/>
                </a:moveTo>
                <a:lnTo>
                  <a:pt x="28473" y="71170"/>
                </a:lnTo>
                <a:lnTo>
                  <a:pt x="569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76470" y="3810962"/>
            <a:ext cx="299325" cy="257780"/>
          </a:xfrm>
          <a:custGeom>
            <a:avLst/>
            <a:gdLst/>
            <a:ahLst/>
            <a:cxnLst/>
            <a:rect l="l" t="t" r="r" b="b"/>
            <a:pathLst>
              <a:path w="254000" h="270510">
                <a:moveTo>
                  <a:pt x="163309" y="2928"/>
                </a:moveTo>
                <a:lnTo>
                  <a:pt x="150756" y="868"/>
                </a:lnTo>
                <a:lnTo>
                  <a:pt x="138070" y="0"/>
                </a:lnTo>
                <a:lnTo>
                  <a:pt x="123022" y="765"/>
                </a:lnTo>
                <a:lnTo>
                  <a:pt x="81252" y="11689"/>
                </a:lnTo>
                <a:lnTo>
                  <a:pt x="46105" y="33890"/>
                </a:lnTo>
                <a:lnTo>
                  <a:pt x="19585" y="65228"/>
                </a:lnTo>
                <a:lnTo>
                  <a:pt x="3696" y="103563"/>
                </a:lnTo>
                <a:lnTo>
                  <a:pt x="0" y="131950"/>
                </a:lnTo>
                <a:lnTo>
                  <a:pt x="761" y="147046"/>
                </a:lnTo>
                <a:lnTo>
                  <a:pt x="11650" y="188917"/>
                </a:lnTo>
                <a:lnTo>
                  <a:pt x="33788" y="224127"/>
                </a:lnTo>
                <a:lnTo>
                  <a:pt x="65046" y="250695"/>
                </a:lnTo>
                <a:lnTo>
                  <a:pt x="103295" y="266642"/>
                </a:lnTo>
                <a:lnTo>
                  <a:pt x="131627" y="270395"/>
                </a:lnTo>
                <a:lnTo>
                  <a:pt x="145845" y="269744"/>
                </a:lnTo>
                <a:lnTo>
                  <a:pt x="185652" y="260248"/>
                </a:lnTo>
                <a:lnTo>
                  <a:pt x="219826" y="240489"/>
                </a:lnTo>
                <a:lnTo>
                  <a:pt x="246615" y="211821"/>
                </a:lnTo>
                <a:lnTo>
                  <a:pt x="253600" y="200519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57237" y="3946589"/>
            <a:ext cx="67348" cy="69589"/>
          </a:xfrm>
          <a:custGeom>
            <a:avLst/>
            <a:gdLst/>
            <a:ahLst/>
            <a:cxnLst/>
            <a:rect l="l" t="t" r="r" b="b"/>
            <a:pathLst>
              <a:path w="57150" h="73025">
                <a:moveTo>
                  <a:pt x="0" y="69583"/>
                </a:moveTo>
                <a:lnTo>
                  <a:pt x="56857" y="72567"/>
                </a:lnTo>
                <a:lnTo>
                  <a:pt x="32169" y="0"/>
                </a:lnTo>
                <a:lnTo>
                  <a:pt x="0" y="69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76470" y="2793602"/>
            <a:ext cx="299325" cy="257780"/>
          </a:xfrm>
          <a:custGeom>
            <a:avLst/>
            <a:gdLst/>
            <a:ahLst/>
            <a:cxnLst/>
            <a:rect l="l" t="t" r="r" b="b"/>
            <a:pathLst>
              <a:path w="254000" h="270510">
                <a:moveTo>
                  <a:pt x="163309" y="2915"/>
                </a:moveTo>
                <a:lnTo>
                  <a:pt x="150755" y="866"/>
                </a:lnTo>
                <a:lnTo>
                  <a:pt x="138069" y="0"/>
                </a:lnTo>
                <a:lnTo>
                  <a:pt x="123021" y="765"/>
                </a:lnTo>
                <a:lnTo>
                  <a:pt x="81251" y="11688"/>
                </a:lnTo>
                <a:lnTo>
                  <a:pt x="46105" y="33886"/>
                </a:lnTo>
                <a:lnTo>
                  <a:pt x="19585" y="65223"/>
                </a:lnTo>
                <a:lnTo>
                  <a:pt x="3696" y="103560"/>
                </a:lnTo>
                <a:lnTo>
                  <a:pt x="0" y="131951"/>
                </a:lnTo>
                <a:lnTo>
                  <a:pt x="762" y="147047"/>
                </a:lnTo>
                <a:lnTo>
                  <a:pt x="11652" y="188918"/>
                </a:lnTo>
                <a:lnTo>
                  <a:pt x="33792" y="224125"/>
                </a:lnTo>
                <a:lnTo>
                  <a:pt x="65052" y="250689"/>
                </a:lnTo>
                <a:lnTo>
                  <a:pt x="103304" y="266632"/>
                </a:lnTo>
                <a:lnTo>
                  <a:pt x="131638" y="270382"/>
                </a:lnTo>
                <a:lnTo>
                  <a:pt x="145854" y="269732"/>
                </a:lnTo>
                <a:lnTo>
                  <a:pt x="185658" y="260235"/>
                </a:lnTo>
                <a:lnTo>
                  <a:pt x="219831" y="240473"/>
                </a:lnTo>
                <a:lnTo>
                  <a:pt x="246620" y="211801"/>
                </a:lnTo>
                <a:lnTo>
                  <a:pt x="253604" y="200499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7237" y="2929217"/>
            <a:ext cx="67348" cy="69589"/>
          </a:xfrm>
          <a:custGeom>
            <a:avLst/>
            <a:gdLst/>
            <a:ahLst/>
            <a:cxnLst/>
            <a:rect l="l" t="t" r="r" b="b"/>
            <a:pathLst>
              <a:path w="57150" h="73025">
                <a:moveTo>
                  <a:pt x="0" y="69583"/>
                </a:moveTo>
                <a:lnTo>
                  <a:pt x="56857" y="72580"/>
                </a:lnTo>
                <a:lnTo>
                  <a:pt x="32169" y="0"/>
                </a:lnTo>
                <a:lnTo>
                  <a:pt x="0" y="69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853368" y="3851845"/>
            <a:ext cx="302318" cy="237206"/>
          </a:xfrm>
          <a:custGeom>
            <a:avLst/>
            <a:gdLst/>
            <a:ahLst/>
            <a:cxnLst/>
            <a:rect l="l" t="t" r="r" b="b"/>
            <a:pathLst>
              <a:path w="256540" h="248920">
                <a:moveTo>
                  <a:pt x="1943" y="98520"/>
                </a:moveTo>
                <a:lnTo>
                  <a:pt x="647" y="105873"/>
                </a:lnTo>
                <a:lnTo>
                  <a:pt x="0" y="113315"/>
                </a:lnTo>
                <a:lnTo>
                  <a:pt x="0" y="120770"/>
                </a:lnTo>
                <a:lnTo>
                  <a:pt x="7203" y="163209"/>
                </a:lnTo>
                <a:lnTo>
                  <a:pt x="27175" y="199652"/>
                </a:lnTo>
                <a:lnTo>
                  <a:pt x="57458" y="227641"/>
                </a:lnTo>
                <a:lnTo>
                  <a:pt x="95594" y="244719"/>
                </a:lnTo>
                <a:lnTo>
                  <a:pt x="124167" y="248828"/>
                </a:lnTo>
                <a:lnTo>
                  <a:pt x="139364" y="248034"/>
                </a:lnTo>
                <a:lnTo>
                  <a:pt x="181205" y="236673"/>
                </a:lnTo>
                <a:lnTo>
                  <a:pt x="215755" y="213668"/>
                </a:lnTo>
                <a:lnTo>
                  <a:pt x="240880" y="181370"/>
                </a:lnTo>
                <a:lnTo>
                  <a:pt x="254443" y="142127"/>
                </a:lnTo>
                <a:lnTo>
                  <a:pt x="256026" y="127909"/>
                </a:lnTo>
                <a:lnTo>
                  <a:pt x="255360" y="112850"/>
                </a:lnTo>
                <a:lnTo>
                  <a:pt x="245322" y="71482"/>
                </a:lnTo>
                <a:lnTo>
                  <a:pt x="224571" y="37128"/>
                </a:lnTo>
                <a:lnTo>
                  <a:pt x="194835" y="11460"/>
                </a:lnTo>
                <a:lnTo>
                  <a:pt x="183225" y="5123"/>
                </a:lnTo>
                <a:lnTo>
                  <a:pt x="170873" y="0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79175" y="3806941"/>
            <a:ext cx="88301" cy="53855"/>
          </a:xfrm>
          <a:custGeom>
            <a:avLst/>
            <a:gdLst/>
            <a:ahLst/>
            <a:cxnLst/>
            <a:rect l="l" t="t" r="r" b="b"/>
            <a:pathLst>
              <a:path w="74929" h="56514">
                <a:moveTo>
                  <a:pt x="0" y="39789"/>
                </a:moveTo>
                <a:lnTo>
                  <a:pt x="74891" y="56159"/>
                </a:lnTo>
                <a:lnTo>
                  <a:pt x="65532" y="0"/>
                </a:lnTo>
                <a:lnTo>
                  <a:pt x="0" y="39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308178" y="2929217"/>
            <a:ext cx="0" cy="576677"/>
          </a:xfrm>
          <a:custGeom>
            <a:avLst/>
            <a:gdLst/>
            <a:ahLst/>
            <a:cxnLst/>
            <a:rect l="l" t="t" r="r" b="b"/>
            <a:pathLst>
              <a:path h="605154">
                <a:moveTo>
                  <a:pt x="0" y="0"/>
                </a:moveTo>
                <a:lnTo>
                  <a:pt x="0" y="604977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74639" y="3505725"/>
            <a:ext cx="67348" cy="68378"/>
          </a:xfrm>
          <a:custGeom>
            <a:avLst/>
            <a:gdLst/>
            <a:ahLst/>
            <a:cxnLst/>
            <a:rect l="l" t="t" r="r" b="b"/>
            <a:pathLst>
              <a:path w="57150" h="71754">
                <a:moveTo>
                  <a:pt x="0" y="0"/>
                </a:moveTo>
                <a:lnTo>
                  <a:pt x="28460" y="71183"/>
                </a:lnTo>
                <a:lnTo>
                  <a:pt x="569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62004" y="4833885"/>
            <a:ext cx="8318236" cy="1422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67665">
              <a:lnSpc>
                <a:spcPct val="150700"/>
              </a:lnSpc>
            </a:pP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45" dirty="0">
                <a:solidFill>
                  <a:srgbClr val="231F20"/>
                </a:solidFill>
                <a:latin typeface="Tahoma"/>
                <a:cs typeface="Tahoma"/>
              </a:rPr>
              <a:t>ansition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-12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stem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re</a:t>
            </a:r>
            <a:r>
              <a:rPr sz="2050" spc="-17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esentation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imple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2050" spc="-15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2050" spc="-165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2050" spc="-15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17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ircuit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Input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r>
              <a:rPr sz="2050" spc="-14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riable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13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-30" dirty="0">
                <a:solidFill>
                  <a:srgbClr val="231F20"/>
                </a:solidFill>
                <a:latin typeface="Tahoma"/>
                <a:cs typeface="Tahoma"/>
              </a:rPr>
              <a:t>utput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r>
              <a:rPr sz="2050" spc="-14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riable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17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11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17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2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50" spc="-15" dirty="0">
                <a:solidFill>
                  <a:srgbClr val="231F20"/>
                </a:solidFill>
                <a:latin typeface="Tahoma"/>
                <a:cs typeface="Tahoma"/>
              </a:rPr>
              <a:t>Output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function</a:t>
            </a:r>
            <a:r>
              <a:rPr sz="2050" spc="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265" dirty="0">
                <a:solidFill>
                  <a:srgbClr val="231F20"/>
                </a:solidFill>
                <a:latin typeface="Lucida Sans Unicode"/>
                <a:cs typeface="Lucida Sans Unicode"/>
              </a:rPr>
              <a:t>¬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1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050" i="1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⊕</a:t>
            </a:r>
            <a:r>
              <a:rPr sz="2050" spc="-1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30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egister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7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valuation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unction</a:t>
            </a:r>
            <a:r>
              <a:rPr sz="2050" spc="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14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050" i="1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65" dirty="0">
                <a:solidFill>
                  <a:srgbClr val="231F20"/>
                </a:solidFill>
                <a:latin typeface="Lucida Sans Unicode"/>
                <a:cs typeface="Lucida Sans Unicode"/>
              </a:rPr>
              <a:t>∨</a:t>
            </a:r>
            <a:r>
              <a:rPr sz="2050" spc="-1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2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endParaRPr sz="205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Sequential Circuits</a:t>
            </a:r>
            <a:endParaRPr lang="en-US"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142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2003" y="1361625"/>
            <a:ext cx="9505984" cy="420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682240">
              <a:lnSpc>
                <a:spcPct val="100000"/>
              </a:lnSpc>
            </a:pPr>
            <a:endParaRPr sz="365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60" dirty="0" smtClean="0">
                <a:solidFill>
                  <a:srgbClr val="231F20"/>
                </a:solidFill>
                <a:latin typeface="Tahoma"/>
                <a:cs typeface="Tahoma"/>
              </a:rPr>
              <a:t>Consider</a:t>
            </a:r>
            <a:r>
              <a:rPr sz="2050" spc="4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5" dirty="0" smtClean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180" dirty="0" smtClean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2050" spc="-90" dirty="0" smtClean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50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" dirty="0" smtClean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80" dirty="0" smtClean="0">
                <a:solidFill>
                  <a:srgbClr val="231F20"/>
                </a:solidFill>
                <a:latin typeface="Tahoma"/>
                <a:cs typeface="Tahoma"/>
              </a:rPr>
              <a:t>ossible</a:t>
            </a:r>
            <a:r>
              <a:rPr sz="2050" spc="60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 smtClean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-45" dirty="0" smtClean="0">
                <a:solidFill>
                  <a:srgbClr val="231F20"/>
                </a:solidFill>
                <a:latin typeface="Tahoma"/>
                <a:cs typeface="Tahoma"/>
              </a:rPr>
              <a:t>tate-</a:t>
            </a:r>
            <a:r>
              <a:rPr sz="2050" spc="-45" dirty="0" err="1" smtClean="0">
                <a:solidFill>
                  <a:srgbClr val="231F20"/>
                </a:solidFill>
                <a:latin typeface="Tahoma"/>
                <a:cs typeface="Tahoma"/>
              </a:rPr>
              <a:t>la</a:t>
            </a:r>
            <a:r>
              <a:rPr sz="2050" spc="0" dirty="0" err="1" smtClean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2050" spc="-85" dirty="0" err="1" smtClean="0">
                <a:solidFill>
                  <a:srgbClr val="231F20"/>
                </a:solidFill>
                <a:latin typeface="Tahoma"/>
                <a:cs typeface="Tahoma"/>
              </a:rPr>
              <a:t>elings</a:t>
            </a:r>
            <a:r>
              <a:rPr sz="2050" spc="-85" dirty="0" smtClean="0">
                <a:solidFill>
                  <a:srgbClr val="231F20"/>
                </a:solidFill>
                <a:latin typeface="Tahoma"/>
                <a:cs typeface="Tahoma"/>
              </a:rPr>
              <a:t>:</a:t>
            </a:r>
            <a:endParaRPr sz="205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Let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30" dirty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205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8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050" i="1" spc="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i="1" spc="-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endParaRPr sz="2050" dirty="0">
              <a:latin typeface="Lucida Sans Unicode"/>
              <a:cs typeface="Lucida Sans Unicode"/>
            </a:endParaRPr>
          </a:p>
          <a:p>
            <a:pPr marL="361315">
              <a:lnSpc>
                <a:spcPct val="100000"/>
              </a:lnSpc>
              <a:spcBef>
                <a:spcPts val="1475"/>
              </a:spcBef>
            </a:pPr>
            <a:r>
              <a:rPr sz="1700" b="1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1700" b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b="0" i="1" spc="360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1700" b="0" i="1" spc="47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175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1700" spc="-2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229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-12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r>
              <a:rPr sz="170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170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b="0" i="1" spc="360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4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1700" b="0" i="1" spc="46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175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10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1700" spc="-1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165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9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-17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b="0" i="1" spc="185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7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-19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b="0" i="1" spc="-2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-11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endParaRPr sz="1700" dirty="0">
              <a:latin typeface="Lucida Sans Unicode"/>
              <a:cs typeface="Lucida Sans Unicode"/>
            </a:endParaRPr>
          </a:p>
          <a:p>
            <a:pPr marL="361315">
              <a:lnSpc>
                <a:spcPct val="100000"/>
              </a:lnSpc>
              <a:spcBef>
                <a:spcPts val="140"/>
              </a:spcBef>
            </a:pPr>
            <a:r>
              <a:rPr sz="1700" b="1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1700" b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b="0" i="1" spc="360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1700" b="0" i="1" spc="47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175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1700" spc="-2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-2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-11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170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b="0" i="1" spc="360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1700" b="0" i="1" spc="47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175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10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1700" spc="-2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1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endParaRPr sz="1700" dirty="0">
              <a:latin typeface="Lucida Sans Unicode"/>
              <a:cs typeface="Lucida Sans Unicode"/>
            </a:endParaRPr>
          </a:p>
          <a:p>
            <a:pPr marL="607060" lvl="1" indent="-245745">
              <a:lnSpc>
                <a:spcPct val="100000"/>
              </a:lnSpc>
              <a:spcBef>
                <a:spcPts val="155"/>
              </a:spcBef>
              <a:buClr>
                <a:srgbClr val="231F20"/>
              </a:buClr>
              <a:buFont typeface="Arial"/>
              <a:buChar char="–"/>
              <a:tabLst>
                <a:tab pos="607060" algn="l"/>
              </a:tabLst>
            </a:pPr>
            <a:r>
              <a:rPr sz="1700" spc="-11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70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700" spc="-2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700" spc="-50" dirty="0">
                <a:solidFill>
                  <a:srgbClr val="231F20"/>
                </a:solidFill>
                <a:latin typeface="Tahoma"/>
                <a:cs typeface="Tahoma"/>
              </a:rPr>
              <a:t>er</a:t>
            </a:r>
            <a:r>
              <a:rPr sz="1700" spc="-8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1700" spc="-6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70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Tahoma"/>
                <a:cs typeface="Tahoma"/>
              </a:rPr>
              <a:t>e.g.,</a:t>
            </a:r>
            <a:r>
              <a:rPr sz="170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231F20"/>
                </a:solidFill>
                <a:latin typeface="Tahoma"/>
                <a:cs typeface="Tahoma"/>
              </a:rPr>
              <a:t>“once</a:t>
            </a:r>
            <a:r>
              <a:rPr sz="170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5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170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700" spc="-60" dirty="0">
                <a:solidFill>
                  <a:srgbClr val="231F20"/>
                </a:solidFill>
                <a:latin typeface="Tahoma"/>
                <a:cs typeface="Tahoma"/>
              </a:rPr>
              <a:t>egister</a:t>
            </a:r>
            <a:r>
              <a:rPr sz="170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1700" spc="-11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170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700" spc="-80" dirty="0">
                <a:solidFill>
                  <a:srgbClr val="231F20"/>
                </a:solidFill>
                <a:latin typeface="Tahoma"/>
                <a:cs typeface="Tahoma"/>
              </a:rPr>
              <a:t>ne,</a:t>
            </a:r>
            <a:r>
              <a:rPr sz="170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170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170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700" spc="-75" dirty="0">
                <a:solidFill>
                  <a:srgbClr val="231F20"/>
                </a:solidFill>
                <a:latin typeface="Tahoma"/>
                <a:cs typeface="Tahoma"/>
              </a:rPr>
              <a:t>emains</a:t>
            </a:r>
            <a:r>
              <a:rPr sz="170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231F20"/>
                </a:solidFill>
                <a:latin typeface="Tahoma"/>
                <a:cs typeface="Tahoma"/>
              </a:rPr>
              <a:t>one”</a:t>
            </a:r>
            <a:endParaRPr sz="17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Clr>
                <a:srgbClr val="231F20"/>
              </a:buClr>
              <a:buFont typeface="Arial"/>
              <a:buChar char="–"/>
            </a:pPr>
            <a:endParaRPr sz="2250" dirty="0">
              <a:latin typeface="Times New Roman"/>
              <a:cs typeface="Times New Roman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Let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30" dirty="0" smtClean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r>
              <a:rPr lang="en-US" sz="2175" b="1" spc="-112" baseline="34482" dirty="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sz="2175" spc="232" baseline="34482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205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8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2050" i="1" spc="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2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050" i="1" spc="-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r>
              <a:rPr sz="205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–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125" dirty="0">
                <a:solidFill>
                  <a:srgbClr val="231F20"/>
                </a:solidFill>
                <a:latin typeface="Tahoma"/>
                <a:cs typeface="Tahoma"/>
              </a:rPr>
              <a:t>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register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evaluations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5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re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2050" spc="-14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-125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200" dirty="0">
                <a:solidFill>
                  <a:srgbClr val="231F20"/>
                </a:solidFill>
                <a:latin typeface="Tahoma"/>
                <a:cs typeface="Tahoma"/>
              </a:rPr>
              <a:t>“</a:t>
            </a: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invisible”</a:t>
            </a:r>
            <a:endParaRPr sz="2050" dirty="0">
              <a:latin typeface="Tahoma"/>
              <a:cs typeface="Tahoma"/>
            </a:endParaRPr>
          </a:p>
          <a:p>
            <a:pPr marL="361315">
              <a:lnSpc>
                <a:spcPct val="100000"/>
              </a:lnSpc>
              <a:spcBef>
                <a:spcPts val="1475"/>
              </a:spcBef>
            </a:pPr>
            <a:r>
              <a:rPr sz="1700" b="1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1700" b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b="0" i="1" spc="360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1700" b="0" i="1" spc="47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175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335" dirty="0">
                <a:solidFill>
                  <a:srgbClr val="231F20"/>
                </a:solidFill>
                <a:latin typeface="Lucida Sans Unicode"/>
                <a:cs typeface="Lucida Sans Unicode"/>
              </a:rPr>
              <a:t>∅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170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b="0" i="1" spc="360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1700" b="0" i="1" spc="46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175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10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1700" spc="-1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165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9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-16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b="0" i="1" spc="-2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-12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endParaRPr sz="1700" dirty="0">
              <a:latin typeface="Lucida Sans Unicode"/>
              <a:cs typeface="Lucida Sans Unicode"/>
            </a:endParaRPr>
          </a:p>
          <a:p>
            <a:pPr marL="361315">
              <a:lnSpc>
                <a:spcPct val="100000"/>
              </a:lnSpc>
              <a:spcBef>
                <a:spcPts val="140"/>
              </a:spcBef>
            </a:pPr>
            <a:r>
              <a:rPr sz="1700" b="1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1700" b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b="0" i="1" spc="360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1700" b="0" i="1" spc="47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175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9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1700" spc="-2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-2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-11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170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b="0" i="1" spc="360" dirty="0">
                <a:solidFill>
                  <a:srgbClr val="231F20"/>
                </a:solidFill>
                <a:latin typeface="Bookman Old Style"/>
                <a:cs typeface="Bookman Old Style"/>
              </a:rPr>
              <a:t>L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1700" b="0" i="1" spc="47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175" dirty="0">
                <a:solidFill>
                  <a:srgbClr val="231F2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10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17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1700" spc="-2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17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endParaRPr sz="1700" dirty="0">
              <a:latin typeface="Lucida Sans Unicode"/>
              <a:cs typeface="Lucida Sans Unicode"/>
            </a:endParaRPr>
          </a:p>
          <a:p>
            <a:pPr marL="607060" lvl="1" indent="-245745">
              <a:lnSpc>
                <a:spcPct val="100000"/>
              </a:lnSpc>
              <a:spcBef>
                <a:spcPts val="155"/>
              </a:spcBef>
              <a:buClr>
                <a:srgbClr val="231F20"/>
              </a:buClr>
              <a:buFont typeface="Arial"/>
              <a:buChar char="–"/>
              <a:tabLst>
                <a:tab pos="607060" algn="l"/>
              </a:tabLst>
            </a:pPr>
            <a:r>
              <a:rPr sz="1700" spc="-11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70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700" spc="-2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700" spc="-50" dirty="0">
                <a:solidFill>
                  <a:srgbClr val="231F20"/>
                </a:solidFill>
                <a:latin typeface="Tahoma"/>
                <a:cs typeface="Tahoma"/>
              </a:rPr>
              <a:t>er</a:t>
            </a:r>
            <a:r>
              <a:rPr sz="1700" spc="-8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1700" spc="-6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70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Tahoma"/>
                <a:cs typeface="Tahoma"/>
              </a:rPr>
              <a:t>e.g.,</a:t>
            </a:r>
            <a:r>
              <a:rPr sz="170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175" dirty="0">
                <a:solidFill>
                  <a:srgbClr val="231F20"/>
                </a:solidFill>
                <a:latin typeface="Tahoma"/>
                <a:cs typeface="Tahoma"/>
              </a:rPr>
              <a:t>“</a:t>
            </a:r>
            <a:r>
              <a:rPr sz="1700" spc="-5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170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700" spc="-20" dirty="0">
                <a:solidFill>
                  <a:srgbClr val="231F20"/>
                </a:solidFill>
                <a:latin typeface="Tahoma"/>
                <a:cs typeface="Tahoma"/>
              </a:rPr>
              <a:t>utput</a:t>
            </a:r>
            <a:r>
              <a:rPr sz="170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60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1700" spc="30" dirty="0">
                <a:solidFill>
                  <a:srgbClr val="231F20"/>
                </a:solidFill>
                <a:latin typeface="Tahoma"/>
                <a:cs typeface="Tahoma"/>
              </a:rPr>
              <a:t>it</a:t>
            </a:r>
            <a:r>
              <a:rPr sz="170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b="0" i="1" spc="-2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13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-45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170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Tahoma"/>
                <a:cs typeface="Tahoma"/>
              </a:rPr>
              <a:t>set</a:t>
            </a:r>
            <a:r>
              <a:rPr sz="170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1700" spc="-30" dirty="0">
                <a:solidFill>
                  <a:srgbClr val="231F20"/>
                </a:solidFill>
                <a:latin typeface="Tahoma"/>
                <a:cs typeface="Tahoma"/>
              </a:rPr>
              <a:t>nﬁnitely</a:t>
            </a:r>
            <a:r>
              <a:rPr sz="170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31F20"/>
                </a:solidFill>
                <a:latin typeface="Tahoma"/>
                <a:cs typeface="Tahoma"/>
              </a:rPr>
              <a:t>often”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 Propositions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162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051725" y="3292776"/>
            <a:ext cx="169119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2191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8925" y="3292776"/>
            <a:ext cx="251433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2191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1987" y="1009650"/>
            <a:ext cx="9008181" cy="5175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3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2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17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r>
              <a:rPr sz="2050" spc="-14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2050" spc="-17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0" dirty="0">
                <a:solidFill>
                  <a:srgbClr val="0000FF"/>
                </a:solidFill>
                <a:latin typeface="Tahoma"/>
                <a:cs typeface="Tahoma"/>
              </a:rPr>
              <a:t>valuation</a:t>
            </a:r>
            <a:r>
              <a:rPr sz="2050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Tahoma"/>
                <a:cs typeface="Tahoma"/>
              </a:rPr>
              <a:t>that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assign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alue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r>
              <a:rPr sz="2050" spc="-15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iables</a:t>
            </a:r>
            <a:endParaRPr sz="2050" dirty="0">
              <a:latin typeface="Tahoma"/>
              <a:cs typeface="Tahoma"/>
            </a:endParaRPr>
          </a:p>
          <a:p>
            <a:pPr marL="303530">
              <a:lnSpc>
                <a:spcPct val="100000"/>
              </a:lnSpc>
              <a:spcBef>
                <a:spcPts val="1405"/>
              </a:spcBef>
            </a:pPr>
            <a:r>
              <a:rPr sz="1700" b="1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1700" b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-70" dirty="0">
                <a:solidFill>
                  <a:srgbClr val="231F20"/>
                </a:solidFill>
                <a:latin typeface="Tahoma"/>
                <a:cs typeface="Tahoma"/>
              </a:rPr>
              <a:t>e.g.,</a:t>
            </a:r>
            <a:r>
              <a:rPr sz="170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η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195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1700" spc="-100" dirty="0">
                <a:solidFill>
                  <a:srgbClr val="231F20"/>
                </a:solidFill>
                <a:latin typeface="Lucida Sans Unicode"/>
                <a:cs typeface="Lucida Sans Unicode"/>
              </a:rPr>
              <a:t>7</a:t>
            </a:r>
            <a:r>
              <a:rPr sz="17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170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η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4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1700" spc="-100" dirty="0">
                <a:solidFill>
                  <a:srgbClr val="231F20"/>
                </a:solidFill>
                <a:latin typeface="Lucida Sans Unicode"/>
                <a:cs typeface="Lucida Sans Unicode"/>
              </a:rPr>
              <a:t>2</a:t>
            </a:r>
            <a:endParaRPr sz="17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et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35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2050" spc="8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olean</a:t>
            </a:r>
            <a:r>
              <a:rPr sz="205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0" dirty="0">
                <a:solidFill>
                  <a:srgbClr val="0000FF"/>
                </a:solidFill>
                <a:latin typeface="Tahoma"/>
                <a:cs typeface="Tahoma"/>
              </a:rPr>
              <a:t>conditions</a:t>
            </a:r>
            <a:r>
              <a:rPr sz="2050" spc="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over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05" dirty="0">
                <a:solidFill>
                  <a:srgbClr val="231F20"/>
                </a:solidFill>
                <a:latin typeface="Arial"/>
                <a:cs typeface="Arial"/>
              </a:rPr>
              <a:t>Var</a:t>
            </a:r>
            <a:endParaRPr sz="2050" dirty="0">
              <a:latin typeface="Arial"/>
              <a:cs typeface="Arial"/>
            </a:endParaRPr>
          </a:p>
          <a:p>
            <a:pPr marL="548640" lvl="1" indent="-245110">
              <a:lnSpc>
                <a:spcPct val="100000"/>
              </a:lnSpc>
              <a:spcBef>
                <a:spcPts val="1405"/>
              </a:spcBef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sz="1700" spc="-11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70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700" spc="-2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700" spc="-30" dirty="0">
                <a:solidFill>
                  <a:srgbClr val="231F20"/>
                </a:solidFill>
                <a:latin typeface="Tahoma"/>
                <a:cs typeface="Tahoma"/>
              </a:rPr>
              <a:t>ositional</a:t>
            </a:r>
            <a:r>
              <a:rPr sz="170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1700" spc="-40" dirty="0">
                <a:solidFill>
                  <a:srgbClr val="231F20"/>
                </a:solidFill>
                <a:latin typeface="Tahoma"/>
                <a:cs typeface="Tahoma"/>
              </a:rPr>
              <a:t>ogic</a:t>
            </a:r>
            <a:r>
              <a:rPr sz="170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1700" spc="-11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70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mulas</a:t>
            </a:r>
            <a:r>
              <a:rPr sz="170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9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1700" spc="-100" dirty="0">
                <a:solidFill>
                  <a:srgbClr val="231F20"/>
                </a:solidFill>
                <a:latin typeface="Tahoma"/>
                <a:cs typeface="Tahoma"/>
              </a:rPr>
              <a:t>hose</a:t>
            </a:r>
            <a:r>
              <a:rPr sz="170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11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70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700" spc="-2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1700" spc="-45" dirty="0">
                <a:solidFill>
                  <a:srgbClr val="231F20"/>
                </a:solidFill>
                <a:latin typeface="Tahoma"/>
                <a:cs typeface="Tahoma"/>
              </a:rPr>
              <a:t>ositions</a:t>
            </a:r>
            <a:r>
              <a:rPr sz="170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1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170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700" spc="-1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70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700" spc="-25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170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1700" spc="-105" dirty="0">
                <a:solidFill>
                  <a:srgbClr val="231F20"/>
                </a:solidFill>
                <a:latin typeface="Tahoma"/>
                <a:cs typeface="Tahoma"/>
              </a:rPr>
              <a:t>he</a:t>
            </a:r>
            <a:r>
              <a:rPr sz="170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1700" spc="-10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700" spc="-55" dirty="0">
                <a:solidFill>
                  <a:srgbClr val="231F20"/>
                </a:solidFill>
                <a:latin typeface="Tahoma"/>
                <a:cs typeface="Tahoma"/>
              </a:rPr>
              <a:t>rm</a:t>
            </a:r>
            <a:r>
              <a:rPr sz="170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165" dirty="0">
                <a:solidFill>
                  <a:srgbClr val="231F20"/>
                </a:solidFill>
                <a:latin typeface="Tahoma"/>
                <a:cs typeface="Tahoma"/>
              </a:rPr>
              <a:t>“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4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∈</a:t>
            </a:r>
            <a:r>
              <a:rPr sz="1700" spc="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400" dirty="0">
                <a:solidFill>
                  <a:srgbClr val="231F20"/>
                </a:solidFill>
                <a:latin typeface="Bookman Old Style"/>
                <a:cs typeface="Bookman Old Style"/>
              </a:rPr>
              <a:t>D</a:t>
            </a:r>
            <a:r>
              <a:rPr sz="1700" spc="175" dirty="0">
                <a:solidFill>
                  <a:srgbClr val="231F20"/>
                </a:solidFill>
                <a:latin typeface="Tahoma"/>
                <a:cs typeface="Tahoma"/>
              </a:rPr>
              <a:t>”</a:t>
            </a:r>
            <a:endParaRPr sz="1700" dirty="0">
              <a:latin typeface="Tahoma"/>
              <a:cs typeface="Tahoma"/>
            </a:endParaRPr>
          </a:p>
          <a:p>
            <a:pPr marL="303530">
              <a:lnSpc>
                <a:spcPct val="100000"/>
              </a:lnSpc>
              <a:spcBef>
                <a:spcPts val="155"/>
              </a:spcBef>
              <a:tabLst>
                <a:tab pos="2117090" algn="l"/>
                <a:tab pos="2417445" algn="l"/>
                <a:tab pos="3707765" algn="l"/>
                <a:tab pos="4008120" algn="l"/>
              </a:tabLst>
            </a:pPr>
            <a:r>
              <a:rPr sz="1700" b="1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1700" b="1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1700" spc="-100" dirty="0">
                <a:solidFill>
                  <a:srgbClr val="231F20"/>
                </a:solidFill>
                <a:latin typeface="Lucida Sans Unicode"/>
                <a:cs typeface="Lucida Sans Unicode"/>
              </a:rPr>
              <a:t>3</a:t>
            </a:r>
            <a:r>
              <a:rPr sz="17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520" dirty="0">
                <a:solidFill>
                  <a:srgbClr val="231F20"/>
                </a:solidFill>
                <a:latin typeface="Bookman Old Style"/>
                <a:cs typeface="Bookman Old Style"/>
              </a:rPr>
              <a:t>&lt;</a:t>
            </a:r>
            <a:r>
              <a:rPr sz="1700" b="0" i="1" spc="4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lang="en-US" sz="1700" spc="114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&lt;=</a:t>
            </a:r>
            <a:r>
              <a:rPr sz="1700" spc="2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5</a:t>
            </a:r>
            <a:r>
              <a:rPr sz="1700" spc="40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1700" spc="-3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∧</a:t>
            </a:r>
            <a:r>
              <a:rPr lang="en-US" sz="1700" spc="-3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 </a:t>
            </a:r>
            <a:r>
              <a:rPr sz="1700" spc="21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-25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114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i="1" spc="35" dirty="0">
                <a:solidFill>
                  <a:srgbClr val="231F20"/>
                </a:solidFill>
                <a:latin typeface="Calibri"/>
                <a:cs typeface="Calibri"/>
              </a:rPr>
              <a:t>g</a:t>
            </a:r>
            <a:r>
              <a:rPr sz="1700" i="1" spc="-70" dirty="0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sz="1700" i="1" spc="-110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1700" i="1" spc="-25" dirty="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sz="1700" i="1" spc="85" dirty="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1700" spc="-3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∧</a:t>
            </a:r>
            <a:r>
              <a:rPr lang="en-US" sz="17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170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21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6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:(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2</a:t>
            </a:r>
            <a:r>
              <a:rPr sz="1700" spc="-49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·</a:t>
            </a:r>
            <a:r>
              <a:rPr sz="1700" b="0" i="1" spc="195" dirty="0" smtClean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lang="en-US" sz="1800" dirty="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sz="1700" spc="21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endParaRPr sz="17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spc="-10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050" spc="-135" dirty="0">
                <a:solidFill>
                  <a:srgbClr val="0000FF"/>
                </a:solidFill>
                <a:latin typeface="Tahoma"/>
                <a:cs typeface="Tahoma"/>
              </a:rPr>
              <a:t>ﬀ</a:t>
            </a:r>
            <a:r>
              <a:rPr sz="2050" spc="-50" dirty="0">
                <a:solidFill>
                  <a:srgbClr val="0000FF"/>
                </a:solidFill>
                <a:latin typeface="Tahoma"/>
                <a:cs typeface="Tahoma"/>
              </a:rPr>
              <a:t>ec</a:t>
            </a:r>
            <a:r>
              <a:rPr sz="2050" spc="-3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05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45" dirty="0">
                <a:solidFill>
                  <a:srgbClr val="231F20"/>
                </a:solidFill>
                <a:latin typeface="Tahoma"/>
                <a:cs typeface="Tahoma"/>
              </a:rPr>
              <a:t>ctions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2050" spc="-13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rmalize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2050" spc="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231F20"/>
                </a:solidFill>
                <a:latin typeface="Tahoma"/>
                <a:cs typeface="Tahoma"/>
              </a:rPr>
              <a:t>means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-30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mapping: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Clr>
                <a:srgbClr val="231F20"/>
              </a:buClr>
              <a:buFont typeface="Lucida Sans Unicode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2194560">
              <a:lnSpc>
                <a:spcPct val="100000"/>
              </a:lnSpc>
            </a:pP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i="1" spc="-20" dirty="0">
                <a:solidFill>
                  <a:srgbClr val="231F20"/>
                </a:solidFill>
                <a:latin typeface="Arial"/>
                <a:cs typeface="Arial"/>
              </a:rPr>
              <a:t>ﬀ</a:t>
            </a:r>
            <a:r>
              <a:rPr sz="2050" i="1" spc="-6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2050" i="1" spc="-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231F20"/>
                </a:solidFill>
                <a:latin typeface="Tahoma"/>
                <a:cs typeface="Tahoma"/>
              </a:rPr>
              <a:t>: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25" dirty="0">
                <a:solidFill>
                  <a:srgbClr val="231F20"/>
                </a:solidFill>
                <a:latin typeface="Arial"/>
                <a:cs typeface="Arial"/>
              </a:rPr>
              <a:t>Ac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×</a:t>
            </a:r>
            <a:r>
              <a:rPr sz="2050" spc="-1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0" dirty="0">
                <a:solidFill>
                  <a:srgbClr val="231F20"/>
                </a:solidFill>
                <a:latin typeface="Arial"/>
                <a:cs typeface="Arial"/>
              </a:rPr>
              <a:t>Eva</a:t>
            </a:r>
            <a:r>
              <a:rPr sz="2050" i="1" spc="-5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2050" i="1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0" dirty="0">
                <a:solidFill>
                  <a:srgbClr val="231F20"/>
                </a:solidFill>
                <a:latin typeface="Arial"/>
                <a:cs typeface="Arial"/>
              </a:rPr>
              <a:t>Eva</a:t>
            </a:r>
            <a:r>
              <a:rPr sz="2050" i="1" spc="-5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2050" i="1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48640" lvl="1" indent="-245110">
              <a:lnSpc>
                <a:spcPct val="100000"/>
              </a:lnSpc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sz="1700" spc="-70" dirty="0">
                <a:solidFill>
                  <a:srgbClr val="231F20"/>
                </a:solidFill>
                <a:latin typeface="Tahoma"/>
                <a:cs typeface="Tahoma"/>
              </a:rPr>
              <a:t>e.g.,</a:t>
            </a:r>
            <a:r>
              <a:rPr sz="170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b="0" i="1" spc="195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1700" b="0" i="1" spc="50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≡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200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4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:=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4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+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5</a:t>
            </a:r>
            <a:r>
              <a:rPr sz="17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170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spc="-1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700" spc="-40" dirty="0">
                <a:solidFill>
                  <a:srgbClr val="231F20"/>
                </a:solidFill>
                <a:latin typeface="Tahoma"/>
                <a:cs typeface="Tahoma"/>
              </a:rPr>
              <a:t>valuation</a:t>
            </a:r>
            <a:r>
              <a:rPr sz="170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η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195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1700" spc="-100" dirty="0">
                <a:solidFill>
                  <a:srgbClr val="231F20"/>
                </a:solidFill>
                <a:latin typeface="Lucida Sans Unicode"/>
                <a:cs typeface="Lucida Sans Unicode"/>
              </a:rPr>
              <a:t>7</a:t>
            </a:r>
            <a:r>
              <a:rPr sz="170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170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70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η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4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1700" spc="-100" dirty="0">
                <a:solidFill>
                  <a:srgbClr val="231F20"/>
                </a:solidFill>
                <a:latin typeface="Lucida Sans Unicode"/>
                <a:cs typeface="Lucida Sans Unicode"/>
              </a:rPr>
              <a:t>2</a:t>
            </a:r>
            <a:endParaRPr sz="1700" dirty="0">
              <a:latin typeface="Lucida Sans Unicode"/>
              <a:cs typeface="Lucida Sans Unicode"/>
            </a:endParaRPr>
          </a:p>
          <a:p>
            <a:pPr marL="303530">
              <a:lnSpc>
                <a:spcPct val="100000"/>
              </a:lnSpc>
              <a:spcBef>
                <a:spcPts val="155"/>
              </a:spcBef>
              <a:tabLst>
                <a:tab pos="2178050" algn="l"/>
                <a:tab pos="2514600" algn="l"/>
                <a:tab pos="4140835" algn="l"/>
                <a:tab pos="4617720" algn="l"/>
                <a:tab pos="6239510" algn="l"/>
              </a:tabLst>
            </a:pPr>
            <a:r>
              <a:rPr sz="1700" b="1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1700" b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00" i="1" spc="-35" dirty="0">
                <a:solidFill>
                  <a:srgbClr val="231F20"/>
                </a:solidFill>
                <a:latin typeface="Arial"/>
                <a:cs typeface="Arial"/>
              </a:rPr>
              <a:t>Eﬀec</a:t>
            </a:r>
            <a:r>
              <a:rPr sz="1700" i="1" spc="-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180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1700" b="0" i="1" spc="8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-16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η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)(</a:t>
            </a:r>
            <a:r>
              <a:rPr sz="1700" b="0" i="1" spc="195" dirty="0">
                <a:solidFill>
                  <a:srgbClr val="231F20"/>
                </a:solidFill>
                <a:latin typeface="Bookman Old Style"/>
                <a:cs typeface="Bookman Old Style"/>
              </a:rPr>
              <a:t>x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170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η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4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spc="570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70" dirty="0">
                <a:solidFill>
                  <a:srgbClr val="231F20"/>
                </a:solidFill>
                <a:latin typeface="Lucida Sans Unicode"/>
                <a:cs typeface="Lucida Sans Unicode"/>
              </a:rPr>
              <a:t>+</a:t>
            </a:r>
            <a:r>
              <a:rPr sz="1700" spc="-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Lucida Sans Unicode"/>
                <a:cs typeface="Lucida Sans Unicode"/>
              </a:rPr>
              <a:t>5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231F20"/>
                </a:solidFill>
                <a:latin typeface="Lucida Sans Unicode"/>
                <a:cs typeface="Lucida Sans Unicode"/>
              </a:rPr>
              <a:t>3</a:t>
            </a:r>
            <a:r>
              <a:rPr sz="1700" b="0" i="1" spc="7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dirty="0">
                <a:solidFill>
                  <a:srgbClr val="231F20"/>
                </a:solidFill>
                <a:latin typeface="Bookman Old Style"/>
                <a:cs typeface="Bookman Old Style"/>
              </a:rPr>
              <a:t>	</a:t>
            </a:r>
            <a:r>
              <a:rPr sz="1700" spc="-6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1700" dirty="0">
                <a:solidFill>
                  <a:srgbClr val="231F20"/>
                </a:solidFill>
                <a:latin typeface="Tahoma"/>
                <a:cs typeface="Tahoma"/>
              </a:rPr>
              <a:t>	</a:t>
            </a:r>
            <a:r>
              <a:rPr sz="1700" i="1" spc="-35" dirty="0">
                <a:solidFill>
                  <a:srgbClr val="231F20"/>
                </a:solidFill>
                <a:latin typeface="Arial"/>
                <a:cs typeface="Arial"/>
              </a:rPr>
              <a:t>Eﬀec</a:t>
            </a:r>
            <a:r>
              <a:rPr sz="1700" i="1" spc="-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180" dirty="0">
                <a:solidFill>
                  <a:srgbClr val="231F20"/>
                </a:solidFill>
                <a:latin typeface="Bookman Old Style"/>
                <a:cs typeface="Bookman Old Style"/>
              </a:rPr>
              <a:t>α</a:t>
            </a:r>
            <a:r>
              <a:rPr sz="1700" b="0" i="1" spc="8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700" b="0" i="1" spc="-17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70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η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)(</a:t>
            </a:r>
            <a:r>
              <a:rPr sz="1700" b="0" i="1" spc="4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b="0" i="1" spc="70" dirty="0">
                <a:solidFill>
                  <a:srgbClr val="231F20"/>
                </a:solidFill>
                <a:latin typeface="Bookman Old Style"/>
                <a:cs typeface="Bookman Old Style"/>
              </a:rPr>
              <a:t>η</a:t>
            </a:r>
            <a:r>
              <a:rPr sz="17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sz="1700" b="0" i="1" spc="40" dirty="0">
                <a:solidFill>
                  <a:srgbClr val="231F20"/>
                </a:solidFill>
                <a:latin typeface="Bookman Old Style"/>
                <a:cs typeface="Bookman Old Style"/>
              </a:rPr>
              <a:t>y</a:t>
            </a:r>
            <a:r>
              <a:rPr sz="1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1700" spc="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=</a:t>
            </a:r>
            <a:r>
              <a:rPr sz="17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7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1700" spc="-100" dirty="0">
                <a:solidFill>
                  <a:srgbClr val="231F20"/>
                </a:solidFill>
                <a:latin typeface="Lucida Sans Unicode"/>
                <a:cs typeface="Lucida Sans Unicode"/>
              </a:rPr>
              <a:t>2</a:t>
            </a:r>
            <a:endParaRPr sz="1700" dirty="0">
              <a:latin typeface="Lucida Sans Unicode"/>
              <a:cs typeface="Lucida Sans Unicod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Preliminaries</a:t>
            </a: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064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1677" y="1293108"/>
            <a:ext cx="8067551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50" spc="135" dirty="0" smtClean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4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4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50" i="1" spc="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FF"/>
                </a:solidFill>
                <a:latin typeface="Arial"/>
                <a:cs typeface="Arial"/>
              </a:rPr>
              <a:t>ogram</a:t>
            </a:r>
            <a:r>
              <a:rPr sz="2050" i="1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i="1" spc="-85" dirty="0">
                <a:solidFill>
                  <a:srgbClr val="0000FF"/>
                </a:solidFill>
                <a:latin typeface="Arial"/>
                <a:cs typeface="Arial"/>
              </a:rPr>
              <a:t>graph</a:t>
            </a:r>
            <a:r>
              <a:rPr sz="2050" i="1" spc="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i="1" spc="-150" dirty="0">
                <a:solidFill>
                  <a:srgbClr val="231F20"/>
                </a:solidFill>
                <a:latin typeface="Arial"/>
                <a:cs typeface="Arial"/>
              </a:rPr>
              <a:t>PG</a:t>
            </a:r>
            <a:r>
              <a:rPr sz="2050" i="1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over</a:t>
            </a:r>
            <a:r>
              <a:rPr sz="2050" spc="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set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2050" i="1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i="1" spc="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17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r>
              <a:rPr sz="2050" spc="-15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iables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uple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8945" y="1902709"/>
            <a:ext cx="4007959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231F20"/>
                </a:solidFill>
                <a:latin typeface="Arial"/>
                <a:cs typeface="Arial"/>
              </a:rPr>
              <a:t>Ac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i="1" spc="-20" dirty="0">
                <a:solidFill>
                  <a:srgbClr val="231F20"/>
                </a:solidFill>
                <a:latin typeface="Arial"/>
                <a:cs typeface="Arial"/>
              </a:rPr>
              <a:t>ﬀ</a:t>
            </a:r>
            <a:r>
              <a:rPr sz="2050" i="1" spc="-6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2050" i="1" spc="-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30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175" spc="-9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16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175" spc="-82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7892" y="1902708"/>
            <a:ext cx="783483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10" dirty="0">
                <a:solidFill>
                  <a:srgbClr val="231F20"/>
                </a:solidFill>
                <a:latin typeface="Tahoma"/>
                <a:cs typeface="Tahoma"/>
              </a:rPr>
              <a:t>where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42" y="2495759"/>
            <a:ext cx="7899181" cy="1561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2415" algn="l"/>
              </a:tabLst>
            </a:pPr>
            <a:r>
              <a:rPr sz="2050" i="1" spc="-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spc="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et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2050" spc="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5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50" i="1" spc="-75" dirty="0">
                <a:solidFill>
                  <a:srgbClr val="FF0000"/>
                </a:solidFill>
                <a:latin typeface="Arial"/>
                <a:cs typeface="Arial"/>
              </a:rPr>
              <a:t>cations</a:t>
            </a:r>
            <a:r>
              <a:rPr sz="2050" i="1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231F20"/>
                </a:solidFill>
                <a:latin typeface="Tahoma"/>
                <a:cs typeface="Tahoma"/>
              </a:rPr>
              <a:t>with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initial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oc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ations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2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175" spc="-15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2175" spc="254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⊆</a:t>
            </a:r>
            <a:r>
              <a:rPr sz="205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endParaRPr sz="2050" dirty="0"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spcBef>
                <a:spcPts val="2360"/>
              </a:spcBef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i="1" spc="25" dirty="0">
                <a:solidFill>
                  <a:srgbClr val="231F20"/>
                </a:solidFill>
                <a:latin typeface="Arial"/>
                <a:cs typeface="Arial"/>
              </a:rPr>
              <a:t>Ac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et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actions</a:t>
            </a:r>
            <a:endParaRPr sz="2050" dirty="0">
              <a:latin typeface="Tahoma"/>
              <a:cs typeface="Tahoma"/>
            </a:endParaRPr>
          </a:p>
          <a:p>
            <a:pPr marL="271780" indent="-259079">
              <a:lnSpc>
                <a:spcPct val="100000"/>
              </a:lnSpc>
              <a:spcBef>
                <a:spcPts val="2375"/>
              </a:spcBef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i="1" spc="-20" dirty="0">
                <a:solidFill>
                  <a:srgbClr val="231F20"/>
                </a:solidFill>
                <a:latin typeface="Arial"/>
                <a:cs typeface="Arial"/>
              </a:rPr>
              <a:t>ﬀ</a:t>
            </a:r>
            <a:r>
              <a:rPr sz="2050" i="1" spc="-6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2050" i="1" spc="-3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231F20"/>
                </a:solidFill>
                <a:latin typeface="Tahoma"/>
                <a:cs typeface="Tahoma"/>
              </a:rPr>
              <a:t>: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25" dirty="0">
                <a:solidFill>
                  <a:srgbClr val="231F20"/>
                </a:solidFill>
                <a:latin typeface="Arial"/>
                <a:cs typeface="Arial"/>
              </a:rPr>
              <a:t>Ac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×</a:t>
            </a:r>
            <a:r>
              <a:rPr sz="2050" spc="-1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0" dirty="0">
                <a:solidFill>
                  <a:srgbClr val="231F20"/>
                </a:solidFill>
                <a:latin typeface="Arial"/>
                <a:cs typeface="Arial"/>
              </a:rPr>
              <a:t>Eva</a:t>
            </a:r>
            <a:r>
              <a:rPr sz="2050" i="1" spc="-5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2050" i="1" spc="-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0" dirty="0">
                <a:solidFill>
                  <a:srgbClr val="231F20"/>
                </a:solidFill>
                <a:latin typeface="Arial"/>
                <a:cs typeface="Arial"/>
              </a:rPr>
              <a:t>Eva</a:t>
            </a:r>
            <a:r>
              <a:rPr sz="2050" i="1" spc="-5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2050" i="1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5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50" i="1" spc="-60" dirty="0">
                <a:solidFill>
                  <a:srgbClr val="FF0000"/>
                </a:solidFill>
                <a:latin typeface="Arial"/>
                <a:cs typeface="Arial"/>
              </a:rPr>
              <a:t>ﬀec</a:t>
            </a:r>
            <a:r>
              <a:rPr sz="2050" i="1" spc="-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50" i="1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function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179" y="4239443"/>
            <a:ext cx="856892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  <a:tab pos="1146175" algn="l"/>
                <a:tab pos="3746500" algn="l"/>
              </a:tabLst>
            </a:pPr>
            <a:r>
              <a:rPr sz="2050" spc="-38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⊆</a:t>
            </a:r>
            <a:r>
              <a:rPr sz="205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sz="2050" i="1" spc="-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×</a:t>
            </a:r>
            <a:r>
              <a:rPr sz="2050" spc="-1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15" dirty="0" smtClean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lang="en-US" sz="20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US" sz="2050" dirty="0" smtClean="0">
                <a:solidFill>
                  <a:srgbClr val="231F20"/>
                </a:solidFill>
                <a:latin typeface="Tahoma"/>
                <a:cs typeface="Tahoma"/>
              </a:rPr>
              <a:t>Cond( </a:t>
            </a:r>
            <a:r>
              <a:rPr lang="en-US" sz="2050" dirty="0" err="1" smtClean="0">
                <a:solidFill>
                  <a:srgbClr val="231F20"/>
                </a:solidFill>
                <a:latin typeface="Tahoma"/>
                <a:cs typeface="Tahoma"/>
              </a:rPr>
              <a:t>Var</a:t>
            </a:r>
            <a:r>
              <a:rPr lang="en-US" sz="2050" dirty="0" smtClean="0">
                <a:solidFill>
                  <a:srgbClr val="231F20"/>
                </a:solidFill>
                <a:latin typeface="Tahoma"/>
                <a:cs typeface="Tahoma"/>
              </a:rPr>
              <a:t> )</a:t>
            </a:r>
            <a:r>
              <a:rPr sz="2050" spc="-3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×</a:t>
            </a:r>
            <a:r>
              <a:rPr sz="2050" i="1" spc="25" dirty="0" smtClean="0">
                <a:solidFill>
                  <a:srgbClr val="231F20"/>
                </a:solidFill>
                <a:latin typeface="Arial"/>
                <a:cs typeface="Arial"/>
              </a:rPr>
              <a:t>Ac</a:t>
            </a:r>
            <a:r>
              <a:rPr sz="2050" i="1" spc="-5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lang="en-US" sz="2050" i="1" spc="-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5" dirty="0" smtClean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-17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×</a:t>
            </a:r>
            <a:r>
              <a:rPr sz="2050" spc="-1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75" dirty="0" err="1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 err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20" dirty="0" err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spc="-50" dirty="0" smtClean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lang="en-US" sz="2050" spc="-50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45" dirty="0">
                <a:solidFill>
                  <a:srgbClr val="231F20"/>
                </a:solidFill>
                <a:latin typeface="Tahoma"/>
                <a:cs typeface="Tahoma"/>
              </a:rPr>
              <a:t>ransition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elation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221" y="4722108"/>
            <a:ext cx="5345941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i="1" spc="-16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175" spc="-15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2175" spc="232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265" dirty="0">
                <a:solidFill>
                  <a:srgbClr val="231F20"/>
                </a:solidFill>
                <a:latin typeface="Lucida Sans Unicode"/>
                <a:cs typeface="Lucida Sans Unicode"/>
              </a:rPr>
              <a:t>∈</a:t>
            </a:r>
            <a:r>
              <a:rPr sz="205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Cond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2050" i="1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nitial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40" dirty="0">
                <a:solidFill>
                  <a:srgbClr val="FF0000"/>
                </a:solidFill>
                <a:latin typeface="Arial"/>
                <a:cs typeface="Arial"/>
              </a:rPr>
              <a:t>condition</a:t>
            </a:r>
            <a:r>
              <a:rPr sz="2050" spc="-50" dirty="0" smtClean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endParaRPr lang="en-US" sz="2050" spc="-50" dirty="0" smtClean="0">
              <a:solidFill>
                <a:srgbClr val="231F20"/>
              </a:solidFill>
              <a:latin typeface="Tahoma"/>
              <a:cs typeface="Tahoma"/>
            </a:endParaRPr>
          </a:p>
          <a:p>
            <a:pPr marL="12701">
              <a:lnSpc>
                <a:spcPct val="100000"/>
              </a:lnSpc>
              <a:buClr>
                <a:srgbClr val="231F20"/>
              </a:buClr>
              <a:tabLst>
                <a:tab pos="271780" algn="l"/>
              </a:tabLst>
            </a:pPr>
            <a:endParaRPr sz="205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2004" y="5313882"/>
            <a:ext cx="53466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231F20"/>
                </a:solidFill>
                <a:latin typeface="Tahoma"/>
                <a:cs typeface="Tahoma"/>
              </a:rPr>
              <a:t>Notation:</a:t>
            </a:r>
            <a:r>
              <a:rPr sz="1800" spc="2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US" sz="2400" spc="220" dirty="0" smtClean="0">
                <a:solidFill>
                  <a:srgbClr val="231F20"/>
                </a:solidFill>
                <a:latin typeface="Brush Script MT" panose="03060802040406070304" pitchFamily="66" charset="0"/>
                <a:cs typeface="Tahoma"/>
              </a:rPr>
              <a:t>l</a:t>
            </a:r>
            <a:r>
              <a:rPr sz="1800" spc="-35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1800" spc="-34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1800" spc="36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1800" spc="-19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35" dirty="0" smtClean="0">
                <a:solidFill>
                  <a:srgbClr val="231F20"/>
                </a:solidFill>
                <a:latin typeface="Brush Script MT" panose="03060802040406070304" pitchFamily="66" charset="0"/>
                <a:cs typeface="Lucida Sans Unicode"/>
              </a:rPr>
              <a:t>l</a:t>
            </a:r>
            <a:r>
              <a:rPr sz="2800" baseline="34722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spc="-202" baseline="34722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1800" spc="-80" dirty="0">
                <a:solidFill>
                  <a:srgbClr val="231F20"/>
                </a:solidFill>
                <a:latin typeface="Tahoma"/>
                <a:cs typeface="Tahoma"/>
              </a:rPr>
              <a:t>denotes</a:t>
            </a:r>
            <a:r>
              <a:rPr sz="180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US" sz="1800" spc="30" dirty="0" smtClean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lang="en-US" sz="2400" spc="30" dirty="0" smtClean="0">
                <a:solidFill>
                  <a:srgbClr val="231F20"/>
                </a:solidFill>
                <a:latin typeface="Brush Script MT" panose="03060802040406070304" pitchFamily="66" charset="0"/>
                <a:cs typeface="Tahoma"/>
              </a:rPr>
              <a:t>l</a:t>
            </a:r>
            <a:r>
              <a:rPr lang="en-US" sz="1800" spc="30" dirty="0" smtClean="0">
                <a:solidFill>
                  <a:srgbClr val="231F20"/>
                </a:solidFill>
                <a:latin typeface="Brush Script MT" panose="03060802040406070304" pitchFamily="66" charset="0"/>
                <a:cs typeface="Tahoma"/>
              </a:rPr>
              <a:t> </a:t>
            </a:r>
            <a:r>
              <a:rPr sz="1800" b="0" i="1" spc="-80" dirty="0" smtClean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800" b="0" i="1" spc="-175" dirty="0" smtClean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800" b="0" i="1" spc="70" dirty="0">
                <a:solidFill>
                  <a:srgbClr val="FF0000"/>
                </a:solidFill>
                <a:latin typeface="Bookman Old Style"/>
                <a:cs typeface="Bookman Old Style"/>
              </a:rPr>
              <a:t>g</a:t>
            </a:r>
            <a:r>
              <a:rPr sz="1800" b="0" i="1" spc="75" dirty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sz="1800" b="0" i="1" spc="-175" dirty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sz="1800" b="0" i="1" spc="190" dirty="0">
                <a:solidFill>
                  <a:srgbClr val="0000FF"/>
                </a:solidFill>
                <a:latin typeface="Bookman Old Style"/>
                <a:cs typeface="Bookman Old Style"/>
              </a:rPr>
              <a:t>α</a:t>
            </a:r>
            <a:r>
              <a:rPr sz="1800" b="0" i="1" spc="75" dirty="0" smtClean="0">
                <a:solidFill>
                  <a:srgbClr val="231F20"/>
                </a:solidFill>
                <a:latin typeface="Bookman Old Style"/>
                <a:cs typeface="Bookman Old Style"/>
              </a:rPr>
              <a:t>,</a:t>
            </a:r>
            <a:r>
              <a:rPr lang="en-US" sz="1800" b="0" i="1" spc="75" dirty="0" smtClean="0">
                <a:solidFill>
                  <a:srgbClr val="231F20"/>
                </a:solidFill>
                <a:latin typeface="Bookman Old Style"/>
                <a:cs typeface="Bookman Old Style"/>
              </a:rPr>
              <a:t> </a:t>
            </a:r>
            <a:r>
              <a:rPr lang="en-US" sz="2400" b="0" i="1" spc="75" dirty="0" smtClean="0">
                <a:solidFill>
                  <a:srgbClr val="231F20"/>
                </a:solidFill>
                <a:latin typeface="Brush Script MT" panose="03060802040406070304" pitchFamily="66" charset="0"/>
                <a:cs typeface="Bookman Old Style"/>
              </a:rPr>
              <a:t>l</a:t>
            </a:r>
            <a:r>
              <a:rPr lang="en-US" sz="240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lang="en-US" sz="2400" spc="-202" baseline="34722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) </a:t>
            </a:r>
            <a:r>
              <a:rPr sz="1800" spc="-3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∈</a:t>
            </a:r>
            <a:r>
              <a:rPr lang="en-US" sz="1800" spc="-3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300" dirty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lang="en-US" sz="180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1800" spc="-8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1868" y="5194927"/>
            <a:ext cx="3315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i="1" spc="30" dirty="0">
                <a:solidFill>
                  <a:srgbClr val="FF0000"/>
                </a:solidFill>
                <a:latin typeface="Bookman Old Style"/>
                <a:cs typeface="Bookman Old Style"/>
              </a:rPr>
              <a:t>g</a:t>
            </a:r>
            <a:r>
              <a:rPr sz="14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:</a:t>
            </a:r>
            <a:r>
              <a:rPr sz="1400" b="0" i="1" spc="120" dirty="0">
                <a:solidFill>
                  <a:srgbClr val="0000FF"/>
                </a:solidFill>
                <a:latin typeface="Bookman Old Style"/>
                <a:cs typeface="Bookman Old Style"/>
              </a:rPr>
              <a:t>α</a:t>
            </a:r>
            <a:endParaRPr sz="1400" dirty="0">
              <a:latin typeface="Bookman Old Style"/>
              <a:cs typeface="Bookman Old Styl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Graphs</a:t>
            </a:r>
            <a:endParaRPr lang="en-US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07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Beverage Vending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9" y="1259919"/>
            <a:ext cx="11551444" cy="53123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{ start, select } with </a:t>
            </a:r>
            <a:r>
              <a:rPr lang="en-US" sz="2200" b="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</a:t>
            </a:r>
            <a:r>
              <a:rPr lang="en-US" sz="2200" b="0" i="1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b="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start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 = { </a:t>
            </a:r>
            <a:r>
              <a:rPr lang="en-US" sz="22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cget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sget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coin, </a:t>
            </a:r>
            <a:r>
              <a:rPr lang="en-US" sz="22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ret_coin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refill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{ </a:t>
            </a:r>
            <a:r>
              <a:rPr lang="en-US" sz="22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nsprite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ncoke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 with domain { 0, 1, …, max }</a:t>
            </a:r>
          </a:p>
          <a:p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80135" lvl="2" indent="0">
              <a:buNone/>
            </a:pP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Effect( coin, 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 ) = </a:t>
            </a:r>
          </a:p>
          <a:p>
            <a:pPr marL="1080135" lvl="2" indent="0">
              <a:buNone/>
            </a:pP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Effect( </a:t>
            </a:r>
            <a:r>
              <a:rPr lang="en-US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ret_coin</a:t>
            </a: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 ) = 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</a:t>
            </a:r>
          </a:p>
          <a:p>
            <a:pPr marL="1080135" lvl="2" indent="0">
              <a:buNone/>
            </a:pP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Effect( </a:t>
            </a:r>
            <a:r>
              <a:rPr lang="en-US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sget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 ) = 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[ </a:t>
            </a:r>
            <a:r>
              <a:rPr lang="en-US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nsprite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:= </a:t>
            </a:r>
            <a:r>
              <a:rPr lang="en-US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nsprite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 1 ]</a:t>
            </a:r>
          </a:p>
          <a:p>
            <a:pPr marL="1080135" lvl="2" indent="0">
              <a:buNone/>
            </a:pP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Effect( </a:t>
            </a:r>
            <a:r>
              <a:rPr lang="en-US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cget</a:t>
            </a: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 ) = [ </a:t>
            </a:r>
            <a:r>
              <a:rPr lang="en-US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ncoke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:= </a:t>
            </a:r>
            <a:r>
              <a:rPr lang="en-US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ncoke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 1 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]</a:t>
            </a:r>
          </a:p>
          <a:p>
            <a:pPr marL="1080135" lvl="2" indent="0">
              <a:buNone/>
            </a:pP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Effect( 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refill, </a:t>
            </a: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 ) = 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[ </a:t>
            </a:r>
            <a:r>
              <a:rPr lang="en-US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nsprite</a:t>
            </a:r>
            <a:r>
              <a:rPr 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:= 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max, </a:t>
            </a:r>
            <a:r>
              <a:rPr lang="en-US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ncoke</a:t>
            </a:r>
            <a:r>
              <a:rPr lang="en-US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:= max 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g</a:t>
            </a:r>
            <a:r>
              <a:rPr lang="en-US" sz="2200" b="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0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= ( </a:t>
            </a:r>
            <a:r>
              <a:rPr lang="en-US" sz="22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nsprite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= max  </a:t>
            </a:r>
            <a:r>
              <a:rPr lang="en-US" sz="22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ncoke</a:t>
            </a:r>
            <a:r>
              <a:rPr lang="en-US" sz="22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= max ) </a:t>
            </a:r>
          </a:p>
          <a:p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endParaRPr lang="en-US" sz="2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1209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14387" y="1500474"/>
            <a:ext cx="8534400" cy="2793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200" spc="-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200" spc="-6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trategy:</a:t>
            </a:r>
            <a:r>
              <a:rPr sz="2200" spc="28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5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unfolding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lvl="1" indent="-245110">
              <a:lnSpc>
                <a:spcPct val="100000"/>
              </a:lnSpc>
              <a:spcBef>
                <a:spcPts val="1475"/>
              </a:spcBef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sz="2200" spc="-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9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200" spc="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cation</a:t>
            </a:r>
            <a:r>
              <a:rPr sz="2200" spc="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(current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2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control)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i="1" spc="7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200" i="1" spc="6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9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6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</a:t>
            </a:r>
            <a:r>
              <a:rPr sz="2200" spc="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6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sz="2200" spc="-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aluation</a:t>
            </a:r>
            <a:r>
              <a:rPr sz="2200" spc="2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η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lvl="1" indent="-245110">
              <a:lnSpc>
                <a:spcPct val="100000"/>
              </a:lnSpc>
              <a:spcBef>
                <a:spcPts val="145"/>
              </a:spcBef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sz="22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</a:t>
            </a:r>
            <a:r>
              <a:rPr sz="2200" spc="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200" spc="-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tate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9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200" spc="-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nitial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200" spc="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cation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satisfying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200" spc="-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nitial</a:t>
            </a:r>
            <a:r>
              <a:rPr sz="2200" spc="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</a:t>
            </a:r>
            <a:r>
              <a:rPr sz="2200" spc="2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sz="2200" spc="-120" baseline="-11574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sz="2200" baseline="-1157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Clr>
                <a:srgbClr val="231F20"/>
              </a:buClr>
              <a:buFont typeface="Arial"/>
              <a:buChar char="–"/>
            </a:pP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2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</a:t>
            </a:r>
            <a:r>
              <a:rPr sz="2200" spc="6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2200" spc="-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ositions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8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200" spc="-8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-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200" spc="-6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eling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lvl="1" indent="-245110">
              <a:lnSpc>
                <a:spcPct val="100000"/>
              </a:lnSpc>
              <a:spcBef>
                <a:spcPts val="1475"/>
              </a:spcBef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sz="2200" spc="-1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200" spc="-6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2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2200" spc="-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ositions:</a:t>
            </a:r>
            <a:r>
              <a:rPr sz="2200" spc="2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sz="2200" spc="-1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2200" spc="-1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i="1" spc="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200" i="1" spc="6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7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sz="2200" spc="4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-7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2200" spc="-6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sz="2200" i="1" spc="2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2200" i="1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∈</a:t>
            </a:r>
            <a:r>
              <a:rPr sz="2200" spc="2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4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2200" spc="1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2200" spc="-1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3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2200" i="1" spc="10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8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</a:t>
            </a:r>
            <a:r>
              <a:rPr sz="2200" spc="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7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</a:t>
            </a:r>
            <a:r>
              <a:rPr sz="2200" spc="2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200" i="1" spc="19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2200" spc="21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lvl="1" indent="-245110">
              <a:lnSpc>
                <a:spcPct val="100000"/>
              </a:lnSpc>
              <a:spcBef>
                <a:spcPts val="155"/>
              </a:spcBef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sz="2200" spc="24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i="1" spc="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200" i="1" spc="6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80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200" i="1" spc="-17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7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η</a:t>
            </a:r>
            <a:r>
              <a:rPr sz="2200" spc="2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sz="22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200" spc="-1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2200" spc="-6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9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22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ith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sz="2200" spc="-1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i="1" spc="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200" i="1" spc="6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7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sz="2200" spc="4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-6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2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2200" spc="-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ondition</a:t>
            </a:r>
            <a:r>
              <a:rPr sz="2200" spc="-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200" spc="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hat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2200" spc="-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</a:t>
            </a:r>
            <a:r>
              <a:rPr sz="2200" spc="-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200" spc="-7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η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104" y="5032650"/>
            <a:ext cx="77959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lang="en-US" sz="2400" i="1" spc="75" dirty="0">
                <a:solidFill>
                  <a:srgbClr val="231F20"/>
                </a:solidFill>
                <a:latin typeface="Brush Script MT" panose="03060802040406070304" pitchFamily="66" charset="0"/>
                <a:cs typeface="Bookman Old Style"/>
              </a:rPr>
              <a:t>l</a:t>
            </a:r>
            <a:r>
              <a:rPr sz="2050" i="1" spc="-229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93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49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-93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−</a:t>
            </a:r>
            <a:r>
              <a:rPr sz="2050" spc="13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lang="en-US" sz="2050" spc="13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75" dirty="0">
                <a:solidFill>
                  <a:srgbClr val="231F20"/>
                </a:solidFill>
                <a:latin typeface="Brush Script MT" panose="03060802040406070304" pitchFamily="66" charset="0"/>
                <a:cs typeface="Bookman Old Style"/>
              </a:rPr>
              <a:t>l</a:t>
            </a:r>
            <a:r>
              <a:rPr lang="en-US" sz="2400" dirty="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sz="2050" spc="-30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75" dirty="0" smtClean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2050" spc="-80" dirty="0" smtClean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2050" spc="40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6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050" i="1" spc="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holds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30" dirty="0">
                <a:solidFill>
                  <a:srgbClr val="231F20"/>
                </a:solidFill>
                <a:latin typeface="Arial"/>
                <a:cs typeface="Arial"/>
              </a:rPr>
              <a:t>η</a:t>
            </a:r>
            <a:r>
              <a:rPr sz="2050" i="1" spc="2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then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3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lang="en-US" sz="2400" i="1" spc="75" dirty="0" smtClean="0">
                <a:solidFill>
                  <a:srgbClr val="231F20"/>
                </a:solidFill>
                <a:latin typeface="Brush Script MT" panose="03060802040406070304" pitchFamily="66" charset="0"/>
                <a:cs typeface="Bookman Old Style"/>
              </a:rPr>
              <a:t>l</a:t>
            </a:r>
            <a:r>
              <a:rPr lang="en-US" sz="2400" spc="-202" baseline="34722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0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9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65" dirty="0">
                <a:solidFill>
                  <a:srgbClr val="231F20"/>
                </a:solidFill>
                <a:latin typeface="Arial"/>
                <a:cs typeface="Arial"/>
              </a:rPr>
              <a:t>η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2050" spc="-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1019" dirty="0">
                <a:solidFill>
                  <a:srgbClr val="231F20"/>
                </a:solidFill>
                <a:latin typeface="Lucida Sans Unicode"/>
                <a:cs typeface="Lucida Sans Unicode"/>
              </a:rPr>
              <a:t>−−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→</a:t>
            </a:r>
            <a:r>
              <a:rPr sz="2050" spc="-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13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lang="en-US" sz="2400" i="1" spc="75" dirty="0" smtClean="0">
                <a:solidFill>
                  <a:srgbClr val="231F20"/>
                </a:solidFill>
                <a:latin typeface="Brush Script MT" panose="03060802040406070304" pitchFamily="66" charset="0"/>
                <a:cs typeface="Bookman Old Style"/>
              </a:rPr>
              <a:t>l</a:t>
            </a:r>
            <a:r>
              <a:rPr sz="2050" i="1" spc="-4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i="1" spc="-20" dirty="0">
                <a:solidFill>
                  <a:srgbClr val="231F20"/>
                </a:solidFill>
                <a:latin typeface="Arial"/>
                <a:cs typeface="Arial"/>
              </a:rPr>
              <a:t>ﬀ</a:t>
            </a:r>
            <a:r>
              <a:rPr sz="2050" i="1" spc="-6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2050" i="1" spc="-4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150" dirty="0">
                <a:solidFill>
                  <a:srgbClr val="0000FF"/>
                </a:solidFill>
                <a:latin typeface="Arial"/>
                <a:cs typeface="Arial"/>
              </a:rPr>
              <a:t>α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65" dirty="0">
                <a:solidFill>
                  <a:srgbClr val="231F20"/>
                </a:solidFill>
                <a:latin typeface="Arial"/>
                <a:cs typeface="Arial"/>
              </a:rPr>
              <a:t>η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endParaRPr sz="205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787" y="4972050"/>
            <a:ext cx="4847564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64304" algn="l"/>
              </a:tabLst>
            </a:pPr>
            <a:r>
              <a:rPr sz="2175" b="0" i="1" spc="44" baseline="3831" dirty="0">
                <a:solidFill>
                  <a:srgbClr val="231F20"/>
                </a:solidFill>
                <a:latin typeface="Bookman Old Style"/>
                <a:cs typeface="Bookman Old Style"/>
              </a:rPr>
              <a:t>g</a:t>
            </a:r>
            <a:r>
              <a:rPr sz="2175" baseline="3831" dirty="0">
                <a:solidFill>
                  <a:srgbClr val="231F20"/>
                </a:solidFill>
                <a:latin typeface="Lucida Sans Unicode"/>
                <a:cs typeface="Lucida Sans Unicode"/>
              </a:rPr>
              <a:t>:</a:t>
            </a:r>
            <a:r>
              <a:rPr sz="2175" b="0" i="1" spc="202" baseline="3831" dirty="0">
                <a:solidFill>
                  <a:srgbClr val="0000FF"/>
                </a:solidFill>
                <a:latin typeface="Bookman Old Style"/>
                <a:cs typeface="Bookman Old Style"/>
              </a:rPr>
              <a:t>α</a:t>
            </a:r>
            <a:r>
              <a:rPr sz="2175" b="0" i="1" baseline="3831" dirty="0">
                <a:solidFill>
                  <a:srgbClr val="0000FF"/>
                </a:solidFill>
                <a:latin typeface="Bookman Old Style"/>
                <a:cs typeface="Bookman Old Style"/>
              </a:rPr>
              <a:t>	</a:t>
            </a:r>
            <a:r>
              <a:rPr sz="1450" b="0" i="1" spc="135" dirty="0">
                <a:solidFill>
                  <a:srgbClr val="0000FF"/>
                </a:solidFill>
                <a:latin typeface="Bookman Old Style"/>
                <a:cs typeface="Bookman Old Style"/>
              </a:rPr>
              <a:t>α</a:t>
            </a:r>
            <a:endParaRPr sz="1450" dirty="0">
              <a:latin typeface="Bookman Old Style"/>
              <a:cs typeface="Bookman Old Styl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program graphs to transition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644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30249" y="2341768"/>
            <a:ext cx="2018946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otation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8383" y="2171848"/>
            <a:ext cx="1000492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17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-17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5276" y="2478949"/>
            <a:ext cx="1605878" cy="0"/>
          </a:xfrm>
          <a:custGeom>
            <a:avLst/>
            <a:gdLst/>
            <a:ahLst/>
            <a:cxnLst/>
            <a:rect l="l" t="t" r="r" b="b"/>
            <a:pathLst>
              <a:path w="1362710">
                <a:moveTo>
                  <a:pt x="0" y="0"/>
                </a:moveTo>
                <a:lnTo>
                  <a:pt x="1362455" y="0"/>
                </a:lnTo>
              </a:path>
            </a:pathLst>
          </a:custGeom>
          <a:ln w="10667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30861" y="2513138"/>
            <a:ext cx="1361928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conclusion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0552" y="2341767"/>
            <a:ext cx="927907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25" dirty="0">
                <a:solidFill>
                  <a:srgbClr val="231F20"/>
                </a:solidFill>
                <a:latin typeface="Tahoma"/>
                <a:cs typeface="Tahoma"/>
              </a:rPr>
              <a:t>means: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229" y="3050479"/>
            <a:ext cx="9662954" cy="2688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marR="5080" indent="-259079">
              <a:lnSpc>
                <a:spcPct val="100499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spc="-114" dirty="0">
                <a:solidFill>
                  <a:srgbClr val="231F20"/>
                </a:solidFill>
                <a:latin typeface="Tahoma"/>
                <a:cs typeface="Tahoma"/>
              </a:rPr>
              <a:t>If</a:t>
            </a:r>
            <a:r>
              <a:rPr sz="2050" spc="1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2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ro</a:t>
            </a: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sition</a:t>
            </a:r>
            <a:r>
              <a:rPr sz="2050" spc="2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20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2050" spc="-110" dirty="0">
                <a:solidFill>
                  <a:srgbClr val="231F20"/>
                </a:solidFill>
                <a:latin typeface="Tahoma"/>
                <a:cs typeface="Tahoma"/>
              </a:rPr>
              <a:t>ove</a:t>
            </a:r>
            <a:r>
              <a:rPr sz="2050" spc="20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125" dirty="0">
                <a:solidFill>
                  <a:srgbClr val="231F20"/>
                </a:solidFill>
                <a:latin typeface="Tahoma"/>
                <a:cs typeface="Tahoma"/>
              </a:rPr>
              <a:t>he</a:t>
            </a:r>
            <a:r>
              <a:rPr sz="2050" spc="20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“solid</a:t>
            </a:r>
            <a:r>
              <a:rPr sz="2050" spc="2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line”</a:t>
            </a:r>
            <a:r>
              <a:rPr sz="2050" spc="1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(i.e.,</a:t>
            </a:r>
            <a:r>
              <a:rPr sz="2050" spc="2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20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remise)</a:t>
            </a:r>
            <a:r>
              <a:rPr sz="2050" spc="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olds,</a:t>
            </a:r>
            <a:r>
              <a:rPr sz="2050" spc="2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114" dirty="0">
                <a:solidFill>
                  <a:srgbClr val="231F20"/>
                </a:solidFill>
                <a:latin typeface="Tahoma"/>
                <a:cs typeface="Tahoma"/>
              </a:rPr>
              <a:t>hen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ro</a:t>
            </a: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sition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under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125" dirty="0">
                <a:solidFill>
                  <a:srgbClr val="231F20"/>
                </a:solidFill>
                <a:latin typeface="Tahoma"/>
                <a:cs typeface="Tahoma"/>
              </a:rPr>
              <a:t>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fraction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2050" spc="-13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i.e.,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125" dirty="0">
                <a:solidFill>
                  <a:srgbClr val="231F20"/>
                </a:solidFill>
                <a:latin typeface="Tahoma"/>
                <a:cs typeface="Tahoma"/>
              </a:rPr>
              <a:t>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conclusion)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holds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231F20"/>
              </a:buClr>
              <a:buFont typeface="Lucida Sans Unicode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Suc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2050" spc="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60" dirty="0">
                <a:solidFill>
                  <a:srgbClr val="231F20"/>
                </a:solidFill>
                <a:latin typeface="Tahoma"/>
                <a:cs typeface="Tahoma"/>
              </a:rPr>
              <a:t>“if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35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i="1" spc="-22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2050" spc="-17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35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i="1" spc="-2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1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sz="2050" spc="204" dirty="0">
                <a:solidFill>
                  <a:srgbClr val="231F20"/>
                </a:solidFill>
                <a:latin typeface="Tahoma"/>
                <a:cs typeface="Tahoma"/>
              </a:rPr>
              <a:t>”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ro</a:t>
            </a:r>
            <a:r>
              <a:rPr sz="2050" spc="-2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sitions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5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re</a:t>
            </a:r>
            <a:r>
              <a:rPr sz="205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also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called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90" dirty="0">
                <a:solidFill>
                  <a:srgbClr val="231F20"/>
                </a:solidFill>
                <a:latin typeface="Arial"/>
                <a:cs typeface="Arial"/>
              </a:rPr>
              <a:t>inferenc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i="1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i="1" spc="-130" dirty="0">
                <a:solidFill>
                  <a:srgbClr val="231F20"/>
                </a:solidFill>
                <a:latin typeface="Arial"/>
                <a:cs typeface="Arial"/>
              </a:rPr>
              <a:t>ules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231F20"/>
              </a:buClr>
              <a:buFont typeface="Lucida Sans Unicode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71780" marR="6350" indent="-259079">
              <a:lnSpc>
                <a:spcPct val="101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spc="-114" dirty="0">
                <a:solidFill>
                  <a:srgbClr val="231F20"/>
                </a:solidFill>
                <a:latin typeface="Tahoma"/>
                <a:cs typeface="Tahoma"/>
              </a:rPr>
              <a:t>If</a:t>
            </a:r>
            <a:r>
              <a:rPr sz="2050" spc="22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2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remise</a:t>
            </a:r>
            <a:r>
              <a:rPr sz="2050" spc="22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2050" spc="2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2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60" dirty="0">
                <a:solidFill>
                  <a:srgbClr val="231F20"/>
                </a:solidFill>
                <a:latin typeface="Tahoma"/>
                <a:cs typeface="Tahoma"/>
              </a:rPr>
              <a:t>autolog</a:t>
            </a:r>
            <a:r>
              <a:rPr sz="2050" spc="-27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2050" spc="2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2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2050" spc="-15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2050" spc="22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2050" spc="-17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2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omitted</a:t>
            </a:r>
            <a:r>
              <a:rPr sz="2050" spc="2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spc="-110" dirty="0">
                <a:solidFill>
                  <a:srgbClr val="231F20"/>
                </a:solidFill>
                <a:latin typeface="Tahoma"/>
                <a:cs typeface="Tahoma"/>
              </a:rPr>
              <a:t>as</a:t>
            </a:r>
            <a:r>
              <a:rPr sz="2050" spc="2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8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2050" spc="-17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ll</a:t>
            </a:r>
            <a:r>
              <a:rPr sz="2050" spc="22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Tahoma"/>
                <a:cs typeface="Tahoma"/>
              </a:rPr>
              <a:t>as</a:t>
            </a:r>
            <a:r>
              <a:rPr sz="2050" spc="2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2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200" dirty="0">
                <a:solidFill>
                  <a:srgbClr val="231F20"/>
                </a:solidFill>
                <a:latin typeface="Tahoma"/>
                <a:cs typeface="Tahoma"/>
              </a:rPr>
              <a:t>“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solid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231F20"/>
                </a:solidFill>
                <a:latin typeface="Tahoma"/>
                <a:cs typeface="Tahoma"/>
              </a:rPr>
              <a:t>line”)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231F20"/>
              </a:buClr>
              <a:buFont typeface="Lucida Sans Unicode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spc="-145" dirty="0">
                <a:solidFill>
                  <a:srgbClr val="231F20"/>
                </a:solidFill>
                <a:latin typeface="Tahoma"/>
                <a:cs typeface="Tahoma"/>
              </a:rPr>
              <a:t>In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atte</a:t>
            </a:r>
            <a:r>
              <a:rPr sz="2050" spc="-3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2050" spc="-120" dirty="0">
                <a:solidFill>
                  <a:srgbClr val="231F20"/>
                </a:solidFill>
                <a:latin typeface="Tahoma"/>
                <a:cs typeface="Tahoma"/>
              </a:rPr>
              <a:t>ase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2050" spc="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ule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lso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alle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2050" spc="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205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80" dirty="0">
                <a:solidFill>
                  <a:srgbClr val="231F20"/>
                </a:solidFill>
                <a:latin typeface="Arial"/>
                <a:cs typeface="Arial"/>
              </a:rPr>
              <a:t>axiom</a:t>
            </a:r>
            <a:endParaRPr sz="205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operational </a:t>
            </a:r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761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1984" y="1361626"/>
            <a:ext cx="850307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050" spc="-25" dirty="0" smtClean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2050" spc="4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45" dirty="0">
                <a:solidFill>
                  <a:srgbClr val="231F20"/>
                </a:solidFill>
                <a:latin typeface="Tahoma"/>
                <a:cs typeface="Tahoma"/>
              </a:rPr>
              <a:t>ransition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ystem</a:t>
            </a:r>
            <a:r>
              <a:rPr sz="205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40" dirty="0">
                <a:solidFill>
                  <a:srgbClr val="231F20"/>
                </a:solidFill>
                <a:latin typeface="Arial"/>
                <a:cs typeface="Arial"/>
              </a:rPr>
              <a:t>TS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150" dirty="0">
                <a:solidFill>
                  <a:srgbClr val="231F20"/>
                </a:solidFill>
                <a:latin typeface="Arial"/>
                <a:cs typeface="Arial"/>
              </a:rPr>
              <a:t>PG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050" spc="-3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ogram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graph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039494" algn="ctr">
              <a:lnSpc>
                <a:spcPct val="100000"/>
              </a:lnSpc>
            </a:pPr>
            <a:r>
              <a:rPr sz="2050" i="1" spc="-150" dirty="0">
                <a:solidFill>
                  <a:srgbClr val="231F20"/>
                </a:solidFill>
                <a:latin typeface="Arial"/>
                <a:cs typeface="Arial"/>
              </a:rPr>
              <a:t>PG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FF"/>
                </a:solidFill>
                <a:latin typeface="Arial"/>
                <a:cs typeface="Arial"/>
              </a:rPr>
              <a:t>Ac</a:t>
            </a:r>
            <a:r>
              <a:rPr sz="2050" i="1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i="1" spc="-20" dirty="0">
                <a:solidFill>
                  <a:srgbClr val="231F20"/>
                </a:solidFill>
                <a:latin typeface="Arial"/>
                <a:cs typeface="Arial"/>
              </a:rPr>
              <a:t>ﬀ</a:t>
            </a:r>
            <a:r>
              <a:rPr sz="2050" i="1" spc="-60" dirty="0">
                <a:solidFill>
                  <a:srgbClr val="231F20"/>
                </a:solidFill>
                <a:latin typeface="Arial"/>
                <a:cs typeface="Arial"/>
              </a:rPr>
              <a:t>ec</a:t>
            </a:r>
            <a:r>
              <a:rPr sz="2050" i="1" spc="-4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300" dirty="0" smtClean="0">
                <a:solidFill>
                  <a:srgbClr val="231F20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</a:t>
            </a:r>
            <a:r>
              <a:rPr sz="2050" i="1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175" spc="-9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16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175" spc="-82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90" dirty="0">
                <a:solidFill>
                  <a:srgbClr val="231F20"/>
                </a:solidFill>
                <a:latin typeface="Tahoma"/>
                <a:cs typeface="Tahoma"/>
              </a:rPr>
              <a:t>over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set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2050" i="1"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i="1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050" spc="-40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231F20"/>
                </a:solidFill>
                <a:latin typeface="Tahoma"/>
                <a:cs typeface="Tahoma"/>
              </a:rPr>
              <a:t>v</a:t>
            </a:r>
            <a:r>
              <a:rPr sz="2050" spc="-14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riables</a:t>
            </a:r>
            <a:r>
              <a:rPr sz="205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2050" spc="-1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050" spc="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050" spc="-125" dirty="0">
                <a:solidFill>
                  <a:srgbClr val="231F20"/>
                </a:solidFill>
                <a:latin typeface="Tahoma"/>
                <a:cs typeface="Tahoma"/>
              </a:rPr>
              <a:t>he</a:t>
            </a:r>
            <a:r>
              <a:rPr sz="2050" spc="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tuple</a:t>
            </a:r>
            <a:r>
              <a:rPr sz="2050" spc="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8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i="1" spc="-3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FF"/>
                </a:solidFill>
                <a:latin typeface="Arial"/>
                <a:cs typeface="Arial"/>
              </a:rPr>
              <a:t>Ac</a:t>
            </a:r>
            <a:r>
              <a:rPr sz="2050" i="1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300" dirty="0" smtClean="0">
                <a:solidFill>
                  <a:srgbClr val="231F20"/>
                </a:solidFill>
                <a:latin typeface="Lucida Sans Unicode"/>
                <a:cs typeface="Lucida Sans Unicode"/>
                <a:sym typeface="Wingdings" panose="05000000000000000000" pitchFamily="2" charset="2"/>
              </a:rPr>
              <a:t></a:t>
            </a:r>
            <a:r>
              <a:rPr sz="2050" i="1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400" b="1" i="1" dirty="0">
                <a:solidFill>
                  <a:srgbClr val="231F20"/>
                </a:solidFill>
                <a:latin typeface="Baskerville Old Face" panose="02020602080505020303" pitchFamily="18" charset="0"/>
                <a:cs typeface="Arial"/>
              </a:rPr>
              <a:t>I</a:t>
            </a:r>
            <a:r>
              <a:rPr sz="2050" i="1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i="1" spc="-4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254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231F20"/>
                </a:solidFill>
                <a:latin typeface="Tahoma"/>
                <a:cs typeface="Tahoma"/>
              </a:rPr>
              <a:t>where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050" i="1" spc="-1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i="1" spc="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×</a:t>
            </a:r>
            <a:r>
              <a:rPr sz="2050" spc="-1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0" dirty="0">
                <a:solidFill>
                  <a:srgbClr val="231F20"/>
                </a:solidFill>
                <a:latin typeface="Arial"/>
                <a:cs typeface="Arial"/>
              </a:rPr>
              <a:t>Eva</a:t>
            </a:r>
            <a:r>
              <a:rPr sz="2050" i="1" spc="-5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2050" i="1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129195" y="4159253"/>
                <a:ext cx="10353192" cy="75745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71780" indent="-259079">
                  <a:lnSpc>
                    <a:spcPct val="100000"/>
                  </a:lnSpc>
                  <a:buClr>
                    <a:srgbClr val="231F20"/>
                  </a:buClr>
                  <a:buFont typeface="Lucida Sans Unicode"/>
                  <a:buChar char="•"/>
                  <a:tabLst>
                    <a:tab pos="271780" algn="l"/>
                  </a:tabLst>
                </a:pPr>
                <a:r>
                  <a:rPr lang="en-US" sz="2050" spc="-380" dirty="0" smtClean="0">
                    <a:solidFill>
                      <a:srgbClr val="231F20"/>
                    </a:solidFill>
                    <a:latin typeface="Lucida Sans Unicode"/>
                    <a:cs typeface="Lucida Sans Unicode"/>
                    <a:sym typeface="Wingdings" panose="05000000000000000000" pitchFamily="2" charset="2"/>
                  </a:rPr>
                  <a:t></a:t>
                </a:r>
                <a:r>
                  <a:rPr lang="en-US" sz="2050" spc="-305" dirty="0" smtClean="0">
                    <a:solidFill>
                      <a:srgbClr val="231F2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lang="en-US" sz="2050" spc="-35" dirty="0">
                    <a:solidFill>
                      <a:srgbClr val="231F20"/>
                    </a:solidFill>
                    <a:latin typeface="Lucida Sans Unicode"/>
                    <a:cs typeface="Lucida Sans Unicode"/>
                  </a:rPr>
                  <a:t>⊆</a:t>
                </a:r>
                <a:r>
                  <a:rPr lang="en-US" sz="2050" spc="-85" dirty="0">
                    <a:solidFill>
                      <a:srgbClr val="231F2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lang="en-US" sz="2050" i="1" spc="-110" dirty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lang="en-US" sz="2050" i="1" spc="10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50" spc="-35" dirty="0">
                    <a:solidFill>
                      <a:srgbClr val="231F20"/>
                    </a:solidFill>
                    <a:latin typeface="Lucida Sans Unicode"/>
                    <a:cs typeface="Lucida Sans Unicode"/>
                  </a:rPr>
                  <a:t>×</a:t>
                </a:r>
                <a:r>
                  <a:rPr lang="en-US" sz="2050" spc="-190" dirty="0">
                    <a:solidFill>
                      <a:srgbClr val="231F2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lang="en-US" sz="2050" i="1" spc="65" dirty="0">
                    <a:solidFill>
                      <a:srgbClr val="231F20"/>
                    </a:solidFill>
                    <a:latin typeface="Arial"/>
                    <a:cs typeface="Arial"/>
                  </a:rPr>
                  <a:t>Act</a:t>
                </a:r>
                <a:r>
                  <a:rPr lang="en-US" sz="2050" i="1" spc="-114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50" spc="-35" dirty="0">
                    <a:solidFill>
                      <a:srgbClr val="231F20"/>
                    </a:solidFill>
                    <a:latin typeface="Lucida Sans Unicode"/>
                    <a:cs typeface="Lucida Sans Unicode"/>
                  </a:rPr>
                  <a:t>×</a:t>
                </a:r>
                <a:r>
                  <a:rPr lang="en-US" sz="2050" spc="-180" dirty="0">
                    <a:solidFill>
                      <a:srgbClr val="231F2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lang="en-US" sz="2050" i="1" spc="-110" dirty="0">
                    <a:solidFill>
                      <a:srgbClr val="231F20"/>
                    </a:solidFill>
                    <a:latin typeface="Arial"/>
                    <a:cs typeface="Arial"/>
                  </a:rPr>
                  <a:t>S</a:t>
                </a:r>
                <a:r>
                  <a:rPr lang="en-US" sz="2050" i="1" spc="240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50" spc="-60" dirty="0">
                    <a:solidFill>
                      <a:srgbClr val="231F20"/>
                    </a:solidFill>
                    <a:latin typeface="Tahoma"/>
                    <a:cs typeface="Tahoma"/>
                  </a:rPr>
                  <a:t>is</a:t>
                </a:r>
                <a:r>
                  <a:rPr lang="en-US" sz="2050" spc="40" dirty="0">
                    <a:solidFill>
                      <a:srgbClr val="231F20"/>
                    </a:solidFill>
                    <a:latin typeface="Tahoma"/>
                    <a:cs typeface="Tahoma"/>
                  </a:rPr>
                  <a:t> </a:t>
                </a:r>
                <a:r>
                  <a:rPr lang="en-US" sz="2050" spc="-90" dirty="0">
                    <a:solidFill>
                      <a:srgbClr val="231F20"/>
                    </a:solidFill>
                    <a:latin typeface="Tahoma"/>
                    <a:cs typeface="Tahoma"/>
                  </a:rPr>
                  <a:t>deﬁned</a:t>
                </a:r>
                <a:r>
                  <a:rPr lang="en-US" sz="2050" spc="45" dirty="0">
                    <a:solidFill>
                      <a:srgbClr val="231F20"/>
                    </a:solidFill>
                    <a:latin typeface="Tahoma"/>
                    <a:cs typeface="Tahoma"/>
                  </a:rPr>
                  <a:t> </a:t>
                </a:r>
                <a:r>
                  <a:rPr lang="en-US" sz="2050" spc="-130" dirty="0">
                    <a:solidFill>
                      <a:srgbClr val="231F20"/>
                    </a:solidFill>
                    <a:latin typeface="Tahoma"/>
                    <a:cs typeface="Tahoma"/>
                  </a:rPr>
                  <a:t>b</a:t>
                </a:r>
                <a:r>
                  <a:rPr lang="en-US" sz="2050" spc="-75" dirty="0">
                    <a:solidFill>
                      <a:srgbClr val="231F20"/>
                    </a:solidFill>
                    <a:latin typeface="Tahoma"/>
                    <a:cs typeface="Tahoma"/>
                  </a:rPr>
                  <a:t>y</a:t>
                </a:r>
                <a:r>
                  <a:rPr lang="en-US" sz="2050" spc="50" dirty="0">
                    <a:solidFill>
                      <a:srgbClr val="231F20"/>
                    </a:solidFill>
                    <a:latin typeface="Tahoma"/>
                    <a:cs typeface="Tahoma"/>
                  </a:rPr>
                  <a:t> </a:t>
                </a:r>
                <a:r>
                  <a:rPr lang="en-US" sz="2050" spc="-70" dirty="0">
                    <a:solidFill>
                      <a:srgbClr val="231F20"/>
                    </a:solidFill>
                    <a:latin typeface="Tahoma"/>
                    <a:cs typeface="Tahoma"/>
                  </a:rPr>
                  <a:t>the</a:t>
                </a:r>
                <a:r>
                  <a:rPr lang="en-US" sz="2050" spc="50" dirty="0">
                    <a:solidFill>
                      <a:srgbClr val="231F20"/>
                    </a:solidFill>
                    <a:latin typeface="Tahoma"/>
                    <a:cs typeface="Tahoma"/>
                  </a:rPr>
                  <a:t> </a:t>
                </a:r>
                <a:r>
                  <a:rPr lang="en-US" sz="2050" spc="-35" dirty="0">
                    <a:solidFill>
                      <a:srgbClr val="231F20"/>
                    </a:solidFill>
                    <a:latin typeface="Tahoma"/>
                    <a:cs typeface="Tahoma"/>
                  </a:rPr>
                  <a:t>r</a:t>
                </a:r>
                <a:r>
                  <a:rPr lang="en-US" sz="2050" spc="-95" dirty="0">
                    <a:solidFill>
                      <a:srgbClr val="231F20"/>
                    </a:solidFill>
                    <a:latin typeface="Tahoma"/>
                    <a:cs typeface="Tahoma"/>
                  </a:rPr>
                  <a:t>ule</a:t>
                </a:r>
                <a:r>
                  <a:rPr lang="en-US" sz="2050" spc="-95" dirty="0" smtClean="0">
                    <a:solidFill>
                      <a:srgbClr val="231F20"/>
                    </a:solidFill>
                    <a:latin typeface="Tahoma"/>
                    <a:cs typeface="Tahoma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40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fPr>
                      <m:num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𝑙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𝑔</m:t>
                            </m:r>
                            <m: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:</m:t>
                            </m:r>
                            <m: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𝛼</m:t>
                            </m:r>
                          </m:e>
                        </m:groupChr>
                        <m:sSup>
                          <m:sSupPr>
                            <m:ctrlP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 </m:t>
                        </m:r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∧ </m:t>
                        </m:r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𝜂</m:t>
                        </m:r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⊨</m:t>
                        </m:r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𝑔</m:t>
                        </m:r>
                      </m:num>
                      <m:den>
                        <m:r>
                          <a:rPr lang="ar-AE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𝑙</m:t>
                        </m:r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, </m:t>
                        </m:r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𝜂</m:t>
                        </m:r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)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𝛼</m:t>
                            </m:r>
                          </m:e>
                        </m:groupChr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,   </m:t>
                        </m:r>
                        <m:r>
                          <m:rPr>
                            <m:nor/>
                          </m:rPr>
                          <a:rPr lang="en-US" sz="2400" b="0" i="1" spc="-95" smtClean="0">
                            <a:solidFill>
                              <a:srgbClr val="231F20"/>
                            </a:solidFill>
                            <a:ea typeface="Cambria Math" panose="02040503050406030204" pitchFamily="18" charset="0"/>
                            <a:cs typeface="Tahoma"/>
                          </a:rPr>
                          <m:t>Effect</m:t>
                        </m:r>
                        <m:d>
                          <m:dPr>
                            <m:ctrlP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</m:ctrlPr>
                          </m:dPr>
                          <m:e>
                            <m: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𝛼</m:t>
                            </m:r>
                            <m: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,</m:t>
                            </m:r>
                            <m:r>
                              <a:rPr lang="en-US" sz="2400" b="0" i="1" spc="-95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𝜂</m:t>
                            </m:r>
                          </m:e>
                        </m:d>
                        <m:r>
                          <a:rPr lang="en-US" sz="2400" b="0" i="1" spc="-95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)</m:t>
                        </m:r>
                      </m:den>
                    </m:f>
                  </m:oMath>
                </a14:m>
                <a:endParaRPr sz="2200" dirty="0">
                  <a:latin typeface="Tahoma"/>
                  <a:cs typeface="Tahoma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95" y="4159253"/>
                <a:ext cx="10353192" cy="757451"/>
              </a:xfrm>
              <a:prstGeom prst="rect">
                <a:avLst/>
              </a:prstGeom>
              <a:blipFill rotWithShape="0">
                <a:blip r:embed="rId3"/>
                <a:stretch>
                  <a:fillRect l="-1825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1130242" y="5443327"/>
            <a:ext cx="965996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145" algn="l"/>
              </a:tabLst>
            </a:pPr>
            <a:r>
              <a:rPr sz="2050" spc="-275" dirty="0">
                <a:solidFill>
                  <a:srgbClr val="231F20"/>
                </a:solidFill>
                <a:latin typeface="Lucida Sans Unicode"/>
                <a:cs typeface="Lucida Sans Unicode"/>
              </a:rPr>
              <a:t>•	</a:t>
            </a:r>
            <a:r>
              <a:rPr lang="en-US" sz="2400" b="1" i="1" dirty="0">
                <a:solidFill>
                  <a:srgbClr val="231F20"/>
                </a:solidFill>
                <a:latin typeface="Baskerville Old Face" panose="02020602080505020303" pitchFamily="18" charset="0"/>
                <a:cs typeface="Arial"/>
              </a:rPr>
              <a:t> I</a:t>
            </a:r>
            <a:r>
              <a:rPr sz="2050" i="1" spc="16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24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2050" spc="24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lang="en-US" sz="2400" i="1" spc="75" dirty="0" smtClean="0">
                <a:solidFill>
                  <a:srgbClr val="231F20"/>
                </a:solidFill>
                <a:latin typeface="Brush Script MT" panose="03060802040406070304" pitchFamily="66" charset="0"/>
                <a:cs typeface="Bookman Old Style"/>
              </a:rPr>
              <a:t>l</a:t>
            </a:r>
            <a:r>
              <a:rPr lang="en-US" sz="240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0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65" dirty="0">
                <a:solidFill>
                  <a:srgbClr val="231F20"/>
                </a:solidFill>
                <a:latin typeface="Arial"/>
                <a:cs typeface="Arial"/>
              </a:rPr>
              <a:t>η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205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200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205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75" dirty="0" smtClean="0">
                <a:solidFill>
                  <a:srgbClr val="231F20"/>
                </a:solidFill>
                <a:latin typeface="Brush Script MT" panose="03060802040406070304" pitchFamily="66" charset="0"/>
                <a:cs typeface="Bookman Old Style"/>
              </a:rPr>
              <a:t>l</a:t>
            </a:r>
            <a:r>
              <a:rPr sz="2050" i="1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65" dirty="0">
                <a:solidFill>
                  <a:srgbClr val="231F20"/>
                </a:solidFill>
                <a:latin typeface="Lucida Sans Unicode"/>
                <a:cs typeface="Lucida Sans Unicode"/>
              </a:rPr>
              <a:t>∈</a:t>
            </a:r>
            <a:r>
              <a:rPr sz="205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175" spc="-97" baseline="-11494" dirty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sz="2050" i="1" spc="3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80" dirty="0">
                <a:solidFill>
                  <a:srgbClr val="231F20"/>
                </a:solidFill>
                <a:latin typeface="Arial"/>
                <a:cs typeface="Arial"/>
              </a:rPr>
              <a:t>η</a:t>
            </a:r>
            <a:r>
              <a:rPr sz="2050" i="1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45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160" dirty="0" smtClean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175" spc="-82" baseline="-11494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0</a:t>
            </a:r>
            <a:r>
              <a:rPr lang="en-US" sz="2175" spc="-82" baseline="-11494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36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endParaRPr sz="20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050" i="1" spc="-30" dirty="0">
                <a:solidFill>
                  <a:srgbClr val="231F20"/>
                </a:solidFill>
                <a:latin typeface="Arial"/>
                <a:cs typeface="Arial"/>
              </a:rPr>
              <a:t>AP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75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65" dirty="0">
                <a:solidFill>
                  <a:srgbClr val="231F20"/>
                </a:solidFill>
                <a:latin typeface="Lucida Sans Unicode"/>
                <a:cs typeface="Lucida Sans Unicode"/>
              </a:rPr>
              <a:t>∪</a:t>
            </a:r>
            <a:r>
              <a:rPr sz="205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4" dirty="0" smtClean="0">
                <a:solidFill>
                  <a:srgbClr val="231F20"/>
                </a:solidFill>
                <a:latin typeface="Arial"/>
                <a:cs typeface="Arial"/>
              </a:rPr>
              <a:t>Cond</a:t>
            </a:r>
            <a:r>
              <a:rPr lang="en-US" sz="2050" i="1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5" dirty="0" smtClean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2050" i="1" spc="-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2050" spc="-8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20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26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050" spc="15" dirty="0" smtClean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spc="13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(</a:t>
            </a:r>
            <a:r>
              <a:rPr lang="en-US" sz="2400" i="1" spc="75" dirty="0" smtClean="0">
                <a:solidFill>
                  <a:srgbClr val="231F20"/>
                </a:solidFill>
                <a:latin typeface="Brush Script MT" panose="03060802040406070304" pitchFamily="66" charset="0"/>
                <a:cs typeface="Bookman Old Style"/>
              </a:rPr>
              <a:t>l</a:t>
            </a:r>
            <a:r>
              <a:rPr lang="en-US" sz="240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00" dirty="0" smtClean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spc="-229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65" dirty="0">
                <a:solidFill>
                  <a:srgbClr val="231F20"/>
                </a:solidFill>
                <a:latin typeface="Arial"/>
                <a:cs typeface="Arial"/>
              </a:rPr>
              <a:t>η</a:t>
            </a:r>
            <a:r>
              <a:rPr sz="205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)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0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37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75" dirty="0" smtClean="0">
                <a:solidFill>
                  <a:srgbClr val="231F20"/>
                </a:solidFill>
                <a:latin typeface="Brush Script MT" panose="03060802040406070304" pitchFamily="66" charset="0"/>
                <a:cs typeface="Bookman Old Style"/>
              </a:rPr>
              <a:t>l</a:t>
            </a:r>
            <a:r>
              <a:rPr lang="en-US" sz="240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36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r>
              <a:rPr sz="2050" spc="-8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-265" dirty="0">
                <a:solidFill>
                  <a:srgbClr val="231F20"/>
                </a:solidFill>
                <a:latin typeface="Lucida Sans Unicode"/>
                <a:cs typeface="Lucida Sans Unicode"/>
              </a:rPr>
              <a:t>∪</a:t>
            </a:r>
            <a:r>
              <a:rPr sz="2050" spc="-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2050" i="1" spc="-16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050" i="1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65" dirty="0">
                <a:solidFill>
                  <a:srgbClr val="231F20"/>
                </a:solidFill>
                <a:latin typeface="Lucida Sans Unicode"/>
                <a:cs typeface="Lucida Sans Unicode"/>
              </a:rPr>
              <a:t>∈</a:t>
            </a:r>
            <a:r>
              <a:rPr sz="205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14" dirty="0" smtClean="0">
                <a:solidFill>
                  <a:srgbClr val="231F20"/>
                </a:solidFill>
                <a:latin typeface="Arial"/>
                <a:cs typeface="Arial"/>
              </a:rPr>
              <a:t>Cond</a:t>
            </a:r>
            <a:r>
              <a:rPr lang="en-US" sz="2050" i="1" spc="-114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5" dirty="0" smtClean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050" i="1" spc="-114" dirty="0">
                <a:solidFill>
                  <a:srgbClr val="231F20"/>
                </a:solidFill>
                <a:latin typeface="Arial"/>
                <a:cs typeface="Arial"/>
              </a:rPr>
              <a:t>Va</a:t>
            </a:r>
            <a:r>
              <a:rPr sz="2050" i="1" spc="-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spc="-200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2050" spc="-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050" i="1" spc="-130" dirty="0">
                <a:solidFill>
                  <a:srgbClr val="231F20"/>
                </a:solidFill>
                <a:latin typeface="Arial"/>
                <a:cs typeface="Arial"/>
              </a:rPr>
              <a:t>η</a:t>
            </a:r>
            <a:r>
              <a:rPr sz="2050" i="1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45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205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050" i="1" spc="-9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05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r>
              <a:rPr sz="2050" spc="-50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Systems for Program Graphs</a:t>
            </a:r>
            <a:endParaRPr lang="en-US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420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57387" y="2762250"/>
            <a:ext cx="6459274" cy="1941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30" dirty="0">
                <a:latin typeface="Arial Narrow" panose="020B0606020202030204" pitchFamily="34" charset="0"/>
                <a:cs typeface="Lucida Sans Unicode"/>
              </a:rPr>
              <a:t>⇒ </a:t>
            </a:r>
            <a:r>
              <a:rPr sz="3200" b="1" spc="-305" dirty="0">
                <a:latin typeface="Arial Narrow" panose="020B0606020202030204" pitchFamily="34" charset="0"/>
                <a:cs typeface="Lucida Sans Unicode"/>
              </a:rPr>
              <a:t> </a:t>
            </a:r>
            <a:r>
              <a:rPr sz="3200" b="1" i="1" spc="-20" dirty="0">
                <a:latin typeface="Arial Narrow" panose="020B0606020202030204" pitchFamily="34" charset="0"/>
                <a:cs typeface="Arial"/>
              </a:rPr>
              <a:t>T</a:t>
            </a:r>
            <a:r>
              <a:rPr sz="3200" b="1" i="1" spc="15" dirty="0">
                <a:latin typeface="Arial Narrow" panose="020B0606020202030204" pitchFamily="34" charset="0"/>
                <a:cs typeface="Arial"/>
              </a:rPr>
              <a:t>r</a:t>
            </a:r>
            <a:r>
              <a:rPr sz="3200" b="1" i="1" spc="-55" dirty="0">
                <a:latin typeface="Arial Narrow" panose="020B0606020202030204" pitchFamily="34" charset="0"/>
                <a:cs typeface="Arial"/>
              </a:rPr>
              <a:t>ansition</a:t>
            </a:r>
            <a:r>
              <a:rPr sz="3200" b="1" i="1" spc="100" dirty="0">
                <a:latin typeface="Arial Narrow" panose="020B0606020202030204" pitchFamily="34" charset="0"/>
                <a:cs typeface="Arial"/>
              </a:rPr>
              <a:t> </a:t>
            </a:r>
            <a:r>
              <a:rPr sz="3200" b="1" i="1" spc="-130" dirty="0">
                <a:latin typeface="Arial Narrow" panose="020B0606020202030204" pitchFamily="34" charset="0"/>
                <a:cs typeface="Arial"/>
              </a:rPr>
              <a:t>systems</a:t>
            </a:r>
            <a:endParaRPr sz="3200" b="1" dirty="0">
              <a:latin typeface="Arial Narrow" panose="020B0606020202030204" pitchFamily="34" charset="0"/>
              <a:cs typeface="Arial"/>
            </a:endParaRPr>
          </a:p>
          <a:p>
            <a:pPr marL="678180" indent="-245110">
              <a:lnSpc>
                <a:spcPct val="100000"/>
              </a:lnSpc>
              <a:spcBef>
                <a:spcPts val="1475"/>
              </a:spcBef>
              <a:buClr>
                <a:srgbClr val="0000FF"/>
              </a:buClr>
              <a:buFont typeface="Arial"/>
              <a:buChar char="–"/>
              <a:tabLst>
                <a:tab pos="678815" algn="l"/>
              </a:tabLst>
            </a:pPr>
            <a:r>
              <a:rPr sz="2400" b="1" spc="-40" dirty="0">
                <a:latin typeface="Arial Narrow" panose="020B0606020202030204" pitchFamily="34" charset="0"/>
                <a:cs typeface="Tahoma"/>
              </a:rPr>
              <a:t>Executions</a:t>
            </a:r>
            <a:endParaRPr sz="2400" b="1" dirty="0">
              <a:latin typeface="Arial Narrow" panose="020B0606020202030204" pitchFamily="34" charset="0"/>
              <a:cs typeface="Tahoma"/>
            </a:endParaRPr>
          </a:p>
          <a:p>
            <a:pPr marL="678180" indent="-245110">
              <a:lnSpc>
                <a:spcPct val="100000"/>
              </a:lnSpc>
              <a:spcBef>
                <a:spcPts val="155"/>
              </a:spcBef>
              <a:buClr>
                <a:srgbClr val="0000FF"/>
              </a:buClr>
              <a:buFont typeface="Arial"/>
              <a:buChar char="–"/>
              <a:tabLst>
                <a:tab pos="678815" algn="l"/>
              </a:tabLst>
            </a:pPr>
            <a:r>
              <a:rPr sz="2400" b="1" spc="65" dirty="0">
                <a:latin typeface="Arial Narrow" panose="020B0606020202030204" pitchFamily="34" charset="0"/>
                <a:cs typeface="Tahoma"/>
              </a:rPr>
              <a:t>M</a:t>
            </a:r>
            <a:r>
              <a:rPr sz="2400" b="1" spc="95" dirty="0">
                <a:latin typeface="Arial Narrow" panose="020B0606020202030204" pitchFamily="34" charset="0"/>
                <a:cs typeface="Tahoma"/>
              </a:rPr>
              <a:t>o</a:t>
            </a:r>
            <a:r>
              <a:rPr sz="2400" b="1" spc="-55" dirty="0">
                <a:latin typeface="Arial Narrow" panose="020B0606020202030204" pitchFamily="34" charset="0"/>
                <a:cs typeface="Tahoma"/>
              </a:rPr>
              <a:t>deling</a:t>
            </a:r>
            <a:r>
              <a:rPr sz="2400" b="1" spc="45" dirty="0"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60" dirty="0">
                <a:latin typeface="Arial Narrow" panose="020B0606020202030204" pitchFamily="34" charset="0"/>
                <a:cs typeface="Tahoma"/>
              </a:rPr>
              <a:t>data-de</a:t>
            </a:r>
            <a:r>
              <a:rPr sz="2400" b="1" spc="-30" dirty="0">
                <a:latin typeface="Arial Narrow" panose="020B0606020202030204" pitchFamily="34" charset="0"/>
                <a:cs typeface="Tahoma"/>
              </a:rPr>
              <a:t>p</a:t>
            </a:r>
            <a:r>
              <a:rPr sz="2400" b="1" spc="-135" dirty="0">
                <a:latin typeface="Arial Narrow" panose="020B0606020202030204" pitchFamily="34" charset="0"/>
                <a:cs typeface="Tahoma"/>
              </a:rPr>
              <a:t>e</a:t>
            </a:r>
            <a:r>
              <a:rPr sz="2400" b="1" spc="-55" dirty="0">
                <a:latin typeface="Arial Narrow" panose="020B0606020202030204" pitchFamily="34" charset="0"/>
                <a:cs typeface="Tahoma"/>
              </a:rPr>
              <a:t>ndent</a:t>
            </a:r>
            <a:r>
              <a:rPr sz="2400" b="1" spc="35" dirty="0"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80" dirty="0">
                <a:latin typeface="Arial Narrow" panose="020B0606020202030204" pitchFamily="34" charset="0"/>
                <a:cs typeface="Tahoma"/>
              </a:rPr>
              <a:t>systems</a:t>
            </a:r>
            <a:endParaRPr sz="2400" b="1" dirty="0">
              <a:latin typeface="Arial Narrow" panose="020B060602020203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200" b="1" dirty="0">
              <a:latin typeface="Arial Narrow" panose="020B0606020202030204" pitchFamily="34" charset="0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Lecture #1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61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0587" y="1764003"/>
            <a:ext cx="8335448" cy="4426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2200" spc="40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8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</a:t>
            </a:r>
            <a:r>
              <a:rPr sz="2200" spc="-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2200" spc="-9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12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200" spc="-9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ﬁ</a:t>
            </a:r>
            <a:r>
              <a:rPr sz="2200" spc="-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nite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automata,</a:t>
            </a:r>
            <a:r>
              <a:rPr sz="2200" spc="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200" spc="-8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transition</a:t>
            </a:r>
            <a:r>
              <a:rPr sz="2200" spc="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0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system: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spc="-8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-8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200" spc="-1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9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sz="2200" i="1" spc="1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6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accep</a:t>
            </a:r>
            <a:r>
              <a:rPr sz="2200" spc="-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200" spc="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200" spc="-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tates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231F20"/>
              </a:buClr>
              <a:buFont typeface="Lucida Sans Unicode"/>
              <a:buChar char="•"/>
            </a:pP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spc="-8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9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200" spc="-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tates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9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-8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actions</a:t>
            </a:r>
            <a:r>
              <a:rPr sz="2200" spc="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9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2200" spc="-1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200" spc="-1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countably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inﬁnite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231F20"/>
              </a:buClr>
              <a:buFont typeface="Lucida Sans Unicode"/>
              <a:buChar char="•"/>
            </a:pP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spc="-12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2200" spc="-1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8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2200" spc="-1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200" spc="-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nﬁnite</a:t>
            </a:r>
            <a:r>
              <a:rPr sz="2200" spc="6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anching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231F20"/>
              </a:buClr>
              <a:buFont typeface="Lucida Sans Unicode"/>
              <a:buChar char="•"/>
            </a:pP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spc="-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r>
              <a:rPr sz="2200" spc="-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200" spc="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9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2200" spc="-1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200" spc="-1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6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</a:t>
            </a:r>
            <a:r>
              <a:rPr sz="2200" spc="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0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200" spc="-120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2200" spc="-50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nchronization</a:t>
            </a:r>
            <a:endParaRPr lang="en-US" sz="2200" spc="-50" dirty="0" smtClean="0">
              <a:solidFill>
                <a:srgbClr val="231F2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nondeterminism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8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2200" spc="-114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-10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sz="2200" spc="-6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iﬀerent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200" spc="-8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200" i="1" spc="-2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200" i="1" spc="1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200" i="1" spc="-5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ansition</a:t>
            </a:r>
            <a:r>
              <a:rPr sz="2200" i="1" spc="1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13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</a:t>
            </a:r>
            <a:r>
              <a:rPr sz="2200" i="1" spc="12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21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i="1" spc="-11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sz="2200" i="1" spc="10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10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</a:t>
            </a:r>
            <a:r>
              <a:rPr sz="2200" i="1" spc="-16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2200" i="1" spc="1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200" i="1" spc="-9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i="1" spc="-15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2200" i="1" spc="-3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riate</a:t>
            </a:r>
            <a:r>
              <a:rPr sz="2200" i="1" spc="114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6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2200" i="1" spc="-17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i="1" spc="1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200" i="1" spc="12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7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reactive</a:t>
            </a:r>
            <a:r>
              <a:rPr sz="2200" i="1" spc="10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12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sz="2200" i="1" spc="114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2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200" i="1" spc="-225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2200" i="1" spc="-7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haviour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systems versus Finite Automata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8297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4387" y="1424260"/>
            <a:ext cx="10134600" cy="49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400" b="1" spc="-105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m</a:t>
            </a:r>
            <a:r>
              <a:rPr sz="2400" b="1" spc="-15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sz="2400" b="1" spc="-75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del</a:t>
            </a:r>
            <a:r>
              <a:rPr sz="2400" b="1" spc="30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</a:t>
            </a:r>
            <a:r>
              <a:rPr sz="2400" b="1" spc="-9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sz="2400"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7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descri</a:t>
            </a:r>
            <a:r>
              <a:rPr sz="2400"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b</a:t>
            </a:r>
            <a:r>
              <a:rPr sz="2400" b="1" spc="-1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</a:t>
            </a:r>
            <a:r>
              <a:rPr sz="24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</a:t>
            </a:r>
            <a:r>
              <a:rPr sz="2400" b="1" spc="-1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he</a:t>
            </a:r>
            <a:r>
              <a:rPr sz="2400"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b</a:t>
            </a:r>
            <a:r>
              <a:rPr sz="2400" b="1" spc="-17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</a:t>
            </a:r>
            <a:r>
              <a:rPr sz="2400" b="1" spc="-7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haviour</a:t>
            </a:r>
            <a:r>
              <a:rPr sz="24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9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sz="2400" b="1" spc="-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</a:t>
            </a:r>
            <a:r>
              <a:rPr sz="2400" b="1" spc="6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1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</a:t>
            </a:r>
            <a:r>
              <a:rPr sz="2400" b="1" spc="-9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ystems</a:t>
            </a:r>
            <a:endParaRPr sz="2400" b="1" dirty="0">
              <a:latin typeface="Arial Narrow" panose="020B060602020203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Clr>
                <a:srgbClr val="231F20"/>
              </a:buClr>
              <a:buFont typeface="Lucida Sans Unicode"/>
              <a:buChar char="•"/>
            </a:pPr>
            <a:endParaRPr sz="2800" b="1" dirty="0">
              <a:latin typeface="Arial Narrow" panose="020B0606020202030204" pitchFamily="34" charset="0"/>
              <a:cs typeface="Times New Roman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400" b="1" spc="-7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digraphs</a:t>
            </a:r>
            <a:r>
              <a:rPr sz="24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114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where</a:t>
            </a:r>
            <a:r>
              <a:rPr sz="2400" b="1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8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</a:t>
            </a:r>
            <a:r>
              <a:rPr sz="2400"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sz="2400" b="1" spc="-7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</a:t>
            </a:r>
            <a:r>
              <a:rPr sz="2400" b="1" spc="-1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es</a:t>
            </a:r>
            <a:r>
              <a:rPr sz="2400" b="1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9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re</a:t>
            </a:r>
            <a:r>
              <a:rPr sz="2400" b="1" spc="-1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</a:t>
            </a:r>
            <a:r>
              <a:rPr sz="2400"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</a:t>
            </a:r>
            <a:r>
              <a:rPr sz="2400" b="1" spc="-1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esent</a:t>
            </a:r>
            <a:r>
              <a:rPr sz="2400" b="1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i="1" spc="-90" dirty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state</a:t>
            </a:r>
            <a:r>
              <a:rPr sz="2400" b="1" i="1" spc="50" dirty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2400"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,</a:t>
            </a:r>
            <a:r>
              <a:rPr sz="2400" b="1" spc="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9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2400"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</a:t>
            </a:r>
            <a:r>
              <a:rPr sz="2400" b="1" spc="-8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</a:t>
            </a:r>
            <a:r>
              <a:rPr sz="24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1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edge</a:t>
            </a:r>
            <a:r>
              <a:rPr sz="2400" b="1" spc="-1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</a:t>
            </a:r>
            <a:r>
              <a:rPr sz="2400" b="1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9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m</a:t>
            </a:r>
            <a:r>
              <a:rPr sz="2400"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sz="2400" b="1" spc="-7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d</a:t>
            </a:r>
            <a:r>
              <a:rPr sz="2400" b="1" spc="-10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</a:t>
            </a:r>
            <a:r>
              <a:rPr sz="2400"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l</a:t>
            </a:r>
            <a:r>
              <a:rPr sz="2400" b="1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i="1" spc="-45" dirty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transitions</a:t>
            </a:r>
            <a:endParaRPr sz="2400" b="1" dirty="0">
              <a:solidFill>
                <a:schemeClr val="tx2"/>
              </a:solidFill>
              <a:latin typeface="Arial Narrow" panose="020B060602020203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231F20"/>
              </a:buClr>
              <a:buFont typeface="Lucida Sans Unicode"/>
              <a:buChar char="•"/>
            </a:pPr>
            <a:endParaRPr sz="2400" b="1" dirty="0">
              <a:latin typeface="Arial Narrow" panose="020B0606020202030204" pitchFamily="34" charset="0"/>
              <a:cs typeface="Times New Roman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2415" algn="l"/>
              </a:tabLst>
            </a:pPr>
            <a:r>
              <a:rPr sz="2400" b="1" spc="-55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state</a:t>
            </a:r>
            <a:r>
              <a:rPr sz="2400" b="1" spc="-160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:</a:t>
            </a:r>
            <a:endParaRPr sz="2400" b="1" dirty="0">
              <a:solidFill>
                <a:schemeClr val="tx2"/>
              </a:solidFill>
              <a:latin typeface="Arial Narrow" panose="020B0606020202030204" pitchFamily="34" charset="0"/>
              <a:cs typeface="Tahoma"/>
            </a:endParaRPr>
          </a:p>
          <a:p>
            <a:pPr marL="548640" lvl="1" indent="-245110">
              <a:lnSpc>
                <a:spcPct val="100000"/>
              </a:lnSpc>
              <a:spcBef>
                <a:spcPts val="1455"/>
              </a:spcBef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</a:t>
            </a: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urrent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colour</a:t>
            </a:r>
            <a:r>
              <a:rPr b="1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</a:t>
            </a:r>
            <a:r>
              <a:rPr b="1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raﬃc</a:t>
            </a:r>
            <a:r>
              <a:rPr b="1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light</a:t>
            </a:r>
            <a:endParaRPr b="1" dirty="0">
              <a:latin typeface="Arial Narrow" panose="020B0606020202030204" pitchFamily="34" charset="0"/>
              <a:cs typeface="Tahoma"/>
            </a:endParaRPr>
          </a:p>
          <a:p>
            <a:pPr marL="548640" lvl="1" indent="-245110">
              <a:lnSpc>
                <a:spcPct val="100000"/>
              </a:lnSpc>
              <a:spcBef>
                <a:spcPts val="155"/>
              </a:spcBef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</a:t>
            </a: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urrent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values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all</a:t>
            </a:r>
            <a:r>
              <a:rPr b="1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1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</a:t>
            </a:r>
            <a:r>
              <a:rPr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rogram</a:t>
            </a:r>
            <a:r>
              <a:rPr b="1" spc="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7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v</a:t>
            </a:r>
            <a:r>
              <a:rPr b="1" spc="-1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riables</a:t>
            </a:r>
            <a:r>
              <a:rPr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9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+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1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</a:t>
            </a:r>
            <a:r>
              <a:rPr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rogram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counter</a:t>
            </a:r>
            <a:endParaRPr b="1" dirty="0">
              <a:latin typeface="Arial Narrow" panose="020B0606020202030204" pitchFamily="34" charset="0"/>
              <a:cs typeface="Tahoma"/>
            </a:endParaRPr>
          </a:p>
          <a:p>
            <a:pPr marL="548640" lvl="1" indent="-245110">
              <a:lnSpc>
                <a:spcPct val="100000"/>
              </a:lnSpc>
              <a:spcBef>
                <a:spcPts val="140"/>
              </a:spcBef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</a:t>
            </a: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urrent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value</a:t>
            </a:r>
            <a:r>
              <a:rPr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</a:t>
            </a:r>
            <a:r>
              <a:rPr b="1" spc="-10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he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registers</a:t>
            </a:r>
            <a:r>
              <a:rPr b="1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</a:t>
            </a:r>
            <a:r>
              <a:rPr b="1" spc="-7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ogether</a:t>
            </a:r>
            <a:r>
              <a:rPr b="1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with</a:t>
            </a:r>
            <a:r>
              <a:rPr b="1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v</a:t>
            </a:r>
            <a:r>
              <a:rPr b="1" spc="-7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alues</a:t>
            </a:r>
            <a:r>
              <a:rPr b="1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</a:t>
            </a:r>
            <a:r>
              <a:rPr b="1" spc="-10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he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input</a:t>
            </a:r>
            <a:r>
              <a:rPr b="1" spc="6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bits</a:t>
            </a:r>
            <a:endParaRPr b="1" dirty="0">
              <a:latin typeface="Arial Narrow" panose="020B0606020202030204" pitchFamily="34" charset="0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6"/>
              </a:spcBef>
              <a:buClr>
                <a:srgbClr val="231F20"/>
              </a:buClr>
              <a:buFont typeface="Arial"/>
              <a:buChar char="–"/>
            </a:pPr>
            <a:endParaRPr sz="2400" b="1" dirty="0">
              <a:latin typeface="Arial Narrow" panose="020B0606020202030204" pitchFamily="34" charset="0"/>
              <a:cs typeface="Times New Roman"/>
            </a:endParaRPr>
          </a:p>
          <a:p>
            <a:pPr marL="271780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271780" algn="l"/>
              </a:tabLst>
            </a:pPr>
            <a:r>
              <a:rPr sz="2400" b="1" spc="-35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transition</a:t>
            </a:r>
            <a:r>
              <a:rPr sz="2400" b="1" spc="-160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:</a:t>
            </a:r>
            <a:r>
              <a:rPr sz="2400" b="1" spc="27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(</a:t>
            </a:r>
            <a:r>
              <a:rPr sz="2400" b="1" spc="-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“state</a:t>
            </a:r>
            <a:r>
              <a:rPr sz="2400" b="1" spc="6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change”)</a:t>
            </a:r>
            <a:endParaRPr sz="2400" b="1" dirty="0">
              <a:latin typeface="Arial Narrow" panose="020B0606020202030204" pitchFamily="34" charset="0"/>
              <a:cs typeface="Tahoma"/>
            </a:endParaRPr>
          </a:p>
          <a:p>
            <a:pPr marL="548640" lvl="1" indent="-245110">
              <a:lnSpc>
                <a:spcPct val="100000"/>
              </a:lnSpc>
              <a:spcBef>
                <a:spcPts val="1465"/>
              </a:spcBef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1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</a:t>
            </a:r>
            <a:r>
              <a:rPr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witch</a:t>
            </a:r>
            <a:r>
              <a:rPr b="1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</a:t>
            </a:r>
            <a:r>
              <a:rPr b="1" spc="-6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rom</a:t>
            </a:r>
            <a:r>
              <a:rPr b="1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b="1" spc="-10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ne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colour</a:t>
            </a:r>
            <a:r>
              <a:rPr b="1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to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6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another</a:t>
            </a:r>
            <a:endParaRPr b="1" dirty="0">
              <a:latin typeface="Arial Narrow" panose="020B0606020202030204" pitchFamily="34" charset="0"/>
              <a:cs typeface="Tahoma"/>
            </a:endParaRPr>
          </a:p>
          <a:p>
            <a:pPr marL="548640" lvl="1" indent="-245110">
              <a:lnSpc>
                <a:spcPct val="100000"/>
              </a:lnSpc>
              <a:spcBef>
                <a:spcPts val="140"/>
              </a:spcBef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1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</a:t>
            </a:r>
            <a:r>
              <a:rPr b="1" spc="-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xecution</a:t>
            </a:r>
            <a:r>
              <a:rPr b="1" spc="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1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p</a:t>
            </a:r>
            <a:r>
              <a:rPr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rogram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statement</a:t>
            </a:r>
            <a:endParaRPr b="1" dirty="0">
              <a:latin typeface="Arial Narrow" panose="020B0606020202030204" pitchFamily="34" charset="0"/>
              <a:cs typeface="Tahoma"/>
            </a:endParaRPr>
          </a:p>
          <a:p>
            <a:pPr marL="548640" lvl="1" indent="-245110">
              <a:lnSpc>
                <a:spcPct val="100000"/>
              </a:lnSpc>
              <a:spcBef>
                <a:spcPts val="155"/>
              </a:spcBef>
              <a:buClr>
                <a:srgbClr val="231F20"/>
              </a:buClr>
              <a:buFont typeface="Arial"/>
              <a:buChar char="–"/>
              <a:tabLst>
                <a:tab pos="549275" algn="l"/>
              </a:tabLst>
            </a:pPr>
            <a:r>
              <a:rPr b="1" spc="-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the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</a:t>
            </a:r>
            <a:r>
              <a:rPr b="1" spc="-8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hange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</a:t>
            </a:r>
            <a:r>
              <a:rPr b="1" spc="-10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he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registers</a:t>
            </a:r>
            <a:r>
              <a:rPr b="1" spc="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b="1" spc="-6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nd</a:t>
            </a:r>
            <a:r>
              <a:rPr b="1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output</a:t>
            </a:r>
            <a:r>
              <a:rPr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3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bits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</a:t>
            </a:r>
            <a:r>
              <a:rPr b="1" spc="-10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</a:t>
            </a:r>
            <a:r>
              <a:rPr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-9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new</a:t>
            </a:r>
            <a:r>
              <a:rPr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b="1" spc="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</a:t>
            </a:r>
            <a:r>
              <a:rPr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nput</a:t>
            </a:r>
            <a:endParaRPr b="1" dirty="0">
              <a:latin typeface="Arial Narrow" panose="020B0606020202030204" pitchFamily="34" charset="0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Systems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0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95387" y="1545632"/>
            <a:ext cx="7929863" cy="3842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200" b="1" spc="135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2200" b="1" spc="45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i="1" spc="-25" dirty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transition</a:t>
            </a:r>
            <a:r>
              <a:rPr sz="2200" b="1" i="1" spc="130" dirty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120" dirty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system</a:t>
            </a:r>
            <a:r>
              <a:rPr sz="2200" b="1" i="1" spc="110" dirty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4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TS</a:t>
            </a:r>
            <a:r>
              <a:rPr sz="2200" b="1" i="1" spc="12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6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</a:t>
            </a:r>
            <a:r>
              <a:rPr sz="2200" b="1" spc="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10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</a:t>
            </a:r>
            <a:r>
              <a:rPr sz="2200" b="1" spc="-8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uple</a:t>
            </a:r>
            <a:r>
              <a:rPr sz="2200" b="1" spc="5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(</a:t>
            </a:r>
            <a:r>
              <a:rPr sz="2200" b="1" i="1" spc="-8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2200" b="1" i="1" spc="-3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2200" b="1" i="1" spc="-22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2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Ac</a:t>
            </a:r>
            <a:r>
              <a:rPr sz="2200" b="1" i="1" spc="-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2200" b="1" i="1" spc="-22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125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→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2200" b="1" i="1" spc="-229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50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2200" b="1" i="1" spc="-23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-3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AP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</a:t>
            </a:r>
            <a:r>
              <a:rPr sz="2200" b="1" i="1" spc="-229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i="1" spc="254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sz="2200" b="1" spc="1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)</a:t>
            </a:r>
            <a:r>
              <a:rPr sz="2200" b="1" spc="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1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where</a:t>
            </a:r>
            <a:endParaRPr sz="2200" b="1" dirty="0">
              <a:latin typeface="Arial Narrow" panose="020B0606020202030204" pitchFamily="34" charset="0"/>
              <a:cs typeface="Tahoma"/>
            </a:endParaRPr>
          </a:p>
          <a:p>
            <a:pPr marL="329565" indent="-255904">
              <a:lnSpc>
                <a:spcPct val="100000"/>
              </a:lnSpc>
              <a:spcBef>
                <a:spcPts val="2110"/>
              </a:spcBef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b="1" i="1" spc="114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S</a:t>
            </a:r>
            <a:r>
              <a:rPr sz="2200" b="1" i="1" spc="145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</a:t>
            </a:r>
            <a:r>
              <a:rPr sz="2200" b="1" spc="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22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1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et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</a:t>
            </a:r>
            <a:r>
              <a:rPr sz="22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5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states</a:t>
            </a:r>
            <a:endParaRPr sz="2200" b="1" dirty="0">
              <a:latin typeface="Arial Narrow" panose="020B0606020202030204" pitchFamily="34" charset="0"/>
              <a:cs typeface="Tahoma"/>
            </a:endParaRPr>
          </a:p>
          <a:p>
            <a:pPr marL="329565" indent="-255904">
              <a:lnSpc>
                <a:spcPct val="100000"/>
              </a:lnSpc>
              <a:spcBef>
                <a:spcPts val="550"/>
              </a:spcBef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b="1" i="1" spc="2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Ac</a:t>
            </a:r>
            <a:r>
              <a:rPr sz="2200" b="1" i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2200" b="1" i="1" spc="9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22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1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et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</a:t>
            </a:r>
            <a:r>
              <a:rPr sz="22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40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actions</a:t>
            </a:r>
            <a:endParaRPr sz="2200" b="1" dirty="0">
              <a:latin typeface="Arial Narrow" panose="020B0606020202030204" pitchFamily="34" charset="0"/>
              <a:cs typeface="Tahoma"/>
            </a:endParaRPr>
          </a:p>
          <a:p>
            <a:pPr marL="329565" indent="-255904">
              <a:lnSpc>
                <a:spcPct val="100000"/>
              </a:lnSpc>
              <a:spcBef>
                <a:spcPts val="540"/>
              </a:spcBef>
              <a:buClr>
                <a:srgbClr val="231F20"/>
              </a:buClr>
              <a:buFont typeface="Lucida Sans Unicode"/>
              <a:buChar char="•"/>
              <a:tabLst>
                <a:tab pos="330200" algn="l"/>
                <a:tab pos="1146175" algn="l"/>
              </a:tabLst>
            </a:pPr>
            <a:r>
              <a:rPr sz="2200" b="1" spc="365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→</a:t>
            </a:r>
            <a:r>
              <a:rPr sz="2200" b="1" spc="35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r>
              <a:rPr sz="2200" b="1" spc="185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⊆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	</a:t>
            </a:r>
            <a:r>
              <a:rPr sz="2200" b="1" i="1" spc="114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S</a:t>
            </a:r>
            <a:r>
              <a:rPr sz="2200" b="1" i="1" spc="40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sz="2200" b="1" spc="185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×</a:t>
            </a:r>
            <a:r>
              <a:rPr sz="2200" b="1" spc="-90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r>
              <a:rPr sz="2200" b="1" i="1" spc="2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Ac</a:t>
            </a:r>
            <a:r>
              <a:rPr sz="2200" b="1" i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2200" b="1" i="1" spc="-2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185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×</a:t>
            </a:r>
            <a:r>
              <a:rPr sz="2200" b="1" spc="-90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r>
              <a:rPr sz="2200" b="1" i="1" spc="114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S</a:t>
            </a:r>
            <a:r>
              <a:rPr sz="2200" b="1" i="1" spc="160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sz="2200"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</a:t>
            </a:r>
            <a:r>
              <a:rPr sz="2200" b="1" spc="-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30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transition</a:t>
            </a:r>
            <a:r>
              <a:rPr sz="2200" b="1" spc="4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40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relation</a:t>
            </a:r>
            <a:endParaRPr sz="2200" b="1" dirty="0">
              <a:latin typeface="Arial Narrow" panose="020B0606020202030204" pitchFamily="34" charset="0"/>
              <a:cs typeface="Tahoma"/>
            </a:endParaRPr>
          </a:p>
          <a:p>
            <a:pPr marL="329565" indent="-255904">
              <a:lnSpc>
                <a:spcPct val="100000"/>
              </a:lnSpc>
              <a:spcBef>
                <a:spcPts val="550"/>
              </a:spcBef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b="1" i="1" spc="330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I</a:t>
            </a:r>
            <a:r>
              <a:rPr sz="2200" b="1" i="1" spc="185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sz="2200" b="1" spc="185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⊆</a:t>
            </a:r>
            <a:r>
              <a:rPr sz="2200" b="1" spc="15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r>
              <a:rPr sz="2200" b="1" i="1" spc="114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S</a:t>
            </a:r>
            <a:r>
              <a:rPr sz="2200" b="1" i="1" spc="160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</a:t>
            </a:r>
            <a:r>
              <a:rPr sz="2200" b="1" spc="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22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1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et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</a:t>
            </a:r>
            <a:r>
              <a:rPr sz="22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initial</a:t>
            </a:r>
            <a:r>
              <a:rPr sz="2200" b="1" spc="5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110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s</a:t>
            </a:r>
            <a:r>
              <a:rPr sz="2200" b="1" spc="-4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tates</a:t>
            </a:r>
            <a:endParaRPr sz="2200" b="1" dirty="0">
              <a:latin typeface="Arial Narrow" panose="020B0606020202030204" pitchFamily="34" charset="0"/>
              <a:cs typeface="Tahoma"/>
            </a:endParaRPr>
          </a:p>
          <a:p>
            <a:pPr marL="329565" indent="-255904">
              <a:lnSpc>
                <a:spcPct val="100000"/>
              </a:lnSpc>
              <a:spcBef>
                <a:spcPts val="550"/>
              </a:spcBef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b="1" i="1" spc="-2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2200" b="1" i="1" spc="-2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P</a:t>
            </a:r>
            <a:r>
              <a:rPr sz="2200" b="1" i="1" spc="9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is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1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et</a:t>
            </a:r>
            <a:r>
              <a:rPr sz="22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of</a:t>
            </a:r>
            <a:r>
              <a:rPr sz="22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2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atomic</a:t>
            </a:r>
            <a:r>
              <a:rPr sz="2200" b="1" spc="40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110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p</a:t>
            </a:r>
            <a:r>
              <a:rPr sz="2200" b="1" spc="-3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r</a:t>
            </a:r>
            <a:r>
              <a:rPr sz="2200" b="1" spc="-6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sz="2200" b="1" spc="-2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p</a:t>
            </a:r>
            <a:r>
              <a:rPr sz="2200" b="1" spc="-4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ositions</a:t>
            </a:r>
            <a:endParaRPr sz="2200" b="1" dirty="0">
              <a:latin typeface="Arial Narrow" panose="020B0606020202030204" pitchFamily="34" charset="0"/>
              <a:cs typeface="Tahoma"/>
            </a:endParaRPr>
          </a:p>
          <a:p>
            <a:pPr marL="329565" indent="-255904">
              <a:lnSpc>
                <a:spcPct val="100000"/>
              </a:lnSpc>
              <a:spcBef>
                <a:spcPts val="550"/>
              </a:spcBef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b="1" i="1" spc="360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L</a:t>
            </a:r>
            <a:r>
              <a:rPr sz="2200" b="1" i="1" spc="50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sz="2200" b="1" spc="20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:</a:t>
            </a:r>
            <a:r>
              <a:rPr sz="2200" b="1" spc="15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r>
              <a:rPr sz="2200" b="1" i="1" spc="114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S</a:t>
            </a:r>
            <a:r>
              <a:rPr sz="2200" b="1" i="1" spc="145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sz="2200" b="1" spc="365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→</a:t>
            </a:r>
            <a:r>
              <a:rPr sz="2200" b="1" spc="20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r>
              <a:rPr sz="2200" b="1" spc="-105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2</a:t>
            </a:r>
            <a:r>
              <a:rPr sz="2200" b="1" i="1" spc="7" baseline="2976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sz="2200" b="1" i="1" baseline="2976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P </a:t>
            </a:r>
            <a:r>
              <a:rPr sz="2200" b="1" i="1" spc="-225" baseline="2976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</a:t>
            </a:r>
            <a:r>
              <a:rPr sz="2200" b="1" spc="-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7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22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3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la</a:t>
            </a:r>
            <a:r>
              <a:rPr sz="2200" b="1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b</a:t>
            </a:r>
            <a:r>
              <a:rPr sz="2200" b="1" spc="-13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e</a:t>
            </a:r>
            <a:r>
              <a:rPr sz="2200" b="1" spc="-30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ling</a:t>
            </a:r>
            <a:r>
              <a:rPr sz="2200" b="1" spc="55" dirty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20" dirty="0" smtClean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f</a:t>
            </a:r>
            <a:r>
              <a:rPr sz="2200" b="1" spc="-35" dirty="0" smtClean="0">
                <a:solidFill>
                  <a:srgbClr val="0000FF"/>
                </a:solidFill>
                <a:latin typeface="Arial Narrow" panose="020B0606020202030204" pitchFamily="34" charset="0"/>
                <a:cs typeface="Tahoma"/>
              </a:rPr>
              <a:t>unction</a:t>
            </a:r>
            <a:endParaRPr lang="en-US" sz="2200" b="1" dirty="0">
              <a:latin typeface="Arial Narrow" panose="020B0606020202030204" pitchFamily="34" charset="0"/>
              <a:cs typeface="Tahoma"/>
            </a:endParaRPr>
          </a:p>
          <a:p>
            <a:pPr marL="73661">
              <a:lnSpc>
                <a:spcPct val="100000"/>
              </a:lnSpc>
              <a:spcBef>
                <a:spcPts val="550"/>
              </a:spcBef>
              <a:buClr>
                <a:srgbClr val="231F20"/>
              </a:buClr>
              <a:tabLst>
                <a:tab pos="330200" algn="l"/>
              </a:tabLst>
            </a:pPr>
            <a:endParaRPr lang="en-US" sz="2200" b="1" i="1" spc="114" dirty="0">
              <a:solidFill>
                <a:srgbClr val="231F20"/>
              </a:solidFill>
              <a:latin typeface="Arial Narrow" panose="020B0606020202030204" pitchFamily="34" charset="0"/>
              <a:cs typeface="Tahoma"/>
            </a:endParaRPr>
          </a:p>
          <a:p>
            <a:pPr marL="73661">
              <a:lnSpc>
                <a:spcPct val="100000"/>
              </a:lnSpc>
              <a:spcBef>
                <a:spcPts val="550"/>
              </a:spcBef>
              <a:buClr>
                <a:srgbClr val="231F20"/>
              </a:buClr>
              <a:tabLst>
                <a:tab pos="330200" algn="l"/>
              </a:tabLst>
            </a:pPr>
            <a:r>
              <a:rPr sz="2200" b="1" i="1" spc="114" dirty="0" smtClean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S</a:t>
            </a:r>
            <a:r>
              <a:rPr sz="2200" b="1" i="1" spc="160" dirty="0" smtClean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sz="2200" b="1" spc="-6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and</a:t>
            </a:r>
            <a:r>
              <a:rPr sz="2200" b="1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i="1" spc="20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Ac</a:t>
            </a:r>
            <a:r>
              <a:rPr sz="2200" b="1" i="1" spc="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sz="2200" b="1" i="1" spc="9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spc="-1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2200"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</a:t>
            </a:r>
            <a:r>
              <a:rPr sz="2200" b="1" spc="-1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</a:t>
            </a:r>
            <a:r>
              <a:rPr sz="22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1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</a:t>
            </a:r>
            <a:r>
              <a:rPr sz="2200"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ither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ﬁ</a:t>
            </a:r>
            <a:r>
              <a:rPr sz="2200"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nite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11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sz="2200" b="1" spc="-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r</a:t>
            </a:r>
            <a:r>
              <a:rPr sz="2200" b="1" spc="3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countably</a:t>
            </a:r>
            <a:r>
              <a:rPr sz="2200" b="1" spc="4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inﬁnite</a:t>
            </a:r>
            <a:endParaRPr sz="2200" b="1" dirty="0">
              <a:latin typeface="Arial Narrow" panose="020B0606020202030204" pitchFamily="34" charset="0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391" y="5657850"/>
            <a:ext cx="518879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5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Notation</a:t>
            </a:r>
            <a:r>
              <a:rPr sz="2200" b="1" spc="-2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:</a:t>
            </a:r>
            <a:r>
              <a:rPr sz="2200" b="1" spc="220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i="1" spc="5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s</a:t>
            </a:r>
            <a:r>
              <a:rPr sz="2200" b="1" i="1" spc="-175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sz="2200" b="1" spc="365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→</a:t>
            </a:r>
            <a:r>
              <a:rPr sz="2200" b="1" spc="-195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r>
              <a:rPr sz="2200" b="1" i="1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s</a:t>
            </a:r>
            <a:r>
              <a:rPr lang="en-US" sz="2200" b="1" spc="-82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'</a:t>
            </a:r>
            <a:r>
              <a:rPr sz="2200" b="1" baseline="34722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r>
              <a:rPr sz="2200" b="1" spc="-225" baseline="34722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r>
              <a:rPr sz="2200" b="1" spc="-5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instead</a:t>
            </a:r>
            <a:r>
              <a:rPr sz="2200" b="1" spc="45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spc="-65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o</a:t>
            </a:r>
            <a:r>
              <a:rPr sz="2200" b="1" spc="-25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f</a:t>
            </a:r>
            <a:r>
              <a:rPr lang="en-US" sz="2200" b="1" spc="-25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lang="en-US" sz="2200" b="1" spc="-25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(</a:t>
            </a:r>
            <a:r>
              <a:rPr sz="2200" b="1" i="1" spc="40" dirty="0" smtClean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s</a:t>
            </a:r>
            <a:r>
              <a:rPr sz="2200" b="1" i="1" spc="40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,</a:t>
            </a:r>
            <a:r>
              <a:rPr sz="2200" b="1" i="1" spc="-175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sz="2200" b="1" i="1" spc="135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α,</a:t>
            </a:r>
            <a:r>
              <a:rPr sz="2200" b="1" i="1" spc="-165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 </a:t>
            </a:r>
            <a:r>
              <a:rPr sz="2200" b="1" i="1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s</a:t>
            </a:r>
            <a:r>
              <a:rPr lang="en-US" sz="2200" b="1" i="1" spc="5" dirty="0" smtClean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'</a:t>
            </a:r>
            <a:r>
              <a:rPr sz="2200" b="1" spc="30" baseline="45751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lang="en-US" sz="2200" b="1" spc="30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) </a:t>
            </a:r>
            <a:r>
              <a:rPr sz="2200" b="1" spc="-30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∈</a:t>
            </a:r>
            <a:r>
              <a:rPr lang="en-US" sz="2200" b="1" spc="-30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r>
              <a:rPr sz="2200" b="1" spc="-80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r>
              <a:rPr sz="2200" b="1" spc="365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→</a:t>
            </a:r>
            <a:endParaRPr sz="2200" b="1" dirty="0">
              <a:latin typeface="Arial Narrow" panose="020B0606020202030204" pitchFamily="34" charset="0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0778" y="5933703"/>
            <a:ext cx="1638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120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α</a:t>
            </a:r>
            <a:endParaRPr sz="1400" b="1" dirty="0">
              <a:latin typeface="Arial Narrow" panose="020B0606020202030204" pitchFamily="34" charset="0"/>
              <a:cs typeface="Bookman Old Styl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System</a:t>
            </a: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716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289624" y="2340606"/>
            <a:ext cx="1272130" cy="514350"/>
          </a:xfrm>
          <a:custGeom>
            <a:avLst/>
            <a:gdLst/>
            <a:ahLst/>
            <a:cxnLst/>
            <a:rect l="l" t="t" r="r" b="b"/>
            <a:pathLst>
              <a:path w="1079500" h="539750">
                <a:moveTo>
                  <a:pt x="539508" y="0"/>
                </a:moveTo>
                <a:lnTo>
                  <a:pt x="809269" y="0"/>
                </a:lnTo>
                <a:lnTo>
                  <a:pt x="831393" y="894"/>
                </a:lnTo>
                <a:lnTo>
                  <a:pt x="874094" y="7840"/>
                </a:lnTo>
                <a:lnTo>
                  <a:pt x="914270" y="21199"/>
                </a:lnTo>
                <a:lnTo>
                  <a:pt x="951363" y="40416"/>
                </a:lnTo>
                <a:lnTo>
                  <a:pt x="984820" y="64936"/>
                </a:lnTo>
                <a:lnTo>
                  <a:pt x="1014086" y="94203"/>
                </a:lnTo>
                <a:lnTo>
                  <a:pt x="1038604" y="127662"/>
                </a:lnTo>
                <a:lnTo>
                  <a:pt x="1057820" y="164758"/>
                </a:lnTo>
                <a:lnTo>
                  <a:pt x="1071178" y="204934"/>
                </a:lnTo>
                <a:lnTo>
                  <a:pt x="1078123" y="247636"/>
                </a:lnTo>
                <a:lnTo>
                  <a:pt x="1079017" y="269760"/>
                </a:lnTo>
                <a:lnTo>
                  <a:pt x="1078123" y="291885"/>
                </a:lnTo>
                <a:lnTo>
                  <a:pt x="1071178" y="334586"/>
                </a:lnTo>
                <a:lnTo>
                  <a:pt x="1057820" y="374763"/>
                </a:lnTo>
                <a:lnTo>
                  <a:pt x="1038604" y="411858"/>
                </a:lnTo>
                <a:lnTo>
                  <a:pt x="1014086" y="445317"/>
                </a:lnTo>
                <a:lnTo>
                  <a:pt x="984820" y="474584"/>
                </a:lnTo>
                <a:lnTo>
                  <a:pt x="951363" y="499104"/>
                </a:lnTo>
                <a:lnTo>
                  <a:pt x="914270" y="518322"/>
                </a:lnTo>
                <a:lnTo>
                  <a:pt x="874094" y="531681"/>
                </a:lnTo>
                <a:lnTo>
                  <a:pt x="831393" y="538627"/>
                </a:lnTo>
                <a:lnTo>
                  <a:pt x="269748" y="539521"/>
                </a:lnTo>
                <a:lnTo>
                  <a:pt x="247623" y="538627"/>
                </a:lnTo>
                <a:lnTo>
                  <a:pt x="204922" y="531681"/>
                </a:lnTo>
                <a:lnTo>
                  <a:pt x="164747" y="518322"/>
                </a:lnTo>
                <a:lnTo>
                  <a:pt x="127653" y="499104"/>
                </a:lnTo>
                <a:lnTo>
                  <a:pt x="94196" y="474584"/>
                </a:lnTo>
                <a:lnTo>
                  <a:pt x="64931" y="445317"/>
                </a:lnTo>
                <a:lnTo>
                  <a:pt x="40413" y="411858"/>
                </a:lnTo>
                <a:lnTo>
                  <a:pt x="21197" y="374763"/>
                </a:lnTo>
                <a:lnTo>
                  <a:pt x="7839" y="334586"/>
                </a:lnTo>
                <a:lnTo>
                  <a:pt x="894" y="291885"/>
                </a:lnTo>
                <a:lnTo>
                  <a:pt x="0" y="269760"/>
                </a:lnTo>
                <a:lnTo>
                  <a:pt x="894" y="247636"/>
                </a:lnTo>
                <a:lnTo>
                  <a:pt x="7839" y="204934"/>
                </a:lnTo>
                <a:lnTo>
                  <a:pt x="21197" y="164758"/>
                </a:lnTo>
                <a:lnTo>
                  <a:pt x="40413" y="127662"/>
                </a:lnTo>
                <a:lnTo>
                  <a:pt x="64931" y="94203"/>
                </a:lnTo>
                <a:lnTo>
                  <a:pt x="94196" y="64936"/>
                </a:lnTo>
                <a:lnTo>
                  <a:pt x="127653" y="40416"/>
                </a:lnTo>
                <a:lnTo>
                  <a:pt x="164747" y="21199"/>
                </a:lnTo>
                <a:lnTo>
                  <a:pt x="204922" y="7840"/>
                </a:lnTo>
                <a:lnTo>
                  <a:pt x="247623" y="894"/>
                </a:lnTo>
                <a:lnTo>
                  <a:pt x="539508" y="0"/>
                </a:lnTo>
                <a:close/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3570" y="2599985"/>
            <a:ext cx="212521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179844" y="0"/>
                </a:moveTo>
                <a:lnTo>
                  <a:pt x="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25702" y="2582388"/>
            <a:ext cx="59865" cy="35702"/>
          </a:xfrm>
          <a:custGeom>
            <a:avLst/>
            <a:gdLst/>
            <a:ahLst/>
            <a:cxnLst/>
            <a:rect l="l" t="t" r="r" b="b"/>
            <a:pathLst>
              <a:path w="50800" h="37464">
                <a:moveTo>
                  <a:pt x="0" y="0"/>
                </a:moveTo>
                <a:lnTo>
                  <a:pt x="0" y="36931"/>
                </a:lnTo>
                <a:lnTo>
                  <a:pt x="50749" y="184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9624" y="4484720"/>
            <a:ext cx="1272130" cy="514350"/>
          </a:xfrm>
          <a:custGeom>
            <a:avLst/>
            <a:gdLst/>
            <a:ahLst/>
            <a:cxnLst/>
            <a:rect l="l" t="t" r="r" b="b"/>
            <a:pathLst>
              <a:path w="1079500" h="539750">
                <a:moveTo>
                  <a:pt x="539508" y="0"/>
                </a:moveTo>
                <a:lnTo>
                  <a:pt x="809269" y="0"/>
                </a:lnTo>
                <a:lnTo>
                  <a:pt x="831393" y="894"/>
                </a:lnTo>
                <a:lnTo>
                  <a:pt x="874094" y="7840"/>
                </a:lnTo>
                <a:lnTo>
                  <a:pt x="914270" y="21199"/>
                </a:lnTo>
                <a:lnTo>
                  <a:pt x="951363" y="40416"/>
                </a:lnTo>
                <a:lnTo>
                  <a:pt x="984820" y="64936"/>
                </a:lnTo>
                <a:lnTo>
                  <a:pt x="1014086" y="94203"/>
                </a:lnTo>
                <a:lnTo>
                  <a:pt x="1038604" y="127662"/>
                </a:lnTo>
                <a:lnTo>
                  <a:pt x="1057820" y="164758"/>
                </a:lnTo>
                <a:lnTo>
                  <a:pt x="1071178" y="204934"/>
                </a:lnTo>
                <a:lnTo>
                  <a:pt x="1078123" y="247636"/>
                </a:lnTo>
                <a:lnTo>
                  <a:pt x="1079017" y="269760"/>
                </a:lnTo>
                <a:lnTo>
                  <a:pt x="1078123" y="291885"/>
                </a:lnTo>
                <a:lnTo>
                  <a:pt x="1071178" y="334586"/>
                </a:lnTo>
                <a:lnTo>
                  <a:pt x="1057820" y="374763"/>
                </a:lnTo>
                <a:lnTo>
                  <a:pt x="1038604" y="411858"/>
                </a:lnTo>
                <a:lnTo>
                  <a:pt x="1014086" y="445317"/>
                </a:lnTo>
                <a:lnTo>
                  <a:pt x="984820" y="474584"/>
                </a:lnTo>
                <a:lnTo>
                  <a:pt x="951363" y="499104"/>
                </a:lnTo>
                <a:lnTo>
                  <a:pt x="914270" y="518322"/>
                </a:lnTo>
                <a:lnTo>
                  <a:pt x="874094" y="531681"/>
                </a:lnTo>
                <a:lnTo>
                  <a:pt x="831393" y="538627"/>
                </a:lnTo>
                <a:lnTo>
                  <a:pt x="809269" y="539521"/>
                </a:lnTo>
                <a:lnTo>
                  <a:pt x="269748" y="539521"/>
                </a:lnTo>
                <a:lnTo>
                  <a:pt x="225992" y="535990"/>
                </a:lnTo>
                <a:lnTo>
                  <a:pt x="184484" y="525768"/>
                </a:lnTo>
                <a:lnTo>
                  <a:pt x="145780" y="509411"/>
                </a:lnTo>
                <a:lnTo>
                  <a:pt x="110435" y="487472"/>
                </a:lnTo>
                <a:lnTo>
                  <a:pt x="79005" y="460509"/>
                </a:lnTo>
                <a:lnTo>
                  <a:pt x="52043" y="429077"/>
                </a:lnTo>
                <a:lnTo>
                  <a:pt x="30107" y="393730"/>
                </a:lnTo>
                <a:lnTo>
                  <a:pt x="13751" y="355025"/>
                </a:lnTo>
                <a:lnTo>
                  <a:pt x="3530" y="313517"/>
                </a:lnTo>
                <a:lnTo>
                  <a:pt x="0" y="269760"/>
                </a:lnTo>
                <a:lnTo>
                  <a:pt x="894" y="247636"/>
                </a:lnTo>
                <a:lnTo>
                  <a:pt x="7839" y="204934"/>
                </a:lnTo>
                <a:lnTo>
                  <a:pt x="21197" y="164758"/>
                </a:lnTo>
                <a:lnTo>
                  <a:pt x="40413" y="127662"/>
                </a:lnTo>
                <a:lnTo>
                  <a:pt x="64931" y="94203"/>
                </a:lnTo>
                <a:lnTo>
                  <a:pt x="94196" y="64936"/>
                </a:lnTo>
                <a:lnTo>
                  <a:pt x="127653" y="40416"/>
                </a:lnTo>
                <a:lnTo>
                  <a:pt x="164747" y="21199"/>
                </a:lnTo>
                <a:lnTo>
                  <a:pt x="204922" y="7840"/>
                </a:lnTo>
                <a:lnTo>
                  <a:pt x="247623" y="894"/>
                </a:lnTo>
                <a:lnTo>
                  <a:pt x="269748" y="0"/>
                </a:lnTo>
                <a:lnTo>
                  <a:pt x="539508" y="0"/>
                </a:lnTo>
                <a:close/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8285" y="4618439"/>
            <a:ext cx="74756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20" dirty="0">
                <a:solidFill>
                  <a:srgbClr val="231F20"/>
                </a:solidFill>
                <a:cs typeface="Calibri"/>
              </a:rPr>
              <a:t>sel</a:t>
            </a:r>
            <a:r>
              <a:rPr b="1" spc="-160" dirty="0">
                <a:solidFill>
                  <a:srgbClr val="231F20"/>
                </a:solidFill>
                <a:cs typeface="Calibri"/>
              </a:rPr>
              <a:t>e</a:t>
            </a:r>
            <a:r>
              <a:rPr b="1" spc="40" dirty="0">
                <a:solidFill>
                  <a:srgbClr val="231F20"/>
                </a:solidFill>
                <a:cs typeface="Calibri"/>
              </a:rPr>
              <a:t>ct</a:t>
            </a:r>
            <a:endParaRPr b="1" dirty="0"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38129" y="4484720"/>
            <a:ext cx="1272130" cy="514350"/>
          </a:xfrm>
          <a:custGeom>
            <a:avLst/>
            <a:gdLst/>
            <a:ahLst/>
            <a:cxnLst/>
            <a:rect l="l" t="t" r="r" b="b"/>
            <a:pathLst>
              <a:path w="1079500" h="539750">
                <a:moveTo>
                  <a:pt x="539508" y="0"/>
                </a:moveTo>
                <a:lnTo>
                  <a:pt x="809269" y="0"/>
                </a:lnTo>
                <a:lnTo>
                  <a:pt x="831393" y="894"/>
                </a:lnTo>
                <a:lnTo>
                  <a:pt x="874094" y="7840"/>
                </a:lnTo>
                <a:lnTo>
                  <a:pt x="914270" y="21199"/>
                </a:lnTo>
                <a:lnTo>
                  <a:pt x="951363" y="40416"/>
                </a:lnTo>
                <a:lnTo>
                  <a:pt x="984820" y="64936"/>
                </a:lnTo>
                <a:lnTo>
                  <a:pt x="1014086" y="94203"/>
                </a:lnTo>
                <a:lnTo>
                  <a:pt x="1038604" y="127662"/>
                </a:lnTo>
                <a:lnTo>
                  <a:pt x="1057820" y="164758"/>
                </a:lnTo>
                <a:lnTo>
                  <a:pt x="1071178" y="204934"/>
                </a:lnTo>
                <a:lnTo>
                  <a:pt x="1078123" y="247636"/>
                </a:lnTo>
                <a:lnTo>
                  <a:pt x="1079017" y="269760"/>
                </a:lnTo>
                <a:lnTo>
                  <a:pt x="1078123" y="291885"/>
                </a:lnTo>
                <a:lnTo>
                  <a:pt x="1071178" y="334586"/>
                </a:lnTo>
                <a:lnTo>
                  <a:pt x="1057820" y="374763"/>
                </a:lnTo>
                <a:lnTo>
                  <a:pt x="1038604" y="411858"/>
                </a:lnTo>
                <a:lnTo>
                  <a:pt x="1014086" y="445317"/>
                </a:lnTo>
                <a:lnTo>
                  <a:pt x="984820" y="474584"/>
                </a:lnTo>
                <a:lnTo>
                  <a:pt x="951363" y="499104"/>
                </a:lnTo>
                <a:lnTo>
                  <a:pt x="914270" y="518322"/>
                </a:lnTo>
                <a:lnTo>
                  <a:pt x="874094" y="531681"/>
                </a:lnTo>
                <a:lnTo>
                  <a:pt x="831393" y="538627"/>
                </a:lnTo>
                <a:lnTo>
                  <a:pt x="809269" y="539521"/>
                </a:lnTo>
                <a:lnTo>
                  <a:pt x="269747" y="539521"/>
                </a:lnTo>
                <a:lnTo>
                  <a:pt x="225992" y="535990"/>
                </a:lnTo>
                <a:lnTo>
                  <a:pt x="184484" y="525768"/>
                </a:lnTo>
                <a:lnTo>
                  <a:pt x="145780" y="509411"/>
                </a:lnTo>
                <a:lnTo>
                  <a:pt x="110435" y="487472"/>
                </a:lnTo>
                <a:lnTo>
                  <a:pt x="79005" y="460509"/>
                </a:lnTo>
                <a:lnTo>
                  <a:pt x="52043" y="429077"/>
                </a:lnTo>
                <a:lnTo>
                  <a:pt x="30107" y="393730"/>
                </a:lnTo>
                <a:lnTo>
                  <a:pt x="13751" y="355025"/>
                </a:lnTo>
                <a:lnTo>
                  <a:pt x="3530" y="313517"/>
                </a:lnTo>
                <a:lnTo>
                  <a:pt x="0" y="269760"/>
                </a:lnTo>
                <a:lnTo>
                  <a:pt x="894" y="247636"/>
                </a:lnTo>
                <a:lnTo>
                  <a:pt x="7839" y="204934"/>
                </a:lnTo>
                <a:lnTo>
                  <a:pt x="21197" y="164758"/>
                </a:lnTo>
                <a:lnTo>
                  <a:pt x="40413" y="127662"/>
                </a:lnTo>
                <a:lnTo>
                  <a:pt x="64931" y="94203"/>
                </a:lnTo>
                <a:lnTo>
                  <a:pt x="94196" y="64936"/>
                </a:lnTo>
                <a:lnTo>
                  <a:pt x="127653" y="40416"/>
                </a:lnTo>
                <a:lnTo>
                  <a:pt x="164747" y="21199"/>
                </a:lnTo>
                <a:lnTo>
                  <a:pt x="204922" y="7840"/>
                </a:lnTo>
                <a:lnTo>
                  <a:pt x="247623" y="894"/>
                </a:lnTo>
                <a:lnTo>
                  <a:pt x="269747" y="0"/>
                </a:lnTo>
                <a:lnTo>
                  <a:pt x="539508" y="0"/>
                </a:lnTo>
                <a:close/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81301" y="4589394"/>
            <a:ext cx="785728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50" dirty="0">
                <a:solidFill>
                  <a:srgbClr val="231F20"/>
                </a:solidFill>
                <a:cs typeface="Calibri"/>
              </a:rPr>
              <a:t>sprite</a:t>
            </a:r>
            <a:endParaRPr b="1" dirty="0"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41117" y="4484720"/>
            <a:ext cx="1272130" cy="514350"/>
          </a:xfrm>
          <a:custGeom>
            <a:avLst/>
            <a:gdLst/>
            <a:ahLst/>
            <a:cxnLst/>
            <a:rect l="l" t="t" r="r" b="b"/>
            <a:pathLst>
              <a:path w="1079500" h="539750">
                <a:moveTo>
                  <a:pt x="539508" y="0"/>
                </a:moveTo>
                <a:lnTo>
                  <a:pt x="809269" y="0"/>
                </a:lnTo>
                <a:lnTo>
                  <a:pt x="831393" y="894"/>
                </a:lnTo>
                <a:lnTo>
                  <a:pt x="874094" y="7840"/>
                </a:lnTo>
                <a:lnTo>
                  <a:pt x="914270" y="21199"/>
                </a:lnTo>
                <a:lnTo>
                  <a:pt x="951363" y="40416"/>
                </a:lnTo>
                <a:lnTo>
                  <a:pt x="984820" y="64936"/>
                </a:lnTo>
                <a:lnTo>
                  <a:pt x="1014086" y="94203"/>
                </a:lnTo>
                <a:lnTo>
                  <a:pt x="1038604" y="127662"/>
                </a:lnTo>
                <a:lnTo>
                  <a:pt x="1057820" y="164758"/>
                </a:lnTo>
                <a:lnTo>
                  <a:pt x="1071178" y="204934"/>
                </a:lnTo>
                <a:lnTo>
                  <a:pt x="1078123" y="247636"/>
                </a:lnTo>
                <a:lnTo>
                  <a:pt x="1079017" y="269760"/>
                </a:lnTo>
                <a:lnTo>
                  <a:pt x="1078123" y="291885"/>
                </a:lnTo>
                <a:lnTo>
                  <a:pt x="1071178" y="334586"/>
                </a:lnTo>
                <a:lnTo>
                  <a:pt x="1057820" y="374763"/>
                </a:lnTo>
                <a:lnTo>
                  <a:pt x="1038604" y="411858"/>
                </a:lnTo>
                <a:lnTo>
                  <a:pt x="1014086" y="445317"/>
                </a:lnTo>
                <a:lnTo>
                  <a:pt x="984820" y="474584"/>
                </a:lnTo>
                <a:lnTo>
                  <a:pt x="951363" y="499104"/>
                </a:lnTo>
                <a:lnTo>
                  <a:pt x="914270" y="518322"/>
                </a:lnTo>
                <a:lnTo>
                  <a:pt x="874094" y="531681"/>
                </a:lnTo>
                <a:lnTo>
                  <a:pt x="831393" y="538627"/>
                </a:lnTo>
                <a:lnTo>
                  <a:pt x="809269" y="539521"/>
                </a:lnTo>
                <a:lnTo>
                  <a:pt x="269747" y="539521"/>
                </a:lnTo>
                <a:lnTo>
                  <a:pt x="225992" y="535990"/>
                </a:lnTo>
                <a:lnTo>
                  <a:pt x="184484" y="525768"/>
                </a:lnTo>
                <a:lnTo>
                  <a:pt x="145780" y="509411"/>
                </a:lnTo>
                <a:lnTo>
                  <a:pt x="110435" y="487472"/>
                </a:lnTo>
                <a:lnTo>
                  <a:pt x="79005" y="460509"/>
                </a:lnTo>
                <a:lnTo>
                  <a:pt x="52043" y="429077"/>
                </a:lnTo>
                <a:lnTo>
                  <a:pt x="30107" y="393730"/>
                </a:lnTo>
                <a:lnTo>
                  <a:pt x="13751" y="355025"/>
                </a:lnTo>
                <a:lnTo>
                  <a:pt x="3530" y="313517"/>
                </a:lnTo>
                <a:lnTo>
                  <a:pt x="0" y="269760"/>
                </a:lnTo>
                <a:lnTo>
                  <a:pt x="894" y="247636"/>
                </a:lnTo>
                <a:lnTo>
                  <a:pt x="7839" y="204934"/>
                </a:lnTo>
                <a:lnTo>
                  <a:pt x="21197" y="164758"/>
                </a:lnTo>
                <a:lnTo>
                  <a:pt x="40413" y="127662"/>
                </a:lnTo>
                <a:lnTo>
                  <a:pt x="64931" y="94203"/>
                </a:lnTo>
                <a:lnTo>
                  <a:pt x="94196" y="64936"/>
                </a:lnTo>
                <a:lnTo>
                  <a:pt x="127653" y="40416"/>
                </a:lnTo>
                <a:lnTo>
                  <a:pt x="164747" y="21199"/>
                </a:lnTo>
                <a:lnTo>
                  <a:pt x="204922" y="7840"/>
                </a:lnTo>
                <a:lnTo>
                  <a:pt x="247623" y="894"/>
                </a:lnTo>
                <a:lnTo>
                  <a:pt x="269747" y="0"/>
                </a:lnTo>
                <a:lnTo>
                  <a:pt x="539508" y="0"/>
                </a:lnTo>
                <a:close/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94291" y="4589395"/>
            <a:ext cx="67349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180" dirty="0" smtClean="0">
                <a:solidFill>
                  <a:srgbClr val="231F20"/>
                </a:solidFill>
                <a:cs typeface="Calibri"/>
              </a:rPr>
              <a:t>coke</a:t>
            </a:r>
            <a:endParaRPr b="1" dirty="0"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22545" y="2856324"/>
            <a:ext cx="0" cy="1627766"/>
          </a:xfrm>
          <a:custGeom>
            <a:avLst/>
            <a:gdLst/>
            <a:ahLst/>
            <a:cxnLst/>
            <a:rect l="l" t="t" r="r" b="b"/>
            <a:pathLst>
              <a:path h="1708150">
                <a:moveTo>
                  <a:pt x="0" y="0"/>
                </a:moveTo>
                <a:lnTo>
                  <a:pt x="0" y="1707896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0739" y="4435403"/>
            <a:ext cx="44150" cy="49015"/>
          </a:xfrm>
          <a:custGeom>
            <a:avLst/>
            <a:gdLst/>
            <a:ahLst/>
            <a:cxnLst/>
            <a:rect l="l" t="t" r="r" b="b"/>
            <a:pathLst>
              <a:path w="37464" h="51435">
                <a:moveTo>
                  <a:pt x="0" y="0"/>
                </a:moveTo>
                <a:lnTo>
                  <a:pt x="18503" y="50838"/>
                </a:lnTo>
                <a:lnTo>
                  <a:pt x="37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50578" y="3539857"/>
            <a:ext cx="1498869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i="1" spc="70" dirty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inser</a:t>
            </a:r>
            <a:r>
              <a:rPr sz="2050" b="1" i="1" spc="175" dirty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t</a:t>
            </a:r>
            <a:r>
              <a:rPr sz="2050" b="1" u="heavy" dirty="0">
                <a:solidFill>
                  <a:srgbClr val="231F20"/>
                </a:solidFill>
                <a:latin typeface="Arial Narrow" panose="020B0606020202030204" pitchFamily="34" charset="0"/>
                <a:cs typeface="Times New Roman"/>
              </a:rPr>
              <a:t> </a:t>
            </a:r>
            <a:r>
              <a:rPr sz="2050" b="1" u="heavy" spc="-180" dirty="0">
                <a:solidFill>
                  <a:srgbClr val="231F20"/>
                </a:solidFill>
                <a:latin typeface="Arial Narrow" panose="020B0606020202030204" pitchFamily="34" charset="0"/>
                <a:cs typeface="Times New Roman"/>
              </a:rPr>
              <a:t> </a:t>
            </a:r>
            <a:r>
              <a:rPr sz="2050" b="1" i="1" spc="-75" dirty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c</a:t>
            </a:r>
            <a:r>
              <a:rPr sz="2050" b="1" i="1" spc="50" dirty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o</a:t>
            </a:r>
            <a:r>
              <a:rPr sz="2050" b="1" i="1" spc="155" dirty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i</a:t>
            </a:r>
            <a:r>
              <a:rPr sz="2050" b="1" i="1" spc="105" dirty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n</a:t>
            </a:r>
            <a:endParaRPr sz="2050" b="1" dirty="0">
              <a:latin typeface="Arial Narrow" panose="020B0606020202030204" pitchFamily="34" charset="0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11037" y="4742174"/>
            <a:ext cx="1376894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7853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11037" y="4724577"/>
            <a:ext cx="59865" cy="35702"/>
          </a:xfrm>
          <a:custGeom>
            <a:avLst/>
            <a:gdLst/>
            <a:ahLst/>
            <a:cxnLst/>
            <a:rect l="l" t="t" r="r" b="b"/>
            <a:pathLst>
              <a:path w="50800" h="37464">
                <a:moveTo>
                  <a:pt x="0" y="18465"/>
                </a:moveTo>
                <a:lnTo>
                  <a:pt x="50723" y="36931"/>
                </a:lnTo>
                <a:lnTo>
                  <a:pt x="50723" y="0"/>
                </a:lnTo>
                <a:lnTo>
                  <a:pt x="0" y="18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99451" y="4684857"/>
            <a:ext cx="165377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130" dirty="0">
                <a:solidFill>
                  <a:srgbClr val="231F20"/>
                </a:solidFill>
                <a:latin typeface="Arial"/>
                <a:cs typeface="Arial"/>
              </a:rPr>
              <a:t>τ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2741" y="4742174"/>
            <a:ext cx="1379139" cy="0"/>
          </a:xfrm>
          <a:custGeom>
            <a:avLst/>
            <a:gdLst/>
            <a:ahLst/>
            <a:cxnLst/>
            <a:rect l="l" t="t" r="r" b="b"/>
            <a:pathLst>
              <a:path w="1170304">
                <a:moveTo>
                  <a:pt x="0" y="0"/>
                </a:moveTo>
                <a:lnTo>
                  <a:pt x="1170051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81672" y="4724541"/>
            <a:ext cx="60613" cy="35702"/>
          </a:xfrm>
          <a:custGeom>
            <a:avLst/>
            <a:gdLst/>
            <a:ahLst/>
            <a:cxnLst/>
            <a:rect l="l" t="t" r="r" b="b"/>
            <a:pathLst>
              <a:path w="51434" h="37464">
                <a:moveTo>
                  <a:pt x="0" y="0"/>
                </a:moveTo>
                <a:lnTo>
                  <a:pt x="0" y="37007"/>
                </a:lnTo>
                <a:lnTo>
                  <a:pt x="50838" y="185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46679" y="4667250"/>
            <a:ext cx="165377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130" dirty="0">
                <a:solidFill>
                  <a:srgbClr val="231F20"/>
                </a:solidFill>
                <a:latin typeface="Arial"/>
                <a:cs typeface="Arial"/>
              </a:rPr>
              <a:t>τ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45928" y="2726031"/>
            <a:ext cx="1985272" cy="1759077"/>
          </a:xfrm>
          <a:custGeom>
            <a:avLst/>
            <a:gdLst/>
            <a:ahLst/>
            <a:cxnLst/>
            <a:rect l="l" t="t" r="r" b="b"/>
            <a:pathLst>
              <a:path w="1684654" h="1845945">
                <a:moveTo>
                  <a:pt x="0" y="1845779"/>
                </a:moveTo>
                <a:lnTo>
                  <a:pt x="39523" y="1708823"/>
                </a:lnTo>
                <a:lnTo>
                  <a:pt x="83750" y="1576566"/>
                </a:lnTo>
                <a:lnTo>
                  <a:pt x="132681" y="1449010"/>
                </a:lnTo>
                <a:lnTo>
                  <a:pt x="186314" y="1326155"/>
                </a:lnTo>
                <a:lnTo>
                  <a:pt x="244652" y="1208000"/>
                </a:lnTo>
                <a:lnTo>
                  <a:pt x="307693" y="1094548"/>
                </a:lnTo>
                <a:lnTo>
                  <a:pt x="375438" y="985796"/>
                </a:lnTo>
                <a:lnTo>
                  <a:pt x="447887" y="881747"/>
                </a:lnTo>
                <a:lnTo>
                  <a:pt x="525040" y="782400"/>
                </a:lnTo>
                <a:lnTo>
                  <a:pt x="606898" y="687755"/>
                </a:lnTo>
                <a:lnTo>
                  <a:pt x="693459" y="597813"/>
                </a:lnTo>
                <a:lnTo>
                  <a:pt x="784726" y="512574"/>
                </a:lnTo>
                <a:lnTo>
                  <a:pt x="880697" y="432038"/>
                </a:lnTo>
                <a:lnTo>
                  <a:pt x="981372" y="356206"/>
                </a:lnTo>
                <a:lnTo>
                  <a:pt x="1086753" y="285077"/>
                </a:lnTo>
                <a:lnTo>
                  <a:pt x="1196839" y="218653"/>
                </a:lnTo>
                <a:lnTo>
                  <a:pt x="1311630" y="156932"/>
                </a:lnTo>
                <a:lnTo>
                  <a:pt x="1431126" y="99916"/>
                </a:lnTo>
                <a:lnTo>
                  <a:pt x="1555328" y="47605"/>
                </a:lnTo>
                <a:lnTo>
                  <a:pt x="1684235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68057" y="2725559"/>
            <a:ext cx="62858" cy="32676"/>
          </a:xfrm>
          <a:custGeom>
            <a:avLst/>
            <a:gdLst/>
            <a:ahLst/>
            <a:cxnLst/>
            <a:rect l="l" t="t" r="r" b="b"/>
            <a:pathLst>
              <a:path w="53339" h="34289">
                <a:moveTo>
                  <a:pt x="0" y="0"/>
                </a:moveTo>
                <a:lnTo>
                  <a:pt x="12115" y="34289"/>
                </a:lnTo>
                <a:lnTo>
                  <a:pt x="53162" y="4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73467" y="2815168"/>
            <a:ext cx="1317029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i="1" spc="-60" dirty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ge</a:t>
            </a:r>
            <a:r>
              <a:rPr sz="2050" b="1" i="1" spc="90" dirty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t</a:t>
            </a:r>
            <a:r>
              <a:rPr sz="2050" b="1" u="heavy" dirty="0">
                <a:solidFill>
                  <a:srgbClr val="231F20"/>
                </a:solidFill>
                <a:latin typeface="Arial Narrow" panose="020B0606020202030204" pitchFamily="34" charset="0"/>
                <a:cs typeface="Times New Roman"/>
              </a:rPr>
              <a:t> </a:t>
            </a:r>
            <a:r>
              <a:rPr sz="2050" b="1" u="heavy" spc="-180" dirty="0">
                <a:solidFill>
                  <a:srgbClr val="231F20"/>
                </a:solidFill>
                <a:latin typeface="Arial Narrow" panose="020B0606020202030204" pitchFamily="34" charset="0"/>
                <a:cs typeface="Times New Roman"/>
              </a:rPr>
              <a:t> </a:t>
            </a:r>
            <a:r>
              <a:rPr sz="2050" b="1" i="1" spc="50" dirty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sprite</a:t>
            </a:r>
            <a:endParaRPr sz="2050" b="1" dirty="0">
              <a:latin typeface="Arial Narrow" panose="020B0606020202030204" pitchFamily="34" charset="0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18096" y="2727107"/>
            <a:ext cx="1981530" cy="1757867"/>
          </a:xfrm>
          <a:custGeom>
            <a:avLst/>
            <a:gdLst/>
            <a:ahLst/>
            <a:cxnLst/>
            <a:rect l="l" t="t" r="r" b="b"/>
            <a:pathLst>
              <a:path w="1681479" h="1844675">
                <a:moveTo>
                  <a:pt x="1681073" y="1844649"/>
                </a:moveTo>
                <a:lnTo>
                  <a:pt x="1641596" y="1707860"/>
                </a:lnTo>
                <a:lnTo>
                  <a:pt x="1597425" y="1575759"/>
                </a:lnTo>
                <a:lnTo>
                  <a:pt x="1548560" y="1448347"/>
                </a:lnTo>
                <a:lnTo>
                  <a:pt x="1495002" y="1325625"/>
                </a:lnTo>
                <a:lnTo>
                  <a:pt x="1436751" y="1207592"/>
                </a:lnTo>
                <a:lnTo>
                  <a:pt x="1373807" y="1094248"/>
                </a:lnTo>
                <a:lnTo>
                  <a:pt x="1306170" y="985594"/>
                </a:lnTo>
                <a:lnTo>
                  <a:pt x="1233841" y="881631"/>
                </a:lnTo>
                <a:lnTo>
                  <a:pt x="1156821" y="782358"/>
                </a:lnTo>
                <a:lnTo>
                  <a:pt x="1075108" y="687776"/>
                </a:lnTo>
                <a:lnTo>
                  <a:pt x="988705" y="597885"/>
                </a:lnTo>
                <a:lnTo>
                  <a:pt x="897610" y="512685"/>
                </a:lnTo>
                <a:lnTo>
                  <a:pt x="801824" y="432176"/>
                </a:lnTo>
                <a:lnTo>
                  <a:pt x="701347" y="356359"/>
                </a:lnTo>
                <a:lnTo>
                  <a:pt x="596180" y="285235"/>
                </a:lnTo>
                <a:lnTo>
                  <a:pt x="486323" y="218802"/>
                </a:lnTo>
                <a:lnTo>
                  <a:pt x="371776" y="157062"/>
                </a:lnTo>
                <a:lnTo>
                  <a:pt x="252540" y="100015"/>
                </a:lnTo>
                <a:lnTo>
                  <a:pt x="128614" y="47660"/>
                </a:lnTo>
                <a:lnTo>
                  <a:pt x="0" y="0"/>
                </a:lnTo>
              </a:path>
            </a:pathLst>
          </a:custGeom>
          <a:ln w="5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18096" y="2726697"/>
            <a:ext cx="62858" cy="32676"/>
          </a:xfrm>
          <a:custGeom>
            <a:avLst/>
            <a:gdLst/>
            <a:ahLst/>
            <a:cxnLst/>
            <a:rect l="l" t="t" r="r" b="b"/>
            <a:pathLst>
              <a:path w="53339" h="34289">
                <a:moveTo>
                  <a:pt x="0" y="431"/>
                </a:moveTo>
                <a:lnTo>
                  <a:pt x="40932" y="34201"/>
                </a:lnTo>
                <a:lnTo>
                  <a:pt x="53060" y="0"/>
                </a:lnTo>
                <a:lnTo>
                  <a:pt x="0" y="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16644" y="2865534"/>
            <a:ext cx="1085801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i="1" spc="-60" dirty="0" err="1" smtClean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ge</a:t>
            </a:r>
            <a:r>
              <a:rPr sz="2050" b="1" i="1" spc="-35" dirty="0" err="1" smtClean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t</a:t>
            </a:r>
            <a:r>
              <a:rPr lang="en-US" sz="2050" b="1" i="1" spc="-35" dirty="0" err="1" smtClean="0">
                <a:solidFill>
                  <a:srgbClr val="231F20"/>
                </a:solidFill>
                <a:latin typeface="Arial Narrow" panose="020B0606020202030204" pitchFamily="34" charset="0"/>
                <a:cs typeface="Calibri"/>
              </a:rPr>
              <a:t>_coke</a:t>
            </a:r>
            <a:endParaRPr sz="2050" b="1" dirty="0">
              <a:latin typeface="Arial Narrow" panose="020B0606020202030204" pitchFamily="34" charset="0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84814" y="5793275"/>
            <a:ext cx="526282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states?</a:t>
            </a:r>
            <a:r>
              <a:rPr sz="2400" b="1" spc="229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75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a</a:t>
            </a:r>
            <a:r>
              <a:rPr sz="2400" b="1" spc="-30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ctions?,</a:t>
            </a:r>
            <a:r>
              <a:rPr sz="2400" b="1" spc="30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35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transitions?,</a:t>
            </a:r>
            <a:r>
              <a:rPr sz="2400" b="1" spc="35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10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i</a:t>
            </a:r>
            <a:r>
              <a:rPr sz="2400" b="1" spc="-10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nitial</a:t>
            </a:r>
            <a:r>
              <a:rPr sz="2400" b="1" spc="55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400" b="1" spc="-45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states?</a:t>
            </a:r>
            <a:endParaRPr sz="2400" b="1" dirty="0">
              <a:solidFill>
                <a:schemeClr val="tx2"/>
              </a:solidFill>
              <a:latin typeface="Arial Narrow" panose="020B0606020202030204" pitchFamily="34" charset="0"/>
              <a:cs typeface="Tahom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Beverage Vending Machine</a:t>
            </a:r>
            <a:endParaRPr lang="en-US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5</a:t>
            </a:r>
          </a:p>
        </p:txBody>
      </p:sp>
      <p:sp>
        <p:nvSpPr>
          <p:cNvPr id="34" name="object 25"/>
          <p:cNvSpPr txBox="1"/>
          <p:nvPr/>
        </p:nvSpPr>
        <p:spPr>
          <a:xfrm>
            <a:off x="5718473" y="2410560"/>
            <a:ext cx="65851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60" dirty="0" smtClean="0">
                <a:solidFill>
                  <a:srgbClr val="231F20"/>
                </a:solidFill>
                <a:cs typeface="Calibri"/>
              </a:rPr>
              <a:t>pay</a:t>
            </a:r>
            <a:endParaRPr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successors and </a:t>
            </a:r>
            <a:r>
              <a:rPr lang="en-US" dirty="0" smtClean="0"/>
              <a:t>predecessors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59169" y="1259089"/>
                <a:ext cx="7517764" cy="1059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},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𝐴𝑐𝑡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69" y="1259089"/>
                <a:ext cx="7517764" cy="10595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95387" y="6095940"/>
                <a:ext cx="62707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State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b="1" dirty="0" smtClean="0"/>
                  <a:t> is called </a:t>
                </a:r>
                <a:r>
                  <a:rPr lang="en-US" b="1" i="1" dirty="0" smtClean="0">
                    <a:solidFill>
                      <a:srgbClr val="C00000"/>
                    </a:solidFill>
                  </a:rPr>
                  <a:t>terminal</a:t>
                </a:r>
                <a:r>
                  <a:rPr lang="en-US" b="1" i="1" dirty="0" smtClean="0"/>
                  <a:t> </a:t>
                </a:r>
                <a:r>
                  <a:rPr lang="en-US" b="1" dirty="0" smtClean="0"/>
                  <a:t>if and only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𝑷𝒐𝒔𝒕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87" y="6095940"/>
                <a:ext cx="627075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972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59169" y="3509761"/>
                <a:ext cx="7797134" cy="2119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𝑃𝑜𝑠𝑡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𝑃𝑜𝑠𝑡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⋃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𝑃𝑜𝑠𝑡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⋃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69" y="3509761"/>
                <a:ext cx="7797134" cy="21199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59169" y="2082498"/>
                <a:ext cx="7342523" cy="1367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𝐴𝑐𝑡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69" y="2082498"/>
                <a:ext cx="7342523" cy="13673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1987" y="1607446"/>
            <a:ext cx="997685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Transition 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system 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TS 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= (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S, Act, 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→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 </a:t>
            </a:r>
            <a:r>
              <a:rPr lang="en-US" sz="2200" b="1" i="1" dirty="0" smtClean="0">
                <a:solidFill>
                  <a:srgbClr val="231F20"/>
                </a:solidFill>
                <a:latin typeface="Baskerville Old Face" panose="02020602080505020303" pitchFamily="18" charset="0"/>
                <a:cs typeface="Arial"/>
              </a:rPr>
              <a:t>I</a:t>
            </a:r>
            <a:r>
              <a:rPr sz="2200" b="1" i="1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 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AP, L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) </a:t>
            </a:r>
            <a:r>
              <a:rPr sz="2200" b="1" dirty="0">
                <a:latin typeface="Arial Narrow" panose="020B0606020202030204" pitchFamily="34" charset="0"/>
                <a:cs typeface="Tahoma"/>
              </a:rPr>
              <a:t>is</a:t>
            </a:r>
            <a:r>
              <a:rPr sz="2200" b="1" dirty="0">
                <a:solidFill>
                  <a:schemeClr val="tx2"/>
                </a:solidFill>
                <a:latin typeface="Arial Narrow" panose="020B0606020202030204" pitchFamily="34" charset="0"/>
                <a:cs typeface="Tahoma"/>
              </a:rPr>
              <a:t> </a:t>
            </a:r>
            <a:r>
              <a:rPr sz="2200" b="1" i="1" dirty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action-deterministic 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iﬀ:</a:t>
            </a:r>
            <a:endParaRPr sz="2200" b="1" dirty="0">
              <a:latin typeface="Arial Narrow" panose="020B0606020202030204" pitchFamily="34" charset="0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606" y="2199574"/>
            <a:ext cx="647700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8339" algn="l"/>
              </a:tabLst>
            </a:pP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| </a:t>
            </a:r>
            <a:r>
              <a:rPr lang="en-US" sz="2400" b="1" i="1" dirty="0" smtClean="0">
                <a:solidFill>
                  <a:srgbClr val="231F20"/>
                </a:solidFill>
                <a:latin typeface="Baskerville Old Face" panose="02020602080505020303" pitchFamily="18" charset="0"/>
                <a:cs typeface="Arial"/>
              </a:rPr>
              <a:t>I </a:t>
            </a:r>
            <a:r>
              <a:rPr sz="2200" b="1" i="1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|</a:t>
            </a:r>
            <a:r>
              <a:rPr lang="en-US" sz="2200" b="1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&lt; =   1  and   | </a:t>
            </a:r>
            <a:r>
              <a:rPr sz="2200" b="1" i="1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Post</a:t>
            </a:r>
            <a:r>
              <a:rPr sz="2200" b="1" dirty="0" smtClean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(</a:t>
            </a:r>
            <a:r>
              <a:rPr sz="2200" b="1" i="1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 α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) </a:t>
            </a:r>
            <a:r>
              <a:rPr lang="en-US" sz="2200" b="1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|  &lt; =  1    for all </a:t>
            </a:r>
            <a:r>
              <a:rPr lang="en-US" sz="2200" b="1" dirty="0" err="1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s,a</a:t>
            </a:r>
            <a:r>
              <a:rPr lang="en-US" sz="2200" b="1" dirty="0" smtClean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 </a:t>
            </a:r>
            <a:endParaRPr sz="2200" b="1" dirty="0">
              <a:latin typeface="Arial Narrow" panose="020B0606020202030204" pitchFamily="34" charset="0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987" y="3546348"/>
            <a:ext cx="884804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Transition system 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TS 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= (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S, Act, 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Lucida Sans Unicode"/>
              </a:rPr>
              <a:t>→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 </a:t>
            </a:r>
            <a:r>
              <a:rPr lang="en-US"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sz="2200" b="1" i="1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, 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AP, L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) is </a:t>
            </a:r>
            <a:r>
              <a:rPr sz="2200" b="1" i="1" dirty="0">
                <a:solidFill>
                  <a:schemeClr val="tx2"/>
                </a:solidFill>
                <a:latin typeface="Arial Narrow" panose="020B0606020202030204" pitchFamily="34" charset="0"/>
                <a:cs typeface="Arial"/>
              </a:rPr>
              <a:t>AP-deterministic</a:t>
            </a:r>
            <a:r>
              <a:rPr sz="2200" b="1" i="1" dirty="0">
                <a:solidFill>
                  <a:srgbClr val="0000FF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iﬀ:</a:t>
            </a:r>
            <a:endParaRPr sz="2200" b="1" dirty="0">
              <a:latin typeface="Arial Narrow" panose="020B0606020202030204" pitchFamily="34" charset="0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43387" y="4972049"/>
            <a:ext cx="2362200" cy="45719"/>
          </a:xfrm>
          <a:custGeom>
            <a:avLst/>
            <a:gdLst/>
            <a:ahLst/>
            <a:cxnLst/>
            <a:rect l="l" t="t" r="r" b="b"/>
            <a:pathLst>
              <a:path w="1548764">
                <a:moveTo>
                  <a:pt x="0" y="0"/>
                </a:moveTo>
                <a:lnTo>
                  <a:pt x="1548383" y="0"/>
                </a:lnTo>
              </a:path>
            </a:pathLst>
          </a:custGeom>
          <a:ln w="32003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4738" y="4490358"/>
            <a:ext cx="1127675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12445" algn="l"/>
                <a:tab pos="847725" algn="l"/>
                <a:tab pos="1124585" algn="l"/>
                <a:tab pos="1667510" algn="l"/>
                <a:tab pos="5643245" algn="l"/>
                <a:tab pos="5978525" algn="l"/>
              </a:tabLst>
            </a:pPr>
            <a:r>
              <a:rPr sz="2200" spc="-200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2200" spc="-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200" i="1" dirty="0">
                <a:solidFill>
                  <a:srgbClr val="231F20"/>
                </a:solidFill>
                <a:latin typeface="Baskerville Old Face" panose="02020602080505020303" pitchFamily="18" charset="0"/>
                <a:cs typeface="Arial"/>
              </a:rPr>
              <a:t>I</a:t>
            </a:r>
            <a:r>
              <a:rPr sz="2200" i="1" spc="-7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220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lang="en-US" sz="2200" spc="14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&lt;=</a:t>
            </a:r>
            <a:r>
              <a:rPr sz="2200" spc="-90" dirty="0" smtClean="0">
                <a:solidFill>
                  <a:srgbClr val="231F20"/>
                </a:solidFill>
                <a:latin typeface="Tahoma"/>
                <a:cs typeface="Tahoma"/>
              </a:rPr>
              <a:t>1</a:t>
            </a:r>
            <a:r>
              <a:rPr lang="en-US" sz="2200" spc="-90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US" sz="2200" spc="-90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-75" dirty="0" smtClean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2200" spc="-80" dirty="0" smtClean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lang="en-US" sz="220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US" sz="2200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-20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2200" spc="5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i="1" spc="-160" dirty="0" err="1" smtClean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2200" i="1" spc="-80" dirty="0" err="1" smtClean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200" i="1" spc="-240" dirty="0" err="1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200" i="1" spc="-24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200" i="1" spc="170" dirty="0" smtClean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200" spc="15" dirty="0" smtClean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200" i="1" spc="-6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200" spc="15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200" spc="1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-265" dirty="0">
                <a:solidFill>
                  <a:srgbClr val="231F20"/>
                </a:solidFill>
                <a:latin typeface="Lucida Sans Unicode"/>
                <a:cs typeface="Lucida Sans Unicode"/>
              </a:rPr>
              <a:t>∩</a:t>
            </a:r>
            <a:r>
              <a:rPr sz="22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{</a:t>
            </a:r>
            <a:r>
              <a:rPr sz="2200" spc="-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200" i="1" spc="-60" dirty="0" smtClean="0">
                <a:solidFill>
                  <a:srgbClr val="231F20"/>
                </a:solidFill>
                <a:latin typeface="Arial"/>
                <a:cs typeface="Arial"/>
              </a:rPr>
              <a:t>s’</a:t>
            </a:r>
            <a:r>
              <a:rPr lang="en-US" sz="2200" i="1" spc="-60" dirty="0" smtClean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200" i="1" spc="-60" dirty="0" smtClean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2200" spc="-26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∈</a:t>
            </a:r>
            <a:r>
              <a:rPr sz="2200" spc="-8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i="1" spc="-1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200" i="1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200" spc="-200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2200" spc="-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i="1" spc="260" dirty="0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2200" spc="15" dirty="0" smtClean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2200" i="1" spc="-60" dirty="0" smtClean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lang="en-US" sz="2200" spc="-37" dirty="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sz="2200" spc="15" dirty="0" smtClean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r>
              <a:rPr sz="2200" spc="-65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231F20"/>
                </a:solidFill>
                <a:latin typeface="Tahoma"/>
                <a:cs typeface="Tahoma"/>
              </a:rPr>
              <a:t>=</a:t>
            </a:r>
            <a:r>
              <a:rPr sz="2200" spc="-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200" i="1" spc="17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200" i="1" spc="-2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2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}</a:t>
            </a:r>
            <a:r>
              <a:rPr sz="220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-200" dirty="0">
                <a:solidFill>
                  <a:srgbClr val="231F20"/>
                </a:solidFill>
                <a:latin typeface="Lucida Sans Unicode"/>
                <a:cs typeface="Lucida Sans Unicode"/>
              </a:rPr>
              <a:t>|</a:t>
            </a:r>
            <a:r>
              <a:rPr sz="2200" dirty="0">
                <a:solidFill>
                  <a:srgbClr val="231F20"/>
                </a:solidFill>
                <a:latin typeface="Lucida Sans Unicode"/>
                <a:cs typeface="Lucida Sans Unicode"/>
              </a:rPr>
              <a:t>	</a:t>
            </a:r>
            <a:r>
              <a:rPr lang="en-US" sz="220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2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&lt;= </a:t>
            </a:r>
            <a:r>
              <a:rPr sz="2200" spc="-90" dirty="0" smtClean="0">
                <a:solidFill>
                  <a:srgbClr val="231F20"/>
                </a:solidFill>
                <a:latin typeface="Tahoma"/>
                <a:cs typeface="Tahoma"/>
              </a:rPr>
              <a:t>1</a:t>
            </a:r>
            <a:r>
              <a:rPr lang="en-US" sz="2200" spc="-90" dirty="0" smtClean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US" sz="2200" spc="-35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lang="en-US" sz="2200" spc="-135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lang="en-US" sz="2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lang="en-US" sz="2200" spc="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US" sz="2200" spc="-9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lang="en-US" sz="2200" spc="15" dirty="0">
                <a:solidFill>
                  <a:srgbClr val="231F20"/>
                </a:solidFill>
                <a:latin typeface="Tahoma"/>
                <a:cs typeface="Tahoma"/>
              </a:rPr>
              <a:t>ll</a:t>
            </a:r>
            <a:r>
              <a:rPr lang="en-US" sz="2200" spc="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US" sz="2200" i="1" spc="-40" dirty="0">
                <a:solidFill>
                  <a:srgbClr val="231F20"/>
                </a:solidFill>
                <a:cs typeface="Arial"/>
              </a:rPr>
              <a:t>s</a:t>
            </a:r>
            <a:r>
              <a:rPr lang="en-US" sz="2200" i="1" spc="-25" dirty="0">
                <a:solidFill>
                  <a:srgbClr val="231F20"/>
                </a:solidFill>
                <a:cs typeface="Arial"/>
              </a:rPr>
              <a:t>,</a:t>
            </a:r>
            <a:r>
              <a:rPr lang="en-US" sz="2200" i="1" spc="-220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200" i="1" spc="175" dirty="0">
                <a:solidFill>
                  <a:srgbClr val="231F20"/>
                </a:solidFill>
                <a:cs typeface="Arial"/>
              </a:rPr>
              <a:t>A</a:t>
            </a:r>
            <a:r>
              <a:rPr lang="en-US" sz="2200" i="1" spc="5" dirty="0">
                <a:solidFill>
                  <a:srgbClr val="231F20"/>
                </a:solidFill>
                <a:cs typeface="Arial"/>
              </a:rPr>
              <a:t> </a:t>
            </a:r>
            <a:r>
              <a:rPr lang="en-US" sz="2200" spc="-265" dirty="0">
                <a:solidFill>
                  <a:srgbClr val="231F20"/>
                </a:solidFill>
                <a:latin typeface="Lucida Sans Unicode"/>
                <a:cs typeface="Lucida Sans Unicode"/>
              </a:rPr>
              <a:t>∈</a:t>
            </a:r>
            <a:r>
              <a:rPr lang="en-US" sz="220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lang="en-US" sz="2200" spc="-95" dirty="0">
                <a:solidFill>
                  <a:srgbClr val="231F20"/>
                </a:solidFill>
                <a:latin typeface="Tahoma"/>
                <a:cs typeface="Tahoma"/>
              </a:rPr>
              <a:t>2</a:t>
            </a:r>
            <a:r>
              <a:rPr lang="en-US" sz="2200" i="1" spc="7" baseline="33730" dirty="0">
                <a:solidFill>
                  <a:srgbClr val="231F20"/>
                </a:solidFill>
                <a:cs typeface="Arial"/>
              </a:rPr>
              <a:t>AP</a:t>
            </a:r>
            <a:endParaRPr lang="en-US" sz="2200" baseline="33730" dirty="0">
              <a:cs typeface="Arial"/>
            </a:endParaRPr>
          </a:p>
          <a:p>
            <a:pPr marL="12700">
              <a:lnSpc>
                <a:spcPct val="100000"/>
              </a:lnSpc>
              <a:tabLst>
                <a:tab pos="512445" algn="l"/>
                <a:tab pos="847725" algn="l"/>
                <a:tab pos="1124585" algn="l"/>
                <a:tab pos="1667510" algn="l"/>
                <a:tab pos="5643245" algn="l"/>
                <a:tab pos="5978525" algn="l"/>
              </a:tabLst>
            </a:pPr>
            <a:endParaRPr sz="22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2766" y="5173591"/>
            <a:ext cx="169119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6187" y="5043802"/>
            <a:ext cx="346926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equally labeled</a:t>
            </a:r>
            <a:r>
              <a:rPr sz="2200" b="1" baseline="50135" dirty="0">
                <a:solidFill>
                  <a:srgbClr val="231F20"/>
                </a:solidFill>
                <a:latin typeface="Arial Narrow" panose="020B0606020202030204" pitchFamily="34" charset="0"/>
                <a:cs typeface="Arial"/>
              </a:rPr>
              <a:t>  </a:t>
            </a:r>
            <a:r>
              <a:rPr sz="2200" b="1" dirty="0">
                <a:solidFill>
                  <a:srgbClr val="231F20"/>
                </a:solidFill>
                <a:latin typeface="Arial Narrow" panose="020B0606020202030204" pitchFamily="34" charset="0"/>
                <a:cs typeface="Tahoma"/>
              </a:rPr>
              <a:t>successors of </a:t>
            </a:r>
            <a:r>
              <a:rPr sz="2200" b="1" i="1" dirty="0">
                <a:solidFill>
                  <a:srgbClr val="231F20"/>
                </a:solidFill>
                <a:latin typeface="Arial Narrow" panose="020B0606020202030204" pitchFamily="34" charset="0"/>
                <a:cs typeface="Bookman Old Style"/>
              </a:rPr>
              <a:t>s</a:t>
            </a:r>
            <a:endParaRPr sz="2200" b="1" dirty="0">
              <a:latin typeface="Arial Narrow" panose="020B0606020202030204" pitchFamily="34" charset="0"/>
              <a:cs typeface="Bookman Old Styl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 and AP-determinism</a:t>
            </a:r>
            <a:endParaRPr lang="en-US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882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1987" y="1473463"/>
            <a:ext cx="11049000" cy="5375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200" spc="-9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</a:t>
            </a:r>
            <a:r>
              <a:rPr sz="2200" spc="-7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2200" spc="26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nondeterminism</a:t>
            </a:r>
            <a:r>
              <a:rPr sz="2200" spc="3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200" spc="-13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200" spc="5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4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feature!</a:t>
            </a:r>
            <a:endParaRPr sz="2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spc="-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0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2200" spc="-1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7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concurrency</a:t>
            </a:r>
            <a:r>
              <a:rPr sz="2200" i="1" spc="1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13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200" i="1" spc="-7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2200" i="1" spc="5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1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200" i="1" spc="-6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nterleaving</a:t>
            </a:r>
            <a:endParaRPr sz="2200" i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07060" lvl="1" indent="-245745">
              <a:lnSpc>
                <a:spcPct val="100000"/>
              </a:lnSpc>
              <a:spcBef>
                <a:spcPts val="1475"/>
              </a:spcBef>
              <a:buClr>
                <a:srgbClr val="231F20"/>
              </a:buClr>
              <a:buFont typeface="Arial"/>
              <a:buChar char="–"/>
              <a:tabLst>
                <a:tab pos="607060" algn="l"/>
              </a:tabLst>
            </a:pPr>
            <a:r>
              <a:rPr sz="2200" spc="-7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assumption</a:t>
            </a:r>
            <a:r>
              <a:rPr sz="2200" spc="2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6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-2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bout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200" spc="-10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200" spc="-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2200" spc="-1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eed</a:t>
            </a:r>
            <a:r>
              <a:rPr sz="2200" spc="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200" spc="-1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10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cesses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Clr>
                <a:srgbClr val="231F20"/>
              </a:buClr>
              <a:buFont typeface="Arial"/>
              <a:buChar char="–"/>
            </a:pP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spc="-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0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2200" spc="-1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5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r>
              <a:rPr sz="2200" i="1" spc="3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9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freedom</a:t>
            </a:r>
            <a:endParaRPr sz="2200" i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07060" lvl="1" indent="-245745">
              <a:lnSpc>
                <a:spcPct val="100000"/>
              </a:lnSpc>
              <a:spcBef>
                <a:spcPts val="1475"/>
              </a:spcBef>
              <a:buClr>
                <a:srgbClr val="231F20"/>
              </a:buClr>
              <a:buFont typeface="Arial"/>
              <a:buChar char="–"/>
              <a:tabLst>
                <a:tab pos="607060" algn="l"/>
              </a:tabLst>
            </a:pPr>
            <a:r>
              <a:rPr sz="2200" spc="-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</a:t>
            </a:r>
            <a:r>
              <a:rPr sz="2200" spc="-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200" spc="-1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2200" spc="-1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9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sz="2200" spc="-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hat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6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6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do,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2200" spc="-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</a:t>
            </a:r>
            <a:r>
              <a:rPr sz="2200" spc="3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2200" spc="-11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9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sz="2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Clr>
                <a:srgbClr val="231F20"/>
              </a:buClr>
              <a:buFont typeface="Arial"/>
              <a:buChar char="–"/>
            </a:pP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9565" indent="-259079">
              <a:lnSpc>
                <a:spcPct val="100000"/>
              </a:lnSpc>
              <a:buClr>
                <a:srgbClr val="231F20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sz="2200" spc="-2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0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2200" spc="-1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9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under-s</a:t>
            </a:r>
            <a:r>
              <a:rPr sz="2200" i="1" spc="-4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2200" i="1" spc="-7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eciﬁed</a:t>
            </a:r>
            <a:r>
              <a:rPr sz="2200" spc="3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9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systems,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1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5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abstractions</a:t>
            </a:r>
            <a:r>
              <a:rPr sz="2200" spc="2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2200" spc="5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7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</a:t>
            </a:r>
            <a:r>
              <a:rPr sz="2200" spc="-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sz="2200" spc="4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-9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</a:t>
            </a:r>
            <a:endParaRPr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07060" lvl="1" indent="-245745">
              <a:lnSpc>
                <a:spcPct val="100000"/>
              </a:lnSpc>
              <a:spcBef>
                <a:spcPts val="1475"/>
              </a:spcBef>
              <a:buClr>
                <a:srgbClr val="231F20"/>
              </a:buClr>
              <a:buFont typeface="Arial"/>
              <a:buChar char="–"/>
              <a:tabLst>
                <a:tab pos="607060" algn="l"/>
              </a:tabLst>
            </a:pPr>
            <a:r>
              <a:rPr sz="2200" spc="-10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sz="2200" spc="4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200" spc="-55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ncomplete</a:t>
            </a:r>
            <a:r>
              <a:rPr sz="2200" spc="3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spc="10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200" spc="-4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</a:t>
            </a:r>
            <a:r>
              <a:rPr sz="2200" spc="-10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spc="-35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rmation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315" lvl="1">
              <a:lnSpc>
                <a:spcPct val="100000"/>
              </a:lnSpc>
              <a:spcBef>
                <a:spcPts val="1475"/>
              </a:spcBef>
              <a:buClr>
                <a:srgbClr val="231F20"/>
              </a:buClr>
              <a:tabLst>
                <a:tab pos="607060" algn="l"/>
              </a:tabLst>
            </a:pPr>
            <a:endParaRPr lang="en-US" sz="2200" i="1" spc="-15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315" lvl="1">
              <a:lnSpc>
                <a:spcPct val="100000"/>
              </a:lnSpc>
              <a:spcBef>
                <a:spcPts val="1475"/>
              </a:spcBef>
              <a:buClr>
                <a:srgbClr val="231F20"/>
              </a:buClr>
              <a:tabLst>
                <a:tab pos="607060" algn="l"/>
              </a:tabLst>
            </a:pPr>
            <a:r>
              <a:rPr lang="en-US" sz="2200" i="1" spc="-1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2200" i="1" spc="-15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sz="2200" i="1" spc="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4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automata</a:t>
            </a:r>
            <a:r>
              <a:rPr sz="2200" i="1" spc="8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5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2200" i="1" spc="-10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i="1" spc="2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2200" i="1" spc="-21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2200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200" i="1" spc="10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6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nondeterminism</a:t>
            </a:r>
            <a:r>
              <a:rPr sz="2200" i="1" spc="10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6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2200" i="1" spc="-17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200" i="1" spc="-6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2200" i="1" spc="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2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200" i="1" spc="-19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2200" i="1" spc="9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</a:t>
            </a:r>
            <a:r>
              <a:rPr sz="2200" i="1" spc="-6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2200" i="1" spc="-9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i="1" spc="-3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nentially</a:t>
            </a:r>
            <a:r>
              <a:rPr sz="2200" i="1" spc="114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8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2200" i="1" spc="-10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sz="2200" i="1" spc="-8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sz="2200" i="1" spc="9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5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succinct</a:t>
            </a:r>
            <a:r>
              <a:rPr sz="2200" i="1" spc="-3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</a:t>
            </a:r>
            <a:r>
              <a:rPr sz="2200" i="1" spc="9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that’s</a:t>
            </a:r>
            <a:r>
              <a:rPr sz="2200" i="1" spc="10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sz="2200" i="1" spc="9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14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200" i="1" spc="-12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sz="2200" i="1" spc="10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12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</a:t>
            </a:r>
            <a:r>
              <a:rPr sz="2200" i="1" spc="10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200" i="1" spc="-7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sz="2200" i="1" spc="-7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ere!</a:t>
            </a:r>
            <a:endParaRPr sz="2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role of non-determinism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133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 smtClean="0"/>
              <a:t>Executions</a:t>
            </a:r>
            <a:endParaRPr spc="-10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6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714374" y="2152650"/>
                <a:ext cx="11572161" cy="42398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71780" marR="5080" indent="-259079">
                  <a:lnSpc>
                    <a:spcPct val="100499"/>
                  </a:lnSpc>
                  <a:buClr>
                    <a:srgbClr val="231F20"/>
                  </a:buClr>
                  <a:buFont typeface="Lucida Sans Unicode"/>
                  <a:buChar char="•"/>
                  <a:tabLst>
                    <a:tab pos="271780" algn="l"/>
                  </a:tabLst>
                </a:pPr>
                <a:r>
                  <a:rPr lang="en-US" sz="2200" spc="135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sz="2200" spc="7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i="1" spc="-10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ﬁnite</a:t>
                </a:r>
                <a:r>
                  <a:rPr lang="en-US" sz="2200" i="1" spc="145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i="1" spc="-225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2200" i="1" spc="-90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r>
                  <a:rPr lang="en-US" sz="2200" i="1" spc="-60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ecution</a:t>
                </a:r>
                <a:r>
                  <a:rPr lang="en-US" sz="2200" i="1" spc="140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i="1" spc="-50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fragmen</a:t>
                </a:r>
                <a:r>
                  <a:rPr lang="en-US" sz="2200" i="1" spc="-30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en-US" sz="2200" i="1" spc="120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i="1" spc="-5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</a:t>
                </a:r>
                <a:r>
                  <a:rPr lang="en-US" sz="2200" i="1" spc="13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7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</a:t>
                </a:r>
                <a:r>
                  <a:rPr lang="en-US" sz="2200" spc="-4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</a:t>
                </a:r>
                <a:r>
                  <a:rPr lang="en-US" sz="2200" spc="7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i="1" spc="-4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TS</a:t>
                </a:r>
                <a:r>
                  <a:rPr lang="en-US" sz="2200" i="1" spc="14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6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</a:t>
                </a:r>
                <a:r>
                  <a:rPr lang="en-US" sz="2200" spc="6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8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sz="2200" spc="-9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sz="2200" spc="6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4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alternatin</a:t>
                </a:r>
                <a:r>
                  <a:rPr lang="en-US" sz="2200" spc="-6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</a:t>
                </a:r>
                <a:r>
                  <a:rPr lang="en-US" sz="2200" spc="5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13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200" spc="-11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equence</a:t>
                </a:r>
                <a:r>
                  <a:rPr lang="en-US" sz="2200" spc="5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9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</a:t>
                </a:r>
                <a:r>
                  <a:rPr lang="en-US" sz="2200" spc="-3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</a:t>
                </a:r>
                <a:r>
                  <a:rPr lang="en-US" sz="2200" spc="7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13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200" spc="-5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tates</a:t>
                </a:r>
                <a:r>
                  <a:rPr lang="en-US" sz="2200" spc="-4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8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and</a:t>
                </a:r>
                <a:r>
                  <a:rPr lang="en-US" sz="2200" spc="4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9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sz="2200" spc="-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ctions</a:t>
                </a:r>
                <a:r>
                  <a:rPr lang="en-US" sz="2200" spc="4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8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ending</a:t>
                </a:r>
                <a:r>
                  <a:rPr lang="en-US" sz="2200" spc="4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3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with</a:t>
                </a:r>
                <a:r>
                  <a:rPr lang="en-US" sz="2200" spc="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10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sz="2200" spc="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13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200" spc="-6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tate</a:t>
                </a:r>
                <a:r>
                  <a:rPr lang="en-US" sz="2200" spc="-60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marL="527051" marR="5080" lvl="1">
                  <a:lnSpc>
                    <a:spcPct val="100499"/>
                  </a:lnSpc>
                  <a:buClr>
                    <a:srgbClr val="231F20"/>
                  </a:buClr>
                  <a:tabLst>
                    <a:tab pos="271780" algn="l"/>
                  </a:tabLst>
                </a:pPr>
                <a14:m>
                  <m:oMath xmlns:m="http://schemas.openxmlformats.org/officeDocument/2006/math">
                    <m:r>
                      <a:rPr lang="en-US" sz="2200" b="0" i="1" spc="-6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ahoma"/>
                      </a:rPr>
                      <m:t>𝑄</m:t>
                    </m:r>
                    <m:r>
                      <a:rPr lang="en-US" sz="2200" b="0" i="1" spc="-6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sSub>
                      <m:sSubPr>
                        <m:ctrlPr>
                          <a:rPr lang="en-US" sz="220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𝑠</m:t>
                        </m:r>
                      </m:e>
                      <m:sub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20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𝛼</m:t>
                        </m:r>
                      </m:e>
                      <m:sub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1</m:t>
                        </m:r>
                      </m:sub>
                    </m:sSub>
                    <m:r>
                      <a:rPr lang="en-US" sz="2200" b="0" i="1" spc="-6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ahoma"/>
                      </a:rPr>
                      <m:t>…</m:t>
                    </m:r>
                    <m:sSub>
                      <m:sSubPr>
                        <m:ctrlPr>
                          <a:rPr lang="en-US" sz="220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𝛼</m:t>
                        </m:r>
                      </m:e>
                      <m:sub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𝑠</m:t>
                        </m:r>
                      </m:e>
                      <m:sub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spc="-60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𝑠</m:t>
                        </m:r>
                      </m:e>
                      <m:sub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220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200" i="1" spc="-6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bPr>
                          <m:e>
                            <m:r>
                              <a:rPr lang="en-US" sz="2200" b="0" i="1" spc="-6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pc="-6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𝑖</m:t>
                            </m:r>
                            <m:r>
                              <a:rPr lang="en-US" sz="2200" b="0" i="1" spc="-6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+</m:t>
                            </m:r>
                            <m:r>
                              <a:rPr lang="en-US" sz="2200" b="0" i="1" spc="-6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sz="220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𝑠</m:t>
                        </m:r>
                      </m:e>
                      <m:sub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+</m:t>
                        </m:r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spc="-60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200" b="0" i="1" spc="-6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ahoma"/>
                      </a:rPr>
                      <m:t>0</m:t>
                    </m:r>
                    <m:r>
                      <a:rPr lang="en-US" sz="2200" b="0" i="1" spc="-6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≤</m:t>
                    </m:r>
                    <m:r>
                      <a:rPr lang="en-US" sz="2200" b="0" i="1" spc="-6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𝑖</m:t>
                    </m:r>
                    <m:r>
                      <a:rPr lang="en-US" sz="2200" b="0" i="1" spc="-6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≤</m:t>
                    </m:r>
                    <m:r>
                      <a:rPr lang="en-US" sz="2200" b="0" i="1" spc="-6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𝑛</m:t>
                    </m:r>
                  </m:oMath>
                </a14:m>
                <a:endParaRPr lang="en-US" sz="2200" spc="-60" dirty="0" smtClean="0">
                  <a:solidFill>
                    <a:srgbClr val="231F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527051" marR="5080" lvl="1">
                  <a:lnSpc>
                    <a:spcPct val="100499"/>
                  </a:lnSpc>
                  <a:buClr>
                    <a:srgbClr val="231F20"/>
                  </a:buClr>
                  <a:tabLst>
                    <a:tab pos="271780" algn="l"/>
                  </a:tabLst>
                </a:pPr>
                <a:endParaRPr lang="en-US" sz="2200" spc="-60" dirty="0" smtClean="0">
                  <a:solidFill>
                    <a:srgbClr val="231F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71780" marR="5080" indent="-259079">
                  <a:lnSpc>
                    <a:spcPct val="100499"/>
                  </a:lnSpc>
                  <a:buClr>
                    <a:srgbClr val="231F20"/>
                  </a:buClr>
                  <a:buFont typeface="Lucida Sans Unicode"/>
                  <a:buChar char="•"/>
                  <a:tabLst>
                    <a:tab pos="271780" algn="l"/>
                  </a:tabLst>
                </a:pPr>
                <a:r>
                  <a:rPr lang="en-US" sz="2200" spc="-6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 </a:t>
                </a:r>
                <a:r>
                  <a:rPr lang="en-US" sz="2200" i="1" spc="-60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inﬁnite execution fragment </a:t>
                </a:r>
                <a:r>
                  <a:rPr lang="en-US" sz="2200" spc="-6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ρ of TS is an inﬁnite, alternating sequence of states and actions</a:t>
                </a:r>
                <a:r>
                  <a:rPr lang="en-US" sz="2200" spc="-60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marL="12701" marR="5080">
                  <a:lnSpc>
                    <a:spcPct val="100499"/>
                  </a:lnSpc>
                  <a:buClr>
                    <a:srgbClr val="231F20"/>
                  </a:buClr>
                  <a:tabLst>
                    <a:tab pos="271780" algn="l"/>
                  </a:tabLst>
                </a:pPr>
                <a:r>
                  <a:rPr lang="en-US" sz="2200" spc="-60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200" b="0" i="1" spc="-6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𝜌</m:t>
                    </m:r>
                    <m:r>
                      <a:rPr lang="en-US" sz="2200" b="0" i="1" spc="-6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sSub>
                      <m:sSubPr>
                        <m:ctrlPr>
                          <a:rPr lang="en-US" sz="220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𝑠</m:t>
                        </m:r>
                      </m:e>
                      <m:sub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20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𝛼</m:t>
                        </m:r>
                      </m:e>
                      <m:sub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𝛼</m:t>
                        </m:r>
                      </m:e>
                      <m:sub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𝑠</m:t>
                        </m:r>
                      </m:e>
                      <m:sub>
                        <m:r>
                          <a:rPr lang="en-US" sz="2200" b="0" i="1" spc="-6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2</m:t>
                        </m:r>
                      </m:sub>
                    </m:sSub>
                    <m:r>
                      <a:rPr lang="en-US" sz="2200" b="0" i="1" spc="-6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ahoma"/>
                      </a:rPr>
                      <m:t>…</m:t>
                    </m:r>
                  </m:oMath>
                </a14:m>
                <a:r>
                  <a:rPr lang="en-US" sz="2200" spc="-6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𝑠</m:t>
                        </m:r>
                      </m:e>
                      <m:sub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220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200" i="1" spc="-6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bPr>
                          <m:e>
                            <m:r>
                              <a:rPr lang="en-US" sz="2200" b="0" i="1" spc="-6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pc="-6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𝑖</m:t>
                            </m:r>
                            <m:r>
                              <a:rPr lang="en-US" sz="2200" b="0" i="1" spc="-6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+</m:t>
                            </m:r>
                            <m:r>
                              <a:rPr lang="en-US" sz="2200" b="0" i="1" spc="-6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sz="220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𝑠</m:t>
                        </m:r>
                      </m:e>
                      <m:sub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𝑖</m:t>
                        </m:r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+</m:t>
                        </m:r>
                        <m:r>
                          <a:rPr lang="en-US" sz="2200" b="0" i="1" spc="-6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spc="-6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200" b="0" i="1" spc="-6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Tahoma"/>
                      </a:rPr>
                      <m:t>0</m:t>
                    </m:r>
                    <m:r>
                      <a:rPr lang="en-US" sz="2200" b="0" i="1" spc="-6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≤</m:t>
                    </m:r>
                    <m:r>
                      <a:rPr lang="en-US" sz="2200" b="0" i="1" spc="-6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𝑖</m:t>
                    </m:r>
                  </m:oMath>
                </a14:m>
                <a:endParaRPr lang="en-US" sz="2200" spc="-60" dirty="0">
                  <a:solidFill>
                    <a:srgbClr val="231F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701" marR="5080">
                  <a:lnSpc>
                    <a:spcPct val="100499"/>
                  </a:lnSpc>
                  <a:buClr>
                    <a:srgbClr val="231F20"/>
                  </a:buClr>
                  <a:tabLst>
                    <a:tab pos="271780" algn="l"/>
                  </a:tabLst>
                </a:pPr>
                <a:endParaRPr lang="en-US" sz="2200" spc="-60" dirty="0" smtClean="0">
                  <a:solidFill>
                    <a:srgbClr val="231F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71780" marR="5080" indent="-259079">
                  <a:lnSpc>
                    <a:spcPct val="100499"/>
                  </a:lnSpc>
                  <a:buClr>
                    <a:srgbClr val="231F20"/>
                  </a:buClr>
                  <a:buFont typeface="Lucida Sans Unicode"/>
                  <a:buChar char="•"/>
                  <a:tabLst>
                    <a:tab pos="271780" algn="l"/>
                  </a:tabLst>
                </a:pPr>
                <a:r>
                  <a:rPr lang="en-US" sz="2200" spc="-60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 execution of TS is an initial, maximal execution fragment</a:t>
                </a:r>
              </a:p>
              <a:p>
                <a:pPr marL="786130" marR="5080" lvl="1" indent="-259079">
                  <a:lnSpc>
                    <a:spcPct val="100499"/>
                  </a:lnSpc>
                  <a:buClr>
                    <a:srgbClr val="231F20"/>
                  </a:buClr>
                  <a:buFont typeface="Lucida Sans Unicode"/>
                  <a:buChar char="•"/>
                  <a:tabLst>
                    <a:tab pos="271780" algn="l"/>
                  </a:tabLst>
                </a:pPr>
                <a:r>
                  <a:rPr lang="en-US" sz="2200" spc="-75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sz="2200" spc="45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i="1" spc="-55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maximal</a:t>
                </a:r>
                <a:r>
                  <a:rPr lang="en-US" sz="2200" i="1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i="1" spc="-204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6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execution</a:t>
                </a:r>
                <a:r>
                  <a:rPr lang="en-US" sz="2200" spc="3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5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fragment</a:t>
                </a:r>
                <a:r>
                  <a:rPr lang="en-US" sz="2200" spc="2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</a:t>
                </a:r>
                <a:r>
                  <a:rPr lang="en-US" sz="2200" spc="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5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either</a:t>
                </a:r>
                <a:r>
                  <a:rPr lang="en-US" sz="2200" spc="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2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ﬁnite</a:t>
                </a:r>
                <a:r>
                  <a:rPr lang="en-US" sz="2200" spc="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13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  <a:r>
                  <a:rPr lang="en-US" sz="2200" spc="-5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nding</a:t>
                </a:r>
                <a:r>
                  <a:rPr lang="en-US" sz="2200" spc="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2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</a:t>
                </a:r>
                <a:r>
                  <a:rPr lang="en-US" sz="2200" spc="4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7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sz="2200" spc="3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5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  <a:r>
                  <a:rPr lang="en-US" sz="2200" spc="-5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erminal</a:t>
                </a:r>
                <a:r>
                  <a:rPr lang="en-US" sz="2200" spc="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11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200" spc="-3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tate,</a:t>
                </a:r>
                <a:r>
                  <a:rPr lang="en-US" sz="2200" spc="3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11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</a:t>
                </a:r>
                <a:r>
                  <a:rPr lang="en-US" sz="2200" spc="-3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</a:t>
                </a:r>
                <a:r>
                  <a:rPr lang="en-US" sz="2200" spc="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10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</a:t>
                </a:r>
                <a:r>
                  <a:rPr lang="en-US" sz="2200" spc="-35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nﬁnite</a:t>
                </a:r>
                <a:endParaRPr lang="en-US" sz="2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86130" marR="5080" lvl="1" indent="-259079">
                  <a:lnSpc>
                    <a:spcPct val="100499"/>
                  </a:lnSpc>
                  <a:buClr>
                    <a:srgbClr val="231F20"/>
                  </a:buClr>
                  <a:buFont typeface="Lucida Sans Unicode"/>
                  <a:buChar char="•"/>
                  <a:tabLst>
                    <a:tab pos="271780" algn="l"/>
                  </a:tabLst>
                </a:pPr>
                <a:r>
                  <a:rPr lang="en-US" sz="2200" spc="-65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</a:t>
                </a:r>
                <a:r>
                  <a:rPr lang="en-US" sz="2200" spc="40" dirty="0" smtClean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6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execution</a:t>
                </a:r>
                <a:r>
                  <a:rPr lang="en-US" sz="2200" spc="3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5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fragment</a:t>
                </a:r>
                <a:r>
                  <a:rPr lang="en-US" sz="2200" spc="2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</a:t>
                </a:r>
                <a:r>
                  <a:rPr lang="en-US" sz="2200" spc="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i="1" spc="10" dirty="0">
                    <a:solidFill>
                      <a:schemeClr val="tx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initial</a:t>
                </a:r>
                <a:r>
                  <a:rPr lang="en-US" sz="2200" i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i="1" spc="-195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</a:t>
                </a:r>
                <a:r>
                  <a:rPr lang="en-US" sz="220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</a:t>
                </a:r>
                <a:r>
                  <a:rPr lang="en-US" sz="2200" spc="4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i="1" spc="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</a:t>
                </a:r>
                <a:r>
                  <a:rPr lang="en-US" sz="2200" spc="-120" baseline="-11574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  <a:r>
                  <a:rPr lang="en-US" sz="2200" baseline="-11574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225" baseline="-11574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spc="-3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∈</a:t>
                </a:r>
                <a:r>
                  <a:rPr lang="en-US" sz="2200" spc="25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200" i="1" spc="330" dirty="0">
                    <a:solidFill>
                      <a:srgbClr val="231F2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</a:t>
                </a:r>
                <a:endParaRPr lang="en-US"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86130" marR="5080" lvl="1" indent="-259079">
                  <a:lnSpc>
                    <a:spcPct val="100499"/>
                  </a:lnSpc>
                  <a:buClr>
                    <a:srgbClr val="231F20"/>
                  </a:buClr>
                  <a:buFont typeface="Lucida Sans Unicode"/>
                  <a:buChar char="•"/>
                  <a:tabLst>
                    <a:tab pos="271780" algn="l"/>
                  </a:tabLst>
                </a:pPr>
                <a:endParaRPr lang="en-US" sz="2200" spc="-60" dirty="0">
                  <a:solidFill>
                    <a:srgbClr val="231F2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71780" marR="5080" indent="-259079">
                  <a:lnSpc>
                    <a:spcPct val="100499"/>
                  </a:lnSpc>
                  <a:buClr>
                    <a:srgbClr val="231F20"/>
                  </a:buClr>
                  <a:buFont typeface="Lucida Sans Unicode"/>
                  <a:buChar char="•"/>
                  <a:tabLst>
                    <a:tab pos="271780" algn="l"/>
                  </a:tabLst>
                </a:pPr>
                <a:endParaRPr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4" y="2152650"/>
                <a:ext cx="11572161" cy="4239879"/>
              </a:xfrm>
              <a:prstGeom prst="rect">
                <a:avLst/>
              </a:prstGeom>
              <a:blipFill rotWithShape="0">
                <a:blip r:embed="rId3"/>
                <a:stretch>
                  <a:fillRect l="-1738" t="-3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7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3837</TotalTime>
  <Words>1307</Words>
  <Application>Microsoft Office PowerPoint</Application>
  <PresentationFormat>Custom</PresentationFormat>
  <Paragraphs>254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Arial Black</vt:lpstr>
      <vt:lpstr>Arial Narrow</vt:lpstr>
      <vt:lpstr>Baskerville Old Face</vt:lpstr>
      <vt:lpstr>Bookman Old Style</vt:lpstr>
      <vt:lpstr>Brush Script MT</vt:lpstr>
      <vt:lpstr>Calibri</vt:lpstr>
      <vt:lpstr>Cambria Math</vt:lpstr>
      <vt:lpstr>Lucida Sans Unicode</vt:lpstr>
      <vt:lpstr>Symbol</vt:lpstr>
      <vt:lpstr>Tahoma</vt:lpstr>
      <vt:lpstr>Times New Roman</vt:lpstr>
      <vt:lpstr>Wingdings</vt:lpstr>
      <vt:lpstr>Essential</vt:lpstr>
      <vt:lpstr>Transition Systems</vt:lpstr>
      <vt:lpstr>Overview Lecture #1</vt:lpstr>
      <vt:lpstr>Transition Systems</vt:lpstr>
      <vt:lpstr>Transition System</vt:lpstr>
      <vt:lpstr>A Beverage Vending Machine</vt:lpstr>
      <vt:lpstr>Direct successors and predecessors</vt:lpstr>
      <vt:lpstr>Action and AP-determinism</vt:lpstr>
      <vt:lpstr>The role of non-determinism</vt:lpstr>
      <vt:lpstr>Executions</vt:lpstr>
      <vt:lpstr>Example Executions</vt:lpstr>
      <vt:lpstr>Reachable States</vt:lpstr>
      <vt:lpstr>Modeling Sequential Circuits</vt:lpstr>
      <vt:lpstr>Atomic Propositions</vt:lpstr>
      <vt:lpstr>Some Preliminaries</vt:lpstr>
      <vt:lpstr>Program Graphs</vt:lpstr>
      <vt:lpstr>Beverage Vending Machine</vt:lpstr>
      <vt:lpstr>From program graphs to transition systems</vt:lpstr>
      <vt:lpstr>Structured operational semantics</vt:lpstr>
      <vt:lpstr>Transition Systems for Program Graphs</vt:lpstr>
      <vt:lpstr>Transition systems versus Finite Automata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Pallab Dasgupta</cp:lastModifiedBy>
  <cp:revision>204</cp:revision>
  <dcterms:created xsi:type="dcterms:W3CDTF">2006-08-16T00:00:00Z</dcterms:created>
  <dcterms:modified xsi:type="dcterms:W3CDTF">2019-01-05T16:10:20Z</dcterms:modified>
</cp:coreProperties>
</file>