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601575" cy="7200900"/>
  <p:notesSz cx="6858000" cy="9144000"/>
  <p:defaultTextStyle>
    <a:defPPr>
      <a:defRPr lang="en-US"/>
    </a:defPPr>
    <a:lvl1pPr marL="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68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00"/>
    <a:srgbClr val="9AD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95027" autoAdjust="0"/>
  </p:normalViewPr>
  <p:slideViewPr>
    <p:cSldViewPr>
      <p:cViewPr>
        <p:scale>
          <a:sx n="70" d="100"/>
          <a:sy n="70" d="100"/>
        </p:scale>
        <p:origin x="-570" y="-60"/>
      </p:cViewPr>
      <p:guideLst>
        <p:guide orient="horz" pos="2268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936C2-5AB2-4888-815E-534B5DFA1A2B}" type="datetimeFigureOut">
              <a:rPr lang="en-IN" smtClean="0"/>
              <a:t>06-01-2019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6B21A-6754-4A0F-99A2-87145F1C9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85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" y="5088636"/>
            <a:ext cx="1334542" cy="21122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787" y="880110"/>
            <a:ext cx="10347723" cy="120015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500" spc="-9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787" y="2080260"/>
            <a:ext cx="8562499" cy="720090"/>
          </a:xfrm>
        </p:spPr>
        <p:txBody>
          <a:bodyPr>
            <a:normAutofit/>
          </a:bodyPr>
          <a:lstStyle>
            <a:lvl1pPr marL="0" indent="0" algn="l">
              <a:buNone/>
              <a:defRPr sz="2700" b="1" cap="all" spc="135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54577" y="6800850"/>
            <a:ext cx="1680210" cy="360045"/>
          </a:xfrm>
        </p:spPr>
        <p:txBody>
          <a:bodyPr/>
          <a:lstStyle>
            <a:lvl1pPr>
              <a:defRPr sz="1600"/>
            </a:lvl1pPr>
          </a:lstStyle>
          <a:p>
            <a:fld id="{7A6159FC-4B1B-4FF3-ABDA-8AC77A0BBB40}" type="datetime1">
              <a:rPr lang="en-US" smtClean="0"/>
              <a:t>1/6/2019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404674" y="5088636"/>
            <a:ext cx="196901" cy="2112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404674" y="0"/>
            <a:ext cx="196901" cy="560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11825287" y="6610350"/>
            <a:ext cx="609600" cy="381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1" y="0"/>
            <a:ext cx="1334542" cy="560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 userDrawn="1"/>
        </p:nvSpPr>
        <p:spPr>
          <a:xfrm>
            <a:off x="25492" y="6841975"/>
            <a:ext cx="5385182" cy="3600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lIns="102870" tIns="51435" rIns="102870" bIns="51435" rtlCol="0" anchor="t"/>
          <a:lstStyle>
            <a:defPPr>
              <a:defRPr lang="en-US"/>
            </a:defPPr>
            <a:lvl1pPr marL="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  <a:endParaRPr lang="en-US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5" name="Picture 14" descr="ii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7" y="5716120"/>
            <a:ext cx="105417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48BB-02D7-4E1C-8D08-83024CBE6C76}" type="datetime1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6142" y="288372"/>
            <a:ext cx="2835355" cy="61441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79" y="288372"/>
            <a:ext cx="8296037" cy="61441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CBF5-DE44-4CC9-98C4-BD445E17A2C7}" type="datetime1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065" y="160354"/>
            <a:ext cx="11761470" cy="661682"/>
          </a:xfrm>
        </p:spPr>
        <p:txBody>
          <a:bodyPr>
            <a:noAutofit/>
          </a:bodyPr>
          <a:lstStyle>
            <a:lvl1pPr>
              <a:defRPr sz="3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6B6D-B33D-41AD-9447-3AA125583252}" type="datetime1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78" y="1520190"/>
            <a:ext cx="10711339" cy="453723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900" b="0" cap="all" spc="-9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8" y="240031"/>
            <a:ext cx="10711339" cy="1120140"/>
          </a:xfrm>
        </p:spPr>
        <p:txBody>
          <a:bodyPr anchor="b"/>
          <a:lstStyle>
            <a:lvl1pPr marL="0" indent="0">
              <a:buNone/>
              <a:defRPr sz="2300" b="0" cap="all" spc="135" baseline="0">
                <a:solidFill>
                  <a:schemeClr val="tx2"/>
                </a:solidFill>
                <a:latin typeface="+mj-lt"/>
              </a:defRPr>
            </a:lvl1pPr>
            <a:lvl2pPr marL="51435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1A43-A9C2-45BF-A4FD-BD0C3F407F45}" type="datetime1">
              <a:rPr lang="en-US" smtClean="0"/>
              <a:t>1/6/2019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7281" y="1653542"/>
            <a:ext cx="4536567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4877" y="1653542"/>
            <a:ext cx="4536567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B4FC-E5EF-4951-A7CE-A53EA4B54F1D}" type="datetime1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3080" y="1651406"/>
            <a:ext cx="4536567" cy="671750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13" baseline="0">
                <a:solidFill>
                  <a:schemeClr val="tx1"/>
                </a:solidFill>
                <a:latin typeface="+mj-lt"/>
              </a:defRPr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3080" y="2372334"/>
            <a:ext cx="4536567" cy="403250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19077" y="1651406"/>
            <a:ext cx="4536567" cy="671750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b="0" kern="1200" cap="all" spc="113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marL="0" lvl="0" indent="0" algn="l" defTabSz="10287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9077" y="2372334"/>
            <a:ext cx="4536567" cy="403250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1873-77D6-4174-AF6E-61F07D0F5BC9}" type="datetime1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58BE-414E-411E-A667-3BF35A951085}" type="datetime1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4E18-47A8-47EA-8A88-1D8961F4E033}" type="datetime1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867" y="1680210"/>
            <a:ext cx="7044631" cy="4704588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9" y="1680210"/>
            <a:ext cx="4145832" cy="4704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F4B7-9BFA-415C-892E-4E46ED9F004A}" type="datetime1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404674" y="5088636"/>
            <a:ext cx="196901" cy="2112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404334" cy="508863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8" y="6000750"/>
            <a:ext cx="11236405" cy="480060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E1E4-5E4C-469E-B33D-C64675E7E245}" type="datetime1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30078" y="5200650"/>
            <a:ext cx="11236405" cy="8001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404674" y="0"/>
            <a:ext cx="196901" cy="5088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065" y="160354"/>
            <a:ext cx="11761470" cy="639746"/>
          </a:xfrm>
          <a:prstGeom prst="rect">
            <a:avLst/>
          </a:prstGeom>
        </p:spPr>
        <p:txBody>
          <a:bodyPr vert="horz" lIns="102870" tIns="51435" rIns="102870" bIns="51435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8" y="1120141"/>
            <a:ext cx="11551444" cy="5312331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46168" y="6760846"/>
            <a:ext cx="1680210" cy="360045"/>
          </a:xfrm>
          <a:prstGeom prst="rect">
            <a:avLst/>
          </a:prstGeom>
        </p:spPr>
        <p:txBody>
          <a:bodyPr vert="horz" lIns="102870" tIns="51435" rIns="10287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fld id="{849E93DA-0BFC-43AC-A3DC-FEB04A6DAD14}" type="datetime1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080" y="6800851"/>
            <a:ext cx="7665958" cy="314706"/>
          </a:xfrm>
          <a:prstGeom prst="rect">
            <a:avLst/>
          </a:prstGeom>
        </p:spPr>
        <p:txBody>
          <a:bodyPr vert="horz" lIns="102870" tIns="51435" rIns="102870" bIns="51435" rtlCol="0" anchor="t"/>
          <a:lstStyle>
            <a:lvl1pPr algn="l"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758303" y="6592657"/>
            <a:ext cx="741426" cy="315040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404674" y="0"/>
            <a:ext cx="196901" cy="1440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404674" y="1120140"/>
            <a:ext cx="196901" cy="6080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3335"/>
            <a:ext cx="420053" cy="1440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120140"/>
            <a:ext cx="420053" cy="6094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1028700" rtl="0" eaLnBrk="1" latinLnBrk="0" hangingPunct="1">
        <a:spcBef>
          <a:spcPct val="0"/>
        </a:spcBef>
        <a:buNone/>
        <a:defRPr sz="4100" b="1" kern="1200" cap="none" spc="-68" baseline="0">
          <a:solidFill>
            <a:schemeClr val="tx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1028700" rtl="0" eaLnBrk="1" latinLnBrk="0" hangingPunct="1">
        <a:spcBef>
          <a:spcPct val="20000"/>
        </a:spcBef>
        <a:spcAft>
          <a:spcPts val="675"/>
        </a:spcAft>
        <a:buFont typeface="Arial" pitchFamily="34" charset="0"/>
        <a:buNone/>
        <a:defRPr sz="2300" b="1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514350" indent="-205740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002060"/>
          </a:solidFill>
          <a:latin typeface="Arial Narrow" panose="020B0606020202030204" pitchFamily="34" charset="0"/>
          <a:ea typeface="+mn-ea"/>
          <a:cs typeface="+mn-cs"/>
        </a:defRPr>
      </a:lvl2pPr>
      <a:lvl3pPr marL="12858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C00000"/>
          </a:solidFill>
          <a:latin typeface="Arial Narrow" panose="020B0606020202030204" pitchFamily="34" charset="0"/>
          <a:ea typeface="+mn-ea"/>
          <a:cs typeface="+mn-cs"/>
        </a:defRPr>
      </a:lvl3pPr>
      <a:lvl4pPr marL="18002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7030A0"/>
          </a:solidFill>
          <a:latin typeface="Arial Narrow" panose="020B0606020202030204" pitchFamily="34" charset="0"/>
          <a:ea typeface="+mn-ea"/>
          <a:cs typeface="+mn-cs"/>
        </a:defRPr>
      </a:lvl4pPr>
      <a:lvl5pPr marL="23145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787" y="476250"/>
            <a:ext cx="10347723" cy="120015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z="4800" dirty="0" smtClean="0"/>
              <a:t>Linear Time Properties</a:t>
            </a:r>
            <a:endParaRPr lang="en-US" sz="4800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  <a:sym typeface="Symbol" pitchFamily="18" charset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797" y="1543050"/>
            <a:ext cx="8613790" cy="9906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Course: </a:t>
            </a:r>
            <a:r>
              <a:rPr lang="en-US" altLang="en-US" sz="2400" dirty="0" smtClean="0"/>
              <a:t>CS60030</a:t>
            </a:r>
          </a:p>
          <a:p>
            <a:r>
              <a:rPr lang="en-US" sz="2400" spc="-165" dirty="0" smtClean="0">
                <a:latin typeface="Arial"/>
                <a:cs typeface="Arial"/>
              </a:rPr>
              <a:t>FORMAL SYSTEMS</a:t>
            </a:r>
            <a:endParaRPr lang="en-US" sz="2400" dirty="0">
              <a:latin typeface="Arial"/>
              <a:cs typeface="Arial"/>
            </a:endParaRPr>
          </a:p>
          <a:p>
            <a:endParaRPr lang="en-US" alt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11825287" y="6610350"/>
            <a:ext cx="609600" cy="3810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9835" y="2842803"/>
            <a:ext cx="3593291" cy="1165704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sz="2300" b="1" dirty="0" err="1">
                <a:latin typeface="Arial Narrow" panose="020B0606020202030204" pitchFamily="34" charset="0"/>
              </a:rPr>
              <a:t>Pallab</a:t>
            </a:r>
            <a:r>
              <a:rPr lang="en-US" sz="2300" b="1" dirty="0">
                <a:latin typeface="Arial Narrow" panose="020B0606020202030204" pitchFamily="34" charset="0"/>
              </a:rPr>
              <a:t> </a:t>
            </a:r>
            <a:r>
              <a:rPr lang="en-US" sz="2300" b="1" dirty="0" err="1">
                <a:latin typeface="Arial Narrow" panose="020B0606020202030204" pitchFamily="34" charset="0"/>
              </a:rPr>
              <a:t>Dasgupta</a:t>
            </a:r>
            <a:endParaRPr lang="en-US" sz="2300" b="1" dirty="0">
              <a:latin typeface="Arial Narrow" panose="020B0606020202030204" pitchFamily="34" charset="0"/>
            </a:endParaRPr>
          </a:p>
          <a:p>
            <a:r>
              <a:rPr lang="en-US" sz="2300" b="1" dirty="0">
                <a:latin typeface="Arial Narrow" panose="020B0606020202030204" pitchFamily="34" charset="0"/>
              </a:rPr>
              <a:t>Professor, </a:t>
            </a:r>
          </a:p>
          <a:p>
            <a:r>
              <a:rPr lang="en-US" sz="2300" b="1" dirty="0">
                <a:latin typeface="Arial Narrow" panose="020B0606020202030204" pitchFamily="34" charset="0"/>
              </a:rPr>
              <a:t>Dept. of Computer </a:t>
            </a:r>
            <a:r>
              <a:rPr lang="en-US" sz="2300" b="1" dirty="0" err="1">
                <a:latin typeface="Arial Narrow" panose="020B0606020202030204" pitchFamily="34" charset="0"/>
              </a:rPr>
              <a:t>Sc</a:t>
            </a:r>
            <a:r>
              <a:rPr lang="en-US" sz="2300" b="1" dirty="0">
                <a:latin typeface="Arial Narrow" panose="020B0606020202030204" pitchFamily="34" charset="0"/>
              </a:rPr>
              <a:t> &amp; </a:t>
            </a:r>
            <a:r>
              <a:rPr lang="en-US" sz="2300" b="1" dirty="0" err="1">
                <a:latin typeface="Arial Narrow" panose="020B0606020202030204" pitchFamily="34" charset="0"/>
              </a:rPr>
              <a:t>Engg</a:t>
            </a:r>
            <a:endParaRPr lang="en-US" sz="2300" b="1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9987" y="2842803"/>
            <a:ext cx="179848" cy="119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spcCol="0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43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614613" y="0"/>
            <a:ext cx="6248400" cy="8220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28060">
              <a:lnSpc>
                <a:spcPts val="2920"/>
              </a:lnSpc>
            </a:pPr>
            <a:r>
              <a:rPr lang="en-US" sz="2450" b="1" spc="-195" dirty="0" smtClean="0">
                <a:solidFill>
                  <a:srgbClr val="231F20"/>
                </a:solidFill>
                <a:latin typeface="Arial"/>
                <a:cs typeface="Arial"/>
              </a:rPr>
              <a:t>                             </a:t>
            </a:r>
            <a:r>
              <a:rPr dirty="0">
                <a:ea typeface="+mn-ea"/>
                <a:cs typeface="+mn-cs"/>
              </a:rPr>
              <a:t>Traces</a:t>
            </a:r>
            <a:endParaRPr dirty="0"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3380" y="1346010"/>
            <a:ext cx="10351545" cy="4876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1780" algn="l"/>
              </a:tabLst>
            </a:pP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ons</a:t>
            </a:r>
            <a:r>
              <a:rPr sz="2050" spc="-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2050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10" dirty="0" smtClean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2050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sz="2050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10" dirty="0" smtClean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odel</a:t>
            </a:r>
            <a:r>
              <a:rPr sz="2050" spc="-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2050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po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ssi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ili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ty</a:t>
            </a:r>
            <a:r>
              <a:rPr sz="2050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of) 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nte</a:t>
            </a:r>
            <a:r>
              <a:rPr sz="2050" spc="-3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89"/>
              </a:spcBef>
              <a:buClr>
                <a:srgbClr val="231F20"/>
              </a:buClr>
              <a:buFont typeface="Meiryo"/>
              <a:buChar char="•"/>
            </a:pPr>
            <a:endParaRPr sz="1100" dirty="0"/>
          </a:p>
          <a:p>
            <a:pPr marL="548640" lvl="1" indent="-247015">
              <a:lnSpc>
                <a:spcPct val="100000"/>
              </a:lnSpc>
              <a:buClr>
                <a:srgbClr val="231F20"/>
              </a:buClr>
              <a:buFont typeface="Arial"/>
              <a:buChar char="–"/>
              <a:tabLst>
                <a:tab pos="548640" algn="l"/>
              </a:tabLst>
            </a:pP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synchronous</a:t>
            </a:r>
            <a:r>
              <a:rPr sz="1700" spc="-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700" spc="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asynchronous</a:t>
            </a:r>
            <a:r>
              <a:rPr sz="1700" spc="-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co</a:t>
            </a:r>
            <a:r>
              <a:rPr sz="1700" spc="15" dirty="0" smtClean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700" spc="0" dirty="0" smtClean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unication</a:t>
            </a:r>
            <a:endParaRPr sz="1700" dirty="0">
              <a:latin typeface="Arial"/>
              <a:cs typeface="Arial"/>
            </a:endParaRPr>
          </a:p>
          <a:p>
            <a:pPr lvl="1">
              <a:lnSpc>
                <a:spcPts val="1000"/>
              </a:lnSpc>
              <a:buClr>
                <a:srgbClr val="231F20"/>
              </a:buClr>
              <a:buFont typeface="Arial"/>
              <a:buChar char="–"/>
            </a:pPr>
            <a:endParaRPr sz="1000" dirty="0"/>
          </a:p>
          <a:p>
            <a:pPr lvl="1">
              <a:lnSpc>
                <a:spcPts val="1100"/>
              </a:lnSpc>
              <a:spcBef>
                <a:spcPts val="70"/>
              </a:spcBef>
              <a:buClr>
                <a:srgbClr val="231F20"/>
              </a:buClr>
              <a:buFont typeface="Arial"/>
              <a:buChar char="–"/>
            </a:pPr>
            <a:endParaRPr sz="1100" dirty="0"/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1780" algn="l"/>
              </a:tabLst>
            </a:pP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-35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60" dirty="0" smtClean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us</a:t>
            </a:r>
            <a:r>
              <a:rPr sz="2050" spc="-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2050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tates</a:t>
            </a:r>
            <a:r>
              <a:rPr sz="2050" spc="-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that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2050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visi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ted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du</a:t>
            </a:r>
            <a:r>
              <a:rPr sz="2050" spc="3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ng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60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2050" spc="-65" dirty="0" smtClean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ut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ons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89"/>
              </a:spcBef>
              <a:buClr>
                <a:srgbClr val="231F20"/>
              </a:buClr>
              <a:buFont typeface="Meiryo"/>
              <a:buChar char="•"/>
            </a:pPr>
            <a:endParaRPr sz="1100" dirty="0"/>
          </a:p>
          <a:p>
            <a:pPr marL="548640" lvl="1" indent="-247015">
              <a:lnSpc>
                <a:spcPct val="100000"/>
              </a:lnSpc>
              <a:buClr>
                <a:srgbClr val="231F20"/>
              </a:buClr>
              <a:buFont typeface="Arial"/>
              <a:buChar char="–"/>
              <a:tabLst>
                <a:tab pos="548640" algn="l"/>
              </a:tabLst>
            </a:pP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states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700" spc="15" dirty="0" smtClean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sel</a:t>
            </a:r>
            <a:r>
              <a:rPr sz="1700" spc="-40" dirty="0" smtClean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es</a:t>
            </a:r>
            <a:r>
              <a:rPr sz="1700" spc="-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are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not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“obse</a:t>
            </a:r>
            <a:r>
              <a:rPr sz="1700" spc="5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700" spc="-40" dirty="0" smtClean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700" spc="-30" dirty="0" smtClean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le”,</a:t>
            </a:r>
            <a:r>
              <a:rPr sz="1700" spc="-2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-30" dirty="0" smtClean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ut just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their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ato</a:t>
            </a:r>
            <a:r>
              <a:rPr sz="1700" spc="15" dirty="0" smtClean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ic</a:t>
            </a:r>
            <a:r>
              <a:rPr sz="1700" spc="-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propositions</a:t>
            </a:r>
            <a:endParaRPr sz="1700" dirty="0">
              <a:latin typeface="Arial"/>
              <a:cs typeface="Arial"/>
            </a:endParaRPr>
          </a:p>
          <a:p>
            <a:pPr lvl="1">
              <a:lnSpc>
                <a:spcPts val="1000"/>
              </a:lnSpc>
              <a:buClr>
                <a:srgbClr val="231F20"/>
              </a:buClr>
              <a:buFont typeface="Arial"/>
              <a:buChar char="–"/>
            </a:pPr>
            <a:endParaRPr sz="1000" dirty="0"/>
          </a:p>
          <a:p>
            <a:pPr lvl="1">
              <a:lnSpc>
                <a:spcPts val="1100"/>
              </a:lnSpc>
              <a:spcBef>
                <a:spcPts val="58"/>
              </a:spcBef>
              <a:buClr>
                <a:srgbClr val="231F20"/>
              </a:buClr>
              <a:buFont typeface="Arial"/>
              <a:buChar char="–"/>
            </a:pPr>
            <a:endParaRPr sz="1100" dirty="0"/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1780" algn="l"/>
              </a:tabLst>
            </a:pP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si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der</a:t>
            </a:r>
            <a:r>
              <a:rPr sz="2050" spc="-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equen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es</a:t>
            </a:r>
            <a:r>
              <a:rPr sz="2050" spc="-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2050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60" dirty="0" smtClean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2050" spc="4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m </a:t>
            </a:r>
            <a:r>
              <a:rPr sz="2050" spc="254" dirty="0" smtClean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050" spc="114" dirty="0" smtClean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2050" spc="-60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175" spc="82" baseline="-11494" dirty="0" smtClean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z="2050" spc="114" dirty="0" smtClean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sz="2050" spc="-23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254" dirty="0" smtClean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050" spc="114" dirty="0" smtClean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2050" spc="-60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175" spc="82" baseline="-11494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2050" spc="114" dirty="0" smtClean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sz="2050" spc="-23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254" dirty="0" smtClean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050" spc="114" dirty="0" smtClean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2050" spc="-60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175" spc="82" baseline="-11494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2050" spc="114" dirty="0" smtClean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sz="2050" spc="-22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2050" spc="-229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2050" spc="-22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89"/>
              </a:spcBef>
              <a:buClr>
                <a:srgbClr val="231F20"/>
              </a:buClr>
              <a:buFont typeface="Meiryo"/>
              <a:buChar char="•"/>
            </a:pPr>
            <a:endParaRPr sz="1100" dirty="0"/>
          </a:p>
          <a:p>
            <a:pPr marL="548640" lvl="1" indent="-247015">
              <a:lnSpc>
                <a:spcPts val="2010"/>
              </a:lnSpc>
              <a:buClr>
                <a:srgbClr val="231F20"/>
              </a:buClr>
              <a:buFont typeface="Arial"/>
              <a:buChar char="–"/>
              <a:tabLst>
                <a:tab pos="548640" algn="l"/>
              </a:tabLst>
            </a:pP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just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register</a:t>
            </a:r>
            <a:r>
              <a:rPr sz="1700" spc="-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700" spc="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(set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of)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ato</a:t>
            </a:r>
            <a:r>
              <a:rPr sz="1700" spc="15" dirty="0" smtClean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ic</a:t>
            </a:r>
            <a:r>
              <a:rPr sz="1700" spc="-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propositions</a:t>
            </a:r>
            <a:r>
              <a:rPr sz="1700" spc="-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that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are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-40" dirty="0" smtClean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alid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along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-45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700" spc="-40" dirty="0" smtClean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ecution</a:t>
            </a:r>
            <a:r>
              <a:rPr lang="en-US" sz="1700" spc="5" dirty="0" smtClean="0">
                <a:solidFill>
                  <a:srgbClr val="231F20"/>
                </a:solidFill>
                <a:latin typeface="Arial"/>
                <a:cs typeface="Arial"/>
              </a:rPr>
              <a:t/>
            </a:r>
            <a:br>
              <a:rPr lang="en-US" sz="1700" spc="5" dirty="0" smtClean="0">
                <a:solidFill>
                  <a:srgbClr val="231F20"/>
                </a:solidFill>
                <a:latin typeface="Arial"/>
                <a:cs typeface="Arial"/>
              </a:rPr>
            </a:br>
            <a:endParaRPr sz="1700" dirty="0">
              <a:latin typeface="Arial"/>
              <a:cs typeface="Arial"/>
            </a:endParaRPr>
          </a:p>
          <a:p>
            <a:pPr marL="548640" lvl="1" indent="-247015">
              <a:lnSpc>
                <a:spcPts val="1545"/>
              </a:lnSpc>
              <a:spcBef>
                <a:spcPts val="170"/>
              </a:spcBef>
              <a:buClr>
                <a:srgbClr val="231F20"/>
              </a:buClr>
              <a:buFont typeface="Arial"/>
              <a:buChar char="–"/>
              <a:tabLst>
                <a:tab pos="548640" algn="l"/>
                <a:tab pos="2796540" algn="l"/>
                <a:tab pos="3301365" algn="l"/>
                <a:tab pos="3555365" algn="l"/>
                <a:tab pos="4061460" algn="l"/>
                <a:tab pos="4316095" algn="l"/>
              </a:tabLst>
            </a:pP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instead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-45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700" spc="-40" dirty="0" smtClean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ecution</a:t>
            </a:r>
            <a:r>
              <a:rPr sz="1700" spc="-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75" dirty="0" smtClean="0">
                <a:solidFill>
                  <a:srgbClr val="231F20"/>
                </a:solidFill>
                <a:latin typeface="Arial"/>
                <a:cs typeface="Arial"/>
              </a:rPr>
              <a:t>s	</a:t>
            </a:r>
            <a:r>
              <a:rPr sz="1700" spc="-545" dirty="0" smtClean="0">
                <a:solidFill>
                  <a:srgbClr val="231F20"/>
                </a:solidFill>
                <a:latin typeface="Meiryo"/>
                <a:cs typeface="Meiryo"/>
              </a:rPr>
              <a:t>−</a:t>
            </a:r>
            <a:r>
              <a:rPr sz="1700" spc="-1205" dirty="0" smtClean="0">
                <a:solidFill>
                  <a:srgbClr val="231F20"/>
                </a:solidFill>
                <a:latin typeface="Meiryo"/>
                <a:cs typeface="Meiryo"/>
              </a:rPr>
              <a:t>−</a:t>
            </a:r>
            <a:r>
              <a:rPr sz="1800" spc="-52" baseline="46296" dirty="0" smtClean="0">
                <a:solidFill>
                  <a:srgbClr val="231F20"/>
                </a:solidFill>
                <a:latin typeface="Arial"/>
                <a:cs typeface="Arial"/>
              </a:rPr>
              <a:t>α</a:t>
            </a:r>
            <a:r>
              <a:rPr sz="1700" spc="-1490" dirty="0" smtClean="0">
                <a:solidFill>
                  <a:srgbClr val="231F20"/>
                </a:solidFill>
                <a:latin typeface="Meiryo"/>
                <a:cs typeface="Meiryo"/>
              </a:rPr>
              <a:t>→</a:t>
            </a:r>
            <a:r>
              <a:rPr sz="1800" spc="15" baseline="30092" dirty="0" smtClean="0">
                <a:solidFill>
                  <a:srgbClr val="231F20"/>
                </a:solidFill>
                <a:latin typeface="Arial"/>
                <a:cs typeface="Arial"/>
              </a:rPr>
              <a:t>0	</a:t>
            </a:r>
            <a:r>
              <a:rPr sz="1700" spc="75" dirty="0" smtClean="0">
                <a:solidFill>
                  <a:srgbClr val="231F20"/>
                </a:solidFill>
                <a:latin typeface="Arial"/>
                <a:cs typeface="Arial"/>
              </a:rPr>
              <a:t>s	</a:t>
            </a:r>
            <a:r>
              <a:rPr sz="1700" spc="-530" dirty="0" smtClean="0">
                <a:solidFill>
                  <a:srgbClr val="231F20"/>
                </a:solidFill>
                <a:latin typeface="Meiryo"/>
                <a:cs typeface="Meiryo"/>
              </a:rPr>
              <a:t>−</a:t>
            </a:r>
            <a:r>
              <a:rPr sz="1700" spc="-1205" dirty="0" smtClean="0">
                <a:solidFill>
                  <a:srgbClr val="231F20"/>
                </a:solidFill>
                <a:latin typeface="Meiryo"/>
                <a:cs typeface="Meiryo"/>
              </a:rPr>
              <a:t>−</a:t>
            </a:r>
            <a:r>
              <a:rPr sz="1800" spc="-67" baseline="46296" dirty="0" smtClean="0">
                <a:solidFill>
                  <a:srgbClr val="231F20"/>
                </a:solidFill>
                <a:latin typeface="Arial"/>
                <a:cs typeface="Arial"/>
              </a:rPr>
              <a:t>α</a:t>
            </a:r>
            <a:r>
              <a:rPr sz="1700" spc="-1480" dirty="0" smtClean="0">
                <a:solidFill>
                  <a:srgbClr val="231F20"/>
                </a:solidFill>
                <a:latin typeface="Meiryo"/>
                <a:cs typeface="Meiryo"/>
              </a:rPr>
              <a:t>→</a:t>
            </a:r>
            <a:r>
              <a:rPr sz="1800" spc="15" baseline="30092" dirty="0" smtClean="0">
                <a:solidFill>
                  <a:srgbClr val="231F20"/>
                </a:solidFill>
                <a:latin typeface="Arial"/>
                <a:cs typeface="Arial"/>
              </a:rPr>
              <a:t>1	</a:t>
            </a:r>
            <a:r>
              <a:rPr sz="1700" spc="75" dirty="0" smtClean="0">
                <a:solidFill>
                  <a:srgbClr val="231F20"/>
                </a:solidFill>
                <a:latin typeface="Arial"/>
                <a:cs typeface="Arial"/>
              </a:rPr>
              <a:t>s	</a:t>
            </a:r>
            <a:r>
              <a:rPr sz="1700" spc="110" dirty="0" smtClean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1700" spc="-14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110" dirty="0" smtClean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1700" spc="-14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110" dirty="0" smtClean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1700" dirty="0">
              <a:latin typeface="Arial"/>
              <a:cs typeface="Arial"/>
            </a:endParaRPr>
          </a:p>
          <a:p>
            <a:pPr marL="2659380">
              <a:lnSpc>
                <a:spcPts val="650"/>
              </a:lnSpc>
              <a:tabLst>
                <a:tab pos="3420110" algn="l"/>
                <a:tab pos="4180204" algn="l"/>
              </a:tabLst>
            </a:pPr>
            <a:r>
              <a:rPr sz="1200" spc="10" dirty="0" smtClean="0">
                <a:solidFill>
                  <a:srgbClr val="231F20"/>
                </a:solidFill>
                <a:latin typeface="Arial"/>
                <a:cs typeface="Arial"/>
              </a:rPr>
              <a:t>0	1	2</a:t>
            </a:r>
            <a:endParaRPr sz="1200" dirty="0">
              <a:latin typeface="Arial"/>
              <a:cs typeface="Arial"/>
            </a:endParaRPr>
          </a:p>
          <a:p>
            <a:pPr marL="172720">
              <a:lnSpc>
                <a:spcPct val="100000"/>
              </a:lnSpc>
              <a:spcBef>
                <a:spcPts val="5"/>
              </a:spcBef>
            </a:pPr>
            <a:r>
              <a:rPr sz="1700" spc="254" dirty="0" smtClean="0">
                <a:solidFill>
                  <a:srgbClr val="231F20"/>
                </a:solidFill>
                <a:latin typeface="Meiryo"/>
                <a:cs typeface="Meiryo"/>
              </a:rPr>
              <a:t>⇒ </a:t>
            </a:r>
            <a:r>
              <a:rPr sz="1700" spc="-165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this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sz="1700" spc="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called</a:t>
            </a:r>
            <a:r>
              <a:rPr sz="1700" spc="-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700" spc="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i="1" spc="0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700" i="1" spc="-5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700" i="1" spc="5" dirty="0" smtClean="0">
                <a:solidFill>
                  <a:srgbClr val="0000FF"/>
                </a:solidFill>
                <a:latin typeface="Arial"/>
                <a:cs typeface="Arial"/>
              </a:rPr>
              <a:t>ace</a:t>
            </a:r>
            <a:endParaRPr sz="170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58"/>
              </a:spcBef>
            </a:pPr>
            <a:endParaRPr sz="1100" dirty="0"/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1780" algn="l"/>
              </a:tabLst>
            </a:pPr>
            <a:r>
              <a:rPr sz="2050" spc="-65" dirty="0" smtClean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or a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spc="-3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si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2050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sys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tem 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wi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thout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te</a:t>
            </a:r>
            <a:r>
              <a:rPr sz="2050" spc="4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-10" dirty="0" smtClean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nal</a:t>
            </a:r>
            <a:r>
              <a:rPr sz="2050" spc="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tate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1"/>
              </a:spcBef>
              <a:buClr>
                <a:srgbClr val="231F20"/>
              </a:buClr>
              <a:buFont typeface="Meiryo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231F20"/>
              </a:buClr>
              <a:buFont typeface="Meiryo"/>
              <a:buChar char="•"/>
            </a:pPr>
            <a:endParaRPr sz="1000" dirty="0"/>
          </a:p>
          <a:p>
            <a:pPr marL="548640" lvl="1" indent="-247015">
              <a:lnSpc>
                <a:spcPct val="100000"/>
              </a:lnSpc>
              <a:buClr>
                <a:srgbClr val="231F20"/>
              </a:buClr>
              <a:buFont typeface="Arial"/>
              <a:buChar char="–"/>
              <a:tabLst>
                <a:tab pos="548640" algn="l"/>
              </a:tabLst>
            </a:pPr>
            <a:r>
              <a:rPr sz="170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aces</a:t>
            </a:r>
            <a:r>
              <a:rPr sz="1700" spc="-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are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infinite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ords</a:t>
            </a:r>
            <a:r>
              <a:rPr sz="1700" spc="-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-20" dirty="0" smtClean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700" spc="-40" dirty="0" smtClean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alphabet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30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2100" i="1" spc="22" baseline="29761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2100" i="1" spc="75" baseline="29761" dirty="0" smtClean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700" spc="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231F20"/>
                </a:solidFill>
                <a:latin typeface="Arial"/>
                <a:cs typeface="Arial"/>
              </a:rPr>
              <a:t>i.</a:t>
            </a:r>
            <a:r>
              <a:rPr sz="1700" spc="-20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700" spc="0" dirty="0" smtClean="0">
                <a:solidFill>
                  <a:srgbClr val="231F20"/>
                </a:solidFill>
                <a:latin typeface="Arial"/>
                <a:cs typeface="Arial"/>
              </a:rPr>
              <a:t>.,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700" spc="-30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are</a:t>
            </a:r>
            <a:r>
              <a:rPr sz="1700" spc="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400" spc="-5" dirty="0" smtClean="0">
                <a:solidFill>
                  <a:srgbClr val="231F20"/>
                </a:solidFill>
                <a:cs typeface="Arial"/>
              </a:rPr>
              <a:t>(</a:t>
            </a:r>
            <a:r>
              <a:rPr sz="1700" spc="30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2100" i="1" spc="22" baseline="29761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2100" i="1" spc="97" baseline="29761" dirty="0" smtClean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lang="en-US" sz="2400" spc="-5" dirty="0" smtClean="0">
                <a:solidFill>
                  <a:srgbClr val="231F20"/>
                </a:solidFill>
                <a:cs typeface="Arial"/>
              </a:rPr>
              <a:t>)</a:t>
            </a:r>
            <a:r>
              <a:rPr lang="en-US" sz="2100" i="1" spc="97" baseline="29761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800" spc="-112" baseline="71759" dirty="0" smtClean="0">
                <a:solidFill>
                  <a:srgbClr val="231F20"/>
                </a:solidFill>
                <a:latin typeface="Arial"/>
                <a:cs typeface="Arial"/>
              </a:rPr>
              <a:t>ω</a:t>
            </a:r>
            <a:endParaRPr sz="1800" baseline="71759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0546388" y="6561408"/>
            <a:ext cx="258124" cy="184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0489">
              <a:lnSpc>
                <a:spcPct val="100000"/>
              </a:lnSpc>
            </a:pPr>
            <a:r>
              <a:rPr sz="1200" spc="-10" dirty="0" smtClean="0">
                <a:solidFill>
                  <a:srgbClr val="231F20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6665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30848" y="2034890"/>
            <a:ext cx="11113539" cy="4146205"/>
            <a:chOff x="1130848" y="2034890"/>
            <a:chExt cx="11113539" cy="4146205"/>
          </a:xfrm>
        </p:grpSpPr>
        <p:sp>
          <p:nvSpPr>
            <p:cNvPr id="5" name="object 5"/>
            <p:cNvSpPr txBox="1"/>
            <p:nvPr/>
          </p:nvSpPr>
          <p:spPr>
            <a:xfrm>
              <a:off x="1130848" y="2034890"/>
              <a:ext cx="11113539" cy="572441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271780" indent="-259079">
                <a:buClr>
                  <a:srgbClr val="231F20"/>
                </a:buClr>
                <a:buFont typeface="Meiryo"/>
                <a:buChar char="•"/>
                <a:tabLst>
                  <a:tab pos="271780" algn="l"/>
                  <a:tab pos="777240" algn="l"/>
                  <a:tab pos="1983105" algn="l"/>
                  <a:tab pos="2955290" algn="l"/>
                </a:tabLst>
              </a:pP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Let	t</a:t>
              </a:r>
              <a:r>
                <a:rPr sz="2050" spc="-30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an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si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on	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sys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tem	</a:t>
              </a:r>
              <a:r>
                <a:rPr sz="205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lang="en-US"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  </a:t>
              </a:r>
              <a:r>
                <a:rPr lang="en-US" sz="2050" spc="405" dirty="0" smtClean="0">
                  <a:solidFill>
                    <a:srgbClr val="231F20"/>
                  </a:solidFill>
                  <a:cs typeface="Arial"/>
                </a:rPr>
                <a:t>= </a:t>
              </a:r>
              <a:r>
                <a:rPr lang="en-US" sz="2050" spc="114" dirty="0" smtClean="0">
                  <a:solidFill>
                    <a:srgbClr val="231F20"/>
                  </a:solidFill>
                  <a:cs typeface="Arial"/>
                </a:rPr>
                <a:t>(</a:t>
              </a:r>
              <a:r>
                <a:rPr lang="en-US" sz="2050" spc="-105" dirty="0">
                  <a:solidFill>
                    <a:srgbClr val="231F20"/>
                  </a:solidFill>
                  <a:cs typeface="Arial"/>
                </a:rPr>
                <a:t>S</a:t>
              </a:r>
              <a:r>
                <a:rPr lang="en-US" sz="2050" dirty="0">
                  <a:solidFill>
                    <a:srgbClr val="231F20"/>
                  </a:solidFill>
                  <a:cs typeface="Arial"/>
                </a:rPr>
                <a:t>,</a:t>
              </a:r>
              <a:r>
                <a:rPr lang="en-US" sz="2050" spc="-220" dirty="0">
                  <a:solidFill>
                    <a:srgbClr val="231F20"/>
                  </a:solidFill>
                  <a:cs typeface="Arial"/>
                </a:rPr>
                <a:t> </a:t>
              </a:r>
              <a:r>
                <a:rPr lang="en-US" sz="2050" i="1" dirty="0">
                  <a:solidFill>
                    <a:srgbClr val="231F20"/>
                  </a:solidFill>
                  <a:cs typeface="Arial"/>
                </a:rPr>
                <a:t>A</a:t>
              </a:r>
              <a:r>
                <a:rPr lang="en-US" sz="2050" i="1" spc="-5" dirty="0">
                  <a:solidFill>
                    <a:srgbClr val="231F20"/>
                  </a:solidFill>
                  <a:cs typeface="Arial"/>
                </a:rPr>
                <a:t>c</a:t>
              </a:r>
              <a:r>
                <a:rPr lang="en-US" sz="2050" i="1" dirty="0">
                  <a:solidFill>
                    <a:srgbClr val="231F20"/>
                  </a:solidFill>
                  <a:cs typeface="Arial"/>
                </a:rPr>
                <a:t>t</a:t>
              </a:r>
              <a:r>
                <a:rPr lang="en-US" sz="2050" dirty="0">
                  <a:solidFill>
                    <a:srgbClr val="231F20"/>
                  </a:solidFill>
                  <a:cs typeface="Arial"/>
                </a:rPr>
                <a:t>,</a:t>
              </a:r>
              <a:r>
                <a:rPr lang="en-US" sz="2050" spc="-235" dirty="0">
                  <a:solidFill>
                    <a:srgbClr val="231F20"/>
                  </a:solidFill>
                  <a:cs typeface="Arial"/>
                </a:rPr>
                <a:t> </a:t>
              </a:r>
              <a:r>
                <a:rPr lang="en-US" sz="2050" spc="-5" dirty="0">
                  <a:solidFill>
                    <a:srgbClr val="231F20"/>
                  </a:solidFill>
                  <a:latin typeface="Meiryo"/>
                  <a:cs typeface="Meiryo"/>
                </a:rPr>
                <a:t>→</a:t>
              </a:r>
              <a:r>
                <a:rPr lang="en-US" sz="2050" dirty="0">
                  <a:solidFill>
                    <a:srgbClr val="231F20"/>
                  </a:solidFill>
                  <a:cs typeface="Arial"/>
                </a:rPr>
                <a:t>,</a:t>
              </a:r>
              <a:r>
                <a:rPr lang="en-US" sz="2050" spc="-220" dirty="0">
                  <a:solidFill>
                    <a:srgbClr val="231F20"/>
                  </a:solidFill>
                  <a:cs typeface="Arial"/>
                </a:rPr>
                <a:t> </a:t>
              </a:r>
              <a:r>
                <a:rPr lang="en-US" sz="2050" spc="505" dirty="0">
                  <a:solidFill>
                    <a:srgbClr val="231F20"/>
                  </a:solidFill>
                  <a:cs typeface="Arial"/>
                </a:rPr>
                <a:t>I</a:t>
              </a:r>
              <a:r>
                <a:rPr lang="en-US" sz="2050" dirty="0">
                  <a:solidFill>
                    <a:srgbClr val="231F20"/>
                  </a:solidFill>
                  <a:cs typeface="Arial"/>
                </a:rPr>
                <a:t>,</a:t>
              </a:r>
              <a:r>
                <a:rPr lang="en-US" sz="2050" spc="-235" dirty="0">
                  <a:solidFill>
                    <a:srgbClr val="231F20"/>
                  </a:solidFill>
                  <a:cs typeface="Arial"/>
                </a:rPr>
                <a:t> </a:t>
              </a:r>
              <a:r>
                <a:rPr lang="en-US" sz="2050" i="1" dirty="0">
                  <a:solidFill>
                    <a:srgbClr val="231F20"/>
                  </a:solidFill>
                  <a:cs typeface="Arial"/>
                </a:rPr>
                <a:t>A</a:t>
              </a:r>
              <a:r>
                <a:rPr lang="en-US" sz="2050" i="1" spc="-15" dirty="0">
                  <a:solidFill>
                    <a:srgbClr val="231F20"/>
                  </a:solidFill>
                  <a:cs typeface="Arial"/>
                </a:rPr>
                <a:t>P</a:t>
              </a:r>
              <a:r>
                <a:rPr lang="en-US" sz="2050" dirty="0">
                  <a:solidFill>
                    <a:srgbClr val="231F20"/>
                  </a:solidFill>
                  <a:cs typeface="Arial"/>
                </a:rPr>
                <a:t>,</a:t>
              </a:r>
              <a:r>
                <a:rPr lang="en-US" sz="2050" spc="-220" dirty="0">
                  <a:solidFill>
                    <a:srgbClr val="231F20"/>
                  </a:solidFill>
                  <a:cs typeface="Arial"/>
                </a:rPr>
                <a:t> </a:t>
              </a:r>
              <a:r>
                <a:rPr lang="en-US" sz="2050" spc="254" dirty="0" smtClean="0">
                  <a:solidFill>
                    <a:srgbClr val="231F20"/>
                  </a:solidFill>
                  <a:cs typeface="Arial"/>
                </a:rPr>
                <a:t>L</a:t>
              </a:r>
              <a:r>
                <a:rPr lang="en-US" sz="2050" spc="114" dirty="0" smtClean="0">
                  <a:solidFill>
                    <a:srgbClr val="231F20"/>
                  </a:solidFill>
                  <a:cs typeface="Arial"/>
                </a:rPr>
                <a:t>) </a:t>
              </a:r>
              <a:r>
                <a:rPr lang="en-US" sz="2050" spc="-5" dirty="0" smtClean="0">
                  <a:solidFill>
                    <a:srgbClr val="0000FF"/>
                  </a:solidFill>
                  <a:cs typeface="Arial"/>
                </a:rPr>
                <a:t>wi</a:t>
              </a:r>
              <a:r>
                <a:rPr lang="en-US" sz="2050" dirty="0" smtClean="0">
                  <a:solidFill>
                    <a:srgbClr val="0000FF"/>
                  </a:solidFill>
                  <a:cs typeface="Arial"/>
                </a:rPr>
                <a:t>thout te</a:t>
              </a:r>
              <a:r>
                <a:rPr lang="en-US" sz="2050" spc="40" dirty="0" smtClean="0">
                  <a:solidFill>
                    <a:srgbClr val="0000FF"/>
                  </a:solidFill>
                  <a:cs typeface="Arial"/>
                </a:rPr>
                <a:t>r</a:t>
              </a:r>
              <a:r>
                <a:rPr lang="en-US" sz="2050" spc="-10" dirty="0" smtClean="0">
                  <a:solidFill>
                    <a:srgbClr val="0000FF"/>
                  </a:solidFill>
                  <a:cs typeface="Arial"/>
                </a:rPr>
                <a:t>m</a:t>
              </a:r>
              <a:r>
                <a:rPr lang="en-US" sz="2050" spc="-5" dirty="0" smtClean="0">
                  <a:solidFill>
                    <a:srgbClr val="0000FF"/>
                  </a:solidFill>
                  <a:cs typeface="Arial"/>
                </a:rPr>
                <a:t>i</a:t>
              </a:r>
              <a:r>
                <a:rPr lang="en-US" sz="2050" dirty="0" smtClean="0">
                  <a:solidFill>
                    <a:srgbClr val="0000FF"/>
                  </a:solidFill>
                  <a:cs typeface="Arial"/>
                </a:rPr>
                <a:t>nal</a:t>
              </a:r>
              <a:r>
                <a:rPr lang="en-US" sz="2050" dirty="0" smtClean="0">
                  <a:latin typeface="Arial"/>
                  <a:cs typeface="Arial"/>
                </a:rPr>
                <a:t> </a:t>
              </a:r>
              <a:r>
                <a:rPr lang="en-US" sz="2050" dirty="0">
                  <a:solidFill>
                    <a:srgbClr val="0000FF"/>
                  </a:solidFill>
                  <a:cs typeface="Arial"/>
                </a:rPr>
                <a:t>states.</a:t>
              </a:r>
              <a:endParaRPr lang="en-US" sz="2050" dirty="0">
                <a:solidFill>
                  <a:srgbClr val="0000FF"/>
                </a:solidFill>
                <a:cs typeface="Arial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bject 7"/>
                <p:cNvSpPr txBox="1"/>
                <p:nvPr/>
              </p:nvSpPr>
              <p:spPr>
                <a:xfrm>
                  <a:off x="1130848" y="2652570"/>
                  <a:ext cx="9579141" cy="1943638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noAutofit/>
                </a:bodyPr>
                <a:lstStyle/>
                <a:p>
                  <a:pPr marL="302260">
                    <a:lnSpc>
                      <a:spcPct val="100000"/>
                    </a:lnSpc>
                  </a:pPr>
                  <a:r>
                    <a:rPr sz="1700" b="1" spc="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– </a:t>
                  </a:r>
                  <a:r>
                    <a:rPr sz="1700" b="1" spc="4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1700" spc="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all </a:t>
                  </a:r>
                  <a:r>
                    <a:rPr sz="1700" spc="1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m</a:t>
                  </a:r>
                  <a:r>
                    <a:rPr sz="1700" spc="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axi</a:t>
                  </a:r>
                  <a:r>
                    <a:rPr sz="1700" spc="1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m</a:t>
                  </a:r>
                  <a:r>
                    <a:rPr sz="1700" spc="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al</a:t>
                  </a:r>
                  <a:r>
                    <a:rPr sz="1700" spc="-3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1700" spc="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paths</a:t>
                  </a:r>
                  <a:r>
                    <a:rPr sz="1700" spc="-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1700" spc="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(and</a:t>
                  </a:r>
                  <a:r>
                    <a:rPr sz="1700" spc="-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1700" spc="-4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e</a:t>
                  </a:r>
                  <a:r>
                    <a:rPr sz="1700" spc="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xcutions)</a:t>
                  </a:r>
                  <a:r>
                    <a:rPr sz="1700" spc="-3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1700" spc="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are</a:t>
                  </a:r>
                  <a:r>
                    <a:rPr sz="1700" spc="1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1700" spc="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infinite</a:t>
                  </a:r>
                  <a:endParaRPr sz="1700" dirty="0">
                    <a:latin typeface="Arial"/>
                    <a:cs typeface="Arial"/>
                  </a:endParaRPr>
                </a:p>
                <a:p>
                  <a:pPr>
                    <a:lnSpc>
                      <a:spcPts val="550"/>
                    </a:lnSpc>
                    <a:spcBef>
                      <a:spcPts val="3"/>
                    </a:spcBef>
                  </a:pPr>
                  <a:endParaRPr sz="550" dirty="0"/>
                </a:p>
                <a:p>
                  <a:pPr>
                    <a:lnSpc>
                      <a:spcPts val="1000"/>
                    </a:lnSpc>
                  </a:pPr>
                  <a:endParaRPr sz="1000" dirty="0"/>
                </a:p>
                <a:p>
                  <a:pPr>
                    <a:lnSpc>
                      <a:spcPts val="1000"/>
                    </a:lnSpc>
                  </a:pPr>
                  <a:endParaRPr sz="1000" dirty="0"/>
                </a:p>
                <a:p>
                  <a:pPr marL="271780" indent="-259079">
                    <a:lnSpc>
                      <a:spcPct val="100000"/>
                    </a:lnSpc>
                    <a:buClr>
                      <a:srgbClr val="231F20"/>
                    </a:buClr>
                    <a:buFont typeface="Meiryo"/>
                    <a:buChar char="•"/>
                    <a:tabLst>
                      <a:tab pos="271780" algn="l"/>
                    </a:tabLst>
                  </a:pPr>
                  <a:r>
                    <a:rPr sz="2050" spc="-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T</a:t>
                  </a:r>
                  <a:r>
                    <a:rPr sz="2050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he</a:t>
                  </a:r>
                  <a:r>
                    <a:rPr sz="2050" spc="-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i="1" spc="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t</a:t>
                  </a:r>
                  <a:r>
                    <a:rPr sz="2050" i="1" spc="-3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r</a:t>
                  </a:r>
                  <a:r>
                    <a:rPr sz="2050" i="1" spc="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a</a:t>
                  </a:r>
                  <a:r>
                    <a:rPr sz="2050" i="1" spc="-5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c</a:t>
                  </a:r>
                  <a:r>
                    <a:rPr sz="2050" i="1" spc="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e</a:t>
                  </a:r>
                  <a:r>
                    <a:rPr sz="2050" i="1" spc="55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of</a:t>
                  </a:r>
                  <a:r>
                    <a:rPr sz="2050" spc="-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path</a:t>
                  </a:r>
                  <a:r>
                    <a:rPr sz="2050" spc="-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f</a:t>
                  </a:r>
                  <a:r>
                    <a:rPr sz="2050" spc="-3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r</a:t>
                  </a:r>
                  <a:r>
                    <a:rPr sz="2050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ag</a:t>
                  </a:r>
                  <a:r>
                    <a:rPr sz="2050" spc="-1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m</a:t>
                  </a:r>
                  <a:r>
                    <a:rPr sz="2050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ent</a:t>
                  </a:r>
                  <a:r>
                    <a:rPr sz="2050" spc="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-24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π</a:t>
                  </a:r>
                  <a:r>
                    <a:rPr sz="2050" spc="7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40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=</a:t>
                  </a:r>
                  <a:r>
                    <a:rPr sz="2050" spc="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-6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s</a:t>
                  </a:r>
                  <a:r>
                    <a:rPr sz="2175" spc="7" baseline="-11494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0</a:t>
                  </a:r>
                  <a:r>
                    <a:rPr sz="2175" spc="-22" baseline="-11494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-6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s</a:t>
                  </a:r>
                  <a:r>
                    <a:rPr sz="2175" spc="7" baseline="-11494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1</a:t>
                  </a:r>
                  <a:r>
                    <a:rPr sz="2175" spc="-22" baseline="-11494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.</a:t>
                  </a:r>
                  <a:r>
                    <a:rPr sz="2050" spc="-229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.</a:t>
                  </a:r>
                  <a:r>
                    <a:rPr sz="2050" spc="-22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.</a:t>
                  </a:r>
                  <a:r>
                    <a:rPr sz="2050" spc="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-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i</a:t>
                  </a:r>
                  <a:r>
                    <a:rPr sz="2050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s</a:t>
                  </a:r>
                  <a:r>
                    <a:rPr sz="2050" spc="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i="1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t</a:t>
                  </a:r>
                  <a:r>
                    <a:rPr sz="2050" i="1" spc="-3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r</a:t>
                  </a:r>
                  <a:r>
                    <a:rPr sz="2050" i="1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a</a:t>
                  </a:r>
                  <a:r>
                    <a:rPr sz="2050" i="1" spc="-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c</a:t>
                  </a:r>
                  <a:r>
                    <a:rPr sz="2050" i="1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e</a:t>
                  </a:r>
                  <a:r>
                    <a:rPr sz="2050" spc="114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(</a:t>
                  </a:r>
                  <a:r>
                    <a:rPr sz="2050" spc="-17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π</a:t>
                  </a:r>
                  <a:r>
                    <a:rPr sz="2050" spc="114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)</a:t>
                  </a:r>
                  <a:r>
                    <a:rPr sz="2050" spc="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40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=</a:t>
                  </a:r>
                  <a:r>
                    <a:rPr sz="2050" spc="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254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L</a:t>
                  </a:r>
                  <a:r>
                    <a:rPr sz="2050" spc="114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(</a:t>
                  </a:r>
                  <a:r>
                    <a:rPr sz="2050" spc="-6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s</a:t>
                  </a:r>
                  <a:r>
                    <a:rPr sz="2175" spc="67" baseline="-11494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0</a:t>
                  </a:r>
                  <a:r>
                    <a:rPr sz="2050" spc="114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)</a:t>
                  </a:r>
                  <a:r>
                    <a:rPr sz="2050" spc="-22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254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L</a:t>
                  </a:r>
                  <a:r>
                    <a:rPr sz="2050" spc="114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(</a:t>
                  </a:r>
                  <a:r>
                    <a:rPr sz="2050" spc="-6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s</a:t>
                  </a:r>
                  <a:r>
                    <a:rPr sz="2175" spc="67" baseline="-11494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1</a:t>
                  </a:r>
                  <a:r>
                    <a:rPr sz="2050" spc="114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)</a:t>
                  </a:r>
                  <a:r>
                    <a:rPr sz="2050" spc="-22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.</a:t>
                  </a:r>
                  <a:r>
                    <a:rPr sz="2050" spc="-22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.</a:t>
                  </a:r>
                  <a:r>
                    <a:rPr sz="2050" spc="-229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.</a:t>
                  </a:r>
                  <a:endParaRPr sz="2050" dirty="0">
                    <a:latin typeface="Arial"/>
                    <a:cs typeface="Arial"/>
                  </a:endParaRPr>
                </a:p>
                <a:p>
                  <a:pPr>
                    <a:lnSpc>
                      <a:spcPts val="1400"/>
                    </a:lnSpc>
                    <a:spcBef>
                      <a:spcPts val="53"/>
                    </a:spcBef>
                    <a:buClr>
                      <a:srgbClr val="231F20"/>
                    </a:buClr>
                    <a:buFont typeface="Meiryo"/>
                    <a:buChar char="•"/>
                  </a:pPr>
                  <a:endParaRPr sz="1400" dirty="0"/>
                </a:p>
                <a:p>
                  <a:pPr marL="302260">
                    <a:lnSpc>
                      <a:spcPct val="100000"/>
                    </a:lnSpc>
                  </a:pPr>
                  <a:r>
                    <a:rPr sz="1700" b="1" spc="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– </a:t>
                  </a:r>
                  <a:r>
                    <a:rPr sz="1700" b="1" spc="4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1700" spc="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the</a:t>
                  </a:r>
                  <a:r>
                    <a:rPr sz="1700" spc="-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1700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t</a:t>
                  </a:r>
                  <a:r>
                    <a:rPr sz="1700" spc="-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r</a:t>
                  </a:r>
                  <a:r>
                    <a:rPr sz="1700" spc="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ace</a:t>
                  </a:r>
                  <a:r>
                    <a:rPr sz="1700" spc="-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1700" spc="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of</a:t>
                  </a:r>
                  <a:r>
                    <a:rPr lang="en-US" sz="1700" spc="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lang="en-US" sz="1800" i="1" dirty="0">
                      <a:solidFill>
                        <a:srgbClr val="0000FF"/>
                      </a:solidFill>
                      <a:cs typeface="Arial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>
                              <a:latin typeface="Cambria Math"/>
                              <a:ea typeface="Cambria Math"/>
                              <a:cs typeface="Arial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latin typeface="Cambria Math"/>
                              <a:ea typeface="Cambria Math"/>
                              <a:cs typeface="Arial"/>
                            </a:rPr>
                            <m:t>𝝅</m:t>
                          </m:r>
                        </m:e>
                      </m:acc>
                    </m:oMath>
                  </a14:m>
                  <a:r>
                    <a:rPr sz="1700" spc="-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1700" spc="51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=</a:t>
                  </a:r>
                  <a:r>
                    <a:rPr sz="1700" spc="8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1700" spc="7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s</a:t>
                  </a:r>
                  <a:r>
                    <a:rPr sz="1800" spc="15" baseline="-11574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0</a:t>
                  </a:r>
                  <a:r>
                    <a:rPr sz="1800" spc="89" baseline="-11574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1700" spc="7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s</a:t>
                  </a:r>
                  <a:r>
                    <a:rPr sz="1800" spc="15" baseline="-11574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1</a:t>
                  </a:r>
                  <a:r>
                    <a:rPr sz="1800" spc="67" baseline="-11574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1700" spc="11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.</a:t>
                  </a:r>
                  <a:r>
                    <a:rPr sz="1700" spc="-14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1700" spc="11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.</a:t>
                  </a:r>
                  <a:r>
                    <a:rPr sz="1700" spc="-14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1700" spc="11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.</a:t>
                  </a:r>
                  <a:r>
                    <a:rPr sz="1700" spc="-14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1700" spc="75" dirty="0" err="1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s</a:t>
                  </a:r>
                  <a:r>
                    <a:rPr sz="1800" spc="270" baseline="-11574" dirty="0" err="1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n</a:t>
                  </a:r>
                  <a:r>
                    <a:rPr sz="1800" spc="270" baseline="-11574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1800" spc="-209" baseline="-11574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1700" spc="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is</a:t>
                  </a:r>
                  <a:r>
                    <a:rPr lang="en-US" sz="1700" spc="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 trace(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>
                              <a:latin typeface="Cambria Math"/>
                              <a:ea typeface="Cambria Math"/>
                              <a:cs typeface="Arial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latin typeface="Cambria Math"/>
                              <a:ea typeface="Cambria Math"/>
                              <a:cs typeface="Arial"/>
                            </a:rPr>
                            <m:t>𝝅</m:t>
                          </m:r>
                        </m:e>
                      </m:acc>
                    </m:oMath>
                  </a14:m>
                  <a:r>
                    <a:rPr lang="en-US" sz="1700" spc="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) </a:t>
                  </a:r>
                  <a:r>
                    <a:rPr lang="en-US" sz="1700" spc="5" dirty="0">
                      <a:solidFill>
                        <a:srgbClr val="231F20"/>
                      </a:solidFill>
                      <a:cs typeface="Arial"/>
                    </a:rPr>
                    <a:t>= </a:t>
                  </a:r>
                  <a:r>
                    <a:rPr lang="en-US" sz="1700" spc="5" dirty="0" smtClean="0">
                      <a:solidFill>
                        <a:srgbClr val="231F20"/>
                      </a:solidFill>
                      <a:cs typeface="Arial"/>
                    </a:rPr>
                    <a:t>L(s</a:t>
                  </a:r>
                  <a:r>
                    <a:rPr lang="en-US" sz="1700" spc="5" baseline="-25000" dirty="0" smtClean="0">
                      <a:solidFill>
                        <a:srgbClr val="231F20"/>
                      </a:solidFill>
                      <a:cs typeface="Arial"/>
                    </a:rPr>
                    <a:t>0</a:t>
                  </a:r>
                  <a:r>
                    <a:rPr lang="en-US" sz="1700" spc="5" dirty="0" smtClean="0">
                      <a:solidFill>
                        <a:srgbClr val="231F20"/>
                      </a:solidFill>
                      <a:cs typeface="Arial"/>
                    </a:rPr>
                    <a:t>) L(s</a:t>
                  </a:r>
                  <a:r>
                    <a:rPr lang="en-US" sz="1700" spc="5" baseline="-25000" dirty="0" smtClean="0">
                      <a:solidFill>
                        <a:srgbClr val="231F20"/>
                      </a:solidFill>
                      <a:cs typeface="Arial"/>
                    </a:rPr>
                    <a:t>1</a:t>
                  </a:r>
                  <a:r>
                    <a:rPr lang="en-US" sz="1700" spc="5" dirty="0" smtClean="0">
                      <a:solidFill>
                        <a:srgbClr val="231F20"/>
                      </a:solidFill>
                      <a:cs typeface="Arial"/>
                    </a:rPr>
                    <a:t>) </a:t>
                  </a:r>
                  <a:r>
                    <a:rPr lang="en-US" sz="1700" spc="5" dirty="0">
                      <a:solidFill>
                        <a:srgbClr val="231F20"/>
                      </a:solidFill>
                      <a:cs typeface="Arial"/>
                    </a:rPr>
                    <a:t>. . . </a:t>
                  </a:r>
                  <a:r>
                    <a:rPr lang="en-US" sz="1700" spc="5" dirty="0" smtClean="0">
                      <a:solidFill>
                        <a:srgbClr val="231F20"/>
                      </a:solidFill>
                      <a:cs typeface="Arial"/>
                    </a:rPr>
                    <a:t>L(</a:t>
                  </a:r>
                  <a:r>
                    <a:rPr lang="en-US" sz="1700" spc="5" dirty="0" err="1" smtClean="0">
                      <a:solidFill>
                        <a:srgbClr val="231F20"/>
                      </a:solidFill>
                      <a:cs typeface="Arial"/>
                    </a:rPr>
                    <a:t>s</a:t>
                  </a:r>
                  <a:r>
                    <a:rPr lang="en-US" sz="1700" spc="5" baseline="-25000" dirty="0" err="1" smtClean="0">
                      <a:solidFill>
                        <a:srgbClr val="231F20"/>
                      </a:solidFill>
                      <a:cs typeface="Arial"/>
                    </a:rPr>
                    <a:t>n</a:t>
                  </a:r>
                  <a:r>
                    <a:rPr lang="en-US" sz="1700" spc="5" dirty="0" smtClean="0">
                      <a:solidFill>
                        <a:srgbClr val="231F20"/>
                      </a:solidFill>
                      <a:cs typeface="Arial"/>
                    </a:rPr>
                    <a:t>)</a:t>
                  </a:r>
                  <a:endParaRPr sz="800" dirty="0"/>
                </a:p>
                <a:p>
                  <a:pPr>
                    <a:lnSpc>
                      <a:spcPts val="1000"/>
                    </a:lnSpc>
                  </a:pPr>
                  <a:endParaRPr sz="1000" dirty="0"/>
                </a:p>
                <a:p>
                  <a:pPr>
                    <a:lnSpc>
                      <a:spcPts val="1000"/>
                    </a:lnSpc>
                  </a:pPr>
                  <a:endParaRPr sz="1000" dirty="0"/>
                </a:p>
                <a:p>
                  <a:pPr marL="271780" indent="-259079">
                    <a:lnSpc>
                      <a:spcPct val="100000"/>
                    </a:lnSpc>
                    <a:buClr>
                      <a:srgbClr val="231F20"/>
                    </a:buClr>
                    <a:buFont typeface="Meiryo"/>
                    <a:buChar char="•"/>
                    <a:tabLst>
                      <a:tab pos="271780" algn="l"/>
                    </a:tabLst>
                  </a:pPr>
                  <a:r>
                    <a:rPr sz="2050" spc="-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T</a:t>
                  </a:r>
                  <a:r>
                    <a:rPr sz="2050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he</a:t>
                  </a:r>
                  <a:r>
                    <a:rPr sz="2050" spc="-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s</a:t>
                  </a:r>
                  <a:r>
                    <a:rPr sz="2050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et</a:t>
                  </a:r>
                  <a:r>
                    <a:rPr sz="2050" spc="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of</a:t>
                  </a:r>
                  <a:r>
                    <a:rPr sz="2050" spc="-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t</a:t>
                  </a:r>
                  <a:r>
                    <a:rPr sz="2050" spc="-3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r</a:t>
                  </a:r>
                  <a:r>
                    <a:rPr sz="2050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a</a:t>
                  </a:r>
                  <a:r>
                    <a:rPr sz="2050" spc="-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c</a:t>
                  </a:r>
                  <a:r>
                    <a:rPr sz="2050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es</a:t>
                  </a:r>
                  <a:r>
                    <a:rPr sz="2050" spc="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of</a:t>
                  </a:r>
                  <a:r>
                    <a:rPr sz="2050" spc="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a</a:t>
                  </a:r>
                  <a:r>
                    <a:rPr sz="2050" spc="-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s</a:t>
                  </a:r>
                  <a:r>
                    <a:rPr sz="2050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et</a:t>
                  </a:r>
                  <a:r>
                    <a:rPr sz="2050" spc="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5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Π of</a:t>
                  </a:r>
                  <a:r>
                    <a:rPr sz="2050" spc="-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path</a:t>
                  </a:r>
                  <a:r>
                    <a:rPr sz="2050" spc="-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s</a:t>
                  </a:r>
                  <a:r>
                    <a:rPr sz="2050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:</a:t>
                  </a:r>
                  <a:r>
                    <a:rPr sz="2050" spc="13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i="1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t</a:t>
                  </a:r>
                  <a:r>
                    <a:rPr sz="2050" i="1" spc="-3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r</a:t>
                  </a:r>
                  <a:r>
                    <a:rPr sz="2050" i="1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a</a:t>
                  </a:r>
                  <a:r>
                    <a:rPr sz="2050" i="1" spc="-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c</a:t>
                  </a:r>
                  <a:r>
                    <a:rPr sz="2050" i="1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e</a:t>
                  </a:r>
                  <a:r>
                    <a:rPr sz="2050" spc="114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(</a:t>
                  </a:r>
                  <a:r>
                    <a:rPr sz="2050" spc="5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Π</a:t>
                  </a:r>
                  <a:r>
                    <a:rPr sz="2050" spc="114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)</a:t>
                  </a:r>
                  <a:r>
                    <a:rPr sz="2050" spc="-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40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=</a:t>
                  </a:r>
                  <a:r>
                    <a:rPr sz="2050" spc="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-210" dirty="0" smtClean="0">
                      <a:solidFill>
                        <a:srgbClr val="231F20"/>
                      </a:solidFill>
                      <a:latin typeface="Meiryo"/>
                      <a:cs typeface="Meiryo"/>
                    </a:rPr>
                    <a:t>{</a:t>
                  </a:r>
                  <a:r>
                    <a:rPr sz="2050" spc="-355" dirty="0" smtClean="0">
                      <a:solidFill>
                        <a:srgbClr val="231F20"/>
                      </a:solidFill>
                      <a:latin typeface="Meiryo"/>
                      <a:cs typeface="Meiryo"/>
                    </a:rPr>
                    <a:t> </a:t>
                  </a:r>
                  <a:r>
                    <a:rPr sz="2050" i="1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t</a:t>
                  </a:r>
                  <a:r>
                    <a:rPr sz="2050" i="1" spc="-3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r</a:t>
                  </a:r>
                  <a:r>
                    <a:rPr sz="2050" i="1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a</a:t>
                  </a:r>
                  <a:r>
                    <a:rPr sz="2050" i="1" spc="-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c</a:t>
                  </a:r>
                  <a:r>
                    <a:rPr sz="2050" i="1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e</a:t>
                  </a:r>
                  <a:r>
                    <a:rPr sz="2050" spc="114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(</a:t>
                  </a:r>
                  <a:r>
                    <a:rPr sz="2050" spc="-17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π</a:t>
                  </a:r>
                  <a:r>
                    <a:rPr sz="2050" spc="114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)</a:t>
                  </a:r>
                  <a:r>
                    <a:rPr sz="2050" spc="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-335" dirty="0" smtClean="0">
                      <a:solidFill>
                        <a:srgbClr val="231F20"/>
                      </a:solidFill>
                      <a:latin typeface="Meiryo"/>
                      <a:cs typeface="Meiryo"/>
                    </a:rPr>
                    <a:t>|</a:t>
                  </a:r>
                  <a:r>
                    <a:rPr sz="2050" spc="-120" dirty="0" smtClean="0">
                      <a:solidFill>
                        <a:srgbClr val="231F20"/>
                      </a:solidFill>
                      <a:latin typeface="Meiryo"/>
                      <a:cs typeface="Meiryo"/>
                    </a:rPr>
                    <a:t> </a:t>
                  </a:r>
                  <a:r>
                    <a:rPr sz="2050" spc="-24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π</a:t>
                  </a:r>
                  <a:r>
                    <a:rPr sz="2050" spc="7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-285" dirty="0" smtClean="0">
                      <a:solidFill>
                        <a:srgbClr val="231F20"/>
                      </a:solidFill>
                      <a:latin typeface="Meiryo"/>
                      <a:cs typeface="Meiryo"/>
                    </a:rPr>
                    <a:t>∈</a:t>
                  </a:r>
                  <a:r>
                    <a:rPr sz="2050" spc="-120" dirty="0" smtClean="0">
                      <a:solidFill>
                        <a:srgbClr val="231F20"/>
                      </a:solidFill>
                      <a:latin typeface="Meiryo"/>
                      <a:cs typeface="Meiryo"/>
                    </a:rPr>
                    <a:t> </a:t>
                  </a:r>
                  <a:r>
                    <a:rPr sz="2050" spc="5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Π</a:t>
                  </a:r>
                  <a:r>
                    <a:rPr sz="2050" spc="-24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-210" dirty="0" smtClean="0">
                      <a:solidFill>
                        <a:srgbClr val="231F20"/>
                      </a:solidFill>
                      <a:latin typeface="Meiryo"/>
                      <a:cs typeface="Meiryo"/>
                    </a:rPr>
                    <a:t>}</a:t>
                  </a:r>
                  <a:endParaRPr sz="2050" dirty="0">
                    <a:latin typeface="Meiryo"/>
                    <a:cs typeface="Meiryo"/>
                  </a:endParaRPr>
                </a:p>
              </p:txBody>
            </p:sp>
          </mc:Choice>
          <mc:Fallback>
            <p:sp>
              <p:nvSpPr>
                <p:cNvPr id="7" name="object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848" y="2652570"/>
                  <a:ext cx="9579141" cy="194363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973" t="-3135" b="-125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bject 8"/>
            <p:cNvSpPr txBox="1"/>
            <p:nvPr/>
          </p:nvSpPr>
          <p:spPr>
            <a:xfrm>
              <a:off x="1130848" y="4819650"/>
              <a:ext cx="9741970" cy="136144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271780" indent="-259079">
                <a:buClr>
                  <a:srgbClr val="231F20"/>
                </a:buClr>
                <a:buFont typeface="Meiryo"/>
                <a:buChar char="•"/>
                <a:tabLst>
                  <a:tab pos="271780" algn="l"/>
                </a:tabLst>
              </a:pPr>
              <a:r>
                <a:rPr sz="2050" i="1" spc="-254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050" i="1" spc="-30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205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205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spc="114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2050" spc="-6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spc="114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405" dirty="0" smtClean="0">
                  <a:solidFill>
                    <a:srgbClr val="231F20"/>
                  </a:solidFill>
                  <a:latin typeface="Arial"/>
                  <a:cs typeface="Arial"/>
                </a:rPr>
                <a:t>=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050" i="1" spc="-30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205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2050" spc="114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2050" i="1" spc="-85" dirty="0" smtClean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ath</a:t>
              </a:r>
              <a:r>
                <a:rPr sz="2050" i="1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spc="114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2050" spc="-6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spc="114" dirty="0" smtClean="0">
                  <a:solidFill>
                    <a:srgbClr val="231F20"/>
                  </a:solidFill>
                  <a:latin typeface="Arial"/>
                  <a:cs typeface="Arial"/>
                </a:rPr>
                <a:t>))</a:t>
              </a:r>
              <a:r>
                <a:rPr lang="en-US" sz="2050" spc="114" dirty="0" smtClean="0">
                  <a:solidFill>
                    <a:srgbClr val="231F20"/>
                  </a:solidFill>
                  <a:latin typeface="Arial"/>
                  <a:cs typeface="Arial"/>
                </a:rPr>
                <a:t>                       </a:t>
              </a:r>
              <a:r>
                <a:rPr lang="en-US" sz="2050" i="1" spc="-254" dirty="0" smtClean="0">
                  <a:solidFill>
                    <a:srgbClr val="231F20"/>
                  </a:solidFill>
                  <a:cs typeface="Arial"/>
                </a:rPr>
                <a:t>T</a:t>
              </a:r>
              <a:r>
                <a:rPr lang="en-US" sz="2050" i="1" spc="-30" dirty="0" smtClean="0">
                  <a:solidFill>
                    <a:srgbClr val="231F20"/>
                  </a:solidFill>
                  <a:cs typeface="Arial"/>
                </a:rPr>
                <a:t>r</a:t>
              </a:r>
              <a:r>
                <a:rPr lang="en-US" sz="2050" i="1" dirty="0" smtClean="0">
                  <a:solidFill>
                    <a:srgbClr val="231F20"/>
                  </a:solidFill>
                  <a:cs typeface="Arial"/>
                </a:rPr>
                <a:t>a</a:t>
              </a:r>
              <a:r>
                <a:rPr lang="en-US" sz="2050" i="1" spc="-5" dirty="0" smtClean="0">
                  <a:solidFill>
                    <a:srgbClr val="231F20"/>
                  </a:solidFill>
                  <a:cs typeface="Arial"/>
                </a:rPr>
                <a:t>c</a:t>
              </a:r>
              <a:r>
                <a:rPr lang="en-US" sz="2050" i="1" dirty="0" smtClean="0">
                  <a:solidFill>
                    <a:srgbClr val="231F20"/>
                  </a:solidFill>
                  <a:cs typeface="Arial"/>
                </a:rPr>
                <a:t>e</a:t>
              </a:r>
              <a:r>
                <a:rPr lang="en-US" sz="2050" i="1" spc="10" dirty="0" smtClean="0">
                  <a:solidFill>
                    <a:srgbClr val="231F20"/>
                  </a:solidFill>
                  <a:cs typeface="Arial"/>
                </a:rPr>
                <a:t>s</a:t>
              </a:r>
              <a:r>
                <a:rPr lang="en-US" sz="2050" spc="114" dirty="0" smtClean="0">
                  <a:solidFill>
                    <a:srgbClr val="231F20"/>
                  </a:solidFill>
                  <a:cs typeface="Arial"/>
                </a:rPr>
                <a:t>(</a:t>
              </a:r>
              <a:r>
                <a:rPr lang="en-US" sz="2050" i="1" spc="-5" dirty="0" smtClean="0">
                  <a:solidFill>
                    <a:srgbClr val="231F20"/>
                  </a:solidFill>
                  <a:cs typeface="Arial"/>
                </a:rPr>
                <a:t>T</a:t>
              </a:r>
              <a:r>
                <a:rPr lang="en-US" sz="2050" i="1" dirty="0" smtClean="0">
                  <a:solidFill>
                    <a:srgbClr val="231F20"/>
                  </a:solidFill>
                  <a:cs typeface="Arial"/>
                </a:rPr>
                <a:t>S</a:t>
              </a:r>
              <a:r>
                <a:rPr lang="en-US" sz="2050" spc="114" dirty="0">
                  <a:solidFill>
                    <a:srgbClr val="231F20"/>
                  </a:solidFill>
                  <a:cs typeface="Arial"/>
                </a:rPr>
                <a:t>)</a:t>
              </a:r>
              <a:r>
                <a:rPr lang="en-US" sz="2050" spc="5" dirty="0">
                  <a:solidFill>
                    <a:srgbClr val="231F20"/>
                  </a:solidFill>
                  <a:cs typeface="Arial"/>
                </a:rPr>
                <a:t> </a:t>
              </a:r>
              <a:r>
                <a:rPr lang="en-US" sz="2050" spc="405" dirty="0">
                  <a:solidFill>
                    <a:srgbClr val="231F20"/>
                  </a:solidFill>
                  <a:cs typeface="Arial"/>
                </a:rPr>
                <a:t>=</a:t>
              </a:r>
              <a:r>
                <a:rPr lang="en-US" sz="2050" spc="-5" dirty="0">
                  <a:solidFill>
                    <a:srgbClr val="231F20"/>
                  </a:solidFill>
                  <a:cs typeface="Arial"/>
                </a:rPr>
                <a:t> </a:t>
              </a:r>
              <a:r>
                <a:rPr lang="en-US" sz="2800" dirty="0">
                  <a:latin typeface="Cambria Math"/>
                  <a:ea typeface="Cambria Math"/>
                  <a:cs typeface="Segoe UI"/>
                </a:rPr>
                <a:t>⋃</a:t>
              </a:r>
              <a:r>
                <a:rPr lang="en-US" sz="2175" spc="75" baseline="-22988" dirty="0" err="1">
                  <a:solidFill>
                    <a:srgbClr val="231F20"/>
                  </a:solidFill>
                  <a:cs typeface="Arial"/>
                </a:rPr>
                <a:t>s</a:t>
              </a:r>
              <a:r>
                <a:rPr lang="en-US" sz="2175" spc="-82" baseline="-22988" dirty="0" err="1">
                  <a:solidFill>
                    <a:srgbClr val="231F20"/>
                  </a:solidFill>
                  <a:latin typeface="Meiryo"/>
                  <a:cs typeface="Meiryo"/>
                </a:rPr>
                <a:t>∈</a:t>
              </a:r>
              <a:r>
                <a:rPr lang="en-US" sz="2175" spc="487" baseline="-22988" dirty="0" err="1">
                  <a:solidFill>
                    <a:srgbClr val="231F20"/>
                  </a:solidFill>
                  <a:cs typeface="Arial"/>
                </a:rPr>
                <a:t>I</a:t>
              </a:r>
              <a:r>
                <a:rPr lang="en-US" sz="2175" spc="150" baseline="-22988" dirty="0">
                  <a:solidFill>
                    <a:srgbClr val="231F20"/>
                  </a:solidFill>
                  <a:cs typeface="Arial"/>
                </a:rPr>
                <a:t> </a:t>
              </a:r>
              <a:r>
                <a:rPr lang="en-US" sz="2050" i="1" spc="-254" dirty="0">
                  <a:solidFill>
                    <a:srgbClr val="231F20"/>
                  </a:solidFill>
                  <a:cs typeface="Arial"/>
                </a:rPr>
                <a:t>T</a:t>
              </a:r>
              <a:r>
                <a:rPr lang="en-US" sz="2050" i="1" spc="-30" dirty="0">
                  <a:solidFill>
                    <a:srgbClr val="231F20"/>
                  </a:solidFill>
                  <a:cs typeface="Arial"/>
                </a:rPr>
                <a:t>r</a:t>
              </a:r>
              <a:r>
                <a:rPr lang="en-US" sz="2050" i="1" dirty="0">
                  <a:solidFill>
                    <a:srgbClr val="231F20"/>
                  </a:solidFill>
                  <a:cs typeface="Arial"/>
                </a:rPr>
                <a:t>a</a:t>
              </a:r>
              <a:r>
                <a:rPr lang="en-US" sz="2050" i="1" spc="-5" dirty="0">
                  <a:solidFill>
                    <a:srgbClr val="231F20"/>
                  </a:solidFill>
                  <a:cs typeface="Arial"/>
                </a:rPr>
                <a:t>c</a:t>
              </a:r>
              <a:r>
                <a:rPr lang="en-US" sz="2050" i="1" dirty="0">
                  <a:solidFill>
                    <a:srgbClr val="231F20"/>
                  </a:solidFill>
                  <a:cs typeface="Arial"/>
                </a:rPr>
                <a:t>e</a:t>
              </a:r>
              <a:r>
                <a:rPr lang="en-US" sz="2050" i="1" spc="-5" dirty="0">
                  <a:solidFill>
                    <a:srgbClr val="231F20"/>
                  </a:solidFill>
                  <a:cs typeface="Arial"/>
                </a:rPr>
                <a:t>s</a:t>
              </a:r>
              <a:r>
                <a:rPr lang="en-US" sz="2050" spc="114" dirty="0">
                  <a:solidFill>
                    <a:srgbClr val="231F20"/>
                  </a:solidFill>
                  <a:cs typeface="Arial"/>
                </a:rPr>
                <a:t>(</a:t>
              </a:r>
              <a:r>
                <a:rPr lang="en-US" sz="2050" spc="-60" dirty="0">
                  <a:solidFill>
                    <a:srgbClr val="231F20"/>
                  </a:solidFill>
                  <a:cs typeface="Arial"/>
                </a:rPr>
                <a:t>s</a:t>
              </a:r>
              <a:r>
                <a:rPr lang="en-US" sz="2050" spc="114" dirty="0" smtClean="0">
                  <a:solidFill>
                    <a:srgbClr val="231F20"/>
                  </a:solidFill>
                  <a:cs typeface="Arial"/>
                </a:rPr>
                <a:t>)</a:t>
              </a:r>
            </a:p>
            <a:p>
              <a:pPr marL="271780" indent="-259079">
                <a:buClr>
                  <a:srgbClr val="231F20"/>
                </a:buClr>
                <a:buFont typeface="Meiryo"/>
                <a:buChar char="•"/>
                <a:tabLst>
                  <a:tab pos="271780" algn="l"/>
                </a:tabLst>
              </a:pPr>
              <a:endParaRPr lang="en-US" sz="2050" spc="114" dirty="0">
                <a:solidFill>
                  <a:srgbClr val="231F20"/>
                </a:solidFill>
                <a:cs typeface="Arial"/>
              </a:endParaRPr>
            </a:p>
            <a:p>
              <a:pPr marL="271780" indent="-259079">
                <a:buClr>
                  <a:srgbClr val="231F20"/>
                </a:buClr>
                <a:buFont typeface="Meiryo"/>
                <a:buChar char="•"/>
                <a:tabLst>
                  <a:tab pos="271780" algn="l"/>
                </a:tabLst>
              </a:pPr>
              <a:r>
                <a:rPr lang="en-US" sz="2050" i="1" spc="-254" dirty="0" err="1" smtClean="0">
                  <a:solidFill>
                    <a:srgbClr val="231F20"/>
                  </a:solidFill>
                  <a:cs typeface="Arial"/>
                </a:rPr>
                <a:t>T</a:t>
              </a:r>
              <a:r>
                <a:rPr lang="en-US" sz="2050" i="1" spc="-30" dirty="0" err="1" smtClean="0">
                  <a:solidFill>
                    <a:srgbClr val="231F20"/>
                  </a:solidFill>
                  <a:cs typeface="Arial"/>
                </a:rPr>
                <a:t>r</a:t>
              </a:r>
              <a:r>
                <a:rPr lang="en-US" sz="2050" i="1" dirty="0" err="1" smtClean="0">
                  <a:solidFill>
                    <a:srgbClr val="231F20"/>
                  </a:solidFill>
                  <a:cs typeface="Arial"/>
                </a:rPr>
                <a:t>a</a:t>
              </a:r>
              <a:r>
                <a:rPr lang="en-US" sz="2050" i="1" spc="-5" dirty="0" err="1" smtClean="0">
                  <a:solidFill>
                    <a:srgbClr val="231F20"/>
                  </a:solidFill>
                  <a:cs typeface="Arial"/>
                </a:rPr>
                <a:t>c</a:t>
              </a:r>
              <a:r>
                <a:rPr lang="en-US" sz="2050" i="1" dirty="0" err="1" smtClean="0">
                  <a:solidFill>
                    <a:srgbClr val="231F20"/>
                  </a:solidFill>
                  <a:cs typeface="Arial"/>
                </a:rPr>
                <a:t>e</a:t>
              </a:r>
              <a:r>
                <a:rPr lang="en-US" sz="2050" i="1" spc="-5" dirty="0" err="1" smtClean="0">
                  <a:solidFill>
                    <a:srgbClr val="231F20"/>
                  </a:solidFill>
                  <a:cs typeface="Arial"/>
                </a:rPr>
                <a:t>s</a:t>
              </a:r>
              <a:r>
                <a:rPr lang="en-US" sz="2100" spc="82" baseline="-11904" dirty="0" err="1" smtClean="0">
                  <a:solidFill>
                    <a:srgbClr val="231F20"/>
                  </a:solidFill>
                  <a:cs typeface="Arial"/>
                </a:rPr>
                <a:t>f</a:t>
              </a:r>
              <a:r>
                <a:rPr lang="en-US" sz="2100" spc="60" baseline="-11904" dirty="0" err="1" smtClean="0">
                  <a:solidFill>
                    <a:srgbClr val="231F20"/>
                  </a:solidFill>
                  <a:cs typeface="Arial"/>
                </a:rPr>
                <a:t>i</a:t>
              </a:r>
              <a:r>
                <a:rPr lang="en-US" sz="2100" spc="30" baseline="-11904" dirty="0" err="1" smtClean="0">
                  <a:solidFill>
                    <a:srgbClr val="231F20"/>
                  </a:solidFill>
                  <a:cs typeface="Arial"/>
                </a:rPr>
                <a:t>n</a:t>
              </a:r>
              <a:r>
                <a:rPr lang="en-US" sz="2100" spc="-337" baseline="-11904" dirty="0" smtClean="0">
                  <a:solidFill>
                    <a:srgbClr val="231F20"/>
                  </a:solidFill>
                  <a:cs typeface="Arial"/>
                </a:rPr>
                <a:t> </a:t>
              </a:r>
              <a:r>
                <a:rPr lang="en-US" sz="2050" spc="114" dirty="0" smtClean="0">
                  <a:solidFill>
                    <a:srgbClr val="231F20"/>
                  </a:solidFill>
                  <a:cs typeface="Arial"/>
                </a:rPr>
                <a:t>(</a:t>
              </a:r>
              <a:r>
                <a:rPr lang="en-US" sz="2050" spc="-60" dirty="0" smtClean="0">
                  <a:solidFill>
                    <a:srgbClr val="231F20"/>
                  </a:solidFill>
                  <a:cs typeface="Arial"/>
                </a:rPr>
                <a:t>s</a:t>
              </a:r>
              <a:r>
                <a:rPr lang="en-US" sz="2050" spc="114" dirty="0" smtClean="0">
                  <a:solidFill>
                    <a:srgbClr val="231F20"/>
                  </a:solidFill>
                  <a:cs typeface="Arial"/>
                </a:rPr>
                <a:t>)</a:t>
              </a:r>
              <a:r>
                <a:rPr lang="en-US" sz="2050" spc="5" dirty="0" smtClean="0">
                  <a:solidFill>
                    <a:srgbClr val="231F20"/>
                  </a:solidFill>
                  <a:cs typeface="Arial"/>
                </a:rPr>
                <a:t> </a:t>
              </a:r>
              <a:r>
                <a:rPr lang="en-US" sz="2050" spc="405" dirty="0" smtClean="0">
                  <a:solidFill>
                    <a:srgbClr val="231F20"/>
                  </a:solidFill>
                  <a:cs typeface="Arial"/>
                </a:rPr>
                <a:t>=</a:t>
              </a:r>
              <a:r>
                <a:rPr lang="en-US" sz="2050" spc="-5" dirty="0" smtClean="0">
                  <a:solidFill>
                    <a:srgbClr val="231F20"/>
                  </a:solidFill>
                  <a:cs typeface="Arial"/>
                </a:rPr>
                <a:t> </a:t>
              </a:r>
              <a:r>
                <a:rPr lang="en-US" sz="2050" i="1" dirty="0" smtClean="0">
                  <a:solidFill>
                    <a:srgbClr val="231F20"/>
                  </a:solidFill>
                  <a:cs typeface="Arial"/>
                </a:rPr>
                <a:t>t</a:t>
              </a:r>
              <a:r>
                <a:rPr lang="en-US" sz="2050" i="1" spc="-30" dirty="0" smtClean="0">
                  <a:solidFill>
                    <a:srgbClr val="231F20"/>
                  </a:solidFill>
                  <a:cs typeface="Arial"/>
                </a:rPr>
                <a:t>r</a:t>
              </a:r>
              <a:r>
                <a:rPr lang="en-US" sz="2050" i="1" dirty="0" smtClean="0">
                  <a:solidFill>
                    <a:srgbClr val="231F20"/>
                  </a:solidFill>
                  <a:cs typeface="Arial"/>
                </a:rPr>
                <a:t>a</a:t>
              </a:r>
              <a:r>
                <a:rPr lang="en-US" sz="2050" i="1" spc="-5" dirty="0" smtClean="0">
                  <a:solidFill>
                    <a:srgbClr val="231F20"/>
                  </a:solidFill>
                  <a:cs typeface="Arial"/>
                </a:rPr>
                <a:t>c</a:t>
              </a:r>
              <a:r>
                <a:rPr lang="en-US" sz="2050" i="1" dirty="0" smtClean="0">
                  <a:solidFill>
                    <a:srgbClr val="231F20"/>
                  </a:solidFill>
                  <a:cs typeface="Arial"/>
                </a:rPr>
                <a:t>e</a:t>
              </a:r>
              <a:r>
                <a:rPr lang="en-US" sz="2050" spc="114" dirty="0" smtClean="0">
                  <a:solidFill>
                    <a:srgbClr val="231F20"/>
                  </a:solidFill>
                  <a:cs typeface="Arial"/>
                </a:rPr>
                <a:t>(</a:t>
              </a:r>
              <a:r>
                <a:rPr lang="en-US" sz="2050" i="1" spc="-85" dirty="0" smtClean="0">
                  <a:solidFill>
                    <a:srgbClr val="231F20"/>
                  </a:solidFill>
                  <a:cs typeface="Arial"/>
                </a:rPr>
                <a:t>P</a:t>
              </a:r>
              <a:r>
                <a:rPr lang="en-US" sz="2050" i="1" dirty="0" smtClean="0">
                  <a:solidFill>
                    <a:srgbClr val="231F20"/>
                  </a:solidFill>
                  <a:cs typeface="Arial"/>
                </a:rPr>
                <a:t>ath</a:t>
              </a:r>
              <a:r>
                <a:rPr lang="en-US" sz="2050" i="1" spc="-5" dirty="0" smtClean="0">
                  <a:solidFill>
                    <a:srgbClr val="231F20"/>
                  </a:solidFill>
                  <a:cs typeface="Arial"/>
                </a:rPr>
                <a:t>s </a:t>
              </a:r>
              <a:r>
                <a:rPr lang="en-US" sz="2100" spc="82" baseline="-11904" dirty="0" smtClean="0">
                  <a:solidFill>
                    <a:srgbClr val="231F20"/>
                  </a:solidFill>
                  <a:cs typeface="Arial"/>
                </a:rPr>
                <a:t>f</a:t>
              </a:r>
              <a:r>
                <a:rPr lang="en-US" sz="2100" spc="60" baseline="-11904" dirty="0" smtClean="0">
                  <a:solidFill>
                    <a:srgbClr val="231F20"/>
                  </a:solidFill>
                  <a:cs typeface="Arial"/>
                </a:rPr>
                <a:t>i</a:t>
              </a:r>
              <a:r>
                <a:rPr lang="en-US" sz="2100" spc="30" baseline="-11904" dirty="0" smtClean="0">
                  <a:solidFill>
                    <a:srgbClr val="231F20"/>
                  </a:solidFill>
                  <a:cs typeface="Arial"/>
                </a:rPr>
                <a:t>n</a:t>
              </a:r>
              <a:r>
                <a:rPr lang="en-US" sz="2100" spc="-359" baseline="-11904" dirty="0" smtClean="0">
                  <a:solidFill>
                    <a:srgbClr val="231F20"/>
                  </a:solidFill>
                  <a:cs typeface="Arial"/>
                </a:rPr>
                <a:t> </a:t>
              </a:r>
              <a:r>
                <a:rPr lang="en-US" sz="2050" spc="114" dirty="0" smtClean="0">
                  <a:solidFill>
                    <a:srgbClr val="231F20"/>
                  </a:solidFill>
                  <a:cs typeface="Arial"/>
                </a:rPr>
                <a:t>(</a:t>
              </a:r>
              <a:r>
                <a:rPr lang="en-US" sz="2050" spc="-60" dirty="0" smtClean="0">
                  <a:solidFill>
                    <a:srgbClr val="231F20"/>
                  </a:solidFill>
                  <a:cs typeface="Arial"/>
                </a:rPr>
                <a:t>s</a:t>
              </a:r>
              <a:r>
                <a:rPr lang="en-US" sz="2050" spc="114" dirty="0" smtClean="0">
                  <a:solidFill>
                    <a:srgbClr val="231F20"/>
                  </a:solidFill>
                  <a:cs typeface="Arial"/>
                </a:rPr>
                <a:t>))                 </a:t>
              </a:r>
              <a:r>
                <a:rPr lang="en-US" sz="2050" i="1" spc="-254" dirty="0" err="1" smtClean="0">
                  <a:solidFill>
                    <a:srgbClr val="231F20"/>
                  </a:solidFill>
                  <a:cs typeface="Arial"/>
                </a:rPr>
                <a:t>T</a:t>
              </a:r>
              <a:r>
                <a:rPr lang="en-US" sz="2050" i="1" spc="-30" dirty="0" err="1" smtClean="0">
                  <a:solidFill>
                    <a:srgbClr val="231F20"/>
                  </a:solidFill>
                  <a:cs typeface="Arial"/>
                </a:rPr>
                <a:t>r</a:t>
              </a:r>
              <a:r>
                <a:rPr lang="en-US" sz="2050" i="1" dirty="0" err="1" smtClean="0">
                  <a:solidFill>
                    <a:srgbClr val="231F20"/>
                  </a:solidFill>
                  <a:cs typeface="Arial"/>
                </a:rPr>
                <a:t>a</a:t>
              </a:r>
              <a:r>
                <a:rPr lang="en-US" sz="2050" i="1" spc="-5" dirty="0" err="1" smtClean="0">
                  <a:solidFill>
                    <a:srgbClr val="231F20"/>
                  </a:solidFill>
                  <a:cs typeface="Arial"/>
                </a:rPr>
                <a:t>c</a:t>
              </a:r>
              <a:r>
                <a:rPr lang="en-US" sz="2050" i="1" dirty="0" err="1" smtClean="0">
                  <a:solidFill>
                    <a:srgbClr val="231F20"/>
                  </a:solidFill>
                  <a:cs typeface="Arial"/>
                </a:rPr>
                <a:t>e</a:t>
              </a:r>
              <a:r>
                <a:rPr lang="en-US" sz="2050" i="1" spc="10" dirty="0" err="1" smtClean="0">
                  <a:solidFill>
                    <a:srgbClr val="231F20"/>
                  </a:solidFill>
                  <a:cs typeface="Arial"/>
                </a:rPr>
                <a:t>s</a:t>
              </a:r>
              <a:r>
                <a:rPr lang="en-US" sz="2100" spc="82" baseline="-11904" dirty="0" err="1" smtClean="0">
                  <a:solidFill>
                    <a:srgbClr val="231F20"/>
                  </a:solidFill>
                  <a:cs typeface="Arial"/>
                </a:rPr>
                <a:t>f</a:t>
              </a:r>
              <a:r>
                <a:rPr lang="en-US" sz="2100" spc="60" baseline="-11904" dirty="0" err="1" smtClean="0">
                  <a:solidFill>
                    <a:srgbClr val="231F20"/>
                  </a:solidFill>
                  <a:cs typeface="Arial"/>
                </a:rPr>
                <a:t>i</a:t>
              </a:r>
              <a:r>
                <a:rPr lang="en-US" sz="2100" spc="30" baseline="-11904" dirty="0" err="1" smtClean="0">
                  <a:solidFill>
                    <a:srgbClr val="231F20"/>
                  </a:solidFill>
                  <a:cs typeface="Arial"/>
                </a:rPr>
                <a:t>n</a:t>
              </a:r>
              <a:r>
                <a:rPr lang="en-US" sz="2100" spc="-337" baseline="-11904" dirty="0" smtClean="0">
                  <a:solidFill>
                    <a:srgbClr val="231F20"/>
                  </a:solidFill>
                  <a:cs typeface="Arial"/>
                </a:rPr>
                <a:t> </a:t>
              </a:r>
              <a:r>
                <a:rPr lang="en-US" sz="2050" spc="114" dirty="0" smtClean="0">
                  <a:solidFill>
                    <a:srgbClr val="231F20"/>
                  </a:solidFill>
                  <a:cs typeface="Arial"/>
                </a:rPr>
                <a:t>(</a:t>
              </a:r>
              <a:r>
                <a:rPr lang="en-US" sz="2050" i="1" spc="-5" dirty="0" smtClean="0">
                  <a:solidFill>
                    <a:srgbClr val="231F20"/>
                  </a:solidFill>
                  <a:cs typeface="Arial"/>
                </a:rPr>
                <a:t>T</a:t>
              </a:r>
              <a:r>
                <a:rPr lang="en-US" sz="2050" i="1" dirty="0" smtClean="0">
                  <a:solidFill>
                    <a:srgbClr val="231F20"/>
                  </a:solidFill>
                  <a:cs typeface="Arial"/>
                </a:rPr>
                <a:t>S</a:t>
              </a:r>
              <a:r>
                <a:rPr lang="en-US" sz="2050" spc="114" dirty="0" smtClean="0">
                  <a:solidFill>
                    <a:srgbClr val="231F20"/>
                  </a:solidFill>
                  <a:cs typeface="Arial"/>
                </a:rPr>
                <a:t>)</a:t>
              </a:r>
              <a:r>
                <a:rPr lang="en-US" sz="2050" spc="5" dirty="0" smtClean="0">
                  <a:solidFill>
                    <a:srgbClr val="231F20"/>
                  </a:solidFill>
                  <a:cs typeface="Arial"/>
                </a:rPr>
                <a:t> </a:t>
              </a:r>
              <a:r>
                <a:rPr lang="en-US" sz="2050" spc="405" dirty="0" smtClean="0">
                  <a:solidFill>
                    <a:srgbClr val="231F20"/>
                  </a:solidFill>
                  <a:cs typeface="Arial"/>
                </a:rPr>
                <a:t>= </a:t>
              </a:r>
              <a:r>
                <a:rPr lang="en-US" sz="2400" dirty="0" smtClean="0">
                  <a:latin typeface="Cambria Math"/>
                  <a:ea typeface="Cambria Math"/>
                  <a:cs typeface="Segoe UI"/>
                </a:rPr>
                <a:t>⋃</a:t>
              </a:r>
              <a:r>
                <a:rPr lang="en-US" sz="1400" spc="50" dirty="0" err="1">
                  <a:solidFill>
                    <a:srgbClr val="231F20"/>
                  </a:solidFill>
                  <a:cs typeface="Arial"/>
                </a:rPr>
                <a:t>s</a:t>
              </a:r>
              <a:r>
                <a:rPr lang="en-US" sz="1400" spc="-55" dirty="0" err="1">
                  <a:solidFill>
                    <a:srgbClr val="231F20"/>
                  </a:solidFill>
                  <a:latin typeface="Meiryo"/>
                  <a:cs typeface="Meiryo"/>
                </a:rPr>
                <a:t>∈</a:t>
              </a:r>
              <a:r>
                <a:rPr lang="en-US" sz="1400" spc="325" dirty="0" err="1" smtClean="0">
                  <a:solidFill>
                    <a:srgbClr val="231F20"/>
                  </a:solidFill>
                  <a:cs typeface="Arial"/>
                </a:rPr>
                <a:t>I</a:t>
              </a:r>
              <a:r>
                <a:rPr lang="en-US" sz="2050" i="1" spc="-5" dirty="0" err="1" smtClean="0">
                  <a:solidFill>
                    <a:srgbClr val="231F20"/>
                  </a:solidFill>
                  <a:cs typeface="Arial"/>
                </a:rPr>
                <a:t>Tracesfin</a:t>
              </a:r>
              <a:r>
                <a:rPr lang="en-US" sz="2050" i="1" spc="-5" dirty="0" smtClean="0">
                  <a:solidFill>
                    <a:srgbClr val="231F20"/>
                  </a:solidFill>
                  <a:cs typeface="Arial"/>
                </a:rPr>
                <a:t> (s</a:t>
              </a:r>
              <a:r>
                <a:rPr lang="en-US" sz="2400" spc="114" dirty="0" smtClean="0">
                  <a:solidFill>
                    <a:srgbClr val="231F20"/>
                  </a:solidFill>
                  <a:cs typeface="Arial"/>
                </a:rPr>
                <a:t>)</a:t>
              </a:r>
              <a:endParaRPr lang="en-US" sz="2400" dirty="0" smtClean="0">
                <a:cs typeface="Arial"/>
              </a:endParaRPr>
            </a:p>
            <a:p>
              <a:pPr marL="12701">
                <a:buClr>
                  <a:srgbClr val="231F20"/>
                </a:buClr>
                <a:tabLst>
                  <a:tab pos="271780" algn="l"/>
                </a:tabLst>
              </a:pPr>
              <a:endParaRPr lang="en-US" sz="2400" dirty="0">
                <a:latin typeface="Segoe UI"/>
                <a:cs typeface="Segoe UI"/>
              </a:endParaRPr>
            </a:p>
            <a:p>
              <a:pPr marL="271780" indent="-259079">
                <a:buClr>
                  <a:srgbClr val="231F20"/>
                </a:buClr>
                <a:buFont typeface="Meiryo"/>
                <a:buChar char="•"/>
                <a:tabLst>
                  <a:tab pos="271780" algn="l"/>
                </a:tabLst>
              </a:pPr>
              <a:endParaRPr lang="en-US" sz="2050" dirty="0">
                <a:cs typeface="Arial"/>
              </a:endParaRPr>
            </a:p>
            <a:p>
              <a:pPr marL="12701">
                <a:buClr>
                  <a:srgbClr val="231F20"/>
                </a:buClr>
                <a:tabLst>
                  <a:tab pos="271780" algn="l"/>
                </a:tabLst>
              </a:pPr>
              <a:endParaRPr lang="en-US" sz="2050" spc="114" dirty="0" smtClean="0">
                <a:solidFill>
                  <a:srgbClr val="231F20"/>
                </a:solidFill>
                <a:cs typeface="Arial"/>
              </a:endParaRPr>
            </a:p>
            <a:p>
              <a:pPr marL="271780" indent="-259079">
                <a:buClr>
                  <a:srgbClr val="231F20"/>
                </a:buClr>
                <a:buFont typeface="Meiryo"/>
                <a:buChar char="•"/>
                <a:tabLst>
                  <a:tab pos="271780" algn="l"/>
                </a:tabLst>
              </a:pPr>
              <a:endParaRPr lang="en-US" sz="2050" dirty="0">
                <a:cs typeface="Arial"/>
              </a:endParaRPr>
            </a:p>
            <a:p>
              <a:pPr marL="271780" indent="-259079">
                <a:lnSpc>
                  <a:spcPct val="100000"/>
                </a:lnSpc>
                <a:buClr>
                  <a:srgbClr val="231F20"/>
                </a:buClr>
                <a:buFont typeface="Meiryo"/>
                <a:buChar char="•"/>
                <a:tabLst>
                  <a:tab pos="271780" algn="l"/>
                </a:tabLst>
              </a:pPr>
              <a:endParaRPr sz="2050" dirty="0">
                <a:latin typeface="Arial"/>
                <a:cs typeface="Arial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757987" y="5026591"/>
            <a:ext cx="3998980" cy="3781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endParaRPr sz="20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828" y="5659784"/>
            <a:ext cx="4655998" cy="3376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1780" algn="l"/>
              </a:tabLst>
            </a:pPr>
            <a:endParaRPr sz="20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12867" y="5659784"/>
            <a:ext cx="2507594" cy="3376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endParaRPr sz="3075" baseline="42005" dirty="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0461" y="5659784"/>
            <a:ext cx="1584925" cy="3376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205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4294967295"/>
          </p:nvPr>
        </p:nvSpPr>
        <p:spPr>
          <a:xfrm>
            <a:off x="10546388" y="6561408"/>
            <a:ext cx="258124" cy="184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200" spc="-10" dirty="0" smtClean="0">
                <a:solidFill>
                  <a:srgbClr val="231F2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3"/>
          <p:cNvSpPr txBox="1">
            <a:spLocks/>
          </p:cNvSpPr>
          <p:nvPr/>
        </p:nvSpPr>
        <p:spPr>
          <a:xfrm>
            <a:off x="-2614613" y="0"/>
            <a:ext cx="6248400" cy="8220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4100" b="1" kern="1200" cap="none" spc="-68" baseline="0">
                <a:solidFill>
                  <a:schemeClr val="tx2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marL="3528060">
              <a:lnSpc>
                <a:spcPts val="2920"/>
              </a:lnSpc>
            </a:pPr>
            <a:r>
              <a:rPr lang="en-US" sz="2450" spc="-195" dirty="0" smtClean="0">
                <a:solidFill>
                  <a:srgbClr val="231F20"/>
                </a:solidFill>
                <a:latin typeface="Arial"/>
                <a:cs typeface="Arial"/>
              </a:rPr>
              <a:t>                             </a:t>
            </a:r>
            <a:r>
              <a:rPr lang="en-US" dirty="0" smtClean="0">
                <a:ea typeface="+mn-ea"/>
                <a:cs typeface="+mn-cs"/>
              </a:rPr>
              <a:t>Traces</a:t>
            </a:r>
            <a:endParaRPr 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72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1054533" y="1543050"/>
                <a:ext cx="10496006" cy="518488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60"/>
                  </a:spcBef>
                </a:pPr>
                <a:r>
                  <a:rPr sz="205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Let</a:t>
                </a:r>
                <a:r>
                  <a:rPr sz="2050" spc="-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2050" i="1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AP</a:t>
                </a:r>
                <a:r>
                  <a:rPr sz="2050" i="1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2050" spc="40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=</a:t>
                </a:r>
                <a:r>
                  <a:rPr sz="2050" spc="-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2050" spc="-21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{</a:t>
                </a:r>
                <a:r>
                  <a:rPr sz="2050" spc="-355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sz="2050" i="1" spc="-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c</a:t>
                </a:r>
                <a:r>
                  <a:rPr sz="2050" i="1" spc="3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r</a:t>
                </a:r>
                <a:r>
                  <a:rPr sz="2050" i="1" spc="-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i</a:t>
                </a:r>
                <a:r>
                  <a:rPr sz="2050" i="1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2175" spc="82" baseline="-11494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1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,</a:t>
                </a:r>
                <a:r>
                  <a:rPr sz="2050" spc="-22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2050" i="1" spc="-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c</a:t>
                </a:r>
                <a:r>
                  <a:rPr sz="2050" i="1" spc="3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r</a:t>
                </a:r>
                <a:r>
                  <a:rPr sz="2050" i="1" spc="-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i</a:t>
                </a:r>
                <a:r>
                  <a:rPr sz="2050" i="1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2175" spc="7" baseline="-11494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2</a:t>
                </a:r>
                <a:r>
                  <a:rPr sz="2175" spc="-22" baseline="-11494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2050" spc="-21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}</a:t>
                </a:r>
                <a:endParaRPr sz="2050" dirty="0">
                  <a:latin typeface="Meiryo"/>
                  <a:cs typeface="Meiryo"/>
                </a:endParaRPr>
              </a:p>
              <a:p>
                <a:pPr>
                  <a:lnSpc>
                    <a:spcPts val="600"/>
                  </a:lnSpc>
                  <a:spcBef>
                    <a:spcPts val="35"/>
                  </a:spcBef>
                </a:pPr>
                <a:endParaRPr sz="600" dirty="0"/>
              </a:p>
              <a:p>
                <a:pPr marL="12700">
                  <a:lnSpc>
                    <a:spcPct val="100000"/>
                  </a:lnSpc>
                </a:pPr>
                <a:r>
                  <a:rPr sz="205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E</a:t>
                </a:r>
                <a:r>
                  <a:rPr sz="2050" spc="-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x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a</a:t>
                </a:r>
                <a:r>
                  <a:rPr sz="2050" spc="-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m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p</a:t>
                </a:r>
                <a:r>
                  <a:rPr sz="2050" spc="-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l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e</a:t>
                </a:r>
                <a:r>
                  <a:rPr sz="205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path:</a:t>
                </a:r>
                <a:endParaRPr sz="2050" dirty="0">
                  <a:latin typeface="Arial"/>
                  <a:cs typeface="Arial"/>
                </a:endParaRPr>
              </a:p>
              <a:p>
                <a:pPr>
                  <a:lnSpc>
                    <a:spcPts val="850"/>
                  </a:lnSpc>
                  <a:spcBef>
                    <a:spcPts val="16"/>
                  </a:spcBef>
                </a:pPr>
                <a:endParaRPr sz="850" dirty="0"/>
              </a:p>
              <a:p>
                <a:pPr marL="646430">
                  <a:lnSpc>
                    <a:spcPct val="100000"/>
                  </a:lnSpc>
                  <a:tabLst>
                    <a:tab pos="1104900" algn="l"/>
                    <a:tab pos="1536065" algn="l"/>
                  </a:tabLst>
                </a:pPr>
                <a:r>
                  <a:rPr sz="1700" spc="-2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π	</a:t>
                </a:r>
                <a:r>
                  <a:rPr sz="17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=	</a:t>
                </a:r>
                <a:r>
                  <a:rPr sz="1700" spc="5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(</a:t>
                </a:r>
                <a:r>
                  <a:rPr sz="1700" spc="27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n</a:t>
                </a:r>
                <a:r>
                  <a:rPr sz="1800" spc="82" baseline="-11574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1</a:t>
                </a:r>
                <a:r>
                  <a:rPr sz="1700" spc="1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,</a:t>
                </a:r>
                <a:r>
                  <a:rPr sz="1700" spc="-14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700" spc="27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n</a:t>
                </a:r>
                <a:r>
                  <a:rPr sz="1800" spc="97" baseline="-11574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2</a:t>
                </a:r>
                <a:r>
                  <a:rPr sz="1700" spc="1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,</a:t>
                </a:r>
                <a:r>
                  <a:rPr sz="1700" spc="-14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700" spc="14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y</a:t>
                </a:r>
                <a:r>
                  <a:rPr sz="1700" spc="14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700" spc="5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=</a:t>
                </a:r>
                <a:r>
                  <a:rPr sz="1700" spc="9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700" spc="3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1</a:t>
                </a:r>
                <a:r>
                  <a:rPr sz="1700" spc="5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)</a:t>
                </a:r>
                <a:r>
                  <a:rPr sz="1700" spc="-15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sz="1700" spc="254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→</a:t>
                </a:r>
                <a:r>
                  <a:rPr sz="1700" spc="-2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sz="1700" spc="5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(</a:t>
                </a:r>
                <a:r>
                  <a:rPr sz="1700" spc="19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w</a:t>
                </a:r>
                <a:r>
                  <a:rPr sz="1800" spc="82" baseline="-11574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1</a:t>
                </a:r>
                <a:r>
                  <a:rPr sz="1700" spc="1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,</a:t>
                </a:r>
                <a:r>
                  <a:rPr sz="1700" spc="-14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700" spc="27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n</a:t>
                </a:r>
                <a:r>
                  <a:rPr sz="1800" spc="97" baseline="-11574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2</a:t>
                </a:r>
                <a:r>
                  <a:rPr sz="1700" spc="1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,</a:t>
                </a:r>
                <a:r>
                  <a:rPr sz="1700" spc="-14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700" spc="14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y</a:t>
                </a:r>
                <a:r>
                  <a:rPr sz="1700" spc="14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700" spc="5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=</a:t>
                </a:r>
                <a:r>
                  <a:rPr sz="1700" spc="9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700" spc="3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1</a:t>
                </a:r>
                <a:r>
                  <a:rPr sz="1700" spc="5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)</a:t>
                </a:r>
                <a:r>
                  <a:rPr sz="1700" spc="-15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sz="1700" spc="254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→</a:t>
                </a:r>
                <a:r>
                  <a:rPr sz="1700" spc="-2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sz="1700" spc="5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(</a:t>
                </a:r>
                <a:r>
                  <a:rPr sz="1700" spc="3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c</a:t>
                </a:r>
                <a:r>
                  <a:rPr sz="1800" spc="82" baseline="-11574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1</a:t>
                </a:r>
                <a:r>
                  <a:rPr sz="1700" spc="1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,</a:t>
                </a:r>
                <a:r>
                  <a:rPr sz="1700" spc="-14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700" spc="27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n</a:t>
                </a:r>
                <a:r>
                  <a:rPr sz="1800" spc="82" baseline="-11574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2</a:t>
                </a:r>
                <a:r>
                  <a:rPr sz="1700" spc="1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,</a:t>
                </a:r>
                <a:r>
                  <a:rPr sz="1700" spc="-14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700" spc="14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y</a:t>
                </a:r>
                <a:r>
                  <a:rPr sz="1700" spc="15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700" spc="5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=</a:t>
                </a:r>
                <a:r>
                  <a:rPr sz="1700" spc="8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700" spc="3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0</a:t>
                </a:r>
                <a:r>
                  <a:rPr sz="1700" spc="5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)</a:t>
                </a:r>
                <a:r>
                  <a:rPr sz="1700" spc="-15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sz="1700" spc="254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→</a:t>
                </a:r>
                <a:endParaRPr sz="1700" dirty="0">
                  <a:latin typeface="Meiryo"/>
                  <a:cs typeface="Meiryo"/>
                </a:endParaRPr>
              </a:p>
              <a:p>
                <a:pPr>
                  <a:lnSpc>
                    <a:spcPts val="1000"/>
                  </a:lnSpc>
                  <a:spcBef>
                    <a:spcPts val="56"/>
                  </a:spcBef>
                </a:pPr>
                <a:endParaRPr sz="1000" dirty="0"/>
              </a:p>
              <a:p>
                <a:pPr marL="1536700">
                  <a:lnSpc>
                    <a:spcPct val="100000"/>
                  </a:lnSpc>
                </a:pPr>
                <a:r>
                  <a:rPr sz="1700" spc="5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(</a:t>
                </a:r>
                <a:r>
                  <a:rPr sz="1700" spc="27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n</a:t>
                </a:r>
                <a:r>
                  <a:rPr sz="1800" spc="82" baseline="-11574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1</a:t>
                </a:r>
                <a:r>
                  <a:rPr sz="1700" spc="1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,</a:t>
                </a:r>
                <a:r>
                  <a:rPr sz="1700" spc="-14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700" spc="27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n</a:t>
                </a:r>
                <a:r>
                  <a:rPr sz="1800" spc="97" baseline="-11574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2</a:t>
                </a:r>
                <a:r>
                  <a:rPr sz="1700" spc="1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,</a:t>
                </a:r>
                <a:r>
                  <a:rPr sz="1700" spc="-14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700" spc="14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y</a:t>
                </a:r>
                <a:r>
                  <a:rPr sz="1700" spc="14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700" spc="5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=</a:t>
                </a:r>
                <a:r>
                  <a:rPr sz="1700" spc="9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700" spc="3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1</a:t>
                </a:r>
                <a:r>
                  <a:rPr sz="1700" spc="5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)</a:t>
                </a:r>
                <a:r>
                  <a:rPr sz="1700" spc="-15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sz="1700" spc="254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→</a:t>
                </a:r>
                <a:r>
                  <a:rPr sz="1700" spc="-2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sz="1700" spc="5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(</a:t>
                </a:r>
                <a:r>
                  <a:rPr sz="1700" spc="27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n</a:t>
                </a:r>
                <a:r>
                  <a:rPr sz="1800" spc="82" baseline="-11574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1</a:t>
                </a:r>
                <a:r>
                  <a:rPr sz="1700" spc="1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,</a:t>
                </a:r>
                <a:r>
                  <a:rPr sz="1700" spc="-14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700" spc="19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w</a:t>
                </a:r>
                <a:r>
                  <a:rPr sz="1800" spc="97" baseline="-11574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2</a:t>
                </a:r>
                <a:r>
                  <a:rPr sz="1700" spc="1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,</a:t>
                </a:r>
                <a:r>
                  <a:rPr sz="1700" spc="-14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700" spc="14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y</a:t>
                </a:r>
                <a:r>
                  <a:rPr sz="1700" spc="14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700" spc="5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=</a:t>
                </a:r>
                <a:r>
                  <a:rPr sz="1700" spc="9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700" spc="3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1</a:t>
                </a:r>
                <a:r>
                  <a:rPr sz="1700" spc="5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)</a:t>
                </a:r>
                <a:r>
                  <a:rPr sz="1700" spc="-15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sz="1700" spc="254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→</a:t>
                </a:r>
                <a:r>
                  <a:rPr sz="1700" spc="-2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sz="1700" spc="5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(</a:t>
                </a:r>
                <a:r>
                  <a:rPr sz="1700" spc="27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n</a:t>
                </a:r>
                <a:r>
                  <a:rPr sz="1800" spc="82" baseline="-11574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1</a:t>
                </a:r>
                <a:r>
                  <a:rPr sz="1700" spc="1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,</a:t>
                </a:r>
                <a:r>
                  <a:rPr sz="1700" spc="-14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700" spc="3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c</a:t>
                </a:r>
                <a:r>
                  <a:rPr sz="1800" spc="82" baseline="-11574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2</a:t>
                </a:r>
                <a:r>
                  <a:rPr sz="1700" spc="1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,</a:t>
                </a:r>
                <a:r>
                  <a:rPr sz="1700" spc="-14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700" spc="14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y</a:t>
                </a:r>
                <a:r>
                  <a:rPr sz="1700" spc="15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700" spc="5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=</a:t>
                </a:r>
                <a:r>
                  <a:rPr sz="1700" spc="8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700" spc="3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0</a:t>
                </a:r>
                <a:r>
                  <a:rPr sz="1700" spc="5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)</a:t>
                </a:r>
                <a:r>
                  <a:rPr sz="1700" spc="-15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sz="1700" spc="254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→</a:t>
                </a:r>
                <a:r>
                  <a:rPr sz="1700" spc="-2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sz="1700" spc="1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.</a:t>
                </a:r>
                <a:r>
                  <a:rPr sz="1700" spc="-14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700" spc="1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.</a:t>
                </a:r>
                <a:r>
                  <a:rPr sz="1700" spc="-12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700" spc="1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.</a:t>
                </a:r>
                <a:endParaRPr sz="1700" dirty="0">
                  <a:latin typeface="Arial"/>
                  <a:cs typeface="Arial"/>
                </a:endParaRPr>
              </a:p>
              <a:p>
                <a:pPr>
                  <a:lnSpc>
                    <a:spcPts val="750"/>
                  </a:lnSpc>
                  <a:spcBef>
                    <a:spcPts val="39"/>
                  </a:spcBef>
                </a:pPr>
                <a:endParaRPr sz="750" dirty="0"/>
              </a:p>
              <a:p>
                <a:pPr marL="12700">
                  <a:lnSpc>
                    <a:spcPct val="100000"/>
                  </a:lnSpc>
                </a:pPr>
                <a:r>
                  <a:rPr sz="2050" spc="-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he</a:t>
                </a:r>
                <a:r>
                  <a:rPr sz="205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2050" spc="-3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r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a</a:t>
                </a:r>
                <a:r>
                  <a:rPr sz="2050" spc="-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c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e</a:t>
                </a:r>
                <a:r>
                  <a:rPr sz="2050" spc="-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of</a:t>
                </a:r>
                <a:r>
                  <a:rPr sz="205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th</a:t>
                </a:r>
                <a:r>
                  <a:rPr sz="2050" spc="-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i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s</a:t>
                </a:r>
                <a:r>
                  <a:rPr sz="205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path</a:t>
                </a:r>
                <a:r>
                  <a:rPr sz="2050" spc="-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i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s</a:t>
                </a:r>
                <a:r>
                  <a:rPr sz="205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the</a:t>
                </a:r>
                <a:r>
                  <a:rPr sz="2050" spc="-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i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nf</a:t>
                </a:r>
                <a:r>
                  <a:rPr sz="2050" spc="-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i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n</a:t>
                </a:r>
                <a:r>
                  <a:rPr sz="2050" spc="-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i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te</a:t>
                </a:r>
                <a:r>
                  <a:rPr sz="205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2050" spc="-3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w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o</a:t>
                </a:r>
                <a:r>
                  <a:rPr sz="2050" spc="-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r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d:</a:t>
                </a:r>
                <a:endParaRPr sz="2050" dirty="0">
                  <a:latin typeface="Arial"/>
                  <a:cs typeface="Arial"/>
                </a:endParaRPr>
              </a:p>
              <a:p>
                <a:pPr>
                  <a:lnSpc>
                    <a:spcPts val="1000"/>
                  </a:lnSpc>
                </a:pPr>
                <a:endParaRPr sz="1000" dirty="0"/>
              </a:p>
              <a:p>
                <a:pPr>
                  <a:lnSpc>
                    <a:spcPts val="1200"/>
                  </a:lnSpc>
                  <a:spcBef>
                    <a:spcPts val="91"/>
                  </a:spcBef>
                </a:pPr>
                <a:endParaRPr sz="1200" dirty="0"/>
              </a:p>
              <a:p>
                <a:pPr marL="633730" algn="ctr">
                  <a:lnSpc>
                    <a:spcPct val="100000"/>
                  </a:lnSpc>
                  <a:tabLst>
                    <a:tab pos="1613535" algn="l"/>
                    <a:tab pos="1951989" algn="l"/>
                  </a:tabLst>
                </a:pPr>
                <a:r>
                  <a:rPr sz="1700" i="1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1700" i="1" spc="-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r</a:t>
                </a:r>
                <a:r>
                  <a:rPr sz="1700" i="1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ac</a:t>
                </a:r>
                <a:r>
                  <a:rPr sz="1700" i="1" spc="-2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e</a:t>
                </a:r>
                <a:r>
                  <a:rPr sz="2050" spc="114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(</a:t>
                </a:r>
                <a:r>
                  <a:rPr sz="2050" spc="-17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π</a:t>
                </a:r>
                <a:r>
                  <a:rPr sz="2050" spc="114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)	</a:t>
                </a:r>
                <a:r>
                  <a:rPr sz="2050" spc="40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=	</a:t>
                </a:r>
                <a:r>
                  <a:rPr sz="2050" spc="-5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∅</a:t>
                </a:r>
                <a:r>
                  <a:rPr sz="2050" spc="-36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sz="2050" spc="-5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∅</a:t>
                </a:r>
                <a:r>
                  <a:rPr sz="2050" spc="-35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sz="2050" spc="-21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{</a:t>
                </a:r>
                <a:r>
                  <a:rPr sz="2050" spc="-355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sz="1700" i="1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c</a:t>
                </a:r>
                <a:r>
                  <a:rPr sz="1700" i="1" spc="3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r</a:t>
                </a:r>
                <a:r>
                  <a:rPr sz="1700" i="1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i</a:t>
                </a:r>
                <a:r>
                  <a:rPr sz="1700" i="1" spc="-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2175" spc="7" baseline="-11494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1</a:t>
                </a:r>
                <a:r>
                  <a:rPr sz="2175" spc="-7" baseline="-11494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2050" spc="-21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}</a:t>
                </a:r>
                <a:r>
                  <a:rPr sz="2050" spc="-365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sz="2050" spc="-5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∅</a:t>
                </a:r>
                <a:r>
                  <a:rPr sz="2050" spc="-35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sz="2050" spc="-5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∅</a:t>
                </a:r>
                <a:r>
                  <a:rPr sz="2050" spc="-35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sz="2050" spc="-21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{</a:t>
                </a:r>
                <a:r>
                  <a:rPr sz="2050" spc="-355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sz="1700" i="1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c</a:t>
                </a:r>
                <a:r>
                  <a:rPr sz="1700" i="1" spc="3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r</a:t>
                </a:r>
                <a:r>
                  <a:rPr sz="1700" i="1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i</a:t>
                </a:r>
                <a:r>
                  <a:rPr sz="1700" i="1" spc="-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2175" spc="7" baseline="-11494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2</a:t>
                </a:r>
                <a:r>
                  <a:rPr sz="2175" spc="-22" baseline="-11494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2050" spc="-21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}</a:t>
                </a:r>
                <a:r>
                  <a:rPr sz="2050" spc="-355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sz="2050" spc="-5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∅</a:t>
                </a:r>
                <a:r>
                  <a:rPr sz="2050" spc="-35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sz="2050" spc="-5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∅</a:t>
                </a:r>
                <a:r>
                  <a:rPr sz="2050" spc="-36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sz="2050" spc="-21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{</a:t>
                </a:r>
                <a:r>
                  <a:rPr sz="2050" spc="-355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sz="1700" i="1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c</a:t>
                </a:r>
                <a:r>
                  <a:rPr sz="1700" i="1" spc="3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r</a:t>
                </a:r>
                <a:r>
                  <a:rPr sz="1700" i="1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it</a:t>
                </a:r>
                <a:r>
                  <a:rPr sz="2175" spc="7" baseline="-11494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1</a:t>
                </a:r>
                <a:r>
                  <a:rPr sz="2175" spc="-22" baseline="-11494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2050" spc="-21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}</a:t>
                </a:r>
                <a:r>
                  <a:rPr sz="2050" spc="-355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sz="2050" spc="-5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∅</a:t>
                </a:r>
                <a:r>
                  <a:rPr sz="2050" spc="-36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sz="2050" spc="-5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∅</a:t>
                </a:r>
                <a:r>
                  <a:rPr sz="2050" spc="-35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sz="2050" spc="-21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{</a:t>
                </a:r>
                <a:r>
                  <a:rPr sz="2050" spc="-355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sz="1700" i="1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c</a:t>
                </a:r>
                <a:r>
                  <a:rPr sz="1700" i="1" spc="3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r</a:t>
                </a:r>
                <a:r>
                  <a:rPr sz="1700" i="1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i</a:t>
                </a:r>
                <a:r>
                  <a:rPr sz="1700" i="1" spc="-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2175" spc="7" baseline="-11494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2</a:t>
                </a:r>
                <a:r>
                  <a:rPr sz="2175" spc="-7" baseline="-11494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2050" spc="-21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}</a:t>
                </a:r>
                <a:r>
                  <a:rPr sz="2050" spc="-365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.</a:t>
                </a:r>
                <a:r>
                  <a:rPr sz="2050" spc="-22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.</a:t>
                </a:r>
                <a:r>
                  <a:rPr sz="2050" spc="-229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.</a:t>
                </a:r>
                <a:endParaRPr sz="2050" dirty="0">
                  <a:latin typeface="Arial"/>
                  <a:cs typeface="Arial"/>
                </a:endParaRPr>
              </a:p>
              <a:p>
                <a:pPr>
                  <a:lnSpc>
                    <a:spcPts val="900"/>
                  </a:lnSpc>
                  <a:spcBef>
                    <a:spcPts val="28"/>
                  </a:spcBef>
                </a:pPr>
                <a:endParaRPr sz="900" dirty="0"/>
              </a:p>
              <a:p>
                <a:pPr>
                  <a:lnSpc>
                    <a:spcPts val="1000"/>
                  </a:lnSpc>
                </a:pPr>
                <a:endParaRPr sz="1000" dirty="0"/>
              </a:p>
              <a:p>
                <a:pPr>
                  <a:lnSpc>
                    <a:spcPts val="1000"/>
                  </a:lnSpc>
                </a:pPr>
                <a:endParaRPr sz="1000" dirty="0"/>
              </a:p>
              <a:p>
                <a:pPr marL="12700">
                  <a:lnSpc>
                    <a:spcPct val="100000"/>
                  </a:lnSpc>
                </a:pPr>
                <a:r>
                  <a:rPr sz="2050" spc="-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he</a:t>
                </a:r>
                <a:r>
                  <a:rPr sz="205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2050" spc="-3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r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a</a:t>
                </a:r>
                <a:r>
                  <a:rPr sz="2050" spc="-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c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e</a:t>
                </a:r>
                <a:r>
                  <a:rPr sz="2050" spc="-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of</a:t>
                </a:r>
                <a:r>
                  <a:rPr sz="205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the</a:t>
                </a:r>
                <a:r>
                  <a:rPr sz="2050" spc="-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f</a:t>
                </a:r>
                <a:r>
                  <a:rPr sz="2050" spc="-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i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n</a:t>
                </a:r>
                <a:r>
                  <a:rPr sz="2050" spc="-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i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te</a:t>
                </a:r>
                <a:r>
                  <a:rPr sz="205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path</a:t>
                </a:r>
                <a:r>
                  <a:rPr sz="2050" spc="-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f</a:t>
                </a:r>
                <a:r>
                  <a:rPr sz="2050" spc="-3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r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ag</a:t>
                </a:r>
                <a:r>
                  <a:rPr sz="2050" spc="-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m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ent:</a:t>
                </a:r>
                <a:endParaRPr lang="en-US" sz="2050" spc="0" dirty="0" smtClean="0">
                  <a:solidFill>
                    <a:srgbClr val="231F20"/>
                  </a:solidFill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</a:pPr>
                <a:r>
                  <a:rPr lang="en-US" sz="205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dirty="0">
                            <a:latin typeface="Cambria Math"/>
                            <a:ea typeface="Cambria Math"/>
                            <a:cs typeface="Arial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/>
                            <a:ea typeface="Cambria Math"/>
                            <a:cs typeface="Arial"/>
                          </a:rPr>
                          <m:t>𝝅</m:t>
                        </m:r>
                      </m:e>
                    </m:acc>
                  </m:oMath>
                </a14:m>
                <a:r>
                  <a:rPr lang="en-US" sz="2050" dirty="0">
                    <a:cs typeface="Arial"/>
                  </a:rPr>
                  <a:t>  =	</a:t>
                </a:r>
                <a:r>
                  <a:rPr lang="en-US" sz="1700" spc="30" dirty="0">
                    <a:solidFill>
                      <a:srgbClr val="231F20"/>
                    </a:solidFill>
                    <a:latin typeface="Arial"/>
                    <a:cs typeface="Arial"/>
                  </a:rPr>
                  <a:t>(n1, n2, y = 1) → (w1, n2, y = 1) → (w1, w2, y = 1) →</a:t>
                </a:r>
              </a:p>
              <a:p>
                <a:pPr marL="12700">
                  <a:lnSpc>
                    <a:spcPct val="100000"/>
                  </a:lnSpc>
                </a:pPr>
                <a:r>
                  <a:rPr lang="en-US" sz="2050" dirty="0" smtClean="0">
                    <a:latin typeface="Arial"/>
                    <a:cs typeface="Arial"/>
                  </a:rPr>
                  <a:t>		</a:t>
                </a:r>
                <a:r>
                  <a:rPr lang="es-ES" sz="1700" spc="3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(</a:t>
                </a:r>
                <a:r>
                  <a:rPr lang="es-ES" sz="1700" spc="30" dirty="0">
                    <a:solidFill>
                      <a:srgbClr val="231F20"/>
                    </a:solidFill>
                    <a:latin typeface="Arial"/>
                    <a:cs typeface="Arial"/>
                  </a:rPr>
                  <a:t>w1, c2, y = 0) → (w1, n2, y = 1) → (c1, n2, y = </a:t>
                </a:r>
                <a:r>
                  <a:rPr lang="es-ES" sz="1700" spc="3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0)</a:t>
                </a:r>
                <a:endParaRPr lang="es-ES" sz="1700" spc="30" dirty="0">
                  <a:solidFill>
                    <a:srgbClr val="231F20"/>
                  </a:solidFill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</a:pPr>
                <a:r>
                  <a:rPr sz="2050" spc="-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is</a:t>
                </a:r>
                <a:r>
                  <a:rPr sz="205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:</a:t>
                </a:r>
                <a:r>
                  <a:rPr lang="en-US" sz="2050" dirty="0">
                    <a:latin typeface="Arial"/>
                    <a:cs typeface="Arial"/>
                  </a:rPr>
                  <a:t/>
                </a:r>
                <a:br>
                  <a:rPr lang="en-US" sz="2050" dirty="0">
                    <a:latin typeface="Arial"/>
                    <a:cs typeface="Arial"/>
                  </a:rPr>
                </a:br>
                <a:r>
                  <a:rPr lang="en-US" sz="2050" dirty="0" smtClean="0">
                    <a:latin typeface="Arial"/>
                    <a:cs typeface="Arial"/>
                  </a:rPr>
                  <a:t>              </a:t>
                </a:r>
                <a:r>
                  <a:rPr sz="1700" i="1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1700" i="1" spc="-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r</a:t>
                </a:r>
                <a:r>
                  <a:rPr sz="1700" i="1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ac</a:t>
                </a:r>
                <a:r>
                  <a:rPr sz="1700" i="1" spc="-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e</a:t>
                </a:r>
                <a:r>
                  <a:rPr sz="2050" spc="114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dirty="0">
                            <a:latin typeface="Cambria Math"/>
                            <a:ea typeface="Cambria Math"/>
                            <a:cs typeface="Arial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/>
                            <a:ea typeface="Cambria Math"/>
                            <a:cs typeface="Arial"/>
                          </a:rPr>
                          <m:t>𝝅</m:t>
                        </m:r>
                      </m:e>
                    </m:acc>
                  </m:oMath>
                </a14:m>
                <a:r>
                  <a:rPr sz="2050" spc="114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)	</a:t>
                </a:r>
                <a:r>
                  <a:rPr sz="2050" spc="40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=</a:t>
                </a:r>
                <a:r>
                  <a:rPr lang="en-US" sz="2050" spc="40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2050" spc="-5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∅</a:t>
                </a:r>
                <a:r>
                  <a:rPr sz="2050" spc="-35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sz="2050" spc="-5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∅</a:t>
                </a:r>
                <a:r>
                  <a:rPr sz="2050" spc="-35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sz="2050" spc="-5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∅</a:t>
                </a:r>
                <a:r>
                  <a:rPr sz="2050" spc="-36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sz="2050" spc="-21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{</a:t>
                </a:r>
                <a:r>
                  <a:rPr sz="2050" spc="-355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sz="1700" i="1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c</a:t>
                </a:r>
                <a:r>
                  <a:rPr sz="1700" i="1" spc="3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r</a:t>
                </a:r>
                <a:r>
                  <a:rPr sz="1700" i="1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i</a:t>
                </a:r>
                <a:r>
                  <a:rPr sz="1700" i="1" spc="-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2175" spc="7" baseline="-11494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2</a:t>
                </a:r>
                <a:r>
                  <a:rPr sz="2175" spc="-7" baseline="-11494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2050" spc="-21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}</a:t>
                </a:r>
                <a:r>
                  <a:rPr sz="2050" spc="-355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sz="2050" spc="-5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∅</a:t>
                </a:r>
                <a:r>
                  <a:rPr sz="2050" spc="-36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sz="2050" spc="-21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{</a:t>
                </a:r>
                <a:r>
                  <a:rPr sz="2050" spc="-355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sz="1700" i="1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c</a:t>
                </a:r>
                <a:r>
                  <a:rPr sz="1700" i="1" spc="3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r</a:t>
                </a:r>
                <a:r>
                  <a:rPr sz="1700" i="1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i</a:t>
                </a:r>
                <a:r>
                  <a:rPr sz="1700" i="1" spc="-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2175" spc="7" baseline="-11494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1</a:t>
                </a:r>
                <a:r>
                  <a:rPr sz="2175" spc="-7" baseline="-11494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2050" spc="-21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}</a:t>
                </a:r>
                <a:endParaRPr sz="2050" dirty="0">
                  <a:latin typeface="Meiryo"/>
                  <a:cs typeface="Meiryo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533" y="1543050"/>
                <a:ext cx="10496006" cy="5184882"/>
              </a:xfrm>
              <a:prstGeom prst="rect">
                <a:avLst/>
              </a:prstGeom>
              <a:blipFill rotWithShape="1">
                <a:blip r:embed="rId2"/>
                <a:stretch>
                  <a:fillRect l="-1452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0546388" y="6561408"/>
            <a:ext cx="258124" cy="184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200" spc="-10" dirty="0" smtClean="0">
                <a:solidFill>
                  <a:srgbClr val="231F20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054533" y="578977"/>
            <a:ext cx="6313053" cy="3660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4000" b="1" spc="-68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Example </a:t>
            </a:r>
            <a:r>
              <a:rPr lang="en-US" sz="4000" b="1" spc="-68" dirty="0">
                <a:solidFill>
                  <a:schemeClr val="tx2"/>
                </a:solidFill>
                <a:latin typeface="Arial Narrow" panose="020B0606020202030204" pitchFamily="34" charset="0"/>
              </a:rPr>
              <a:t>traces</a:t>
            </a:r>
          </a:p>
          <a:p>
            <a:pPr marL="12700">
              <a:lnSpc>
                <a:spcPct val="100000"/>
              </a:lnSpc>
            </a:pPr>
            <a:r>
              <a:rPr lang="en-US" sz="3700" b="1" spc="-68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  </a:t>
            </a:r>
            <a:endParaRPr sz="3700" b="1" spc="-68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66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3071813" y="323850"/>
            <a:ext cx="11761470" cy="6616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65375">
              <a:lnSpc>
                <a:spcPts val="2920"/>
              </a:lnSpc>
            </a:pPr>
            <a:r>
              <a:rPr lang="en-US" sz="2450" b="1" spc="10" dirty="0" smtClean="0">
                <a:solidFill>
                  <a:srgbClr val="231F20"/>
                </a:solidFill>
                <a:latin typeface="Arial"/>
                <a:cs typeface="Arial"/>
              </a:rPr>
              <a:t>                  </a:t>
            </a:r>
            <a:r>
              <a:rPr sz="4000" dirty="0">
                <a:ea typeface="+mn-ea"/>
                <a:cs typeface="+mn-cs"/>
              </a:rPr>
              <a:t>Linear-time properties</a:t>
            </a:r>
            <a:endParaRPr sz="4000" dirty="0"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30848" y="1695450"/>
            <a:ext cx="9662954" cy="4210891"/>
            <a:chOff x="1130848" y="1834476"/>
            <a:chExt cx="9662954" cy="4210891"/>
          </a:xfrm>
        </p:grpSpPr>
        <p:sp>
          <p:nvSpPr>
            <p:cNvPr id="4" name="object 4"/>
            <p:cNvSpPr txBox="1"/>
            <p:nvPr/>
          </p:nvSpPr>
          <p:spPr>
            <a:xfrm>
              <a:off x="1130848" y="1834476"/>
              <a:ext cx="9662954" cy="2816823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271780" indent="-259079">
                <a:lnSpc>
                  <a:spcPct val="100000"/>
                </a:lnSpc>
                <a:buClr>
                  <a:srgbClr val="231F20"/>
                </a:buClr>
                <a:buFont typeface="Meiryo"/>
                <a:buChar char="•"/>
                <a:tabLst>
                  <a:tab pos="271780" algn="l"/>
                </a:tabLst>
              </a:pP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nea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r-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-10" dirty="0" smtClean="0">
                  <a:solidFill>
                    <a:srgbClr val="231F20"/>
                  </a:solidFill>
                  <a:latin typeface="Arial"/>
                  <a:cs typeface="Arial"/>
                </a:rPr>
                <a:t>m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ope</a:t>
              </a:r>
              <a:r>
                <a:rPr sz="2050" spc="7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es</a:t>
              </a:r>
              <a:r>
                <a:rPr sz="2050" spc="-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pe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ci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fy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the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050" spc="-30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es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that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T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30" dirty="0" smtClean="0">
                  <a:solidFill>
                    <a:srgbClr val="231F20"/>
                  </a:solidFill>
                  <a:latin typeface="Arial"/>
                  <a:cs typeface="Arial"/>
                </a:rPr>
                <a:t>m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u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05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60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x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h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b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endParaRPr sz="2050" dirty="0">
                <a:latin typeface="Arial"/>
                <a:cs typeface="Arial"/>
              </a:endParaRPr>
            </a:p>
            <a:p>
              <a:pPr>
                <a:lnSpc>
                  <a:spcPts val="1200"/>
                </a:lnSpc>
                <a:spcBef>
                  <a:spcPts val="1"/>
                </a:spcBef>
                <a:buClr>
                  <a:srgbClr val="231F20"/>
                </a:buClr>
                <a:buFont typeface="Meiryo"/>
                <a:buChar char="•"/>
              </a:pPr>
              <a:endParaRPr sz="1200" dirty="0"/>
            </a:p>
            <a:p>
              <a:pPr marL="548640" lvl="1" indent="-247015">
                <a:lnSpc>
                  <a:spcPct val="100000"/>
                </a:lnSpc>
                <a:buClr>
                  <a:srgbClr val="231F20"/>
                </a:buClr>
                <a:buFont typeface="Arial"/>
                <a:buChar char="–"/>
                <a:tabLst>
                  <a:tab pos="548640" algn="l"/>
                </a:tabLst>
              </a:pPr>
              <a:r>
                <a:rPr sz="1700" spc="-185" dirty="0" smtClean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1700" spc="-229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-prope</a:t>
              </a:r>
              <a:r>
                <a:rPr sz="1700" spc="7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ty</a:t>
              </a:r>
              <a:r>
                <a:rPr sz="1700" spc="-3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specifies</a:t>
              </a:r>
              <a:r>
                <a:rPr sz="170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the</a:t>
              </a:r>
              <a:r>
                <a:rPr sz="17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ad</a:t>
              </a:r>
              <a:r>
                <a:rPr sz="17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m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issi</a:t>
              </a:r>
              <a:r>
                <a:rPr sz="1700" spc="-30" dirty="0" smtClean="0">
                  <a:solidFill>
                    <a:srgbClr val="231F20"/>
                  </a:solidFill>
                  <a:latin typeface="Arial"/>
                  <a:cs typeface="Arial"/>
                </a:rPr>
                <a:t>b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le</a:t>
              </a:r>
              <a:r>
                <a:rPr sz="1700" spc="-3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beh</a:t>
              </a:r>
              <a:r>
                <a:rPr sz="1700" spc="-30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viour</a:t>
              </a:r>
              <a:r>
                <a:rPr sz="170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of system</a:t>
              </a:r>
              <a:r>
                <a:rPr sz="170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under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conside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ation</a:t>
              </a:r>
              <a:endParaRPr sz="1700" dirty="0">
                <a:latin typeface="Arial"/>
                <a:cs typeface="Arial"/>
              </a:endParaRPr>
            </a:p>
            <a:p>
              <a:pPr lvl="1">
                <a:lnSpc>
                  <a:spcPts val="1000"/>
                </a:lnSpc>
                <a:buClr>
                  <a:srgbClr val="231F20"/>
                </a:buClr>
                <a:buFont typeface="Arial"/>
                <a:buChar char="–"/>
              </a:pPr>
              <a:endParaRPr sz="1000" dirty="0"/>
            </a:p>
            <a:p>
              <a:pPr lvl="1">
                <a:lnSpc>
                  <a:spcPts val="1300"/>
                </a:lnSpc>
                <a:spcBef>
                  <a:spcPts val="51"/>
                </a:spcBef>
                <a:buClr>
                  <a:srgbClr val="231F20"/>
                </a:buClr>
                <a:buFont typeface="Arial"/>
                <a:buChar char="–"/>
              </a:pPr>
              <a:endParaRPr sz="1300" dirty="0"/>
            </a:p>
            <a:p>
              <a:pPr marL="2590800">
                <a:lnSpc>
                  <a:spcPct val="100000"/>
                </a:lnSpc>
              </a:pPr>
              <a:r>
                <a:rPr sz="1700" spc="5" dirty="0" smtClean="0">
                  <a:solidFill>
                    <a:srgbClr val="0000FF"/>
                  </a:solidFill>
                  <a:latin typeface="Arial"/>
                  <a:cs typeface="Arial"/>
                </a:rPr>
                <a:t>late</a:t>
              </a:r>
              <a:r>
                <a:rPr sz="1700" spc="-80" dirty="0" smtClean="0">
                  <a:solidFill>
                    <a:srgbClr val="0000FF"/>
                  </a:solidFill>
                  <a:latin typeface="Arial"/>
                  <a:cs typeface="Arial"/>
                </a:rPr>
                <a:t>r</a:t>
              </a:r>
              <a:r>
                <a:rPr sz="1700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,</a:t>
              </a:r>
              <a:r>
                <a:rPr sz="1700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0000FF"/>
                  </a:solidFill>
                  <a:latin typeface="Arial"/>
                  <a:cs typeface="Arial"/>
                </a:rPr>
                <a:t>a</a:t>
              </a:r>
              <a:r>
                <a:rPr sz="1700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0000FF"/>
                  </a:solidFill>
                  <a:latin typeface="Arial"/>
                  <a:cs typeface="Arial"/>
                </a:rPr>
                <a:t>logic</a:t>
              </a:r>
              <a:r>
                <a:rPr sz="1700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700" spc="15" dirty="0" smtClean="0">
                  <a:solidFill>
                    <a:srgbClr val="0000FF"/>
                  </a:solidFill>
                  <a:latin typeface="Arial"/>
                  <a:cs typeface="Arial"/>
                </a:rPr>
                <a:t>w</a:t>
              </a:r>
              <a:r>
                <a:rPr sz="1700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ill</a:t>
              </a:r>
              <a:r>
                <a:rPr sz="1700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0000FF"/>
                  </a:solidFill>
                  <a:latin typeface="Arial"/>
                  <a:cs typeface="Arial"/>
                </a:rPr>
                <a:t>be</a:t>
              </a:r>
              <a:r>
                <a:rPr sz="1700" spc="10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0000FF"/>
                  </a:solidFill>
                  <a:latin typeface="Arial"/>
                  <a:cs typeface="Arial"/>
                </a:rPr>
                <a:t>introduced</a:t>
              </a:r>
              <a:r>
                <a:rPr sz="1700" spc="-30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700" spc="-50" dirty="0" smtClean="0">
                  <a:solidFill>
                    <a:srgbClr val="0000FF"/>
                  </a:solidFill>
                  <a:latin typeface="Arial"/>
                  <a:cs typeface="Arial"/>
                </a:rPr>
                <a:t>f</a:t>
              </a:r>
              <a:r>
                <a:rPr sz="1700" spc="5" dirty="0" smtClean="0">
                  <a:solidFill>
                    <a:srgbClr val="0000FF"/>
                  </a:solidFill>
                  <a:latin typeface="Arial"/>
                  <a:cs typeface="Arial"/>
                </a:rPr>
                <a:t>or</a:t>
              </a:r>
              <a:r>
                <a:rPr sz="1700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0000FF"/>
                  </a:solidFill>
                  <a:latin typeface="Arial"/>
                  <a:cs typeface="Arial"/>
                </a:rPr>
                <a:t>specifying</a:t>
              </a:r>
              <a:r>
                <a:rPr sz="1700" spc="-15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700" spc="-185" dirty="0" smtClean="0">
                  <a:solidFill>
                    <a:srgbClr val="0000FF"/>
                  </a:solidFill>
                  <a:latin typeface="Arial"/>
                  <a:cs typeface="Arial"/>
                </a:rPr>
                <a:t>L</a:t>
              </a:r>
              <a:r>
                <a:rPr sz="1700" spc="10" dirty="0" smtClean="0">
                  <a:solidFill>
                    <a:srgbClr val="0000FF"/>
                  </a:solidFill>
                  <a:latin typeface="Arial"/>
                  <a:cs typeface="Arial"/>
                </a:rPr>
                <a:t>T</a:t>
              </a:r>
              <a:r>
                <a:rPr sz="1700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0000FF"/>
                  </a:solidFill>
                  <a:latin typeface="Arial"/>
                  <a:cs typeface="Arial"/>
                </a:rPr>
                <a:t>prope</a:t>
              </a:r>
              <a:r>
                <a:rPr sz="1700" spc="75" dirty="0" smtClean="0">
                  <a:solidFill>
                    <a:srgbClr val="0000FF"/>
                  </a:solidFill>
                  <a:latin typeface="Arial"/>
                  <a:cs typeface="Arial"/>
                </a:rPr>
                <a:t>r</a:t>
              </a:r>
              <a:r>
                <a:rPr sz="1700" spc="5" dirty="0" smtClean="0">
                  <a:solidFill>
                    <a:srgbClr val="0000FF"/>
                  </a:solidFill>
                  <a:latin typeface="Arial"/>
                  <a:cs typeface="Arial"/>
                </a:rPr>
                <a:t>ties</a:t>
              </a:r>
              <a:endParaRPr sz="1700" dirty="0">
                <a:latin typeface="Arial"/>
                <a:cs typeface="Arial"/>
              </a:endParaRPr>
            </a:p>
            <a:p>
              <a:pPr>
                <a:lnSpc>
                  <a:spcPts val="1000"/>
                </a:lnSpc>
              </a:pPr>
              <a:endParaRPr sz="1000" dirty="0"/>
            </a:p>
            <a:p>
              <a:pPr>
                <a:lnSpc>
                  <a:spcPts val="1300"/>
                </a:lnSpc>
                <a:spcBef>
                  <a:spcPts val="37"/>
                </a:spcBef>
              </a:pPr>
              <a:endParaRPr sz="1300" dirty="0"/>
            </a:p>
            <a:p>
              <a:pPr marL="271780" indent="-259079">
                <a:lnSpc>
                  <a:spcPct val="100000"/>
                </a:lnSpc>
                <a:buClr>
                  <a:srgbClr val="231F20"/>
                </a:buClr>
                <a:buFont typeface="Meiryo"/>
                <a:buChar char="•"/>
                <a:tabLst>
                  <a:tab pos="271780" algn="l"/>
                </a:tabLst>
              </a:pP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i="1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li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nea</a:t>
              </a:r>
              <a:r>
                <a:rPr sz="2050" i="1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r-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t</a:t>
              </a:r>
              <a:r>
                <a:rPr sz="2050" i="1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i</a:t>
              </a:r>
              <a:r>
                <a:rPr sz="2050" i="1" spc="-10" dirty="0" smtClean="0">
                  <a:solidFill>
                    <a:srgbClr val="0000FF"/>
                  </a:solidFill>
                  <a:latin typeface="Arial"/>
                  <a:cs typeface="Arial"/>
                </a:rPr>
                <a:t>m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e</a:t>
              </a:r>
              <a:r>
                <a:rPr sz="2050" i="1" spc="20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p</a:t>
              </a:r>
              <a:r>
                <a:rPr sz="2050" i="1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r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ope</a:t>
              </a:r>
              <a:r>
                <a:rPr sz="2050" i="1" spc="75" dirty="0" smtClean="0">
                  <a:solidFill>
                    <a:srgbClr val="0000FF"/>
                  </a:solidFill>
                  <a:latin typeface="Arial"/>
                  <a:cs typeface="Arial"/>
                </a:rPr>
                <a:t>r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ty</a:t>
              </a:r>
              <a:r>
                <a:rPr sz="2050" i="1" spc="195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2050" spc="-225" dirty="0" smtClean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 p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ope</a:t>
              </a:r>
              <a:r>
                <a:rPr sz="2050" spc="7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y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) </a:t>
              </a:r>
              <a:r>
                <a:rPr sz="2050" spc="-35" dirty="0" smtClean="0">
                  <a:solidFill>
                    <a:srgbClr val="231F20"/>
                  </a:solidFill>
                  <a:latin typeface="Arial"/>
                  <a:cs typeface="Arial"/>
                </a:rPr>
                <a:t>o</a:t>
              </a:r>
              <a:r>
                <a:rPr sz="2050" spc="-50" dirty="0" smtClean="0">
                  <a:solidFill>
                    <a:srgbClr val="231F20"/>
                  </a:solidFill>
                  <a:latin typeface="Arial"/>
                  <a:cs typeface="Arial"/>
                </a:rPr>
                <a:t>v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er 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AP</a:t>
              </a:r>
              <a:r>
                <a:rPr sz="2050" i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s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ub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et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of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lang="en-US"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2050" spc="-120" dirty="0" smtClean="0">
                  <a:solidFill>
                    <a:srgbClr val="231F20"/>
                  </a:solidFill>
                  <a:latin typeface="Arial"/>
                  <a:cs typeface="Arial"/>
                </a:rPr>
                <a:t>2</a:t>
              </a:r>
              <a:r>
                <a:rPr sz="2100" i="1" spc="22" baseline="29761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2100" i="1" spc="97" baseline="29761" dirty="0" smtClean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lang="en-US" sz="2100" i="1" spc="97" baseline="29761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lang="en-US" sz="2400" spc="-5" dirty="0">
                  <a:solidFill>
                    <a:srgbClr val="231F20"/>
                  </a:solidFill>
                  <a:cs typeface="Arial"/>
                </a:rPr>
                <a:t>)</a:t>
              </a:r>
              <a:r>
                <a:rPr sz="2175" spc="-157" baseline="47892" dirty="0" smtClean="0">
                  <a:solidFill>
                    <a:srgbClr val="231F20"/>
                  </a:solidFill>
                  <a:latin typeface="Arial"/>
                  <a:cs typeface="Arial"/>
                </a:rPr>
                <a:t>ω</a:t>
              </a:r>
              <a:endParaRPr sz="2175" baseline="47892" dirty="0">
                <a:latin typeface="Arial"/>
                <a:cs typeface="Arial"/>
              </a:endParaRPr>
            </a:p>
            <a:p>
              <a:pPr>
                <a:lnSpc>
                  <a:spcPts val="1200"/>
                </a:lnSpc>
                <a:spcBef>
                  <a:spcPts val="2"/>
                </a:spcBef>
                <a:buClr>
                  <a:srgbClr val="231F20"/>
                </a:buClr>
                <a:buFont typeface="Meiryo"/>
                <a:buChar char="•"/>
              </a:pPr>
              <a:endParaRPr sz="1200" dirty="0"/>
            </a:p>
            <a:p>
              <a:pPr marL="548640" lvl="1" indent="-247015">
                <a:lnSpc>
                  <a:spcPct val="100000"/>
                </a:lnSpc>
                <a:buClr>
                  <a:srgbClr val="231F20"/>
                </a:buClr>
                <a:buFont typeface="Arial"/>
                <a:buChar char="–"/>
                <a:tabLst>
                  <a:tab pos="548640" algn="l"/>
                </a:tabLst>
              </a:pP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finite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w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ords</a:t>
              </a:r>
              <a:r>
                <a:rPr sz="170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are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not needed,</a:t>
              </a:r>
              <a:r>
                <a:rPr sz="1700" spc="-2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as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it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is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assu</a:t>
              </a:r>
              <a:r>
                <a:rPr sz="17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m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ed</a:t>
              </a:r>
              <a:r>
                <a:rPr sz="170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that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there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are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i="1" spc="5" dirty="0" smtClean="0">
                  <a:solidFill>
                    <a:srgbClr val="0000FF"/>
                  </a:solidFill>
                  <a:latin typeface="Arial"/>
                  <a:cs typeface="Arial"/>
                </a:rPr>
                <a:t>no</a:t>
              </a:r>
              <a:r>
                <a:rPr sz="1700" i="1" spc="10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700" i="1" spc="5" dirty="0" smtClean="0">
                  <a:solidFill>
                    <a:srgbClr val="0000FF"/>
                  </a:solidFill>
                  <a:latin typeface="Arial"/>
                  <a:cs typeface="Arial"/>
                </a:rPr>
                <a:t>te</a:t>
              </a:r>
              <a:r>
                <a:rPr sz="1700" i="1" spc="55" dirty="0" smtClean="0">
                  <a:solidFill>
                    <a:srgbClr val="0000FF"/>
                  </a:solidFill>
                  <a:latin typeface="Arial"/>
                  <a:cs typeface="Arial"/>
                </a:rPr>
                <a:t>r</a:t>
              </a:r>
              <a:r>
                <a:rPr sz="1700" i="1" spc="15" dirty="0" smtClean="0">
                  <a:solidFill>
                    <a:srgbClr val="0000FF"/>
                  </a:solidFill>
                  <a:latin typeface="Arial"/>
                  <a:cs typeface="Arial"/>
                </a:rPr>
                <a:t>m</a:t>
              </a:r>
              <a:r>
                <a:rPr sz="1700" i="1" spc="5" dirty="0" smtClean="0">
                  <a:solidFill>
                    <a:srgbClr val="0000FF"/>
                  </a:solidFill>
                  <a:latin typeface="Arial"/>
                  <a:cs typeface="Arial"/>
                </a:rPr>
                <a:t>inal</a:t>
              </a:r>
              <a:r>
                <a:rPr sz="1700" i="1" spc="-30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700" i="1" spc="5" dirty="0" smtClean="0">
                  <a:solidFill>
                    <a:srgbClr val="0000FF"/>
                  </a:solidFill>
                  <a:latin typeface="Arial"/>
                  <a:cs typeface="Arial"/>
                </a:rPr>
                <a:t>states</a:t>
              </a:r>
              <a:endParaRPr sz="1700" dirty="0">
                <a:latin typeface="Arial"/>
                <a:cs typeface="Arial"/>
              </a:endParaRPr>
            </a:p>
            <a:p>
              <a:pPr lvl="1">
                <a:lnSpc>
                  <a:spcPts val="1000"/>
                </a:lnSpc>
                <a:buClr>
                  <a:srgbClr val="231F20"/>
                </a:buClr>
                <a:buFont typeface="Arial"/>
                <a:buChar char="–"/>
              </a:pPr>
              <a:endParaRPr sz="1000" dirty="0"/>
            </a:p>
            <a:p>
              <a:pPr lvl="1">
                <a:lnSpc>
                  <a:spcPts val="1400"/>
                </a:lnSpc>
                <a:spcBef>
                  <a:spcPts val="69"/>
                </a:spcBef>
                <a:buClr>
                  <a:srgbClr val="231F20"/>
                </a:buClr>
                <a:buFont typeface="Arial"/>
                <a:buChar char="–"/>
              </a:pPr>
              <a:endParaRPr sz="1400" dirty="0"/>
            </a:p>
            <a:p>
              <a:pPr marL="271780" indent="-259079">
                <a:lnSpc>
                  <a:spcPct val="100000"/>
                </a:lnSpc>
                <a:buClr>
                  <a:srgbClr val="231F20"/>
                </a:buClr>
                <a:buFont typeface="Meiryo"/>
                <a:buChar char="•"/>
                <a:tabLst>
                  <a:tab pos="271780" algn="l"/>
                </a:tabLst>
              </a:pPr>
              <a:r>
                <a:rPr sz="205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2050" spc="-35" dirty="0" smtClean="0">
                  <a:solidFill>
                    <a:srgbClr val="231F20"/>
                  </a:solidFill>
                  <a:latin typeface="Arial"/>
                  <a:cs typeface="Arial"/>
                </a:rPr>
                <a:t>o</a:t>
              </a:r>
              <a:r>
                <a:rPr sz="2050" spc="-50" dirty="0" smtClean="0">
                  <a:solidFill>
                    <a:srgbClr val="231F20"/>
                  </a:solidFill>
                  <a:latin typeface="Arial"/>
                  <a:cs typeface="Arial"/>
                </a:rPr>
                <a:t>v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er</a:t>
              </a:r>
              <a:r>
                <a:rPr sz="205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2050" i="1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r>
                <a:rPr sz="205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i="1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s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at</a:t>
              </a:r>
              <a:r>
                <a:rPr sz="2050" i="1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is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f</a:t>
              </a:r>
              <a:r>
                <a:rPr sz="2050" i="1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i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es</a:t>
              </a:r>
              <a:r>
                <a:rPr sz="2050" i="1" spc="-10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2050" spc="-225" dirty="0" smtClean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 p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ope</a:t>
              </a:r>
              <a:r>
                <a:rPr sz="2050" spc="7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ty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45" dirty="0" smtClean="0">
                  <a:solidFill>
                    <a:srgbClr val="231F20"/>
                  </a:solidFill>
                  <a:latin typeface="Arial"/>
                  <a:cs typeface="Arial"/>
                </a:rPr>
                <a:t>P </a:t>
              </a:r>
              <a:r>
                <a:rPr sz="2050" spc="-28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2050" spc="-35" dirty="0" smtClean="0">
                  <a:solidFill>
                    <a:srgbClr val="231F20"/>
                  </a:solidFill>
                  <a:latin typeface="Arial"/>
                  <a:cs typeface="Arial"/>
                </a:rPr>
                <a:t>o</a:t>
              </a:r>
              <a:r>
                <a:rPr sz="2050" spc="-50" dirty="0" smtClean="0">
                  <a:solidFill>
                    <a:srgbClr val="231F20"/>
                  </a:solidFill>
                  <a:latin typeface="Arial"/>
                  <a:cs typeface="Arial"/>
                </a:rPr>
                <a:t>v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er 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AP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:</a:t>
              </a:r>
              <a:endParaRPr sz="2050" dirty="0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3328987" y="4882476"/>
              <a:ext cx="5704383" cy="323133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tabLst>
                  <a:tab pos="2856230" algn="l"/>
                  <a:tab pos="4309745" algn="l"/>
                  <a:tab pos="4658995" algn="l"/>
                </a:tabLst>
              </a:pPr>
              <a:r>
                <a:rPr sz="2050" i="1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T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S</a:t>
              </a:r>
              <a:r>
                <a:rPr sz="2050" i="1" spc="5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2050" spc="-680" dirty="0" smtClean="0">
                  <a:solidFill>
                    <a:srgbClr val="0000FF"/>
                  </a:solidFill>
                  <a:latin typeface="Meiryo"/>
                  <a:cs typeface="Meiryo"/>
                </a:rPr>
                <a:t>|</a:t>
              </a:r>
              <a:r>
                <a:rPr sz="2050" spc="405" dirty="0" smtClean="0">
                  <a:solidFill>
                    <a:srgbClr val="0000FF"/>
                  </a:solidFill>
                  <a:latin typeface="Arial"/>
                  <a:cs typeface="Arial"/>
                </a:rPr>
                <a:t>=</a:t>
              </a:r>
              <a:r>
                <a:rPr sz="2050" spc="5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2050" spc="-45" dirty="0" smtClean="0">
                  <a:solidFill>
                    <a:srgbClr val="0000FF"/>
                  </a:solidFill>
                  <a:latin typeface="Arial"/>
                  <a:cs typeface="Arial"/>
                </a:rPr>
                <a:t>P</a:t>
              </a:r>
              <a:r>
                <a:rPr lang="en-US" sz="2050" spc="-45" dirty="0" smtClean="0">
                  <a:solidFill>
                    <a:srgbClr val="0000FF"/>
                  </a:solidFill>
                  <a:latin typeface="Arial"/>
                  <a:cs typeface="Arial"/>
                </a:rPr>
                <a:t>  if and only if    </a:t>
              </a:r>
              <a:r>
                <a:rPr sz="2050" i="1" spc="-254" dirty="0" smtClean="0">
                  <a:solidFill>
                    <a:srgbClr val="0000FF"/>
                  </a:solidFill>
                  <a:latin typeface="Arial"/>
                  <a:cs typeface="Arial"/>
                </a:rPr>
                <a:t>T</a:t>
              </a:r>
              <a:r>
                <a:rPr sz="2050" i="1" spc="-30" dirty="0" smtClean="0">
                  <a:solidFill>
                    <a:srgbClr val="0000FF"/>
                  </a:solidFill>
                  <a:latin typeface="Arial"/>
                  <a:cs typeface="Arial"/>
                </a:rPr>
                <a:t>r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a</a:t>
              </a:r>
              <a:r>
                <a:rPr sz="2050" i="1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c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e</a:t>
              </a:r>
              <a:r>
                <a:rPr sz="2050" i="1" spc="10" dirty="0" smtClean="0">
                  <a:solidFill>
                    <a:srgbClr val="0000FF"/>
                  </a:solidFill>
                  <a:latin typeface="Arial"/>
                  <a:cs typeface="Arial"/>
                </a:rPr>
                <a:t>s</a:t>
              </a:r>
              <a:r>
                <a:rPr sz="2050" spc="114" dirty="0" smtClean="0">
                  <a:solidFill>
                    <a:srgbClr val="0000FF"/>
                  </a:solidFill>
                  <a:latin typeface="Arial"/>
                  <a:cs typeface="Arial"/>
                </a:rPr>
                <a:t>(</a:t>
              </a:r>
              <a:r>
                <a:rPr sz="2050" i="1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T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S</a:t>
              </a:r>
              <a:r>
                <a:rPr sz="2050" spc="114" dirty="0" smtClean="0">
                  <a:solidFill>
                    <a:srgbClr val="0000FF"/>
                  </a:solidFill>
                  <a:latin typeface="Arial"/>
                  <a:cs typeface="Arial"/>
                </a:rPr>
                <a:t>)</a:t>
              </a:r>
              <a:r>
                <a:rPr lang="en-US" sz="2050" spc="114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2050" spc="-50" dirty="0" smtClean="0">
                  <a:solidFill>
                    <a:srgbClr val="0000FF"/>
                  </a:solidFill>
                  <a:latin typeface="Meiryo"/>
                  <a:cs typeface="Meiryo"/>
                </a:rPr>
                <a:t>⊆</a:t>
              </a:r>
              <a:r>
                <a:rPr sz="2050" spc="-50" dirty="0" smtClean="0">
                  <a:solidFill>
                    <a:srgbClr val="0000FF"/>
                  </a:solidFill>
                  <a:latin typeface="Meiryo"/>
                  <a:cs typeface="Meiryo"/>
                </a:rPr>
                <a:t>	</a:t>
              </a:r>
              <a:r>
                <a:rPr sz="2050" spc="-45" dirty="0" smtClean="0">
                  <a:solidFill>
                    <a:srgbClr val="0000FF"/>
                  </a:solidFill>
                  <a:latin typeface="Arial"/>
                  <a:cs typeface="Arial"/>
                </a:rPr>
                <a:t>P</a:t>
              </a:r>
              <a:endParaRPr sz="2050" dirty="0"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1472075" y="5510443"/>
              <a:ext cx="9025391" cy="53492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259079" indent="-247015">
                <a:lnSpc>
                  <a:spcPct val="100000"/>
                </a:lnSpc>
                <a:buClr>
                  <a:srgbClr val="231F20"/>
                </a:buClr>
                <a:buFont typeface="Arial"/>
                <a:buChar char="–"/>
                <a:tabLst>
                  <a:tab pos="259079" algn="l"/>
                </a:tabLst>
              </a:pPr>
              <a:r>
                <a:rPr sz="1700" i="1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TS</a:t>
              </a:r>
              <a:r>
                <a:rPr sz="170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satisfies</a:t>
              </a:r>
              <a:r>
                <a:rPr sz="170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the</a:t>
              </a:r>
              <a:r>
                <a:rPr sz="17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-185" dirty="0" smtClean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17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prope</a:t>
              </a:r>
              <a:r>
                <a:rPr sz="1700" spc="7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ty</a:t>
              </a:r>
              <a:r>
                <a:rPr sz="170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120" dirty="0" smtClean="0">
                  <a:solidFill>
                    <a:srgbClr val="231F20"/>
                  </a:solidFill>
                  <a:latin typeface="Arial"/>
                  <a:cs typeface="Arial"/>
                </a:rPr>
                <a:t>P </a:t>
              </a:r>
              <a:r>
                <a:rPr sz="1700" spc="-20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if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all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its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“obse</a:t>
              </a:r>
              <a:r>
                <a:rPr sz="1700" spc="5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700" spc="-40" dirty="0" smtClean="0">
                  <a:solidFill>
                    <a:srgbClr val="231F20"/>
                  </a:solidFill>
                  <a:latin typeface="Arial"/>
                  <a:cs typeface="Arial"/>
                </a:rPr>
                <a:t>v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1700" spc="-30" dirty="0" smtClean="0">
                  <a:solidFill>
                    <a:srgbClr val="231F20"/>
                  </a:solidFill>
                  <a:latin typeface="Arial"/>
                  <a:cs typeface="Arial"/>
                </a:rPr>
                <a:t>b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le”</a:t>
              </a:r>
              <a:r>
                <a:rPr sz="170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beh</a:t>
              </a:r>
              <a:r>
                <a:rPr sz="1700" spc="-30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viors</a:t>
              </a:r>
              <a:r>
                <a:rPr sz="170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are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ad</a:t>
              </a:r>
              <a:r>
                <a:rPr sz="17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m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issi</a:t>
              </a:r>
              <a:r>
                <a:rPr sz="1700" spc="-30" dirty="0" smtClean="0">
                  <a:solidFill>
                    <a:srgbClr val="231F20"/>
                  </a:solidFill>
                  <a:latin typeface="Arial"/>
                  <a:cs typeface="Arial"/>
                </a:rPr>
                <a:t>b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le</a:t>
              </a:r>
              <a:endParaRPr sz="1700" dirty="0">
                <a:latin typeface="Arial"/>
                <a:cs typeface="Arial"/>
              </a:endParaRPr>
            </a:p>
            <a:p>
              <a:pPr marL="259079" indent="-247015">
                <a:lnSpc>
                  <a:spcPct val="100000"/>
                </a:lnSpc>
                <a:spcBef>
                  <a:spcPts val="140"/>
                </a:spcBef>
                <a:buClr>
                  <a:srgbClr val="231F20"/>
                </a:buClr>
                <a:buFont typeface="Arial"/>
                <a:buChar char="–"/>
                <a:tabLst>
                  <a:tab pos="259079" algn="l"/>
                  <a:tab pos="6341745" algn="l"/>
                  <a:tab pos="6670675" algn="l"/>
                </a:tabLst>
              </a:pP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state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7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700" spc="9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-45" dirty="0" smtClean="0">
                  <a:solidFill>
                    <a:srgbClr val="231F20"/>
                  </a:solidFill>
                  <a:latin typeface="Meiryo"/>
                  <a:cs typeface="Meiryo"/>
                </a:rPr>
                <a:t>∈</a:t>
              </a:r>
              <a:r>
                <a:rPr sz="1700" spc="-15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700" spc="7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700" spc="10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satisfies</a:t>
              </a:r>
              <a:r>
                <a:rPr sz="170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120" dirty="0" smtClean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sz="1700" spc="-2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,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notation</a:t>
              </a:r>
              <a:r>
                <a:rPr sz="170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7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700" spc="9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-500" dirty="0" smtClean="0">
                  <a:solidFill>
                    <a:srgbClr val="231F20"/>
                  </a:solidFill>
                  <a:latin typeface="Meiryo"/>
                  <a:cs typeface="Meiryo"/>
                </a:rPr>
                <a:t>|</a:t>
              </a:r>
              <a:r>
                <a:rPr sz="1700" spc="515" dirty="0" smtClean="0">
                  <a:solidFill>
                    <a:srgbClr val="231F20"/>
                  </a:solidFill>
                  <a:latin typeface="Arial"/>
                  <a:cs typeface="Arial"/>
                </a:rPr>
                <a:t>=</a:t>
              </a:r>
              <a:r>
                <a:rPr sz="1700" spc="8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120" dirty="0" smtClean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sz="1700" spc="-2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,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w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hen</a:t>
              </a:r>
              <a:r>
                <a:rPr sz="1700" spc="-4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700" spc="-40" dirty="0" smtClean="0">
                  <a:solidFill>
                    <a:srgbClr val="231F20"/>
                  </a:solidFill>
                  <a:latin typeface="Arial"/>
                  <a:cs typeface="Arial"/>
                </a:rPr>
                <a:t>v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er</a:t>
              </a:r>
              <a:r>
                <a:rPr sz="170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i="1" spc="-19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70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700" i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ace</a:t>
              </a:r>
              <a:r>
                <a:rPr sz="1700" i="1" spc="-2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700" spc="195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1700" spc="7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700" spc="200" dirty="0" smtClean="0">
                  <a:solidFill>
                    <a:srgbClr val="231F20"/>
                  </a:solidFill>
                  <a:latin typeface="Arial"/>
                  <a:cs typeface="Arial"/>
                </a:rPr>
                <a:t>)	</a:t>
              </a:r>
              <a:r>
                <a:rPr sz="1700" spc="175" dirty="0" smtClean="0">
                  <a:solidFill>
                    <a:srgbClr val="231F20"/>
                  </a:solidFill>
                  <a:latin typeface="Meiryo"/>
                  <a:cs typeface="Meiryo"/>
                </a:rPr>
                <a:t>⊆	</a:t>
              </a:r>
              <a:r>
                <a:rPr sz="1700" spc="120" dirty="0" smtClean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endParaRPr sz="1700" dirty="0">
                <a:latin typeface="Arial"/>
                <a:cs typeface="Arial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10546388" y="6561408"/>
            <a:ext cx="258124" cy="184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200" spc="-10" dirty="0" smtClean="0">
                <a:solidFill>
                  <a:srgbClr val="231F20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4796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30846" y="1315526"/>
            <a:ext cx="9104223" cy="4878458"/>
            <a:chOff x="1130846" y="1315526"/>
            <a:chExt cx="9104223" cy="4878458"/>
          </a:xfrm>
        </p:grpSpPr>
        <p:sp>
          <p:nvSpPr>
            <p:cNvPr id="4" name="object 4"/>
            <p:cNvSpPr txBox="1"/>
            <p:nvPr/>
          </p:nvSpPr>
          <p:spPr>
            <a:xfrm>
              <a:off x="1130846" y="1315526"/>
              <a:ext cx="8226194" cy="25729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544320">
                <a:lnSpc>
                  <a:spcPct val="100000"/>
                </a:lnSpc>
              </a:pPr>
              <a:r>
                <a:rPr lang="en-US" sz="2450" b="1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         </a:t>
              </a:r>
              <a:endParaRPr sz="650" dirty="0"/>
            </a:p>
            <a:p>
              <a:pPr>
                <a:lnSpc>
                  <a:spcPts val="1000"/>
                </a:lnSpc>
              </a:pPr>
              <a:endParaRPr sz="1000" dirty="0"/>
            </a:p>
            <a:p>
              <a:pPr>
                <a:lnSpc>
                  <a:spcPts val="1000"/>
                </a:lnSpc>
              </a:pPr>
              <a:endParaRPr sz="1000" dirty="0"/>
            </a:p>
            <a:p>
              <a:pPr marL="271780">
                <a:lnSpc>
                  <a:spcPct val="100000"/>
                </a:lnSpc>
              </a:pPr>
              <a:r>
                <a:rPr sz="205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“</a:t>
              </a:r>
              <a:r>
                <a:rPr sz="2050" spc="0" dirty="0" smtClean="0">
                  <a:solidFill>
                    <a:srgbClr val="FF0000"/>
                  </a:solidFill>
                  <a:latin typeface="Arial"/>
                  <a:cs typeface="Arial"/>
                </a:rPr>
                <a:t>A</a:t>
              </a:r>
              <a:r>
                <a:rPr sz="205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l</a:t>
              </a:r>
              <a:r>
                <a:rPr sz="2050" spc="-40" dirty="0" smtClean="0">
                  <a:solidFill>
                    <a:srgbClr val="FF0000"/>
                  </a:solidFill>
                  <a:latin typeface="Arial"/>
                  <a:cs typeface="Arial"/>
                </a:rPr>
                <a:t>w</a:t>
              </a:r>
              <a:r>
                <a:rPr sz="2050" spc="-60" dirty="0" smtClean="0">
                  <a:solidFill>
                    <a:srgbClr val="FF0000"/>
                  </a:solidFill>
                  <a:latin typeface="Arial"/>
                  <a:cs typeface="Arial"/>
                </a:rPr>
                <a:t>a</a:t>
              </a:r>
              <a:r>
                <a:rPr sz="205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y</a:t>
              </a:r>
              <a:r>
                <a:rPr sz="2050" spc="0" dirty="0" smtClean="0">
                  <a:solidFill>
                    <a:srgbClr val="FF0000"/>
                  </a:solidFill>
                  <a:latin typeface="Arial"/>
                  <a:cs typeface="Arial"/>
                </a:rPr>
                <a:t>s</a:t>
              </a:r>
              <a:r>
                <a:rPr sz="205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FF0000"/>
                  </a:solidFill>
                  <a:latin typeface="Arial"/>
                  <a:cs typeface="Arial"/>
                </a:rPr>
                <a:t>at</a:t>
              </a:r>
              <a:r>
                <a:rPr sz="205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2050" spc="-10" dirty="0" smtClean="0">
                  <a:solidFill>
                    <a:srgbClr val="FF0000"/>
                  </a:solidFill>
                  <a:latin typeface="Arial"/>
                  <a:cs typeface="Arial"/>
                </a:rPr>
                <a:t>m</a:t>
              </a:r>
              <a:r>
                <a:rPr sz="2050" spc="0" dirty="0" smtClean="0">
                  <a:solidFill>
                    <a:srgbClr val="FF0000"/>
                  </a:solidFill>
                  <a:latin typeface="Arial"/>
                  <a:cs typeface="Arial"/>
                </a:rPr>
                <a:t>o</a:t>
              </a:r>
              <a:r>
                <a:rPr sz="205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s</a:t>
              </a:r>
              <a:r>
                <a:rPr sz="2050" spc="0" dirty="0" smtClean="0">
                  <a:solidFill>
                    <a:srgbClr val="FF0000"/>
                  </a:solidFill>
                  <a:latin typeface="Arial"/>
                  <a:cs typeface="Arial"/>
                </a:rPr>
                <a:t>t</a:t>
              </a:r>
              <a:r>
                <a:rPr sz="205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FF0000"/>
                  </a:solidFill>
                  <a:latin typeface="Arial"/>
                  <a:cs typeface="Arial"/>
                </a:rPr>
                <a:t>one</a:t>
              </a:r>
              <a:r>
                <a:rPr sz="205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FF0000"/>
                  </a:solidFill>
                  <a:latin typeface="Arial"/>
                  <a:cs typeface="Arial"/>
                </a:rPr>
                <a:t>p</a:t>
              </a:r>
              <a:r>
                <a:rPr sz="205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r</a:t>
              </a:r>
              <a:r>
                <a:rPr sz="2050" spc="0" dirty="0" smtClean="0">
                  <a:solidFill>
                    <a:srgbClr val="FF0000"/>
                  </a:solidFill>
                  <a:latin typeface="Arial"/>
                  <a:cs typeface="Arial"/>
                </a:rPr>
                <a:t>o</a:t>
              </a:r>
              <a:r>
                <a:rPr sz="205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c</a:t>
              </a:r>
              <a:r>
                <a:rPr sz="2050" spc="0" dirty="0" smtClean="0">
                  <a:solidFill>
                    <a:srgbClr val="FF0000"/>
                  </a:solidFill>
                  <a:latin typeface="Arial"/>
                  <a:cs typeface="Arial"/>
                </a:rPr>
                <a:t>e</a:t>
              </a:r>
              <a:r>
                <a:rPr sz="205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s</a:t>
              </a:r>
              <a:r>
                <a:rPr sz="2050" spc="0" dirty="0" smtClean="0">
                  <a:solidFill>
                    <a:srgbClr val="FF0000"/>
                  </a:solidFill>
                  <a:latin typeface="Arial"/>
                  <a:cs typeface="Arial"/>
                </a:rPr>
                <a:t>s</a:t>
              </a:r>
              <a:r>
                <a:rPr sz="205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205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FF0000"/>
                  </a:solidFill>
                  <a:latin typeface="Arial"/>
                  <a:cs typeface="Arial"/>
                </a:rPr>
                <a:t>s</a:t>
              </a:r>
              <a:r>
                <a:rPr sz="205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205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FF0000"/>
                  </a:solidFill>
                  <a:latin typeface="Arial"/>
                  <a:cs typeface="Arial"/>
                </a:rPr>
                <a:t>n</a:t>
              </a:r>
              <a:r>
                <a:rPr sz="205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205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FF0000"/>
                  </a:solidFill>
                  <a:latin typeface="Arial"/>
                  <a:cs typeface="Arial"/>
                </a:rPr>
                <a:t>ts</a:t>
              </a:r>
              <a:r>
                <a:rPr sz="205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205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c</a:t>
              </a:r>
              <a:r>
                <a:rPr sz="2050" spc="30" dirty="0" smtClean="0">
                  <a:solidFill>
                    <a:srgbClr val="FF0000"/>
                  </a:solidFill>
                  <a:latin typeface="Arial"/>
                  <a:cs typeface="Arial"/>
                </a:rPr>
                <a:t>r</a:t>
              </a:r>
              <a:r>
                <a:rPr sz="205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FF0000"/>
                  </a:solidFill>
                  <a:latin typeface="Arial"/>
                  <a:cs typeface="Arial"/>
                </a:rPr>
                <a:t>t</a:t>
              </a:r>
              <a:r>
                <a:rPr sz="205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ic</a:t>
              </a:r>
              <a:r>
                <a:rPr sz="2050" spc="0" dirty="0" smtClean="0">
                  <a:solidFill>
                    <a:srgbClr val="FF0000"/>
                  </a:solidFill>
                  <a:latin typeface="Arial"/>
                  <a:cs typeface="Arial"/>
                </a:rPr>
                <a:t>al </a:t>
              </a:r>
              <a:r>
                <a:rPr sz="205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s</a:t>
              </a:r>
              <a:r>
                <a:rPr sz="2050" spc="0" dirty="0" smtClean="0">
                  <a:solidFill>
                    <a:srgbClr val="FF0000"/>
                  </a:solidFill>
                  <a:latin typeface="Arial"/>
                  <a:cs typeface="Arial"/>
                </a:rPr>
                <a:t>e</a:t>
              </a:r>
              <a:r>
                <a:rPr sz="205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c</a:t>
              </a:r>
              <a:r>
                <a:rPr sz="2050" spc="0" dirty="0" smtClean="0">
                  <a:solidFill>
                    <a:srgbClr val="FF0000"/>
                  </a:solidFill>
                  <a:latin typeface="Arial"/>
                  <a:cs typeface="Arial"/>
                </a:rPr>
                <a:t>t</a:t>
              </a:r>
              <a:r>
                <a:rPr sz="205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FF0000"/>
                  </a:solidFill>
                  <a:latin typeface="Arial"/>
                  <a:cs typeface="Arial"/>
                </a:rPr>
                <a:t>on”</a:t>
              </a:r>
              <a:endParaRPr sz="2050" dirty="0">
                <a:latin typeface="Arial"/>
                <a:cs typeface="Arial"/>
              </a:endParaRPr>
            </a:p>
            <a:p>
              <a:pPr>
                <a:lnSpc>
                  <a:spcPts val="1000"/>
                </a:lnSpc>
              </a:pPr>
              <a:endParaRPr sz="1000" dirty="0"/>
            </a:p>
            <a:p>
              <a:pPr>
                <a:lnSpc>
                  <a:spcPts val="1200"/>
                </a:lnSpc>
                <a:spcBef>
                  <a:spcPts val="67"/>
                </a:spcBef>
              </a:pPr>
              <a:endParaRPr sz="1200" dirty="0"/>
            </a:p>
            <a:p>
              <a:pPr marL="271780" indent="-259079">
                <a:lnSpc>
                  <a:spcPct val="100000"/>
                </a:lnSpc>
                <a:buClr>
                  <a:srgbClr val="231F20"/>
                </a:buClr>
                <a:buFont typeface="Meiryo"/>
                <a:buChar char="•"/>
                <a:tabLst>
                  <a:tab pos="271780" algn="l"/>
                </a:tabLst>
              </a:pP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Let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AP</a:t>
              </a:r>
              <a:r>
                <a:rPr sz="205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405" dirty="0" smtClean="0">
                  <a:solidFill>
                    <a:srgbClr val="231F20"/>
                  </a:solidFill>
                  <a:latin typeface="Arial"/>
                  <a:cs typeface="Arial"/>
                </a:rPr>
                <a:t>=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210" dirty="0" smtClean="0">
                  <a:solidFill>
                    <a:srgbClr val="231F20"/>
                  </a:solidFill>
                  <a:latin typeface="Meiryo"/>
                  <a:cs typeface="Meiryo"/>
                </a:rPr>
                <a:t>{</a:t>
              </a:r>
              <a:r>
                <a:rPr sz="2050" spc="-355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205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2050" i="1" spc="30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175" spc="82" baseline="-11494" dirty="0" smtClean="0">
                  <a:solidFill>
                    <a:srgbClr val="231F20"/>
                  </a:solidFill>
                  <a:latin typeface="Arial"/>
                  <a:cs typeface="Arial"/>
                </a:rPr>
                <a:t>1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,</a:t>
              </a:r>
              <a:r>
                <a:rPr sz="2050" spc="-23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2050" i="1" spc="30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175" spc="7" baseline="-11494" dirty="0" smtClean="0">
                  <a:solidFill>
                    <a:srgbClr val="231F20"/>
                  </a:solidFill>
                  <a:latin typeface="Arial"/>
                  <a:cs typeface="Arial"/>
                </a:rPr>
                <a:t>2</a:t>
              </a:r>
              <a:r>
                <a:rPr sz="2175" spc="-7" baseline="-11494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210" dirty="0" smtClean="0">
                  <a:solidFill>
                    <a:srgbClr val="231F20"/>
                  </a:solidFill>
                  <a:latin typeface="Meiryo"/>
                  <a:cs typeface="Meiryo"/>
                </a:rPr>
                <a:t>}</a:t>
              </a:r>
              <a:endParaRPr sz="2050" dirty="0">
                <a:latin typeface="Meiryo"/>
                <a:cs typeface="Meiryo"/>
              </a:endParaRPr>
            </a:p>
            <a:p>
              <a:pPr>
                <a:lnSpc>
                  <a:spcPts val="1300"/>
                </a:lnSpc>
                <a:spcBef>
                  <a:spcPts val="58"/>
                </a:spcBef>
                <a:buClr>
                  <a:srgbClr val="231F20"/>
                </a:buClr>
                <a:buFont typeface="Meiryo"/>
                <a:buChar char="•"/>
              </a:pPr>
              <a:endParaRPr sz="1300" dirty="0"/>
            </a:p>
            <a:p>
              <a:pPr marL="302260">
                <a:lnSpc>
                  <a:spcPct val="100000"/>
                </a:lnSpc>
              </a:pPr>
              <a:r>
                <a:rPr sz="17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– </a:t>
              </a:r>
              <a:r>
                <a:rPr sz="1700" b="1" spc="4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other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ato</a:t>
              </a:r>
              <a:r>
                <a:rPr sz="17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m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ic</a:t>
              </a:r>
              <a:r>
                <a:rPr sz="170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propositions</a:t>
              </a:r>
              <a:r>
                <a:rPr sz="170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are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not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of a</a:t>
              </a:r>
              <a:r>
                <a:rPr sz="1700" spc="-20" dirty="0" smtClean="0">
                  <a:solidFill>
                    <a:srgbClr val="231F20"/>
                  </a:solidFill>
                  <a:latin typeface="Arial"/>
                  <a:cs typeface="Arial"/>
                </a:rPr>
                <a:t>n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y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rel</a:t>
              </a:r>
              <a:r>
                <a:rPr sz="1700" spc="-4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700" spc="-40" dirty="0" smtClean="0">
                  <a:solidFill>
                    <a:srgbClr val="231F20"/>
                  </a:solidFill>
                  <a:latin typeface="Arial"/>
                  <a:cs typeface="Arial"/>
                </a:rPr>
                <a:t>v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ance</a:t>
              </a:r>
              <a:r>
                <a:rPr sz="170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-50" dirty="0" smtClean="0">
                  <a:solidFill>
                    <a:srgbClr val="231F20"/>
                  </a:solidFill>
                  <a:latin typeface="Arial"/>
                  <a:cs typeface="Arial"/>
                </a:rPr>
                <a:t>f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or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this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prope</a:t>
              </a:r>
              <a:r>
                <a:rPr sz="1700" spc="7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ty</a:t>
              </a:r>
              <a:endParaRPr sz="1700" dirty="0">
                <a:latin typeface="Arial"/>
                <a:cs typeface="Arial"/>
              </a:endParaRPr>
            </a:p>
            <a:p>
              <a:pPr>
                <a:lnSpc>
                  <a:spcPts val="1000"/>
                </a:lnSpc>
              </a:pPr>
              <a:endParaRPr sz="1000" dirty="0"/>
            </a:p>
            <a:p>
              <a:pPr>
                <a:lnSpc>
                  <a:spcPts val="1400"/>
                </a:lnSpc>
                <a:spcBef>
                  <a:spcPts val="10"/>
                </a:spcBef>
              </a:pPr>
              <a:endParaRPr sz="1400" dirty="0"/>
            </a:p>
            <a:p>
              <a:pPr marL="271780" indent="-259079">
                <a:lnSpc>
                  <a:spcPct val="100000"/>
                </a:lnSpc>
                <a:buClr>
                  <a:srgbClr val="231F20"/>
                </a:buClr>
                <a:buFont typeface="Meiryo"/>
                <a:buChar char="•"/>
                <a:tabLst>
                  <a:tab pos="271780" algn="l"/>
                </a:tabLst>
              </a:pPr>
              <a:r>
                <a:rPr sz="2050" spc="-65" dirty="0" smtClean="0">
                  <a:solidFill>
                    <a:srgbClr val="231F20"/>
                  </a:solidFill>
                  <a:latin typeface="Arial"/>
                  <a:cs typeface="Arial"/>
                </a:rPr>
                <a:t>F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</a:t>
              </a:r>
              <a:r>
                <a:rPr sz="2050" spc="40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spc="-10" dirty="0" smtClean="0">
                  <a:solidFill>
                    <a:srgbClr val="231F20"/>
                  </a:solidFill>
                  <a:latin typeface="Arial"/>
                  <a:cs typeface="Arial"/>
                </a:rPr>
                <a:t>m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liz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at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on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as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225" dirty="0" smtClean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050" spc="-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ope</a:t>
              </a:r>
              <a:r>
                <a:rPr sz="2050" spc="7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ty</a:t>
              </a:r>
              <a:endParaRPr sz="2050" dirty="0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1423987" y="3981451"/>
              <a:ext cx="8811082" cy="451268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3200" b="1" spc="179" baseline="8169" dirty="0" err="1" smtClean="0">
                  <a:solidFill>
                    <a:srgbClr val="FF0000"/>
                  </a:solidFill>
                  <a:latin typeface="Arial"/>
                  <a:cs typeface="Arial"/>
                </a:rPr>
                <a:t>P</a:t>
              </a:r>
              <a:r>
                <a:rPr sz="1600" b="1" spc="-35" dirty="0" err="1" smtClean="0">
                  <a:solidFill>
                    <a:srgbClr val="FF0000"/>
                  </a:solidFill>
                  <a:latin typeface="Arial"/>
                  <a:cs typeface="Arial"/>
                </a:rPr>
                <a:t>mu</a:t>
              </a:r>
              <a:r>
                <a:rPr sz="1600" b="1" spc="55" dirty="0" err="1" smtClean="0">
                  <a:solidFill>
                    <a:srgbClr val="FF0000"/>
                  </a:solidFill>
                  <a:latin typeface="Arial"/>
                  <a:cs typeface="Arial"/>
                </a:rPr>
                <a:t>t</a:t>
              </a:r>
              <a:r>
                <a:rPr sz="1600" b="1" spc="-120" dirty="0" err="1" smtClean="0">
                  <a:solidFill>
                    <a:srgbClr val="FF0000"/>
                  </a:solidFill>
                  <a:latin typeface="Arial"/>
                  <a:cs typeface="Arial"/>
                </a:rPr>
                <a:t>e</a:t>
              </a:r>
              <a:r>
                <a:rPr sz="1600" b="1" spc="-50" dirty="0" err="1" smtClean="0">
                  <a:solidFill>
                    <a:srgbClr val="FF0000"/>
                  </a:solidFill>
                  <a:latin typeface="Arial"/>
                  <a:cs typeface="Arial"/>
                </a:rPr>
                <a:t>x</a:t>
              </a:r>
              <a:r>
                <a:rPr lang="en-US" sz="1600" b="1" spc="-50" dirty="0">
                  <a:solidFill>
                    <a:srgbClr val="FF0000"/>
                  </a:solidFill>
                  <a:cs typeface="Arial"/>
                </a:rPr>
                <a:t>  =  set of infinite words A0 A1 A2 . . . with { crit1, crit2 } ⫋ Ai  for all 0 ⪳ </a:t>
              </a:r>
              <a:r>
                <a:rPr lang="en-US" sz="1600" b="1" spc="-50" dirty="0" err="1">
                  <a:solidFill>
                    <a:srgbClr val="FF0000"/>
                  </a:solidFill>
                  <a:cs typeface="Arial"/>
                </a:rPr>
                <a:t>i</a:t>
              </a:r>
              <a:endParaRPr lang="en-US" sz="1600" b="1" spc="-50" dirty="0">
                <a:solidFill>
                  <a:srgbClr val="FF0000"/>
                </a:solidFill>
                <a:cs typeface="Arial"/>
              </a:endParaRPr>
            </a:p>
            <a:p>
              <a:pPr marL="12700">
                <a:lnSpc>
                  <a:spcPct val="100000"/>
                </a:lnSpc>
              </a:pPr>
              <a:endParaRPr sz="1600" b="1" dirty="0"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1130849" y="4711446"/>
              <a:ext cx="8753006" cy="1482538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271780" indent="-259079">
                <a:lnSpc>
                  <a:spcPct val="100000"/>
                </a:lnSpc>
                <a:buClr>
                  <a:srgbClr val="231F20"/>
                </a:buClr>
                <a:buFont typeface="Meiryo"/>
                <a:buChar char="•"/>
                <a:tabLst>
                  <a:tab pos="271780" algn="l"/>
                </a:tabLst>
              </a:pP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onta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ned</a:t>
              </a:r>
              <a:r>
                <a:rPr sz="205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n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40" dirty="0" smtClean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sz="2100" spc="0" baseline="-11904" dirty="0" smtClean="0">
                  <a:solidFill>
                    <a:srgbClr val="231F20"/>
                  </a:solidFill>
                  <a:latin typeface="Arial"/>
                  <a:cs typeface="Arial"/>
                </a:rPr>
                <a:t>m</a:t>
              </a:r>
              <a:r>
                <a:rPr sz="2100" spc="-37" baseline="-11904" dirty="0" smtClean="0">
                  <a:solidFill>
                    <a:srgbClr val="231F20"/>
                  </a:solidFill>
                  <a:latin typeface="Arial"/>
                  <a:cs typeface="Arial"/>
                </a:rPr>
                <a:t>u</a:t>
              </a:r>
              <a:r>
                <a:rPr sz="2100" spc="127" baseline="-11904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100" spc="-187" baseline="-11904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2100" spc="-67" baseline="-11904" dirty="0" smtClean="0">
                  <a:solidFill>
                    <a:srgbClr val="231F20"/>
                  </a:solidFill>
                  <a:latin typeface="Arial"/>
                  <a:cs typeface="Arial"/>
                </a:rPr>
                <a:t>x </a:t>
              </a:r>
              <a:r>
                <a:rPr sz="2100" spc="7" baseline="-11904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3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.g.,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the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nf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n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te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30" dirty="0" smtClean="0">
                  <a:solidFill>
                    <a:srgbClr val="231F20"/>
                  </a:solidFill>
                  <a:latin typeface="Arial"/>
                  <a:cs typeface="Arial"/>
                </a:rPr>
                <a:t>w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d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:</a:t>
              </a:r>
              <a:endParaRPr sz="2050" dirty="0">
                <a:latin typeface="Arial"/>
                <a:cs typeface="Arial"/>
              </a:endParaRPr>
            </a:p>
            <a:p>
              <a:pPr>
                <a:lnSpc>
                  <a:spcPts val="1300"/>
                </a:lnSpc>
                <a:spcBef>
                  <a:spcPts val="58"/>
                </a:spcBef>
                <a:buClr>
                  <a:srgbClr val="231F20"/>
                </a:buClr>
                <a:buFont typeface="Meiryo"/>
                <a:buChar char="•"/>
              </a:pPr>
              <a:endParaRPr sz="1300" dirty="0"/>
            </a:p>
            <a:p>
              <a:pPr marL="548640" lvl="1" indent="-247015">
                <a:lnSpc>
                  <a:spcPct val="100000"/>
                </a:lnSpc>
                <a:buClr>
                  <a:srgbClr val="231F20"/>
                </a:buClr>
                <a:buFont typeface="Arial"/>
                <a:buChar char="–"/>
                <a:tabLst>
                  <a:tab pos="548640" algn="l"/>
                  <a:tab pos="2494915" algn="l"/>
                </a:tabLst>
              </a:pPr>
              <a:r>
                <a:rPr sz="1700" spc="204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1700" spc="-15" dirty="0" smtClean="0">
                  <a:solidFill>
                    <a:srgbClr val="231F20"/>
                  </a:solidFill>
                  <a:latin typeface="Meiryo"/>
                  <a:cs typeface="Meiryo"/>
                </a:rPr>
                <a:t>{</a:t>
              </a:r>
              <a:r>
                <a:rPr sz="1700" spc="-250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700" i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1700" i="1" spc="30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70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it</a:t>
              </a:r>
              <a:r>
                <a:rPr sz="1800" spc="15" baseline="-11574" dirty="0" smtClean="0">
                  <a:solidFill>
                    <a:srgbClr val="231F20"/>
                  </a:solidFill>
                  <a:latin typeface="Arial"/>
                  <a:cs typeface="Arial"/>
                </a:rPr>
                <a:t>1</a:t>
              </a:r>
              <a:r>
                <a:rPr sz="1800" spc="67" baseline="-11574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-15" dirty="0" smtClean="0">
                  <a:solidFill>
                    <a:srgbClr val="231F20"/>
                  </a:solidFill>
                  <a:latin typeface="Meiryo"/>
                  <a:cs typeface="Meiryo"/>
                </a:rPr>
                <a:t>}</a:t>
              </a:r>
              <a:r>
                <a:rPr sz="1700" spc="-240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700" spc="-15" dirty="0" smtClean="0">
                  <a:solidFill>
                    <a:srgbClr val="231F20"/>
                  </a:solidFill>
                  <a:latin typeface="Meiryo"/>
                  <a:cs typeface="Meiryo"/>
                </a:rPr>
                <a:t>{</a:t>
              </a:r>
              <a:r>
                <a:rPr sz="1700" spc="-250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700" i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1700" i="1" spc="30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70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it</a:t>
              </a:r>
              <a:r>
                <a:rPr sz="1800" spc="15" baseline="-11574" dirty="0" smtClean="0">
                  <a:solidFill>
                    <a:srgbClr val="231F20"/>
                  </a:solidFill>
                  <a:latin typeface="Arial"/>
                  <a:cs typeface="Arial"/>
                </a:rPr>
                <a:t>2</a:t>
              </a:r>
              <a:r>
                <a:rPr sz="1800" spc="67" baseline="-11574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-20" dirty="0" smtClean="0">
                  <a:solidFill>
                    <a:srgbClr val="231F20"/>
                  </a:solidFill>
                  <a:latin typeface="Meiryo"/>
                  <a:cs typeface="Meiryo"/>
                </a:rPr>
                <a:t>}</a:t>
              </a:r>
              <a:r>
                <a:rPr sz="1700" spc="204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r>
                <a:rPr sz="1800" spc="-112" baseline="41666" dirty="0" smtClean="0">
                  <a:solidFill>
                    <a:srgbClr val="231F20"/>
                  </a:solidFill>
                  <a:latin typeface="Arial"/>
                  <a:cs typeface="Arial"/>
                </a:rPr>
                <a:t>ω	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and  </a:t>
              </a:r>
              <a:r>
                <a:rPr sz="1700" spc="-15" dirty="0" smtClean="0">
                  <a:solidFill>
                    <a:srgbClr val="231F20"/>
                  </a:solidFill>
                  <a:latin typeface="Meiryo"/>
                  <a:cs typeface="Meiryo"/>
                </a:rPr>
                <a:t>{</a:t>
              </a:r>
              <a:r>
                <a:rPr sz="1700" spc="-235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700" i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1700" i="1" spc="30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70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1700" i="1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800" spc="15" baseline="-11574" dirty="0" smtClean="0">
                  <a:solidFill>
                    <a:srgbClr val="231F20"/>
                  </a:solidFill>
                  <a:latin typeface="Arial"/>
                  <a:cs typeface="Arial"/>
                </a:rPr>
                <a:t>1</a:t>
              </a:r>
              <a:r>
                <a:rPr sz="1800" spc="67" baseline="-11574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-15" dirty="0" smtClean="0">
                  <a:solidFill>
                    <a:srgbClr val="231F20"/>
                  </a:solidFill>
                  <a:latin typeface="Meiryo"/>
                  <a:cs typeface="Meiryo"/>
                </a:rPr>
                <a:t>}</a:t>
              </a:r>
              <a:r>
                <a:rPr sz="1700" spc="-240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700" spc="-15" dirty="0" smtClean="0">
                  <a:solidFill>
                    <a:srgbClr val="231F20"/>
                  </a:solidFill>
                  <a:latin typeface="Meiryo"/>
                  <a:cs typeface="Meiryo"/>
                </a:rPr>
                <a:t>{</a:t>
              </a:r>
              <a:r>
                <a:rPr sz="1700" spc="-235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700" i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1700" i="1" spc="30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70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1700" i="1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800" spc="15" baseline="-11574" dirty="0" smtClean="0">
                  <a:solidFill>
                    <a:srgbClr val="231F20"/>
                  </a:solidFill>
                  <a:latin typeface="Arial"/>
                  <a:cs typeface="Arial"/>
                </a:rPr>
                <a:t>1</a:t>
              </a:r>
              <a:r>
                <a:rPr sz="1800" spc="89" baseline="-11574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-15" dirty="0" smtClean="0">
                  <a:solidFill>
                    <a:srgbClr val="231F20"/>
                  </a:solidFill>
                  <a:latin typeface="Meiryo"/>
                  <a:cs typeface="Meiryo"/>
                </a:rPr>
                <a:t>}</a:t>
              </a:r>
              <a:r>
                <a:rPr sz="1700" spc="-250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700" spc="-15" dirty="0" smtClean="0">
                  <a:solidFill>
                    <a:srgbClr val="231F20"/>
                  </a:solidFill>
                  <a:latin typeface="Meiryo"/>
                  <a:cs typeface="Meiryo"/>
                </a:rPr>
                <a:t>{</a:t>
              </a:r>
              <a:r>
                <a:rPr sz="1700" spc="-235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700" i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1700" i="1" spc="30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70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1700" i="1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800" spc="15" baseline="-11574" dirty="0" smtClean="0">
                  <a:solidFill>
                    <a:srgbClr val="231F20"/>
                  </a:solidFill>
                  <a:latin typeface="Arial"/>
                  <a:cs typeface="Arial"/>
                </a:rPr>
                <a:t>1</a:t>
              </a:r>
              <a:r>
                <a:rPr sz="1800" spc="89" baseline="-11574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-15" dirty="0" smtClean="0">
                  <a:solidFill>
                    <a:srgbClr val="231F20"/>
                  </a:solidFill>
                  <a:latin typeface="Meiryo"/>
                  <a:cs typeface="Meiryo"/>
                </a:rPr>
                <a:t>}</a:t>
              </a:r>
              <a:r>
                <a:rPr sz="1700" spc="-250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700" spc="110" dirty="0" smtClean="0">
                  <a:solidFill>
                    <a:srgbClr val="231F20"/>
                  </a:solidFill>
                  <a:latin typeface="Arial"/>
                  <a:cs typeface="Arial"/>
                </a:rPr>
                <a:t>.</a:t>
              </a:r>
              <a:r>
                <a:rPr sz="1700" spc="-14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110" dirty="0" smtClean="0">
                  <a:solidFill>
                    <a:srgbClr val="231F20"/>
                  </a:solidFill>
                  <a:latin typeface="Arial"/>
                  <a:cs typeface="Arial"/>
                </a:rPr>
                <a:t>.</a:t>
              </a:r>
              <a:r>
                <a:rPr sz="1700" spc="-12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110" dirty="0" smtClean="0">
                  <a:solidFill>
                    <a:srgbClr val="231F20"/>
                  </a:solidFill>
                  <a:latin typeface="Arial"/>
                  <a:cs typeface="Arial"/>
                </a:rPr>
                <a:t>. </a:t>
              </a:r>
              <a:r>
                <a:rPr sz="1700" spc="-13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and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-45" dirty="0" smtClean="0">
                  <a:solidFill>
                    <a:srgbClr val="231F20"/>
                  </a:solidFill>
                  <a:latin typeface="Meiryo"/>
                  <a:cs typeface="Meiryo"/>
                </a:rPr>
                <a:t>∅</a:t>
              </a:r>
              <a:r>
                <a:rPr sz="1700" spc="-250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700" spc="-45" dirty="0" smtClean="0">
                  <a:solidFill>
                    <a:srgbClr val="231F20"/>
                  </a:solidFill>
                  <a:latin typeface="Meiryo"/>
                  <a:cs typeface="Meiryo"/>
                </a:rPr>
                <a:t>∅</a:t>
              </a:r>
              <a:r>
                <a:rPr sz="1700" spc="-240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700" spc="-45" dirty="0" smtClean="0">
                  <a:solidFill>
                    <a:srgbClr val="231F20"/>
                  </a:solidFill>
                  <a:latin typeface="Meiryo"/>
                  <a:cs typeface="Meiryo"/>
                </a:rPr>
                <a:t>∅</a:t>
              </a:r>
              <a:r>
                <a:rPr sz="1700" spc="-240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700" spc="110" dirty="0" smtClean="0">
                  <a:solidFill>
                    <a:srgbClr val="231F20"/>
                  </a:solidFill>
                  <a:latin typeface="Arial"/>
                  <a:cs typeface="Arial"/>
                </a:rPr>
                <a:t>.</a:t>
              </a:r>
              <a:r>
                <a:rPr sz="1700" spc="-14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110" dirty="0" smtClean="0">
                  <a:solidFill>
                    <a:srgbClr val="231F20"/>
                  </a:solidFill>
                  <a:latin typeface="Arial"/>
                  <a:cs typeface="Arial"/>
                </a:rPr>
                <a:t>.</a:t>
              </a:r>
              <a:r>
                <a:rPr sz="1700" spc="-14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110" dirty="0" smtClean="0">
                  <a:solidFill>
                    <a:srgbClr val="231F20"/>
                  </a:solidFill>
                  <a:latin typeface="Arial"/>
                  <a:cs typeface="Arial"/>
                </a:rPr>
                <a:t>.</a:t>
              </a:r>
              <a:endParaRPr sz="1700" dirty="0">
                <a:latin typeface="Arial"/>
                <a:cs typeface="Arial"/>
              </a:endParaRPr>
            </a:p>
            <a:p>
              <a:pPr marL="548640" lvl="1" indent="-247015">
                <a:lnSpc>
                  <a:spcPct val="100000"/>
                </a:lnSpc>
                <a:spcBef>
                  <a:spcPts val="145"/>
                </a:spcBef>
                <a:buClr>
                  <a:srgbClr val="231F20"/>
                </a:buClr>
                <a:buFont typeface="Arial"/>
                <a:buChar char="–"/>
                <a:tabLst>
                  <a:tab pos="548640" algn="l"/>
                </a:tabLst>
              </a:pPr>
              <a:r>
                <a:rPr sz="1700" spc="-30" dirty="0" smtClean="0">
                  <a:solidFill>
                    <a:srgbClr val="231F20"/>
                  </a:solidFill>
                  <a:latin typeface="Arial"/>
                  <a:cs typeface="Arial"/>
                </a:rPr>
                <a:t>b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ut not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-15" dirty="0" smtClean="0">
                  <a:solidFill>
                    <a:srgbClr val="231F20"/>
                  </a:solidFill>
                  <a:latin typeface="Meiryo"/>
                  <a:cs typeface="Meiryo"/>
                </a:rPr>
                <a:t>{</a:t>
              </a:r>
              <a:r>
                <a:rPr sz="1700" spc="-235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700" i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1700" i="1" spc="30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70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1700" i="1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800" spc="15" baseline="-11574" dirty="0" smtClean="0">
                  <a:solidFill>
                    <a:srgbClr val="231F20"/>
                  </a:solidFill>
                  <a:latin typeface="Arial"/>
                  <a:cs typeface="Arial"/>
                </a:rPr>
                <a:t>1</a:t>
              </a:r>
              <a:r>
                <a:rPr sz="1800" spc="67" baseline="-11574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-15" dirty="0" smtClean="0">
                  <a:solidFill>
                    <a:srgbClr val="231F20"/>
                  </a:solidFill>
                  <a:latin typeface="Meiryo"/>
                  <a:cs typeface="Meiryo"/>
                </a:rPr>
                <a:t>}</a:t>
              </a:r>
              <a:r>
                <a:rPr sz="1700" spc="-235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700" spc="-45" dirty="0" smtClean="0">
                  <a:solidFill>
                    <a:srgbClr val="231F20"/>
                  </a:solidFill>
                  <a:latin typeface="Meiryo"/>
                  <a:cs typeface="Meiryo"/>
                </a:rPr>
                <a:t>∅</a:t>
              </a:r>
              <a:r>
                <a:rPr sz="1700" spc="-240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700" spc="-15" dirty="0" smtClean="0">
                  <a:solidFill>
                    <a:srgbClr val="231F20"/>
                  </a:solidFill>
                  <a:latin typeface="Meiryo"/>
                  <a:cs typeface="Meiryo"/>
                </a:rPr>
                <a:t>{</a:t>
              </a:r>
              <a:r>
                <a:rPr sz="1700" spc="-250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700" i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1700" i="1" spc="30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70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it</a:t>
              </a:r>
              <a:r>
                <a:rPr sz="1800" spc="82" baseline="-11574" dirty="0" smtClean="0">
                  <a:solidFill>
                    <a:srgbClr val="231F20"/>
                  </a:solidFill>
                  <a:latin typeface="Arial"/>
                  <a:cs typeface="Arial"/>
                </a:rPr>
                <a:t>1</a:t>
              </a:r>
              <a:r>
                <a:rPr sz="1700" spc="110" dirty="0" smtClean="0">
                  <a:solidFill>
                    <a:srgbClr val="231F20"/>
                  </a:solidFill>
                  <a:latin typeface="Arial"/>
                  <a:cs typeface="Arial"/>
                </a:rPr>
                <a:t>,</a:t>
              </a:r>
              <a:r>
                <a:rPr sz="1700" spc="-14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i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1700" i="1" spc="30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70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it</a:t>
              </a:r>
              <a:r>
                <a:rPr sz="1800" spc="15" baseline="-11574" dirty="0" smtClean="0">
                  <a:solidFill>
                    <a:srgbClr val="231F20"/>
                  </a:solidFill>
                  <a:latin typeface="Arial"/>
                  <a:cs typeface="Arial"/>
                </a:rPr>
                <a:t>2</a:t>
              </a:r>
              <a:r>
                <a:rPr sz="1800" spc="67" baseline="-11574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-15" dirty="0" smtClean="0">
                  <a:solidFill>
                    <a:srgbClr val="231F20"/>
                  </a:solidFill>
                  <a:latin typeface="Meiryo"/>
                  <a:cs typeface="Meiryo"/>
                </a:rPr>
                <a:t>}</a:t>
              </a:r>
              <a:r>
                <a:rPr sz="1700" spc="-235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700" spc="110" dirty="0" smtClean="0">
                  <a:solidFill>
                    <a:srgbClr val="231F20"/>
                  </a:solidFill>
                  <a:latin typeface="Arial"/>
                  <a:cs typeface="Arial"/>
                </a:rPr>
                <a:t>.</a:t>
              </a:r>
              <a:r>
                <a:rPr sz="1700" spc="-14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110" dirty="0" smtClean="0">
                  <a:solidFill>
                    <a:srgbClr val="231F20"/>
                  </a:solidFill>
                  <a:latin typeface="Arial"/>
                  <a:cs typeface="Arial"/>
                </a:rPr>
                <a:t>.</a:t>
              </a:r>
              <a:r>
                <a:rPr sz="1700" spc="-14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110" dirty="0" smtClean="0">
                  <a:solidFill>
                    <a:srgbClr val="231F20"/>
                  </a:solidFill>
                  <a:latin typeface="Arial"/>
                  <a:cs typeface="Arial"/>
                </a:rPr>
                <a:t>.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or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-45" dirty="0" smtClean="0">
                  <a:solidFill>
                    <a:srgbClr val="231F20"/>
                  </a:solidFill>
                  <a:latin typeface="Meiryo"/>
                  <a:cs typeface="Meiryo"/>
                </a:rPr>
                <a:t>∅</a:t>
              </a:r>
              <a:r>
                <a:rPr sz="1700" spc="-240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700" spc="-15" dirty="0" smtClean="0">
                  <a:solidFill>
                    <a:srgbClr val="231F20"/>
                  </a:solidFill>
                  <a:latin typeface="Meiryo"/>
                  <a:cs typeface="Meiryo"/>
                </a:rPr>
                <a:t>{</a:t>
              </a:r>
              <a:r>
                <a:rPr sz="1700" spc="-235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700" i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1700" i="1" spc="30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70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1700" i="1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800" spc="15" baseline="-11574" dirty="0" smtClean="0">
                  <a:solidFill>
                    <a:srgbClr val="231F20"/>
                  </a:solidFill>
                  <a:latin typeface="Arial"/>
                  <a:cs typeface="Arial"/>
                </a:rPr>
                <a:t>1</a:t>
              </a:r>
              <a:r>
                <a:rPr sz="1800" spc="67" baseline="-11574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-20" dirty="0" smtClean="0">
                  <a:solidFill>
                    <a:srgbClr val="231F20"/>
                  </a:solidFill>
                  <a:latin typeface="Meiryo"/>
                  <a:cs typeface="Meiryo"/>
                </a:rPr>
                <a:t>}</a:t>
              </a:r>
              <a:r>
                <a:rPr sz="1700" spc="110" dirty="0" smtClean="0">
                  <a:solidFill>
                    <a:srgbClr val="231F20"/>
                  </a:solidFill>
                  <a:latin typeface="Arial"/>
                  <a:cs typeface="Arial"/>
                </a:rPr>
                <a:t>,</a:t>
              </a:r>
              <a:r>
                <a:rPr sz="1700" spc="-12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-45" dirty="0" smtClean="0">
                  <a:solidFill>
                    <a:srgbClr val="231F20"/>
                  </a:solidFill>
                  <a:latin typeface="Meiryo"/>
                  <a:cs typeface="Meiryo"/>
                </a:rPr>
                <a:t>∅</a:t>
              </a:r>
              <a:r>
                <a:rPr sz="1700" spc="-240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700" spc="-45" dirty="0" smtClean="0">
                  <a:solidFill>
                    <a:srgbClr val="231F20"/>
                  </a:solidFill>
                  <a:latin typeface="Meiryo"/>
                  <a:cs typeface="Meiryo"/>
                </a:rPr>
                <a:t>∅</a:t>
              </a:r>
              <a:r>
                <a:rPr sz="1700" spc="-250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700" spc="-15" dirty="0" smtClean="0">
                  <a:solidFill>
                    <a:srgbClr val="231F20"/>
                  </a:solidFill>
                  <a:latin typeface="Meiryo"/>
                  <a:cs typeface="Meiryo"/>
                </a:rPr>
                <a:t>{</a:t>
              </a:r>
              <a:r>
                <a:rPr sz="1700" spc="-235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700" i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1700" i="1" spc="30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70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1700" i="1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800" spc="97" baseline="-11574" dirty="0" smtClean="0">
                  <a:solidFill>
                    <a:srgbClr val="231F20"/>
                  </a:solidFill>
                  <a:latin typeface="Arial"/>
                  <a:cs typeface="Arial"/>
                </a:rPr>
                <a:t>1</a:t>
              </a:r>
              <a:r>
                <a:rPr sz="1700" spc="110" dirty="0" smtClean="0">
                  <a:solidFill>
                    <a:srgbClr val="231F20"/>
                  </a:solidFill>
                  <a:latin typeface="Arial"/>
                  <a:cs typeface="Arial"/>
                </a:rPr>
                <a:t>,</a:t>
              </a:r>
              <a:r>
                <a:rPr sz="1700" spc="-14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i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1700" i="1" spc="30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70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1700" i="1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800" spc="15" baseline="-11574" dirty="0" smtClean="0">
                  <a:solidFill>
                    <a:srgbClr val="231F20"/>
                  </a:solidFill>
                  <a:latin typeface="Arial"/>
                  <a:cs typeface="Arial"/>
                </a:rPr>
                <a:t>2</a:t>
              </a:r>
              <a:r>
                <a:rPr sz="1800" spc="89" baseline="-11574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-20" dirty="0" smtClean="0">
                  <a:solidFill>
                    <a:srgbClr val="231F20"/>
                  </a:solidFill>
                  <a:latin typeface="Meiryo"/>
                  <a:cs typeface="Meiryo"/>
                </a:rPr>
                <a:t>}</a:t>
              </a:r>
              <a:r>
                <a:rPr sz="1700" spc="-45" dirty="0" smtClean="0">
                  <a:solidFill>
                    <a:srgbClr val="231F20"/>
                  </a:solidFill>
                  <a:latin typeface="Meiryo"/>
                  <a:cs typeface="Meiryo"/>
                </a:rPr>
                <a:t>∅</a:t>
              </a:r>
              <a:r>
                <a:rPr sz="1700" spc="-240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700" spc="110" dirty="0" smtClean="0">
                  <a:solidFill>
                    <a:srgbClr val="231F20"/>
                  </a:solidFill>
                  <a:latin typeface="Arial"/>
                  <a:cs typeface="Arial"/>
                </a:rPr>
                <a:t>.</a:t>
              </a:r>
              <a:r>
                <a:rPr sz="1700" spc="-14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110" dirty="0" smtClean="0">
                  <a:solidFill>
                    <a:srgbClr val="231F20"/>
                  </a:solidFill>
                  <a:latin typeface="Arial"/>
                  <a:cs typeface="Arial"/>
                </a:rPr>
                <a:t>.</a:t>
              </a:r>
              <a:r>
                <a:rPr sz="1700" spc="-14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110" dirty="0" smtClean="0">
                  <a:solidFill>
                    <a:srgbClr val="231F20"/>
                  </a:solidFill>
                  <a:latin typeface="Arial"/>
                  <a:cs typeface="Arial"/>
                </a:rPr>
                <a:t>.</a:t>
              </a:r>
              <a:endParaRPr sz="1700" dirty="0">
                <a:latin typeface="Arial"/>
                <a:cs typeface="Arial"/>
              </a:endParaRPr>
            </a:p>
            <a:p>
              <a:pPr>
                <a:lnSpc>
                  <a:spcPts val="850"/>
                </a:lnSpc>
                <a:spcBef>
                  <a:spcPts val="33"/>
                </a:spcBef>
              </a:pPr>
              <a:endParaRPr sz="850" dirty="0"/>
            </a:p>
            <a:p>
              <a:pPr>
                <a:lnSpc>
                  <a:spcPts val="1000"/>
                </a:lnSpc>
              </a:pPr>
              <a:endParaRPr sz="1000" dirty="0"/>
            </a:p>
            <a:p>
              <a:pPr marL="1510665">
                <a:lnSpc>
                  <a:spcPct val="100000"/>
                </a:lnSpc>
              </a:pPr>
              <a:r>
                <a:rPr sz="1700" i="1" spc="15" dirty="0" smtClean="0">
                  <a:solidFill>
                    <a:srgbClr val="0000FF"/>
                  </a:solidFill>
                  <a:latin typeface="Arial"/>
                  <a:cs typeface="Arial"/>
                </a:rPr>
                <a:t>D</a:t>
              </a:r>
              <a:r>
                <a:rPr sz="1700" i="1" spc="5" dirty="0" smtClean="0">
                  <a:solidFill>
                    <a:srgbClr val="0000FF"/>
                  </a:solidFill>
                  <a:latin typeface="Arial"/>
                  <a:cs typeface="Arial"/>
                </a:rPr>
                <a:t>oes</a:t>
              </a:r>
              <a:r>
                <a:rPr sz="1700" i="1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700" i="1" spc="5" dirty="0" smtClean="0">
                  <a:solidFill>
                    <a:srgbClr val="0000FF"/>
                  </a:solidFill>
                  <a:latin typeface="Arial"/>
                  <a:cs typeface="Arial"/>
                </a:rPr>
                <a:t>the</a:t>
              </a:r>
              <a:r>
                <a:rPr sz="1700" i="1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700" i="1" spc="5" dirty="0" smtClean="0">
                  <a:solidFill>
                    <a:srgbClr val="0000FF"/>
                  </a:solidFill>
                  <a:latin typeface="Arial"/>
                  <a:cs typeface="Arial"/>
                </a:rPr>
                <a:t>se</a:t>
              </a:r>
              <a:r>
                <a:rPr sz="1700" i="1" spc="15" dirty="0" smtClean="0">
                  <a:solidFill>
                    <a:srgbClr val="0000FF"/>
                  </a:solidFill>
                  <a:latin typeface="Arial"/>
                  <a:cs typeface="Arial"/>
                </a:rPr>
                <a:t>m</a:t>
              </a:r>
              <a:r>
                <a:rPr sz="1700" i="1" spc="5" dirty="0" smtClean="0">
                  <a:solidFill>
                    <a:srgbClr val="0000FF"/>
                  </a:solidFill>
                  <a:latin typeface="Arial"/>
                  <a:cs typeface="Arial"/>
                </a:rPr>
                <a:t>aphore-based</a:t>
              </a:r>
              <a:r>
                <a:rPr sz="1700" i="1" spc="-40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700" i="1" spc="5" dirty="0" smtClean="0">
                  <a:solidFill>
                    <a:srgbClr val="0000FF"/>
                  </a:solidFill>
                  <a:latin typeface="Arial"/>
                  <a:cs typeface="Arial"/>
                </a:rPr>
                <a:t>algo</a:t>
              </a:r>
              <a:r>
                <a:rPr sz="1700" i="1" spc="30" dirty="0" smtClean="0">
                  <a:solidFill>
                    <a:srgbClr val="0000FF"/>
                  </a:solidFill>
                  <a:latin typeface="Arial"/>
                  <a:cs typeface="Arial"/>
                </a:rPr>
                <a:t>r</a:t>
              </a:r>
              <a:r>
                <a:rPr sz="1700" i="1" spc="5" dirty="0" smtClean="0">
                  <a:solidFill>
                    <a:srgbClr val="0000FF"/>
                  </a:solidFill>
                  <a:latin typeface="Arial"/>
                  <a:cs typeface="Arial"/>
                </a:rPr>
                <a:t>ithm</a:t>
              </a:r>
              <a:r>
                <a:rPr sz="1700" i="1" spc="-15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700" i="1" spc="5" dirty="0" smtClean="0">
                  <a:solidFill>
                    <a:srgbClr val="0000FF"/>
                  </a:solidFill>
                  <a:latin typeface="Arial"/>
                  <a:cs typeface="Arial"/>
                </a:rPr>
                <a:t>satisfy</a:t>
              </a:r>
              <a:r>
                <a:rPr sz="1700" i="1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700" spc="120" dirty="0" smtClean="0">
                  <a:solidFill>
                    <a:srgbClr val="0000FF"/>
                  </a:solidFill>
                  <a:latin typeface="Arial"/>
                  <a:cs typeface="Arial"/>
                </a:rPr>
                <a:t>P</a:t>
              </a:r>
              <a:r>
                <a:rPr sz="1800" spc="-52" baseline="-11574" dirty="0" smtClean="0">
                  <a:solidFill>
                    <a:srgbClr val="0000FF"/>
                  </a:solidFill>
                  <a:latin typeface="Arial"/>
                  <a:cs typeface="Arial"/>
                </a:rPr>
                <a:t>mu</a:t>
              </a:r>
              <a:r>
                <a:rPr sz="1800" spc="82" baseline="-11574" dirty="0" smtClean="0">
                  <a:solidFill>
                    <a:srgbClr val="0000FF"/>
                  </a:solidFill>
                  <a:latin typeface="Arial"/>
                  <a:cs typeface="Arial"/>
                </a:rPr>
                <a:t>t</a:t>
              </a:r>
              <a:r>
                <a:rPr sz="1800" spc="-179" baseline="-11574" dirty="0" smtClean="0">
                  <a:solidFill>
                    <a:srgbClr val="0000FF"/>
                  </a:solidFill>
                  <a:latin typeface="Arial"/>
                  <a:cs typeface="Arial"/>
                </a:rPr>
                <a:t>e</a:t>
              </a:r>
              <a:r>
                <a:rPr sz="1800" spc="-75" baseline="-11574" dirty="0" smtClean="0">
                  <a:solidFill>
                    <a:srgbClr val="0000FF"/>
                  </a:solidFill>
                  <a:latin typeface="Arial"/>
                  <a:cs typeface="Arial"/>
                </a:rPr>
                <a:t>x</a:t>
              </a:r>
              <a:r>
                <a:rPr sz="1800" spc="-202" baseline="-11574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700" i="1" spc="5" dirty="0" smtClean="0">
                  <a:solidFill>
                    <a:srgbClr val="0000FF"/>
                  </a:solidFill>
                  <a:latin typeface="Arial"/>
                  <a:cs typeface="Arial"/>
                </a:rPr>
                <a:t>?</a:t>
              </a:r>
              <a:endParaRPr sz="1700" dirty="0">
                <a:latin typeface="Arial"/>
                <a:cs typeface="Arial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10546388" y="6561408"/>
            <a:ext cx="258124" cy="184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200" spc="-10" dirty="0" smtClean="0">
                <a:solidFill>
                  <a:srgbClr val="231F20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1987" y="267868"/>
            <a:ext cx="53253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pc="-68" dirty="0">
                <a:solidFill>
                  <a:schemeClr val="tx2"/>
                </a:solidFill>
                <a:latin typeface="Arial Narrow" panose="020B0606020202030204" pitchFamily="34" charset="0"/>
              </a:rPr>
              <a:t>How to specify mutual exclusion?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4372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229" y="323850"/>
            <a:ext cx="11761470" cy="6616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920">
              <a:lnSpc>
                <a:spcPct val="100000"/>
              </a:lnSpc>
            </a:pPr>
            <a:r>
              <a:rPr sz="3200" dirty="0">
                <a:ea typeface="+mn-ea"/>
                <a:cs typeface="+mn-cs"/>
              </a:rPr>
              <a:t>Does the semaphore-based algorithm satisfy Pmutex ?</a:t>
            </a:r>
            <a:endParaRPr sz="3200" dirty="0"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4457" y="2045256"/>
            <a:ext cx="8964685" cy="3627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68218" y="1866669"/>
            <a:ext cx="1432269" cy="462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algn="ctr">
              <a:lnSpc>
                <a:spcPct val="100000"/>
              </a:lnSpc>
            </a:pPr>
            <a:r>
              <a:rPr sz="1400" spc="-15" dirty="0" smtClean="0">
                <a:solidFill>
                  <a:srgbClr val="231F20"/>
                </a:solidFill>
                <a:latin typeface="Meiryo"/>
                <a:cs typeface="Meiryo"/>
              </a:rPr>
              <a:t>∅</a:t>
            </a:r>
            <a:endParaRPr sz="1400">
              <a:latin typeface="Meiryo"/>
              <a:cs typeface="Meiryo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20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82" baseline="-13888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2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20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spc="82" baseline="-13888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1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00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endParaRPr sz="1450">
              <a:latin typeface="Meiryo"/>
              <a:cs typeface="Meiry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1967" y="2963139"/>
            <a:ext cx="1459209" cy="4750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635" algn="ctr">
              <a:lnSpc>
                <a:spcPct val="100000"/>
              </a:lnSpc>
            </a:pPr>
            <a:r>
              <a:rPr sz="1400" spc="-15" dirty="0" smtClean="0">
                <a:solidFill>
                  <a:srgbClr val="231F20"/>
                </a:solidFill>
                <a:latin typeface="Meiryo"/>
                <a:cs typeface="Meiryo"/>
              </a:rPr>
              <a:t>∅</a:t>
            </a:r>
            <a:endParaRPr sz="1400">
              <a:latin typeface="Meiryo"/>
              <a:cs typeface="Meiryo"/>
            </a:endParaRPr>
          </a:p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125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800" spc="82" baseline="-13888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1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20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spc="82" baseline="-13888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1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endParaRPr sz="1450">
              <a:latin typeface="Meiryo"/>
              <a:cs typeface="Meiry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7530" y="2963139"/>
            <a:ext cx="1459209" cy="4750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635" algn="ctr">
              <a:lnSpc>
                <a:spcPct val="100000"/>
              </a:lnSpc>
            </a:pPr>
            <a:r>
              <a:rPr sz="1400" spc="-15" dirty="0" smtClean="0">
                <a:solidFill>
                  <a:srgbClr val="231F20"/>
                </a:solidFill>
                <a:latin typeface="Meiryo"/>
                <a:cs typeface="Meiryo"/>
              </a:rPr>
              <a:t>∅</a:t>
            </a:r>
            <a:endParaRPr sz="1400">
              <a:latin typeface="Meiryo"/>
              <a:cs typeface="Meiryo"/>
            </a:endParaRPr>
          </a:p>
          <a:p>
            <a:pPr marR="0" algn="ctr">
              <a:lnSpc>
                <a:spcPct val="100000"/>
              </a:lnSpc>
              <a:spcBef>
                <a:spcPts val="114"/>
              </a:spcBef>
            </a:pP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20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82" baseline="-13888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2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25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800" spc="97" baseline="-13888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1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endParaRPr sz="1450">
              <a:latin typeface="Meiryo"/>
              <a:cs typeface="Meiry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9584" y="4277214"/>
            <a:ext cx="2191805" cy="25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spc="82" baseline="-13888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2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20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spc="97" baseline="-13888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1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r>
              <a:rPr lang="en-US" sz="1450" spc="25" dirty="0" smtClean="0">
                <a:solidFill>
                  <a:srgbClr val="231F20"/>
                </a:solidFill>
                <a:latin typeface="Meiryo"/>
                <a:cs typeface="Meiryo"/>
              </a:rPr>
              <a:t>     </a:t>
            </a:r>
            <a:r>
              <a:rPr sz="1450" spc="-70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sz="1450" spc="-30" dirty="0" smtClean="0">
                <a:solidFill>
                  <a:srgbClr val="231F20"/>
                </a:solidFill>
                <a:latin typeface="Meiryo"/>
                <a:cs typeface="Meiryo"/>
              </a:rPr>
              <a:t>{</a:t>
            </a:r>
            <a:r>
              <a:rPr sz="1450" spc="-210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sz="1400" i="1" spc="10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400" i="1" spc="3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400" i="1" spc="10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400" i="1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800" spc="15" baseline="-13888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800" spc="-22" baseline="-13888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-30" dirty="0" smtClean="0">
                <a:solidFill>
                  <a:srgbClr val="231F20"/>
                </a:solidFill>
                <a:latin typeface="Meiryo"/>
                <a:cs typeface="Meiryo"/>
              </a:rPr>
              <a:t>}</a:t>
            </a:r>
            <a:endParaRPr sz="1450" dirty="0">
              <a:latin typeface="Meiryo"/>
              <a:cs typeface="Meiry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1280" y="4061063"/>
            <a:ext cx="1486148" cy="4738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algn="ctr">
              <a:lnSpc>
                <a:spcPct val="100000"/>
              </a:lnSpc>
            </a:pPr>
            <a:r>
              <a:rPr sz="1400" spc="-15" dirty="0" smtClean="0">
                <a:solidFill>
                  <a:srgbClr val="231F20"/>
                </a:solidFill>
                <a:latin typeface="Meiryo"/>
                <a:cs typeface="Meiryo"/>
              </a:rPr>
              <a:t>∅</a:t>
            </a:r>
            <a:endParaRPr sz="1400">
              <a:latin typeface="Meiryo"/>
              <a:cs typeface="Meiryo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125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800" spc="97" baseline="-13888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2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25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800" spc="97" baseline="-13888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1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endParaRPr sz="1450">
              <a:latin typeface="Meiryo"/>
              <a:cs typeface="Meiry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15350" y="4277214"/>
            <a:ext cx="2194051" cy="25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spc="-30" dirty="0" smtClean="0">
                <a:solidFill>
                  <a:srgbClr val="231F20"/>
                </a:solidFill>
                <a:latin typeface="Meiryo"/>
                <a:cs typeface="Meiryo"/>
              </a:rPr>
              <a:t>{</a:t>
            </a:r>
            <a:r>
              <a:rPr sz="1450" spc="-215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sz="1400" i="1" spc="10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400" i="1" spc="3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400" i="1" spc="10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400" i="1" spc="-1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800" spc="15" baseline="-13888" dirty="0" smtClean="0">
                <a:solidFill>
                  <a:srgbClr val="231F20"/>
                </a:solidFill>
                <a:latin typeface="Arial"/>
                <a:cs typeface="Arial"/>
              </a:rPr>
              <a:t>2 </a:t>
            </a:r>
            <a:r>
              <a:rPr sz="1450" spc="-30" dirty="0" smtClean="0">
                <a:solidFill>
                  <a:srgbClr val="231F20"/>
                </a:solidFill>
                <a:latin typeface="Meiryo"/>
                <a:cs typeface="Meiryo"/>
              </a:rPr>
              <a:t>}</a:t>
            </a:r>
            <a:r>
              <a:rPr sz="1450" spc="-55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lang="en-US" sz="1450" spc="-55" dirty="0" smtClean="0">
                <a:solidFill>
                  <a:srgbClr val="231F20"/>
                </a:solidFill>
                <a:latin typeface="Meiryo"/>
                <a:cs typeface="Meiryo"/>
              </a:rPr>
              <a:t>    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20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82" baseline="-13888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1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0" dirty="0" smtClean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800" spc="82" baseline="-13888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1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00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endParaRPr sz="1450" dirty="0">
              <a:latin typeface="Meiryo"/>
              <a:cs typeface="Meiry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90626" y="3473871"/>
            <a:ext cx="3851471" cy="1989264"/>
          </a:xfrm>
          <a:custGeom>
            <a:avLst/>
            <a:gdLst/>
            <a:ahLst/>
            <a:cxnLst/>
            <a:rect l="l" t="t" r="r" b="b"/>
            <a:pathLst>
              <a:path w="3268268" h="2087499">
                <a:moveTo>
                  <a:pt x="0" y="2087499"/>
                </a:moveTo>
                <a:lnTo>
                  <a:pt x="181922" y="2057230"/>
                </a:lnTo>
                <a:lnTo>
                  <a:pt x="361898" y="2019161"/>
                </a:lnTo>
                <a:lnTo>
                  <a:pt x="539927" y="1973292"/>
                </a:lnTo>
                <a:lnTo>
                  <a:pt x="716009" y="1919624"/>
                </a:lnTo>
                <a:lnTo>
                  <a:pt x="890144" y="1858155"/>
                </a:lnTo>
                <a:lnTo>
                  <a:pt x="1062332" y="1788886"/>
                </a:lnTo>
                <a:lnTo>
                  <a:pt x="1232571" y="1711816"/>
                </a:lnTo>
                <a:lnTo>
                  <a:pt x="1400862" y="1626946"/>
                </a:lnTo>
                <a:lnTo>
                  <a:pt x="1567205" y="1534275"/>
                </a:lnTo>
                <a:lnTo>
                  <a:pt x="1731598" y="1433803"/>
                </a:lnTo>
                <a:lnTo>
                  <a:pt x="1894043" y="1325529"/>
                </a:lnTo>
                <a:lnTo>
                  <a:pt x="2054537" y="1209455"/>
                </a:lnTo>
                <a:lnTo>
                  <a:pt x="2213082" y="1085579"/>
                </a:lnTo>
                <a:lnTo>
                  <a:pt x="2369677" y="953902"/>
                </a:lnTo>
                <a:lnTo>
                  <a:pt x="2524320" y="814423"/>
                </a:lnTo>
                <a:lnTo>
                  <a:pt x="2677013" y="667143"/>
                </a:lnTo>
                <a:lnTo>
                  <a:pt x="2827755" y="512060"/>
                </a:lnTo>
                <a:lnTo>
                  <a:pt x="2976545" y="349176"/>
                </a:lnTo>
                <a:lnTo>
                  <a:pt x="3123383" y="178489"/>
                </a:lnTo>
                <a:lnTo>
                  <a:pt x="3268268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86485" y="3473871"/>
            <a:ext cx="55614" cy="50055"/>
          </a:xfrm>
          <a:custGeom>
            <a:avLst/>
            <a:gdLst/>
            <a:ahLst/>
            <a:cxnLst/>
            <a:rect l="l" t="t" r="r" b="b"/>
            <a:pathLst>
              <a:path w="47193" h="52527">
                <a:moveTo>
                  <a:pt x="0" y="28968"/>
                </a:moveTo>
                <a:lnTo>
                  <a:pt x="29667" y="52527"/>
                </a:lnTo>
                <a:lnTo>
                  <a:pt x="47193" y="0"/>
                </a:lnTo>
                <a:lnTo>
                  <a:pt x="0" y="28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24617" y="3473872"/>
            <a:ext cx="3856470" cy="1989856"/>
          </a:xfrm>
          <a:custGeom>
            <a:avLst/>
            <a:gdLst/>
            <a:ahLst/>
            <a:cxnLst/>
            <a:rect l="l" t="t" r="r" b="b"/>
            <a:pathLst>
              <a:path w="3272510" h="2088121">
                <a:moveTo>
                  <a:pt x="3272510" y="2088121"/>
                </a:moveTo>
                <a:lnTo>
                  <a:pt x="3090306" y="2057997"/>
                </a:lnTo>
                <a:lnTo>
                  <a:pt x="2910058" y="2020055"/>
                </a:lnTo>
                <a:lnTo>
                  <a:pt x="2731766" y="1974294"/>
                </a:lnTo>
                <a:lnTo>
                  <a:pt x="2555431" y="1920715"/>
                </a:lnTo>
                <a:lnTo>
                  <a:pt x="2381052" y="1859318"/>
                </a:lnTo>
                <a:lnTo>
                  <a:pt x="2208630" y="1790101"/>
                </a:lnTo>
                <a:lnTo>
                  <a:pt x="2038163" y="1713065"/>
                </a:lnTo>
                <a:lnTo>
                  <a:pt x="1869651" y="1628210"/>
                </a:lnTo>
                <a:lnTo>
                  <a:pt x="1703095" y="1535536"/>
                </a:lnTo>
                <a:lnTo>
                  <a:pt x="1538495" y="1435042"/>
                </a:lnTo>
                <a:lnTo>
                  <a:pt x="1375850" y="1326729"/>
                </a:lnTo>
                <a:lnTo>
                  <a:pt x="1215159" y="1210596"/>
                </a:lnTo>
                <a:lnTo>
                  <a:pt x="1056424" y="1086643"/>
                </a:lnTo>
                <a:lnTo>
                  <a:pt x="899643" y="954869"/>
                </a:lnTo>
                <a:lnTo>
                  <a:pt x="744817" y="815276"/>
                </a:lnTo>
                <a:lnTo>
                  <a:pt x="591946" y="667862"/>
                </a:lnTo>
                <a:lnTo>
                  <a:pt x="441028" y="512628"/>
                </a:lnTo>
                <a:lnTo>
                  <a:pt x="292065" y="349573"/>
                </a:lnTo>
                <a:lnTo>
                  <a:pt x="145055" y="178697"/>
                </a:lnTo>
                <a:lnTo>
                  <a:pt x="0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24617" y="3473871"/>
            <a:ext cx="55674" cy="50115"/>
          </a:xfrm>
          <a:custGeom>
            <a:avLst/>
            <a:gdLst/>
            <a:ahLst/>
            <a:cxnLst/>
            <a:rect l="l" t="t" r="r" b="b"/>
            <a:pathLst>
              <a:path w="47244" h="52590">
                <a:moveTo>
                  <a:pt x="0" y="0"/>
                </a:moveTo>
                <a:lnTo>
                  <a:pt x="17551" y="52590"/>
                </a:lnTo>
                <a:lnTo>
                  <a:pt x="47244" y="290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74102" y="2230148"/>
            <a:ext cx="3165008" cy="2012705"/>
          </a:xfrm>
          <a:custGeom>
            <a:avLst/>
            <a:gdLst/>
            <a:ahLst/>
            <a:cxnLst/>
            <a:rect l="l" t="t" r="r" b="b"/>
            <a:pathLst>
              <a:path w="2685751" h="2112098">
                <a:moveTo>
                  <a:pt x="92842" y="2112098"/>
                </a:moveTo>
                <a:lnTo>
                  <a:pt x="43003" y="1922056"/>
                </a:lnTo>
                <a:lnTo>
                  <a:pt x="12055" y="1740899"/>
                </a:lnTo>
                <a:lnTo>
                  <a:pt x="0" y="1568629"/>
                </a:lnTo>
                <a:lnTo>
                  <a:pt x="6836" y="1405245"/>
                </a:lnTo>
                <a:lnTo>
                  <a:pt x="32565" y="1250749"/>
                </a:lnTo>
                <a:lnTo>
                  <a:pt x="77187" y="1105139"/>
                </a:lnTo>
                <a:lnTo>
                  <a:pt x="140702" y="968418"/>
                </a:lnTo>
                <a:lnTo>
                  <a:pt x="223111" y="840585"/>
                </a:lnTo>
                <a:lnTo>
                  <a:pt x="324412" y="721640"/>
                </a:lnTo>
                <a:lnTo>
                  <a:pt x="444607" y="611584"/>
                </a:lnTo>
                <a:lnTo>
                  <a:pt x="583696" y="510417"/>
                </a:lnTo>
                <a:lnTo>
                  <a:pt x="741679" y="418140"/>
                </a:lnTo>
                <a:lnTo>
                  <a:pt x="918556" y="334754"/>
                </a:lnTo>
                <a:lnTo>
                  <a:pt x="1114327" y="260257"/>
                </a:lnTo>
                <a:lnTo>
                  <a:pt x="1328993" y="194652"/>
                </a:lnTo>
                <a:lnTo>
                  <a:pt x="1562554" y="137937"/>
                </a:lnTo>
                <a:lnTo>
                  <a:pt x="1815010" y="90114"/>
                </a:lnTo>
                <a:lnTo>
                  <a:pt x="2086362" y="51184"/>
                </a:lnTo>
                <a:lnTo>
                  <a:pt x="2376608" y="21145"/>
                </a:lnTo>
                <a:lnTo>
                  <a:pt x="2685751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75862" y="2214657"/>
            <a:ext cx="63247" cy="36501"/>
          </a:xfrm>
          <a:custGeom>
            <a:avLst/>
            <a:gdLst/>
            <a:ahLst/>
            <a:cxnLst/>
            <a:rect l="l" t="t" r="r" b="b"/>
            <a:pathLst>
              <a:path w="53670" h="38303">
                <a:moveTo>
                  <a:pt x="0" y="0"/>
                </a:moveTo>
                <a:lnTo>
                  <a:pt x="2108" y="38303"/>
                </a:lnTo>
                <a:lnTo>
                  <a:pt x="53670" y="16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35852" y="2230500"/>
            <a:ext cx="3156733" cy="2012354"/>
          </a:xfrm>
          <a:custGeom>
            <a:avLst/>
            <a:gdLst/>
            <a:ahLst/>
            <a:cxnLst/>
            <a:rect l="l" t="t" r="r" b="b"/>
            <a:pathLst>
              <a:path w="2678729" h="2111730">
                <a:moveTo>
                  <a:pt x="2585923" y="2111730"/>
                </a:moveTo>
                <a:lnTo>
                  <a:pt x="2635711" y="1921893"/>
                </a:lnTo>
                <a:lnTo>
                  <a:pt x="2666646" y="1740922"/>
                </a:lnTo>
                <a:lnTo>
                  <a:pt x="2678729" y="1568818"/>
                </a:lnTo>
                <a:lnTo>
                  <a:pt x="2671959" y="1405581"/>
                </a:lnTo>
                <a:lnTo>
                  <a:pt x="2646337" y="1251211"/>
                </a:lnTo>
                <a:lnTo>
                  <a:pt x="2601864" y="1105709"/>
                </a:lnTo>
                <a:lnTo>
                  <a:pt x="2538539" y="969075"/>
                </a:lnTo>
                <a:lnTo>
                  <a:pt x="2456363" y="841310"/>
                </a:lnTo>
                <a:lnTo>
                  <a:pt x="2355337" y="722413"/>
                </a:lnTo>
                <a:lnTo>
                  <a:pt x="2235460" y="612386"/>
                </a:lnTo>
                <a:lnTo>
                  <a:pt x="2096733" y="511228"/>
                </a:lnTo>
                <a:lnTo>
                  <a:pt x="1939157" y="418940"/>
                </a:lnTo>
                <a:lnTo>
                  <a:pt x="1762731" y="335522"/>
                </a:lnTo>
                <a:lnTo>
                  <a:pt x="1567456" y="260975"/>
                </a:lnTo>
                <a:lnTo>
                  <a:pt x="1353333" y="195300"/>
                </a:lnTo>
                <a:lnTo>
                  <a:pt x="1120361" y="138495"/>
                </a:lnTo>
                <a:lnTo>
                  <a:pt x="868542" y="90563"/>
                </a:lnTo>
                <a:lnTo>
                  <a:pt x="597875" y="51502"/>
                </a:lnTo>
                <a:lnTo>
                  <a:pt x="308361" y="21314"/>
                </a:lnTo>
                <a:lnTo>
                  <a:pt x="0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35852" y="2215081"/>
            <a:ext cx="63112" cy="36416"/>
          </a:xfrm>
          <a:custGeom>
            <a:avLst/>
            <a:gdLst/>
            <a:ahLst/>
            <a:cxnLst/>
            <a:rect l="l" t="t" r="r" b="b"/>
            <a:pathLst>
              <a:path w="53555" h="38214">
                <a:moveTo>
                  <a:pt x="0" y="16179"/>
                </a:moveTo>
                <a:lnTo>
                  <a:pt x="51422" y="38214"/>
                </a:lnTo>
                <a:lnTo>
                  <a:pt x="53555" y="0"/>
                </a:lnTo>
                <a:lnTo>
                  <a:pt x="0" y="161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52156" y="5373687"/>
            <a:ext cx="8211031" cy="7600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134485" algn="l"/>
              </a:tabLst>
            </a:pPr>
            <a:r>
              <a:rPr sz="1450" spc="-30" dirty="0" smtClean="0">
                <a:solidFill>
                  <a:srgbClr val="231F20"/>
                </a:solidFill>
                <a:latin typeface="Meiryo"/>
                <a:cs typeface="Meiryo"/>
              </a:rPr>
              <a:t>{</a:t>
            </a:r>
            <a:r>
              <a:rPr sz="1450" spc="-215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sz="1400" i="1" spc="10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400" i="1" spc="3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400" i="1" spc="10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400" i="1" spc="-1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800" spc="15" baseline="-13888" dirty="0" smtClean="0">
                <a:solidFill>
                  <a:srgbClr val="231F20"/>
                </a:solidFill>
                <a:latin typeface="Arial"/>
                <a:cs typeface="Arial"/>
              </a:rPr>
              <a:t>1 </a:t>
            </a:r>
            <a:r>
              <a:rPr sz="1450" spc="-30" dirty="0" smtClean="0">
                <a:solidFill>
                  <a:srgbClr val="231F20"/>
                </a:solidFill>
                <a:latin typeface="Meiryo"/>
                <a:cs typeface="Meiryo"/>
              </a:rPr>
              <a:t>}</a:t>
            </a:r>
            <a:r>
              <a:rPr lang="en-US" sz="1450" spc="-30" dirty="0" smtClean="0">
                <a:solidFill>
                  <a:srgbClr val="231F20"/>
                </a:solidFill>
                <a:latin typeface="Meiryo"/>
                <a:cs typeface="Meiryo"/>
              </a:rPr>
              <a:t>    </a:t>
            </a:r>
            <a:r>
              <a:rPr sz="1450" spc="-155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spc="97" baseline="-13888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2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25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800" spc="97" baseline="-13888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1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	</a:t>
            </a:r>
            <a:r>
              <a:rPr lang="en-US" sz="1450" spc="25" dirty="0" smtClean="0">
                <a:solidFill>
                  <a:srgbClr val="231F20"/>
                </a:solidFill>
                <a:latin typeface="Meiryo"/>
                <a:cs typeface="Meiryo"/>
              </a:rPr>
              <a:t>             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125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800" spc="97" baseline="-13888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2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0" dirty="0" smtClean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800" spc="97" baseline="-13888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1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r>
              <a:rPr sz="1450" spc="-155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lang="en-US" sz="1450" spc="-155" dirty="0" smtClean="0">
                <a:solidFill>
                  <a:srgbClr val="231F20"/>
                </a:solidFill>
                <a:latin typeface="Meiryo"/>
                <a:cs typeface="Meiryo"/>
              </a:rPr>
              <a:t>    </a:t>
            </a:r>
            <a:r>
              <a:rPr sz="1450" spc="-30" dirty="0" smtClean="0">
                <a:solidFill>
                  <a:srgbClr val="231F20"/>
                </a:solidFill>
                <a:latin typeface="Meiryo"/>
                <a:cs typeface="Meiryo"/>
              </a:rPr>
              <a:t>{</a:t>
            </a:r>
            <a:r>
              <a:rPr sz="1450" spc="-210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sz="1400" i="1" spc="10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400" i="1" spc="3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400" i="1" spc="10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400" i="1" spc="-1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800" spc="15" baseline="-13888" dirty="0" smtClean="0">
                <a:solidFill>
                  <a:srgbClr val="231F20"/>
                </a:solidFill>
                <a:latin typeface="Arial"/>
                <a:cs typeface="Arial"/>
              </a:rPr>
              <a:t>2 </a:t>
            </a:r>
            <a:r>
              <a:rPr sz="1450" spc="-30" dirty="0" smtClean="0">
                <a:solidFill>
                  <a:srgbClr val="231F20"/>
                </a:solidFill>
                <a:latin typeface="Meiryo"/>
                <a:cs typeface="Meiryo"/>
              </a:rPr>
              <a:t>}</a:t>
            </a:r>
            <a:endParaRPr sz="1450" dirty="0">
              <a:latin typeface="Meiryo"/>
              <a:cs typeface="Meiryo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97"/>
              </a:spcBef>
            </a:pPr>
            <a:endParaRPr sz="1100" dirty="0"/>
          </a:p>
          <a:p>
            <a:pPr marL="394970">
              <a:lnSpc>
                <a:spcPct val="100000"/>
              </a:lnSpc>
            </a:pPr>
            <a:r>
              <a:rPr lang="en-US" sz="1800" spc="-229" dirty="0" smtClean="0">
                <a:solidFill>
                  <a:srgbClr val="00FF00"/>
                </a:solidFill>
                <a:latin typeface="Arial"/>
                <a:cs typeface="Arial"/>
              </a:rPr>
              <a:t>                         </a:t>
            </a:r>
            <a:r>
              <a:rPr sz="1800" spc="-229" dirty="0" smtClean="0">
                <a:solidFill>
                  <a:srgbClr val="00FF00"/>
                </a:solidFill>
                <a:latin typeface="Arial"/>
                <a:cs typeface="Arial"/>
              </a:rPr>
              <a:t>Y</a:t>
            </a:r>
            <a:r>
              <a:rPr sz="1800" spc="5" dirty="0" smtClean="0">
                <a:solidFill>
                  <a:srgbClr val="00FF00"/>
                </a:solidFill>
                <a:latin typeface="Arial"/>
                <a:cs typeface="Arial"/>
              </a:rPr>
              <a:t>es</a:t>
            </a:r>
            <a:r>
              <a:rPr sz="1800" spc="-5" dirty="0" smtClean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1800" spc="5" dirty="0" smtClean="0">
                <a:solidFill>
                  <a:srgbClr val="231F20"/>
                </a:solidFill>
                <a:latin typeface="Arial"/>
                <a:cs typeface="Arial"/>
              </a:rPr>
              <a:t>as</a:t>
            </a:r>
            <a:r>
              <a:rPr sz="1800" spc="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800" spc="5" dirty="0" smtClean="0">
                <a:solidFill>
                  <a:srgbClr val="231F20"/>
                </a:solidFill>
                <a:latin typeface="Arial"/>
                <a:cs typeface="Arial"/>
              </a:rPr>
              <a:t>there</a:t>
            </a:r>
            <a:r>
              <a:rPr sz="18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800" spc="5" dirty="0" smtClean="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sz="18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800" spc="5" dirty="0" smtClean="0">
                <a:solidFill>
                  <a:srgbClr val="231F20"/>
                </a:solidFill>
                <a:latin typeface="Arial"/>
                <a:cs typeface="Arial"/>
              </a:rPr>
              <a:t>no</a:t>
            </a:r>
            <a:r>
              <a:rPr sz="1800" spc="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800" spc="5" dirty="0" smtClean="0">
                <a:solidFill>
                  <a:srgbClr val="231F20"/>
                </a:solidFill>
                <a:latin typeface="Arial"/>
                <a:cs typeface="Arial"/>
              </a:rPr>
              <a:t>reacha</a:t>
            </a:r>
            <a:r>
              <a:rPr sz="1800" spc="-30" dirty="0" smtClean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800" spc="5" dirty="0" smtClean="0">
                <a:solidFill>
                  <a:srgbClr val="231F20"/>
                </a:solidFill>
                <a:latin typeface="Arial"/>
                <a:cs typeface="Arial"/>
              </a:rPr>
              <a:t>le</a:t>
            </a:r>
            <a:r>
              <a:rPr sz="1800" spc="-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800" spc="5" dirty="0" smtClean="0">
                <a:solidFill>
                  <a:srgbClr val="231F20"/>
                </a:solidFill>
                <a:latin typeface="Arial"/>
                <a:cs typeface="Arial"/>
              </a:rPr>
              <a:t>state</a:t>
            </a:r>
            <a:r>
              <a:rPr sz="18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800" spc="5" dirty="0" smtClean="0">
                <a:solidFill>
                  <a:srgbClr val="231F20"/>
                </a:solidFill>
                <a:latin typeface="Arial"/>
                <a:cs typeface="Arial"/>
              </a:rPr>
              <a:t>labeled</a:t>
            </a:r>
            <a:r>
              <a:rPr sz="18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800" spc="15" dirty="0" smtClean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800" spc="5" dirty="0" smtClean="0">
                <a:solidFill>
                  <a:srgbClr val="231F20"/>
                </a:solidFill>
                <a:latin typeface="Arial"/>
                <a:cs typeface="Arial"/>
              </a:rPr>
              <a:t>ith</a:t>
            </a:r>
            <a:r>
              <a:rPr sz="18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800" spc="-15" dirty="0" smtClean="0">
                <a:solidFill>
                  <a:srgbClr val="231F20"/>
                </a:solidFill>
                <a:latin typeface="Meiryo"/>
                <a:cs typeface="Meiryo"/>
              </a:rPr>
              <a:t>{</a:t>
            </a:r>
            <a:r>
              <a:rPr sz="1800" spc="-250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sz="1800" i="1" spc="5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800" i="1" spc="3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800" i="1" spc="0" dirty="0" smtClean="0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spc="82" baseline="-11574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800" spc="11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800" spc="-14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800" i="1" spc="5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800" i="1" spc="3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800" i="1" spc="0" dirty="0" smtClean="0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spc="15" baseline="-11574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pc="67" baseline="-1157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800" spc="-15" dirty="0" smtClean="0">
                <a:solidFill>
                  <a:srgbClr val="231F20"/>
                </a:solidFill>
                <a:latin typeface="Meiryo"/>
                <a:cs typeface="Meiryo"/>
              </a:rPr>
              <a:t>}</a:t>
            </a:r>
            <a:endParaRPr sz="1800" dirty="0">
              <a:latin typeface="Meiryo"/>
              <a:cs typeface="Meiryo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4294967295"/>
          </p:nvPr>
        </p:nvSpPr>
        <p:spPr>
          <a:xfrm>
            <a:off x="10546388" y="6561408"/>
            <a:ext cx="258124" cy="184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200" spc="-10" dirty="0" smtClean="0">
                <a:solidFill>
                  <a:srgbClr val="231F20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8069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>
            <a:spLocks noGrp="1"/>
          </p:cNvSpPr>
          <p:nvPr>
            <p:ph type="sldNum" sz="quarter" idx="4294967295"/>
          </p:nvPr>
        </p:nvSpPr>
        <p:spPr>
          <a:xfrm>
            <a:off x="10546388" y="6561408"/>
            <a:ext cx="258124" cy="184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200" spc="-10" dirty="0" smtClean="0">
                <a:solidFill>
                  <a:srgbClr val="231F20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3"/>
          <p:cNvSpPr txBox="1">
            <a:spLocks/>
          </p:cNvSpPr>
          <p:nvPr/>
        </p:nvSpPr>
        <p:spPr>
          <a:xfrm>
            <a:off x="518229" y="323850"/>
            <a:ext cx="11761470" cy="6616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4100" b="1" kern="1200" cap="none" spc="-68" baseline="0">
                <a:solidFill>
                  <a:schemeClr val="tx2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marL="121920"/>
            <a:r>
              <a:rPr lang="en-US" sz="3200" dirty="0" smtClean="0">
                <a:ea typeface="+mn-ea"/>
                <a:cs typeface="+mn-cs"/>
              </a:rPr>
              <a:t>How </a:t>
            </a:r>
            <a:r>
              <a:rPr lang="en-US" sz="3200" dirty="0">
                <a:ea typeface="+mn-ea"/>
                <a:cs typeface="+mn-cs"/>
              </a:rPr>
              <a:t>to specify starvation freedom?</a:t>
            </a:r>
          </a:p>
          <a:p>
            <a:pPr marL="121920"/>
            <a:endParaRPr lang="en-US" sz="3200" dirty="0"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30844" y="1315526"/>
            <a:ext cx="9467306" cy="4742438"/>
            <a:chOff x="1130844" y="1315526"/>
            <a:chExt cx="9467306" cy="4742438"/>
          </a:xfrm>
        </p:grpSpPr>
        <p:sp>
          <p:nvSpPr>
            <p:cNvPr id="4" name="object 4"/>
            <p:cNvSpPr txBox="1"/>
            <p:nvPr/>
          </p:nvSpPr>
          <p:spPr>
            <a:xfrm>
              <a:off x="1130844" y="1315526"/>
              <a:ext cx="9038113" cy="274212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405255">
                <a:lnSpc>
                  <a:spcPct val="100000"/>
                </a:lnSpc>
              </a:pPr>
              <a:r>
                <a:rPr lang="en-US" sz="2450" b="1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          </a:t>
              </a:r>
              <a:endParaRPr sz="1000" dirty="0"/>
            </a:p>
            <a:p>
              <a:pPr>
                <a:lnSpc>
                  <a:spcPts val="1000"/>
                </a:lnSpc>
              </a:pPr>
              <a:endParaRPr sz="1000" dirty="0"/>
            </a:p>
            <a:p>
              <a:pPr>
                <a:lnSpc>
                  <a:spcPts val="1200"/>
                </a:lnSpc>
                <a:spcBef>
                  <a:spcPts val="93"/>
                </a:spcBef>
              </a:pPr>
              <a:endParaRPr sz="1200" dirty="0"/>
            </a:p>
            <a:p>
              <a:pPr marL="271780">
                <a:lnSpc>
                  <a:spcPct val="100000"/>
                </a:lnSpc>
              </a:pPr>
              <a:r>
                <a:rPr sz="170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“A</a:t>
              </a:r>
              <a:r>
                <a:rPr sz="170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process</a:t>
              </a:r>
              <a:r>
                <a:rPr sz="1700" spc="-15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that</a:t>
              </a:r>
              <a:r>
                <a:rPr sz="170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700" spc="-10" dirty="0" smtClean="0">
                  <a:solidFill>
                    <a:srgbClr val="FF0000"/>
                  </a:solidFill>
                  <a:latin typeface="Arial"/>
                  <a:cs typeface="Arial"/>
                </a:rPr>
                <a:t>w</a:t>
              </a:r>
              <a:r>
                <a:rPr sz="170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ants</a:t>
              </a:r>
              <a:r>
                <a:rPr sz="170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to</a:t>
              </a:r>
              <a:r>
                <a:rPr sz="170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enter</a:t>
              </a:r>
              <a:r>
                <a:rPr sz="170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the</a:t>
              </a:r>
              <a:r>
                <a:rPr sz="170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c</a:t>
              </a:r>
              <a:r>
                <a:rPr sz="1700" spc="30" dirty="0" smtClean="0">
                  <a:solidFill>
                    <a:srgbClr val="FF0000"/>
                  </a:solidFill>
                  <a:latin typeface="Arial"/>
                  <a:cs typeface="Arial"/>
                </a:rPr>
                <a:t>r</a:t>
              </a:r>
              <a:r>
                <a:rPr sz="170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itical</a:t>
              </a:r>
              <a:r>
                <a:rPr sz="170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section</a:t>
              </a:r>
              <a:r>
                <a:rPr sz="1700" spc="-15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is</a:t>
              </a:r>
              <a:r>
                <a:rPr sz="1700" spc="10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700" spc="-45" dirty="0" smtClean="0">
                  <a:solidFill>
                    <a:srgbClr val="FF0000"/>
                  </a:solidFill>
                  <a:latin typeface="Arial"/>
                  <a:cs typeface="Arial"/>
                </a:rPr>
                <a:t>e</a:t>
              </a:r>
              <a:r>
                <a:rPr sz="1700" spc="-40" dirty="0" smtClean="0">
                  <a:solidFill>
                    <a:srgbClr val="FF0000"/>
                  </a:solidFill>
                  <a:latin typeface="Arial"/>
                  <a:cs typeface="Arial"/>
                </a:rPr>
                <a:t>v</a:t>
              </a:r>
              <a:r>
                <a:rPr sz="170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entually</a:t>
              </a:r>
              <a:r>
                <a:rPr sz="1700" spc="-30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a</a:t>
              </a:r>
              <a:r>
                <a:rPr sz="1700" spc="-30" dirty="0" smtClean="0">
                  <a:solidFill>
                    <a:srgbClr val="FF0000"/>
                  </a:solidFill>
                  <a:latin typeface="Arial"/>
                  <a:cs typeface="Arial"/>
                </a:rPr>
                <a:t>b</a:t>
              </a:r>
              <a:r>
                <a:rPr sz="170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le</a:t>
              </a:r>
              <a:r>
                <a:rPr sz="1700" spc="10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to</a:t>
              </a:r>
              <a:r>
                <a:rPr sz="170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do</a:t>
              </a:r>
              <a:r>
                <a:rPr sz="1700" spc="10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so‘”</a:t>
              </a:r>
              <a:endParaRPr sz="1700" dirty="0">
                <a:latin typeface="Arial"/>
                <a:cs typeface="Arial"/>
              </a:endParaRPr>
            </a:p>
            <a:p>
              <a:pPr>
                <a:lnSpc>
                  <a:spcPts val="700"/>
                </a:lnSpc>
                <a:spcBef>
                  <a:spcPts val="33"/>
                </a:spcBef>
              </a:pPr>
              <a:endParaRPr sz="700" dirty="0"/>
            </a:p>
            <a:p>
              <a:pPr>
                <a:lnSpc>
                  <a:spcPts val="1000"/>
                </a:lnSpc>
              </a:pPr>
              <a:endParaRPr sz="1000" dirty="0"/>
            </a:p>
            <a:p>
              <a:pPr>
                <a:lnSpc>
                  <a:spcPts val="1000"/>
                </a:lnSpc>
              </a:pPr>
              <a:endParaRPr sz="1000" dirty="0"/>
            </a:p>
            <a:p>
              <a:pPr marL="271780" indent="-259079">
                <a:lnSpc>
                  <a:spcPct val="100000"/>
                </a:lnSpc>
                <a:buClr>
                  <a:srgbClr val="231F20"/>
                </a:buClr>
                <a:buFont typeface="Meiryo"/>
                <a:buChar char="•"/>
                <a:tabLst>
                  <a:tab pos="271780" algn="l"/>
                  <a:tab pos="1203960" algn="l"/>
                  <a:tab pos="1554480" algn="l"/>
                </a:tabLst>
              </a:pP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Let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AP	</a:t>
              </a:r>
              <a:r>
                <a:rPr sz="2050" spc="405" dirty="0" smtClean="0">
                  <a:solidFill>
                    <a:srgbClr val="231F20"/>
                  </a:solidFill>
                  <a:latin typeface="Arial"/>
                  <a:cs typeface="Arial"/>
                </a:rPr>
                <a:t>=	</a:t>
              </a:r>
              <a:r>
                <a:rPr sz="2050" spc="-210" dirty="0" smtClean="0">
                  <a:solidFill>
                    <a:srgbClr val="231F20"/>
                  </a:solidFill>
                  <a:latin typeface="Meiryo"/>
                  <a:cs typeface="Meiryo"/>
                </a:rPr>
                <a:t>{</a:t>
              </a:r>
              <a:r>
                <a:rPr sz="2050" spc="-355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2050" i="1" spc="-40" dirty="0" smtClean="0">
                  <a:solidFill>
                    <a:srgbClr val="231F20"/>
                  </a:solidFill>
                  <a:latin typeface="Arial"/>
                  <a:cs typeface="Arial"/>
                </a:rPr>
                <a:t>w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205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175" spc="82" baseline="-11494" dirty="0" smtClean="0">
                  <a:solidFill>
                    <a:srgbClr val="231F20"/>
                  </a:solidFill>
                  <a:latin typeface="Arial"/>
                  <a:cs typeface="Arial"/>
                </a:rPr>
                <a:t>1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,</a:t>
              </a:r>
              <a:r>
                <a:rPr sz="2050" spc="-23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2050" i="1" spc="30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175" spc="82" baseline="-11494" dirty="0" smtClean="0">
                  <a:solidFill>
                    <a:srgbClr val="231F20"/>
                  </a:solidFill>
                  <a:latin typeface="Arial"/>
                  <a:cs typeface="Arial"/>
                </a:rPr>
                <a:t>1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,</a:t>
              </a:r>
              <a:r>
                <a:rPr sz="2050" spc="-22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i="1" spc="-40" dirty="0" smtClean="0">
                  <a:solidFill>
                    <a:srgbClr val="231F20"/>
                  </a:solidFill>
                  <a:latin typeface="Arial"/>
                  <a:cs typeface="Arial"/>
                </a:rPr>
                <a:t>w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205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175" spc="82" baseline="-11494" dirty="0" smtClean="0">
                  <a:solidFill>
                    <a:srgbClr val="231F20"/>
                  </a:solidFill>
                  <a:latin typeface="Arial"/>
                  <a:cs typeface="Arial"/>
                </a:rPr>
                <a:t>2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,</a:t>
              </a:r>
              <a:r>
                <a:rPr sz="2050" spc="-23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2050" i="1" spc="30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i="1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175" spc="7" baseline="-11494" dirty="0" smtClean="0">
                  <a:solidFill>
                    <a:srgbClr val="231F20"/>
                  </a:solidFill>
                  <a:latin typeface="Arial"/>
                  <a:cs typeface="Arial"/>
                </a:rPr>
                <a:t>2</a:t>
              </a:r>
              <a:r>
                <a:rPr sz="2175" spc="-22" baseline="-11494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210" dirty="0" smtClean="0">
                  <a:solidFill>
                    <a:srgbClr val="231F20"/>
                  </a:solidFill>
                  <a:latin typeface="Meiryo"/>
                  <a:cs typeface="Meiryo"/>
                </a:rPr>
                <a:t>}</a:t>
              </a:r>
              <a:endParaRPr sz="2050" dirty="0">
                <a:latin typeface="Meiryo"/>
                <a:cs typeface="Meiryo"/>
              </a:endParaRPr>
            </a:p>
            <a:p>
              <a:pPr>
                <a:lnSpc>
                  <a:spcPts val="1000"/>
                </a:lnSpc>
                <a:buClr>
                  <a:srgbClr val="231F20"/>
                </a:buClr>
                <a:buFont typeface="Meiryo"/>
                <a:buChar char="•"/>
              </a:pPr>
              <a:endParaRPr sz="1000" dirty="0"/>
            </a:p>
            <a:p>
              <a:pPr>
                <a:lnSpc>
                  <a:spcPts val="1400"/>
                </a:lnSpc>
                <a:spcBef>
                  <a:spcPts val="0"/>
                </a:spcBef>
                <a:buClr>
                  <a:srgbClr val="231F20"/>
                </a:buClr>
                <a:buFont typeface="Meiryo"/>
                <a:buChar char="•"/>
              </a:pPr>
              <a:endParaRPr sz="1400" dirty="0"/>
            </a:p>
            <a:p>
              <a:pPr marL="271780" indent="-259079">
                <a:buClr>
                  <a:srgbClr val="231F20"/>
                </a:buClr>
                <a:buFont typeface="Meiryo"/>
                <a:buChar char="•"/>
                <a:tabLst>
                  <a:tab pos="271780" algn="l"/>
                </a:tabLst>
              </a:pPr>
              <a:r>
                <a:rPr sz="2050" spc="-65" dirty="0" smtClean="0">
                  <a:solidFill>
                    <a:srgbClr val="231F20"/>
                  </a:solidFill>
                  <a:latin typeface="Arial"/>
                  <a:cs typeface="Arial"/>
                </a:rPr>
                <a:t>F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</a:t>
              </a:r>
              <a:r>
                <a:rPr sz="2050" spc="40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spc="-10" dirty="0" smtClean="0">
                  <a:solidFill>
                    <a:srgbClr val="231F20"/>
                  </a:solidFill>
                  <a:latin typeface="Arial"/>
                  <a:cs typeface="Arial"/>
                </a:rPr>
                <a:t>m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liz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at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on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as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225" dirty="0" smtClean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2050" spc="-295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-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ope</a:t>
              </a:r>
              <a:r>
                <a:rPr sz="2050" spc="7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ty</a:t>
              </a:r>
              <a:r>
                <a:rPr lang="en-US"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/>
              </a:r>
              <a:br>
                <a:rPr lang="en-US"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</a:br>
              <a:r>
                <a:rPr lang="en-US"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	      </a:t>
              </a:r>
              <a:r>
                <a:rPr lang="en-US" sz="3600" spc="179" baseline="8169" dirty="0" err="1" smtClean="0">
                  <a:solidFill>
                    <a:srgbClr val="FF0000"/>
                  </a:solidFill>
                  <a:cs typeface="Arial"/>
                </a:rPr>
                <a:t>P</a:t>
              </a:r>
              <a:r>
                <a:rPr lang="en-US" sz="1600" spc="-5" dirty="0" err="1" smtClean="0">
                  <a:solidFill>
                    <a:srgbClr val="FF0000"/>
                  </a:solidFill>
                  <a:cs typeface="Arial"/>
                </a:rPr>
                <a:t>n</a:t>
              </a:r>
              <a:r>
                <a:rPr lang="en-US" sz="1600" spc="-60" dirty="0" err="1" smtClean="0">
                  <a:solidFill>
                    <a:srgbClr val="FF0000"/>
                  </a:solidFill>
                  <a:cs typeface="Arial"/>
                </a:rPr>
                <a:t>o</a:t>
              </a:r>
              <a:r>
                <a:rPr lang="en-US" sz="1600" spc="-114" dirty="0" err="1" smtClean="0">
                  <a:solidFill>
                    <a:srgbClr val="FF0000"/>
                  </a:solidFill>
                  <a:cs typeface="Arial"/>
                </a:rPr>
                <a:t>s</a:t>
              </a:r>
              <a:r>
                <a:rPr lang="en-US" sz="1600" spc="55" dirty="0" err="1" smtClean="0">
                  <a:solidFill>
                    <a:srgbClr val="FF0000"/>
                  </a:solidFill>
                  <a:cs typeface="Arial"/>
                </a:rPr>
                <a:t>t</a:t>
              </a:r>
              <a:r>
                <a:rPr lang="en-US" sz="1600" spc="-60" dirty="0" err="1" smtClean="0">
                  <a:solidFill>
                    <a:srgbClr val="FF0000"/>
                  </a:solidFill>
                  <a:cs typeface="Arial"/>
                </a:rPr>
                <a:t>a</a:t>
              </a:r>
              <a:r>
                <a:rPr lang="en-US" sz="1600" spc="95" dirty="0" err="1" smtClean="0">
                  <a:solidFill>
                    <a:srgbClr val="FF0000"/>
                  </a:solidFill>
                  <a:cs typeface="Arial"/>
                </a:rPr>
                <a:t>r</a:t>
              </a:r>
              <a:r>
                <a:rPr lang="en-US" sz="1600" spc="-55" dirty="0" err="1" smtClean="0">
                  <a:solidFill>
                    <a:srgbClr val="FF0000"/>
                  </a:solidFill>
                  <a:cs typeface="Arial"/>
                </a:rPr>
                <a:t>v</a:t>
              </a:r>
              <a:r>
                <a:rPr lang="en-US" sz="1600" spc="-120" dirty="0" err="1" smtClean="0">
                  <a:solidFill>
                    <a:srgbClr val="FF0000"/>
                  </a:solidFill>
                  <a:cs typeface="Arial"/>
                </a:rPr>
                <a:t>e</a:t>
              </a:r>
              <a:r>
                <a:rPr lang="en-US" sz="1600" spc="-120" dirty="0" smtClean="0">
                  <a:solidFill>
                    <a:srgbClr val="FF0000"/>
                  </a:solidFill>
                  <a:cs typeface="Arial"/>
                </a:rPr>
                <a:t> </a:t>
              </a:r>
              <a:r>
                <a:rPr lang="en-US" sz="1600" spc="15" dirty="0" smtClean="0">
                  <a:solidFill>
                    <a:srgbClr val="FF0000"/>
                  </a:solidFill>
                  <a:cs typeface="Arial"/>
                </a:rPr>
                <a:t> </a:t>
              </a:r>
              <a:r>
                <a:rPr lang="en-US" sz="3600" spc="772" baseline="8169" dirty="0">
                  <a:solidFill>
                    <a:srgbClr val="FF0000"/>
                  </a:solidFill>
                  <a:cs typeface="Arial"/>
                </a:rPr>
                <a:t>=</a:t>
              </a:r>
              <a:r>
                <a:rPr lang="en-US" spc="5" dirty="0">
                  <a:solidFill>
                    <a:srgbClr val="FF0000"/>
                  </a:solidFill>
                  <a:cs typeface="Arial"/>
                </a:rPr>
                <a:t>set of infinite words A0 A1 A2 . . . such that:</a:t>
              </a:r>
            </a:p>
            <a:p>
              <a:pPr marL="271780" indent="-259079">
                <a:lnSpc>
                  <a:spcPct val="100000"/>
                </a:lnSpc>
                <a:buClr>
                  <a:srgbClr val="231F20"/>
                </a:buClr>
                <a:buFont typeface="Meiryo"/>
                <a:buChar char="•"/>
                <a:tabLst>
                  <a:tab pos="271780" algn="l"/>
                </a:tabLst>
              </a:pPr>
              <a:endParaRPr sz="2050" dirty="0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3285986" y="5776584"/>
              <a:ext cx="6225956" cy="28138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00" i="1" spc="15" dirty="0" smtClean="0">
                  <a:solidFill>
                    <a:schemeClr val="tx2"/>
                  </a:solidFill>
                  <a:latin typeface="Arial"/>
                  <a:cs typeface="Arial"/>
                </a:rPr>
                <a:t>D</a:t>
              </a:r>
              <a:r>
                <a:rPr sz="1700" i="1" spc="5" dirty="0" smtClean="0">
                  <a:solidFill>
                    <a:schemeClr val="tx2"/>
                  </a:solidFill>
                  <a:latin typeface="Arial"/>
                  <a:cs typeface="Arial"/>
                </a:rPr>
                <a:t>oes</a:t>
              </a:r>
              <a:r>
                <a:rPr sz="1700" i="1" spc="-5" dirty="0" smtClean="0">
                  <a:solidFill>
                    <a:schemeClr val="tx2"/>
                  </a:solidFill>
                  <a:latin typeface="Arial"/>
                  <a:cs typeface="Arial"/>
                </a:rPr>
                <a:t> </a:t>
              </a:r>
              <a:r>
                <a:rPr sz="1700" i="1" spc="5" dirty="0" smtClean="0">
                  <a:solidFill>
                    <a:schemeClr val="tx2"/>
                  </a:solidFill>
                  <a:latin typeface="Arial"/>
                  <a:cs typeface="Arial"/>
                </a:rPr>
                <a:t>the</a:t>
              </a:r>
              <a:r>
                <a:rPr sz="1700" i="1" spc="-5" dirty="0" smtClean="0">
                  <a:solidFill>
                    <a:schemeClr val="tx2"/>
                  </a:solidFill>
                  <a:latin typeface="Arial"/>
                  <a:cs typeface="Arial"/>
                </a:rPr>
                <a:t> </a:t>
              </a:r>
              <a:r>
                <a:rPr sz="1700" i="1" spc="5" dirty="0" smtClean="0">
                  <a:solidFill>
                    <a:schemeClr val="tx2"/>
                  </a:solidFill>
                  <a:latin typeface="Arial"/>
                  <a:cs typeface="Arial"/>
                </a:rPr>
                <a:t>se</a:t>
              </a:r>
              <a:r>
                <a:rPr sz="1700" i="1" spc="15" dirty="0" smtClean="0">
                  <a:solidFill>
                    <a:schemeClr val="tx2"/>
                  </a:solidFill>
                  <a:latin typeface="Arial"/>
                  <a:cs typeface="Arial"/>
                </a:rPr>
                <a:t>m</a:t>
              </a:r>
              <a:r>
                <a:rPr sz="1700" i="1" spc="5" dirty="0" smtClean="0">
                  <a:solidFill>
                    <a:schemeClr val="tx2"/>
                  </a:solidFill>
                  <a:latin typeface="Arial"/>
                  <a:cs typeface="Arial"/>
                </a:rPr>
                <a:t>aphore-based</a:t>
              </a:r>
              <a:r>
                <a:rPr sz="1700" i="1" spc="-40" dirty="0" smtClean="0">
                  <a:solidFill>
                    <a:schemeClr val="tx2"/>
                  </a:solidFill>
                  <a:latin typeface="Arial"/>
                  <a:cs typeface="Arial"/>
                </a:rPr>
                <a:t> </a:t>
              </a:r>
              <a:r>
                <a:rPr sz="1700" i="1" spc="5" dirty="0" smtClean="0">
                  <a:solidFill>
                    <a:schemeClr val="tx2"/>
                  </a:solidFill>
                  <a:latin typeface="Arial"/>
                  <a:cs typeface="Arial"/>
                </a:rPr>
                <a:t>algo</a:t>
              </a:r>
              <a:r>
                <a:rPr sz="1700" i="1" spc="30" dirty="0" smtClean="0">
                  <a:solidFill>
                    <a:schemeClr val="tx2"/>
                  </a:solidFill>
                  <a:latin typeface="Arial"/>
                  <a:cs typeface="Arial"/>
                </a:rPr>
                <a:t>r</a:t>
              </a:r>
              <a:r>
                <a:rPr sz="1700" i="1" spc="5" dirty="0" smtClean="0">
                  <a:solidFill>
                    <a:schemeClr val="tx2"/>
                  </a:solidFill>
                  <a:latin typeface="Arial"/>
                  <a:cs typeface="Arial"/>
                </a:rPr>
                <a:t>ithm</a:t>
              </a:r>
              <a:r>
                <a:rPr sz="1700" i="1" spc="-15" dirty="0" smtClean="0">
                  <a:solidFill>
                    <a:schemeClr val="tx2"/>
                  </a:solidFill>
                  <a:latin typeface="Arial"/>
                  <a:cs typeface="Arial"/>
                </a:rPr>
                <a:t> </a:t>
              </a:r>
              <a:r>
                <a:rPr sz="1700" i="1" spc="5" dirty="0" smtClean="0">
                  <a:solidFill>
                    <a:schemeClr val="tx2"/>
                  </a:solidFill>
                  <a:latin typeface="Arial"/>
                  <a:cs typeface="Arial"/>
                </a:rPr>
                <a:t>satisfy</a:t>
              </a:r>
              <a:r>
                <a:rPr sz="1700" i="1" spc="-15" dirty="0" smtClean="0">
                  <a:solidFill>
                    <a:schemeClr val="tx2"/>
                  </a:solidFill>
                  <a:latin typeface="Arial"/>
                  <a:cs typeface="Arial"/>
                </a:rPr>
                <a:t> </a:t>
              </a:r>
              <a:r>
                <a:rPr sz="1700" spc="120" dirty="0" smtClean="0">
                  <a:solidFill>
                    <a:schemeClr val="tx2"/>
                  </a:solidFill>
                  <a:latin typeface="Arial"/>
                  <a:cs typeface="Arial"/>
                </a:rPr>
                <a:t>P</a:t>
              </a:r>
              <a:r>
                <a:rPr sz="1800" spc="-7" baseline="-11574" dirty="0" smtClean="0">
                  <a:solidFill>
                    <a:schemeClr val="tx2"/>
                  </a:solidFill>
                  <a:latin typeface="Arial"/>
                  <a:cs typeface="Arial"/>
                </a:rPr>
                <a:t>n</a:t>
              </a:r>
              <a:r>
                <a:rPr sz="1800" spc="-89" baseline="-11574" dirty="0" smtClean="0">
                  <a:solidFill>
                    <a:schemeClr val="tx2"/>
                  </a:solidFill>
                  <a:latin typeface="Arial"/>
                  <a:cs typeface="Arial"/>
                </a:rPr>
                <a:t>o</a:t>
              </a:r>
              <a:r>
                <a:rPr sz="1800" spc="-172" baseline="-11574" dirty="0" smtClean="0">
                  <a:solidFill>
                    <a:schemeClr val="tx2"/>
                  </a:solidFill>
                  <a:latin typeface="Arial"/>
                  <a:cs typeface="Arial"/>
                </a:rPr>
                <a:t>s</a:t>
              </a:r>
              <a:r>
                <a:rPr sz="1800" spc="82" baseline="-11574" dirty="0" smtClean="0">
                  <a:solidFill>
                    <a:schemeClr val="tx2"/>
                  </a:solidFill>
                  <a:latin typeface="Arial"/>
                  <a:cs typeface="Arial"/>
                </a:rPr>
                <a:t>t</a:t>
              </a:r>
              <a:r>
                <a:rPr sz="1800" spc="-89" baseline="-11574" dirty="0" smtClean="0">
                  <a:solidFill>
                    <a:schemeClr val="tx2"/>
                  </a:solidFill>
                  <a:latin typeface="Arial"/>
                  <a:cs typeface="Arial"/>
                </a:rPr>
                <a:t>a</a:t>
              </a:r>
              <a:r>
                <a:rPr sz="1800" spc="142" baseline="-11574" dirty="0" smtClean="0">
                  <a:solidFill>
                    <a:schemeClr val="tx2"/>
                  </a:solidFill>
                  <a:latin typeface="Arial"/>
                  <a:cs typeface="Arial"/>
                </a:rPr>
                <a:t>r</a:t>
              </a:r>
              <a:r>
                <a:rPr sz="1800" spc="-82" baseline="-11574" dirty="0" smtClean="0">
                  <a:solidFill>
                    <a:schemeClr val="tx2"/>
                  </a:solidFill>
                  <a:latin typeface="Arial"/>
                  <a:cs typeface="Arial"/>
                </a:rPr>
                <a:t>v</a:t>
              </a:r>
              <a:r>
                <a:rPr sz="1800" spc="-179" baseline="-11574" dirty="0" smtClean="0">
                  <a:solidFill>
                    <a:schemeClr val="tx2"/>
                  </a:solidFill>
                  <a:latin typeface="Arial"/>
                  <a:cs typeface="Arial"/>
                </a:rPr>
                <a:t>e</a:t>
              </a:r>
              <a:r>
                <a:rPr sz="1800" spc="-300" baseline="-11574" dirty="0" smtClean="0">
                  <a:solidFill>
                    <a:schemeClr val="tx2"/>
                  </a:solidFill>
                  <a:latin typeface="Arial"/>
                  <a:cs typeface="Arial"/>
                </a:rPr>
                <a:t> </a:t>
              </a:r>
              <a:r>
                <a:rPr sz="1700" i="1" spc="5" dirty="0" smtClean="0">
                  <a:solidFill>
                    <a:schemeClr val="tx2"/>
                  </a:solidFill>
                  <a:latin typeface="Arial"/>
                  <a:cs typeface="Arial"/>
                </a:rPr>
                <a:t>?</a:t>
              </a:r>
              <a:endParaRPr sz="1700" dirty="0">
                <a:solidFill>
                  <a:schemeClr val="tx2"/>
                </a:solidFill>
                <a:latin typeface="Arial"/>
                <a:cs typeface="Arial"/>
              </a:endParaRPr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5213096"/>
                </p:ext>
              </p:extLst>
            </p:nvPr>
          </p:nvGraphicFramePr>
          <p:xfrm>
            <a:off x="1423987" y="4210050"/>
            <a:ext cx="9174163" cy="1136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Equation" r:id="rId3" imgW="4889160" imgH="660240" progId="Equation.3">
                    <p:embed/>
                  </p:oleObj>
                </mc:Choice>
                <mc:Fallback>
                  <p:oleObj name="Equation" r:id="rId3" imgW="4889160" imgH="6602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23987" y="4210050"/>
                          <a:ext cx="9174163" cy="1136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78454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256348" y="171450"/>
            <a:ext cx="11761470" cy="6616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920">
              <a:lnSpc>
                <a:spcPct val="100000"/>
              </a:lnSpc>
            </a:pPr>
            <a:r>
              <a:rPr lang="en-US" sz="2450" b="1" spc="10" dirty="0" smtClean="0">
                <a:solidFill>
                  <a:srgbClr val="231F20"/>
                </a:solidFill>
                <a:latin typeface="Arial"/>
                <a:cs typeface="Arial"/>
              </a:rPr>
              <a:t>                   </a:t>
            </a:r>
            <a:r>
              <a:rPr sz="3200" dirty="0">
                <a:ea typeface="+mn-ea"/>
                <a:cs typeface="+mn-cs"/>
              </a:rPr>
              <a:t>Does the semaphore-based algorithm satisfy Pnostarve ?</a:t>
            </a:r>
            <a:endParaRPr sz="3200" dirty="0"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4457" y="2045256"/>
            <a:ext cx="8964685" cy="3627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68218" y="1866669"/>
            <a:ext cx="1432269" cy="462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algn="ctr">
              <a:lnSpc>
                <a:spcPct val="100000"/>
              </a:lnSpc>
            </a:pPr>
            <a:r>
              <a:rPr sz="1400" spc="-15" dirty="0" smtClean="0">
                <a:solidFill>
                  <a:srgbClr val="231F20"/>
                </a:solidFill>
                <a:latin typeface="Meiryo"/>
                <a:cs typeface="Meiryo"/>
              </a:rPr>
              <a:t>∅</a:t>
            </a:r>
            <a:endParaRPr sz="1400">
              <a:latin typeface="Meiryo"/>
              <a:cs typeface="Meiryo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20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82" baseline="-13888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2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20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spc="82" baseline="-13888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1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00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endParaRPr sz="1450">
              <a:latin typeface="Meiryo"/>
              <a:cs typeface="Meiry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9024" y="2902043"/>
            <a:ext cx="1459209" cy="5524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55904">
              <a:lnSpc>
                <a:spcPct val="120000"/>
              </a:lnSpc>
            </a:pPr>
            <a:r>
              <a:rPr sz="1450" spc="-30" dirty="0" smtClean="0">
                <a:solidFill>
                  <a:srgbClr val="231F20"/>
                </a:solidFill>
                <a:latin typeface="Meiryo"/>
                <a:cs typeface="Meiryo"/>
              </a:rPr>
              <a:t>{</a:t>
            </a:r>
            <a:r>
              <a:rPr sz="1450" spc="-215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sz="1400" i="1" spc="-10" dirty="0" smtClean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400" i="1" spc="5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400" i="1" spc="10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400" i="1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800" spc="15" baseline="-13888" dirty="0" smtClean="0">
                <a:solidFill>
                  <a:srgbClr val="231F20"/>
                </a:solidFill>
                <a:latin typeface="Arial"/>
                <a:cs typeface="Arial"/>
              </a:rPr>
              <a:t>1 </a:t>
            </a:r>
            <a:r>
              <a:rPr sz="1450" spc="-30" dirty="0" smtClean="0">
                <a:solidFill>
                  <a:srgbClr val="231F20"/>
                </a:solidFill>
                <a:latin typeface="Meiryo"/>
                <a:cs typeface="Meiryo"/>
              </a:rPr>
              <a:t>}</a:t>
            </a:r>
            <a:r>
              <a:rPr sz="1450" spc="-15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endParaRPr lang="en-US" sz="1450" spc="-15" dirty="0" smtClean="0">
              <a:solidFill>
                <a:srgbClr val="231F20"/>
              </a:solidFill>
              <a:latin typeface="Meiryo"/>
              <a:cs typeface="Meiryo"/>
            </a:endParaRPr>
          </a:p>
          <a:p>
            <a:pPr marL="12700" marR="12700" indent="255904">
              <a:lnSpc>
                <a:spcPct val="120000"/>
              </a:lnSpc>
            </a:pP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125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800" spc="82" baseline="-13888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1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20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spc="82" baseline="-13888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1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endParaRPr sz="1450" dirty="0">
              <a:latin typeface="Meiryo"/>
              <a:cs typeface="Meiry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7530" y="2885926"/>
            <a:ext cx="1459209" cy="5524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55904">
              <a:lnSpc>
                <a:spcPct val="120000"/>
              </a:lnSpc>
            </a:pPr>
            <a:r>
              <a:rPr sz="1450" spc="-30" dirty="0" smtClean="0">
                <a:solidFill>
                  <a:srgbClr val="231F20"/>
                </a:solidFill>
                <a:latin typeface="Meiryo"/>
                <a:cs typeface="Meiryo"/>
              </a:rPr>
              <a:t>{</a:t>
            </a:r>
            <a:r>
              <a:rPr sz="1450" spc="-225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sz="1400" i="1" spc="-10" dirty="0" smtClean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400" i="1" spc="5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400" i="1" spc="10" dirty="0" smtClean="0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sz="1800" spc="15" baseline="-13888" dirty="0" smtClean="0">
                <a:solidFill>
                  <a:srgbClr val="231F20"/>
                </a:solidFill>
                <a:latin typeface="Arial"/>
                <a:cs typeface="Arial"/>
              </a:rPr>
              <a:t>2 </a:t>
            </a:r>
            <a:r>
              <a:rPr sz="1450" spc="-30" dirty="0" smtClean="0">
                <a:solidFill>
                  <a:srgbClr val="231F20"/>
                </a:solidFill>
                <a:latin typeface="Meiryo"/>
                <a:cs typeface="Meiryo"/>
              </a:rPr>
              <a:t>}</a:t>
            </a:r>
            <a:r>
              <a:rPr sz="1450" spc="-15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endParaRPr lang="en-US" sz="1450" spc="-15" dirty="0" smtClean="0">
              <a:solidFill>
                <a:srgbClr val="231F20"/>
              </a:solidFill>
              <a:latin typeface="Meiryo"/>
              <a:cs typeface="Meiryo"/>
            </a:endParaRPr>
          </a:p>
          <a:p>
            <a:pPr marL="12700" marR="12700" indent="255904">
              <a:lnSpc>
                <a:spcPct val="120000"/>
              </a:lnSpc>
            </a:pP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20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82" baseline="-13888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2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25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800" spc="97" baseline="-13888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1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endParaRPr sz="1450" dirty="0">
              <a:latin typeface="Meiryo"/>
              <a:cs typeface="Meiry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9584" y="4277214"/>
            <a:ext cx="2191805" cy="25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spc="82" baseline="-13888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2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20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spc="97" baseline="-13888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1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r>
              <a:rPr lang="en-US" sz="1450" spc="25" dirty="0" smtClean="0">
                <a:solidFill>
                  <a:srgbClr val="231F20"/>
                </a:solidFill>
                <a:latin typeface="Meiryo"/>
                <a:cs typeface="Meiryo"/>
              </a:rPr>
              <a:t>  </a:t>
            </a:r>
            <a:r>
              <a:rPr sz="1450" spc="-70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sz="1450" spc="-30" dirty="0" smtClean="0">
                <a:solidFill>
                  <a:srgbClr val="231F20"/>
                </a:solidFill>
                <a:latin typeface="Meiryo"/>
                <a:cs typeface="Meiryo"/>
              </a:rPr>
              <a:t>{</a:t>
            </a:r>
            <a:r>
              <a:rPr sz="1450" spc="-210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sz="1400" i="1" spc="10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400" i="1" spc="3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400" i="1" spc="10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400" i="1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800" spc="15" baseline="-13888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800" spc="-22" baseline="-13888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-30" dirty="0" smtClean="0">
                <a:solidFill>
                  <a:srgbClr val="231F20"/>
                </a:solidFill>
                <a:latin typeface="Meiryo"/>
                <a:cs typeface="Meiryo"/>
              </a:rPr>
              <a:t>}</a:t>
            </a:r>
            <a:endParaRPr sz="1450" dirty="0">
              <a:latin typeface="Meiryo"/>
              <a:cs typeface="Meiry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24387" y="3982399"/>
            <a:ext cx="1981200" cy="5524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0160">
              <a:lnSpc>
                <a:spcPct val="120000"/>
              </a:lnSpc>
            </a:pPr>
            <a:r>
              <a:rPr lang="en-US" sz="1450" spc="-30" dirty="0" smtClean="0">
                <a:solidFill>
                  <a:srgbClr val="231F20"/>
                </a:solidFill>
                <a:latin typeface="Meiryo"/>
                <a:cs typeface="Meiryo"/>
              </a:rPr>
              <a:t>     </a:t>
            </a:r>
            <a:r>
              <a:rPr sz="1450" spc="-30" dirty="0" smtClean="0">
                <a:solidFill>
                  <a:srgbClr val="231F20"/>
                </a:solidFill>
                <a:latin typeface="Meiryo"/>
                <a:cs typeface="Meiryo"/>
              </a:rPr>
              <a:t>{</a:t>
            </a:r>
            <a:r>
              <a:rPr sz="1450" spc="-215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sz="1400" i="1" spc="-10" dirty="0" smtClean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400" i="1" spc="5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400" i="1" spc="10" dirty="0" smtClean="0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sz="1800" spc="82" baseline="-13888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2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i="1" spc="-10" dirty="0" smtClean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400" i="1" spc="5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400" i="1" spc="10" dirty="0" smtClean="0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sz="1800" spc="15" baseline="-13888" dirty="0" smtClean="0">
                <a:solidFill>
                  <a:srgbClr val="231F20"/>
                </a:solidFill>
                <a:latin typeface="Arial"/>
                <a:cs typeface="Arial"/>
              </a:rPr>
              <a:t>2 </a:t>
            </a:r>
            <a:r>
              <a:rPr sz="1450" spc="-30" dirty="0" smtClean="0">
                <a:solidFill>
                  <a:srgbClr val="231F20"/>
                </a:solidFill>
                <a:latin typeface="Meiryo"/>
                <a:cs typeface="Meiryo"/>
              </a:rPr>
              <a:t>}</a:t>
            </a:r>
            <a:r>
              <a:rPr sz="1450" spc="-15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endParaRPr lang="en-US" sz="1450" spc="-15" dirty="0" smtClean="0">
              <a:solidFill>
                <a:srgbClr val="231F20"/>
              </a:solidFill>
              <a:latin typeface="Meiryo"/>
              <a:cs typeface="Meiryo"/>
            </a:endParaRPr>
          </a:p>
          <a:p>
            <a:pPr marL="12700" marR="12700" indent="10160">
              <a:lnSpc>
                <a:spcPct val="120000"/>
              </a:lnSpc>
            </a:pPr>
            <a:r>
              <a:rPr lang="en-US" sz="1450" spc="-15" dirty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lang="en-US" sz="1450" spc="-15" dirty="0" smtClean="0">
                <a:solidFill>
                  <a:srgbClr val="231F20"/>
                </a:solidFill>
                <a:latin typeface="Meiryo"/>
                <a:cs typeface="Meiryo"/>
              </a:rPr>
              <a:t>    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125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800" spc="97" baseline="-13888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2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25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800" spc="97" baseline="-13888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1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endParaRPr sz="1450" dirty="0">
              <a:latin typeface="Meiryo"/>
              <a:cs typeface="Meiry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15350" y="4277214"/>
            <a:ext cx="2194051" cy="25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spc="-30" dirty="0" smtClean="0">
                <a:solidFill>
                  <a:srgbClr val="231F20"/>
                </a:solidFill>
                <a:latin typeface="Meiryo"/>
                <a:cs typeface="Meiryo"/>
              </a:rPr>
              <a:t>{</a:t>
            </a:r>
            <a:r>
              <a:rPr sz="1450" spc="-215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sz="1400" i="1" spc="10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400" i="1" spc="3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400" i="1" spc="10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400" i="1" spc="-1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800" spc="15" baseline="-13888" dirty="0" smtClean="0">
                <a:solidFill>
                  <a:srgbClr val="231F20"/>
                </a:solidFill>
                <a:latin typeface="Arial"/>
                <a:cs typeface="Arial"/>
              </a:rPr>
              <a:t>2 </a:t>
            </a:r>
            <a:r>
              <a:rPr sz="1450" spc="-30" dirty="0" smtClean="0">
                <a:solidFill>
                  <a:srgbClr val="231F20"/>
                </a:solidFill>
                <a:latin typeface="Meiryo"/>
                <a:cs typeface="Meiryo"/>
              </a:rPr>
              <a:t>}</a:t>
            </a:r>
            <a:r>
              <a:rPr lang="en-US" sz="1450" spc="-30" dirty="0" smtClean="0">
                <a:solidFill>
                  <a:srgbClr val="231F20"/>
                </a:solidFill>
                <a:latin typeface="Meiryo"/>
                <a:cs typeface="Meiryo"/>
              </a:rPr>
              <a:t>   </a:t>
            </a:r>
            <a:r>
              <a:rPr sz="1450" spc="-55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20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82" baseline="-13888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1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0" dirty="0" smtClean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800" spc="82" baseline="-13888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1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00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endParaRPr sz="1450" dirty="0">
              <a:latin typeface="Meiryo"/>
              <a:cs typeface="Meiry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90626" y="3473871"/>
            <a:ext cx="3851471" cy="1989264"/>
          </a:xfrm>
          <a:custGeom>
            <a:avLst/>
            <a:gdLst/>
            <a:ahLst/>
            <a:cxnLst/>
            <a:rect l="l" t="t" r="r" b="b"/>
            <a:pathLst>
              <a:path w="3268268" h="2087499">
                <a:moveTo>
                  <a:pt x="0" y="2087499"/>
                </a:moveTo>
                <a:lnTo>
                  <a:pt x="181922" y="2057230"/>
                </a:lnTo>
                <a:lnTo>
                  <a:pt x="361898" y="2019161"/>
                </a:lnTo>
                <a:lnTo>
                  <a:pt x="539927" y="1973292"/>
                </a:lnTo>
                <a:lnTo>
                  <a:pt x="716009" y="1919624"/>
                </a:lnTo>
                <a:lnTo>
                  <a:pt x="890144" y="1858155"/>
                </a:lnTo>
                <a:lnTo>
                  <a:pt x="1062332" y="1788886"/>
                </a:lnTo>
                <a:lnTo>
                  <a:pt x="1232571" y="1711816"/>
                </a:lnTo>
                <a:lnTo>
                  <a:pt x="1400862" y="1626946"/>
                </a:lnTo>
                <a:lnTo>
                  <a:pt x="1567205" y="1534275"/>
                </a:lnTo>
                <a:lnTo>
                  <a:pt x="1731598" y="1433803"/>
                </a:lnTo>
                <a:lnTo>
                  <a:pt x="1894043" y="1325529"/>
                </a:lnTo>
                <a:lnTo>
                  <a:pt x="2054537" y="1209455"/>
                </a:lnTo>
                <a:lnTo>
                  <a:pt x="2213082" y="1085579"/>
                </a:lnTo>
                <a:lnTo>
                  <a:pt x="2369677" y="953902"/>
                </a:lnTo>
                <a:lnTo>
                  <a:pt x="2524320" y="814423"/>
                </a:lnTo>
                <a:lnTo>
                  <a:pt x="2677013" y="667143"/>
                </a:lnTo>
                <a:lnTo>
                  <a:pt x="2827755" y="512060"/>
                </a:lnTo>
                <a:lnTo>
                  <a:pt x="2976545" y="349176"/>
                </a:lnTo>
                <a:lnTo>
                  <a:pt x="3123383" y="178489"/>
                </a:lnTo>
                <a:lnTo>
                  <a:pt x="3268268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86485" y="3473871"/>
            <a:ext cx="55614" cy="50055"/>
          </a:xfrm>
          <a:custGeom>
            <a:avLst/>
            <a:gdLst/>
            <a:ahLst/>
            <a:cxnLst/>
            <a:rect l="l" t="t" r="r" b="b"/>
            <a:pathLst>
              <a:path w="47193" h="52527">
                <a:moveTo>
                  <a:pt x="0" y="28968"/>
                </a:moveTo>
                <a:lnTo>
                  <a:pt x="29667" y="52527"/>
                </a:lnTo>
                <a:lnTo>
                  <a:pt x="47193" y="0"/>
                </a:lnTo>
                <a:lnTo>
                  <a:pt x="0" y="28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24617" y="3473872"/>
            <a:ext cx="3856470" cy="1989856"/>
          </a:xfrm>
          <a:custGeom>
            <a:avLst/>
            <a:gdLst/>
            <a:ahLst/>
            <a:cxnLst/>
            <a:rect l="l" t="t" r="r" b="b"/>
            <a:pathLst>
              <a:path w="3272510" h="2088121">
                <a:moveTo>
                  <a:pt x="3272510" y="2088121"/>
                </a:moveTo>
                <a:lnTo>
                  <a:pt x="3090306" y="2057997"/>
                </a:lnTo>
                <a:lnTo>
                  <a:pt x="2910058" y="2020055"/>
                </a:lnTo>
                <a:lnTo>
                  <a:pt x="2731766" y="1974294"/>
                </a:lnTo>
                <a:lnTo>
                  <a:pt x="2555431" y="1920715"/>
                </a:lnTo>
                <a:lnTo>
                  <a:pt x="2381052" y="1859318"/>
                </a:lnTo>
                <a:lnTo>
                  <a:pt x="2208630" y="1790101"/>
                </a:lnTo>
                <a:lnTo>
                  <a:pt x="2038163" y="1713065"/>
                </a:lnTo>
                <a:lnTo>
                  <a:pt x="1869651" y="1628210"/>
                </a:lnTo>
                <a:lnTo>
                  <a:pt x="1703095" y="1535536"/>
                </a:lnTo>
                <a:lnTo>
                  <a:pt x="1538495" y="1435042"/>
                </a:lnTo>
                <a:lnTo>
                  <a:pt x="1375850" y="1326729"/>
                </a:lnTo>
                <a:lnTo>
                  <a:pt x="1215159" y="1210596"/>
                </a:lnTo>
                <a:lnTo>
                  <a:pt x="1056424" y="1086643"/>
                </a:lnTo>
                <a:lnTo>
                  <a:pt x="899643" y="954869"/>
                </a:lnTo>
                <a:lnTo>
                  <a:pt x="744817" y="815276"/>
                </a:lnTo>
                <a:lnTo>
                  <a:pt x="591946" y="667862"/>
                </a:lnTo>
                <a:lnTo>
                  <a:pt x="441028" y="512628"/>
                </a:lnTo>
                <a:lnTo>
                  <a:pt x="292065" y="349573"/>
                </a:lnTo>
                <a:lnTo>
                  <a:pt x="145055" y="178697"/>
                </a:lnTo>
                <a:lnTo>
                  <a:pt x="0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24617" y="3473871"/>
            <a:ext cx="55674" cy="50115"/>
          </a:xfrm>
          <a:custGeom>
            <a:avLst/>
            <a:gdLst/>
            <a:ahLst/>
            <a:cxnLst/>
            <a:rect l="l" t="t" r="r" b="b"/>
            <a:pathLst>
              <a:path w="47244" h="52590">
                <a:moveTo>
                  <a:pt x="0" y="0"/>
                </a:moveTo>
                <a:lnTo>
                  <a:pt x="17551" y="52590"/>
                </a:lnTo>
                <a:lnTo>
                  <a:pt x="47244" y="290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74102" y="2230148"/>
            <a:ext cx="3165008" cy="2012705"/>
          </a:xfrm>
          <a:custGeom>
            <a:avLst/>
            <a:gdLst/>
            <a:ahLst/>
            <a:cxnLst/>
            <a:rect l="l" t="t" r="r" b="b"/>
            <a:pathLst>
              <a:path w="2685751" h="2112098">
                <a:moveTo>
                  <a:pt x="92842" y="2112098"/>
                </a:moveTo>
                <a:lnTo>
                  <a:pt x="43003" y="1922056"/>
                </a:lnTo>
                <a:lnTo>
                  <a:pt x="12055" y="1740899"/>
                </a:lnTo>
                <a:lnTo>
                  <a:pt x="0" y="1568629"/>
                </a:lnTo>
                <a:lnTo>
                  <a:pt x="6836" y="1405245"/>
                </a:lnTo>
                <a:lnTo>
                  <a:pt x="32565" y="1250749"/>
                </a:lnTo>
                <a:lnTo>
                  <a:pt x="77187" y="1105139"/>
                </a:lnTo>
                <a:lnTo>
                  <a:pt x="140702" y="968418"/>
                </a:lnTo>
                <a:lnTo>
                  <a:pt x="223111" y="840585"/>
                </a:lnTo>
                <a:lnTo>
                  <a:pt x="324412" y="721640"/>
                </a:lnTo>
                <a:lnTo>
                  <a:pt x="444607" y="611584"/>
                </a:lnTo>
                <a:lnTo>
                  <a:pt x="583696" y="510417"/>
                </a:lnTo>
                <a:lnTo>
                  <a:pt x="741679" y="418140"/>
                </a:lnTo>
                <a:lnTo>
                  <a:pt x="918556" y="334754"/>
                </a:lnTo>
                <a:lnTo>
                  <a:pt x="1114327" y="260257"/>
                </a:lnTo>
                <a:lnTo>
                  <a:pt x="1328993" y="194652"/>
                </a:lnTo>
                <a:lnTo>
                  <a:pt x="1562554" y="137937"/>
                </a:lnTo>
                <a:lnTo>
                  <a:pt x="1815010" y="90114"/>
                </a:lnTo>
                <a:lnTo>
                  <a:pt x="2086362" y="51184"/>
                </a:lnTo>
                <a:lnTo>
                  <a:pt x="2376608" y="21145"/>
                </a:lnTo>
                <a:lnTo>
                  <a:pt x="2685751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75862" y="2214657"/>
            <a:ext cx="63247" cy="36501"/>
          </a:xfrm>
          <a:custGeom>
            <a:avLst/>
            <a:gdLst/>
            <a:ahLst/>
            <a:cxnLst/>
            <a:rect l="l" t="t" r="r" b="b"/>
            <a:pathLst>
              <a:path w="53670" h="38303">
                <a:moveTo>
                  <a:pt x="0" y="0"/>
                </a:moveTo>
                <a:lnTo>
                  <a:pt x="2108" y="38303"/>
                </a:lnTo>
                <a:lnTo>
                  <a:pt x="53670" y="16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35852" y="2230500"/>
            <a:ext cx="3156733" cy="2012354"/>
          </a:xfrm>
          <a:custGeom>
            <a:avLst/>
            <a:gdLst/>
            <a:ahLst/>
            <a:cxnLst/>
            <a:rect l="l" t="t" r="r" b="b"/>
            <a:pathLst>
              <a:path w="2678729" h="2111730">
                <a:moveTo>
                  <a:pt x="2585923" y="2111730"/>
                </a:moveTo>
                <a:lnTo>
                  <a:pt x="2635711" y="1921893"/>
                </a:lnTo>
                <a:lnTo>
                  <a:pt x="2666646" y="1740922"/>
                </a:lnTo>
                <a:lnTo>
                  <a:pt x="2678729" y="1568818"/>
                </a:lnTo>
                <a:lnTo>
                  <a:pt x="2671959" y="1405581"/>
                </a:lnTo>
                <a:lnTo>
                  <a:pt x="2646337" y="1251211"/>
                </a:lnTo>
                <a:lnTo>
                  <a:pt x="2601864" y="1105709"/>
                </a:lnTo>
                <a:lnTo>
                  <a:pt x="2538539" y="969075"/>
                </a:lnTo>
                <a:lnTo>
                  <a:pt x="2456363" y="841310"/>
                </a:lnTo>
                <a:lnTo>
                  <a:pt x="2355337" y="722413"/>
                </a:lnTo>
                <a:lnTo>
                  <a:pt x="2235460" y="612386"/>
                </a:lnTo>
                <a:lnTo>
                  <a:pt x="2096733" y="511228"/>
                </a:lnTo>
                <a:lnTo>
                  <a:pt x="1939157" y="418940"/>
                </a:lnTo>
                <a:lnTo>
                  <a:pt x="1762731" y="335522"/>
                </a:lnTo>
                <a:lnTo>
                  <a:pt x="1567456" y="260975"/>
                </a:lnTo>
                <a:lnTo>
                  <a:pt x="1353333" y="195300"/>
                </a:lnTo>
                <a:lnTo>
                  <a:pt x="1120361" y="138495"/>
                </a:lnTo>
                <a:lnTo>
                  <a:pt x="868542" y="90563"/>
                </a:lnTo>
                <a:lnTo>
                  <a:pt x="597875" y="51502"/>
                </a:lnTo>
                <a:lnTo>
                  <a:pt x="308361" y="21314"/>
                </a:lnTo>
                <a:lnTo>
                  <a:pt x="0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35852" y="2215081"/>
            <a:ext cx="63112" cy="36416"/>
          </a:xfrm>
          <a:custGeom>
            <a:avLst/>
            <a:gdLst/>
            <a:ahLst/>
            <a:cxnLst/>
            <a:rect l="l" t="t" r="r" b="b"/>
            <a:pathLst>
              <a:path w="53555" h="38214">
                <a:moveTo>
                  <a:pt x="0" y="16179"/>
                </a:moveTo>
                <a:lnTo>
                  <a:pt x="51422" y="38214"/>
                </a:lnTo>
                <a:lnTo>
                  <a:pt x="53555" y="0"/>
                </a:lnTo>
                <a:lnTo>
                  <a:pt x="0" y="161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47787" y="5431222"/>
            <a:ext cx="9607578" cy="3800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5910">
              <a:lnSpc>
                <a:spcPct val="100000"/>
              </a:lnSpc>
              <a:tabLst>
                <a:tab pos="4932045" algn="l"/>
              </a:tabLst>
            </a:pPr>
            <a:r>
              <a:rPr sz="1450" spc="-30" dirty="0" smtClean="0">
                <a:solidFill>
                  <a:srgbClr val="231F20"/>
                </a:solidFill>
                <a:latin typeface="Meiryo"/>
                <a:cs typeface="Meiryo"/>
              </a:rPr>
              <a:t>{</a:t>
            </a:r>
            <a:r>
              <a:rPr sz="1450" spc="-215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sz="1400" i="1" spc="10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400" i="1" spc="3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400" i="1" spc="10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400" i="1" spc="-1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800" spc="97" baseline="-13888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2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i="1" spc="-10" dirty="0" smtClean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400" i="1" spc="5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400" i="1" spc="10" dirty="0" smtClean="0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sz="1800" spc="15" baseline="-13888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1800" spc="-22" baseline="-13888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-30" dirty="0" smtClean="0">
                <a:solidFill>
                  <a:srgbClr val="231F20"/>
                </a:solidFill>
                <a:latin typeface="Meiryo"/>
                <a:cs typeface="Meiryo"/>
              </a:rPr>
              <a:t>}</a:t>
            </a:r>
            <a:r>
              <a:rPr lang="en-US" sz="1450" spc="-30" dirty="0" smtClean="0">
                <a:solidFill>
                  <a:srgbClr val="231F20"/>
                </a:solidFill>
                <a:latin typeface="Meiryo"/>
                <a:cs typeface="Meiryo"/>
              </a:rPr>
              <a:t>  </a:t>
            </a:r>
            <a:r>
              <a:rPr sz="1450" spc="-140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spc="97" baseline="-13888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2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25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800" spc="97" baseline="-13888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1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	</a:t>
            </a:r>
            <a:r>
              <a:rPr lang="en-US" sz="1450" spc="25" dirty="0" smtClean="0">
                <a:solidFill>
                  <a:srgbClr val="231F20"/>
                </a:solidFill>
                <a:latin typeface="Meiryo"/>
                <a:cs typeface="Meiryo"/>
              </a:rPr>
              <a:t>            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125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800" spc="97" baseline="-13888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2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0" dirty="0" smtClean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800" spc="97" baseline="-13888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1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r>
              <a:rPr lang="en-US" sz="1450" spc="25" dirty="0" smtClean="0">
                <a:solidFill>
                  <a:srgbClr val="231F20"/>
                </a:solidFill>
                <a:latin typeface="Meiryo"/>
                <a:cs typeface="Meiryo"/>
              </a:rPr>
              <a:t>   </a:t>
            </a:r>
            <a:r>
              <a:rPr sz="1450" spc="-155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sz="1450" spc="-30" dirty="0" smtClean="0">
                <a:solidFill>
                  <a:srgbClr val="231F20"/>
                </a:solidFill>
                <a:latin typeface="Meiryo"/>
                <a:cs typeface="Meiryo"/>
              </a:rPr>
              <a:t>{</a:t>
            </a:r>
            <a:r>
              <a:rPr sz="1450" spc="-210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sz="1400" i="1" spc="-10" dirty="0" smtClean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400" i="1" spc="5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400" i="1" spc="10" dirty="0" smtClean="0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sz="1800" spc="82" baseline="-13888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1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i="1" spc="10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400" i="1" spc="3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400" i="1" spc="10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400" i="1" spc="-1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800" spc="15" baseline="-13888" dirty="0" smtClean="0">
                <a:solidFill>
                  <a:srgbClr val="231F20"/>
                </a:solidFill>
                <a:latin typeface="Arial"/>
                <a:cs typeface="Arial"/>
              </a:rPr>
              <a:t>2 </a:t>
            </a:r>
            <a:r>
              <a:rPr sz="1450" spc="-30" dirty="0" smtClean="0">
                <a:solidFill>
                  <a:srgbClr val="231F20"/>
                </a:solidFill>
                <a:latin typeface="Meiryo"/>
                <a:cs typeface="Meiryo"/>
              </a:rPr>
              <a:t>}</a:t>
            </a:r>
            <a:endParaRPr sz="1450" dirty="0">
              <a:latin typeface="Meiryo"/>
              <a:cs typeface="Meiryo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97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lang="en-US" sz="1700" spc="15" dirty="0" smtClean="0">
                <a:solidFill>
                  <a:srgbClr val="FF0000"/>
                </a:solidFill>
                <a:latin typeface="Arial"/>
                <a:cs typeface="Arial"/>
              </a:rPr>
              <a:t>             </a:t>
            </a:r>
            <a:endParaRPr sz="1800" baseline="-11574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4294967295"/>
          </p:nvPr>
        </p:nvSpPr>
        <p:spPr>
          <a:xfrm>
            <a:off x="10546388" y="6561408"/>
            <a:ext cx="258124" cy="184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200" spc="-10" dirty="0" smtClean="0">
                <a:solidFill>
                  <a:srgbClr val="231F20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47787" y="6038850"/>
            <a:ext cx="9538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15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pc="-65" dirty="0">
                <a:solidFill>
                  <a:srgbClr val="FF0000"/>
                </a:solidFill>
                <a:cs typeface="Arial"/>
              </a:rPr>
              <a:t>o</a:t>
            </a:r>
            <a:r>
              <a:rPr lang="en-US" dirty="0">
                <a:solidFill>
                  <a:srgbClr val="FF0000"/>
                </a:solidFill>
                <a:cs typeface="Arial"/>
              </a:rPr>
              <a:t>.</a:t>
            </a:r>
            <a:r>
              <a:rPr lang="en-US" spc="114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pc="-190" dirty="0">
                <a:solidFill>
                  <a:srgbClr val="231F20"/>
                </a:solidFill>
                <a:cs typeface="Arial"/>
              </a:rPr>
              <a:t>T</a:t>
            </a:r>
            <a:r>
              <a:rPr lang="en-US" spc="-5" dirty="0">
                <a:solidFill>
                  <a:srgbClr val="231F20"/>
                </a:solidFill>
                <a:cs typeface="Arial"/>
              </a:rPr>
              <a:t>r</a:t>
            </a:r>
            <a:r>
              <a:rPr lang="en-US" spc="5" dirty="0">
                <a:solidFill>
                  <a:srgbClr val="231F20"/>
                </a:solidFill>
                <a:cs typeface="Arial"/>
              </a:rPr>
              <a:t>ace</a:t>
            </a:r>
            <a:r>
              <a:rPr lang="en-US" spc="-1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pc="-45" dirty="0">
                <a:solidFill>
                  <a:srgbClr val="231F20"/>
                </a:solidFill>
                <a:latin typeface="Meiryo"/>
                <a:cs typeface="Meiryo"/>
              </a:rPr>
              <a:t>∅</a:t>
            </a:r>
            <a:r>
              <a:rPr lang="en-US" spc="100" dirty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lang="en-US" spc="195" dirty="0">
                <a:solidFill>
                  <a:srgbClr val="231F20"/>
                </a:solidFill>
                <a:cs typeface="Arial"/>
              </a:rPr>
              <a:t>(</a:t>
            </a:r>
            <a:r>
              <a:rPr lang="en-US" spc="-15" dirty="0">
                <a:solidFill>
                  <a:srgbClr val="231F20"/>
                </a:solidFill>
                <a:latin typeface="Meiryo"/>
                <a:cs typeface="Meiryo"/>
              </a:rPr>
              <a:t>{</a:t>
            </a:r>
            <a:r>
              <a:rPr lang="en-US" spc="-235" dirty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lang="en-US" i="1" spc="-10" dirty="0">
                <a:solidFill>
                  <a:srgbClr val="0000FF"/>
                </a:solidFill>
                <a:cs typeface="Arial"/>
              </a:rPr>
              <a:t>w</a:t>
            </a:r>
            <a:r>
              <a:rPr lang="en-US" i="1" spc="5" dirty="0">
                <a:solidFill>
                  <a:srgbClr val="0000FF"/>
                </a:solidFill>
                <a:cs typeface="Arial"/>
              </a:rPr>
              <a:t>ai</a:t>
            </a:r>
            <a:r>
              <a:rPr lang="en-US" i="1" spc="-15" dirty="0">
                <a:solidFill>
                  <a:srgbClr val="0000FF"/>
                </a:solidFill>
                <a:cs typeface="Arial"/>
              </a:rPr>
              <a:t>t</a:t>
            </a:r>
            <a:r>
              <a:rPr lang="en-US" spc="15" baseline="-11574" dirty="0">
                <a:solidFill>
                  <a:srgbClr val="0000FF"/>
                </a:solidFill>
                <a:cs typeface="Arial"/>
              </a:rPr>
              <a:t>2</a:t>
            </a:r>
            <a:r>
              <a:rPr lang="en-US" spc="67" baseline="-11574" dirty="0">
                <a:solidFill>
                  <a:srgbClr val="0000FF"/>
                </a:solidFill>
                <a:cs typeface="Arial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Meiryo"/>
                <a:cs typeface="Meiryo"/>
              </a:rPr>
              <a:t>}</a:t>
            </a:r>
            <a:r>
              <a:rPr lang="en-US" spc="-240" dirty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Meiryo"/>
                <a:cs typeface="Meiryo"/>
              </a:rPr>
              <a:t>{</a:t>
            </a:r>
            <a:r>
              <a:rPr lang="en-US" spc="-250" dirty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lang="en-US" i="1" spc="-10" dirty="0">
                <a:solidFill>
                  <a:srgbClr val="231F20"/>
                </a:solidFill>
                <a:cs typeface="Arial"/>
              </a:rPr>
              <a:t>w</a:t>
            </a:r>
            <a:r>
              <a:rPr lang="en-US" i="1" spc="5" dirty="0">
                <a:solidFill>
                  <a:srgbClr val="231F20"/>
                </a:solidFill>
                <a:cs typeface="Arial"/>
              </a:rPr>
              <a:t>ai</a:t>
            </a:r>
            <a:r>
              <a:rPr lang="en-US" i="1" spc="-15" dirty="0">
                <a:solidFill>
                  <a:srgbClr val="231F20"/>
                </a:solidFill>
                <a:cs typeface="Arial"/>
              </a:rPr>
              <a:t>t</a:t>
            </a:r>
            <a:r>
              <a:rPr lang="en-US" spc="97" baseline="-11574" dirty="0">
                <a:solidFill>
                  <a:srgbClr val="231F20"/>
                </a:solidFill>
                <a:cs typeface="Arial"/>
              </a:rPr>
              <a:t>1</a:t>
            </a:r>
            <a:r>
              <a:rPr lang="en-US" spc="110" dirty="0">
                <a:solidFill>
                  <a:srgbClr val="231F20"/>
                </a:solidFill>
                <a:cs typeface="Arial"/>
              </a:rPr>
              <a:t>,</a:t>
            </a:r>
            <a:r>
              <a:rPr lang="en-US" spc="-140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i="1" spc="-10" dirty="0">
                <a:solidFill>
                  <a:srgbClr val="0000FF"/>
                </a:solidFill>
                <a:cs typeface="Arial"/>
              </a:rPr>
              <a:t>w</a:t>
            </a:r>
            <a:r>
              <a:rPr lang="en-US" i="1" spc="5" dirty="0">
                <a:solidFill>
                  <a:srgbClr val="0000FF"/>
                </a:solidFill>
                <a:cs typeface="Arial"/>
              </a:rPr>
              <a:t>ai</a:t>
            </a:r>
            <a:r>
              <a:rPr lang="en-US" i="1" spc="-15" dirty="0">
                <a:solidFill>
                  <a:srgbClr val="0000FF"/>
                </a:solidFill>
                <a:cs typeface="Arial"/>
              </a:rPr>
              <a:t>t</a:t>
            </a:r>
            <a:r>
              <a:rPr lang="en-US" spc="15" baseline="-11574" dirty="0">
                <a:solidFill>
                  <a:srgbClr val="0000FF"/>
                </a:solidFill>
                <a:cs typeface="Arial"/>
              </a:rPr>
              <a:t>2</a:t>
            </a:r>
            <a:r>
              <a:rPr lang="en-US" spc="67" baseline="-11574" dirty="0">
                <a:solidFill>
                  <a:srgbClr val="0000FF"/>
                </a:solidFill>
                <a:cs typeface="Arial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Meiryo"/>
                <a:cs typeface="Meiryo"/>
              </a:rPr>
              <a:t>}</a:t>
            </a:r>
            <a:r>
              <a:rPr lang="en-US" spc="-240" dirty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Meiryo"/>
                <a:cs typeface="Meiryo"/>
              </a:rPr>
              <a:t>{</a:t>
            </a:r>
            <a:r>
              <a:rPr lang="en-US" spc="-235" dirty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lang="en-US" i="1" spc="5" dirty="0">
                <a:solidFill>
                  <a:srgbClr val="231F20"/>
                </a:solidFill>
                <a:cs typeface="Arial"/>
              </a:rPr>
              <a:t>c</a:t>
            </a:r>
            <a:r>
              <a:rPr lang="en-US" i="1" spc="30" dirty="0">
                <a:solidFill>
                  <a:srgbClr val="231F20"/>
                </a:solidFill>
                <a:cs typeface="Arial"/>
              </a:rPr>
              <a:t>r</a:t>
            </a:r>
            <a:r>
              <a:rPr lang="en-US" i="1" dirty="0">
                <a:solidFill>
                  <a:srgbClr val="231F20"/>
                </a:solidFill>
                <a:cs typeface="Arial"/>
              </a:rPr>
              <a:t>i</a:t>
            </a:r>
            <a:r>
              <a:rPr lang="en-US" i="1" spc="-15" dirty="0">
                <a:solidFill>
                  <a:srgbClr val="231F20"/>
                </a:solidFill>
                <a:cs typeface="Arial"/>
              </a:rPr>
              <a:t>t</a:t>
            </a:r>
            <a:r>
              <a:rPr lang="en-US" spc="82" baseline="-11574" dirty="0">
                <a:solidFill>
                  <a:srgbClr val="231F20"/>
                </a:solidFill>
                <a:cs typeface="Arial"/>
              </a:rPr>
              <a:t>1</a:t>
            </a:r>
            <a:r>
              <a:rPr lang="en-US" spc="110" dirty="0">
                <a:solidFill>
                  <a:srgbClr val="231F20"/>
                </a:solidFill>
                <a:cs typeface="Arial"/>
              </a:rPr>
              <a:t>,</a:t>
            </a:r>
            <a:r>
              <a:rPr lang="en-US" spc="-140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i="1" spc="-10" dirty="0">
                <a:solidFill>
                  <a:srgbClr val="0000FF"/>
                </a:solidFill>
                <a:cs typeface="Arial"/>
              </a:rPr>
              <a:t>w</a:t>
            </a:r>
            <a:r>
              <a:rPr lang="en-US" i="1" spc="5" dirty="0">
                <a:solidFill>
                  <a:srgbClr val="0000FF"/>
                </a:solidFill>
                <a:cs typeface="Arial"/>
              </a:rPr>
              <a:t>ai</a:t>
            </a:r>
            <a:r>
              <a:rPr lang="en-US" i="1" spc="-15" dirty="0">
                <a:solidFill>
                  <a:srgbClr val="0000FF"/>
                </a:solidFill>
                <a:cs typeface="Arial"/>
              </a:rPr>
              <a:t>t</a:t>
            </a:r>
            <a:r>
              <a:rPr lang="en-US" spc="15" baseline="-11574" dirty="0">
                <a:solidFill>
                  <a:srgbClr val="0000FF"/>
                </a:solidFill>
                <a:cs typeface="Arial"/>
              </a:rPr>
              <a:t>2</a:t>
            </a:r>
            <a:r>
              <a:rPr lang="en-US" spc="89" baseline="-11574" dirty="0">
                <a:solidFill>
                  <a:srgbClr val="0000FF"/>
                </a:solidFill>
                <a:cs typeface="Arial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Meiryo"/>
                <a:cs typeface="Meiryo"/>
              </a:rPr>
              <a:t>}</a:t>
            </a:r>
            <a:r>
              <a:rPr lang="en-US" spc="-250" dirty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lang="en-US" spc="204" dirty="0">
                <a:solidFill>
                  <a:srgbClr val="231F20"/>
                </a:solidFill>
                <a:cs typeface="Arial"/>
              </a:rPr>
              <a:t>)</a:t>
            </a:r>
            <a:r>
              <a:rPr lang="el-GR" spc="-112" baseline="41666" dirty="0">
                <a:solidFill>
                  <a:srgbClr val="231F20"/>
                </a:solidFill>
                <a:cs typeface="Arial"/>
              </a:rPr>
              <a:t>ω </a:t>
            </a:r>
            <a:r>
              <a:rPr lang="el-GR" spc="-142" baseline="41666" dirty="0">
                <a:solidFill>
                  <a:srgbClr val="231F20"/>
                </a:solidFill>
                <a:cs typeface="Arial"/>
              </a:rPr>
              <a:t> </a:t>
            </a:r>
            <a:r>
              <a:rPr lang="el-GR" spc="-45" dirty="0">
                <a:solidFill>
                  <a:srgbClr val="231F20"/>
                </a:solidFill>
                <a:latin typeface="Meiryo"/>
                <a:cs typeface="Meiryo"/>
              </a:rPr>
              <a:t>∈</a:t>
            </a:r>
            <a:r>
              <a:rPr lang="el-GR" spc="-15" dirty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lang="en-US" i="1" spc="-190" dirty="0">
                <a:solidFill>
                  <a:srgbClr val="231F20"/>
                </a:solidFill>
                <a:cs typeface="Arial"/>
              </a:rPr>
              <a:t>T</a:t>
            </a:r>
            <a:r>
              <a:rPr lang="en-US" i="1" spc="-5" dirty="0">
                <a:solidFill>
                  <a:srgbClr val="231F20"/>
                </a:solidFill>
                <a:cs typeface="Arial"/>
              </a:rPr>
              <a:t>r</a:t>
            </a:r>
            <a:r>
              <a:rPr lang="en-US" i="1" spc="5" dirty="0">
                <a:solidFill>
                  <a:srgbClr val="231F20"/>
                </a:solidFill>
                <a:cs typeface="Arial"/>
              </a:rPr>
              <a:t>ace</a:t>
            </a:r>
            <a:r>
              <a:rPr lang="en-US" i="1" spc="-20" dirty="0">
                <a:solidFill>
                  <a:srgbClr val="231F20"/>
                </a:solidFill>
                <a:cs typeface="Arial"/>
              </a:rPr>
              <a:t>s</a:t>
            </a:r>
            <a:r>
              <a:rPr lang="en-US" spc="195" dirty="0">
                <a:solidFill>
                  <a:srgbClr val="231F20"/>
                </a:solidFill>
                <a:cs typeface="Arial"/>
              </a:rPr>
              <a:t>(</a:t>
            </a:r>
            <a:r>
              <a:rPr lang="en-US" i="1" spc="10" dirty="0">
                <a:solidFill>
                  <a:srgbClr val="231F20"/>
                </a:solidFill>
                <a:cs typeface="Arial"/>
              </a:rPr>
              <a:t>T</a:t>
            </a:r>
            <a:r>
              <a:rPr lang="en-US" i="1" dirty="0">
                <a:solidFill>
                  <a:srgbClr val="231F20"/>
                </a:solidFill>
                <a:cs typeface="Arial"/>
              </a:rPr>
              <a:t>S</a:t>
            </a:r>
            <a:r>
              <a:rPr lang="en-US" spc="195" dirty="0">
                <a:solidFill>
                  <a:srgbClr val="231F20"/>
                </a:solidFill>
                <a:cs typeface="Arial"/>
              </a:rPr>
              <a:t>)</a:t>
            </a:r>
            <a:r>
              <a:rPr lang="en-US" dirty="0">
                <a:solidFill>
                  <a:srgbClr val="231F20"/>
                </a:solidFill>
                <a:cs typeface="Arial"/>
              </a:rPr>
              <a:t>,</a:t>
            </a:r>
            <a:r>
              <a:rPr lang="en-US" spc="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pc="-30" dirty="0">
                <a:solidFill>
                  <a:srgbClr val="231F20"/>
                </a:solidFill>
                <a:cs typeface="Arial"/>
              </a:rPr>
              <a:t>b</a:t>
            </a:r>
            <a:r>
              <a:rPr lang="en-US" spc="5" dirty="0">
                <a:solidFill>
                  <a:srgbClr val="231F20"/>
                </a:solidFill>
                <a:cs typeface="Arial"/>
              </a:rPr>
              <a:t>ut </a:t>
            </a:r>
            <a:r>
              <a:rPr lang="en-US" spc="5" dirty="0">
                <a:solidFill>
                  <a:srgbClr val="231F20"/>
                </a:solidFill>
                <a:ea typeface="Cambria Math"/>
                <a:cs typeface="Arial"/>
              </a:rPr>
              <a:t>∉</a:t>
            </a:r>
            <a:r>
              <a:rPr lang="en-US" spc="-15" dirty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lang="en-US" spc="120" dirty="0" err="1">
                <a:solidFill>
                  <a:srgbClr val="231F20"/>
                </a:solidFill>
                <a:cs typeface="Arial"/>
              </a:rPr>
              <a:t>P</a:t>
            </a:r>
            <a:r>
              <a:rPr lang="en-US" spc="-7" baseline="-11574" dirty="0" err="1">
                <a:solidFill>
                  <a:srgbClr val="231F20"/>
                </a:solidFill>
                <a:cs typeface="Arial"/>
              </a:rPr>
              <a:t>n</a:t>
            </a:r>
            <a:r>
              <a:rPr lang="en-US" spc="-89" baseline="-11574" dirty="0" err="1">
                <a:solidFill>
                  <a:srgbClr val="231F20"/>
                </a:solidFill>
                <a:cs typeface="Arial"/>
              </a:rPr>
              <a:t>o</a:t>
            </a:r>
            <a:r>
              <a:rPr lang="en-US" spc="-172" baseline="-11574" dirty="0" err="1">
                <a:solidFill>
                  <a:srgbClr val="231F20"/>
                </a:solidFill>
                <a:cs typeface="Arial"/>
              </a:rPr>
              <a:t>s</a:t>
            </a:r>
            <a:r>
              <a:rPr lang="en-US" spc="82" baseline="-11574" dirty="0" err="1">
                <a:solidFill>
                  <a:srgbClr val="231F20"/>
                </a:solidFill>
                <a:cs typeface="Arial"/>
              </a:rPr>
              <a:t>t</a:t>
            </a:r>
            <a:r>
              <a:rPr lang="en-US" spc="-89" baseline="-11574" dirty="0" err="1">
                <a:solidFill>
                  <a:srgbClr val="231F20"/>
                </a:solidFill>
                <a:cs typeface="Arial"/>
              </a:rPr>
              <a:t>a</a:t>
            </a:r>
            <a:r>
              <a:rPr lang="en-US" spc="142" baseline="-11574" dirty="0" err="1">
                <a:solidFill>
                  <a:srgbClr val="231F20"/>
                </a:solidFill>
                <a:cs typeface="Arial"/>
              </a:rPr>
              <a:t>r</a:t>
            </a:r>
            <a:r>
              <a:rPr lang="en-US" spc="-82" baseline="-11574" dirty="0" err="1">
                <a:solidFill>
                  <a:srgbClr val="231F20"/>
                </a:solidFill>
                <a:cs typeface="Arial"/>
              </a:rPr>
              <a:t>v</a:t>
            </a:r>
            <a:r>
              <a:rPr lang="en-US" spc="-179" baseline="-11574" dirty="0" err="1">
                <a:solidFill>
                  <a:srgbClr val="231F20"/>
                </a:solidFill>
                <a:cs typeface="Arial"/>
              </a:rPr>
              <a:t>e</a:t>
            </a:r>
            <a:endParaRPr lang="en-US" baseline="-11574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90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85787" y="552450"/>
            <a:ext cx="6442218" cy="3660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68" dirty="0">
                <a:solidFill>
                  <a:schemeClr val="tx2"/>
                </a:solidFill>
                <a:latin typeface="Arial Narrow" panose="020B0606020202030204" pitchFamily="34" charset="0"/>
              </a:rPr>
              <a:t>Mutual exclusion algorithm revisited</a:t>
            </a:r>
            <a:endParaRPr sz="3200" b="1" spc="-68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5303" y="2039447"/>
            <a:ext cx="8829046" cy="3627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r>
              <a:rPr lang="en-US" dirty="0" smtClean="0"/>
              <a:t> 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769440" y="2077005"/>
            <a:ext cx="1433766" cy="25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450" spc="25" dirty="0" smtClean="0">
                <a:solidFill>
                  <a:srgbClr val="231F20"/>
                </a:solidFill>
                <a:latin typeface="Meiryo"/>
                <a:cs typeface="Meiryo"/>
              </a:rPr>
              <a:t>  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204" dirty="0" smtClean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800" spc="82" baseline="-13888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1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204" dirty="0" smtClean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800" spc="82" baseline="-13888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1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endParaRPr sz="1450" dirty="0">
              <a:latin typeface="Meiryo"/>
              <a:cs typeface="Meiry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4986" y="3173479"/>
            <a:ext cx="1459209" cy="258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450" spc="25" dirty="0" smtClean="0">
                <a:solidFill>
                  <a:srgbClr val="231F20"/>
                </a:solidFill>
                <a:latin typeface="Meiryo"/>
                <a:cs typeface="Meiryo"/>
              </a:rPr>
              <a:t>  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125" dirty="0" smtClean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800" spc="82" baseline="-13888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1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204" dirty="0" smtClean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800" spc="82" baseline="-13888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1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endParaRPr sz="1450" dirty="0">
              <a:latin typeface="Meiryo"/>
              <a:cs typeface="Meiry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70549" y="3173479"/>
            <a:ext cx="1459209" cy="258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450" spc="25" dirty="0" smtClean="0">
                <a:solidFill>
                  <a:srgbClr val="231F20"/>
                </a:solidFill>
                <a:latin typeface="Meiryo"/>
                <a:cs typeface="Meiryo"/>
              </a:rPr>
              <a:t>  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204" dirty="0" smtClean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800" spc="82" baseline="-13888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30" dirty="0" smtClean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800" spc="97" baseline="-13888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1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endParaRPr sz="1450" dirty="0">
              <a:latin typeface="Meiryo"/>
              <a:cs typeface="Meiry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0807" y="4271405"/>
            <a:ext cx="1391112" cy="25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450" spc="25" dirty="0" smtClean="0">
                <a:solidFill>
                  <a:srgbClr val="231F20"/>
                </a:solidFill>
                <a:latin typeface="Meiryo"/>
                <a:cs typeface="Meiryo"/>
              </a:rPr>
              <a:t>  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0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800" spc="97" baseline="-13888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204" dirty="0" smtClean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800" spc="82" baseline="-13888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1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00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endParaRPr sz="1450" dirty="0">
              <a:latin typeface="Meiryo"/>
              <a:cs typeface="Meiry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4298" y="4271405"/>
            <a:ext cx="1486148" cy="25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450" spc="25" dirty="0" smtClean="0">
                <a:solidFill>
                  <a:srgbClr val="231F20"/>
                </a:solidFill>
                <a:latin typeface="Meiryo"/>
                <a:cs typeface="Meiryo"/>
              </a:rPr>
              <a:t>  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125" dirty="0" smtClean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800" spc="82" baseline="-13888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1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30" dirty="0" smtClean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800" spc="97" baseline="-13888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1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endParaRPr sz="1450" dirty="0">
              <a:latin typeface="Meiryo"/>
              <a:cs typeface="Meiry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21178" y="4271405"/>
            <a:ext cx="1391112" cy="25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450" spc="25" dirty="0" smtClean="0">
                <a:solidFill>
                  <a:srgbClr val="231F20"/>
                </a:solidFill>
                <a:latin typeface="Meiryo"/>
                <a:cs typeface="Meiryo"/>
              </a:rPr>
              <a:t>  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204" dirty="0" smtClean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800" spc="82" baseline="-13888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0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800" spc="97" baseline="-13888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1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00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endParaRPr sz="1450" dirty="0">
              <a:latin typeface="Meiryo"/>
              <a:cs typeface="Meiry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43612" y="5367878"/>
            <a:ext cx="1418051" cy="25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450" spc="25" dirty="0" smtClean="0">
                <a:solidFill>
                  <a:srgbClr val="231F20"/>
                </a:solidFill>
                <a:latin typeface="Meiryo"/>
                <a:cs typeface="Meiryo"/>
              </a:rPr>
              <a:t>  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0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800" spc="97" baseline="-13888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30" dirty="0" smtClean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800" spc="97" baseline="-13888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1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endParaRPr sz="1450" dirty="0">
              <a:latin typeface="Meiryo"/>
              <a:cs typeface="Meiry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13231" y="5367878"/>
            <a:ext cx="1415806" cy="25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450" spc="25" dirty="0" smtClean="0">
                <a:solidFill>
                  <a:srgbClr val="231F20"/>
                </a:solidFill>
                <a:latin typeface="Meiryo"/>
                <a:cs typeface="Meiryo"/>
              </a:rPr>
              <a:t>  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125" dirty="0" smtClean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800" spc="82" baseline="-13888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1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0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800" spc="82" baseline="-13888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1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00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endParaRPr sz="1450" dirty="0">
              <a:latin typeface="Meiryo"/>
              <a:cs typeface="Meiry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27061" y="3468062"/>
            <a:ext cx="3918071" cy="1996658"/>
          </a:xfrm>
          <a:custGeom>
            <a:avLst/>
            <a:gdLst/>
            <a:ahLst/>
            <a:cxnLst/>
            <a:rect l="l" t="t" r="r" b="b"/>
            <a:pathLst>
              <a:path w="3324783" h="2095258">
                <a:moveTo>
                  <a:pt x="0" y="2095258"/>
                </a:moveTo>
                <a:lnTo>
                  <a:pt x="185322" y="2066905"/>
                </a:lnTo>
                <a:lnTo>
                  <a:pt x="368638" y="2030509"/>
                </a:lnTo>
                <a:lnTo>
                  <a:pt x="549947" y="1986071"/>
                </a:lnTo>
                <a:lnTo>
                  <a:pt x="729248" y="1933591"/>
                </a:lnTo>
                <a:lnTo>
                  <a:pt x="906542" y="1873068"/>
                </a:lnTo>
                <a:lnTo>
                  <a:pt x="1081827" y="1804502"/>
                </a:lnTo>
                <a:lnTo>
                  <a:pt x="1255104" y="1727893"/>
                </a:lnTo>
                <a:lnTo>
                  <a:pt x="1426372" y="1643241"/>
                </a:lnTo>
                <a:lnTo>
                  <a:pt x="1595631" y="1550546"/>
                </a:lnTo>
                <a:lnTo>
                  <a:pt x="1762880" y="1449808"/>
                </a:lnTo>
                <a:lnTo>
                  <a:pt x="1928120" y="1341026"/>
                </a:lnTo>
                <a:lnTo>
                  <a:pt x="2091349" y="1224200"/>
                </a:lnTo>
                <a:lnTo>
                  <a:pt x="2252569" y="1099330"/>
                </a:lnTo>
                <a:lnTo>
                  <a:pt x="2411777" y="966416"/>
                </a:lnTo>
                <a:lnTo>
                  <a:pt x="2568974" y="825458"/>
                </a:lnTo>
                <a:lnTo>
                  <a:pt x="2724160" y="676456"/>
                </a:lnTo>
                <a:lnTo>
                  <a:pt x="2877334" y="519409"/>
                </a:lnTo>
                <a:lnTo>
                  <a:pt x="3028496" y="354318"/>
                </a:lnTo>
                <a:lnTo>
                  <a:pt x="3177646" y="181181"/>
                </a:lnTo>
                <a:lnTo>
                  <a:pt x="3324783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88650" y="3468062"/>
            <a:ext cx="56482" cy="50830"/>
          </a:xfrm>
          <a:custGeom>
            <a:avLst/>
            <a:gdLst/>
            <a:ahLst/>
            <a:cxnLst/>
            <a:rect l="l" t="t" r="r" b="b"/>
            <a:pathLst>
              <a:path w="47929" h="53340">
                <a:moveTo>
                  <a:pt x="0" y="29413"/>
                </a:moveTo>
                <a:lnTo>
                  <a:pt x="30124" y="53340"/>
                </a:lnTo>
                <a:lnTo>
                  <a:pt x="47929" y="0"/>
                </a:lnTo>
                <a:lnTo>
                  <a:pt x="0" y="29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27636" y="3468062"/>
            <a:ext cx="3923085" cy="1997203"/>
          </a:xfrm>
          <a:custGeom>
            <a:avLst/>
            <a:gdLst/>
            <a:ahLst/>
            <a:cxnLst/>
            <a:rect l="l" t="t" r="r" b="b"/>
            <a:pathLst>
              <a:path w="3329038" h="2095830">
                <a:moveTo>
                  <a:pt x="3329038" y="2095830"/>
                </a:moveTo>
                <a:lnTo>
                  <a:pt x="3143431" y="2067627"/>
                </a:lnTo>
                <a:lnTo>
                  <a:pt x="2959841" y="2031363"/>
                </a:lnTo>
                <a:lnTo>
                  <a:pt x="2778268" y="1987038"/>
                </a:lnTo>
                <a:lnTo>
                  <a:pt x="2598713" y="1934651"/>
                </a:lnTo>
                <a:lnTo>
                  <a:pt x="2421174" y="1874203"/>
                </a:lnTo>
                <a:lnTo>
                  <a:pt x="2245651" y="1805694"/>
                </a:lnTo>
                <a:lnTo>
                  <a:pt x="2072145" y="1729123"/>
                </a:lnTo>
                <a:lnTo>
                  <a:pt x="1900656" y="1644489"/>
                </a:lnTo>
                <a:lnTo>
                  <a:pt x="1731182" y="1551794"/>
                </a:lnTo>
                <a:lnTo>
                  <a:pt x="1563725" y="1451036"/>
                </a:lnTo>
                <a:lnTo>
                  <a:pt x="1398284" y="1342216"/>
                </a:lnTo>
                <a:lnTo>
                  <a:pt x="1234858" y="1225334"/>
                </a:lnTo>
                <a:lnTo>
                  <a:pt x="1073448" y="1100388"/>
                </a:lnTo>
                <a:lnTo>
                  <a:pt x="914053" y="967380"/>
                </a:lnTo>
                <a:lnTo>
                  <a:pt x="756673" y="826309"/>
                </a:lnTo>
                <a:lnTo>
                  <a:pt x="601309" y="677174"/>
                </a:lnTo>
                <a:lnTo>
                  <a:pt x="447960" y="519976"/>
                </a:lnTo>
                <a:lnTo>
                  <a:pt x="296625" y="354714"/>
                </a:lnTo>
                <a:lnTo>
                  <a:pt x="147305" y="181389"/>
                </a:lnTo>
                <a:lnTo>
                  <a:pt x="0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27636" y="3468062"/>
            <a:ext cx="56542" cy="50890"/>
          </a:xfrm>
          <a:custGeom>
            <a:avLst/>
            <a:gdLst/>
            <a:ahLst/>
            <a:cxnLst/>
            <a:rect l="l" t="t" r="r" b="b"/>
            <a:pathLst>
              <a:path w="47980" h="53403">
                <a:moveTo>
                  <a:pt x="0" y="0"/>
                </a:moveTo>
                <a:lnTo>
                  <a:pt x="17830" y="53403"/>
                </a:lnTo>
                <a:lnTo>
                  <a:pt x="47980" y="294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77050" y="2221641"/>
            <a:ext cx="3232186" cy="2015416"/>
          </a:xfrm>
          <a:custGeom>
            <a:avLst/>
            <a:gdLst/>
            <a:ahLst/>
            <a:cxnLst/>
            <a:rect l="l" t="t" r="r" b="b"/>
            <a:pathLst>
              <a:path w="2742757" h="2114943">
                <a:moveTo>
                  <a:pt x="92902" y="2114943"/>
                </a:moveTo>
                <a:lnTo>
                  <a:pt x="42706" y="1923250"/>
                </a:lnTo>
                <a:lnTo>
                  <a:pt x="11738" y="1740602"/>
                </a:lnTo>
                <a:lnTo>
                  <a:pt x="0" y="1567000"/>
                </a:lnTo>
                <a:lnTo>
                  <a:pt x="7491" y="1402442"/>
                </a:lnTo>
                <a:lnTo>
                  <a:pt x="34212" y="1246930"/>
                </a:lnTo>
                <a:lnTo>
                  <a:pt x="80163" y="1100465"/>
                </a:lnTo>
                <a:lnTo>
                  <a:pt x="145344" y="963046"/>
                </a:lnTo>
                <a:lnTo>
                  <a:pt x="229756" y="834674"/>
                </a:lnTo>
                <a:lnTo>
                  <a:pt x="333398" y="715349"/>
                </a:lnTo>
                <a:lnTo>
                  <a:pt x="456272" y="605072"/>
                </a:lnTo>
                <a:lnTo>
                  <a:pt x="598376" y="503843"/>
                </a:lnTo>
                <a:lnTo>
                  <a:pt x="759712" y="411662"/>
                </a:lnTo>
                <a:lnTo>
                  <a:pt x="940280" y="328530"/>
                </a:lnTo>
                <a:lnTo>
                  <a:pt x="1140079" y="254447"/>
                </a:lnTo>
                <a:lnTo>
                  <a:pt x="1359111" y="189413"/>
                </a:lnTo>
                <a:lnTo>
                  <a:pt x="1597374" y="133429"/>
                </a:lnTo>
                <a:lnTo>
                  <a:pt x="1854871" y="86496"/>
                </a:lnTo>
                <a:lnTo>
                  <a:pt x="2131600" y="48613"/>
                </a:lnTo>
                <a:lnTo>
                  <a:pt x="2427562" y="19780"/>
                </a:lnTo>
                <a:lnTo>
                  <a:pt x="2742757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44882" y="2205569"/>
            <a:ext cx="64355" cy="37214"/>
          </a:xfrm>
          <a:custGeom>
            <a:avLst/>
            <a:gdLst/>
            <a:ahLst/>
            <a:cxnLst/>
            <a:rect l="l" t="t" r="r" b="b"/>
            <a:pathLst>
              <a:path w="54610" h="39052">
                <a:moveTo>
                  <a:pt x="0" y="0"/>
                </a:moveTo>
                <a:lnTo>
                  <a:pt x="1930" y="39052"/>
                </a:lnTo>
                <a:lnTo>
                  <a:pt x="54610" y="168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63457" y="2221641"/>
            <a:ext cx="3232236" cy="2015416"/>
          </a:xfrm>
          <a:custGeom>
            <a:avLst/>
            <a:gdLst/>
            <a:ahLst/>
            <a:cxnLst/>
            <a:rect l="l" t="t" r="r" b="b"/>
            <a:pathLst>
              <a:path w="2742799" h="2114943">
                <a:moveTo>
                  <a:pt x="2649918" y="2114943"/>
                </a:moveTo>
                <a:lnTo>
                  <a:pt x="2700111" y="1923250"/>
                </a:lnTo>
                <a:lnTo>
                  <a:pt x="2731071" y="1740602"/>
                </a:lnTo>
                <a:lnTo>
                  <a:pt x="2742799" y="1567000"/>
                </a:lnTo>
                <a:lnTo>
                  <a:pt x="2735295" y="1402442"/>
                </a:lnTo>
                <a:lnTo>
                  <a:pt x="2708559" y="1246930"/>
                </a:lnTo>
                <a:lnTo>
                  <a:pt x="2662593" y="1100465"/>
                </a:lnTo>
                <a:lnTo>
                  <a:pt x="2597395" y="963046"/>
                </a:lnTo>
                <a:lnTo>
                  <a:pt x="2512967" y="834674"/>
                </a:lnTo>
                <a:lnTo>
                  <a:pt x="2409309" y="715349"/>
                </a:lnTo>
                <a:lnTo>
                  <a:pt x="2286422" y="605072"/>
                </a:lnTo>
                <a:lnTo>
                  <a:pt x="2144305" y="503843"/>
                </a:lnTo>
                <a:lnTo>
                  <a:pt x="1982959" y="411662"/>
                </a:lnTo>
                <a:lnTo>
                  <a:pt x="1802385" y="328530"/>
                </a:lnTo>
                <a:lnTo>
                  <a:pt x="1602583" y="254447"/>
                </a:lnTo>
                <a:lnTo>
                  <a:pt x="1383553" y="189413"/>
                </a:lnTo>
                <a:lnTo>
                  <a:pt x="1145295" y="133429"/>
                </a:lnTo>
                <a:lnTo>
                  <a:pt x="887811" y="86496"/>
                </a:lnTo>
                <a:lnTo>
                  <a:pt x="611100" y="48613"/>
                </a:lnTo>
                <a:lnTo>
                  <a:pt x="315163" y="19780"/>
                </a:lnTo>
                <a:lnTo>
                  <a:pt x="0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63457" y="2205569"/>
            <a:ext cx="64340" cy="37214"/>
          </a:xfrm>
          <a:custGeom>
            <a:avLst/>
            <a:gdLst/>
            <a:ahLst/>
            <a:cxnLst/>
            <a:rect l="l" t="t" r="r" b="b"/>
            <a:pathLst>
              <a:path w="54597" h="39052">
                <a:moveTo>
                  <a:pt x="0" y="16865"/>
                </a:moveTo>
                <a:lnTo>
                  <a:pt x="52666" y="39052"/>
                </a:lnTo>
                <a:lnTo>
                  <a:pt x="54597" y="0"/>
                </a:lnTo>
                <a:lnTo>
                  <a:pt x="0" y="16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27061" y="6001154"/>
            <a:ext cx="3294070" cy="281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00" i="1" spc="5" dirty="0" smtClean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1700" i="1" spc="-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i="1" spc="5" dirty="0" smtClean="0">
                <a:solidFill>
                  <a:srgbClr val="0000FF"/>
                </a:solidFill>
                <a:latin typeface="Arial"/>
                <a:cs typeface="Arial"/>
              </a:rPr>
              <a:t>algo</a:t>
            </a:r>
            <a:r>
              <a:rPr sz="1700" i="1" spc="3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700" i="1" spc="5" dirty="0" smtClean="0">
                <a:solidFill>
                  <a:srgbClr val="0000FF"/>
                </a:solidFill>
                <a:latin typeface="Arial"/>
                <a:cs typeface="Arial"/>
              </a:rPr>
              <a:t>ithm</a:t>
            </a:r>
            <a:r>
              <a:rPr sz="1700" i="1" spc="-1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i="1" spc="5" dirty="0" smtClean="0">
                <a:solidFill>
                  <a:srgbClr val="0000FF"/>
                </a:solidFill>
                <a:latin typeface="Arial"/>
                <a:cs typeface="Arial"/>
              </a:rPr>
              <a:t>satisfies</a:t>
            </a:r>
            <a:r>
              <a:rPr sz="1700" i="1" spc="-1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spc="12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800" spc="-52" baseline="-11574" dirty="0" smtClean="0">
                <a:solidFill>
                  <a:srgbClr val="0000FF"/>
                </a:solidFill>
                <a:latin typeface="Arial"/>
                <a:cs typeface="Arial"/>
              </a:rPr>
              <a:t>mu</a:t>
            </a:r>
            <a:r>
              <a:rPr sz="1800" spc="82" baseline="-11574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800" spc="-179" baseline="-1157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800" spc="-75" baseline="-11574" dirty="0" smtClean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endParaRPr sz="1800" baseline="-11574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4294967295"/>
          </p:nvPr>
        </p:nvSpPr>
        <p:spPr>
          <a:xfrm>
            <a:off x="10546388" y="6561408"/>
            <a:ext cx="258124" cy="184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200" spc="-10" dirty="0" smtClean="0">
                <a:solidFill>
                  <a:srgbClr val="231F20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359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74944" y="1799130"/>
            <a:ext cx="9931401" cy="4079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7356" y="379686"/>
            <a:ext cx="6417524" cy="8011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68" dirty="0">
                <a:solidFill>
                  <a:schemeClr val="tx2"/>
                </a:solidFill>
                <a:latin typeface="Arial Narrow" panose="020B0606020202030204" pitchFamily="34" charset="0"/>
              </a:rPr>
              <a:t>Refining mutual exclusion algorithm</a:t>
            </a:r>
            <a:endParaRPr sz="3200" b="1" spc="-68" dirty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>
              <a:lnSpc>
                <a:spcPts val="500"/>
              </a:lnSpc>
              <a:spcBef>
                <a:spcPts val="39"/>
              </a:spcBef>
            </a:pPr>
            <a:endParaRPr sz="500" dirty="0"/>
          </a:p>
          <a:p>
            <a:pPr>
              <a:lnSpc>
                <a:spcPts val="1000"/>
              </a:lnSpc>
            </a:pP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2256909" y="3092151"/>
            <a:ext cx="1459209" cy="25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125" dirty="0" smtClean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800" spc="82" baseline="-13888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1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204" dirty="0" smtClean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800" spc="82" baseline="-13888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1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endParaRPr sz="1450">
              <a:latin typeface="Meiryo"/>
              <a:cs typeface="Meiry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59542" y="3092151"/>
            <a:ext cx="1459209" cy="25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204" dirty="0" smtClean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800" spc="82" baseline="-13888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1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30" dirty="0" smtClean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800" spc="82" baseline="-13888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1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00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endParaRPr sz="1450" dirty="0">
              <a:latin typeface="Meiryo"/>
              <a:cs typeface="Meiry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7012" y="4326591"/>
            <a:ext cx="1391112" cy="25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0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800" spc="82" baseline="-13888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204" dirty="0" smtClean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800" spc="97" baseline="-13888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1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endParaRPr sz="1450">
              <a:latin typeface="Meiryo"/>
              <a:cs typeface="Meiry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5654" y="4326591"/>
            <a:ext cx="1484651" cy="25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450" spc="25" dirty="0" smtClean="0">
                <a:solidFill>
                  <a:srgbClr val="231F20"/>
                </a:solidFill>
                <a:latin typeface="Meiryo"/>
                <a:cs typeface="Meiryo"/>
              </a:rPr>
              <a:t>  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125" dirty="0" smtClean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800" spc="82" baseline="-13888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1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30" dirty="0" smtClean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800" spc="82" baseline="-13888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1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00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endParaRPr sz="1450" dirty="0">
              <a:latin typeface="Meiryo"/>
              <a:cs typeface="Meiry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37687" y="4326591"/>
            <a:ext cx="1392609" cy="25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204" dirty="0" smtClean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800" spc="82" baseline="-13888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1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0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800" spc="97" baseline="-13888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1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endParaRPr sz="1450">
              <a:latin typeface="Meiryo"/>
              <a:cs typeface="Meiry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07891" y="3405771"/>
            <a:ext cx="4407737" cy="2246257"/>
          </a:xfrm>
          <a:custGeom>
            <a:avLst/>
            <a:gdLst/>
            <a:ahLst/>
            <a:cxnLst/>
            <a:rect l="l" t="t" r="r" b="b"/>
            <a:pathLst>
              <a:path w="3740302" h="2357183">
                <a:moveTo>
                  <a:pt x="0" y="2357183"/>
                </a:moveTo>
                <a:lnTo>
                  <a:pt x="208502" y="2325282"/>
                </a:lnTo>
                <a:lnTo>
                  <a:pt x="414744" y="2284333"/>
                </a:lnTo>
                <a:lnTo>
                  <a:pt x="618723" y="2234335"/>
                </a:lnTo>
                <a:lnTo>
                  <a:pt x="820440" y="2175289"/>
                </a:lnTo>
                <a:lnTo>
                  <a:pt x="1019896" y="2107195"/>
                </a:lnTo>
                <a:lnTo>
                  <a:pt x="1217090" y="2030053"/>
                </a:lnTo>
                <a:lnTo>
                  <a:pt x="1412021" y="1943862"/>
                </a:lnTo>
                <a:lnTo>
                  <a:pt x="1604691" y="1848623"/>
                </a:lnTo>
                <a:lnTo>
                  <a:pt x="1795100" y="1744336"/>
                </a:lnTo>
                <a:lnTo>
                  <a:pt x="1983246" y="1631000"/>
                </a:lnTo>
                <a:lnTo>
                  <a:pt x="2169130" y="1508617"/>
                </a:lnTo>
                <a:lnTo>
                  <a:pt x="2352753" y="1377185"/>
                </a:lnTo>
                <a:lnTo>
                  <a:pt x="2534113" y="1236705"/>
                </a:lnTo>
                <a:lnTo>
                  <a:pt x="2713212" y="1087177"/>
                </a:lnTo>
                <a:lnTo>
                  <a:pt x="2890048" y="928601"/>
                </a:lnTo>
                <a:lnTo>
                  <a:pt x="3064623" y="760977"/>
                </a:lnTo>
                <a:lnTo>
                  <a:pt x="3236936" y="584304"/>
                </a:lnTo>
                <a:lnTo>
                  <a:pt x="3406986" y="398584"/>
                </a:lnTo>
                <a:lnTo>
                  <a:pt x="3574775" y="203816"/>
                </a:lnTo>
                <a:lnTo>
                  <a:pt x="3740302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63142" y="3405771"/>
            <a:ext cx="52486" cy="47272"/>
          </a:xfrm>
          <a:custGeom>
            <a:avLst/>
            <a:gdLst/>
            <a:ahLst/>
            <a:cxnLst/>
            <a:rect l="l" t="t" r="r" b="b"/>
            <a:pathLst>
              <a:path w="44538" h="49606">
                <a:moveTo>
                  <a:pt x="0" y="27381"/>
                </a:moveTo>
                <a:lnTo>
                  <a:pt x="28003" y="49606"/>
                </a:lnTo>
                <a:lnTo>
                  <a:pt x="44538" y="0"/>
                </a:lnTo>
                <a:lnTo>
                  <a:pt x="0" y="27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58445" y="3405771"/>
            <a:ext cx="4413514" cy="2246862"/>
          </a:xfrm>
          <a:custGeom>
            <a:avLst/>
            <a:gdLst/>
            <a:ahLst/>
            <a:cxnLst/>
            <a:rect l="l" t="t" r="r" b="b"/>
            <a:pathLst>
              <a:path w="3745204" h="2357818">
                <a:moveTo>
                  <a:pt x="3745204" y="2357818"/>
                </a:moveTo>
                <a:lnTo>
                  <a:pt x="3536405" y="2326086"/>
                </a:lnTo>
                <a:lnTo>
                  <a:pt x="3329873" y="2285284"/>
                </a:lnTo>
                <a:lnTo>
                  <a:pt x="3125608" y="2235413"/>
                </a:lnTo>
                <a:lnTo>
                  <a:pt x="2923611" y="2176473"/>
                </a:lnTo>
                <a:lnTo>
                  <a:pt x="2723881" y="2108463"/>
                </a:lnTo>
                <a:lnTo>
                  <a:pt x="2526418" y="2031384"/>
                </a:lnTo>
                <a:lnTo>
                  <a:pt x="2331223" y="1945236"/>
                </a:lnTo>
                <a:lnTo>
                  <a:pt x="2138295" y="1850018"/>
                </a:lnTo>
                <a:lnTo>
                  <a:pt x="1947634" y="1745731"/>
                </a:lnTo>
                <a:lnTo>
                  <a:pt x="1759240" y="1632375"/>
                </a:lnTo>
                <a:lnTo>
                  <a:pt x="1573114" y="1509949"/>
                </a:lnTo>
                <a:lnTo>
                  <a:pt x="1389254" y="1378454"/>
                </a:lnTo>
                <a:lnTo>
                  <a:pt x="1207662" y="1237890"/>
                </a:lnTo>
                <a:lnTo>
                  <a:pt x="1028338" y="1088257"/>
                </a:lnTo>
                <a:lnTo>
                  <a:pt x="851280" y="929554"/>
                </a:lnTo>
                <a:lnTo>
                  <a:pt x="676489" y="761782"/>
                </a:lnTo>
                <a:lnTo>
                  <a:pt x="503966" y="584940"/>
                </a:lnTo>
                <a:lnTo>
                  <a:pt x="333710" y="399029"/>
                </a:lnTo>
                <a:lnTo>
                  <a:pt x="165721" y="204049"/>
                </a:lnTo>
                <a:lnTo>
                  <a:pt x="0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58445" y="3405771"/>
            <a:ext cx="52546" cy="47320"/>
          </a:xfrm>
          <a:custGeom>
            <a:avLst/>
            <a:gdLst/>
            <a:ahLst/>
            <a:cxnLst/>
            <a:rect l="l" t="t" r="r" b="b"/>
            <a:pathLst>
              <a:path w="44589" h="49657">
                <a:moveTo>
                  <a:pt x="0" y="0"/>
                </a:moveTo>
                <a:lnTo>
                  <a:pt x="16548" y="49657"/>
                </a:lnTo>
                <a:lnTo>
                  <a:pt x="44589" y="274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39050" y="2003569"/>
            <a:ext cx="3636220" cy="2267302"/>
          </a:xfrm>
          <a:custGeom>
            <a:avLst/>
            <a:gdLst/>
            <a:ahLst/>
            <a:cxnLst/>
            <a:rect l="l" t="t" r="r" b="b"/>
            <a:pathLst>
              <a:path w="3085611" h="2379268">
                <a:moveTo>
                  <a:pt x="104514" y="2379268"/>
                </a:moveTo>
                <a:lnTo>
                  <a:pt x="48041" y="2163586"/>
                </a:lnTo>
                <a:lnTo>
                  <a:pt x="13203" y="1958085"/>
                </a:lnTo>
                <a:lnTo>
                  <a:pt x="0" y="1762765"/>
                </a:lnTo>
                <a:lnTo>
                  <a:pt x="8430" y="1577626"/>
                </a:lnTo>
                <a:lnTo>
                  <a:pt x="38496" y="1402668"/>
                </a:lnTo>
                <a:lnTo>
                  <a:pt x="90196" y="1237890"/>
                </a:lnTo>
                <a:lnTo>
                  <a:pt x="163531" y="1083294"/>
                </a:lnTo>
                <a:lnTo>
                  <a:pt x="258500" y="938878"/>
                </a:lnTo>
                <a:lnTo>
                  <a:pt x="375104" y="804643"/>
                </a:lnTo>
                <a:lnTo>
                  <a:pt x="513342" y="680589"/>
                </a:lnTo>
                <a:lnTo>
                  <a:pt x="673214" y="566716"/>
                </a:lnTo>
                <a:lnTo>
                  <a:pt x="854721" y="463024"/>
                </a:lnTo>
                <a:lnTo>
                  <a:pt x="1057862" y="369513"/>
                </a:lnTo>
                <a:lnTo>
                  <a:pt x="1282638" y="286183"/>
                </a:lnTo>
                <a:lnTo>
                  <a:pt x="1529048" y="213033"/>
                </a:lnTo>
                <a:lnTo>
                  <a:pt x="1797092" y="150065"/>
                </a:lnTo>
                <a:lnTo>
                  <a:pt x="2086770" y="97277"/>
                </a:lnTo>
                <a:lnTo>
                  <a:pt x="2398083" y="54670"/>
                </a:lnTo>
                <a:lnTo>
                  <a:pt x="2731030" y="22244"/>
                </a:lnTo>
                <a:lnTo>
                  <a:pt x="3085611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11365" y="1987594"/>
            <a:ext cx="63906" cy="36948"/>
          </a:xfrm>
          <a:custGeom>
            <a:avLst/>
            <a:gdLst/>
            <a:ahLst/>
            <a:cxnLst/>
            <a:rect l="l" t="t" r="r" b="b"/>
            <a:pathLst>
              <a:path w="54229" h="38773">
                <a:moveTo>
                  <a:pt x="0" y="0"/>
                </a:moveTo>
                <a:lnTo>
                  <a:pt x="1905" y="38773"/>
                </a:lnTo>
                <a:lnTo>
                  <a:pt x="54229" y="167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08277" y="2003932"/>
            <a:ext cx="3626747" cy="2266939"/>
          </a:xfrm>
          <a:custGeom>
            <a:avLst/>
            <a:gdLst/>
            <a:ahLst/>
            <a:cxnLst/>
            <a:rect l="l" t="t" r="r" b="b"/>
            <a:pathLst>
              <a:path w="3077572" h="2378887">
                <a:moveTo>
                  <a:pt x="2973070" y="2378887"/>
                </a:moveTo>
                <a:lnTo>
                  <a:pt x="3029490" y="2163438"/>
                </a:lnTo>
                <a:lnTo>
                  <a:pt x="3064324" y="1958147"/>
                </a:lnTo>
                <a:lnTo>
                  <a:pt x="3077572" y="1763015"/>
                </a:lnTo>
                <a:lnTo>
                  <a:pt x="3069232" y="1578041"/>
                </a:lnTo>
                <a:lnTo>
                  <a:pt x="3039306" y="1403225"/>
                </a:lnTo>
                <a:lnTo>
                  <a:pt x="2987793" y="1238568"/>
                </a:lnTo>
                <a:lnTo>
                  <a:pt x="2914694" y="1084069"/>
                </a:lnTo>
                <a:lnTo>
                  <a:pt x="2820007" y="939728"/>
                </a:lnTo>
                <a:lnTo>
                  <a:pt x="2703734" y="805546"/>
                </a:lnTo>
                <a:lnTo>
                  <a:pt x="2565874" y="681523"/>
                </a:lnTo>
                <a:lnTo>
                  <a:pt x="2406427" y="567658"/>
                </a:lnTo>
                <a:lnTo>
                  <a:pt x="2225394" y="463951"/>
                </a:lnTo>
                <a:lnTo>
                  <a:pt x="2022774" y="370402"/>
                </a:lnTo>
                <a:lnTo>
                  <a:pt x="1798566" y="287013"/>
                </a:lnTo>
                <a:lnTo>
                  <a:pt x="1552772" y="213781"/>
                </a:lnTo>
                <a:lnTo>
                  <a:pt x="1285392" y="150708"/>
                </a:lnTo>
                <a:lnTo>
                  <a:pt x="996424" y="97793"/>
                </a:lnTo>
                <a:lnTo>
                  <a:pt x="685869" y="55037"/>
                </a:lnTo>
                <a:lnTo>
                  <a:pt x="353728" y="22439"/>
                </a:lnTo>
                <a:lnTo>
                  <a:pt x="0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08278" y="1988029"/>
            <a:ext cx="63770" cy="36864"/>
          </a:xfrm>
          <a:custGeom>
            <a:avLst/>
            <a:gdLst/>
            <a:ahLst/>
            <a:cxnLst/>
            <a:rect l="l" t="t" r="r" b="b"/>
            <a:pathLst>
              <a:path w="54114" h="38684">
                <a:moveTo>
                  <a:pt x="0" y="16687"/>
                </a:moveTo>
                <a:lnTo>
                  <a:pt x="52184" y="38684"/>
                </a:lnTo>
                <a:lnTo>
                  <a:pt x="54114" y="0"/>
                </a:lnTo>
                <a:lnTo>
                  <a:pt x="0" y="16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46707" y="5559579"/>
            <a:ext cx="7129917" cy="6390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00710">
              <a:lnSpc>
                <a:spcPct val="100000"/>
              </a:lnSpc>
              <a:tabLst>
                <a:tab pos="4485005" algn="l"/>
              </a:tabLst>
            </a:pPr>
            <a:r>
              <a:rPr lang="en-US" sz="1450" spc="25" dirty="0" smtClean="0">
                <a:solidFill>
                  <a:srgbClr val="231F20"/>
                </a:solidFill>
                <a:latin typeface="Meiryo"/>
                <a:cs typeface="Meiryo"/>
              </a:rPr>
              <a:t>   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0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800" spc="97" baseline="-13888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30" dirty="0" smtClean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800" spc="97" baseline="-13888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1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	</a:t>
            </a:r>
            <a:r>
              <a:rPr lang="en-US" sz="1450" spc="25" dirty="0" smtClean="0">
                <a:solidFill>
                  <a:srgbClr val="231F20"/>
                </a:solidFill>
                <a:latin typeface="Meiryo"/>
                <a:cs typeface="Meiryo"/>
              </a:rPr>
              <a:t>             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125" dirty="0" smtClean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800" spc="97" baseline="-13888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0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800" spc="97" baseline="-13888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1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endParaRPr sz="1450" dirty="0">
              <a:latin typeface="Meiryo"/>
              <a:cs typeface="Meiryo"/>
            </a:endParaRPr>
          </a:p>
          <a:p>
            <a:pPr>
              <a:lnSpc>
                <a:spcPts val="1200"/>
              </a:lnSpc>
              <a:spcBef>
                <a:spcPts val="13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lang="en-US" sz="1700" i="1" spc="5" dirty="0" smtClean="0">
                <a:solidFill>
                  <a:srgbClr val="0000FF"/>
                </a:solidFill>
                <a:latin typeface="Arial"/>
                <a:cs typeface="Arial"/>
              </a:rPr>
              <a:t>      </a:t>
            </a:r>
          </a:p>
          <a:p>
            <a:pPr marL="12700">
              <a:lnSpc>
                <a:spcPct val="100000"/>
              </a:lnSpc>
            </a:pPr>
            <a:r>
              <a:rPr lang="en-US" sz="1700" i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700" i="1" spc="5" dirty="0" smtClean="0">
                <a:solidFill>
                  <a:srgbClr val="0000FF"/>
                </a:solidFill>
                <a:latin typeface="Arial"/>
                <a:cs typeface="Arial"/>
              </a:rPr>
              <a:t>              </a:t>
            </a:r>
            <a:r>
              <a:rPr sz="1700" i="1" spc="5" dirty="0" smtClean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1700" i="1" spc="-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i="1" spc="-40" dirty="0" smtClean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1700" i="1" spc="5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700" i="1" spc="3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700" i="1" spc="5" dirty="0" smtClean="0">
                <a:solidFill>
                  <a:srgbClr val="0000FF"/>
                </a:solidFill>
                <a:latin typeface="Arial"/>
                <a:cs typeface="Arial"/>
              </a:rPr>
              <a:t>iant</a:t>
            </a:r>
            <a:r>
              <a:rPr sz="1700" i="1" spc="-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i="1" spc="5" dirty="0" smtClean="0">
                <a:solidFill>
                  <a:srgbClr val="0000FF"/>
                </a:solidFill>
                <a:latin typeface="Arial"/>
                <a:cs typeface="Arial"/>
              </a:rPr>
              <a:t>algo</a:t>
            </a:r>
            <a:r>
              <a:rPr sz="1700" i="1" spc="3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700" i="1" spc="5" dirty="0" smtClean="0">
                <a:solidFill>
                  <a:srgbClr val="0000FF"/>
                </a:solidFill>
                <a:latin typeface="Arial"/>
                <a:cs typeface="Arial"/>
              </a:rPr>
              <a:t>ithm</a:t>
            </a:r>
            <a:r>
              <a:rPr sz="1700" i="1" spc="-1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i="1" spc="15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700" i="1" spc="5" dirty="0" smtClean="0">
                <a:solidFill>
                  <a:srgbClr val="0000FF"/>
                </a:solidFill>
                <a:latin typeface="Arial"/>
                <a:cs typeface="Arial"/>
              </a:rPr>
              <a:t>ith</a:t>
            </a:r>
            <a:r>
              <a:rPr sz="1700" i="1" spc="-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i="1" spc="5" dirty="0" smtClean="0">
                <a:solidFill>
                  <a:srgbClr val="0000FF"/>
                </a:solidFill>
                <a:latin typeface="Arial"/>
                <a:cs typeface="Arial"/>
              </a:rPr>
              <a:t>an</a:t>
            </a:r>
            <a:r>
              <a:rPr sz="1700" i="1" spc="-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i="1" spc="5" dirty="0" smtClean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700" i="1" spc="15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700" i="1" spc="5" dirty="0" smtClean="0">
                <a:solidFill>
                  <a:srgbClr val="0000FF"/>
                </a:solidFill>
                <a:latin typeface="Arial"/>
                <a:cs typeface="Arial"/>
              </a:rPr>
              <a:t>itted</a:t>
            </a:r>
            <a:r>
              <a:rPr sz="1700" i="1" spc="-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i="1" spc="5" dirty="0" smtClean="0">
                <a:solidFill>
                  <a:srgbClr val="0000FF"/>
                </a:solidFill>
                <a:latin typeface="Arial"/>
                <a:cs typeface="Arial"/>
              </a:rPr>
              <a:t>edge</a:t>
            </a:r>
            <a:r>
              <a:rPr sz="1700" i="1" spc="-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i="1" spc="5" dirty="0" smtClean="0">
                <a:solidFill>
                  <a:srgbClr val="0000FF"/>
                </a:solidFill>
                <a:latin typeface="Arial"/>
                <a:cs typeface="Arial"/>
              </a:rPr>
              <a:t>also</a:t>
            </a:r>
            <a:r>
              <a:rPr sz="1700" i="1" spc="-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i="1" spc="5" dirty="0" smtClean="0">
                <a:solidFill>
                  <a:srgbClr val="0000FF"/>
                </a:solidFill>
                <a:latin typeface="Arial"/>
                <a:cs typeface="Arial"/>
              </a:rPr>
              <a:t>satisfies</a:t>
            </a:r>
            <a:r>
              <a:rPr sz="1700" i="1" spc="-1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spc="12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800" spc="-52" baseline="-11574" dirty="0" smtClean="0">
                <a:solidFill>
                  <a:srgbClr val="0000FF"/>
                </a:solidFill>
                <a:latin typeface="Arial"/>
                <a:cs typeface="Arial"/>
              </a:rPr>
              <a:t>mu</a:t>
            </a:r>
            <a:r>
              <a:rPr sz="1800" spc="82" baseline="-11574" dirty="0" smtClean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800" spc="-179" baseline="-11574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800" spc="-75" baseline="-11574" dirty="0" smtClean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endParaRPr sz="1800" baseline="-11574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4294967295"/>
          </p:nvPr>
        </p:nvSpPr>
        <p:spPr>
          <a:xfrm>
            <a:off x="10546388" y="6561408"/>
            <a:ext cx="258124" cy="184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200" spc="-10" dirty="0" smtClean="0">
                <a:solidFill>
                  <a:srgbClr val="231F20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4703" y="1847083"/>
            <a:ext cx="1454565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0" spc="130" dirty="0">
                <a:solidFill>
                  <a:srgbClr val="231F20"/>
                </a:solidFill>
                <a:latin typeface="Arial"/>
                <a:cs typeface="Arial"/>
              </a:rPr>
              <a:t>(n1, n2, y=1)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4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59945" y="360149"/>
            <a:ext cx="3636048" cy="3660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700" b="1" spc="-68" dirty="0">
                <a:solidFill>
                  <a:schemeClr val="tx2"/>
                </a:solidFill>
                <a:latin typeface="Arial Narrow" panose="020B0606020202030204" pitchFamily="34" charset="0"/>
                <a:ea typeface="+mj-ea"/>
                <a:cs typeface="+mj-cs"/>
              </a:rPr>
              <a:t>Overview Lecture #</a:t>
            </a:r>
            <a:r>
              <a:rPr lang="en-US" sz="3700" b="1" spc="-68" dirty="0">
                <a:solidFill>
                  <a:schemeClr val="tx2"/>
                </a:solidFill>
                <a:latin typeface="Arial Narrow" panose="020B0606020202030204" pitchFamily="34" charset="0"/>
                <a:ea typeface="+mj-ea"/>
                <a:cs typeface="+mj-cs"/>
              </a:rPr>
              <a:t>2</a:t>
            </a:r>
            <a:endParaRPr sz="3700" b="1" spc="-68" dirty="0">
              <a:solidFill>
                <a:schemeClr val="tx2"/>
              </a:solidFill>
              <a:latin typeface="Arial Narrow" panose="020B0606020202030204" pitchFamily="34" charset="0"/>
              <a:ea typeface="+mj-ea"/>
              <a:cs typeface="+mj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7364" y="2546090"/>
            <a:ext cx="5301791" cy="22359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9875" indent="-257810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69875" algn="l"/>
              </a:tabLst>
            </a:pPr>
            <a:r>
              <a:rPr sz="2050" spc="-85" dirty="0" smtClean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aths</a:t>
            </a:r>
            <a:r>
              <a:rPr sz="2050" spc="-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spc="-3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es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8"/>
              </a:spcBef>
              <a:buClr>
                <a:srgbClr val="231F20"/>
              </a:buClr>
              <a:buFont typeface="Meiryo"/>
              <a:buChar char="•"/>
            </a:pPr>
            <a:endParaRPr sz="800" dirty="0"/>
          </a:p>
          <a:p>
            <a:pPr>
              <a:lnSpc>
                <a:spcPts val="1000"/>
              </a:lnSpc>
              <a:buClr>
                <a:srgbClr val="231F20"/>
              </a:buClr>
              <a:buFont typeface="Meiryo"/>
              <a:buChar char="•"/>
            </a:pPr>
            <a:endParaRPr sz="1000" dirty="0"/>
          </a:p>
          <a:p>
            <a:pPr>
              <a:lnSpc>
                <a:spcPts val="1000"/>
              </a:lnSpc>
              <a:buClr>
                <a:srgbClr val="231F20"/>
              </a:buClr>
              <a:buFont typeface="Meiryo"/>
              <a:buChar char="•"/>
            </a:pPr>
            <a:endParaRPr sz="1000" dirty="0"/>
          </a:p>
          <a:p>
            <a:pPr marL="269875" indent="-257810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69875" algn="l"/>
              </a:tabLst>
            </a:pP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nea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r-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-10" dirty="0" smtClean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2050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2050" spc="-225" dirty="0" smtClean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) p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sz="2050" spc="7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es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8"/>
              </a:spcBef>
              <a:buClr>
                <a:srgbClr val="231F20"/>
              </a:buClr>
              <a:buFont typeface="Meiryo"/>
              <a:buChar char="•"/>
            </a:pPr>
            <a:endParaRPr sz="800" dirty="0"/>
          </a:p>
          <a:p>
            <a:pPr>
              <a:lnSpc>
                <a:spcPts val="1000"/>
              </a:lnSpc>
              <a:buClr>
                <a:srgbClr val="231F20"/>
              </a:buClr>
              <a:buFont typeface="Meiryo"/>
              <a:buChar char="•"/>
            </a:pPr>
            <a:endParaRPr sz="1000" dirty="0"/>
          </a:p>
          <a:p>
            <a:pPr>
              <a:lnSpc>
                <a:spcPts val="1000"/>
              </a:lnSpc>
              <a:buClr>
                <a:srgbClr val="231F20"/>
              </a:buClr>
              <a:buFont typeface="Meiryo"/>
              <a:buChar char="•"/>
            </a:pPr>
            <a:endParaRPr sz="1000" dirty="0"/>
          </a:p>
          <a:p>
            <a:pPr marL="269875" indent="-257810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69875" algn="l"/>
              </a:tabLst>
            </a:pPr>
            <a:r>
              <a:rPr sz="2050" spc="-254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spc="-3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2050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equ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-50" dirty="0" smtClean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en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225" dirty="0" smtClean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 p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sz="2050" spc="7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es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8"/>
              </a:spcBef>
              <a:buClr>
                <a:srgbClr val="231F20"/>
              </a:buClr>
              <a:buFont typeface="Meiryo"/>
              <a:buChar char="•"/>
            </a:pPr>
            <a:endParaRPr sz="800" dirty="0"/>
          </a:p>
          <a:p>
            <a:pPr>
              <a:lnSpc>
                <a:spcPts val="1000"/>
              </a:lnSpc>
              <a:buClr>
                <a:srgbClr val="231F20"/>
              </a:buClr>
              <a:buFont typeface="Meiryo"/>
              <a:buChar char="•"/>
            </a:pPr>
            <a:endParaRPr sz="1000" dirty="0"/>
          </a:p>
          <a:p>
            <a:pPr>
              <a:lnSpc>
                <a:spcPts val="1000"/>
              </a:lnSpc>
              <a:buClr>
                <a:srgbClr val="231F20"/>
              </a:buClr>
              <a:buFont typeface="Meiryo"/>
              <a:buChar char="•"/>
            </a:pPr>
            <a:endParaRPr sz="1000" dirty="0"/>
          </a:p>
          <a:p>
            <a:pPr marL="269875" indent="-257810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69875" algn="l"/>
              </a:tabLst>
            </a:pP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-35" dirty="0" smtClean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2050" spc="-50" dirty="0" smtClean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2050" spc="3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ants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10546388" y="6561408"/>
            <a:ext cx="258124" cy="184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0489">
              <a:lnSpc>
                <a:spcPct val="100000"/>
              </a:lnSpc>
            </a:pPr>
            <a:r>
              <a:rPr sz="1200" spc="-10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3878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68027" y="2898174"/>
            <a:ext cx="6716848" cy="0"/>
          </a:xfrm>
          <a:custGeom>
            <a:avLst/>
            <a:gdLst/>
            <a:ahLst/>
            <a:cxnLst/>
            <a:rect l="l" t="t" r="r" b="b"/>
            <a:pathLst>
              <a:path w="5699759">
                <a:moveTo>
                  <a:pt x="0" y="0"/>
                </a:moveTo>
                <a:lnTo>
                  <a:pt x="5699759" y="0"/>
                </a:lnTo>
              </a:path>
            </a:pathLst>
          </a:custGeom>
          <a:ln w="13716">
            <a:solidFill>
              <a:srgbClr val="FE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pSp>
        <p:nvGrpSpPr>
          <p:cNvPr id="3" name="Group 2"/>
          <p:cNvGrpSpPr/>
          <p:nvPr/>
        </p:nvGrpSpPr>
        <p:grpSpPr>
          <a:xfrm>
            <a:off x="1869491" y="1390650"/>
            <a:ext cx="8131907" cy="2773914"/>
            <a:chOff x="1869491" y="1390650"/>
            <a:chExt cx="8131907" cy="2773914"/>
          </a:xfrm>
        </p:grpSpPr>
        <p:sp>
          <p:nvSpPr>
            <p:cNvPr id="5" name="object 5"/>
            <p:cNvSpPr/>
            <p:nvPr/>
          </p:nvSpPr>
          <p:spPr>
            <a:xfrm>
              <a:off x="2576108" y="2903257"/>
              <a:ext cx="0" cy="1256224"/>
            </a:xfrm>
            <a:custGeom>
              <a:avLst/>
              <a:gdLst/>
              <a:ahLst/>
              <a:cxnLst/>
              <a:rect l="l" t="t" r="r" b="b"/>
              <a:pathLst>
                <a:path h="1318260">
                  <a:moveTo>
                    <a:pt x="0" y="1318260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FE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1869491" y="1390650"/>
              <a:ext cx="8131907" cy="1160918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>
                <a:lnSpc>
                  <a:spcPts val="1000"/>
                </a:lnSpc>
              </a:pPr>
              <a:endParaRPr sz="1000" dirty="0"/>
            </a:p>
            <a:p>
              <a:pPr>
                <a:lnSpc>
                  <a:spcPts val="1000"/>
                </a:lnSpc>
              </a:pPr>
              <a:endParaRPr sz="1000" dirty="0"/>
            </a:p>
            <a:p>
              <a:pPr>
                <a:lnSpc>
                  <a:spcPts val="1000"/>
                </a:lnSpc>
              </a:pPr>
              <a:endParaRPr sz="1000" dirty="0"/>
            </a:p>
            <a:p>
              <a:pPr>
                <a:lnSpc>
                  <a:spcPts val="1200"/>
                </a:lnSpc>
                <a:spcBef>
                  <a:spcPts val="29"/>
                </a:spcBef>
              </a:pPr>
              <a:endParaRPr sz="1200" dirty="0"/>
            </a:p>
            <a:p>
              <a:pPr algn="ctr">
                <a:lnSpc>
                  <a:spcPct val="100000"/>
                </a:lnSpc>
              </a:pPr>
              <a:r>
                <a:rPr sz="1700" spc="-35" dirty="0" smtClean="0">
                  <a:solidFill>
                    <a:srgbClr val="231F20"/>
                  </a:solidFill>
                  <a:latin typeface="Arial"/>
                  <a:cs typeface="Arial"/>
                </a:rPr>
                <a:t>F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or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i="1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TS</a:t>
              </a:r>
              <a:r>
                <a:rPr sz="170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and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i="1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70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800" spc="120" baseline="39351" dirty="0" smtClean="0">
                  <a:solidFill>
                    <a:srgbClr val="231F20"/>
                  </a:solidFill>
                  <a:latin typeface="Meiryo"/>
                  <a:cs typeface="Meiryo"/>
                </a:rPr>
                <a:t>′</a:t>
              </a:r>
              <a:r>
                <a:rPr sz="1800" spc="195" baseline="39351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be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ansition</a:t>
              </a:r>
              <a:r>
                <a:rPr sz="1700" spc="-3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syste</a:t>
              </a:r>
              <a:r>
                <a:rPr sz="17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m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70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1700" spc="-20" dirty="0" smtClean="0">
                  <a:solidFill>
                    <a:srgbClr val="231F20"/>
                  </a:solidFill>
                  <a:latin typeface="Arial"/>
                  <a:cs typeface="Arial"/>
                </a:rPr>
                <a:t>o</a:t>
              </a:r>
              <a:r>
                <a:rPr sz="1700" spc="-40" dirty="0" smtClean="0">
                  <a:solidFill>
                    <a:srgbClr val="231F20"/>
                  </a:solidFill>
                  <a:latin typeface="Arial"/>
                  <a:cs typeface="Arial"/>
                </a:rPr>
                <a:t>v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er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i="1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AP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w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ithout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te</a:t>
              </a:r>
              <a:r>
                <a:rPr sz="1700" spc="5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7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m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inal</a:t>
              </a:r>
              <a:r>
                <a:rPr sz="1700" spc="-3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states:</a:t>
              </a:r>
              <a:endParaRPr sz="1700" dirty="0">
                <a:latin typeface="Arial"/>
                <a:cs typeface="Arial"/>
              </a:endParaRPr>
            </a:p>
            <a:p>
              <a:pPr>
                <a:lnSpc>
                  <a:spcPts val="750"/>
                </a:lnSpc>
                <a:spcBef>
                  <a:spcPts val="2"/>
                </a:spcBef>
              </a:pPr>
              <a:endParaRPr sz="750" dirty="0"/>
            </a:p>
            <a:p>
              <a:pPr>
                <a:lnSpc>
                  <a:spcPts val="1000"/>
                </a:lnSpc>
              </a:pPr>
              <a:endParaRPr sz="1000" dirty="0"/>
            </a:p>
            <a:p>
              <a:pPr>
                <a:lnSpc>
                  <a:spcPts val="1000"/>
                </a:lnSpc>
              </a:pPr>
              <a:endParaRPr sz="1000" dirty="0"/>
            </a:p>
            <a:p>
              <a:pPr>
                <a:lnSpc>
                  <a:spcPts val="1000"/>
                </a:lnSpc>
              </a:pPr>
              <a:endParaRPr sz="1000" dirty="0"/>
            </a:p>
            <a:p>
              <a:pPr marR="1905" algn="ctr">
                <a:lnSpc>
                  <a:spcPct val="100000"/>
                </a:lnSpc>
                <a:tabLst>
                  <a:tab pos="1247775" algn="l"/>
                  <a:tab pos="1576705" algn="l"/>
                </a:tabLst>
              </a:pPr>
              <a:endParaRPr lang="en-US" sz="1000" dirty="0"/>
            </a:p>
            <a:p>
              <a:pPr marR="1905" algn="ctr">
                <a:lnSpc>
                  <a:spcPct val="100000"/>
                </a:lnSpc>
                <a:tabLst>
                  <a:tab pos="1247775" algn="l"/>
                  <a:tab pos="1576705" algn="l"/>
                </a:tabLst>
              </a:pPr>
              <a:endParaRPr lang="en-US" sz="1700" i="1" spc="-190" dirty="0" smtClean="0">
                <a:solidFill>
                  <a:srgbClr val="FF0000"/>
                </a:solidFill>
                <a:latin typeface="Arial"/>
                <a:cs typeface="Arial"/>
              </a:endParaRPr>
            </a:p>
            <a:p>
              <a:pPr marR="1905" algn="ctr">
                <a:lnSpc>
                  <a:spcPct val="100000"/>
                </a:lnSpc>
                <a:tabLst>
                  <a:tab pos="1247775" algn="l"/>
                  <a:tab pos="1576705" algn="l"/>
                </a:tabLst>
              </a:pPr>
              <a:r>
                <a:rPr sz="1700" i="1" spc="-190" dirty="0" smtClean="0">
                  <a:solidFill>
                    <a:srgbClr val="FF0000"/>
                  </a:solidFill>
                  <a:latin typeface="Arial"/>
                  <a:cs typeface="Arial"/>
                </a:rPr>
                <a:t>T</a:t>
              </a:r>
              <a:r>
                <a:rPr sz="1700" i="1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r</a:t>
              </a:r>
              <a:r>
                <a:rPr sz="1700" i="1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ace</a:t>
              </a:r>
              <a:r>
                <a:rPr sz="1700" i="1" spc="-20" dirty="0" smtClean="0">
                  <a:solidFill>
                    <a:srgbClr val="FF0000"/>
                  </a:solidFill>
                  <a:latin typeface="Arial"/>
                  <a:cs typeface="Arial"/>
                </a:rPr>
                <a:t>s</a:t>
              </a:r>
              <a:r>
                <a:rPr sz="1700" spc="195" dirty="0" smtClean="0">
                  <a:solidFill>
                    <a:srgbClr val="FF0000"/>
                  </a:solidFill>
                  <a:latin typeface="Arial"/>
                  <a:cs typeface="Arial"/>
                </a:rPr>
                <a:t>(</a:t>
              </a:r>
              <a:r>
                <a:rPr sz="1700" i="1" spc="10" dirty="0" smtClean="0">
                  <a:solidFill>
                    <a:srgbClr val="FF0000"/>
                  </a:solidFill>
                  <a:latin typeface="Arial"/>
                  <a:cs typeface="Arial"/>
                </a:rPr>
                <a:t>TS</a:t>
              </a:r>
              <a:r>
                <a:rPr sz="1700" spc="200" dirty="0" smtClean="0">
                  <a:solidFill>
                    <a:srgbClr val="FF0000"/>
                  </a:solidFill>
                  <a:latin typeface="Arial"/>
                  <a:cs typeface="Arial"/>
                </a:rPr>
                <a:t>)	</a:t>
              </a:r>
              <a:r>
                <a:rPr sz="1700" spc="175" dirty="0" smtClean="0">
                  <a:solidFill>
                    <a:srgbClr val="FF0000"/>
                  </a:solidFill>
                  <a:latin typeface="Meiryo"/>
                  <a:cs typeface="Meiryo"/>
                </a:rPr>
                <a:t>⊆	</a:t>
              </a:r>
              <a:r>
                <a:rPr sz="1700" i="1" spc="-190" dirty="0" smtClean="0">
                  <a:solidFill>
                    <a:srgbClr val="FF0000"/>
                  </a:solidFill>
                  <a:latin typeface="Arial"/>
                  <a:cs typeface="Arial"/>
                </a:rPr>
                <a:t>T</a:t>
              </a:r>
              <a:r>
                <a:rPr sz="1700" i="1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r</a:t>
              </a:r>
              <a:r>
                <a:rPr sz="1700" i="1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ace</a:t>
              </a:r>
              <a:r>
                <a:rPr sz="1700" i="1" spc="-30" dirty="0" smtClean="0">
                  <a:solidFill>
                    <a:srgbClr val="FF0000"/>
                  </a:solidFill>
                  <a:latin typeface="Arial"/>
                  <a:cs typeface="Arial"/>
                </a:rPr>
                <a:t>s</a:t>
              </a:r>
              <a:r>
                <a:rPr sz="1700" spc="195" dirty="0" smtClean="0">
                  <a:solidFill>
                    <a:srgbClr val="FF0000"/>
                  </a:solidFill>
                  <a:latin typeface="Arial"/>
                  <a:cs typeface="Arial"/>
                </a:rPr>
                <a:t>(</a:t>
              </a:r>
              <a:r>
                <a:rPr sz="1700" i="1" spc="10" dirty="0" smtClean="0">
                  <a:solidFill>
                    <a:srgbClr val="FF0000"/>
                  </a:solidFill>
                  <a:latin typeface="Arial"/>
                  <a:cs typeface="Arial"/>
                </a:rPr>
                <a:t>TS</a:t>
              </a:r>
              <a:r>
                <a:rPr sz="1800" spc="187" baseline="39351" dirty="0" smtClean="0">
                  <a:solidFill>
                    <a:srgbClr val="FF0000"/>
                  </a:solidFill>
                  <a:latin typeface="Meiryo"/>
                  <a:cs typeface="Meiryo"/>
                </a:rPr>
                <a:t>′</a:t>
              </a:r>
              <a:r>
                <a:rPr sz="1700" spc="200" dirty="0" smtClean="0">
                  <a:solidFill>
                    <a:srgbClr val="FF0000"/>
                  </a:solidFill>
                  <a:latin typeface="Arial"/>
                  <a:cs typeface="Arial"/>
                </a:rPr>
                <a:t>)</a:t>
              </a:r>
              <a:endParaRPr sz="1700" dirty="0">
                <a:latin typeface="Arial"/>
                <a:cs typeface="Arial"/>
              </a:endParaRPr>
            </a:p>
            <a:p>
              <a:pPr>
                <a:lnSpc>
                  <a:spcPts val="1000"/>
                </a:lnSpc>
                <a:spcBef>
                  <a:spcPts val="55"/>
                </a:spcBef>
              </a:pPr>
              <a:endParaRPr sz="1000" dirty="0"/>
            </a:p>
            <a:p>
              <a:pPr marR="1270" algn="ctr">
                <a:lnSpc>
                  <a:spcPct val="100000"/>
                </a:lnSpc>
              </a:pPr>
              <a:r>
                <a:rPr sz="1700" spc="0" dirty="0" smtClean="0">
                  <a:solidFill>
                    <a:srgbClr val="FF0000"/>
                  </a:solidFill>
                  <a:latin typeface="Arial"/>
                  <a:cs typeface="Arial"/>
                </a:rPr>
                <a:t>if</a:t>
              </a:r>
              <a:r>
                <a:rPr sz="170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 and</a:t>
              </a:r>
              <a:r>
                <a:rPr sz="170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only</a:t>
              </a:r>
              <a:r>
                <a:rPr sz="170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700" spc="0" dirty="0" smtClean="0">
                  <a:solidFill>
                    <a:srgbClr val="FF0000"/>
                  </a:solidFill>
                  <a:latin typeface="Arial"/>
                  <a:cs typeface="Arial"/>
                </a:rPr>
                <a:t>if</a:t>
              </a:r>
              <a:endParaRPr sz="1700" dirty="0"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2896267" y="3753181"/>
              <a:ext cx="6380542" cy="270488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tabLst>
                  <a:tab pos="2693035" algn="l"/>
                  <a:tab pos="3049905" algn="l"/>
                </a:tabLst>
              </a:pPr>
              <a:r>
                <a:rPr sz="1700" spc="-50" dirty="0" smtClean="0">
                  <a:solidFill>
                    <a:srgbClr val="FF0000"/>
                  </a:solidFill>
                  <a:latin typeface="Arial"/>
                  <a:cs typeface="Arial"/>
                </a:rPr>
                <a:t>f</a:t>
              </a:r>
              <a:r>
                <a:rPr sz="170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or</a:t>
              </a:r>
              <a:r>
                <a:rPr sz="170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a</a:t>
              </a:r>
              <a:r>
                <a:rPr sz="1700" spc="-20" dirty="0" smtClean="0">
                  <a:solidFill>
                    <a:srgbClr val="FF0000"/>
                  </a:solidFill>
                  <a:latin typeface="Arial"/>
                  <a:cs typeface="Arial"/>
                </a:rPr>
                <a:t>n</a:t>
              </a:r>
              <a:r>
                <a:rPr sz="170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y</a:t>
              </a:r>
              <a:r>
                <a:rPr sz="170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700" spc="-185" dirty="0" smtClean="0">
                  <a:solidFill>
                    <a:srgbClr val="FF0000"/>
                  </a:solidFill>
                  <a:latin typeface="Arial"/>
                  <a:cs typeface="Arial"/>
                </a:rPr>
                <a:t>L</a:t>
              </a:r>
              <a:r>
                <a:rPr sz="1700" spc="10" dirty="0" smtClean="0">
                  <a:solidFill>
                    <a:srgbClr val="FF0000"/>
                  </a:solidFill>
                  <a:latin typeface="Arial"/>
                  <a:cs typeface="Arial"/>
                </a:rPr>
                <a:t>T </a:t>
              </a:r>
              <a:r>
                <a:rPr sz="170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prope</a:t>
              </a:r>
              <a:r>
                <a:rPr sz="1700" spc="75" dirty="0" smtClean="0">
                  <a:solidFill>
                    <a:srgbClr val="FF0000"/>
                  </a:solidFill>
                  <a:latin typeface="Arial"/>
                  <a:cs typeface="Arial"/>
                </a:rPr>
                <a:t>r</a:t>
              </a:r>
              <a:r>
                <a:rPr sz="170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ty</a:t>
              </a:r>
              <a:r>
                <a:rPr sz="1700" spc="-15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700" spc="120" dirty="0" smtClean="0">
                  <a:solidFill>
                    <a:srgbClr val="FF0000"/>
                  </a:solidFill>
                  <a:latin typeface="Arial"/>
                  <a:cs typeface="Arial"/>
                </a:rPr>
                <a:t>P</a:t>
              </a:r>
              <a:r>
                <a:rPr sz="1700" spc="-210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700" spc="0" dirty="0" smtClean="0">
                  <a:solidFill>
                    <a:srgbClr val="FF0000"/>
                  </a:solidFill>
                  <a:latin typeface="Arial"/>
                  <a:cs typeface="Arial"/>
                </a:rPr>
                <a:t>:</a:t>
              </a:r>
              <a:r>
                <a:rPr sz="1700" spc="114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700" i="1" spc="10" dirty="0" smtClean="0">
                  <a:solidFill>
                    <a:srgbClr val="FF0000"/>
                  </a:solidFill>
                  <a:latin typeface="Arial"/>
                  <a:cs typeface="Arial"/>
                </a:rPr>
                <a:t>T</a:t>
              </a:r>
              <a:r>
                <a:rPr sz="1700" i="1" spc="0" dirty="0" smtClean="0">
                  <a:solidFill>
                    <a:srgbClr val="FF0000"/>
                  </a:solidFill>
                  <a:latin typeface="Arial"/>
                  <a:cs typeface="Arial"/>
                </a:rPr>
                <a:t>S</a:t>
              </a:r>
              <a:r>
                <a:rPr sz="1800" spc="120" baseline="39351" dirty="0" smtClean="0">
                  <a:solidFill>
                    <a:srgbClr val="FF0000"/>
                  </a:solidFill>
                  <a:latin typeface="Meiryo"/>
                  <a:cs typeface="Meiryo"/>
                </a:rPr>
                <a:t>′	</a:t>
              </a:r>
              <a:r>
                <a:rPr sz="1700" spc="-500" dirty="0" smtClean="0">
                  <a:solidFill>
                    <a:srgbClr val="FF0000"/>
                  </a:solidFill>
                  <a:latin typeface="Meiryo"/>
                  <a:cs typeface="Meiryo"/>
                </a:rPr>
                <a:t>|</a:t>
              </a:r>
              <a:r>
                <a:rPr sz="1700" spc="515" dirty="0" smtClean="0">
                  <a:solidFill>
                    <a:srgbClr val="FF0000"/>
                  </a:solidFill>
                  <a:latin typeface="Arial"/>
                  <a:cs typeface="Arial"/>
                </a:rPr>
                <a:t>=	</a:t>
              </a:r>
              <a:r>
                <a:rPr sz="1700" spc="120" dirty="0" smtClean="0">
                  <a:solidFill>
                    <a:srgbClr val="FF0000"/>
                  </a:solidFill>
                  <a:latin typeface="Arial"/>
                  <a:cs typeface="Arial"/>
                </a:rPr>
                <a:t>P</a:t>
              </a:r>
              <a:r>
                <a:rPr lang="en-US" sz="1700" spc="120" dirty="0" smtClean="0">
                  <a:solidFill>
                    <a:srgbClr val="FF0000"/>
                  </a:solidFill>
                  <a:latin typeface="Arial"/>
                  <a:cs typeface="Arial"/>
                </a:rPr>
                <a:t>         </a:t>
              </a:r>
              <a:r>
                <a:rPr lang="en-US" sz="1700" dirty="0">
                  <a:solidFill>
                    <a:srgbClr val="FF0000"/>
                  </a:solidFill>
                  <a:cs typeface="Arial"/>
                </a:rPr>
                <a:t>i</a:t>
              </a:r>
              <a:r>
                <a:rPr lang="en-US" sz="1700" spc="15" dirty="0">
                  <a:solidFill>
                    <a:srgbClr val="FF0000"/>
                  </a:solidFill>
                  <a:cs typeface="Arial"/>
                </a:rPr>
                <a:t>m</a:t>
              </a:r>
              <a:r>
                <a:rPr lang="en-US" sz="1700" spc="5" dirty="0">
                  <a:solidFill>
                    <a:srgbClr val="FF0000"/>
                  </a:solidFill>
                  <a:cs typeface="Arial"/>
                </a:rPr>
                <a:t>plies </a:t>
              </a:r>
              <a:r>
                <a:rPr lang="en-US" sz="1700" spc="-10" dirty="0">
                  <a:solidFill>
                    <a:srgbClr val="FF0000"/>
                  </a:solidFill>
                  <a:cs typeface="Arial"/>
                </a:rPr>
                <a:t> </a:t>
              </a:r>
              <a:r>
                <a:rPr lang="en-US" sz="1700" i="1" spc="10" dirty="0" smtClean="0">
                  <a:solidFill>
                    <a:srgbClr val="FF0000"/>
                  </a:solidFill>
                  <a:cs typeface="Arial"/>
                </a:rPr>
                <a:t>TS</a:t>
              </a:r>
              <a:r>
                <a:rPr lang="en-US" sz="1700" spc="-500" dirty="0" smtClean="0">
                  <a:solidFill>
                    <a:srgbClr val="FF0000"/>
                  </a:solidFill>
                  <a:latin typeface="Meiryo"/>
                  <a:cs typeface="Meiryo"/>
                </a:rPr>
                <a:t>|</a:t>
              </a:r>
              <a:r>
                <a:rPr lang="en-US" sz="1700" spc="515" dirty="0" smtClean="0">
                  <a:solidFill>
                    <a:srgbClr val="FF0000"/>
                  </a:solidFill>
                  <a:cs typeface="Arial"/>
                </a:rPr>
                <a:t>=</a:t>
              </a:r>
              <a:r>
                <a:rPr lang="en-US" sz="1700" spc="120" dirty="0" smtClean="0">
                  <a:solidFill>
                    <a:srgbClr val="FF0000"/>
                  </a:solidFill>
                  <a:cs typeface="Arial"/>
                </a:rPr>
                <a:t>P</a:t>
              </a:r>
              <a:endParaRPr lang="en-US" sz="1700" dirty="0">
                <a:cs typeface="Arial"/>
              </a:endParaRPr>
            </a:p>
            <a:p>
              <a:pPr marL="12700">
                <a:lnSpc>
                  <a:spcPct val="100000"/>
                </a:lnSpc>
                <a:tabLst>
                  <a:tab pos="2693035" algn="l"/>
                  <a:tab pos="3049905" algn="l"/>
                </a:tabLst>
              </a:pPr>
              <a:endParaRPr sz="1700" dirty="0">
                <a:latin typeface="Arial"/>
                <a:cs typeface="Arial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276809" y="2903257"/>
              <a:ext cx="0" cy="1256224"/>
            </a:xfrm>
            <a:custGeom>
              <a:avLst/>
              <a:gdLst/>
              <a:ahLst/>
              <a:cxnLst/>
              <a:rect l="l" t="t" r="r" b="b"/>
              <a:pathLst>
                <a:path h="1318260">
                  <a:moveTo>
                    <a:pt x="0" y="1318260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FE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68027" y="4164564"/>
              <a:ext cx="6716848" cy="0"/>
            </a:xfrm>
            <a:custGeom>
              <a:avLst/>
              <a:gdLst/>
              <a:ahLst/>
              <a:cxnLst/>
              <a:rect l="l" t="t" r="r" b="b"/>
              <a:pathLst>
                <a:path w="5699759">
                  <a:moveTo>
                    <a:pt x="0" y="0"/>
                  </a:moveTo>
                  <a:lnTo>
                    <a:pt x="5699759" y="0"/>
                  </a:lnTo>
                </a:path>
              </a:pathLst>
            </a:custGeom>
            <a:ln w="13716">
              <a:solidFill>
                <a:srgbClr val="FE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182257" y="4612498"/>
            <a:ext cx="5498296" cy="1271827"/>
            <a:chOff x="3182257" y="4631119"/>
            <a:chExt cx="5498296" cy="1271827"/>
          </a:xfrm>
        </p:grpSpPr>
        <p:sp>
          <p:nvSpPr>
            <p:cNvPr id="11" name="object 11"/>
            <p:cNvSpPr/>
            <p:nvPr/>
          </p:nvSpPr>
          <p:spPr>
            <a:xfrm>
              <a:off x="3190338" y="4631119"/>
              <a:ext cx="5490215" cy="0"/>
            </a:xfrm>
            <a:custGeom>
              <a:avLst/>
              <a:gdLst/>
              <a:ahLst/>
              <a:cxnLst/>
              <a:rect l="l" t="t" r="r" b="b"/>
              <a:pathLst>
                <a:path w="4658867">
                  <a:moveTo>
                    <a:pt x="0" y="0"/>
                  </a:moveTo>
                  <a:lnTo>
                    <a:pt x="4658867" y="0"/>
                  </a:lnTo>
                </a:path>
              </a:pathLst>
            </a:custGeom>
            <a:ln w="13716">
              <a:solidFill>
                <a:srgbClr val="FE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90338" y="4641639"/>
              <a:ext cx="0" cy="1256224"/>
            </a:xfrm>
            <a:custGeom>
              <a:avLst/>
              <a:gdLst/>
              <a:ahLst/>
              <a:cxnLst/>
              <a:rect l="l" t="t" r="r" b="b"/>
              <a:pathLst>
                <a:path h="1318260">
                  <a:moveTo>
                    <a:pt x="0" y="1318260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FE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3510485" y="4743638"/>
              <a:ext cx="4837837" cy="1005706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R="5080" algn="ctr">
                <a:lnSpc>
                  <a:spcPct val="100000"/>
                </a:lnSpc>
              </a:pPr>
              <a:r>
                <a:rPr sz="1700" i="1" spc="-190" dirty="0" smtClean="0">
                  <a:solidFill>
                    <a:srgbClr val="FF0000"/>
                  </a:solidFill>
                  <a:latin typeface="Arial"/>
                  <a:cs typeface="Arial"/>
                </a:rPr>
                <a:t>T</a:t>
              </a:r>
              <a:r>
                <a:rPr sz="1700" i="1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r</a:t>
              </a:r>
              <a:r>
                <a:rPr sz="1700" i="1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ace</a:t>
              </a:r>
              <a:r>
                <a:rPr sz="1700" i="1" spc="-20" dirty="0" smtClean="0">
                  <a:solidFill>
                    <a:srgbClr val="FF0000"/>
                  </a:solidFill>
                  <a:latin typeface="Arial"/>
                  <a:cs typeface="Arial"/>
                </a:rPr>
                <a:t>s</a:t>
              </a:r>
              <a:r>
                <a:rPr sz="1700" spc="195" dirty="0" smtClean="0">
                  <a:solidFill>
                    <a:srgbClr val="FF0000"/>
                  </a:solidFill>
                  <a:latin typeface="Arial"/>
                  <a:cs typeface="Arial"/>
                </a:rPr>
                <a:t>(</a:t>
              </a:r>
              <a:r>
                <a:rPr sz="1700" i="1" spc="10" dirty="0" smtClean="0">
                  <a:solidFill>
                    <a:srgbClr val="FF0000"/>
                  </a:solidFill>
                  <a:latin typeface="Arial"/>
                  <a:cs typeface="Arial"/>
                </a:rPr>
                <a:t>TS</a:t>
              </a:r>
              <a:r>
                <a:rPr sz="1700" spc="200" dirty="0" smtClean="0">
                  <a:solidFill>
                    <a:srgbClr val="FF0000"/>
                  </a:solidFill>
                  <a:latin typeface="Arial"/>
                  <a:cs typeface="Arial"/>
                </a:rPr>
                <a:t>)</a:t>
              </a:r>
              <a:r>
                <a:rPr sz="1700" spc="85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700" spc="515" dirty="0" smtClean="0">
                  <a:solidFill>
                    <a:srgbClr val="FF0000"/>
                  </a:solidFill>
                  <a:latin typeface="Arial"/>
                  <a:cs typeface="Arial"/>
                </a:rPr>
                <a:t>=</a:t>
              </a:r>
              <a:r>
                <a:rPr sz="1700" spc="95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700" i="1" spc="-190" dirty="0" smtClean="0">
                  <a:solidFill>
                    <a:srgbClr val="FF0000"/>
                  </a:solidFill>
                  <a:latin typeface="Arial"/>
                  <a:cs typeface="Arial"/>
                </a:rPr>
                <a:t>T</a:t>
              </a:r>
              <a:r>
                <a:rPr sz="1700" i="1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r</a:t>
              </a:r>
              <a:r>
                <a:rPr sz="1700" i="1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ace</a:t>
              </a:r>
              <a:r>
                <a:rPr sz="1700" i="1" spc="-30" dirty="0" smtClean="0">
                  <a:solidFill>
                    <a:srgbClr val="FF0000"/>
                  </a:solidFill>
                  <a:latin typeface="Arial"/>
                  <a:cs typeface="Arial"/>
                </a:rPr>
                <a:t>s</a:t>
              </a:r>
              <a:r>
                <a:rPr sz="1700" spc="195" dirty="0" smtClean="0">
                  <a:solidFill>
                    <a:srgbClr val="FF0000"/>
                  </a:solidFill>
                  <a:latin typeface="Arial"/>
                  <a:cs typeface="Arial"/>
                </a:rPr>
                <a:t>(</a:t>
              </a:r>
              <a:r>
                <a:rPr sz="1700" i="1" spc="10" dirty="0" smtClean="0">
                  <a:solidFill>
                    <a:srgbClr val="FF0000"/>
                  </a:solidFill>
                  <a:latin typeface="Arial"/>
                  <a:cs typeface="Arial"/>
                </a:rPr>
                <a:t>TS</a:t>
              </a:r>
              <a:r>
                <a:rPr sz="1800" spc="187" baseline="39351" dirty="0" smtClean="0">
                  <a:solidFill>
                    <a:srgbClr val="FF0000"/>
                  </a:solidFill>
                  <a:latin typeface="Meiryo"/>
                  <a:cs typeface="Meiryo"/>
                </a:rPr>
                <a:t>′</a:t>
              </a:r>
              <a:r>
                <a:rPr sz="1700" spc="200" dirty="0" smtClean="0">
                  <a:solidFill>
                    <a:srgbClr val="FF0000"/>
                  </a:solidFill>
                  <a:latin typeface="Arial"/>
                  <a:cs typeface="Arial"/>
                </a:rPr>
                <a:t>)</a:t>
              </a:r>
              <a:endParaRPr sz="1700" dirty="0">
                <a:latin typeface="Arial"/>
                <a:cs typeface="Arial"/>
              </a:endParaRPr>
            </a:p>
            <a:p>
              <a:pPr>
                <a:lnSpc>
                  <a:spcPts val="1000"/>
                </a:lnSpc>
                <a:spcBef>
                  <a:spcPts val="56"/>
                </a:spcBef>
              </a:pPr>
              <a:endParaRPr sz="1000" dirty="0"/>
            </a:p>
            <a:p>
              <a:pPr marR="3810" algn="ctr">
                <a:lnSpc>
                  <a:spcPct val="100000"/>
                </a:lnSpc>
              </a:pPr>
              <a:r>
                <a:rPr sz="1700" spc="0" dirty="0" smtClean="0">
                  <a:solidFill>
                    <a:srgbClr val="FF0000"/>
                  </a:solidFill>
                  <a:latin typeface="Arial"/>
                  <a:cs typeface="Arial"/>
                </a:rPr>
                <a:t>if</a:t>
              </a:r>
              <a:r>
                <a:rPr sz="170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 and</a:t>
              </a:r>
              <a:r>
                <a:rPr sz="170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only</a:t>
              </a:r>
              <a:r>
                <a:rPr sz="170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700" spc="0" dirty="0" smtClean="0">
                  <a:solidFill>
                    <a:srgbClr val="FF0000"/>
                  </a:solidFill>
                  <a:latin typeface="Arial"/>
                  <a:cs typeface="Arial"/>
                </a:rPr>
                <a:t>if</a:t>
              </a:r>
              <a:endParaRPr sz="1700" dirty="0">
                <a:latin typeface="Arial"/>
                <a:cs typeface="Arial"/>
              </a:endParaRPr>
            </a:p>
            <a:p>
              <a:pPr>
                <a:lnSpc>
                  <a:spcPts val="1000"/>
                </a:lnSpc>
                <a:spcBef>
                  <a:spcPts val="43"/>
                </a:spcBef>
              </a:pPr>
              <a:endParaRPr sz="1000" dirty="0"/>
            </a:p>
            <a:p>
              <a:pPr algn="ctr">
                <a:lnSpc>
                  <a:spcPct val="100000"/>
                </a:lnSpc>
              </a:pPr>
              <a:r>
                <a:rPr sz="1700" i="1" spc="10" dirty="0" smtClean="0">
                  <a:solidFill>
                    <a:srgbClr val="FF0000"/>
                  </a:solidFill>
                  <a:latin typeface="Arial"/>
                  <a:cs typeface="Arial"/>
                </a:rPr>
                <a:t>TS</a:t>
              </a:r>
              <a:r>
                <a:rPr sz="1700" i="1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and</a:t>
              </a:r>
              <a:r>
                <a:rPr sz="170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700" i="1" spc="10" dirty="0" smtClean="0">
                  <a:solidFill>
                    <a:srgbClr val="FF0000"/>
                  </a:solidFill>
                  <a:latin typeface="Arial"/>
                  <a:cs typeface="Arial"/>
                </a:rPr>
                <a:t>TS</a:t>
              </a:r>
              <a:r>
                <a:rPr sz="1800" spc="120" baseline="39351" dirty="0" smtClean="0">
                  <a:solidFill>
                    <a:srgbClr val="FF0000"/>
                  </a:solidFill>
                  <a:latin typeface="Meiryo"/>
                  <a:cs typeface="Meiryo"/>
                </a:rPr>
                <a:t>′</a:t>
              </a:r>
              <a:r>
                <a:rPr sz="1800" spc="172" baseline="39351" dirty="0" smtClean="0">
                  <a:solidFill>
                    <a:srgbClr val="FF0000"/>
                  </a:solidFill>
                  <a:latin typeface="Meiryo"/>
                  <a:cs typeface="Meiryo"/>
                </a:rPr>
                <a:t> </a:t>
              </a:r>
              <a:r>
                <a:rPr sz="170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satisfy</a:t>
              </a:r>
              <a:r>
                <a:rPr sz="1700" spc="-15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the</a:t>
              </a:r>
              <a:r>
                <a:rPr sz="170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sa</a:t>
              </a:r>
              <a:r>
                <a:rPr sz="1700" spc="15" dirty="0" smtClean="0">
                  <a:solidFill>
                    <a:srgbClr val="FF0000"/>
                  </a:solidFill>
                  <a:latin typeface="Arial"/>
                  <a:cs typeface="Arial"/>
                </a:rPr>
                <a:t>m</a:t>
              </a:r>
              <a:r>
                <a:rPr sz="170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e</a:t>
              </a:r>
              <a:r>
                <a:rPr sz="1700" spc="-5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700" spc="-185" dirty="0" smtClean="0">
                  <a:solidFill>
                    <a:srgbClr val="FF0000"/>
                  </a:solidFill>
                  <a:latin typeface="Arial"/>
                  <a:cs typeface="Arial"/>
                </a:rPr>
                <a:t>L</a:t>
              </a:r>
              <a:r>
                <a:rPr sz="1700" spc="10" dirty="0" smtClean="0">
                  <a:solidFill>
                    <a:srgbClr val="FF0000"/>
                  </a:solidFill>
                  <a:latin typeface="Arial"/>
                  <a:cs typeface="Arial"/>
                </a:rPr>
                <a:t>T </a:t>
              </a:r>
              <a:r>
                <a:rPr sz="170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prope</a:t>
              </a:r>
              <a:r>
                <a:rPr sz="1700" spc="75" dirty="0" smtClean="0">
                  <a:solidFill>
                    <a:srgbClr val="FF0000"/>
                  </a:solidFill>
                  <a:latin typeface="Arial"/>
                  <a:cs typeface="Arial"/>
                </a:rPr>
                <a:t>r</a:t>
              </a:r>
              <a:r>
                <a:rPr sz="1700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ties</a:t>
              </a:r>
              <a:endParaRPr sz="1700" dirty="0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8664375" y="4641639"/>
              <a:ext cx="0" cy="1256224"/>
            </a:xfrm>
            <a:custGeom>
              <a:avLst/>
              <a:gdLst/>
              <a:ahLst/>
              <a:cxnLst/>
              <a:rect l="l" t="t" r="r" b="b"/>
              <a:pathLst>
                <a:path h="1318260">
                  <a:moveTo>
                    <a:pt x="0" y="1318260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FE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82257" y="5902946"/>
              <a:ext cx="5490215" cy="0"/>
            </a:xfrm>
            <a:custGeom>
              <a:avLst/>
              <a:gdLst/>
              <a:ahLst/>
              <a:cxnLst/>
              <a:rect l="l" t="t" r="r" b="b"/>
              <a:pathLst>
                <a:path w="4658867">
                  <a:moveTo>
                    <a:pt x="0" y="0"/>
                  </a:moveTo>
                  <a:lnTo>
                    <a:pt x="4658867" y="0"/>
                  </a:lnTo>
                </a:path>
              </a:pathLst>
            </a:custGeom>
            <a:ln w="13716">
              <a:solidFill>
                <a:srgbClr val="FE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4294967295"/>
          </p:nvPr>
        </p:nvSpPr>
        <p:spPr>
          <a:xfrm>
            <a:off x="10546388" y="6561408"/>
            <a:ext cx="258124" cy="184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200" spc="-10" dirty="0" smtClean="0">
                <a:solidFill>
                  <a:srgbClr val="231F20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507355" y="379686"/>
            <a:ext cx="10898831" cy="8011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3200" b="1" spc="-68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Trace </a:t>
            </a:r>
            <a:r>
              <a:rPr lang="en-US" sz="3200" b="1" spc="-68" dirty="0">
                <a:solidFill>
                  <a:schemeClr val="tx2"/>
                </a:solidFill>
                <a:latin typeface="Arial Narrow" panose="020B0606020202030204" pitchFamily="34" charset="0"/>
              </a:rPr>
              <a:t>equivalence and LT properties</a:t>
            </a:r>
          </a:p>
          <a:p>
            <a:pPr marL="12700">
              <a:lnSpc>
                <a:spcPct val="100000"/>
              </a:lnSpc>
            </a:pPr>
            <a:r>
              <a:rPr lang="en-US" sz="3200" b="1" spc="-68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endParaRPr sz="3200" b="1" spc="-68" dirty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>
              <a:lnSpc>
                <a:spcPts val="500"/>
              </a:lnSpc>
              <a:spcBef>
                <a:spcPts val="39"/>
              </a:spcBef>
            </a:pPr>
            <a:endParaRPr sz="500" dirty="0"/>
          </a:p>
          <a:p>
            <a:pPr>
              <a:lnSpc>
                <a:spcPts val="1000"/>
              </a:lnSpc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09992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32922" y="628650"/>
            <a:ext cx="5805405" cy="3660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68" dirty="0">
                <a:solidFill>
                  <a:schemeClr val="tx2"/>
                </a:solidFill>
                <a:latin typeface="Arial Narrow" panose="020B0606020202030204" pitchFamily="34" charset="0"/>
              </a:rPr>
              <a:t>Two beverage vending machines</a:t>
            </a:r>
            <a:endParaRPr sz="3200" b="1" spc="-68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14593" y="2389041"/>
            <a:ext cx="915530" cy="370162"/>
          </a:xfrm>
          <a:custGeom>
            <a:avLst/>
            <a:gdLst/>
            <a:ahLst/>
            <a:cxnLst/>
            <a:rect l="l" t="t" r="r" b="b"/>
            <a:pathLst>
              <a:path w="776897" h="388442">
                <a:moveTo>
                  <a:pt x="388442" y="0"/>
                </a:moveTo>
                <a:lnTo>
                  <a:pt x="582676" y="0"/>
                </a:lnTo>
                <a:lnTo>
                  <a:pt x="598605" y="643"/>
                </a:lnTo>
                <a:lnTo>
                  <a:pt x="644064" y="9901"/>
                </a:lnTo>
                <a:lnTo>
                  <a:pt x="684982" y="29099"/>
                </a:lnTo>
                <a:lnTo>
                  <a:pt x="720010" y="56886"/>
                </a:lnTo>
                <a:lnTo>
                  <a:pt x="747798" y="91914"/>
                </a:lnTo>
                <a:lnTo>
                  <a:pt x="766995" y="132832"/>
                </a:lnTo>
                <a:lnTo>
                  <a:pt x="776253" y="178292"/>
                </a:lnTo>
                <a:lnTo>
                  <a:pt x="776897" y="194221"/>
                </a:lnTo>
                <a:lnTo>
                  <a:pt x="771252" y="240894"/>
                </a:lnTo>
                <a:lnTo>
                  <a:pt x="755218" y="283476"/>
                </a:lnTo>
                <a:lnTo>
                  <a:pt x="730144" y="320617"/>
                </a:lnTo>
                <a:lnTo>
                  <a:pt x="697379" y="350968"/>
                </a:lnTo>
                <a:lnTo>
                  <a:pt x="658275" y="373179"/>
                </a:lnTo>
                <a:lnTo>
                  <a:pt x="614179" y="385900"/>
                </a:lnTo>
                <a:lnTo>
                  <a:pt x="582676" y="388442"/>
                </a:lnTo>
                <a:lnTo>
                  <a:pt x="194221" y="388442"/>
                </a:lnTo>
                <a:lnTo>
                  <a:pt x="147547" y="382797"/>
                </a:lnTo>
                <a:lnTo>
                  <a:pt x="104965" y="366763"/>
                </a:lnTo>
                <a:lnTo>
                  <a:pt x="67824" y="341689"/>
                </a:lnTo>
                <a:lnTo>
                  <a:pt x="37473" y="308925"/>
                </a:lnTo>
                <a:lnTo>
                  <a:pt x="15263" y="269820"/>
                </a:lnTo>
                <a:lnTo>
                  <a:pt x="2542" y="225724"/>
                </a:lnTo>
                <a:lnTo>
                  <a:pt x="0" y="194221"/>
                </a:lnTo>
                <a:lnTo>
                  <a:pt x="5644" y="147547"/>
                </a:lnTo>
                <a:lnTo>
                  <a:pt x="21678" y="104965"/>
                </a:lnTo>
                <a:lnTo>
                  <a:pt x="46752" y="67824"/>
                </a:lnTo>
                <a:lnTo>
                  <a:pt x="79517" y="37473"/>
                </a:lnTo>
                <a:lnTo>
                  <a:pt x="118621" y="15263"/>
                </a:lnTo>
                <a:lnTo>
                  <a:pt x="162717" y="2542"/>
                </a:lnTo>
                <a:lnTo>
                  <a:pt x="194221" y="0"/>
                </a:lnTo>
                <a:lnTo>
                  <a:pt x="388442" y="0"/>
                </a:lnTo>
                <a:close/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4092" y="2575707"/>
            <a:ext cx="211922" cy="0"/>
          </a:xfrm>
          <a:custGeom>
            <a:avLst/>
            <a:gdLst/>
            <a:ahLst/>
            <a:cxnLst/>
            <a:rect l="l" t="t" r="r" b="b"/>
            <a:pathLst>
              <a:path w="179832">
                <a:moveTo>
                  <a:pt x="179832" y="0"/>
                </a:moveTo>
                <a:lnTo>
                  <a:pt x="0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56225" y="2558111"/>
            <a:ext cx="59805" cy="35193"/>
          </a:xfrm>
          <a:custGeom>
            <a:avLst/>
            <a:gdLst/>
            <a:ahLst/>
            <a:cxnLst/>
            <a:rect l="l" t="t" r="r" b="b"/>
            <a:pathLst>
              <a:path w="50749" h="36931">
                <a:moveTo>
                  <a:pt x="0" y="0"/>
                </a:moveTo>
                <a:lnTo>
                  <a:pt x="0" y="36931"/>
                </a:lnTo>
                <a:lnTo>
                  <a:pt x="50749" y="184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52017" y="2404011"/>
            <a:ext cx="439259" cy="25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00" i="1" spc="5" dirty="0" smtClean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700" i="1" spc="-45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700" i="1" spc="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14593" y="3932732"/>
            <a:ext cx="915530" cy="370174"/>
          </a:xfrm>
          <a:custGeom>
            <a:avLst/>
            <a:gdLst/>
            <a:ahLst/>
            <a:cxnLst/>
            <a:rect l="l" t="t" r="r" b="b"/>
            <a:pathLst>
              <a:path w="776897" h="388454">
                <a:moveTo>
                  <a:pt x="388442" y="0"/>
                </a:moveTo>
                <a:lnTo>
                  <a:pt x="582676" y="0"/>
                </a:lnTo>
                <a:lnTo>
                  <a:pt x="598605" y="643"/>
                </a:lnTo>
                <a:lnTo>
                  <a:pt x="644064" y="9902"/>
                </a:lnTo>
                <a:lnTo>
                  <a:pt x="684982" y="29102"/>
                </a:lnTo>
                <a:lnTo>
                  <a:pt x="720010" y="56892"/>
                </a:lnTo>
                <a:lnTo>
                  <a:pt x="747798" y="91923"/>
                </a:lnTo>
                <a:lnTo>
                  <a:pt x="766995" y="132844"/>
                </a:lnTo>
                <a:lnTo>
                  <a:pt x="776253" y="178304"/>
                </a:lnTo>
                <a:lnTo>
                  <a:pt x="776897" y="194233"/>
                </a:lnTo>
                <a:lnTo>
                  <a:pt x="771252" y="240907"/>
                </a:lnTo>
                <a:lnTo>
                  <a:pt x="755218" y="283489"/>
                </a:lnTo>
                <a:lnTo>
                  <a:pt x="730144" y="320630"/>
                </a:lnTo>
                <a:lnTo>
                  <a:pt x="697379" y="350981"/>
                </a:lnTo>
                <a:lnTo>
                  <a:pt x="658275" y="373191"/>
                </a:lnTo>
                <a:lnTo>
                  <a:pt x="614179" y="385912"/>
                </a:lnTo>
                <a:lnTo>
                  <a:pt x="582676" y="388454"/>
                </a:lnTo>
                <a:lnTo>
                  <a:pt x="194221" y="388454"/>
                </a:lnTo>
                <a:lnTo>
                  <a:pt x="147547" y="382810"/>
                </a:lnTo>
                <a:lnTo>
                  <a:pt x="104965" y="366776"/>
                </a:lnTo>
                <a:lnTo>
                  <a:pt x="67824" y="341702"/>
                </a:lnTo>
                <a:lnTo>
                  <a:pt x="37473" y="308937"/>
                </a:lnTo>
                <a:lnTo>
                  <a:pt x="15263" y="269832"/>
                </a:lnTo>
                <a:lnTo>
                  <a:pt x="2542" y="225737"/>
                </a:lnTo>
                <a:lnTo>
                  <a:pt x="0" y="194233"/>
                </a:lnTo>
                <a:lnTo>
                  <a:pt x="5644" y="147559"/>
                </a:lnTo>
                <a:lnTo>
                  <a:pt x="21678" y="104975"/>
                </a:lnTo>
                <a:lnTo>
                  <a:pt x="46752" y="67831"/>
                </a:lnTo>
                <a:lnTo>
                  <a:pt x="79517" y="37478"/>
                </a:lnTo>
                <a:lnTo>
                  <a:pt x="118621" y="15265"/>
                </a:lnTo>
                <a:lnTo>
                  <a:pt x="162717" y="2542"/>
                </a:lnTo>
                <a:lnTo>
                  <a:pt x="194221" y="0"/>
                </a:lnTo>
                <a:lnTo>
                  <a:pt x="388442" y="0"/>
                </a:lnTo>
                <a:close/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19118" y="3985547"/>
            <a:ext cx="705658" cy="25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00" i="1" spc="5" dirty="0" smtClean="0">
                <a:solidFill>
                  <a:srgbClr val="231F20"/>
                </a:solidFill>
                <a:latin typeface="Arial"/>
                <a:cs typeface="Arial"/>
              </a:rPr>
              <a:t>select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7393" y="3932732"/>
            <a:ext cx="915530" cy="370174"/>
          </a:xfrm>
          <a:custGeom>
            <a:avLst/>
            <a:gdLst/>
            <a:ahLst/>
            <a:cxnLst/>
            <a:rect l="l" t="t" r="r" b="b"/>
            <a:pathLst>
              <a:path w="776897" h="388454">
                <a:moveTo>
                  <a:pt x="388454" y="0"/>
                </a:moveTo>
                <a:lnTo>
                  <a:pt x="582676" y="0"/>
                </a:lnTo>
                <a:lnTo>
                  <a:pt x="598605" y="643"/>
                </a:lnTo>
                <a:lnTo>
                  <a:pt x="644064" y="9902"/>
                </a:lnTo>
                <a:lnTo>
                  <a:pt x="684982" y="29102"/>
                </a:lnTo>
                <a:lnTo>
                  <a:pt x="720010" y="56892"/>
                </a:lnTo>
                <a:lnTo>
                  <a:pt x="747798" y="91923"/>
                </a:lnTo>
                <a:lnTo>
                  <a:pt x="766995" y="132844"/>
                </a:lnTo>
                <a:lnTo>
                  <a:pt x="776253" y="178304"/>
                </a:lnTo>
                <a:lnTo>
                  <a:pt x="776897" y="194233"/>
                </a:lnTo>
                <a:lnTo>
                  <a:pt x="771252" y="240895"/>
                </a:lnTo>
                <a:lnTo>
                  <a:pt x="755218" y="283479"/>
                </a:lnTo>
                <a:lnTo>
                  <a:pt x="730144" y="320623"/>
                </a:lnTo>
                <a:lnTo>
                  <a:pt x="697379" y="350976"/>
                </a:lnTo>
                <a:lnTo>
                  <a:pt x="658275" y="373189"/>
                </a:lnTo>
                <a:lnTo>
                  <a:pt x="614179" y="385912"/>
                </a:lnTo>
                <a:lnTo>
                  <a:pt x="582676" y="388454"/>
                </a:lnTo>
                <a:lnTo>
                  <a:pt x="194221" y="388454"/>
                </a:lnTo>
                <a:lnTo>
                  <a:pt x="147552" y="382810"/>
                </a:lnTo>
                <a:lnTo>
                  <a:pt x="104971" y="366776"/>
                </a:lnTo>
                <a:lnTo>
                  <a:pt x="67829" y="341702"/>
                </a:lnTo>
                <a:lnTo>
                  <a:pt x="37477" y="308937"/>
                </a:lnTo>
                <a:lnTo>
                  <a:pt x="15264" y="269832"/>
                </a:lnTo>
                <a:lnTo>
                  <a:pt x="2542" y="225737"/>
                </a:lnTo>
                <a:lnTo>
                  <a:pt x="0" y="194233"/>
                </a:lnTo>
                <a:lnTo>
                  <a:pt x="656" y="178304"/>
                </a:lnTo>
                <a:lnTo>
                  <a:pt x="9914" y="132844"/>
                </a:lnTo>
                <a:lnTo>
                  <a:pt x="29111" y="91923"/>
                </a:lnTo>
                <a:lnTo>
                  <a:pt x="56899" y="56892"/>
                </a:lnTo>
                <a:lnTo>
                  <a:pt x="91926" y="29102"/>
                </a:lnTo>
                <a:lnTo>
                  <a:pt x="132845" y="9902"/>
                </a:lnTo>
                <a:lnTo>
                  <a:pt x="178304" y="643"/>
                </a:lnTo>
                <a:lnTo>
                  <a:pt x="194233" y="0"/>
                </a:lnTo>
                <a:lnTo>
                  <a:pt x="388454" y="0"/>
                </a:lnTo>
                <a:close/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12315" y="3965215"/>
            <a:ext cx="665998" cy="25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00" i="1" spc="5" dirty="0" smtClean="0">
                <a:solidFill>
                  <a:srgbClr val="231F20"/>
                </a:solidFill>
                <a:latin typeface="Arial"/>
                <a:cs typeface="Arial"/>
              </a:rPr>
              <a:t>sp</a:t>
            </a:r>
            <a:r>
              <a:rPr sz="1700" i="1" spc="3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700" i="1" spc="5" dirty="0" smtClean="0">
                <a:solidFill>
                  <a:srgbClr val="231F20"/>
                </a:solidFill>
                <a:latin typeface="Arial"/>
                <a:cs typeface="Arial"/>
              </a:rPr>
              <a:t>ite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41794" y="3932732"/>
            <a:ext cx="915530" cy="370174"/>
          </a:xfrm>
          <a:custGeom>
            <a:avLst/>
            <a:gdLst/>
            <a:ahLst/>
            <a:cxnLst/>
            <a:rect l="l" t="t" r="r" b="b"/>
            <a:pathLst>
              <a:path w="776897" h="388454">
                <a:moveTo>
                  <a:pt x="388442" y="0"/>
                </a:moveTo>
                <a:lnTo>
                  <a:pt x="582676" y="0"/>
                </a:lnTo>
                <a:lnTo>
                  <a:pt x="598605" y="643"/>
                </a:lnTo>
                <a:lnTo>
                  <a:pt x="644064" y="9902"/>
                </a:lnTo>
                <a:lnTo>
                  <a:pt x="684982" y="29102"/>
                </a:lnTo>
                <a:lnTo>
                  <a:pt x="720010" y="56892"/>
                </a:lnTo>
                <a:lnTo>
                  <a:pt x="747798" y="91923"/>
                </a:lnTo>
                <a:lnTo>
                  <a:pt x="766995" y="132844"/>
                </a:lnTo>
                <a:lnTo>
                  <a:pt x="776253" y="178304"/>
                </a:lnTo>
                <a:lnTo>
                  <a:pt x="776897" y="194233"/>
                </a:lnTo>
                <a:lnTo>
                  <a:pt x="771252" y="240907"/>
                </a:lnTo>
                <a:lnTo>
                  <a:pt x="755218" y="283489"/>
                </a:lnTo>
                <a:lnTo>
                  <a:pt x="730144" y="320630"/>
                </a:lnTo>
                <a:lnTo>
                  <a:pt x="697379" y="350981"/>
                </a:lnTo>
                <a:lnTo>
                  <a:pt x="658275" y="373191"/>
                </a:lnTo>
                <a:lnTo>
                  <a:pt x="614179" y="385912"/>
                </a:lnTo>
                <a:lnTo>
                  <a:pt x="194221" y="388454"/>
                </a:lnTo>
                <a:lnTo>
                  <a:pt x="178292" y="387811"/>
                </a:lnTo>
                <a:lnTo>
                  <a:pt x="132832" y="378553"/>
                </a:lnTo>
                <a:lnTo>
                  <a:pt x="91914" y="359355"/>
                </a:lnTo>
                <a:lnTo>
                  <a:pt x="56886" y="331568"/>
                </a:lnTo>
                <a:lnTo>
                  <a:pt x="29099" y="296540"/>
                </a:lnTo>
                <a:lnTo>
                  <a:pt x="9901" y="255622"/>
                </a:lnTo>
                <a:lnTo>
                  <a:pt x="643" y="210162"/>
                </a:lnTo>
                <a:lnTo>
                  <a:pt x="0" y="194233"/>
                </a:lnTo>
                <a:lnTo>
                  <a:pt x="5643" y="147547"/>
                </a:lnTo>
                <a:lnTo>
                  <a:pt x="21676" y="104965"/>
                </a:lnTo>
                <a:lnTo>
                  <a:pt x="46747" y="67824"/>
                </a:lnTo>
                <a:lnTo>
                  <a:pt x="79508" y="37473"/>
                </a:lnTo>
                <a:lnTo>
                  <a:pt x="118611" y="15263"/>
                </a:lnTo>
                <a:lnTo>
                  <a:pt x="162705" y="2542"/>
                </a:lnTo>
                <a:lnTo>
                  <a:pt x="194208" y="0"/>
                </a:lnTo>
                <a:lnTo>
                  <a:pt x="388442" y="0"/>
                </a:lnTo>
                <a:close/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24696" y="3985547"/>
            <a:ext cx="547015" cy="25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00" i="1" spc="5" dirty="0" smtClean="0">
                <a:solidFill>
                  <a:srgbClr val="231F20"/>
                </a:solidFill>
                <a:latin typeface="Arial"/>
                <a:cs typeface="Arial"/>
              </a:rPr>
              <a:t>beer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71048" y="2758719"/>
            <a:ext cx="0" cy="1173347"/>
          </a:xfrm>
          <a:custGeom>
            <a:avLst/>
            <a:gdLst/>
            <a:ahLst/>
            <a:cxnLst/>
            <a:rect l="l" t="t" r="r" b="b"/>
            <a:pathLst>
              <a:path h="1231290">
                <a:moveTo>
                  <a:pt x="0" y="0"/>
                </a:moveTo>
                <a:lnTo>
                  <a:pt x="0" y="123129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49138" y="3883366"/>
            <a:ext cx="43820" cy="48699"/>
          </a:xfrm>
          <a:custGeom>
            <a:avLst/>
            <a:gdLst/>
            <a:ahLst/>
            <a:cxnLst/>
            <a:rect l="l" t="t" r="r" b="b"/>
            <a:pathLst>
              <a:path w="37185" h="51104">
                <a:moveTo>
                  <a:pt x="0" y="25"/>
                </a:moveTo>
                <a:lnTo>
                  <a:pt x="18592" y="51104"/>
                </a:lnTo>
                <a:lnTo>
                  <a:pt x="37185" y="25"/>
                </a:lnTo>
                <a:lnTo>
                  <a:pt x="18592" y="0"/>
                </a:lnTo>
                <a:lnTo>
                  <a:pt x="0" y="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03373" y="4118079"/>
            <a:ext cx="610951" cy="0"/>
          </a:xfrm>
          <a:custGeom>
            <a:avLst/>
            <a:gdLst/>
            <a:ahLst/>
            <a:cxnLst/>
            <a:rect l="l" t="t" r="r" b="b"/>
            <a:pathLst>
              <a:path w="518439">
                <a:moveTo>
                  <a:pt x="0" y="0"/>
                </a:moveTo>
                <a:lnTo>
                  <a:pt x="518439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3372" y="4100446"/>
            <a:ext cx="59955" cy="35278"/>
          </a:xfrm>
          <a:custGeom>
            <a:avLst/>
            <a:gdLst/>
            <a:ahLst/>
            <a:cxnLst/>
            <a:rect l="l" t="t" r="r" b="b"/>
            <a:pathLst>
              <a:path w="50876" h="37020">
                <a:moveTo>
                  <a:pt x="0" y="18503"/>
                </a:moveTo>
                <a:lnTo>
                  <a:pt x="50863" y="37020"/>
                </a:lnTo>
                <a:lnTo>
                  <a:pt x="50876" y="18503"/>
                </a:lnTo>
                <a:lnTo>
                  <a:pt x="50863" y="0"/>
                </a:lnTo>
                <a:lnTo>
                  <a:pt x="0" y="18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09069" y="4161583"/>
            <a:ext cx="166874" cy="2704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00" spc="235" dirty="0" smtClean="0">
                <a:solidFill>
                  <a:srgbClr val="231F20"/>
                </a:solidFill>
                <a:latin typeface="Arial"/>
                <a:cs typeface="Arial"/>
              </a:rPr>
              <a:t>τ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30752" y="4118079"/>
            <a:ext cx="609455" cy="0"/>
          </a:xfrm>
          <a:custGeom>
            <a:avLst/>
            <a:gdLst/>
            <a:ahLst/>
            <a:cxnLst/>
            <a:rect l="l" t="t" r="r" b="b"/>
            <a:pathLst>
              <a:path w="517169">
                <a:moveTo>
                  <a:pt x="0" y="0"/>
                </a:moveTo>
                <a:lnTo>
                  <a:pt x="517169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80416" y="4100482"/>
            <a:ext cx="59790" cy="35205"/>
          </a:xfrm>
          <a:custGeom>
            <a:avLst/>
            <a:gdLst/>
            <a:ahLst/>
            <a:cxnLst/>
            <a:rect l="l" t="t" r="r" b="b"/>
            <a:pathLst>
              <a:path w="50736" h="36944">
                <a:moveTo>
                  <a:pt x="0" y="0"/>
                </a:moveTo>
                <a:lnTo>
                  <a:pt x="0" y="36944"/>
                </a:lnTo>
                <a:lnTo>
                  <a:pt x="50736" y="184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35625" y="3796361"/>
            <a:ext cx="166874" cy="2704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00" spc="235" dirty="0" smtClean="0">
                <a:solidFill>
                  <a:srgbClr val="231F20"/>
                </a:solidFill>
                <a:latin typeface="Arial"/>
                <a:cs typeface="Arial"/>
              </a:rPr>
              <a:t>τ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61178" y="2688247"/>
            <a:ext cx="1101306" cy="1243891"/>
          </a:xfrm>
          <a:custGeom>
            <a:avLst/>
            <a:gdLst/>
            <a:ahLst/>
            <a:cxnLst/>
            <a:rect l="l" t="t" r="r" b="b"/>
            <a:pathLst>
              <a:path w="934542" h="1305318">
                <a:moveTo>
                  <a:pt x="0" y="1305318"/>
                </a:moveTo>
                <a:lnTo>
                  <a:pt x="12235" y="1212489"/>
                </a:lnTo>
                <a:lnTo>
                  <a:pt x="28101" y="1122561"/>
                </a:lnTo>
                <a:lnTo>
                  <a:pt x="47598" y="1035534"/>
                </a:lnTo>
                <a:lnTo>
                  <a:pt x="70725" y="951409"/>
                </a:lnTo>
                <a:lnTo>
                  <a:pt x="97484" y="870185"/>
                </a:lnTo>
                <a:lnTo>
                  <a:pt x="127872" y="791863"/>
                </a:lnTo>
                <a:lnTo>
                  <a:pt x="161891" y="716442"/>
                </a:lnTo>
                <a:lnTo>
                  <a:pt x="199541" y="643923"/>
                </a:lnTo>
                <a:lnTo>
                  <a:pt x="240822" y="574305"/>
                </a:lnTo>
                <a:lnTo>
                  <a:pt x="285734" y="507588"/>
                </a:lnTo>
                <a:lnTo>
                  <a:pt x="334276" y="443773"/>
                </a:lnTo>
                <a:lnTo>
                  <a:pt x="386449" y="382860"/>
                </a:lnTo>
                <a:lnTo>
                  <a:pt x="442252" y="324847"/>
                </a:lnTo>
                <a:lnTo>
                  <a:pt x="501687" y="269736"/>
                </a:lnTo>
                <a:lnTo>
                  <a:pt x="564752" y="217527"/>
                </a:lnTo>
                <a:lnTo>
                  <a:pt x="631448" y="168219"/>
                </a:lnTo>
                <a:lnTo>
                  <a:pt x="701775" y="121812"/>
                </a:lnTo>
                <a:lnTo>
                  <a:pt x="775733" y="78306"/>
                </a:lnTo>
                <a:lnTo>
                  <a:pt x="853322" y="37702"/>
                </a:lnTo>
                <a:lnTo>
                  <a:pt x="934542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99852" y="2688247"/>
            <a:ext cx="62633" cy="35484"/>
          </a:xfrm>
          <a:custGeom>
            <a:avLst/>
            <a:gdLst/>
            <a:ahLst/>
            <a:cxnLst/>
            <a:rect l="l" t="t" r="r" b="b"/>
            <a:pathLst>
              <a:path w="53149" h="37236">
                <a:moveTo>
                  <a:pt x="0" y="4013"/>
                </a:moveTo>
                <a:lnTo>
                  <a:pt x="15011" y="37236"/>
                </a:lnTo>
                <a:lnTo>
                  <a:pt x="53149" y="0"/>
                </a:lnTo>
                <a:lnTo>
                  <a:pt x="0" y="4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81917" y="2689118"/>
            <a:ext cx="1098896" cy="1243020"/>
          </a:xfrm>
          <a:custGeom>
            <a:avLst/>
            <a:gdLst/>
            <a:ahLst/>
            <a:cxnLst/>
            <a:rect l="l" t="t" r="r" b="b"/>
            <a:pathLst>
              <a:path w="932497" h="1304404">
                <a:moveTo>
                  <a:pt x="932497" y="1304404"/>
                </a:moveTo>
                <a:lnTo>
                  <a:pt x="920247" y="1211691"/>
                </a:lnTo>
                <a:lnTo>
                  <a:pt x="904378" y="1121871"/>
                </a:lnTo>
                <a:lnTo>
                  <a:pt x="884890" y="1034946"/>
                </a:lnTo>
                <a:lnTo>
                  <a:pt x="861785" y="950915"/>
                </a:lnTo>
                <a:lnTo>
                  <a:pt x="835061" y="869778"/>
                </a:lnTo>
                <a:lnTo>
                  <a:pt x="804719" y="791535"/>
                </a:lnTo>
                <a:lnTo>
                  <a:pt x="770758" y="716186"/>
                </a:lnTo>
                <a:lnTo>
                  <a:pt x="733179" y="643731"/>
                </a:lnTo>
                <a:lnTo>
                  <a:pt x="691982" y="574170"/>
                </a:lnTo>
                <a:lnTo>
                  <a:pt x="647166" y="507503"/>
                </a:lnTo>
                <a:lnTo>
                  <a:pt x="598732" y="443730"/>
                </a:lnTo>
                <a:lnTo>
                  <a:pt x="546680" y="382850"/>
                </a:lnTo>
                <a:lnTo>
                  <a:pt x="491009" y="324865"/>
                </a:lnTo>
                <a:lnTo>
                  <a:pt x="431720" y="269774"/>
                </a:lnTo>
                <a:lnTo>
                  <a:pt x="368812" y="217577"/>
                </a:lnTo>
                <a:lnTo>
                  <a:pt x="302286" y="168274"/>
                </a:lnTo>
                <a:lnTo>
                  <a:pt x="232142" y="121864"/>
                </a:lnTo>
                <a:lnTo>
                  <a:pt x="158380" y="78349"/>
                </a:lnTo>
                <a:lnTo>
                  <a:pt x="80999" y="37727"/>
                </a:lnTo>
                <a:lnTo>
                  <a:pt x="0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81917" y="2689118"/>
            <a:ext cx="62483" cy="35460"/>
          </a:xfrm>
          <a:custGeom>
            <a:avLst/>
            <a:gdLst/>
            <a:ahLst/>
            <a:cxnLst/>
            <a:rect l="l" t="t" r="r" b="b"/>
            <a:pathLst>
              <a:path w="53022" h="37211">
                <a:moveTo>
                  <a:pt x="0" y="0"/>
                </a:moveTo>
                <a:lnTo>
                  <a:pt x="37998" y="37211"/>
                </a:lnTo>
                <a:lnTo>
                  <a:pt x="53022" y="40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59787" y="2389041"/>
            <a:ext cx="915530" cy="370162"/>
          </a:xfrm>
          <a:custGeom>
            <a:avLst/>
            <a:gdLst/>
            <a:ahLst/>
            <a:cxnLst/>
            <a:rect l="l" t="t" r="r" b="b"/>
            <a:pathLst>
              <a:path w="776897" h="388442">
                <a:moveTo>
                  <a:pt x="388442" y="0"/>
                </a:moveTo>
                <a:lnTo>
                  <a:pt x="582676" y="0"/>
                </a:lnTo>
                <a:lnTo>
                  <a:pt x="598605" y="643"/>
                </a:lnTo>
                <a:lnTo>
                  <a:pt x="644064" y="9901"/>
                </a:lnTo>
                <a:lnTo>
                  <a:pt x="684982" y="29099"/>
                </a:lnTo>
                <a:lnTo>
                  <a:pt x="720010" y="56886"/>
                </a:lnTo>
                <a:lnTo>
                  <a:pt x="747798" y="91914"/>
                </a:lnTo>
                <a:lnTo>
                  <a:pt x="766995" y="132832"/>
                </a:lnTo>
                <a:lnTo>
                  <a:pt x="776253" y="178292"/>
                </a:lnTo>
                <a:lnTo>
                  <a:pt x="776897" y="194221"/>
                </a:lnTo>
                <a:lnTo>
                  <a:pt x="771252" y="240894"/>
                </a:lnTo>
                <a:lnTo>
                  <a:pt x="755218" y="283476"/>
                </a:lnTo>
                <a:lnTo>
                  <a:pt x="730144" y="320617"/>
                </a:lnTo>
                <a:lnTo>
                  <a:pt x="697379" y="350968"/>
                </a:lnTo>
                <a:lnTo>
                  <a:pt x="658275" y="373179"/>
                </a:lnTo>
                <a:lnTo>
                  <a:pt x="614179" y="385900"/>
                </a:lnTo>
                <a:lnTo>
                  <a:pt x="582676" y="388442"/>
                </a:lnTo>
                <a:lnTo>
                  <a:pt x="194221" y="388442"/>
                </a:lnTo>
                <a:lnTo>
                  <a:pt x="147547" y="382797"/>
                </a:lnTo>
                <a:lnTo>
                  <a:pt x="104965" y="366763"/>
                </a:lnTo>
                <a:lnTo>
                  <a:pt x="67824" y="341689"/>
                </a:lnTo>
                <a:lnTo>
                  <a:pt x="37473" y="308925"/>
                </a:lnTo>
                <a:lnTo>
                  <a:pt x="15263" y="269820"/>
                </a:lnTo>
                <a:lnTo>
                  <a:pt x="2542" y="225724"/>
                </a:lnTo>
                <a:lnTo>
                  <a:pt x="0" y="194221"/>
                </a:lnTo>
                <a:lnTo>
                  <a:pt x="5644" y="147547"/>
                </a:lnTo>
                <a:lnTo>
                  <a:pt x="21678" y="104965"/>
                </a:lnTo>
                <a:lnTo>
                  <a:pt x="46752" y="67824"/>
                </a:lnTo>
                <a:lnTo>
                  <a:pt x="79517" y="37473"/>
                </a:lnTo>
                <a:lnTo>
                  <a:pt x="118621" y="15263"/>
                </a:lnTo>
                <a:lnTo>
                  <a:pt x="162717" y="2542"/>
                </a:lnTo>
                <a:lnTo>
                  <a:pt x="194221" y="0"/>
                </a:lnTo>
                <a:lnTo>
                  <a:pt x="388442" y="0"/>
                </a:lnTo>
                <a:close/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44691" y="2575707"/>
            <a:ext cx="211936" cy="0"/>
          </a:xfrm>
          <a:custGeom>
            <a:avLst/>
            <a:gdLst/>
            <a:ahLst/>
            <a:cxnLst/>
            <a:rect l="l" t="t" r="r" b="b"/>
            <a:pathLst>
              <a:path w="179844">
                <a:moveTo>
                  <a:pt x="179844" y="0"/>
                </a:moveTo>
                <a:lnTo>
                  <a:pt x="0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96824" y="2558111"/>
            <a:ext cx="59805" cy="35193"/>
          </a:xfrm>
          <a:custGeom>
            <a:avLst/>
            <a:gdLst/>
            <a:ahLst/>
            <a:cxnLst/>
            <a:rect l="l" t="t" r="r" b="b"/>
            <a:pathLst>
              <a:path w="50749" h="36931">
                <a:moveTo>
                  <a:pt x="0" y="18465"/>
                </a:moveTo>
                <a:lnTo>
                  <a:pt x="12" y="36931"/>
                </a:lnTo>
                <a:lnTo>
                  <a:pt x="50749" y="18465"/>
                </a:lnTo>
                <a:lnTo>
                  <a:pt x="12" y="0"/>
                </a:lnTo>
                <a:lnTo>
                  <a:pt x="0" y="18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993171" y="2404011"/>
            <a:ext cx="439259" cy="25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00" i="1" spc="5" dirty="0" smtClean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700" i="1" spc="-45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700" i="1" spc="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endParaRPr sz="17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68978" y="3932732"/>
            <a:ext cx="915544" cy="370174"/>
          </a:xfrm>
          <a:custGeom>
            <a:avLst/>
            <a:gdLst/>
            <a:ahLst/>
            <a:cxnLst/>
            <a:rect l="l" t="t" r="r" b="b"/>
            <a:pathLst>
              <a:path w="776909" h="388454">
                <a:moveTo>
                  <a:pt x="388454" y="0"/>
                </a:moveTo>
                <a:lnTo>
                  <a:pt x="582676" y="0"/>
                </a:lnTo>
                <a:lnTo>
                  <a:pt x="598605" y="643"/>
                </a:lnTo>
                <a:lnTo>
                  <a:pt x="644065" y="9902"/>
                </a:lnTo>
                <a:lnTo>
                  <a:pt x="684986" y="29102"/>
                </a:lnTo>
                <a:lnTo>
                  <a:pt x="720016" y="56892"/>
                </a:lnTo>
                <a:lnTo>
                  <a:pt x="747807" y="91923"/>
                </a:lnTo>
                <a:lnTo>
                  <a:pt x="767006" y="132844"/>
                </a:lnTo>
                <a:lnTo>
                  <a:pt x="776265" y="178304"/>
                </a:lnTo>
                <a:lnTo>
                  <a:pt x="776909" y="194233"/>
                </a:lnTo>
                <a:lnTo>
                  <a:pt x="776253" y="210150"/>
                </a:lnTo>
                <a:lnTo>
                  <a:pt x="766995" y="255610"/>
                </a:lnTo>
                <a:lnTo>
                  <a:pt x="747798" y="296531"/>
                </a:lnTo>
                <a:lnTo>
                  <a:pt x="720010" y="331562"/>
                </a:lnTo>
                <a:lnTo>
                  <a:pt x="684982" y="359352"/>
                </a:lnTo>
                <a:lnTo>
                  <a:pt x="644064" y="378551"/>
                </a:lnTo>
                <a:lnTo>
                  <a:pt x="598605" y="387810"/>
                </a:lnTo>
                <a:lnTo>
                  <a:pt x="582676" y="388454"/>
                </a:lnTo>
                <a:lnTo>
                  <a:pt x="194233" y="388454"/>
                </a:lnTo>
                <a:lnTo>
                  <a:pt x="147559" y="382810"/>
                </a:lnTo>
                <a:lnTo>
                  <a:pt x="104975" y="366776"/>
                </a:lnTo>
                <a:lnTo>
                  <a:pt x="67831" y="341702"/>
                </a:lnTo>
                <a:lnTo>
                  <a:pt x="37478" y="308937"/>
                </a:lnTo>
                <a:lnTo>
                  <a:pt x="15265" y="269832"/>
                </a:lnTo>
                <a:lnTo>
                  <a:pt x="2542" y="225737"/>
                </a:lnTo>
                <a:lnTo>
                  <a:pt x="0" y="194233"/>
                </a:lnTo>
                <a:lnTo>
                  <a:pt x="5644" y="147547"/>
                </a:lnTo>
                <a:lnTo>
                  <a:pt x="21678" y="104965"/>
                </a:lnTo>
                <a:lnTo>
                  <a:pt x="46752" y="67824"/>
                </a:lnTo>
                <a:lnTo>
                  <a:pt x="79517" y="37473"/>
                </a:lnTo>
                <a:lnTo>
                  <a:pt x="118621" y="15263"/>
                </a:lnTo>
                <a:lnTo>
                  <a:pt x="162717" y="2542"/>
                </a:lnTo>
                <a:lnTo>
                  <a:pt x="194221" y="0"/>
                </a:lnTo>
                <a:lnTo>
                  <a:pt x="388454" y="0"/>
                </a:lnTo>
                <a:close/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516556" y="3972477"/>
            <a:ext cx="808177" cy="283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00" i="1" spc="5" dirty="0" smtClean="0">
                <a:solidFill>
                  <a:srgbClr val="231F20"/>
                </a:solidFill>
                <a:latin typeface="Arial"/>
                <a:cs typeface="Arial"/>
              </a:rPr>
              <a:t>select</a:t>
            </a:r>
            <a:r>
              <a:rPr sz="1800" spc="15" baseline="-11574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1800" baseline="-11574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050578" y="3932732"/>
            <a:ext cx="915530" cy="370174"/>
          </a:xfrm>
          <a:custGeom>
            <a:avLst/>
            <a:gdLst/>
            <a:ahLst/>
            <a:cxnLst/>
            <a:rect l="l" t="t" r="r" b="b"/>
            <a:pathLst>
              <a:path w="776897" h="388454">
                <a:moveTo>
                  <a:pt x="388454" y="0"/>
                </a:moveTo>
                <a:lnTo>
                  <a:pt x="582676" y="0"/>
                </a:lnTo>
                <a:lnTo>
                  <a:pt x="598605" y="643"/>
                </a:lnTo>
                <a:lnTo>
                  <a:pt x="644064" y="9902"/>
                </a:lnTo>
                <a:lnTo>
                  <a:pt x="684982" y="29102"/>
                </a:lnTo>
                <a:lnTo>
                  <a:pt x="720010" y="56892"/>
                </a:lnTo>
                <a:lnTo>
                  <a:pt x="747798" y="91923"/>
                </a:lnTo>
                <a:lnTo>
                  <a:pt x="766995" y="132844"/>
                </a:lnTo>
                <a:lnTo>
                  <a:pt x="776253" y="178304"/>
                </a:lnTo>
                <a:lnTo>
                  <a:pt x="776897" y="194233"/>
                </a:lnTo>
                <a:lnTo>
                  <a:pt x="771252" y="240907"/>
                </a:lnTo>
                <a:lnTo>
                  <a:pt x="755218" y="283489"/>
                </a:lnTo>
                <a:lnTo>
                  <a:pt x="730144" y="320630"/>
                </a:lnTo>
                <a:lnTo>
                  <a:pt x="697379" y="350981"/>
                </a:lnTo>
                <a:lnTo>
                  <a:pt x="658275" y="373191"/>
                </a:lnTo>
                <a:lnTo>
                  <a:pt x="614179" y="385912"/>
                </a:lnTo>
                <a:lnTo>
                  <a:pt x="582676" y="388454"/>
                </a:lnTo>
                <a:lnTo>
                  <a:pt x="194221" y="388454"/>
                </a:lnTo>
                <a:lnTo>
                  <a:pt x="147547" y="382810"/>
                </a:lnTo>
                <a:lnTo>
                  <a:pt x="104965" y="366776"/>
                </a:lnTo>
                <a:lnTo>
                  <a:pt x="67824" y="341702"/>
                </a:lnTo>
                <a:lnTo>
                  <a:pt x="37473" y="308937"/>
                </a:lnTo>
                <a:lnTo>
                  <a:pt x="15263" y="269832"/>
                </a:lnTo>
                <a:lnTo>
                  <a:pt x="2542" y="225737"/>
                </a:lnTo>
                <a:lnTo>
                  <a:pt x="0" y="194233"/>
                </a:lnTo>
                <a:lnTo>
                  <a:pt x="5644" y="147547"/>
                </a:lnTo>
                <a:lnTo>
                  <a:pt x="21678" y="104965"/>
                </a:lnTo>
                <a:lnTo>
                  <a:pt x="46752" y="67824"/>
                </a:lnTo>
                <a:lnTo>
                  <a:pt x="79517" y="37473"/>
                </a:lnTo>
                <a:lnTo>
                  <a:pt x="118621" y="15263"/>
                </a:lnTo>
                <a:lnTo>
                  <a:pt x="162717" y="2542"/>
                </a:lnTo>
                <a:lnTo>
                  <a:pt x="194221" y="0"/>
                </a:lnTo>
                <a:lnTo>
                  <a:pt x="388454" y="0"/>
                </a:lnTo>
                <a:close/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094429" y="3972477"/>
            <a:ext cx="808177" cy="283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00" i="1" spc="5" dirty="0" smtClean="0">
                <a:solidFill>
                  <a:srgbClr val="231F20"/>
                </a:solidFill>
                <a:latin typeface="Arial"/>
                <a:cs typeface="Arial"/>
              </a:rPr>
              <a:t>select</a:t>
            </a:r>
            <a:r>
              <a:rPr sz="1800" spc="15" baseline="-11574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1800" baseline="-11574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996179" y="3932732"/>
            <a:ext cx="915544" cy="370174"/>
          </a:xfrm>
          <a:custGeom>
            <a:avLst/>
            <a:gdLst/>
            <a:ahLst/>
            <a:cxnLst/>
            <a:rect l="l" t="t" r="r" b="b"/>
            <a:pathLst>
              <a:path w="776909" h="388454">
                <a:moveTo>
                  <a:pt x="388454" y="0"/>
                </a:moveTo>
                <a:lnTo>
                  <a:pt x="582676" y="0"/>
                </a:lnTo>
                <a:lnTo>
                  <a:pt x="598605" y="643"/>
                </a:lnTo>
                <a:lnTo>
                  <a:pt x="644065" y="9902"/>
                </a:lnTo>
                <a:lnTo>
                  <a:pt x="684986" y="29102"/>
                </a:lnTo>
                <a:lnTo>
                  <a:pt x="720016" y="56892"/>
                </a:lnTo>
                <a:lnTo>
                  <a:pt x="747807" y="91923"/>
                </a:lnTo>
                <a:lnTo>
                  <a:pt x="767006" y="132844"/>
                </a:lnTo>
                <a:lnTo>
                  <a:pt x="776265" y="178304"/>
                </a:lnTo>
                <a:lnTo>
                  <a:pt x="776909" y="194233"/>
                </a:lnTo>
                <a:lnTo>
                  <a:pt x="776253" y="210150"/>
                </a:lnTo>
                <a:lnTo>
                  <a:pt x="766995" y="255610"/>
                </a:lnTo>
                <a:lnTo>
                  <a:pt x="747798" y="296531"/>
                </a:lnTo>
                <a:lnTo>
                  <a:pt x="720010" y="331562"/>
                </a:lnTo>
                <a:lnTo>
                  <a:pt x="684982" y="359352"/>
                </a:lnTo>
                <a:lnTo>
                  <a:pt x="644064" y="378551"/>
                </a:lnTo>
                <a:lnTo>
                  <a:pt x="598605" y="387810"/>
                </a:lnTo>
                <a:lnTo>
                  <a:pt x="582676" y="388454"/>
                </a:lnTo>
                <a:lnTo>
                  <a:pt x="194221" y="388454"/>
                </a:lnTo>
                <a:lnTo>
                  <a:pt x="147552" y="382810"/>
                </a:lnTo>
                <a:lnTo>
                  <a:pt x="104971" y="366776"/>
                </a:lnTo>
                <a:lnTo>
                  <a:pt x="67829" y="341702"/>
                </a:lnTo>
                <a:lnTo>
                  <a:pt x="37477" y="308937"/>
                </a:lnTo>
                <a:lnTo>
                  <a:pt x="15264" y="269832"/>
                </a:lnTo>
                <a:lnTo>
                  <a:pt x="2542" y="225737"/>
                </a:lnTo>
                <a:lnTo>
                  <a:pt x="0" y="194233"/>
                </a:lnTo>
                <a:lnTo>
                  <a:pt x="5644" y="147559"/>
                </a:lnTo>
                <a:lnTo>
                  <a:pt x="21678" y="104975"/>
                </a:lnTo>
                <a:lnTo>
                  <a:pt x="46752" y="67831"/>
                </a:lnTo>
                <a:lnTo>
                  <a:pt x="79517" y="37478"/>
                </a:lnTo>
                <a:lnTo>
                  <a:pt x="118621" y="15265"/>
                </a:lnTo>
                <a:lnTo>
                  <a:pt x="162717" y="2542"/>
                </a:lnTo>
                <a:lnTo>
                  <a:pt x="194221" y="0"/>
                </a:lnTo>
                <a:lnTo>
                  <a:pt x="388454" y="0"/>
                </a:lnTo>
                <a:close/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116746" y="3965215"/>
            <a:ext cx="665998" cy="25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00" i="1" spc="5" dirty="0" smtClean="0">
                <a:solidFill>
                  <a:srgbClr val="231F20"/>
                </a:solidFill>
                <a:latin typeface="Arial"/>
                <a:cs typeface="Arial"/>
              </a:rPr>
              <a:t>sp</a:t>
            </a:r>
            <a:r>
              <a:rPr sz="1700" i="1" spc="3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700" i="1" spc="5" dirty="0" smtClean="0">
                <a:solidFill>
                  <a:srgbClr val="231F20"/>
                </a:solidFill>
                <a:latin typeface="Arial"/>
                <a:cs typeface="Arial"/>
              </a:rPr>
              <a:t>ite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523380" y="3932732"/>
            <a:ext cx="915530" cy="370174"/>
          </a:xfrm>
          <a:custGeom>
            <a:avLst/>
            <a:gdLst/>
            <a:ahLst/>
            <a:cxnLst/>
            <a:rect l="l" t="t" r="r" b="b"/>
            <a:pathLst>
              <a:path w="776897" h="388454">
                <a:moveTo>
                  <a:pt x="388454" y="0"/>
                </a:moveTo>
                <a:lnTo>
                  <a:pt x="582676" y="0"/>
                </a:lnTo>
                <a:lnTo>
                  <a:pt x="598605" y="643"/>
                </a:lnTo>
                <a:lnTo>
                  <a:pt x="644064" y="9902"/>
                </a:lnTo>
                <a:lnTo>
                  <a:pt x="684982" y="29102"/>
                </a:lnTo>
                <a:lnTo>
                  <a:pt x="720010" y="56892"/>
                </a:lnTo>
                <a:lnTo>
                  <a:pt x="747798" y="91923"/>
                </a:lnTo>
                <a:lnTo>
                  <a:pt x="766995" y="132844"/>
                </a:lnTo>
                <a:lnTo>
                  <a:pt x="776253" y="178304"/>
                </a:lnTo>
                <a:lnTo>
                  <a:pt x="776897" y="194233"/>
                </a:lnTo>
                <a:lnTo>
                  <a:pt x="771252" y="240907"/>
                </a:lnTo>
                <a:lnTo>
                  <a:pt x="755218" y="283489"/>
                </a:lnTo>
                <a:lnTo>
                  <a:pt x="730144" y="320630"/>
                </a:lnTo>
                <a:lnTo>
                  <a:pt x="697379" y="350981"/>
                </a:lnTo>
                <a:lnTo>
                  <a:pt x="658275" y="373191"/>
                </a:lnTo>
                <a:lnTo>
                  <a:pt x="614179" y="385912"/>
                </a:lnTo>
                <a:lnTo>
                  <a:pt x="194221" y="388454"/>
                </a:lnTo>
                <a:lnTo>
                  <a:pt x="178293" y="387811"/>
                </a:lnTo>
                <a:lnTo>
                  <a:pt x="132837" y="378553"/>
                </a:lnTo>
                <a:lnTo>
                  <a:pt x="91919" y="359355"/>
                </a:lnTo>
                <a:lnTo>
                  <a:pt x="56891" y="331568"/>
                </a:lnTo>
                <a:lnTo>
                  <a:pt x="29102" y="296540"/>
                </a:lnTo>
                <a:lnTo>
                  <a:pt x="9902" y="255622"/>
                </a:lnTo>
                <a:lnTo>
                  <a:pt x="643" y="210162"/>
                </a:lnTo>
                <a:lnTo>
                  <a:pt x="0" y="194233"/>
                </a:lnTo>
                <a:lnTo>
                  <a:pt x="5645" y="147559"/>
                </a:lnTo>
                <a:lnTo>
                  <a:pt x="21681" y="104975"/>
                </a:lnTo>
                <a:lnTo>
                  <a:pt x="46757" y="67831"/>
                </a:lnTo>
                <a:lnTo>
                  <a:pt x="79522" y="37478"/>
                </a:lnTo>
                <a:lnTo>
                  <a:pt x="118627" y="15265"/>
                </a:lnTo>
                <a:lnTo>
                  <a:pt x="162720" y="2542"/>
                </a:lnTo>
                <a:lnTo>
                  <a:pt x="194221" y="0"/>
                </a:lnTo>
                <a:lnTo>
                  <a:pt x="388454" y="0"/>
                </a:lnTo>
                <a:close/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702569" y="3985547"/>
            <a:ext cx="547015" cy="25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00" i="1" spc="5" dirty="0" smtClean="0">
                <a:solidFill>
                  <a:srgbClr val="231F20"/>
                </a:solidFill>
                <a:latin typeface="Arial"/>
                <a:cs typeface="Arial"/>
              </a:rPr>
              <a:t>beer</a:t>
            </a:r>
            <a:endParaRPr sz="17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009005" y="2648539"/>
            <a:ext cx="1768246" cy="1283067"/>
          </a:xfrm>
          <a:custGeom>
            <a:avLst/>
            <a:gdLst/>
            <a:ahLst/>
            <a:cxnLst/>
            <a:rect l="l" t="t" r="r" b="b"/>
            <a:pathLst>
              <a:path w="1500492" h="1346428">
                <a:moveTo>
                  <a:pt x="1500492" y="0"/>
                </a:moveTo>
                <a:lnTo>
                  <a:pt x="1395460" y="31326"/>
                </a:lnTo>
                <a:lnTo>
                  <a:pt x="1293586" y="66442"/>
                </a:lnTo>
                <a:lnTo>
                  <a:pt x="1194871" y="105346"/>
                </a:lnTo>
                <a:lnTo>
                  <a:pt x="1099314" y="148039"/>
                </a:lnTo>
                <a:lnTo>
                  <a:pt x="1006916" y="194522"/>
                </a:lnTo>
                <a:lnTo>
                  <a:pt x="917677" y="244793"/>
                </a:lnTo>
                <a:lnTo>
                  <a:pt x="831597" y="298853"/>
                </a:lnTo>
                <a:lnTo>
                  <a:pt x="748675" y="356702"/>
                </a:lnTo>
                <a:lnTo>
                  <a:pt x="668911" y="418340"/>
                </a:lnTo>
                <a:lnTo>
                  <a:pt x="592307" y="483766"/>
                </a:lnTo>
                <a:lnTo>
                  <a:pt x="518861" y="552982"/>
                </a:lnTo>
                <a:lnTo>
                  <a:pt x="448574" y="625987"/>
                </a:lnTo>
                <a:lnTo>
                  <a:pt x="381446" y="702780"/>
                </a:lnTo>
                <a:lnTo>
                  <a:pt x="317477" y="783363"/>
                </a:lnTo>
                <a:lnTo>
                  <a:pt x="256667" y="867735"/>
                </a:lnTo>
                <a:lnTo>
                  <a:pt x="199015" y="955895"/>
                </a:lnTo>
                <a:lnTo>
                  <a:pt x="144523" y="1047845"/>
                </a:lnTo>
                <a:lnTo>
                  <a:pt x="93189" y="1143584"/>
                </a:lnTo>
                <a:lnTo>
                  <a:pt x="45015" y="1243111"/>
                </a:lnTo>
                <a:lnTo>
                  <a:pt x="0" y="1346428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09005" y="3881188"/>
            <a:ext cx="42504" cy="50418"/>
          </a:xfrm>
          <a:custGeom>
            <a:avLst/>
            <a:gdLst/>
            <a:ahLst/>
            <a:cxnLst/>
            <a:rect l="l" t="t" r="r" b="b"/>
            <a:pathLst>
              <a:path w="36068" h="52908">
                <a:moveTo>
                  <a:pt x="0" y="52908"/>
                </a:moveTo>
                <a:lnTo>
                  <a:pt x="36068" y="14109"/>
                </a:lnTo>
                <a:lnTo>
                  <a:pt x="2692" y="0"/>
                </a:lnTo>
                <a:lnTo>
                  <a:pt x="0" y="52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829305" y="2986377"/>
            <a:ext cx="166874" cy="2704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00" spc="235" dirty="0" smtClean="0">
                <a:solidFill>
                  <a:srgbClr val="231F20"/>
                </a:solidFill>
                <a:latin typeface="Arial"/>
                <a:cs typeface="Arial"/>
              </a:rPr>
              <a:t>τ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655126" y="2650620"/>
            <a:ext cx="1759101" cy="1280985"/>
          </a:xfrm>
          <a:custGeom>
            <a:avLst/>
            <a:gdLst/>
            <a:ahLst/>
            <a:cxnLst/>
            <a:rect l="l" t="t" r="r" b="b"/>
            <a:pathLst>
              <a:path w="1492732" h="1344244">
                <a:moveTo>
                  <a:pt x="0" y="0"/>
                </a:moveTo>
                <a:lnTo>
                  <a:pt x="104391" y="31478"/>
                </a:lnTo>
                <a:lnTo>
                  <a:pt x="205651" y="66719"/>
                </a:lnTo>
                <a:lnTo>
                  <a:pt x="303779" y="105721"/>
                </a:lnTo>
                <a:lnTo>
                  <a:pt x="398774" y="148484"/>
                </a:lnTo>
                <a:lnTo>
                  <a:pt x="490637" y="195009"/>
                </a:lnTo>
                <a:lnTo>
                  <a:pt x="579368" y="245295"/>
                </a:lnTo>
                <a:lnTo>
                  <a:pt x="664967" y="299343"/>
                </a:lnTo>
                <a:lnTo>
                  <a:pt x="747434" y="357153"/>
                </a:lnTo>
                <a:lnTo>
                  <a:pt x="826769" y="418723"/>
                </a:lnTo>
                <a:lnTo>
                  <a:pt x="902971" y="484055"/>
                </a:lnTo>
                <a:lnTo>
                  <a:pt x="976042" y="553149"/>
                </a:lnTo>
                <a:lnTo>
                  <a:pt x="1045980" y="626003"/>
                </a:lnTo>
                <a:lnTo>
                  <a:pt x="1112786" y="702619"/>
                </a:lnTo>
                <a:lnTo>
                  <a:pt x="1176460" y="782996"/>
                </a:lnTo>
                <a:lnTo>
                  <a:pt x="1237002" y="867135"/>
                </a:lnTo>
                <a:lnTo>
                  <a:pt x="1294412" y="955034"/>
                </a:lnTo>
                <a:lnTo>
                  <a:pt x="1348690" y="1046695"/>
                </a:lnTo>
                <a:lnTo>
                  <a:pt x="1399836" y="1142117"/>
                </a:lnTo>
                <a:lnTo>
                  <a:pt x="1447850" y="1241300"/>
                </a:lnTo>
                <a:lnTo>
                  <a:pt x="1492732" y="1344244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369959" y="3879143"/>
            <a:ext cx="44269" cy="52463"/>
          </a:xfrm>
          <a:custGeom>
            <a:avLst/>
            <a:gdLst/>
            <a:ahLst/>
            <a:cxnLst/>
            <a:rect l="l" t="t" r="r" b="b"/>
            <a:pathLst>
              <a:path w="37566" h="55054">
                <a:moveTo>
                  <a:pt x="0" y="14706"/>
                </a:moveTo>
                <a:lnTo>
                  <a:pt x="37566" y="55054"/>
                </a:lnTo>
                <a:lnTo>
                  <a:pt x="34721" y="0"/>
                </a:lnTo>
                <a:lnTo>
                  <a:pt x="17348" y="7340"/>
                </a:lnTo>
                <a:lnTo>
                  <a:pt x="0" y="14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638260" y="2815008"/>
            <a:ext cx="166874" cy="2704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00" spc="235" dirty="0" smtClean="0">
                <a:solidFill>
                  <a:srgbClr val="231F20"/>
                </a:solidFill>
                <a:latin typeface="Arial"/>
                <a:cs typeface="Arial"/>
              </a:rPr>
              <a:t>τ</a:t>
            </a:r>
            <a:endParaRPr sz="17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384015" y="4118079"/>
            <a:ext cx="610951" cy="0"/>
          </a:xfrm>
          <a:custGeom>
            <a:avLst/>
            <a:gdLst/>
            <a:ahLst/>
            <a:cxnLst/>
            <a:rect l="l" t="t" r="r" b="b"/>
            <a:pathLst>
              <a:path w="518439">
                <a:moveTo>
                  <a:pt x="0" y="0"/>
                </a:moveTo>
                <a:lnTo>
                  <a:pt x="518439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35011" y="4100446"/>
            <a:ext cx="59955" cy="35278"/>
          </a:xfrm>
          <a:custGeom>
            <a:avLst/>
            <a:gdLst/>
            <a:ahLst/>
            <a:cxnLst/>
            <a:rect l="l" t="t" r="r" b="b"/>
            <a:pathLst>
              <a:path w="50876" h="37020">
                <a:moveTo>
                  <a:pt x="0" y="18503"/>
                </a:moveTo>
                <a:lnTo>
                  <a:pt x="12" y="37020"/>
                </a:lnTo>
                <a:lnTo>
                  <a:pt x="50876" y="18503"/>
                </a:lnTo>
                <a:lnTo>
                  <a:pt x="12" y="0"/>
                </a:lnTo>
                <a:lnTo>
                  <a:pt x="0" y="18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438774" y="4118079"/>
            <a:ext cx="610951" cy="0"/>
          </a:xfrm>
          <a:custGeom>
            <a:avLst/>
            <a:gdLst/>
            <a:ahLst/>
            <a:cxnLst/>
            <a:rect l="l" t="t" r="r" b="b"/>
            <a:pathLst>
              <a:path w="518439">
                <a:moveTo>
                  <a:pt x="0" y="0"/>
                </a:moveTo>
                <a:lnTo>
                  <a:pt x="518439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438774" y="4100446"/>
            <a:ext cx="59939" cy="35278"/>
          </a:xfrm>
          <a:custGeom>
            <a:avLst/>
            <a:gdLst/>
            <a:ahLst/>
            <a:cxnLst/>
            <a:rect l="l" t="t" r="r" b="b"/>
            <a:pathLst>
              <a:path w="50863" h="37020">
                <a:moveTo>
                  <a:pt x="0" y="18503"/>
                </a:moveTo>
                <a:lnTo>
                  <a:pt x="50863" y="37020"/>
                </a:lnTo>
                <a:lnTo>
                  <a:pt x="50863" y="0"/>
                </a:lnTo>
                <a:lnTo>
                  <a:pt x="0" y="18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40725" y="2758719"/>
            <a:ext cx="580405" cy="1173347"/>
          </a:xfrm>
          <a:custGeom>
            <a:avLst/>
            <a:gdLst/>
            <a:ahLst/>
            <a:cxnLst/>
            <a:rect l="l" t="t" r="r" b="b"/>
            <a:pathLst>
              <a:path w="492518" h="1231290">
                <a:moveTo>
                  <a:pt x="0" y="1231290"/>
                </a:moveTo>
                <a:lnTo>
                  <a:pt x="24625" y="1169726"/>
                </a:lnTo>
                <a:lnTo>
                  <a:pt x="49251" y="1108162"/>
                </a:lnTo>
                <a:lnTo>
                  <a:pt x="73877" y="1046597"/>
                </a:lnTo>
                <a:lnTo>
                  <a:pt x="98503" y="985033"/>
                </a:lnTo>
                <a:lnTo>
                  <a:pt x="123129" y="923469"/>
                </a:lnTo>
                <a:lnTo>
                  <a:pt x="147755" y="861904"/>
                </a:lnTo>
                <a:lnTo>
                  <a:pt x="172381" y="800339"/>
                </a:lnTo>
                <a:lnTo>
                  <a:pt x="197007" y="738774"/>
                </a:lnTo>
                <a:lnTo>
                  <a:pt x="221633" y="677210"/>
                </a:lnTo>
                <a:lnTo>
                  <a:pt x="246259" y="615645"/>
                </a:lnTo>
                <a:lnTo>
                  <a:pt x="270885" y="554080"/>
                </a:lnTo>
                <a:lnTo>
                  <a:pt x="295511" y="492515"/>
                </a:lnTo>
                <a:lnTo>
                  <a:pt x="320137" y="430950"/>
                </a:lnTo>
                <a:lnTo>
                  <a:pt x="344763" y="369386"/>
                </a:lnTo>
                <a:lnTo>
                  <a:pt x="369389" y="307821"/>
                </a:lnTo>
                <a:lnTo>
                  <a:pt x="394014" y="246256"/>
                </a:lnTo>
                <a:lnTo>
                  <a:pt x="418640" y="184692"/>
                </a:lnTo>
                <a:lnTo>
                  <a:pt x="443266" y="123128"/>
                </a:lnTo>
                <a:lnTo>
                  <a:pt x="467892" y="61563"/>
                </a:lnTo>
                <a:lnTo>
                  <a:pt x="492518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78374" y="2758719"/>
            <a:ext cx="42757" cy="51834"/>
          </a:xfrm>
          <a:custGeom>
            <a:avLst/>
            <a:gdLst/>
            <a:ahLst/>
            <a:cxnLst/>
            <a:rect l="l" t="t" r="r" b="b"/>
            <a:pathLst>
              <a:path w="36283" h="54394">
                <a:moveTo>
                  <a:pt x="0" y="40563"/>
                </a:moveTo>
                <a:lnTo>
                  <a:pt x="17284" y="47498"/>
                </a:lnTo>
                <a:lnTo>
                  <a:pt x="34569" y="54394"/>
                </a:lnTo>
                <a:lnTo>
                  <a:pt x="36283" y="0"/>
                </a:lnTo>
                <a:lnTo>
                  <a:pt x="0" y="40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02177" y="2758719"/>
            <a:ext cx="580405" cy="1173347"/>
          </a:xfrm>
          <a:custGeom>
            <a:avLst/>
            <a:gdLst/>
            <a:ahLst/>
            <a:cxnLst/>
            <a:rect l="l" t="t" r="r" b="b"/>
            <a:pathLst>
              <a:path w="492518" h="1231290">
                <a:moveTo>
                  <a:pt x="492518" y="1231290"/>
                </a:moveTo>
                <a:lnTo>
                  <a:pt x="467892" y="1169726"/>
                </a:lnTo>
                <a:lnTo>
                  <a:pt x="443266" y="1108162"/>
                </a:lnTo>
                <a:lnTo>
                  <a:pt x="418640" y="1046597"/>
                </a:lnTo>
                <a:lnTo>
                  <a:pt x="394014" y="985033"/>
                </a:lnTo>
                <a:lnTo>
                  <a:pt x="369389" y="923469"/>
                </a:lnTo>
                <a:lnTo>
                  <a:pt x="344763" y="861904"/>
                </a:lnTo>
                <a:lnTo>
                  <a:pt x="320137" y="800339"/>
                </a:lnTo>
                <a:lnTo>
                  <a:pt x="295511" y="738774"/>
                </a:lnTo>
                <a:lnTo>
                  <a:pt x="270885" y="677210"/>
                </a:lnTo>
                <a:lnTo>
                  <a:pt x="246259" y="615645"/>
                </a:lnTo>
                <a:lnTo>
                  <a:pt x="221633" y="554080"/>
                </a:lnTo>
                <a:lnTo>
                  <a:pt x="197007" y="492515"/>
                </a:lnTo>
                <a:lnTo>
                  <a:pt x="172381" y="430950"/>
                </a:lnTo>
                <a:lnTo>
                  <a:pt x="147755" y="369386"/>
                </a:lnTo>
                <a:lnTo>
                  <a:pt x="123129" y="307821"/>
                </a:lnTo>
                <a:lnTo>
                  <a:pt x="98503" y="246256"/>
                </a:lnTo>
                <a:lnTo>
                  <a:pt x="73877" y="184692"/>
                </a:lnTo>
                <a:lnTo>
                  <a:pt x="49251" y="123128"/>
                </a:lnTo>
                <a:lnTo>
                  <a:pt x="24625" y="61563"/>
                </a:lnTo>
                <a:lnTo>
                  <a:pt x="0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02178" y="2758719"/>
            <a:ext cx="42743" cy="51834"/>
          </a:xfrm>
          <a:custGeom>
            <a:avLst/>
            <a:gdLst/>
            <a:ahLst/>
            <a:cxnLst/>
            <a:rect l="l" t="t" r="r" b="b"/>
            <a:pathLst>
              <a:path w="36271" h="54394">
                <a:moveTo>
                  <a:pt x="0" y="0"/>
                </a:moveTo>
                <a:lnTo>
                  <a:pt x="1714" y="54394"/>
                </a:lnTo>
                <a:lnTo>
                  <a:pt x="18999" y="47498"/>
                </a:lnTo>
                <a:lnTo>
                  <a:pt x="36271" y="405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037797" y="5097995"/>
            <a:ext cx="7780949" cy="6874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905" algn="ctr">
              <a:lnSpc>
                <a:spcPct val="100000"/>
              </a:lnSpc>
              <a:tabLst>
                <a:tab pos="423545" algn="l"/>
                <a:tab pos="748030" algn="l"/>
              </a:tabLst>
            </a:pPr>
            <a:r>
              <a:rPr sz="1800" i="1" spc="10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AP	</a:t>
            </a:r>
            <a:r>
              <a:rPr sz="1800" spc="515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=	</a:t>
            </a:r>
            <a:r>
              <a:rPr sz="1800" spc="-15" dirty="0" smtClean="0">
                <a:solidFill>
                  <a:srgbClr val="0000FF"/>
                </a:solidFill>
                <a:latin typeface="Arial Narrow" panose="020B0606020202030204" pitchFamily="34" charset="0"/>
                <a:cs typeface="Meiryo"/>
              </a:rPr>
              <a:t>{</a:t>
            </a:r>
            <a:r>
              <a:rPr sz="1800" spc="-235" dirty="0" smtClean="0">
                <a:solidFill>
                  <a:srgbClr val="0000FF"/>
                </a:solidFill>
                <a:latin typeface="Arial Narrow" panose="020B0606020202030204" pitchFamily="34" charset="0"/>
                <a:cs typeface="Meiryo"/>
              </a:rPr>
              <a:t> </a:t>
            </a:r>
            <a:r>
              <a:rPr sz="1800" spc="-160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p</a:t>
            </a:r>
            <a:r>
              <a:rPr sz="1800" spc="-75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a</a:t>
            </a:r>
            <a:r>
              <a:rPr sz="1800" spc="-20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y</a:t>
            </a:r>
            <a:r>
              <a:rPr sz="1800" spc="-325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110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,</a:t>
            </a:r>
            <a:r>
              <a:rPr sz="1800" spc="-125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-150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s</a:t>
            </a:r>
            <a:r>
              <a:rPr sz="1800" spc="-75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p</a:t>
            </a:r>
            <a:r>
              <a:rPr sz="1800" spc="150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r</a:t>
            </a:r>
            <a:r>
              <a:rPr sz="1800" spc="145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1800" spc="90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-50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800" spc="110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,</a:t>
            </a:r>
            <a:r>
              <a:rPr sz="1800" spc="-125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-250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be</a:t>
            </a:r>
            <a:r>
              <a:rPr sz="1800" spc="-165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e</a:t>
            </a:r>
            <a:r>
              <a:rPr sz="1800" spc="155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r</a:t>
            </a:r>
            <a:r>
              <a:rPr sz="1800" spc="35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-15" dirty="0" smtClean="0">
                <a:solidFill>
                  <a:srgbClr val="0000FF"/>
                </a:solidFill>
                <a:latin typeface="Arial Narrow" panose="020B0606020202030204" pitchFamily="34" charset="0"/>
                <a:cs typeface="Meiryo"/>
              </a:rPr>
              <a:t>}</a:t>
            </a:r>
            <a:endParaRPr sz="1800" dirty="0">
              <a:latin typeface="Arial Narrow" panose="020B0606020202030204" pitchFamily="34" charset="0"/>
              <a:cs typeface="Meiryo"/>
            </a:endParaRPr>
          </a:p>
          <a:p>
            <a:pPr>
              <a:lnSpc>
                <a:spcPts val="500"/>
              </a:lnSpc>
              <a:spcBef>
                <a:spcPts val="11"/>
              </a:spcBef>
            </a:pPr>
            <a:endParaRPr sz="600" dirty="0">
              <a:latin typeface="Arial Narrow" panose="020B0606020202030204" pitchFamily="34" charset="0"/>
            </a:endParaRPr>
          </a:p>
          <a:p>
            <a:pPr>
              <a:lnSpc>
                <a:spcPts val="1000"/>
              </a:lnSpc>
            </a:pPr>
            <a:endParaRPr sz="1050" dirty="0">
              <a:latin typeface="Arial Narrow" panose="020B0606020202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1800" spc="5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there</a:t>
            </a:r>
            <a:r>
              <a:rPr sz="1800" spc="-5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5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is</a:t>
            </a:r>
            <a:r>
              <a:rPr sz="1800" spc="-5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5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no</a:t>
            </a:r>
            <a:r>
              <a:rPr sz="1800" spc="10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-185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L</a:t>
            </a:r>
            <a:r>
              <a:rPr sz="1800" spc="-229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1800" spc="5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-prope</a:t>
            </a:r>
            <a:r>
              <a:rPr sz="1800" spc="75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r</a:t>
            </a:r>
            <a:r>
              <a:rPr sz="1800" spc="5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ty</a:t>
            </a:r>
            <a:r>
              <a:rPr sz="1800" spc="-30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5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that</a:t>
            </a:r>
            <a:r>
              <a:rPr sz="1800" spc="-5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5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can</a:t>
            </a:r>
            <a:r>
              <a:rPr sz="1800" spc="-5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5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distinguish</a:t>
            </a:r>
            <a:r>
              <a:rPr sz="1800" spc="-15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5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bet</a:t>
            </a:r>
            <a:r>
              <a:rPr sz="1800" spc="0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w</a:t>
            </a:r>
            <a:r>
              <a:rPr sz="1800" spc="5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een</a:t>
            </a:r>
            <a:r>
              <a:rPr sz="1800" spc="-30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5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these</a:t>
            </a:r>
            <a:r>
              <a:rPr sz="1800" spc="-5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1800" spc="15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m</a:t>
            </a:r>
            <a:r>
              <a:rPr sz="1800" spc="5" dirty="0" smtClean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achines</a:t>
            </a:r>
            <a:endParaRPr sz="1800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4294967295"/>
          </p:nvPr>
        </p:nvSpPr>
        <p:spPr>
          <a:xfrm>
            <a:off x="10546388" y="6561408"/>
            <a:ext cx="258124" cy="184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200" spc="-10" dirty="0" smtClean="0">
                <a:solidFill>
                  <a:srgbClr val="231F20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7123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38187" y="552450"/>
            <a:ext cx="1759282" cy="3660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68" dirty="0">
                <a:solidFill>
                  <a:schemeClr val="tx2"/>
                </a:solidFill>
                <a:latin typeface="Arial Narrow" panose="020B0606020202030204" pitchFamily="34" charset="0"/>
              </a:rPr>
              <a:t>Invariants</a:t>
            </a:r>
            <a:endParaRPr sz="3200" b="1" spc="-68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848" y="2049414"/>
            <a:ext cx="10884939" cy="3231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1780" algn="l"/>
              </a:tabLst>
            </a:pP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0591" y="2049414"/>
            <a:ext cx="10734586" cy="3886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02590" indent="-259079">
              <a:buClr>
                <a:srgbClr val="231F20"/>
              </a:buClr>
              <a:buFont typeface="Meiryo"/>
              <a:buChar char="•"/>
              <a:tabLst>
                <a:tab pos="402590" algn="l"/>
              </a:tabLst>
            </a:pPr>
            <a:r>
              <a:rPr lang="en-US" sz="2050" dirty="0">
                <a:solidFill>
                  <a:srgbClr val="231F20"/>
                </a:solidFill>
                <a:cs typeface="Arial"/>
              </a:rPr>
              <a:t>Sa</a:t>
            </a:r>
            <a:r>
              <a:rPr lang="en-US" sz="2050" spc="-60" dirty="0">
                <a:solidFill>
                  <a:srgbClr val="231F20"/>
                </a:solidFill>
                <a:cs typeface="Arial"/>
              </a:rPr>
              <a:t>f</a:t>
            </a:r>
            <a:r>
              <a:rPr lang="en-US" sz="2050" dirty="0">
                <a:solidFill>
                  <a:srgbClr val="231F20"/>
                </a:solidFill>
                <a:cs typeface="Arial"/>
              </a:rPr>
              <a:t>ety</a:t>
            </a:r>
            <a:r>
              <a:rPr lang="en-US" sz="2050" spc="-20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cs typeface="Arial"/>
              </a:rPr>
              <a:t>p</a:t>
            </a:r>
            <a:r>
              <a:rPr lang="en-US" sz="2050" spc="-5" dirty="0">
                <a:solidFill>
                  <a:srgbClr val="231F20"/>
                </a:solidFill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cs typeface="Arial"/>
              </a:rPr>
              <a:t>ope</a:t>
            </a:r>
            <a:r>
              <a:rPr lang="en-US" sz="2050" spc="75" dirty="0">
                <a:solidFill>
                  <a:srgbClr val="231F20"/>
                </a:solidFill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cs typeface="Arial"/>
              </a:rPr>
              <a:t>t</a:t>
            </a:r>
            <a:r>
              <a:rPr lang="en-US" sz="2050" spc="-5" dirty="0">
                <a:solidFill>
                  <a:srgbClr val="231F20"/>
                </a:solidFill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cs typeface="Arial"/>
              </a:rPr>
              <a:t>es</a:t>
            </a:r>
            <a:r>
              <a:rPr lang="en-US" sz="2050" spc="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2050" spc="-50" dirty="0">
                <a:solidFill>
                  <a:srgbClr val="231F20"/>
                </a:solidFill>
                <a:latin typeface="Meiryo"/>
                <a:cs typeface="Meiryo"/>
              </a:rPr>
              <a:t>≈</a:t>
            </a:r>
            <a:r>
              <a:rPr lang="en-US" sz="2050" spc="-135" dirty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lang="en-US" sz="2050" spc="-5" dirty="0">
                <a:solidFill>
                  <a:srgbClr val="231F20"/>
                </a:solidFill>
                <a:cs typeface="Arial"/>
              </a:rPr>
              <a:t>“</a:t>
            </a:r>
            <a:r>
              <a:rPr lang="en-US" sz="2050" dirty="0">
                <a:solidFill>
                  <a:srgbClr val="231F20"/>
                </a:solidFill>
                <a:cs typeface="Arial"/>
              </a:rPr>
              <a:t>noth</a:t>
            </a:r>
            <a:r>
              <a:rPr lang="en-US" sz="2050" spc="-5" dirty="0">
                <a:solidFill>
                  <a:srgbClr val="231F20"/>
                </a:solidFill>
                <a:cs typeface="Arial"/>
              </a:rPr>
              <a:t>i</a:t>
            </a:r>
            <a:r>
              <a:rPr lang="en-US" sz="2050" dirty="0">
                <a:solidFill>
                  <a:srgbClr val="231F20"/>
                </a:solidFill>
                <a:cs typeface="Arial"/>
              </a:rPr>
              <a:t>ng</a:t>
            </a:r>
            <a:r>
              <a:rPr lang="en-US" sz="2050" spc="-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cs typeface="Arial"/>
              </a:rPr>
              <a:t>bad</a:t>
            </a:r>
            <a:r>
              <a:rPr lang="en-US" sz="2050" spc="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2050" spc="-5" dirty="0">
                <a:solidFill>
                  <a:srgbClr val="231F20"/>
                </a:solidFill>
                <a:cs typeface="Arial"/>
              </a:rPr>
              <a:t>s</a:t>
            </a:r>
            <a:r>
              <a:rPr lang="en-US" sz="2050" dirty="0">
                <a:solidFill>
                  <a:srgbClr val="231F20"/>
                </a:solidFill>
                <a:cs typeface="Arial"/>
              </a:rPr>
              <a:t>hou</a:t>
            </a:r>
            <a:r>
              <a:rPr lang="en-US" sz="2050" spc="-5" dirty="0">
                <a:solidFill>
                  <a:srgbClr val="231F20"/>
                </a:solidFill>
                <a:cs typeface="Arial"/>
              </a:rPr>
              <a:t>l</a:t>
            </a:r>
            <a:r>
              <a:rPr lang="en-US" sz="2050" dirty="0">
                <a:solidFill>
                  <a:srgbClr val="231F20"/>
                </a:solidFill>
                <a:cs typeface="Arial"/>
              </a:rPr>
              <a:t>d</a:t>
            </a:r>
            <a:r>
              <a:rPr lang="en-US" sz="2050" spc="-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cs typeface="Arial"/>
              </a:rPr>
              <a:t>happen”			</a:t>
            </a:r>
            <a:r>
              <a:rPr lang="en-US" sz="1800" dirty="0">
                <a:solidFill>
                  <a:srgbClr val="231F20"/>
                </a:solidFill>
                <a:cs typeface="Arial"/>
              </a:rPr>
              <a:t>[</a:t>
            </a:r>
            <a:r>
              <a:rPr lang="en-US" sz="1800" spc="5" dirty="0" err="1">
                <a:solidFill>
                  <a:srgbClr val="231F20"/>
                </a:solidFill>
                <a:cs typeface="Arial"/>
              </a:rPr>
              <a:t>La</a:t>
            </a:r>
            <a:r>
              <a:rPr lang="en-US" sz="1800" spc="25" dirty="0" err="1">
                <a:solidFill>
                  <a:srgbClr val="231F20"/>
                </a:solidFill>
                <a:cs typeface="Arial"/>
              </a:rPr>
              <a:t>m</a:t>
            </a:r>
            <a:r>
              <a:rPr lang="en-US" sz="1800" spc="5" dirty="0" err="1">
                <a:solidFill>
                  <a:srgbClr val="231F20"/>
                </a:solidFill>
                <a:cs typeface="Arial"/>
              </a:rPr>
              <a:t>po</a:t>
            </a:r>
            <a:r>
              <a:rPr lang="en-US" sz="1800" spc="65" dirty="0" err="1">
                <a:solidFill>
                  <a:srgbClr val="231F20"/>
                </a:solidFill>
                <a:cs typeface="Arial"/>
              </a:rPr>
              <a:t>r</a:t>
            </a:r>
            <a:r>
              <a:rPr lang="en-US" sz="1800" spc="5" dirty="0" err="1">
                <a:solidFill>
                  <a:srgbClr val="231F20"/>
                </a:solidFill>
                <a:cs typeface="Arial"/>
              </a:rPr>
              <a:t>t</a:t>
            </a:r>
            <a:r>
              <a:rPr lang="en-US" sz="1800" spc="2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800" spc="5" dirty="0">
                <a:solidFill>
                  <a:srgbClr val="231F20"/>
                </a:solidFill>
                <a:cs typeface="Arial"/>
              </a:rPr>
              <a:t>1977</a:t>
            </a:r>
            <a:r>
              <a:rPr lang="en-US" sz="1800" spc="5" dirty="0" smtClean="0">
                <a:solidFill>
                  <a:srgbClr val="231F20"/>
                </a:solidFill>
                <a:cs typeface="Arial"/>
              </a:rPr>
              <a:t>]</a:t>
            </a:r>
            <a:br>
              <a:rPr lang="en-US" sz="1800" spc="5" dirty="0" smtClean="0">
                <a:solidFill>
                  <a:srgbClr val="231F20"/>
                </a:solidFill>
                <a:cs typeface="Arial"/>
              </a:rPr>
            </a:br>
            <a:endParaRPr lang="en-US" sz="2050" spc="-254" dirty="0" smtClean="0">
              <a:solidFill>
                <a:srgbClr val="231F20"/>
              </a:solidFill>
              <a:latin typeface="Arial"/>
              <a:cs typeface="Arial"/>
            </a:endParaRPr>
          </a:p>
          <a:p>
            <a:pPr marL="402590" indent="-259079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402590" algn="l"/>
              </a:tabLst>
            </a:pPr>
            <a:r>
              <a:rPr sz="2050" spc="-254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ic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al 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2050" spc="-60" dirty="0" smtClean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ety</a:t>
            </a:r>
            <a:r>
              <a:rPr sz="2050" spc="-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sz="2050" spc="7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r>
              <a:rPr sz="2050" spc="13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30" dirty="0" smtClean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utual </a:t>
            </a:r>
            <a:r>
              <a:rPr sz="2050" spc="-60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xcl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si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sz="2050" spc="7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ty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18"/>
              </a:spcBef>
              <a:buClr>
                <a:srgbClr val="231F20"/>
              </a:buClr>
              <a:buFont typeface="Meiryo"/>
              <a:buChar char="•"/>
            </a:pPr>
            <a:endParaRPr sz="1400" dirty="0"/>
          </a:p>
          <a:p>
            <a:pPr marL="680085" lvl="1" indent="-247015">
              <a:lnSpc>
                <a:spcPct val="100000"/>
              </a:lnSpc>
              <a:buClr>
                <a:srgbClr val="231F20"/>
              </a:buClr>
              <a:buFont typeface="Arial"/>
              <a:buChar char="–"/>
              <a:tabLst>
                <a:tab pos="680085" algn="l"/>
              </a:tabLst>
            </a:pP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bad</a:t>
            </a:r>
            <a:r>
              <a:rPr sz="1700" spc="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thing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(h</a:t>
            </a:r>
            <a:r>
              <a:rPr sz="1700" spc="-30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ving</a:t>
            </a:r>
            <a:r>
              <a:rPr sz="1700" spc="-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45" dirty="0" smtClean="0">
                <a:solidFill>
                  <a:srgbClr val="231F20"/>
                </a:solidFill>
                <a:latin typeface="Arial"/>
                <a:cs typeface="Arial"/>
              </a:rPr>
              <a:t>&gt;</a:t>
            </a:r>
            <a:r>
              <a:rPr sz="1700" spc="9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35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 process</a:t>
            </a:r>
            <a:r>
              <a:rPr sz="1700" spc="-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700" spc="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700" spc="3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itical</a:t>
            </a:r>
            <a:r>
              <a:rPr sz="1700" spc="-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section)</a:t>
            </a:r>
            <a:r>
              <a:rPr sz="1700" spc="-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700" spc="-45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700" spc="-40" dirty="0" smtClean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occurs</a:t>
            </a:r>
            <a:endParaRPr sz="1700" dirty="0">
              <a:latin typeface="Arial"/>
              <a:cs typeface="Arial"/>
            </a:endParaRPr>
          </a:p>
          <a:p>
            <a:pPr lvl="1">
              <a:lnSpc>
                <a:spcPts val="500"/>
              </a:lnSpc>
              <a:spcBef>
                <a:spcPts val="17"/>
              </a:spcBef>
              <a:buClr>
                <a:srgbClr val="231F20"/>
              </a:buClr>
              <a:buFont typeface="Arial"/>
              <a:buChar char="–"/>
            </a:pPr>
            <a:endParaRPr sz="500" dirty="0"/>
          </a:p>
          <a:p>
            <a:pPr lvl="1">
              <a:lnSpc>
                <a:spcPts val="1000"/>
              </a:lnSpc>
              <a:buClr>
                <a:srgbClr val="231F20"/>
              </a:buClr>
              <a:buFont typeface="Arial"/>
              <a:buChar char="–"/>
            </a:pPr>
            <a:endParaRPr sz="1000" dirty="0"/>
          </a:p>
          <a:p>
            <a:pPr lvl="1">
              <a:lnSpc>
                <a:spcPts val="1000"/>
              </a:lnSpc>
              <a:buClr>
                <a:srgbClr val="231F20"/>
              </a:buClr>
              <a:buFont typeface="Arial"/>
              <a:buChar char="–"/>
            </a:pPr>
            <a:endParaRPr sz="1000" dirty="0"/>
          </a:p>
          <a:p>
            <a:pPr marL="402590" indent="-259079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402590" algn="l"/>
              </a:tabLst>
            </a:pP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Another</a:t>
            </a:r>
            <a:r>
              <a:rPr sz="2050" spc="-2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ic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al 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2050" spc="-60" dirty="0" smtClean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ety</a:t>
            </a:r>
            <a:r>
              <a:rPr sz="2050" spc="-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sz="2050" spc="7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ty</a:t>
            </a:r>
            <a:r>
              <a:rPr sz="2050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050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dead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2050" spc="-40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2050" spc="-2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eedom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231F20"/>
              </a:buClr>
              <a:buFont typeface="Meiryo"/>
              <a:buChar char="•"/>
            </a:pPr>
            <a:endParaRPr sz="1000" dirty="0"/>
          </a:p>
          <a:p>
            <a:pPr>
              <a:lnSpc>
                <a:spcPts val="1400"/>
              </a:lnSpc>
              <a:spcBef>
                <a:spcPts val="48"/>
              </a:spcBef>
              <a:buClr>
                <a:srgbClr val="231F20"/>
              </a:buClr>
              <a:buFont typeface="Meiryo"/>
              <a:buChar char="•"/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2050" dirty="0" smtClean="0">
                <a:solidFill>
                  <a:srgbClr val="231F20"/>
                </a:solidFill>
                <a:latin typeface="Meiryo"/>
                <a:cs typeface="Meiryo"/>
              </a:rPr>
              <a:t>⇒</a:t>
            </a:r>
            <a:r>
              <a:rPr sz="2050" spc="305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he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sz="2050" spc="7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es</a:t>
            </a:r>
            <a:r>
              <a:rPr sz="2050" spc="-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2050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2050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60" dirty="0" smtClean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50" spc="-35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50" spc="-50" dirty="0" smtClean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050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50" spc="3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50" spc="-5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50" spc="0" dirty="0" smtClean="0">
                <a:solidFill>
                  <a:srgbClr val="0000FF"/>
                </a:solidFill>
                <a:latin typeface="Arial"/>
                <a:cs typeface="Arial"/>
              </a:rPr>
              <a:t>ants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59"/>
              </a:spcBef>
            </a:pPr>
            <a:endParaRPr sz="1100" dirty="0"/>
          </a:p>
          <a:p>
            <a:pPr marL="402590" indent="-259079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402590" algn="l"/>
              </a:tabLst>
            </a:pP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50" spc="-35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50" spc="-50" dirty="0" smtClean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050" spc="0" dirty="0" smtClean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50" spc="3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50" spc="-5" dirty="0" smtClean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50" spc="0" dirty="0" smtClean="0">
                <a:solidFill>
                  <a:srgbClr val="0000FF"/>
                </a:solidFill>
                <a:latin typeface="Arial"/>
                <a:cs typeface="Arial"/>
              </a:rPr>
              <a:t>ant</a:t>
            </a:r>
            <a:r>
              <a:rPr sz="2050" spc="-2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050" spc="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225" dirty="0" smtClean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 p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sz="2050" spc="7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ty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18"/>
              </a:spcBef>
              <a:buClr>
                <a:srgbClr val="231F20"/>
              </a:buClr>
              <a:buFont typeface="Meiryo"/>
              <a:buChar char="•"/>
            </a:pPr>
            <a:endParaRPr sz="1400" dirty="0"/>
          </a:p>
          <a:p>
            <a:pPr marL="680085" lvl="1" indent="-247015">
              <a:lnSpc>
                <a:spcPct val="100000"/>
              </a:lnSpc>
              <a:buClr>
                <a:srgbClr val="231F20"/>
              </a:buClr>
              <a:buFont typeface="Arial"/>
              <a:buChar char="–"/>
              <a:tabLst>
                <a:tab pos="680085" algn="l"/>
              </a:tabLst>
            </a:pP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that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sz="1700" spc="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gi</a:t>
            </a:r>
            <a:r>
              <a:rPr sz="1700" spc="-40" dirty="0" smtClean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en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-30" dirty="0" smtClean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700" spc="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0000FF"/>
                </a:solidFill>
                <a:latin typeface="Arial"/>
                <a:cs typeface="Arial"/>
              </a:rPr>
              <a:t>condition</a:t>
            </a:r>
            <a:r>
              <a:rPr sz="1700" spc="-1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spc="50" dirty="0" smtClean="0">
                <a:solidFill>
                  <a:srgbClr val="0000FF"/>
                </a:solidFill>
                <a:latin typeface="Arial"/>
                <a:cs typeface="Arial"/>
              </a:rPr>
              <a:t>Φ</a:t>
            </a:r>
            <a:r>
              <a:rPr sz="1700" spc="1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spc="-50" dirty="0" smtClean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states</a:t>
            </a:r>
            <a:endParaRPr sz="1700" dirty="0">
              <a:latin typeface="Arial"/>
              <a:cs typeface="Arial"/>
            </a:endParaRPr>
          </a:p>
          <a:p>
            <a:pPr marL="680085" lvl="1" indent="-247015">
              <a:lnSpc>
                <a:spcPct val="100000"/>
              </a:lnSpc>
              <a:spcBef>
                <a:spcPts val="155"/>
              </a:spcBef>
              <a:buClr>
                <a:srgbClr val="231F20"/>
              </a:buClr>
              <a:buFont typeface="Arial"/>
              <a:buChar char="–"/>
              <a:tabLst>
                <a:tab pos="680085" algn="l"/>
              </a:tabLst>
            </a:pP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requires</a:t>
            </a:r>
            <a:r>
              <a:rPr sz="1700" spc="-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that </a:t>
            </a:r>
            <a:r>
              <a:rPr sz="1700" spc="50" dirty="0" smtClean="0">
                <a:solidFill>
                  <a:srgbClr val="231F20"/>
                </a:solidFill>
                <a:latin typeface="Arial"/>
                <a:cs typeface="Arial"/>
              </a:rPr>
              <a:t>Φ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holds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-5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700" spc="5" dirty="0" smtClean="0">
                <a:solidFill>
                  <a:srgbClr val="0000FF"/>
                </a:solidFill>
                <a:latin typeface="Arial"/>
                <a:cs typeface="Arial"/>
              </a:rPr>
              <a:t>or</a:t>
            </a:r>
            <a:r>
              <a:rPr sz="1700" spc="-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0000FF"/>
                </a:solidFill>
                <a:latin typeface="Arial"/>
                <a:cs typeface="Arial"/>
              </a:rPr>
              <a:t>all</a:t>
            </a:r>
            <a:r>
              <a:rPr sz="1700" spc="-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0000FF"/>
                </a:solidFill>
                <a:latin typeface="Arial"/>
                <a:cs typeface="Arial"/>
              </a:rPr>
              <a:t>reacha</a:t>
            </a:r>
            <a:r>
              <a:rPr sz="1700" spc="-30" dirty="0" smtClean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700" spc="5" dirty="0" smtClean="0">
                <a:solidFill>
                  <a:srgbClr val="0000FF"/>
                </a:solidFill>
                <a:latin typeface="Arial"/>
                <a:cs typeface="Arial"/>
              </a:rPr>
              <a:t>le</a:t>
            </a:r>
            <a:r>
              <a:rPr sz="1700" spc="-1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0000FF"/>
                </a:solidFill>
                <a:latin typeface="Arial"/>
                <a:cs typeface="Arial"/>
              </a:rPr>
              <a:t>states</a:t>
            </a:r>
            <a:endParaRPr sz="1700" dirty="0">
              <a:latin typeface="Arial"/>
              <a:cs typeface="Arial"/>
            </a:endParaRPr>
          </a:p>
          <a:p>
            <a:pPr marL="680085" lvl="1" indent="-247015">
              <a:lnSpc>
                <a:spcPct val="100000"/>
              </a:lnSpc>
              <a:spcBef>
                <a:spcPts val="140"/>
              </a:spcBef>
              <a:buClr>
                <a:srgbClr val="231F20"/>
              </a:buClr>
              <a:buFont typeface="Arial"/>
              <a:buChar char="–"/>
              <a:tabLst>
                <a:tab pos="680085" algn="l"/>
                <a:tab pos="4195445" algn="l"/>
                <a:tab pos="4494530" algn="l"/>
              </a:tabLst>
            </a:pPr>
            <a:r>
              <a:rPr sz="1700" spc="-20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.g.,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-50" dirty="0" smtClean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ut</a:t>
            </a:r>
            <a:r>
              <a:rPr sz="1700" spc="-45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700" spc="-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prope</a:t>
            </a:r>
            <a:r>
              <a:rPr sz="1700" spc="7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ty</a:t>
            </a:r>
            <a:r>
              <a:rPr sz="1700" spc="-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0" dirty="0" smtClean="0">
                <a:solidFill>
                  <a:srgbClr val="231F20"/>
                </a:solidFill>
                <a:latin typeface="Arial"/>
                <a:cs typeface="Arial"/>
              </a:rPr>
              <a:t>Φ</a:t>
            </a:r>
            <a:r>
              <a:rPr sz="1700" spc="8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175" dirty="0" smtClean="0">
                <a:solidFill>
                  <a:srgbClr val="231F20"/>
                </a:solidFill>
                <a:latin typeface="Meiryo"/>
                <a:cs typeface="Meiryo"/>
              </a:rPr>
              <a:t>≡</a:t>
            </a:r>
            <a:r>
              <a:rPr sz="1700" spc="-15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sz="1700" spc="-45" dirty="0" smtClean="0">
                <a:solidFill>
                  <a:srgbClr val="231F20"/>
                </a:solidFill>
                <a:latin typeface="Meiryo"/>
                <a:cs typeface="Meiryo"/>
              </a:rPr>
              <a:t>¬</a:t>
            </a:r>
            <a:r>
              <a:rPr sz="1700" i="1" spc="5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700" i="1" spc="3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700" i="1" spc="0" dirty="0" smtClean="0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sz="1800" spc="15" baseline="-11574" dirty="0" smtClean="0">
                <a:solidFill>
                  <a:srgbClr val="231F20"/>
                </a:solidFill>
                <a:latin typeface="Arial"/>
                <a:cs typeface="Arial"/>
              </a:rPr>
              <a:t>1	</a:t>
            </a:r>
            <a:r>
              <a:rPr sz="1700" spc="-45" dirty="0" smtClean="0">
                <a:solidFill>
                  <a:srgbClr val="231F20"/>
                </a:solidFill>
                <a:latin typeface="Meiryo"/>
                <a:cs typeface="Meiryo"/>
              </a:rPr>
              <a:t>∨	¬</a:t>
            </a:r>
            <a:r>
              <a:rPr sz="1700" i="1" spc="5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700" i="1" spc="3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700" i="1" spc="0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700" i="1" spc="-15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800" spc="15" baseline="-11574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1800" baseline="-11574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10546388" y="6561408"/>
            <a:ext cx="258124" cy="184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200" spc="-10" dirty="0" smtClean="0">
                <a:solidFill>
                  <a:srgbClr val="231F20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283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4326374" y="247650"/>
            <a:ext cx="8652748" cy="6616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89300">
              <a:lnSpc>
                <a:spcPts val="2920"/>
              </a:lnSpc>
            </a:pPr>
            <a:r>
              <a:rPr lang="en-US" sz="3200" dirty="0">
                <a:ea typeface="+mn-ea"/>
                <a:cs typeface="+mn-cs"/>
              </a:rPr>
              <a:t>                      </a:t>
            </a:r>
            <a:r>
              <a:rPr sz="3200" dirty="0">
                <a:ea typeface="+mn-ea"/>
                <a:cs typeface="+mn-cs"/>
              </a:rPr>
              <a:t>Invariants</a:t>
            </a:r>
            <a:endParaRPr sz="3200" dirty="0"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30848" y="1840210"/>
            <a:ext cx="9662205" cy="4216534"/>
            <a:chOff x="1130848" y="1840210"/>
            <a:chExt cx="9662205" cy="4216534"/>
          </a:xfrm>
        </p:grpSpPr>
        <p:sp>
          <p:nvSpPr>
            <p:cNvPr id="4" name="object 4"/>
            <p:cNvSpPr txBox="1"/>
            <p:nvPr/>
          </p:nvSpPr>
          <p:spPr>
            <a:xfrm>
              <a:off x="1130848" y="1840210"/>
              <a:ext cx="9662205" cy="61480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271780" marR="12700" indent="-259079">
                <a:lnSpc>
                  <a:spcPct val="101000"/>
                </a:lnSpc>
                <a:buClr>
                  <a:srgbClr val="231F20"/>
                </a:buClr>
                <a:buFont typeface="Meiryo"/>
                <a:buChar char="•"/>
                <a:tabLst>
                  <a:tab pos="271780" algn="l"/>
                </a:tabLst>
              </a:pP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An</a:t>
              </a:r>
              <a:r>
                <a:rPr sz="2050" spc="3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225" dirty="0" smtClean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050" spc="5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ope</a:t>
              </a:r>
              <a:r>
                <a:rPr sz="2050" spc="7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ty</a:t>
              </a:r>
              <a:r>
                <a:rPr sz="2050" spc="2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40" dirty="0" err="1" smtClean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sz="2100" spc="195" baseline="-11904" dirty="0" err="1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100" spc="22" baseline="-11904" dirty="0" err="1" smtClean="0">
                  <a:solidFill>
                    <a:srgbClr val="231F20"/>
                  </a:solidFill>
                  <a:latin typeface="Arial"/>
                  <a:cs typeface="Arial"/>
                </a:rPr>
                <a:t>n</a:t>
              </a:r>
              <a:r>
                <a:rPr sz="2100" spc="-67" baseline="-11904" dirty="0" err="1" smtClean="0">
                  <a:solidFill>
                    <a:srgbClr val="231F20"/>
                  </a:solidFill>
                  <a:latin typeface="Arial"/>
                  <a:cs typeface="Arial"/>
                </a:rPr>
                <a:t>v</a:t>
              </a:r>
              <a:r>
                <a:rPr sz="2100" spc="-67" baseline="-11904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100" spc="52" baseline="-11904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35" dirty="0" smtClean="0">
                  <a:solidFill>
                    <a:srgbClr val="231F20"/>
                  </a:solidFill>
                  <a:latin typeface="Arial"/>
                  <a:cs typeface="Arial"/>
                </a:rPr>
                <a:t>o</a:t>
              </a:r>
              <a:r>
                <a:rPr sz="2050" spc="-50" dirty="0" smtClean="0">
                  <a:solidFill>
                    <a:srgbClr val="231F20"/>
                  </a:solidFill>
                  <a:latin typeface="Arial"/>
                  <a:cs typeface="Arial"/>
                </a:rPr>
                <a:t>v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er</a:t>
              </a:r>
              <a:r>
                <a:rPr sz="2050" spc="3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AP</a:t>
              </a:r>
              <a:r>
                <a:rPr sz="2050" i="1" spc="4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spc="5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an</a:t>
              </a:r>
              <a:r>
                <a:rPr sz="2050" spc="3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i="1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i</a:t>
              </a:r>
              <a:r>
                <a:rPr sz="2050" i="1" spc="-35" dirty="0" smtClean="0">
                  <a:solidFill>
                    <a:srgbClr val="0000FF"/>
                  </a:solidFill>
                  <a:latin typeface="Arial"/>
                  <a:cs typeface="Arial"/>
                </a:rPr>
                <a:t>n</a:t>
              </a:r>
              <a:r>
                <a:rPr sz="2050" i="1" spc="-50" dirty="0" smtClean="0">
                  <a:solidFill>
                    <a:srgbClr val="0000FF"/>
                  </a:solidFill>
                  <a:latin typeface="Arial"/>
                  <a:cs typeface="Arial"/>
                </a:rPr>
                <a:t>v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a</a:t>
              </a:r>
              <a:r>
                <a:rPr sz="2050" i="1" spc="30" dirty="0" smtClean="0">
                  <a:solidFill>
                    <a:srgbClr val="0000FF"/>
                  </a:solidFill>
                  <a:latin typeface="Arial"/>
                  <a:cs typeface="Arial"/>
                </a:rPr>
                <a:t>r</a:t>
              </a:r>
              <a:r>
                <a:rPr sz="2050" i="1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i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ant</a:t>
              </a:r>
              <a:r>
                <a:rPr sz="2050" i="1" spc="210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f</a:t>
              </a:r>
              <a:r>
                <a:rPr sz="2050" spc="5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the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2050" spc="3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spc="5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2050" spc="4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opo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si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onal 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og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2050" spc="-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60" dirty="0" smtClean="0">
                  <a:solidFill>
                    <a:srgbClr val="231F20"/>
                  </a:solidFill>
                  <a:latin typeface="Arial"/>
                  <a:cs typeface="Arial"/>
                </a:rPr>
                <a:t>f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</a:t>
              </a:r>
              <a:r>
                <a:rPr sz="2050" spc="40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spc="-30" dirty="0" smtClean="0">
                  <a:solidFill>
                    <a:srgbClr val="231F20"/>
                  </a:solidFill>
                  <a:latin typeface="Arial"/>
                  <a:cs typeface="Arial"/>
                </a:rPr>
                <a:t>m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u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2050" spc="2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150" dirty="0" smtClean="0">
                  <a:solidFill>
                    <a:srgbClr val="231F20"/>
                  </a:solidFill>
                  <a:latin typeface="Arial"/>
                  <a:cs typeface="Arial"/>
                </a:rPr>
                <a:t>Φ </a:t>
              </a:r>
              <a:r>
                <a:rPr sz="2050" spc="-35" dirty="0" smtClean="0">
                  <a:solidFill>
                    <a:srgbClr val="231F20"/>
                  </a:solidFill>
                  <a:latin typeface="Arial"/>
                  <a:cs typeface="Arial"/>
                </a:rPr>
                <a:t>o</a:t>
              </a:r>
              <a:r>
                <a:rPr sz="2050" spc="-50" dirty="0" smtClean="0">
                  <a:solidFill>
                    <a:srgbClr val="231F20"/>
                  </a:solidFill>
                  <a:latin typeface="Arial"/>
                  <a:cs typeface="Arial"/>
                </a:rPr>
                <a:t>v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er 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AP</a:t>
              </a:r>
              <a:r>
                <a:rPr sz="205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u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h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that:</a:t>
              </a:r>
              <a:endParaRPr sz="2050" dirty="0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1472057" y="2721818"/>
              <a:ext cx="9095930" cy="866528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153795"/>
              <a:r>
                <a:rPr sz="2050" spc="-40" dirty="0" err="1" smtClean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sz="2100" spc="195" baseline="-11904" dirty="0" err="1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100" spc="22" baseline="-11904" dirty="0" err="1" smtClean="0">
                  <a:solidFill>
                    <a:srgbClr val="231F20"/>
                  </a:solidFill>
                  <a:latin typeface="Arial"/>
                  <a:cs typeface="Arial"/>
                </a:rPr>
                <a:t>n</a:t>
              </a:r>
              <a:r>
                <a:rPr sz="2100" spc="-67" baseline="-11904" dirty="0" err="1" smtClean="0">
                  <a:solidFill>
                    <a:srgbClr val="231F20"/>
                  </a:solidFill>
                  <a:latin typeface="Arial"/>
                  <a:cs typeface="Arial"/>
                </a:rPr>
                <a:t>v</a:t>
              </a:r>
              <a:r>
                <a:rPr sz="2100" spc="-67" baseline="-11904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100" spc="-22" baseline="-11904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405" dirty="0" smtClean="0">
                  <a:solidFill>
                    <a:srgbClr val="231F20"/>
                  </a:solidFill>
                  <a:latin typeface="Arial"/>
                  <a:cs typeface="Arial"/>
                </a:rPr>
                <a:t>=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lang="en-US"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{ </a:t>
              </a:r>
              <a:r>
                <a:rPr sz="2050" i="1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2175" spc="82" baseline="-11494" dirty="0" smtClean="0">
                  <a:solidFill>
                    <a:srgbClr val="231F20"/>
                  </a:solidFill>
                  <a:latin typeface="Arial"/>
                  <a:cs typeface="Arial"/>
                </a:rPr>
                <a:t>0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2175" spc="82" baseline="-11494" dirty="0" smtClean="0">
                  <a:solidFill>
                    <a:srgbClr val="231F20"/>
                  </a:solidFill>
                  <a:latin typeface="Arial"/>
                  <a:cs typeface="Arial"/>
                </a:rPr>
                <a:t>1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2175" spc="7" baseline="-11494" dirty="0" smtClean="0">
                  <a:solidFill>
                    <a:srgbClr val="231F20"/>
                  </a:solidFill>
                  <a:latin typeface="Arial"/>
                  <a:cs typeface="Arial"/>
                </a:rPr>
                <a:t>2</a:t>
              </a:r>
              <a:r>
                <a:rPr sz="2175" spc="-22" baseline="-11494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.</a:t>
              </a:r>
              <a:r>
                <a:rPr sz="2050" spc="-229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.</a:t>
              </a:r>
              <a:r>
                <a:rPr sz="2050" spc="-22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.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285" dirty="0" smtClean="0">
                  <a:solidFill>
                    <a:srgbClr val="231F20"/>
                  </a:solidFill>
                  <a:latin typeface="Meiryo"/>
                  <a:cs typeface="Meiryo"/>
                </a:rPr>
                <a:t>∈</a:t>
              </a:r>
              <a:r>
                <a:rPr lang="en-US" sz="2050" spc="-285" dirty="0" smtClean="0">
                  <a:solidFill>
                    <a:srgbClr val="231F20"/>
                  </a:solidFill>
                  <a:latin typeface="Meiryo"/>
                  <a:cs typeface="Meiryo"/>
                </a:rPr>
                <a:t> (</a:t>
              </a:r>
              <a:r>
                <a:rPr sz="2050" spc="-130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2050" spc="-120" dirty="0" smtClean="0">
                  <a:solidFill>
                    <a:srgbClr val="231F20"/>
                  </a:solidFill>
                  <a:latin typeface="Arial"/>
                  <a:cs typeface="Arial"/>
                </a:rPr>
                <a:t>2</a:t>
              </a:r>
              <a:r>
                <a:rPr sz="2100" i="1" spc="22" baseline="33730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2100" i="1" spc="97" baseline="33730" dirty="0" smtClean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lang="en-US" sz="2100" i="1" spc="97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r>
                <a:rPr lang="en-US" sz="2100" i="1" spc="97" baseline="30000" dirty="0" smtClean="0">
                  <a:solidFill>
                    <a:srgbClr val="231F20"/>
                  </a:solidFill>
                  <a:latin typeface="Arial"/>
                  <a:ea typeface="MS Gothic"/>
                  <a:cs typeface="Arial"/>
                </a:rPr>
                <a:t>ω </a:t>
              </a:r>
              <a:r>
                <a:rPr lang="en-US" sz="2100" i="1" spc="97" dirty="0" smtClean="0">
                  <a:solidFill>
                    <a:srgbClr val="231F20"/>
                  </a:solidFill>
                  <a:latin typeface="Arial"/>
                  <a:cs typeface="Arial"/>
                </a:rPr>
                <a:t>    | </a:t>
              </a:r>
              <a:r>
                <a:rPr lang="en-US" dirty="0" smtClean="0"/>
                <a:t>∀j &gt;= 0. </a:t>
              </a:r>
              <a:r>
                <a:rPr lang="en-US" dirty="0" err="1" smtClean="0"/>
                <a:t>A</a:t>
              </a:r>
              <a:r>
                <a:rPr lang="en-US" baseline="-25000" dirty="0" err="1" smtClean="0"/>
                <a:t>j</a:t>
              </a:r>
              <a:r>
                <a:rPr lang="en-US" baseline="-25000" dirty="0" smtClean="0"/>
                <a:t> </a:t>
              </a:r>
              <a:r>
                <a:rPr lang="en-US" dirty="0" smtClean="0"/>
                <a:t>|= </a:t>
              </a:r>
              <a:r>
                <a:rPr lang="el-GR" spc="-150" dirty="0" smtClean="0">
                  <a:solidFill>
                    <a:srgbClr val="231F20"/>
                  </a:solidFill>
                  <a:cs typeface="Arial"/>
                </a:rPr>
                <a:t>Φ</a:t>
              </a:r>
              <a:r>
                <a:rPr lang="en-US" spc="-150" dirty="0" smtClean="0">
                  <a:solidFill>
                    <a:srgbClr val="231F20"/>
                  </a:solidFill>
                  <a:cs typeface="Arial"/>
                </a:rPr>
                <a:t> }</a:t>
              </a:r>
              <a:r>
                <a:rPr lang="en-US" dirty="0" smtClean="0"/>
                <a:t>   </a:t>
              </a:r>
              <a:endParaRPr sz="1000" dirty="0" smtClean="0"/>
            </a:p>
            <a:p>
              <a:pPr>
                <a:lnSpc>
                  <a:spcPts val="1300"/>
                </a:lnSpc>
                <a:spcBef>
                  <a:spcPts val="78"/>
                </a:spcBef>
              </a:pPr>
              <a:endParaRPr sz="1300" dirty="0" smtClean="0"/>
            </a:p>
            <a:p>
              <a:pPr marL="12700">
                <a:lnSpc>
                  <a:spcPct val="100000"/>
                </a:lnSpc>
              </a:pPr>
              <a:r>
                <a:rPr sz="17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– </a:t>
              </a:r>
              <a:r>
                <a:rPr sz="1700" b="1" spc="4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lang="el-GR" sz="1800" spc="-150" dirty="0" smtClean="0">
                  <a:solidFill>
                    <a:srgbClr val="231F20"/>
                  </a:solidFill>
                  <a:cs typeface="Arial"/>
                </a:rPr>
                <a:t>Φ</a:t>
              </a:r>
              <a:r>
                <a:rPr sz="17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is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called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an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i</a:t>
              </a:r>
              <a:r>
                <a:rPr sz="1700" i="1" spc="-30" dirty="0" smtClean="0">
                  <a:solidFill>
                    <a:srgbClr val="0000FF"/>
                  </a:solidFill>
                  <a:latin typeface="Arial"/>
                  <a:cs typeface="Arial"/>
                </a:rPr>
                <a:t>n</a:t>
              </a:r>
              <a:r>
                <a:rPr sz="1700" i="1" spc="-40" dirty="0" smtClean="0">
                  <a:solidFill>
                    <a:srgbClr val="0000FF"/>
                  </a:solidFill>
                  <a:latin typeface="Arial"/>
                  <a:cs typeface="Arial"/>
                </a:rPr>
                <a:t>v</a:t>
              </a:r>
              <a:r>
                <a:rPr sz="1700" i="1" spc="5" dirty="0" smtClean="0">
                  <a:solidFill>
                    <a:srgbClr val="0000FF"/>
                  </a:solidFill>
                  <a:latin typeface="Arial"/>
                  <a:cs typeface="Arial"/>
                </a:rPr>
                <a:t>a</a:t>
              </a:r>
              <a:r>
                <a:rPr sz="1700" i="1" spc="30" dirty="0" smtClean="0">
                  <a:solidFill>
                    <a:srgbClr val="0000FF"/>
                  </a:solidFill>
                  <a:latin typeface="Arial"/>
                  <a:cs typeface="Arial"/>
                </a:rPr>
                <a:t>r</a:t>
              </a:r>
              <a:r>
                <a:rPr sz="1700" i="1" spc="5" dirty="0" smtClean="0">
                  <a:solidFill>
                    <a:srgbClr val="0000FF"/>
                  </a:solidFill>
                  <a:latin typeface="Arial"/>
                  <a:cs typeface="Arial"/>
                </a:rPr>
                <a:t>iant</a:t>
              </a:r>
              <a:r>
                <a:rPr sz="1700" i="1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700" i="1" spc="5" dirty="0" smtClean="0">
                  <a:solidFill>
                    <a:srgbClr val="0000FF"/>
                  </a:solidFill>
                  <a:latin typeface="Arial"/>
                  <a:cs typeface="Arial"/>
                </a:rPr>
                <a:t>condition</a:t>
              </a:r>
              <a:r>
                <a:rPr sz="1700" i="1" spc="-15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of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120" dirty="0" err="1" smtClean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sz="1800" spc="150" baseline="-11574" dirty="0" err="1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1800" spc="-7" baseline="-11574" dirty="0" err="1" smtClean="0">
                  <a:solidFill>
                    <a:srgbClr val="231F20"/>
                  </a:solidFill>
                  <a:latin typeface="Arial"/>
                  <a:cs typeface="Arial"/>
                </a:rPr>
                <a:t>n</a:t>
              </a:r>
              <a:r>
                <a:rPr sz="1800" spc="-82" baseline="-11574" dirty="0" err="1" smtClean="0">
                  <a:solidFill>
                    <a:srgbClr val="231F20"/>
                  </a:solidFill>
                  <a:latin typeface="Arial"/>
                  <a:cs typeface="Arial"/>
                </a:rPr>
                <a:t>v</a:t>
              </a:r>
              <a:endParaRPr sz="1800" baseline="-11574" dirty="0">
                <a:latin typeface="Arial"/>
                <a:cs typeface="Arial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1130852" y="3812485"/>
              <a:ext cx="1590911" cy="323133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271780" indent="-259079">
                <a:lnSpc>
                  <a:spcPct val="100000"/>
                </a:lnSpc>
                <a:buClr>
                  <a:srgbClr val="231F20"/>
                </a:buClr>
                <a:buFont typeface="Meiryo"/>
                <a:buChar char="•"/>
                <a:tabLst>
                  <a:tab pos="271780" algn="l"/>
                </a:tabLst>
              </a:pP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N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ote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that</a:t>
              </a:r>
              <a:endParaRPr sz="2050" dirty="0">
                <a:latin typeface="Arial"/>
                <a:cs typeface="Arial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130849" y="5347546"/>
              <a:ext cx="9661456" cy="709198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271780" indent="-259079">
                <a:lnSpc>
                  <a:spcPct val="100000"/>
                </a:lnSpc>
                <a:buClr>
                  <a:srgbClr val="231F20"/>
                </a:buClr>
                <a:buFont typeface="Meiryo"/>
                <a:buChar char="•"/>
                <a:tabLst>
                  <a:tab pos="271780" algn="l"/>
                </a:tabLst>
              </a:pPr>
              <a:r>
                <a:rPr sz="2050" spc="-150" dirty="0" smtClean="0">
                  <a:solidFill>
                    <a:srgbClr val="231F20"/>
                  </a:solidFill>
                  <a:latin typeface="Arial"/>
                  <a:cs typeface="Arial"/>
                </a:rPr>
                <a:t>Φ has</a:t>
              </a:r>
              <a:r>
                <a:rPr sz="2050" spc="-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to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be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fu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f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ill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ed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35" dirty="0" smtClean="0">
                  <a:solidFill>
                    <a:srgbClr val="231F20"/>
                  </a:solidFill>
                  <a:latin typeface="Arial"/>
                  <a:cs typeface="Arial"/>
                </a:rPr>
                <a:t>b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y</a:t>
              </a:r>
              <a:r>
                <a:rPr sz="2050" spc="-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l 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n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al 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tates</a:t>
              </a:r>
              <a:r>
                <a:rPr sz="2050" spc="-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and</a:t>
              </a:r>
              <a:endParaRPr sz="2050" dirty="0">
                <a:latin typeface="Arial"/>
                <a:cs typeface="Arial"/>
              </a:endParaRPr>
            </a:p>
            <a:p>
              <a:pPr>
                <a:lnSpc>
                  <a:spcPts val="1100"/>
                </a:lnSpc>
                <a:spcBef>
                  <a:spcPts val="66"/>
                </a:spcBef>
              </a:pPr>
              <a:endParaRPr sz="1100" dirty="0"/>
            </a:p>
            <a:p>
              <a:pPr marL="302260">
                <a:lnSpc>
                  <a:spcPct val="100000"/>
                </a:lnSpc>
              </a:pPr>
              <a:r>
                <a:rPr sz="17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– </a:t>
              </a:r>
              <a:r>
                <a:rPr sz="1700" b="1" spc="4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satis</a:t>
              </a:r>
              <a:r>
                <a:rPr sz="1700" spc="-50" dirty="0" smtClean="0">
                  <a:solidFill>
                    <a:srgbClr val="231F20"/>
                  </a:solidFill>
                  <a:latin typeface="Arial"/>
                  <a:cs typeface="Arial"/>
                </a:rPr>
                <a:t>f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action</a:t>
              </a:r>
              <a:r>
                <a:rPr sz="1700" spc="-9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of</a:t>
              </a:r>
              <a:r>
                <a:rPr sz="1700" spc="-6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0" dirty="0" smtClean="0">
                  <a:solidFill>
                    <a:srgbClr val="231F20"/>
                  </a:solidFill>
                  <a:latin typeface="Arial"/>
                  <a:cs typeface="Arial"/>
                </a:rPr>
                <a:t>Φ</a:t>
              </a:r>
              <a:r>
                <a:rPr sz="1700" spc="-5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is</a:t>
              </a:r>
              <a:r>
                <a:rPr sz="1700" spc="-6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1700" spc="-30" dirty="0" smtClean="0">
                  <a:solidFill>
                    <a:srgbClr val="231F20"/>
                  </a:solidFill>
                  <a:latin typeface="Arial"/>
                  <a:cs typeface="Arial"/>
                </a:rPr>
                <a:t>n</a:t>
              </a:r>
              <a:r>
                <a:rPr sz="1700" spc="-40" dirty="0" smtClean="0">
                  <a:solidFill>
                    <a:srgbClr val="231F20"/>
                  </a:solidFill>
                  <a:latin typeface="Arial"/>
                  <a:cs typeface="Arial"/>
                </a:rPr>
                <a:t>v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1700" spc="30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iant</a:t>
              </a:r>
              <a:r>
                <a:rPr sz="1700" spc="-8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under</a:t>
              </a:r>
              <a:r>
                <a:rPr sz="1700" spc="-7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all</a:t>
              </a:r>
              <a:r>
                <a:rPr sz="1700" spc="-5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ansitions</a:t>
              </a:r>
              <a:r>
                <a:rPr sz="1700" spc="-10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in</a:t>
              </a:r>
              <a:r>
                <a:rPr sz="1700" spc="-5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the</a:t>
              </a:r>
              <a:r>
                <a:rPr sz="1700" spc="-6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reacha</a:t>
              </a:r>
              <a:r>
                <a:rPr sz="1700" spc="-30" dirty="0" smtClean="0">
                  <a:solidFill>
                    <a:srgbClr val="231F20"/>
                  </a:solidFill>
                  <a:latin typeface="Arial"/>
                  <a:cs typeface="Arial"/>
                </a:rPr>
                <a:t>b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le</a:t>
              </a:r>
              <a:r>
                <a:rPr sz="1700" spc="-9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f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ag</a:t>
              </a:r>
              <a:r>
                <a:rPr sz="17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m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ent</a:t>
              </a:r>
              <a:r>
                <a:rPr sz="1700" spc="-9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of</a:t>
              </a:r>
              <a:r>
                <a:rPr sz="1700" spc="-5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i="1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TS</a:t>
              </a:r>
              <a:endParaRPr sz="1700" dirty="0">
                <a:latin typeface="Arial"/>
                <a:cs typeface="Arial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10546388" y="6561408"/>
            <a:ext cx="258124" cy="184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200" spc="-10" dirty="0" smtClean="0">
                <a:solidFill>
                  <a:srgbClr val="231F20"/>
                </a:solidFill>
                <a:latin typeface="Arial"/>
                <a:cs typeface="Arial"/>
              </a:rPr>
              <a:t>22</a:t>
            </a:r>
            <a:endParaRPr sz="1200" dirty="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259671"/>
              </p:ext>
            </p:extLst>
          </p:nvPr>
        </p:nvGraphicFramePr>
        <p:xfrm>
          <a:off x="1728787" y="4286250"/>
          <a:ext cx="8184074" cy="872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770"/>
                <a:gridCol w="571146"/>
                <a:gridCol w="6201158"/>
              </a:tblGrid>
              <a:tr h="307901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 i="1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TS</a:t>
                      </a:r>
                      <a:r>
                        <a:rPr sz="1600" i="1" spc="9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35" dirty="0" smtClean="0">
                          <a:solidFill>
                            <a:srgbClr val="231F20"/>
                          </a:solidFill>
                          <a:latin typeface="Meiryo"/>
                          <a:cs typeface="Meiryo"/>
                        </a:rPr>
                        <a:t>|</a:t>
                      </a:r>
                      <a:r>
                        <a:rPr sz="16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600" spc="8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700" spc="7" baseline="-11574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700" spc="-7" baseline="-11574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700" spc="0" baseline="-11574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700" baseline="-11574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160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iff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sz="1600" i="1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i="1" spc="-1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600" i="1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ac</a:t>
                      </a:r>
                      <a:r>
                        <a:rPr sz="1600" i="1" spc="-1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5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</a:t>
                      </a:r>
                      <a:r>
                        <a:rPr sz="16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1600" spc="9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231F20"/>
                          </a:solidFill>
                          <a:latin typeface="Meiryo"/>
                          <a:cs typeface="Meiryo"/>
                        </a:rPr>
                        <a:t>∈</a:t>
                      </a:r>
                      <a:r>
                        <a:rPr sz="1600" spc="-15" dirty="0" smtClean="0">
                          <a:solidFill>
                            <a:srgbClr val="231F20"/>
                          </a:solidFill>
                          <a:latin typeface="Meiryo"/>
                          <a:cs typeface="Meiryo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700" spc="7" baseline="-11574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700" spc="-7" baseline="-11574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700" spc="0" baseline="-11574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v </a:t>
                      </a:r>
                      <a:r>
                        <a:rPr sz="1700" spc="-30" baseline="-11574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6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all</a:t>
                      </a:r>
                      <a:r>
                        <a:rPr sz="16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paths</a:t>
                      </a:r>
                      <a:r>
                        <a:rPr sz="16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</a:t>
                      </a:r>
                      <a:r>
                        <a:rPr sz="1600" spc="7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6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64419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1925" marR="151130" indent="0">
                        <a:lnSpc>
                          <a:spcPct val="107600"/>
                        </a:lnSpc>
                      </a:pPr>
                      <a:r>
                        <a:rPr sz="160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iff iff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sz="160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s)</a:t>
                      </a:r>
                      <a:r>
                        <a:rPr sz="1600" spc="9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35" dirty="0" smtClean="0">
                          <a:solidFill>
                            <a:srgbClr val="231F20"/>
                          </a:solidFill>
                          <a:latin typeface="Meiryo"/>
                          <a:cs typeface="Meiryo"/>
                        </a:rPr>
                        <a:t>|</a:t>
                      </a:r>
                      <a:r>
                        <a:rPr sz="16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600" spc="8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Φ</a:t>
                      </a:r>
                      <a:r>
                        <a:rPr sz="1600" spc="1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6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all</a:t>
                      </a:r>
                      <a:r>
                        <a:rPr sz="16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states</a:t>
                      </a:r>
                      <a:r>
                        <a:rPr sz="16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that</a:t>
                      </a:r>
                      <a:r>
                        <a:rPr sz="1600" spc="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belong</a:t>
                      </a:r>
                      <a:r>
                        <a:rPr sz="1600" spc="-1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1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path</a:t>
                      </a:r>
                      <a:r>
                        <a:rPr sz="16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TS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1511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s)</a:t>
                      </a:r>
                      <a:r>
                        <a:rPr sz="1600" spc="9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35" dirty="0" smtClean="0">
                          <a:solidFill>
                            <a:srgbClr val="231F20"/>
                          </a:solidFill>
                          <a:latin typeface="Meiryo"/>
                          <a:cs typeface="Meiryo"/>
                        </a:rPr>
                        <a:t>|</a:t>
                      </a:r>
                      <a:r>
                        <a:rPr sz="16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600" spc="8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Φ</a:t>
                      </a:r>
                      <a:r>
                        <a:rPr sz="1600" spc="1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6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all</a:t>
                      </a:r>
                      <a:r>
                        <a:rPr sz="16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states</a:t>
                      </a:r>
                      <a:r>
                        <a:rPr sz="16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8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0" dirty="0" smtClean="0">
                          <a:solidFill>
                            <a:srgbClr val="231F20"/>
                          </a:solidFill>
                          <a:latin typeface="Meiryo"/>
                          <a:cs typeface="Meiryo"/>
                        </a:rPr>
                        <a:t>∈</a:t>
                      </a:r>
                      <a:r>
                        <a:rPr sz="1600" spc="-15" dirty="0" smtClean="0">
                          <a:solidFill>
                            <a:srgbClr val="231F20"/>
                          </a:solidFill>
                          <a:latin typeface="Meiryo"/>
                          <a:cs typeface="Meiryo"/>
                        </a:rPr>
                        <a:t> </a:t>
                      </a:r>
                      <a:r>
                        <a:rPr sz="1600" i="1" spc="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600" i="1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eac</a:t>
                      </a:r>
                      <a:r>
                        <a:rPr sz="1600" i="1" spc="-1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600" i="1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TS</a:t>
                      </a:r>
                      <a:r>
                        <a:rPr sz="16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179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47787" y="1377383"/>
            <a:ext cx="9093126" cy="49490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46020">
              <a:lnSpc>
                <a:spcPct val="100000"/>
              </a:lnSpc>
            </a:pPr>
            <a:r>
              <a:rPr lang="en-US" sz="2450" b="1" spc="10" dirty="0" smtClean="0">
                <a:solidFill>
                  <a:srgbClr val="231F20"/>
                </a:solidFill>
                <a:latin typeface="Arial"/>
                <a:cs typeface="Arial"/>
              </a:rPr>
              <a:t>        </a:t>
            </a:r>
            <a:endParaRPr sz="9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1780" algn="l"/>
              </a:tabLst>
            </a:pP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he</a:t>
            </a:r>
            <a:r>
              <a:rPr sz="2050" spc="-40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ki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ng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 i</a:t>
            </a:r>
            <a:r>
              <a:rPr sz="2050" spc="-35" dirty="0" smtClean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2050" spc="-50" dirty="0" smtClean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2050" spc="3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ant</a:t>
            </a:r>
            <a:r>
              <a:rPr sz="2050" spc="-2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60" dirty="0" smtClean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or the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opo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si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onal</a:t>
            </a:r>
            <a:r>
              <a:rPr sz="2050" spc="-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60" dirty="0" smtClean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2050" spc="4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-30" dirty="0" smtClean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2050" spc="2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150" dirty="0" smtClean="0">
                <a:solidFill>
                  <a:srgbClr val="231F20"/>
                </a:solidFill>
                <a:latin typeface="Arial"/>
                <a:cs typeface="Arial"/>
              </a:rPr>
              <a:t>Φ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66"/>
              </a:spcBef>
              <a:buClr>
                <a:srgbClr val="231F20"/>
              </a:buClr>
              <a:buFont typeface="Meiryo"/>
              <a:buChar char="•"/>
            </a:pPr>
            <a:endParaRPr sz="1400" dirty="0"/>
          </a:p>
          <a:p>
            <a:pPr marL="230504">
              <a:lnSpc>
                <a:spcPct val="100000"/>
              </a:lnSpc>
            </a:pPr>
            <a:r>
              <a:rPr sz="1700" spc="515" dirty="0" smtClean="0">
                <a:solidFill>
                  <a:srgbClr val="231F20"/>
                </a:solidFill>
                <a:latin typeface="Arial"/>
                <a:cs typeface="Arial"/>
              </a:rPr>
              <a:t>= </a:t>
            </a:r>
            <a:r>
              <a:rPr sz="1700" spc="4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che</a:t>
            </a:r>
            <a:r>
              <a:rPr sz="1700" spc="-30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-40" dirty="0" smtClean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alidity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0" dirty="0" smtClean="0">
                <a:solidFill>
                  <a:srgbClr val="231F20"/>
                </a:solidFill>
                <a:latin typeface="Arial"/>
                <a:cs typeface="Arial"/>
              </a:rPr>
              <a:t>Φ</a:t>
            </a:r>
            <a:r>
              <a:rPr sz="1700" spc="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700" spc="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-45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700" spc="-40" dirty="0" smtClean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700" spc="5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reacha</a:t>
            </a:r>
            <a:r>
              <a:rPr sz="1700" spc="-30" dirty="0" smtClean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le</a:t>
            </a:r>
            <a:r>
              <a:rPr sz="1700" spc="-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state</a:t>
            </a:r>
            <a:endParaRPr sz="1700" dirty="0">
              <a:latin typeface="Arial"/>
              <a:cs typeface="Arial"/>
            </a:endParaRPr>
          </a:p>
          <a:p>
            <a:pPr marL="172720">
              <a:lnSpc>
                <a:spcPct val="100000"/>
              </a:lnSpc>
              <a:spcBef>
                <a:spcPts val="155"/>
              </a:spcBef>
            </a:pPr>
            <a:r>
              <a:rPr sz="1700" spc="254" dirty="0" smtClean="0">
                <a:solidFill>
                  <a:srgbClr val="231F20"/>
                </a:solidFill>
                <a:latin typeface="Meiryo"/>
                <a:cs typeface="Meiryo"/>
              </a:rPr>
              <a:t>⇒ </a:t>
            </a:r>
            <a:r>
              <a:rPr sz="1700" spc="-165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use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700" spc="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slight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15" dirty="0" smtClean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odification</a:t>
            </a:r>
            <a:r>
              <a:rPr sz="1700" spc="-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standard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-5" dirty="0" smtClean="0">
                <a:solidFill>
                  <a:srgbClr val="FF0000"/>
                </a:solidFill>
                <a:latin typeface="Arial"/>
                <a:cs typeface="Arial"/>
              </a:rPr>
              <a:t>gr</a:t>
            </a:r>
            <a:r>
              <a:rPr sz="1700" spc="5" dirty="0" smtClean="0">
                <a:solidFill>
                  <a:srgbClr val="FF0000"/>
                </a:solidFill>
                <a:latin typeface="Arial"/>
                <a:cs typeface="Arial"/>
              </a:rPr>
              <a:t>aph</a:t>
            </a:r>
            <a:r>
              <a:rPr sz="1700" spc="-3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700" spc="-5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700" spc="-3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700" spc="-40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700" spc="5" dirty="0" smtClean="0">
                <a:solidFill>
                  <a:srgbClr val="FF0000"/>
                </a:solidFill>
                <a:latin typeface="Arial"/>
                <a:cs typeface="Arial"/>
              </a:rPr>
              <a:t>ersal</a:t>
            </a:r>
            <a:r>
              <a:rPr sz="1700" spc="-1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algo</a:t>
            </a:r>
            <a:r>
              <a:rPr sz="1700" spc="3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ith</a:t>
            </a:r>
            <a:r>
              <a:rPr sz="1700" spc="15" dirty="0" smtClean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700" spc="-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700" spc="15" dirty="0" smtClean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700" spc="10" dirty="0" smtClean="0">
                <a:solidFill>
                  <a:srgbClr val="231F20"/>
                </a:solidFill>
                <a:latin typeface="Arial"/>
                <a:cs typeface="Arial"/>
              </a:rPr>
              <a:t>FS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BFS)</a:t>
            </a:r>
            <a:endParaRPr sz="1700" dirty="0">
              <a:latin typeface="Arial"/>
              <a:cs typeface="Arial"/>
            </a:endParaRPr>
          </a:p>
          <a:p>
            <a:pPr marL="548640" lvl="1" indent="-247015">
              <a:lnSpc>
                <a:spcPct val="100000"/>
              </a:lnSpc>
              <a:spcBef>
                <a:spcPts val="155"/>
              </a:spcBef>
              <a:buClr>
                <a:srgbClr val="231F20"/>
              </a:buClr>
              <a:buFont typeface="Arial"/>
              <a:buChar char="–"/>
              <a:tabLst>
                <a:tab pos="548640" algn="l"/>
              </a:tabLst>
            </a:pP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pr</a:t>
            </a:r>
            <a:r>
              <a:rPr sz="1700" spc="-20" dirty="0" smtClean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vided</a:t>
            </a:r>
            <a:r>
              <a:rPr sz="1700" spc="-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gi</a:t>
            </a:r>
            <a:r>
              <a:rPr sz="1700" spc="-40" dirty="0" smtClean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en</a:t>
            </a:r>
            <a:r>
              <a:rPr sz="1700" spc="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ansition</a:t>
            </a:r>
            <a:r>
              <a:rPr sz="1700" spc="-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system</a:t>
            </a:r>
            <a:r>
              <a:rPr sz="1700" spc="-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i="1" spc="10" dirty="0" smtClean="0">
                <a:solidFill>
                  <a:srgbClr val="231F20"/>
                </a:solidFill>
                <a:latin typeface="Arial"/>
                <a:cs typeface="Arial"/>
              </a:rPr>
              <a:t>TS</a:t>
            </a:r>
            <a:r>
              <a:rPr sz="1700" i="1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sz="1700" spc="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i="1" spc="5" dirty="0" smtClean="0">
                <a:solidFill>
                  <a:srgbClr val="231F20"/>
                </a:solidFill>
                <a:latin typeface="Arial"/>
                <a:cs typeface="Arial"/>
              </a:rPr>
              <a:t>finite</a:t>
            </a:r>
            <a:endParaRPr sz="17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40"/>
              </a:spcBef>
              <a:buClr>
                <a:srgbClr val="231F20"/>
              </a:buClr>
              <a:buFont typeface="Arial"/>
              <a:buChar char="–"/>
            </a:pPr>
            <a:endParaRPr sz="550" dirty="0"/>
          </a:p>
          <a:p>
            <a:pPr lvl="1">
              <a:lnSpc>
                <a:spcPts val="1000"/>
              </a:lnSpc>
              <a:buClr>
                <a:srgbClr val="231F20"/>
              </a:buClr>
              <a:buFont typeface="Arial"/>
              <a:buChar char="–"/>
            </a:pPr>
            <a:endParaRPr sz="1000" dirty="0"/>
          </a:p>
          <a:p>
            <a:pPr lvl="1">
              <a:lnSpc>
                <a:spcPts val="1000"/>
              </a:lnSpc>
              <a:buClr>
                <a:srgbClr val="231F20"/>
              </a:buClr>
              <a:buFont typeface="Arial"/>
              <a:buChar char="–"/>
            </a:pPr>
            <a:endParaRPr sz="1000" dirty="0"/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1780" algn="l"/>
              </a:tabLst>
            </a:pPr>
            <a:r>
              <a:rPr sz="2050" spc="-110" dirty="0" smtClean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-60" dirty="0" smtClean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2050" spc="4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m a</a:t>
            </a:r>
            <a:r>
              <a:rPr sz="2050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60" dirty="0" smtClean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-40" dirty="0" smtClean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2050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depth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irs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 s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ea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rc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78"/>
              </a:spcBef>
              <a:buClr>
                <a:srgbClr val="231F20"/>
              </a:buClr>
              <a:buFont typeface="Meiryo"/>
              <a:buChar char="•"/>
            </a:pPr>
            <a:endParaRPr sz="1400" dirty="0"/>
          </a:p>
          <a:p>
            <a:pPr marL="548640" lvl="1" indent="-247015">
              <a:lnSpc>
                <a:spcPct val="100000"/>
              </a:lnSpc>
              <a:buClr>
                <a:srgbClr val="231F20"/>
              </a:buClr>
              <a:buFont typeface="Arial"/>
              <a:buChar char="–"/>
              <a:tabLst>
                <a:tab pos="548640" algn="l"/>
              </a:tabLst>
            </a:pP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at least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one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state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75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sz="1700" spc="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-50" dirty="0" smtClean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ound</a:t>
            </a:r>
            <a:r>
              <a:rPr sz="1700" spc="-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15" dirty="0" smtClean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ith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75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1700"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700" spc="90" dirty="0" smtClean="0">
                <a:solidFill>
                  <a:srgbClr val="231F20"/>
                </a:solidFill>
                <a:latin typeface="Arial"/>
                <a:cs typeface="Arial"/>
              </a:rPr>
              <a:t> |</a:t>
            </a:r>
            <a:r>
              <a:rPr lang="en-US" sz="1700" spc="90" dirty="0" smtClean="0">
                <a:solidFill>
                  <a:srgbClr val="231F20"/>
                </a:solidFill>
                <a:latin typeface="Cambria Math"/>
                <a:ea typeface="Cambria Math"/>
                <a:cs typeface="Arial"/>
              </a:rPr>
              <a:t>≠  </a:t>
            </a:r>
            <a:r>
              <a:rPr lang="en-US" sz="1700" spc="-500" dirty="0" smtClean="0">
                <a:solidFill>
                  <a:srgbClr val="231F20"/>
                </a:solidFill>
                <a:latin typeface="Meiryo"/>
                <a:cs typeface="Meiryo"/>
              </a:rPr>
              <a:t>   </a:t>
            </a:r>
            <a:r>
              <a:rPr sz="1700" spc="50" dirty="0" smtClean="0">
                <a:solidFill>
                  <a:srgbClr val="231F20"/>
                </a:solidFill>
                <a:latin typeface="Arial"/>
                <a:cs typeface="Arial"/>
              </a:rPr>
              <a:t>Φ</a:t>
            </a:r>
            <a:r>
              <a:rPr sz="1700" spc="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254" dirty="0" smtClean="0">
                <a:solidFill>
                  <a:srgbClr val="231F20"/>
                </a:solidFill>
                <a:latin typeface="Meiryo"/>
                <a:cs typeface="Meiryo"/>
              </a:rPr>
              <a:t>⇒</a:t>
            </a:r>
            <a:r>
              <a:rPr sz="1700" spc="-105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700" spc="-30" dirty="0" smtClean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700" spc="-40" dirty="0" smtClean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700" spc="3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iance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0" dirty="0" smtClean="0">
                <a:solidFill>
                  <a:srgbClr val="231F20"/>
                </a:solidFill>
                <a:latin typeface="Arial"/>
                <a:cs typeface="Arial"/>
              </a:rPr>
              <a:t>Φ</a:t>
            </a:r>
            <a:r>
              <a:rPr sz="1700" spc="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violated</a:t>
            </a:r>
            <a:endParaRPr sz="17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40"/>
              </a:spcBef>
              <a:buClr>
                <a:srgbClr val="231F20"/>
              </a:buClr>
              <a:buFont typeface="Arial"/>
              <a:buChar char="–"/>
            </a:pPr>
            <a:endParaRPr sz="550" dirty="0"/>
          </a:p>
          <a:p>
            <a:pPr lvl="1">
              <a:lnSpc>
                <a:spcPts val="1000"/>
              </a:lnSpc>
              <a:buClr>
                <a:srgbClr val="231F20"/>
              </a:buClr>
              <a:buFont typeface="Arial"/>
              <a:buChar char="–"/>
            </a:pPr>
            <a:endParaRPr sz="1000" dirty="0"/>
          </a:p>
          <a:p>
            <a:pPr lvl="1">
              <a:lnSpc>
                <a:spcPts val="1000"/>
              </a:lnSpc>
              <a:buClr>
                <a:srgbClr val="231F20"/>
              </a:buClr>
              <a:buFont typeface="Arial"/>
              <a:buChar char="–"/>
            </a:pPr>
            <a:endParaRPr sz="1000" dirty="0"/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1780" algn="l"/>
              </a:tabLst>
            </a:pP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te</a:t>
            </a:r>
            <a:r>
              <a:rPr sz="2050" spc="4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nat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-50" dirty="0" smtClean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e:</a:t>
            </a:r>
            <a:r>
              <a:rPr sz="2050" spc="12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ba</a:t>
            </a:r>
            <a:r>
              <a:rPr sz="2050" spc="-40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2050" spc="-40" dirty="0" smtClean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2050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ea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rc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78"/>
              </a:spcBef>
              <a:buClr>
                <a:srgbClr val="231F20"/>
              </a:buClr>
              <a:buFont typeface="Meiryo"/>
              <a:buChar char="•"/>
            </a:pPr>
            <a:endParaRPr sz="1400" dirty="0"/>
          </a:p>
          <a:p>
            <a:pPr marL="548640" lvl="1" indent="-247015">
              <a:lnSpc>
                <a:spcPct val="100000"/>
              </a:lnSpc>
              <a:buClr>
                <a:srgbClr val="231F20"/>
              </a:buClr>
              <a:buFont typeface="Arial"/>
              <a:buChar char="–"/>
              <a:tabLst>
                <a:tab pos="548640" algn="l"/>
              </a:tabLst>
            </a:pP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sta</a:t>
            </a:r>
            <a:r>
              <a:rPr sz="1700" spc="7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ts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15" dirty="0" smtClean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ith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all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states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15" dirty="0" smtClean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here</a:t>
            </a:r>
            <a:r>
              <a:rPr sz="1700" spc="-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0" dirty="0" smtClean="0">
                <a:solidFill>
                  <a:srgbClr val="231F20"/>
                </a:solidFill>
                <a:latin typeface="Arial"/>
                <a:cs typeface="Arial"/>
              </a:rPr>
              <a:t>Φ</a:t>
            </a:r>
            <a:r>
              <a:rPr sz="1700" spc="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does</a:t>
            </a:r>
            <a:r>
              <a:rPr sz="1700" spc="-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not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hold</a:t>
            </a:r>
            <a:endParaRPr lang="en-US" sz="1700" spc="5" dirty="0" smtClean="0">
              <a:solidFill>
                <a:srgbClr val="231F20"/>
              </a:solidFill>
              <a:latin typeface="Arial"/>
              <a:cs typeface="Arial"/>
            </a:endParaRPr>
          </a:p>
          <a:p>
            <a:pPr marL="548640" lvl="1" indent="-247015">
              <a:buClr>
                <a:srgbClr val="231F20"/>
              </a:buClr>
              <a:buFont typeface="Arial"/>
              <a:buChar char="–"/>
              <a:tabLst>
                <a:tab pos="548640" algn="l"/>
              </a:tabLst>
            </a:pPr>
            <a:r>
              <a:rPr lang="en-US" sz="1700" spc="5" dirty="0" smtClean="0">
                <a:solidFill>
                  <a:srgbClr val="231F20"/>
                </a:solidFill>
                <a:cs typeface="Arial"/>
              </a:rPr>
              <a:t>calculates</a:t>
            </a:r>
            <a:r>
              <a:rPr lang="en-US" sz="1700" spc="-15" dirty="0" smtClean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(</a:t>
            </a:r>
            <a:r>
              <a:rPr lang="en-US" sz="1700" spc="-30" dirty="0">
                <a:solidFill>
                  <a:srgbClr val="231F20"/>
                </a:solidFill>
                <a:cs typeface="Arial"/>
              </a:rPr>
              <a:t>b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y</a:t>
            </a:r>
            <a:r>
              <a:rPr lang="en-US" sz="1700" spc="-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a</a:t>
            </a:r>
            <a:r>
              <a:rPr lang="en-US" sz="1700" spc="10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spc="15" dirty="0">
                <a:solidFill>
                  <a:srgbClr val="231F20"/>
                </a:solidFill>
                <a:cs typeface="Arial"/>
              </a:rPr>
              <a:t>D</a:t>
            </a:r>
            <a:r>
              <a:rPr lang="en-US" sz="1700" spc="10" dirty="0">
                <a:solidFill>
                  <a:srgbClr val="231F20"/>
                </a:solidFill>
                <a:cs typeface="Arial"/>
              </a:rPr>
              <a:t>FS</a:t>
            </a:r>
            <a:r>
              <a:rPr lang="en-US" sz="1700" spc="-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or</a:t>
            </a:r>
            <a:r>
              <a:rPr lang="en-US" sz="1700" spc="-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BFS)</a:t>
            </a:r>
            <a:r>
              <a:rPr lang="en-US" sz="1700" spc="-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the</a:t>
            </a:r>
            <a:r>
              <a:rPr lang="en-US" sz="1700" spc="-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set   </a:t>
            </a:r>
            <a:r>
              <a:rPr lang="en-US" sz="2800" spc="5" dirty="0">
                <a:solidFill>
                  <a:srgbClr val="231F20"/>
                </a:solidFill>
                <a:latin typeface="Cambria Math"/>
                <a:ea typeface="Cambria Math"/>
                <a:cs typeface="Arial"/>
              </a:rPr>
              <a:t>⋃</a:t>
            </a:r>
            <a:r>
              <a:rPr lang="en-US" sz="1400" spc="40" dirty="0" err="1">
                <a:solidFill>
                  <a:srgbClr val="231F20"/>
                </a:solidFill>
                <a:cs typeface="Arial"/>
              </a:rPr>
              <a:t>s</a:t>
            </a:r>
            <a:r>
              <a:rPr lang="en-US" sz="1400" spc="-45" dirty="0" err="1">
                <a:solidFill>
                  <a:srgbClr val="231F20"/>
                </a:solidFill>
                <a:latin typeface="Meiryo"/>
                <a:cs typeface="Meiryo"/>
              </a:rPr>
              <a:t>∈</a:t>
            </a:r>
            <a:r>
              <a:rPr lang="en-US" sz="1400" spc="20" dirty="0" err="1">
                <a:solidFill>
                  <a:srgbClr val="231F20"/>
                </a:solidFill>
                <a:cs typeface="Arial"/>
              </a:rPr>
              <a:t>S</a:t>
            </a:r>
            <a:r>
              <a:rPr lang="en-US" sz="1400" spc="65" dirty="0" err="1">
                <a:solidFill>
                  <a:srgbClr val="231F20"/>
                </a:solidFill>
                <a:cs typeface="Arial"/>
              </a:rPr>
              <a:t>,</a:t>
            </a:r>
            <a:r>
              <a:rPr lang="en-US" sz="1400" spc="40" dirty="0" err="1">
                <a:solidFill>
                  <a:srgbClr val="231F20"/>
                </a:solidFill>
                <a:cs typeface="Arial"/>
              </a:rPr>
              <a:t>s</a:t>
            </a:r>
            <a:r>
              <a:rPr lang="en-US" sz="1400" spc="-370" dirty="0">
                <a:solidFill>
                  <a:srgbClr val="231F20"/>
                </a:solidFill>
                <a:latin typeface="Meiryo"/>
                <a:cs typeface="Meiryo"/>
              </a:rPr>
              <a:t>|</a:t>
            </a:r>
            <a:r>
              <a:rPr lang="en-US" sz="1400" spc="90" dirty="0">
                <a:solidFill>
                  <a:srgbClr val="231F20"/>
                </a:solidFill>
                <a:latin typeface="Cambria Math"/>
                <a:ea typeface="Cambria Math"/>
                <a:cs typeface="Arial"/>
              </a:rPr>
              <a:t> ≠</a:t>
            </a:r>
            <a:r>
              <a:rPr lang="en-US" sz="1400" spc="370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400" spc="15" dirty="0">
                <a:solidFill>
                  <a:srgbClr val="231F20"/>
                </a:solidFill>
                <a:cs typeface="Arial"/>
              </a:rPr>
              <a:t>Φ  </a:t>
            </a:r>
            <a:r>
              <a:rPr lang="en-US" sz="1800" i="1" spc="5" dirty="0">
                <a:solidFill>
                  <a:srgbClr val="231F20"/>
                </a:solidFill>
                <a:cs typeface="Arial"/>
              </a:rPr>
              <a:t>Pre</a:t>
            </a:r>
            <a:r>
              <a:rPr lang="en-US" sz="1800" spc="7" baseline="37037" dirty="0">
                <a:solidFill>
                  <a:srgbClr val="231F20"/>
                </a:solidFill>
                <a:latin typeface="Meiryo"/>
                <a:cs typeface="Meiryo"/>
              </a:rPr>
              <a:t>∗</a:t>
            </a:r>
            <a:r>
              <a:rPr lang="en-US" sz="1800" spc="195" dirty="0">
                <a:solidFill>
                  <a:srgbClr val="231F20"/>
                </a:solidFill>
                <a:cs typeface="Arial"/>
              </a:rPr>
              <a:t>(</a:t>
            </a:r>
            <a:r>
              <a:rPr lang="en-US" sz="1800" spc="75" dirty="0">
                <a:solidFill>
                  <a:srgbClr val="231F20"/>
                </a:solidFill>
                <a:cs typeface="Arial"/>
              </a:rPr>
              <a:t>s</a:t>
            </a:r>
            <a:r>
              <a:rPr lang="en-US" sz="1800" spc="200" dirty="0">
                <a:solidFill>
                  <a:srgbClr val="231F20"/>
                </a:solidFill>
                <a:cs typeface="Arial"/>
              </a:rPr>
              <a:t>)</a:t>
            </a:r>
            <a:endParaRPr lang="en-US" sz="1400" dirty="0">
              <a:cs typeface="Arial"/>
            </a:endParaRPr>
          </a:p>
          <a:p>
            <a:pPr marL="301625" lvl="1">
              <a:lnSpc>
                <a:spcPct val="100000"/>
              </a:lnSpc>
              <a:buClr>
                <a:srgbClr val="231F20"/>
              </a:buClr>
              <a:tabLst>
                <a:tab pos="548640" algn="l"/>
              </a:tabLst>
            </a:pPr>
            <a:endParaRPr lang="en-US" sz="1700" spc="5" dirty="0" smtClean="0">
              <a:solidFill>
                <a:srgbClr val="231F20"/>
              </a:solidFill>
              <a:latin typeface="Arial"/>
              <a:cs typeface="Arial"/>
            </a:endParaRPr>
          </a:p>
          <a:p>
            <a:pPr marL="548640" lvl="1" indent="-247015">
              <a:lnSpc>
                <a:spcPct val="100000"/>
              </a:lnSpc>
              <a:buClr>
                <a:srgbClr val="231F20"/>
              </a:buClr>
              <a:buFont typeface="Arial"/>
              <a:buChar char="–"/>
              <a:tabLst>
                <a:tab pos="548640" algn="l"/>
              </a:tabLst>
            </a:pPr>
            <a:endParaRPr sz="17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53587" y="4819650"/>
            <a:ext cx="916682" cy="2704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17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10546388" y="6561408"/>
            <a:ext cx="258124" cy="184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200" spc="-10" dirty="0" smtClean="0">
                <a:solidFill>
                  <a:srgbClr val="231F20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1987" y="380196"/>
            <a:ext cx="510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68" dirty="0">
                <a:solidFill>
                  <a:schemeClr val="tx2"/>
                </a:solidFill>
                <a:latin typeface="Arial Narrow" panose="020B0606020202030204" pitchFamily="34" charset="0"/>
              </a:rPr>
              <a:t>Checking an invariant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8419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85787" y="552450"/>
            <a:ext cx="6468409" cy="3660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b="1" spc="-68" dirty="0">
                <a:solidFill>
                  <a:schemeClr val="tx2"/>
                </a:solidFill>
                <a:latin typeface="Arial Narrow" panose="020B0606020202030204" pitchFamily="34" charset="0"/>
              </a:rPr>
              <a:t>A naive invariant checking algorithm</a:t>
            </a:r>
            <a:endParaRPr sz="2800" b="1" spc="-68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4979" y="2292286"/>
            <a:ext cx="6403306" cy="4489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i="1" spc="0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600" i="1" spc="5" dirty="0" smtClean="0">
                <a:solidFill>
                  <a:srgbClr val="231F20"/>
                </a:solidFill>
                <a:latin typeface="Arial"/>
                <a:cs typeface="Arial"/>
              </a:rPr>
              <a:t>npu</a:t>
            </a:r>
            <a:r>
              <a:rPr sz="1600" i="1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600" i="1" spc="5" dirty="0" smtClean="0">
                <a:solidFill>
                  <a:srgbClr val="231F20"/>
                </a:solidFill>
                <a:latin typeface="Arial"/>
                <a:cs typeface="Arial"/>
              </a:rPr>
              <a:t>: </a:t>
            </a:r>
            <a:r>
              <a:rPr sz="1600" i="1" spc="-4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1F20"/>
                </a:solidFill>
                <a:latin typeface="Arial"/>
                <a:cs typeface="Arial"/>
              </a:rPr>
              <a:t>fin</a:t>
            </a:r>
            <a:r>
              <a:rPr sz="1600" spc="10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600" spc="15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600" spc="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600" spc="-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600" spc="5" dirty="0" smtClean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600" spc="10" dirty="0" smtClean="0">
                <a:solidFill>
                  <a:srgbClr val="231F20"/>
                </a:solidFill>
                <a:latin typeface="Arial"/>
                <a:cs typeface="Arial"/>
              </a:rPr>
              <a:t>si</a:t>
            </a:r>
            <a:r>
              <a:rPr sz="160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600" spc="10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600" spc="5" dirty="0" smtClean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600" spc="15" dirty="0" smtClean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600" spc="10" dirty="0" smtClean="0">
                <a:solidFill>
                  <a:srgbClr val="231F20"/>
                </a:solidFill>
                <a:latin typeface="Arial"/>
                <a:cs typeface="Arial"/>
              </a:rPr>
              <a:t> sys</a:t>
            </a:r>
            <a:r>
              <a:rPr sz="160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600" spc="5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600" spc="20" dirty="0" smtClean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600" spc="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00" i="1" spc="1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600" i="1" spc="15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600" i="1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600" spc="15" dirty="0" smtClean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600" spc="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1F20"/>
                </a:solidFill>
                <a:latin typeface="Arial"/>
                <a:cs typeface="Arial"/>
              </a:rPr>
              <a:t>propo</a:t>
            </a:r>
            <a:r>
              <a:rPr sz="1600" spc="10" dirty="0" smtClean="0">
                <a:solidFill>
                  <a:srgbClr val="231F20"/>
                </a:solidFill>
                <a:latin typeface="Arial"/>
                <a:cs typeface="Arial"/>
              </a:rPr>
              <a:t>si</a:t>
            </a:r>
            <a:r>
              <a:rPr sz="160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600" spc="10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600" spc="5" dirty="0" smtClean="0">
                <a:solidFill>
                  <a:srgbClr val="231F20"/>
                </a:solidFill>
                <a:latin typeface="Arial"/>
                <a:cs typeface="Arial"/>
              </a:rPr>
              <a:t>onal</a:t>
            </a:r>
            <a:r>
              <a:rPr sz="1600" spc="3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00" spc="-50" dirty="0" smtClean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600" spc="5" dirty="0" smtClean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600" spc="4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600" spc="10" dirty="0" smtClean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600" spc="5" dirty="0" smtClean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600" spc="10" dirty="0" smtClean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600" spc="15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600" spc="10" dirty="0" smtClean="0">
                <a:solidFill>
                  <a:srgbClr val="231F20"/>
                </a:solidFill>
                <a:latin typeface="Arial"/>
                <a:cs typeface="Arial"/>
              </a:rPr>
              <a:t> Φ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600" i="1" spc="15" dirty="0" smtClean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600" i="1" spc="5" dirty="0" smtClean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600" i="1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600" i="1" spc="5" dirty="0" smtClean="0">
                <a:solidFill>
                  <a:srgbClr val="231F20"/>
                </a:solidFill>
                <a:latin typeface="Arial"/>
                <a:cs typeface="Arial"/>
              </a:rPr>
              <a:t>pu</a:t>
            </a:r>
            <a:r>
              <a:rPr sz="1600" i="1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600" i="1" spc="5" dirty="0" smtClean="0">
                <a:solidFill>
                  <a:srgbClr val="231F20"/>
                </a:solidFill>
                <a:latin typeface="Arial"/>
                <a:cs typeface="Arial"/>
              </a:rPr>
              <a:t>: </a:t>
            </a:r>
            <a:r>
              <a:rPr sz="1600" i="1" spc="-4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600" spc="3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600" spc="5" dirty="0" smtClean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600" spc="15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600" spc="10" dirty="0" smtClean="0">
                <a:solidFill>
                  <a:srgbClr val="231F20"/>
                </a:solidFill>
                <a:latin typeface="Arial"/>
                <a:cs typeface="Arial"/>
              </a:rPr>
              <a:t> i</a:t>
            </a:r>
            <a:r>
              <a:rPr sz="1600" spc="5" dirty="0" smtClean="0">
                <a:solidFill>
                  <a:srgbClr val="231F20"/>
                </a:solidFill>
                <a:latin typeface="Arial"/>
                <a:cs typeface="Arial"/>
              </a:rPr>
              <a:t>f </a:t>
            </a:r>
            <a:r>
              <a:rPr sz="1600" i="1" spc="1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600" i="1" spc="15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600" i="1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600" spc="5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600" spc="10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600" spc="5" dirty="0" smtClean="0">
                <a:solidFill>
                  <a:srgbClr val="231F20"/>
                </a:solidFill>
                <a:latin typeface="Arial"/>
                <a:cs typeface="Arial"/>
              </a:rPr>
              <a:t>sfie</a:t>
            </a:r>
            <a:r>
              <a:rPr sz="1600" spc="10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600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600" spc="5" dirty="0" smtClean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1600" spc="15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600" spc="10" dirty="0" smtClean="0">
                <a:solidFill>
                  <a:srgbClr val="231F20"/>
                </a:solidFill>
                <a:latin typeface="Arial"/>
                <a:cs typeface="Arial"/>
              </a:rPr>
              <a:t> i</a:t>
            </a:r>
            <a:r>
              <a:rPr sz="1600" spc="-15" dirty="0" smtClean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600" spc="-25" dirty="0" smtClean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600" spc="5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600" spc="3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600" spc="10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600" spc="5" dirty="0" smtClean="0">
                <a:solidFill>
                  <a:srgbClr val="231F20"/>
                </a:solidFill>
                <a:latin typeface="Arial"/>
                <a:cs typeface="Arial"/>
              </a:rPr>
              <a:t>ant</a:t>
            </a:r>
            <a:r>
              <a:rPr sz="1600" spc="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1F20"/>
                </a:solidFill>
                <a:latin typeface="Arial"/>
                <a:cs typeface="Arial"/>
              </a:rPr>
              <a:t>”a</a:t>
            </a:r>
            <a:r>
              <a:rPr sz="1600" spc="10" dirty="0" smtClean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600" spc="-10" dirty="0" smtClean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600" spc="-40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600" spc="10" dirty="0" smtClean="0">
                <a:solidFill>
                  <a:srgbClr val="231F20"/>
                </a:solidFill>
                <a:latin typeface="Arial"/>
                <a:cs typeface="Arial"/>
              </a:rPr>
              <a:t>ys</a:t>
            </a:r>
            <a:r>
              <a:rPr sz="1600" spc="2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1F20"/>
                </a:solidFill>
                <a:latin typeface="Arial"/>
                <a:cs typeface="Arial"/>
              </a:rPr>
              <a:t>Φ”, o</a:t>
            </a:r>
            <a:r>
              <a:rPr sz="160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600" spc="5" dirty="0" smtClean="0">
                <a:solidFill>
                  <a:srgbClr val="231F20"/>
                </a:solidFill>
                <a:latin typeface="Arial"/>
                <a:cs typeface="Arial"/>
              </a:rPr>
              <a:t>her</a:t>
            </a:r>
            <a:r>
              <a:rPr sz="1600" spc="15" dirty="0" smtClean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600" spc="10" dirty="0" smtClean="0">
                <a:solidFill>
                  <a:srgbClr val="231F20"/>
                </a:solidFill>
                <a:latin typeface="Arial"/>
                <a:cs typeface="Arial"/>
              </a:rPr>
              <a:t>ise</a:t>
            </a:r>
            <a:r>
              <a:rPr sz="1600" spc="2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00" spc="-50" dirty="0" smtClean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600" spc="5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600" spc="10" dirty="0" smtClean="0">
                <a:solidFill>
                  <a:srgbClr val="231F20"/>
                </a:solidFill>
                <a:latin typeface="Arial"/>
                <a:cs typeface="Arial"/>
              </a:rPr>
              <a:t>lse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55260" y="3149160"/>
            <a:ext cx="10436520" cy="2458416"/>
            <a:chOff x="1278117" y="3047033"/>
            <a:chExt cx="10436520" cy="2458416"/>
          </a:xfrm>
        </p:grpSpPr>
        <p:sp>
          <p:nvSpPr>
            <p:cNvPr id="6" name="object 6"/>
            <p:cNvSpPr/>
            <p:nvPr/>
          </p:nvSpPr>
          <p:spPr>
            <a:xfrm>
              <a:off x="1292904" y="3047033"/>
              <a:ext cx="9484405" cy="0"/>
            </a:xfrm>
            <a:custGeom>
              <a:avLst/>
              <a:gdLst/>
              <a:ahLst/>
              <a:cxnLst/>
              <a:rect l="l" t="t" r="r" b="b"/>
              <a:pathLst>
                <a:path w="8048243">
                  <a:moveTo>
                    <a:pt x="0" y="0"/>
                  </a:moveTo>
                  <a:lnTo>
                    <a:pt x="8048243" y="0"/>
                  </a:lnTo>
                </a:path>
              </a:pathLst>
            </a:custGeom>
            <a:ln w="6095">
              <a:solidFill>
                <a:srgbClr val="221E1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1278117" y="3121108"/>
              <a:ext cx="2248678" cy="2384341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 marR="12700" indent="0">
                <a:lnSpc>
                  <a:spcPct val="102800"/>
                </a:lnSpc>
              </a:pPr>
              <a:r>
                <a:rPr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set</a:t>
              </a:r>
              <a:r>
                <a:rPr sz="1400" b="1" spc="2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b="1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o</a:t>
              </a:r>
              <a:r>
                <a:rPr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f </a:t>
              </a:r>
              <a:r>
                <a:rPr sz="1400" b="1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18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450" spc="8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60" dirty="0" smtClean="0">
                  <a:solidFill>
                    <a:srgbClr val="231F20"/>
                  </a:solidFill>
                  <a:latin typeface="Arial"/>
                  <a:cs typeface="Arial"/>
                </a:rPr>
                <a:t>:</a:t>
              </a:r>
              <a:r>
                <a:rPr sz="1450" spc="409" dirty="0" smtClean="0">
                  <a:solidFill>
                    <a:srgbClr val="231F20"/>
                  </a:solidFill>
                  <a:latin typeface="Arial"/>
                  <a:cs typeface="Arial"/>
                </a:rPr>
                <a:t>=</a:t>
              </a:r>
              <a:r>
                <a:rPr sz="1450" spc="6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-15" dirty="0" smtClean="0">
                  <a:solidFill>
                    <a:srgbClr val="231F20"/>
                  </a:solidFill>
                  <a:latin typeface="Meiryo"/>
                  <a:cs typeface="Meiryo"/>
                </a:rPr>
                <a:t>∅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; </a:t>
              </a:r>
              <a:endParaRPr lang="en-US" sz="1400" spc="5" dirty="0" smtClean="0">
                <a:solidFill>
                  <a:srgbClr val="231F20"/>
                </a:solidFill>
                <a:latin typeface="Arial"/>
                <a:cs typeface="Arial"/>
              </a:endParaRPr>
            </a:p>
            <a:p>
              <a:pPr marL="12700" marR="12700" indent="0">
                <a:lnSpc>
                  <a:spcPct val="102800"/>
                </a:lnSpc>
              </a:pPr>
              <a:r>
                <a:rPr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sta</a:t>
              </a:r>
              <a:r>
                <a:rPr sz="1400" b="1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1400" b="1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k</a:t>
              </a:r>
              <a:r>
                <a:rPr sz="1400" b="1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 o</a:t>
              </a:r>
              <a:r>
                <a:rPr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f </a:t>
              </a:r>
              <a:r>
                <a:rPr sz="1400" b="1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400" spc="2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70" dirty="0" smtClean="0">
                  <a:solidFill>
                    <a:srgbClr val="231F20"/>
                  </a:solidFill>
                  <a:latin typeface="Arial"/>
                  <a:cs typeface="Arial"/>
                </a:rPr>
                <a:t>U </a:t>
              </a:r>
              <a:r>
                <a:rPr sz="1450" spc="-18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60" dirty="0" smtClean="0">
                  <a:solidFill>
                    <a:srgbClr val="231F20"/>
                  </a:solidFill>
                  <a:latin typeface="Arial"/>
                  <a:cs typeface="Arial"/>
                </a:rPr>
                <a:t>:</a:t>
              </a:r>
              <a:r>
                <a:rPr sz="1450" spc="409" dirty="0" smtClean="0">
                  <a:solidFill>
                    <a:srgbClr val="231F20"/>
                  </a:solidFill>
                  <a:latin typeface="Arial"/>
                  <a:cs typeface="Arial"/>
                </a:rPr>
                <a:t>=</a:t>
              </a:r>
              <a:r>
                <a:rPr sz="1450" spc="6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125" dirty="0" smtClean="0">
                  <a:solidFill>
                    <a:srgbClr val="231F20"/>
                  </a:solidFill>
                  <a:latin typeface="Arial"/>
                  <a:cs typeface="Arial"/>
                </a:rPr>
                <a:t>ε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; </a:t>
              </a:r>
              <a:r>
                <a:rPr sz="1400" b="1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boo</a:t>
              </a:r>
              <a:r>
                <a:rPr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l </a:t>
              </a:r>
              <a:r>
                <a:rPr sz="1450" spc="-90" dirty="0" smtClean="0">
                  <a:solidFill>
                    <a:srgbClr val="231F20"/>
                  </a:solidFill>
                  <a:latin typeface="Arial"/>
                  <a:cs typeface="Arial"/>
                </a:rPr>
                <a:t>b</a:t>
              </a:r>
              <a:r>
                <a:rPr sz="1450" spc="7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60" dirty="0" smtClean="0">
                  <a:solidFill>
                    <a:srgbClr val="231F20"/>
                  </a:solidFill>
                  <a:latin typeface="Arial"/>
                  <a:cs typeface="Arial"/>
                </a:rPr>
                <a:t>:</a:t>
              </a:r>
              <a:r>
                <a:rPr sz="1450" spc="409" dirty="0" smtClean="0">
                  <a:solidFill>
                    <a:srgbClr val="231F20"/>
                  </a:solidFill>
                  <a:latin typeface="Arial"/>
                  <a:cs typeface="Arial"/>
                </a:rPr>
                <a:t>=</a:t>
              </a:r>
              <a:r>
                <a:rPr sz="1450" spc="6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30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u</a:t>
              </a:r>
              <a:r>
                <a:rPr sz="1400" spc="20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;</a:t>
              </a:r>
              <a:endParaRPr sz="1400" dirty="0">
                <a:latin typeface="Arial"/>
                <a:cs typeface="Arial"/>
              </a:endParaRPr>
            </a:p>
            <a:p>
              <a:pPr marL="193675" marR="598170" indent="-181610">
                <a:lnSpc>
                  <a:spcPct val="102800"/>
                </a:lnSpc>
                <a:spcBef>
                  <a:spcPts val="10"/>
                </a:spcBef>
              </a:pPr>
              <a:r>
                <a:rPr sz="1400" b="1" spc="-20" dirty="0" smtClean="0">
                  <a:solidFill>
                    <a:srgbClr val="231F20"/>
                  </a:solidFill>
                  <a:latin typeface="Arial"/>
                  <a:cs typeface="Arial"/>
                </a:rPr>
                <a:t>f</a:t>
              </a:r>
              <a:r>
                <a:rPr sz="1400" b="1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or </a:t>
              </a:r>
              <a:r>
                <a:rPr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1400" b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1400" b="1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5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50" spc="6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-60" dirty="0" smtClean="0">
                  <a:solidFill>
                    <a:srgbClr val="231F20"/>
                  </a:solidFill>
                  <a:latin typeface="Meiryo"/>
                  <a:cs typeface="Meiryo"/>
                </a:rPr>
                <a:t>∈</a:t>
              </a:r>
              <a:r>
                <a:rPr sz="1450" spc="-20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450" spc="32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1450" spc="10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b="1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d</a:t>
              </a:r>
              <a:r>
                <a:rPr sz="1400" b="1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o</a:t>
              </a:r>
              <a:r>
                <a:rPr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endParaRPr lang="en-US" sz="1400" b="1" spc="5" dirty="0" smtClean="0">
                <a:solidFill>
                  <a:srgbClr val="231F20"/>
                </a:solidFill>
                <a:latin typeface="Arial"/>
                <a:cs typeface="Arial"/>
              </a:endParaRPr>
            </a:p>
            <a:p>
              <a:pPr marL="193675" marR="598170" indent="-181610">
                <a:lnSpc>
                  <a:spcPct val="102800"/>
                </a:lnSpc>
                <a:spcBef>
                  <a:spcPts val="10"/>
                </a:spcBef>
              </a:pPr>
              <a:r>
                <a:rPr lang="en-US" sz="1400" b="1" spc="5" dirty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lang="en-US"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    </a:t>
              </a:r>
              <a:r>
                <a:rPr sz="1400" b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f </a:t>
              </a:r>
              <a:r>
                <a:rPr sz="1450" spc="5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50" spc="6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-994" dirty="0" smtClean="0">
                  <a:solidFill>
                    <a:srgbClr val="231F20"/>
                  </a:solidFill>
                  <a:latin typeface="Meiryo"/>
                  <a:cs typeface="Meiryo"/>
                </a:rPr>
                <a:t>∈</a:t>
              </a:r>
              <a:r>
                <a:rPr sz="1450" spc="434" dirty="0" smtClean="0">
                  <a:solidFill>
                    <a:srgbClr val="231F20"/>
                  </a:solidFill>
                  <a:latin typeface="Arial"/>
                  <a:cs typeface="Arial"/>
                </a:rPr>
                <a:t>/</a:t>
              </a:r>
              <a:r>
                <a:rPr sz="1450" spc="15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18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45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b="1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h</a:t>
              </a:r>
              <a:r>
                <a:rPr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400" b="1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n</a:t>
              </a:r>
              <a:endParaRPr sz="1400" dirty="0">
                <a:latin typeface="Arial"/>
                <a:cs typeface="Arial"/>
              </a:endParaRPr>
            </a:p>
            <a:p>
              <a:pPr marL="376555">
                <a:lnSpc>
                  <a:spcPct val="100000"/>
                </a:lnSpc>
                <a:spcBef>
                  <a:spcPts val="60"/>
                </a:spcBef>
              </a:pPr>
              <a:r>
                <a:rPr lang="en-US"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   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visi</a:t>
              </a:r>
              <a:r>
                <a:rPr sz="1400" spc="-1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1450" spc="5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endParaRPr sz="1400" dirty="0">
                <a:latin typeface="Arial"/>
                <a:cs typeface="Arial"/>
              </a:endParaRPr>
            </a:p>
            <a:p>
              <a:pPr marL="12700" marR="1602105" indent="180975">
                <a:lnSpc>
                  <a:spcPts val="1800"/>
                </a:lnSpc>
                <a:spcBef>
                  <a:spcPts val="55"/>
                </a:spcBef>
              </a:pPr>
              <a:r>
                <a:rPr lang="en-US" sz="1400" b="1" spc="5" dirty="0">
                  <a:solidFill>
                    <a:srgbClr val="231F20"/>
                  </a:solidFill>
                  <a:latin typeface="Arial"/>
                  <a:cs typeface="Arial"/>
                </a:rPr>
                <a:t>f</a:t>
              </a:r>
              <a:r>
                <a:rPr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endParaRPr lang="en-US" sz="1400" b="1" spc="5" dirty="0">
                <a:solidFill>
                  <a:srgbClr val="231F20"/>
                </a:solidFill>
                <a:latin typeface="Arial"/>
                <a:cs typeface="Arial"/>
              </a:endParaRPr>
            </a:p>
            <a:p>
              <a:pPr marL="12700" marR="1602105" indent="180975">
                <a:lnSpc>
                  <a:spcPts val="1800"/>
                </a:lnSpc>
                <a:spcBef>
                  <a:spcPts val="55"/>
                </a:spcBef>
              </a:pPr>
              <a:r>
                <a:rPr sz="1400" b="1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o</a:t>
              </a:r>
              <a:r>
                <a:rPr sz="1400" b="1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d</a:t>
              </a:r>
              <a:endParaRPr sz="1400" dirty="0">
                <a:latin typeface="Arial"/>
                <a:cs typeface="Arial"/>
              </a:endParaRPr>
            </a:p>
            <a:p>
              <a:pPr marL="12700">
                <a:lnSpc>
                  <a:spcPts val="1720"/>
                </a:lnSpc>
              </a:pPr>
              <a:r>
                <a:rPr sz="1400" b="1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et</a:t>
              </a:r>
              <a:r>
                <a:rPr sz="1400" b="1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u</a:t>
              </a:r>
              <a:r>
                <a:rPr sz="1400" b="1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rn</a:t>
              </a:r>
              <a:r>
                <a:rPr sz="1400" b="1" spc="-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-90" dirty="0" smtClean="0">
                  <a:solidFill>
                    <a:srgbClr val="231F20"/>
                  </a:solidFill>
                  <a:latin typeface="Arial"/>
                  <a:cs typeface="Arial"/>
                </a:rPr>
                <a:t>b</a:t>
              </a:r>
              <a:endParaRPr sz="1450" dirty="0">
                <a:latin typeface="Arial"/>
                <a:cs typeface="Arial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8281987" y="3120045"/>
              <a:ext cx="2686440" cy="67107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628015" marR="12700" indent="-581025">
                <a:lnSpc>
                  <a:spcPct val="106400"/>
                </a:lnSpc>
              </a:pP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(* 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h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400" spc="2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et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of 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visi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d 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00" spc="3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*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endParaRPr lang="en-US" sz="1400" spc="5" dirty="0" smtClean="0">
                <a:solidFill>
                  <a:srgbClr val="231F20"/>
                </a:solidFill>
                <a:latin typeface="Arial"/>
                <a:cs typeface="Arial"/>
              </a:endParaRPr>
            </a:p>
            <a:p>
              <a:pPr marL="628015" marR="12700" indent="-581025">
                <a:lnSpc>
                  <a:spcPct val="106400"/>
                </a:lnSpc>
              </a:pP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(*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h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400" spc="25" dirty="0" smtClean="0">
                  <a:solidFill>
                    <a:srgbClr val="231F20"/>
                  </a:solidFill>
                  <a:latin typeface="Arial"/>
                  <a:cs typeface="Arial"/>
                </a:rPr>
                <a:t>m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y</a:t>
              </a:r>
              <a:r>
                <a:rPr sz="1400" spc="2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140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k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*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endParaRPr sz="1400" dirty="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55"/>
                </a:spcBef>
              </a:pP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(* 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l 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00" spc="3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n </a:t>
              </a:r>
              <a:r>
                <a:rPr sz="1450" spc="18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4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is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f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y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Φ 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*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7184356" y="4219564"/>
              <a:ext cx="4530281" cy="214817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(* 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per</a:t>
              </a:r>
              <a:r>
                <a:rPr sz="1400" spc="-50" dirty="0" smtClean="0">
                  <a:solidFill>
                    <a:srgbClr val="231F20"/>
                  </a:solidFill>
                  <a:latin typeface="Arial"/>
                  <a:cs typeface="Arial"/>
                </a:rPr>
                <a:t>f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o</a:t>
              </a:r>
              <a:r>
                <a:rPr sz="1400" spc="40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400" spc="20" dirty="0" smtClean="0">
                  <a:solidFill>
                    <a:srgbClr val="231F20"/>
                  </a:solidFill>
                  <a:latin typeface="Arial"/>
                  <a:cs typeface="Arial"/>
                </a:rPr>
                <a:t>m 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d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f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00" spc="2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-50" dirty="0" smtClean="0">
                  <a:solidFill>
                    <a:srgbClr val="231F20"/>
                  </a:solidFill>
                  <a:latin typeface="Arial"/>
                  <a:cs typeface="Arial"/>
                </a:rPr>
                <a:t>f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or</a:t>
              </a:r>
              <a:r>
                <a:rPr sz="1400" spc="2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ea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ch 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u</a:t>
              </a:r>
              <a:r>
                <a:rPr sz="140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n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visi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d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 i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n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al 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400" spc="2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*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292904" y="5253050"/>
              <a:ext cx="9484405" cy="0"/>
            </a:xfrm>
            <a:custGeom>
              <a:avLst/>
              <a:gdLst/>
              <a:ahLst/>
              <a:cxnLst/>
              <a:rect l="l" t="t" r="r" b="b"/>
              <a:pathLst>
                <a:path w="8048243">
                  <a:moveTo>
                    <a:pt x="0" y="0"/>
                  </a:moveTo>
                  <a:lnTo>
                    <a:pt x="8048243" y="0"/>
                  </a:lnTo>
                </a:path>
              </a:pathLst>
            </a:custGeom>
            <a:ln w="6095">
              <a:solidFill>
                <a:srgbClr val="221E1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10546388" y="6561408"/>
            <a:ext cx="258124" cy="184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200" spc="-10" dirty="0" smtClean="0">
                <a:solidFill>
                  <a:srgbClr val="231F20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009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78154" y="2116133"/>
            <a:ext cx="9514478" cy="3465517"/>
            <a:chOff x="1278154" y="2116133"/>
            <a:chExt cx="9514478" cy="3465517"/>
          </a:xfrm>
        </p:grpSpPr>
        <p:sp>
          <p:nvSpPr>
            <p:cNvPr id="5" name="object 5"/>
            <p:cNvSpPr txBox="1"/>
            <p:nvPr/>
          </p:nvSpPr>
          <p:spPr>
            <a:xfrm>
              <a:off x="1278154" y="2122028"/>
              <a:ext cx="2753788" cy="345962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93675"/>
              <a:r>
                <a:rPr lang="en-US" sz="1400" b="1" spc="10" dirty="0">
                  <a:solidFill>
                    <a:srgbClr val="231F20"/>
                  </a:solidFill>
                  <a:cs typeface="Arial"/>
                </a:rPr>
                <a:t>p</a:t>
              </a:r>
              <a:r>
                <a:rPr lang="en-US" sz="1400" b="1" spc="-10" dirty="0">
                  <a:solidFill>
                    <a:srgbClr val="231F20"/>
                  </a:solidFill>
                  <a:cs typeface="Arial"/>
                </a:rPr>
                <a:t>r</a:t>
              </a:r>
              <a:r>
                <a:rPr lang="en-US" sz="1400" b="1" spc="10" dirty="0">
                  <a:solidFill>
                    <a:srgbClr val="231F20"/>
                  </a:solidFill>
                  <a:cs typeface="Arial"/>
                </a:rPr>
                <a:t>o</a:t>
              </a:r>
              <a:r>
                <a:rPr lang="en-US" sz="1400" b="1" spc="5" dirty="0">
                  <a:solidFill>
                    <a:srgbClr val="231F20"/>
                  </a:solidFill>
                  <a:cs typeface="Arial"/>
                </a:rPr>
                <a:t>ce</a:t>
              </a:r>
              <a:r>
                <a:rPr lang="en-US" sz="1400" b="1" spc="10" dirty="0">
                  <a:solidFill>
                    <a:srgbClr val="231F20"/>
                  </a:solidFill>
                  <a:cs typeface="Arial"/>
                </a:rPr>
                <a:t>du</a:t>
              </a:r>
              <a:r>
                <a:rPr lang="en-US" sz="1400" b="1" spc="15" dirty="0">
                  <a:solidFill>
                    <a:srgbClr val="231F20"/>
                  </a:solidFill>
                  <a:cs typeface="Arial"/>
                </a:rPr>
                <a:t>re </a:t>
              </a:r>
              <a:r>
                <a:rPr lang="en-US" sz="1400" spc="10" dirty="0">
                  <a:solidFill>
                    <a:srgbClr val="231F20"/>
                  </a:solidFill>
                  <a:cs typeface="Arial"/>
                </a:rPr>
                <a:t>visi</a:t>
              </a:r>
              <a:r>
                <a:rPr lang="en-US" sz="1400" spc="5" dirty="0">
                  <a:solidFill>
                    <a:srgbClr val="231F20"/>
                  </a:solidFill>
                  <a:cs typeface="Arial"/>
                </a:rPr>
                <a:t>t</a:t>
              </a:r>
              <a:r>
                <a:rPr lang="en-US" sz="1400" spc="-10" dirty="0">
                  <a:solidFill>
                    <a:srgbClr val="231F20"/>
                  </a:solidFill>
                  <a:cs typeface="Arial"/>
                </a:rPr>
                <a:t> </a:t>
              </a:r>
              <a:r>
                <a:rPr lang="en-US" sz="1400" spc="10" dirty="0">
                  <a:solidFill>
                    <a:srgbClr val="231F20"/>
                  </a:solidFill>
                  <a:cs typeface="Arial"/>
                </a:rPr>
                <a:t>(s</a:t>
              </a:r>
              <a:r>
                <a:rPr lang="en-US" sz="1400" dirty="0">
                  <a:solidFill>
                    <a:srgbClr val="231F20"/>
                  </a:solidFill>
                  <a:cs typeface="Arial"/>
                </a:rPr>
                <a:t>t</a:t>
              </a:r>
              <a:r>
                <a:rPr lang="en-US" sz="1400" spc="5" dirty="0">
                  <a:solidFill>
                    <a:srgbClr val="231F20"/>
                  </a:solidFill>
                  <a:cs typeface="Arial"/>
                </a:rPr>
                <a:t>a</a:t>
              </a:r>
              <a:r>
                <a:rPr lang="en-US" sz="1400" dirty="0">
                  <a:solidFill>
                    <a:srgbClr val="231F20"/>
                  </a:solidFill>
                  <a:cs typeface="Arial"/>
                </a:rPr>
                <a:t>t</a:t>
              </a:r>
              <a:r>
                <a:rPr lang="en-US" sz="1400" spc="15" dirty="0">
                  <a:solidFill>
                    <a:srgbClr val="231F20"/>
                  </a:solidFill>
                  <a:cs typeface="Arial"/>
                </a:rPr>
                <a:t>e</a:t>
              </a:r>
              <a:r>
                <a:rPr lang="en-US" sz="1400" spc="10" dirty="0">
                  <a:solidFill>
                    <a:srgbClr val="231F20"/>
                  </a:solidFill>
                  <a:cs typeface="Arial"/>
                </a:rPr>
                <a:t> </a:t>
              </a:r>
              <a:r>
                <a:rPr lang="en-US" sz="1450" spc="50" dirty="0">
                  <a:solidFill>
                    <a:srgbClr val="231F20"/>
                  </a:solidFill>
                  <a:cs typeface="Arial"/>
                </a:rPr>
                <a:t>s</a:t>
              </a:r>
              <a:r>
                <a:rPr lang="en-US" sz="1400" spc="5" dirty="0" smtClean="0">
                  <a:solidFill>
                    <a:srgbClr val="231F20"/>
                  </a:solidFill>
                  <a:cs typeface="Arial"/>
                </a:rPr>
                <a:t>)</a:t>
              </a:r>
              <a:endParaRPr lang="en-US" sz="1400" i="1" spc="5" dirty="0" smtClean="0">
                <a:solidFill>
                  <a:srgbClr val="231F20"/>
                </a:solidFill>
                <a:latin typeface="Arial"/>
                <a:cs typeface="Arial"/>
              </a:endParaRPr>
            </a:p>
            <a:p>
              <a:pPr marL="193675">
                <a:lnSpc>
                  <a:spcPct val="100000"/>
                </a:lnSpc>
              </a:pPr>
              <a:r>
                <a:rPr sz="1400" i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pu</a:t>
              </a:r>
              <a:r>
                <a:rPr sz="1400" i="1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00" i="1" spc="20" dirty="0" smtClean="0">
                  <a:solidFill>
                    <a:srgbClr val="231F20"/>
                  </a:solidFill>
                  <a:latin typeface="Arial"/>
                  <a:cs typeface="Arial"/>
                </a:rPr>
                <a:t>h</a:t>
              </a:r>
              <a:r>
                <a:rPr sz="1450" spc="155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1450" spc="5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50" spc="80" dirty="0" smtClean="0">
                  <a:solidFill>
                    <a:srgbClr val="231F20"/>
                  </a:solidFill>
                  <a:latin typeface="Arial"/>
                  <a:cs typeface="Arial"/>
                </a:rPr>
                <a:t>,</a:t>
              </a:r>
              <a:r>
                <a:rPr sz="1450" spc="-13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70" dirty="0" smtClean="0">
                  <a:solidFill>
                    <a:srgbClr val="231F20"/>
                  </a:solidFill>
                  <a:latin typeface="Arial"/>
                  <a:cs typeface="Arial"/>
                </a:rPr>
                <a:t>U</a:t>
              </a:r>
              <a:r>
                <a:rPr sz="1450" spc="-24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155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;</a:t>
              </a:r>
              <a:endParaRPr sz="1400" dirty="0">
                <a:latin typeface="Arial"/>
                <a:cs typeface="Arial"/>
              </a:endParaRPr>
            </a:p>
            <a:p>
              <a:pPr marL="193675">
                <a:lnSpc>
                  <a:spcPct val="100000"/>
                </a:lnSpc>
                <a:spcBef>
                  <a:spcPts val="45"/>
                </a:spcBef>
              </a:pPr>
              <a:r>
                <a:rPr sz="1450" spc="18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450" spc="7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60" dirty="0" smtClean="0">
                  <a:solidFill>
                    <a:srgbClr val="231F20"/>
                  </a:solidFill>
                  <a:latin typeface="Arial"/>
                  <a:cs typeface="Arial"/>
                </a:rPr>
                <a:t>:</a:t>
              </a:r>
              <a:r>
                <a:rPr sz="1450" spc="409" dirty="0" smtClean="0">
                  <a:solidFill>
                    <a:srgbClr val="231F20"/>
                  </a:solidFill>
                  <a:latin typeface="Arial"/>
                  <a:cs typeface="Arial"/>
                </a:rPr>
                <a:t>=</a:t>
              </a:r>
              <a:r>
                <a:rPr sz="1450" spc="7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185" dirty="0" smtClean="0">
                  <a:solidFill>
                    <a:srgbClr val="231F20"/>
                  </a:solidFill>
                  <a:latin typeface="Arial"/>
                  <a:cs typeface="Arial"/>
                </a:rPr>
                <a:t>R </a:t>
              </a:r>
              <a:r>
                <a:rPr sz="1450" spc="-14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-60" dirty="0" smtClean="0">
                  <a:solidFill>
                    <a:srgbClr val="231F20"/>
                  </a:solidFill>
                  <a:latin typeface="Meiryo"/>
                  <a:cs typeface="Meiryo"/>
                </a:rPr>
                <a:t>∪</a:t>
              </a:r>
              <a:r>
                <a:rPr sz="1450" spc="170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450" spc="-30" dirty="0" smtClean="0">
                  <a:solidFill>
                    <a:srgbClr val="231F20"/>
                  </a:solidFill>
                  <a:latin typeface="Meiryo"/>
                  <a:cs typeface="Meiryo"/>
                </a:rPr>
                <a:t>{</a:t>
              </a:r>
              <a:r>
                <a:rPr sz="1450" spc="-215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450" spc="5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50" spc="-13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-40" dirty="0" smtClean="0">
                  <a:solidFill>
                    <a:srgbClr val="231F20"/>
                  </a:solidFill>
                  <a:latin typeface="Meiryo"/>
                  <a:cs typeface="Meiryo"/>
                </a:rPr>
                <a:t>}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;</a:t>
              </a:r>
              <a:endParaRPr sz="1400" dirty="0">
                <a:latin typeface="Arial"/>
                <a:cs typeface="Arial"/>
              </a:endParaRPr>
            </a:p>
            <a:p>
              <a:pPr marL="193675">
                <a:lnSpc>
                  <a:spcPts val="1670"/>
                </a:lnSpc>
                <a:spcBef>
                  <a:spcPts val="110"/>
                </a:spcBef>
              </a:pPr>
              <a:r>
                <a:rPr sz="1400" b="1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400" b="1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eat</a:t>
              </a:r>
              <a:endParaRPr sz="1400" dirty="0">
                <a:latin typeface="Arial"/>
                <a:cs typeface="Arial"/>
              </a:endParaRPr>
            </a:p>
            <a:p>
              <a:pPr marL="376555">
                <a:lnSpc>
                  <a:spcPts val="1730"/>
                </a:lnSpc>
                <a:spcBef>
                  <a:spcPts val="65"/>
                </a:spcBef>
              </a:pPr>
              <a:r>
                <a:rPr sz="1450" spc="5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800" spc="120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′</a:t>
              </a:r>
              <a:r>
                <a:rPr sz="1800" spc="157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450" spc="60" dirty="0" smtClean="0">
                  <a:solidFill>
                    <a:srgbClr val="231F20"/>
                  </a:solidFill>
                  <a:latin typeface="Arial"/>
                  <a:cs typeface="Arial"/>
                </a:rPr>
                <a:t>:</a:t>
              </a:r>
              <a:r>
                <a:rPr sz="1450" spc="409" dirty="0" smtClean="0">
                  <a:solidFill>
                    <a:srgbClr val="231F20"/>
                  </a:solidFill>
                  <a:latin typeface="Arial"/>
                  <a:cs typeface="Arial"/>
                </a:rPr>
                <a:t>=</a:t>
              </a:r>
              <a:r>
                <a:rPr sz="1450" spc="7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i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o</a:t>
              </a:r>
              <a:r>
                <a:rPr sz="1400" i="1" spc="20" dirty="0" smtClean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sz="1450" spc="155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1450" spc="70" dirty="0" smtClean="0">
                  <a:solidFill>
                    <a:srgbClr val="231F20"/>
                  </a:solidFill>
                  <a:latin typeface="Arial"/>
                  <a:cs typeface="Arial"/>
                </a:rPr>
                <a:t>U</a:t>
              </a:r>
              <a:r>
                <a:rPr sz="1450" spc="-24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155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;</a:t>
              </a:r>
              <a:endParaRPr sz="1400" dirty="0">
                <a:latin typeface="Arial"/>
                <a:cs typeface="Arial"/>
              </a:endParaRPr>
            </a:p>
            <a:p>
              <a:pPr marL="376555">
                <a:lnSpc>
                  <a:spcPct val="100000"/>
                </a:lnSpc>
                <a:spcBef>
                  <a:spcPts val="70"/>
                </a:spcBef>
              </a:pPr>
              <a:r>
                <a:rPr sz="1400" b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f </a:t>
              </a:r>
              <a:r>
                <a:rPr sz="1400" i="1" spc="-55" dirty="0" smtClean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sz="1400" i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o</a:t>
              </a:r>
              <a:r>
                <a:rPr sz="1400" i="1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0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50" spc="155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1450" spc="5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800" spc="187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′</a:t>
              </a:r>
              <a:r>
                <a:rPr sz="1450" spc="155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r>
                <a:rPr sz="1450" spc="6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114" dirty="0" smtClean="0">
                  <a:solidFill>
                    <a:srgbClr val="231F20"/>
                  </a:solidFill>
                  <a:latin typeface="Meiryo"/>
                  <a:cs typeface="Meiryo"/>
                </a:rPr>
                <a:t>⊆</a:t>
              </a:r>
              <a:r>
                <a:rPr sz="1450" spc="-20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450" spc="18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4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b="1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h</a:t>
              </a:r>
              <a:r>
                <a:rPr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400" b="1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n</a:t>
              </a:r>
              <a:endParaRPr sz="1400" dirty="0">
                <a:latin typeface="Arial"/>
                <a:cs typeface="Arial"/>
              </a:endParaRPr>
            </a:p>
            <a:p>
              <a:pPr marL="558165">
                <a:lnSpc>
                  <a:spcPts val="1730"/>
                </a:lnSpc>
                <a:spcBef>
                  <a:spcPts val="45"/>
                </a:spcBef>
              </a:pPr>
              <a:r>
                <a:rPr sz="1400" i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po</a:t>
              </a:r>
              <a:r>
                <a:rPr sz="1400" i="1" spc="30" dirty="0" smtClean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sz="1450" spc="155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1450" spc="70" dirty="0" smtClean="0">
                  <a:solidFill>
                    <a:srgbClr val="231F20"/>
                  </a:solidFill>
                  <a:latin typeface="Arial"/>
                  <a:cs typeface="Arial"/>
                </a:rPr>
                <a:t>U</a:t>
              </a:r>
              <a:r>
                <a:rPr sz="1450" spc="-24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155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;</a:t>
              </a:r>
              <a:endParaRPr sz="1400" dirty="0">
                <a:latin typeface="Arial"/>
                <a:cs typeface="Arial"/>
              </a:endParaRPr>
            </a:p>
            <a:p>
              <a:pPr marL="558165">
                <a:lnSpc>
                  <a:spcPct val="100000"/>
                </a:lnSpc>
                <a:spcBef>
                  <a:spcPts val="70"/>
                </a:spcBef>
              </a:pPr>
              <a:r>
                <a:rPr sz="1450" spc="-90" dirty="0" smtClean="0">
                  <a:solidFill>
                    <a:srgbClr val="231F20"/>
                  </a:solidFill>
                  <a:latin typeface="Arial"/>
                  <a:cs typeface="Arial"/>
                </a:rPr>
                <a:t>b</a:t>
              </a:r>
              <a:r>
                <a:rPr sz="1450" spc="7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60" dirty="0" smtClean="0">
                  <a:solidFill>
                    <a:srgbClr val="231F20"/>
                  </a:solidFill>
                  <a:latin typeface="Arial"/>
                  <a:cs typeface="Arial"/>
                </a:rPr>
                <a:t>:</a:t>
              </a:r>
              <a:r>
                <a:rPr sz="1450" spc="409" dirty="0" smtClean="0">
                  <a:solidFill>
                    <a:srgbClr val="231F20"/>
                  </a:solidFill>
                  <a:latin typeface="Arial"/>
                  <a:cs typeface="Arial"/>
                </a:rPr>
                <a:t>=</a:t>
              </a:r>
              <a:r>
                <a:rPr sz="1450" spc="6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-90" dirty="0" smtClean="0">
                  <a:solidFill>
                    <a:srgbClr val="231F20"/>
                  </a:solidFill>
                  <a:latin typeface="Arial"/>
                  <a:cs typeface="Arial"/>
                </a:rPr>
                <a:t>b </a:t>
              </a:r>
              <a:r>
                <a:rPr sz="1450" spc="13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-60" dirty="0" smtClean="0">
                  <a:solidFill>
                    <a:srgbClr val="231F20"/>
                  </a:solidFill>
                  <a:latin typeface="Meiryo"/>
                  <a:cs typeface="Meiryo"/>
                </a:rPr>
                <a:t>∧ </a:t>
              </a:r>
              <a:r>
                <a:rPr sz="1450" spc="-45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450" spc="155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1450" spc="5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800" spc="120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′</a:t>
              </a:r>
              <a:r>
                <a:rPr sz="1800" spc="157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450" spc="-430" dirty="0" smtClean="0">
                  <a:solidFill>
                    <a:srgbClr val="231F20"/>
                  </a:solidFill>
                  <a:latin typeface="Meiryo"/>
                  <a:cs typeface="Meiryo"/>
                </a:rPr>
                <a:t>|</a:t>
              </a:r>
              <a:r>
                <a:rPr sz="1450" spc="409" dirty="0" smtClean="0">
                  <a:solidFill>
                    <a:srgbClr val="231F20"/>
                  </a:solidFill>
                  <a:latin typeface="Arial"/>
                  <a:cs typeface="Arial"/>
                </a:rPr>
                <a:t>=</a:t>
              </a:r>
              <a:r>
                <a:rPr sz="1450" spc="5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Φ</a:t>
              </a:r>
              <a:r>
                <a:rPr sz="1450" spc="155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;</a:t>
              </a:r>
              <a:endParaRPr sz="1400" dirty="0">
                <a:latin typeface="Arial"/>
                <a:cs typeface="Arial"/>
              </a:endParaRPr>
            </a:p>
            <a:p>
              <a:pPr marL="376555">
                <a:lnSpc>
                  <a:spcPts val="1670"/>
                </a:lnSpc>
                <a:spcBef>
                  <a:spcPts val="95"/>
                </a:spcBef>
              </a:pPr>
              <a:r>
                <a:rPr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400" b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00" b="1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endParaRPr sz="1400" dirty="0">
                <a:latin typeface="Arial"/>
                <a:cs typeface="Arial"/>
              </a:endParaRPr>
            </a:p>
            <a:p>
              <a:pPr marL="558165">
                <a:lnSpc>
                  <a:spcPts val="1730"/>
                </a:lnSpc>
                <a:spcBef>
                  <a:spcPts val="65"/>
                </a:spcBef>
              </a:pPr>
              <a:r>
                <a:rPr sz="1400" b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et</a:t>
              </a:r>
              <a:r>
                <a:rPr sz="1400" b="1" spc="2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5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800" spc="112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′</a:t>
              </a:r>
              <a:r>
                <a:rPr sz="1800" spc="120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′</a:t>
              </a:r>
              <a:r>
                <a:rPr sz="1800" spc="157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450" spc="-60" dirty="0" smtClean="0">
                  <a:solidFill>
                    <a:srgbClr val="231F20"/>
                  </a:solidFill>
                  <a:latin typeface="Meiryo"/>
                  <a:cs typeface="Meiryo"/>
                </a:rPr>
                <a:t>∈</a:t>
              </a:r>
              <a:r>
                <a:rPr sz="1450" spc="-20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400" i="1" spc="-55" dirty="0" smtClean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sz="1400" i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o</a:t>
              </a:r>
              <a:r>
                <a:rPr sz="1400" i="1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0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50" spc="155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1450" spc="5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800" spc="187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′</a:t>
              </a:r>
              <a:r>
                <a:rPr sz="1450" spc="155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r>
                <a:rPr lang="en-US" sz="1450" spc="15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lang="en-US" sz="1600" spc="5" dirty="0">
                  <a:solidFill>
                    <a:srgbClr val="231F20"/>
                  </a:solidFill>
                  <a:cs typeface="Arial"/>
                </a:rPr>
                <a:t>\</a:t>
              </a:r>
              <a:r>
                <a:rPr sz="1450" spc="-3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-114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450" spc="18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endParaRPr sz="1450" dirty="0">
                <a:latin typeface="Arial"/>
                <a:cs typeface="Arial"/>
              </a:endParaRPr>
            </a:p>
            <a:p>
              <a:pPr marL="558165">
                <a:lnSpc>
                  <a:spcPts val="1725"/>
                </a:lnSpc>
                <a:spcBef>
                  <a:spcPts val="70"/>
                </a:spcBef>
              </a:pPr>
              <a:r>
                <a:rPr sz="1400" i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pu</a:t>
              </a:r>
              <a:r>
                <a:rPr sz="1400" i="1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00" i="1" spc="20" dirty="0" smtClean="0">
                  <a:solidFill>
                    <a:srgbClr val="231F20"/>
                  </a:solidFill>
                  <a:latin typeface="Arial"/>
                  <a:cs typeface="Arial"/>
                </a:rPr>
                <a:t>h</a:t>
              </a:r>
              <a:r>
                <a:rPr sz="1450" spc="155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1450" spc="5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800" spc="112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′</a:t>
              </a:r>
              <a:r>
                <a:rPr sz="1800" spc="187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′</a:t>
              </a:r>
              <a:r>
                <a:rPr sz="1450" spc="80" dirty="0" smtClean="0">
                  <a:solidFill>
                    <a:srgbClr val="231F20"/>
                  </a:solidFill>
                  <a:latin typeface="Arial"/>
                  <a:cs typeface="Arial"/>
                </a:rPr>
                <a:t>,</a:t>
              </a:r>
              <a:r>
                <a:rPr sz="1450" spc="-114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70" dirty="0" smtClean="0">
                  <a:solidFill>
                    <a:srgbClr val="231F20"/>
                  </a:solidFill>
                  <a:latin typeface="Arial"/>
                  <a:cs typeface="Arial"/>
                </a:rPr>
                <a:t>U</a:t>
              </a:r>
              <a:r>
                <a:rPr sz="1450" spc="-24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155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;</a:t>
              </a:r>
              <a:endParaRPr sz="1400" dirty="0">
                <a:latin typeface="Arial"/>
                <a:cs typeface="Arial"/>
              </a:endParaRPr>
            </a:p>
            <a:p>
              <a:pPr marL="558165">
                <a:lnSpc>
                  <a:spcPct val="100000"/>
                </a:lnSpc>
                <a:spcBef>
                  <a:spcPts val="60"/>
                </a:spcBef>
              </a:pPr>
              <a:r>
                <a:rPr sz="1450" spc="18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450" spc="8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60" dirty="0" smtClean="0">
                  <a:solidFill>
                    <a:srgbClr val="231F20"/>
                  </a:solidFill>
                  <a:latin typeface="Arial"/>
                  <a:cs typeface="Arial"/>
                </a:rPr>
                <a:t>:</a:t>
              </a:r>
              <a:r>
                <a:rPr sz="1450" spc="409" dirty="0" smtClean="0">
                  <a:solidFill>
                    <a:srgbClr val="231F20"/>
                  </a:solidFill>
                  <a:latin typeface="Arial"/>
                  <a:cs typeface="Arial"/>
                </a:rPr>
                <a:t>=</a:t>
              </a:r>
              <a:r>
                <a:rPr sz="1450" spc="6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185" dirty="0" smtClean="0">
                  <a:solidFill>
                    <a:srgbClr val="231F20"/>
                  </a:solidFill>
                  <a:latin typeface="Arial"/>
                  <a:cs typeface="Arial"/>
                </a:rPr>
                <a:t>R </a:t>
              </a:r>
              <a:r>
                <a:rPr sz="1450" spc="-14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-60" dirty="0" smtClean="0">
                  <a:solidFill>
                    <a:srgbClr val="231F20"/>
                  </a:solidFill>
                  <a:latin typeface="Meiryo"/>
                  <a:cs typeface="Meiryo"/>
                </a:rPr>
                <a:t>∪</a:t>
              </a:r>
              <a:r>
                <a:rPr sz="1450" spc="170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450" spc="-30" dirty="0" smtClean="0">
                  <a:solidFill>
                    <a:srgbClr val="231F20"/>
                  </a:solidFill>
                  <a:latin typeface="Meiryo"/>
                  <a:cs typeface="Meiryo"/>
                </a:rPr>
                <a:t>{</a:t>
              </a:r>
              <a:r>
                <a:rPr sz="1450" spc="-215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450" spc="5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800" spc="112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′</a:t>
              </a:r>
              <a:r>
                <a:rPr sz="1800" spc="120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′</a:t>
              </a:r>
              <a:r>
                <a:rPr sz="1800" spc="-127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450" spc="-40" dirty="0" smtClean="0">
                  <a:solidFill>
                    <a:srgbClr val="231F20"/>
                  </a:solidFill>
                  <a:latin typeface="Meiryo"/>
                  <a:cs typeface="Meiryo"/>
                </a:rPr>
                <a:t>}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;</a:t>
              </a:r>
              <a:endParaRPr sz="1400" dirty="0">
                <a:latin typeface="Arial"/>
                <a:cs typeface="Arial"/>
              </a:endParaRPr>
            </a:p>
            <a:p>
              <a:pPr marL="376555">
                <a:lnSpc>
                  <a:spcPct val="100000"/>
                </a:lnSpc>
                <a:spcBef>
                  <a:spcPts val="110"/>
                </a:spcBef>
              </a:pPr>
              <a:r>
                <a:rPr lang="en-US"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f</a:t>
              </a:r>
              <a:r>
                <a:rPr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endParaRPr lang="en-US" sz="1400" b="1" spc="5" dirty="0" smtClean="0">
                <a:solidFill>
                  <a:srgbClr val="231F20"/>
                </a:solidFill>
                <a:latin typeface="Arial"/>
                <a:cs typeface="Arial"/>
              </a:endParaRPr>
            </a:p>
            <a:p>
              <a:pPr marL="193675">
                <a:lnSpc>
                  <a:spcPct val="100000"/>
                </a:lnSpc>
                <a:spcBef>
                  <a:spcPts val="55"/>
                </a:spcBef>
              </a:pPr>
              <a:r>
                <a:rPr lang="en-US" sz="1400" b="1" spc="10" dirty="0">
                  <a:solidFill>
                    <a:srgbClr val="231F20"/>
                  </a:solidFill>
                  <a:cs typeface="Arial"/>
                </a:rPr>
                <a:t>un</a:t>
              </a:r>
              <a:r>
                <a:rPr lang="en-US" sz="1400" b="1" spc="5" dirty="0">
                  <a:solidFill>
                    <a:srgbClr val="231F20"/>
                  </a:solidFill>
                  <a:cs typeface="Arial"/>
                </a:rPr>
                <a:t>t</a:t>
              </a:r>
              <a:r>
                <a:rPr lang="en-US" sz="1400" b="1" dirty="0">
                  <a:solidFill>
                    <a:srgbClr val="231F20"/>
                  </a:solidFill>
                  <a:cs typeface="Arial"/>
                </a:rPr>
                <a:t>i</a:t>
              </a:r>
              <a:r>
                <a:rPr lang="en-US" sz="1400" b="1" spc="5" dirty="0">
                  <a:solidFill>
                    <a:srgbClr val="231F20"/>
                  </a:solidFill>
                  <a:cs typeface="Arial"/>
                </a:rPr>
                <a:t>l</a:t>
              </a:r>
              <a:r>
                <a:rPr lang="en-US" sz="1400" b="1" spc="15" dirty="0">
                  <a:solidFill>
                    <a:srgbClr val="231F20"/>
                  </a:solidFill>
                  <a:cs typeface="Arial"/>
                </a:rPr>
                <a:t> </a:t>
              </a:r>
              <a:r>
                <a:rPr lang="en-US" sz="1450" spc="155" dirty="0">
                  <a:solidFill>
                    <a:srgbClr val="231F20"/>
                  </a:solidFill>
                  <a:cs typeface="Arial"/>
                </a:rPr>
                <a:t>(</a:t>
              </a:r>
              <a:r>
                <a:rPr lang="en-US" sz="1450" spc="70" dirty="0">
                  <a:solidFill>
                    <a:srgbClr val="231F20"/>
                  </a:solidFill>
                  <a:cs typeface="Arial"/>
                </a:rPr>
                <a:t>U </a:t>
              </a:r>
              <a:r>
                <a:rPr lang="en-US" sz="1450" spc="-195" dirty="0">
                  <a:solidFill>
                    <a:srgbClr val="231F20"/>
                  </a:solidFill>
                  <a:cs typeface="Arial"/>
                </a:rPr>
                <a:t> </a:t>
              </a:r>
              <a:r>
                <a:rPr lang="en-US" sz="1450" spc="409" dirty="0">
                  <a:solidFill>
                    <a:srgbClr val="231F20"/>
                  </a:solidFill>
                  <a:cs typeface="Arial"/>
                </a:rPr>
                <a:t>=</a:t>
              </a:r>
              <a:r>
                <a:rPr lang="en-US" sz="1450" spc="70" dirty="0">
                  <a:solidFill>
                    <a:srgbClr val="231F20"/>
                  </a:solidFill>
                  <a:cs typeface="Arial"/>
                </a:rPr>
                <a:t> </a:t>
              </a:r>
              <a:r>
                <a:rPr lang="el-GR" sz="1450" spc="125" dirty="0">
                  <a:solidFill>
                    <a:srgbClr val="231F20"/>
                  </a:solidFill>
                  <a:cs typeface="Arial"/>
                </a:rPr>
                <a:t>ε</a:t>
              </a:r>
              <a:r>
                <a:rPr lang="el-GR" sz="1450" spc="155" dirty="0">
                  <a:solidFill>
                    <a:srgbClr val="231F20"/>
                  </a:solidFill>
                  <a:cs typeface="Arial"/>
                </a:rPr>
                <a:t>)</a:t>
              </a:r>
              <a:endParaRPr lang="el-GR" sz="1450" dirty="0">
                <a:cs typeface="Arial"/>
              </a:endParaRPr>
            </a:p>
            <a:p>
              <a:pPr marR="1595120" algn="ctr">
                <a:lnSpc>
                  <a:spcPct val="100000"/>
                </a:lnSpc>
                <a:spcBef>
                  <a:spcPts val="110"/>
                </a:spcBef>
              </a:pPr>
              <a:r>
                <a:rPr lang="en-US" sz="1400" b="1" spc="5" dirty="0" err="1">
                  <a:solidFill>
                    <a:srgbClr val="231F20"/>
                  </a:solidFill>
                  <a:cs typeface="Arial"/>
                </a:rPr>
                <a:t>e</a:t>
              </a:r>
              <a:r>
                <a:rPr lang="en-US" sz="1400" b="1" spc="10" dirty="0" err="1">
                  <a:solidFill>
                    <a:srgbClr val="231F20"/>
                  </a:solidFill>
                  <a:cs typeface="Arial"/>
                </a:rPr>
                <a:t>ndp</a:t>
              </a:r>
              <a:r>
                <a:rPr lang="en-US" sz="1400" b="1" spc="-10" dirty="0" err="1">
                  <a:solidFill>
                    <a:srgbClr val="231F20"/>
                  </a:solidFill>
                  <a:cs typeface="Arial"/>
                </a:rPr>
                <a:t>r</a:t>
              </a:r>
              <a:r>
                <a:rPr lang="en-US" sz="1400" b="1" spc="10" dirty="0" err="1">
                  <a:solidFill>
                    <a:srgbClr val="231F20"/>
                  </a:solidFill>
                  <a:cs typeface="Arial"/>
                </a:rPr>
                <a:t>o</a:t>
              </a:r>
              <a:r>
                <a:rPr lang="en-US" sz="1400" b="1" spc="15" dirty="0" err="1">
                  <a:solidFill>
                    <a:srgbClr val="231F20"/>
                  </a:solidFill>
                  <a:cs typeface="Arial"/>
                </a:rPr>
                <a:t>c</a:t>
              </a:r>
              <a:endParaRPr lang="en-US" sz="1400" dirty="0">
                <a:cs typeface="Arial"/>
              </a:endParaRPr>
            </a:p>
            <a:p>
              <a:pPr marL="376555">
                <a:lnSpc>
                  <a:spcPct val="100000"/>
                </a:lnSpc>
                <a:spcBef>
                  <a:spcPts val="110"/>
                </a:spcBef>
              </a:pP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8390016" y="2116133"/>
              <a:ext cx="2402082" cy="453838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 marR="12700" indent="73025">
                <a:lnSpc>
                  <a:spcPct val="102800"/>
                </a:lnSpc>
              </a:pP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(* 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pu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sh </a:t>
              </a:r>
              <a:r>
                <a:rPr sz="1450" spc="5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50" spc="-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o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n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h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400" spc="2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140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k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*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) </a:t>
              </a:r>
              <a:endParaRPr lang="en-US" sz="1400" spc="5" dirty="0" smtClean="0">
                <a:solidFill>
                  <a:srgbClr val="231F20"/>
                </a:solidFill>
                <a:latin typeface="Arial"/>
                <a:cs typeface="Arial"/>
              </a:endParaRPr>
            </a:p>
            <a:p>
              <a:pPr marL="12700" marR="12700" indent="73025">
                <a:lnSpc>
                  <a:spcPct val="102800"/>
                </a:lnSpc>
              </a:pP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(*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25" dirty="0" smtClean="0">
                  <a:solidFill>
                    <a:srgbClr val="231F20"/>
                  </a:solidFill>
                  <a:latin typeface="Arial"/>
                  <a:cs typeface="Arial"/>
                </a:rPr>
                <a:t>m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1400" spc="30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k</a:t>
              </a:r>
              <a:r>
                <a:rPr sz="14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5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50" spc="-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00" spc="2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rea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ha</a:t>
              </a:r>
              <a:r>
                <a:rPr sz="140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b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400" spc="2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*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8118913" y="3424725"/>
              <a:ext cx="2673719" cy="231759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(* c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he</a:t>
              </a:r>
              <a:r>
                <a:rPr sz="140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k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-25" dirty="0" smtClean="0">
                  <a:solidFill>
                    <a:srgbClr val="231F20"/>
                  </a:solidFill>
                  <a:latin typeface="Arial"/>
                  <a:cs typeface="Arial"/>
                </a:rPr>
                <a:t>v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li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d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y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of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Φ</a:t>
              </a:r>
              <a:r>
                <a:rPr sz="1450" spc="-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n </a:t>
              </a:r>
              <a:r>
                <a:rPr sz="1450" spc="5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800" spc="120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′</a:t>
              </a:r>
              <a:r>
                <a:rPr sz="1800" spc="67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*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7197585" y="4291741"/>
              <a:ext cx="3594891" cy="231759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(* s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400" spc="2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5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800" spc="112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′</a:t>
              </a:r>
              <a:r>
                <a:rPr sz="1800" spc="120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′</a:t>
              </a:r>
              <a:r>
                <a:rPr sz="1800" spc="52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is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a 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n</a:t>
              </a:r>
              <a:r>
                <a:rPr sz="140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400" spc="20" dirty="0" smtClean="0">
                  <a:solidFill>
                    <a:srgbClr val="231F20"/>
                  </a:solidFill>
                  <a:latin typeface="Arial"/>
                  <a:cs typeface="Arial"/>
                </a:rPr>
                <a:t>w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rea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ha</a:t>
              </a:r>
              <a:r>
                <a:rPr sz="140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b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400" spc="2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400" spc="2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*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endParaRPr sz="1400" dirty="0">
                <a:latin typeface="Arial"/>
                <a:cs typeface="Arial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66767" y="5761930"/>
            <a:ext cx="9499822" cy="593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780" algn="ctr">
              <a:lnSpc>
                <a:spcPct val="100000"/>
              </a:lnSpc>
            </a:pPr>
            <a:r>
              <a:rPr sz="1700" i="1" spc="5" dirty="0" smtClean="0">
                <a:solidFill>
                  <a:srgbClr val="0000FF"/>
                </a:solidFill>
                <a:latin typeface="Arial"/>
                <a:cs typeface="Arial"/>
              </a:rPr>
              <a:t>error</a:t>
            </a:r>
            <a:r>
              <a:rPr sz="1700" i="1" spc="-1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i="1" spc="5" dirty="0" smtClean="0">
                <a:solidFill>
                  <a:srgbClr val="0000FF"/>
                </a:solidFill>
                <a:latin typeface="Arial"/>
                <a:cs typeface="Arial"/>
              </a:rPr>
              <a:t>indication</a:t>
            </a:r>
            <a:r>
              <a:rPr sz="1700" i="1" spc="-1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i="1" spc="5" dirty="0" smtClean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1700" i="1" spc="1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i="1" spc="5" dirty="0" smtClean="0">
                <a:solidFill>
                  <a:srgbClr val="0000FF"/>
                </a:solidFill>
                <a:latin typeface="Arial"/>
                <a:cs typeface="Arial"/>
              </a:rPr>
              <a:t>state</a:t>
            </a:r>
            <a:r>
              <a:rPr sz="1700" i="1" spc="-1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i="1" spc="5" dirty="0" smtClean="0">
                <a:solidFill>
                  <a:srgbClr val="0000FF"/>
                </a:solidFill>
                <a:latin typeface="Arial"/>
                <a:cs typeface="Arial"/>
              </a:rPr>
              <a:t>refuting</a:t>
            </a:r>
            <a:r>
              <a:rPr sz="1700" i="1" spc="-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spc="50" dirty="0" smtClean="0">
                <a:solidFill>
                  <a:srgbClr val="0000FF"/>
                </a:solidFill>
                <a:latin typeface="Arial"/>
                <a:cs typeface="Arial"/>
              </a:rPr>
              <a:t>Φ</a:t>
            </a:r>
            <a:endParaRPr sz="1700" dirty="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"/>
              </a:spcBef>
            </a:pPr>
            <a:endParaRPr sz="500" dirty="0"/>
          </a:p>
          <a:p>
            <a:pPr algn="ctr">
              <a:lnSpc>
                <a:spcPct val="100000"/>
              </a:lnSpc>
            </a:pPr>
            <a:r>
              <a:rPr sz="1700" i="1" spc="5" dirty="0" smtClean="0">
                <a:solidFill>
                  <a:srgbClr val="0000FF"/>
                </a:solidFill>
                <a:latin typeface="Arial"/>
                <a:cs typeface="Arial"/>
              </a:rPr>
              <a:t>initial</a:t>
            </a:r>
            <a:r>
              <a:rPr sz="1700" i="1" spc="-1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i="1" spc="5" dirty="0" smtClean="0">
                <a:solidFill>
                  <a:srgbClr val="0000FF"/>
                </a:solidFill>
                <a:latin typeface="Arial"/>
                <a:cs typeface="Arial"/>
              </a:rPr>
              <a:t>path</a:t>
            </a:r>
            <a:r>
              <a:rPr sz="1700" i="1" spc="-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i="1" spc="0" dirty="0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700" i="1" spc="-5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700" i="1" spc="5" dirty="0" smtClean="0">
                <a:solidFill>
                  <a:srgbClr val="0000FF"/>
                </a:solidFill>
                <a:latin typeface="Arial"/>
                <a:cs typeface="Arial"/>
              </a:rPr>
              <a:t>ag</a:t>
            </a:r>
            <a:r>
              <a:rPr sz="1700" i="1" spc="15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700" i="1" spc="5" dirty="0" smtClean="0">
                <a:solidFill>
                  <a:srgbClr val="0000FF"/>
                </a:solidFill>
                <a:latin typeface="Arial"/>
                <a:cs typeface="Arial"/>
              </a:rPr>
              <a:t>ent</a:t>
            </a:r>
            <a:r>
              <a:rPr sz="1700" i="1" spc="-2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spc="75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800" spc="15" baseline="-11574" dirty="0" smtClean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1800" spc="67" baseline="-1157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spc="75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800" spc="15" baseline="-11574" dirty="0" smtClean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1800" spc="89" baseline="-1157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spc="75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800" spc="15" baseline="-11574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800" spc="67" baseline="-1157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spc="110" dirty="0" smtClean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1700" spc="-14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spc="110" dirty="0" smtClean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1700" spc="-14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spc="110" dirty="0" smtClean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1700" spc="-14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spc="75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800" spc="270" baseline="-11574" dirty="0" smtClean="0">
                <a:solidFill>
                  <a:srgbClr val="0000FF"/>
                </a:solidFill>
                <a:latin typeface="Arial"/>
                <a:cs typeface="Arial"/>
              </a:rPr>
              <a:t>n </a:t>
            </a:r>
            <a:r>
              <a:rPr sz="1800" spc="-209" baseline="-1157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i="1" spc="15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700" i="1" spc="5" dirty="0" smtClean="0">
                <a:solidFill>
                  <a:srgbClr val="0000FF"/>
                </a:solidFill>
                <a:latin typeface="Arial"/>
                <a:cs typeface="Arial"/>
              </a:rPr>
              <a:t>ith</a:t>
            </a:r>
            <a:r>
              <a:rPr sz="1700" i="1" spc="-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spc="75" dirty="0" smtClean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800" spc="322" baseline="-11574" dirty="0" smtClean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1800" spc="-97" baseline="-1157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spc="-500" dirty="0" smtClean="0">
                <a:solidFill>
                  <a:srgbClr val="0000FF"/>
                </a:solidFill>
                <a:latin typeface="Meiryo"/>
                <a:cs typeface="Meiryo"/>
              </a:rPr>
              <a:t>|</a:t>
            </a:r>
            <a:r>
              <a:rPr sz="1700" spc="515" dirty="0" smtClean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700" spc="9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spc="50" dirty="0" smtClean="0">
                <a:solidFill>
                  <a:srgbClr val="0000FF"/>
                </a:solidFill>
                <a:latin typeface="Arial"/>
                <a:cs typeface="Arial"/>
              </a:rPr>
              <a:t>Φ </a:t>
            </a:r>
            <a:r>
              <a:rPr sz="1700" i="1" spc="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700" i="1" spc="5" dirty="0" err="1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700" i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700" i="1" spc="5" dirty="0">
                <a:solidFill>
                  <a:srgbClr val="0000FF"/>
                </a:solidFill>
                <a:latin typeface="Arial"/>
                <a:cs typeface="Arial"/>
              </a:rPr>
              <a:t>≠</a:t>
            </a:r>
            <a:r>
              <a:rPr sz="1700" i="1" spc="5" dirty="0">
                <a:solidFill>
                  <a:srgbClr val="0000FF"/>
                </a:solidFill>
                <a:latin typeface="Arial"/>
                <a:cs typeface="Arial"/>
              </a:rPr>
              <a:t> n) and </a:t>
            </a:r>
            <a:r>
              <a:rPr sz="1700" i="1" spc="5" dirty="0" err="1">
                <a:solidFill>
                  <a:srgbClr val="0000FF"/>
                </a:solidFill>
                <a:latin typeface="Arial"/>
                <a:cs typeface="Arial"/>
              </a:rPr>
              <a:t>sn</a:t>
            </a:r>
            <a:r>
              <a:rPr sz="1700" i="1" spc="5" dirty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1700" i="1" spc="5" dirty="0" smtClean="0">
                <a:solidFill>
                  <a:srgbClr val="0000FF"/>
                </a:solidFill>
                <a:latin typeface="Arial"/>
                <a:cs typeface="Arial"/>
              </a:rPr>
              <a:t>|</a:t>
            </a:r>
            <a:r>
              <a:rPr lang="en-US" sz="1700" i="1" spc="5" dirty="0" smtClean="0">
                <a:solidFill>
                  <a:srgbClr val="0000FF"/>
                </a:solidFill>
                <a:latin typeface="Arial"/>
                <a:cs typeface="Arial"/>
              </a:rPr>
              <a:t>≠</a:t>
            </a:r>
            <a:r>
              <a:rPr sz="1700" i="1" spc="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i="1" spc="5" dirty="0">
                <a:solidFill>
                  <a:srgbClr val="0000FF"/>
                </a:solidFill>
                <a:latin typeface="Arial"/>
                <a:cs typeface="Arial"/>
              </a:rPr>
              <a:t>Φ is </a:t>
            </a:r>
            <a:r>
              <a:rPr sz="1700" i="1" spc="15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700" i="1" spc="5" dirty="0" smtClean="0">
                <a:solidFill>
                  <a:srgbClr val="0000FF"/>
                </a:solidFill>
                <a:latin typeface="Arial"/>
                <a:cs typeface="Arial"/>
              </a:rPr>
              <a:t>ore</a:t>
            </a:r>
            <a:r>
              <a:rPr sz="1700" i="1" spc="-1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i="1" spc="5" dirty="0" smtClean="0">
                <a:solidFill>
                  <a:srgbClr val="0000FF"/>
                </a:solidFill>
                <a:latin typeface="Arial"/>
                <a:cs typeface="Arial"/>
              </a:rPr>
              <a:t>useful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10546388" y="6561408"/>
            <a:ext cx="258124" cy="184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200" spc="-10" dirty="0" smtClean="0">
                <a:solidFill>
                  <a:srgbClr val="231F20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585787" y="552450"/>
            <a:ext cx="6468409" cy="3660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b="1" spc="-68" dirty="0">
                <a:solidFill>
                  <a:schemeClr val="tx2"/>
                </a:solidFill>
                <a:latin typeface="Arial Narrow" panose="020B0606020202030204" pitchFamily="34" charset="0"/>
              </a:rPr>
              <a:t>A naive invariant checking algorithm</a:t>
            </a:r>
            <a:endParaRPr sz="2800" b="1" spc="-68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514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38187" y="628650"/>
            <a:ext cx="4627562" cy="3660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b="1" spc="-68" dirty="0">
                <a:solidFill>
                  <a:schemeClr val="tx2"/>
                </a:solidFill>
                <a:latin typeface="Arial Narrow" panose="020B0606020202030204" pitchFamily="34" charset="0"/>
              </a:rPr>
              <a:t>Invariant checking by DFS</a:t>
            </a:r>
            <a:endParaRPr sz="2800" b="1" spc="-68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2604" y="2225137"/>
            <a:ext cx="6880729" cy="44960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0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400" i="1" spc="5" dirty="0" smtClean="0">
                <a:solidFill>
                  <a:srgbClr val="231F20"/>
                </a:solidFill>
                <a:latin typeface="Arial"/>
                <a:cs typeface="Arial"/>
              </a:rPr>
              <a:t>npu</a:t>
            </a:r>
            <a:r>
              <a:rPr sz="1400" i="1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400" i="1" spc="5" dirty="0" smtClean="0">
                <a:solidFill>
                  <a:srgbClr val="231F20"/>
                </a:solidFill>
                <a:latin typeface="Arial"/>
                <a:cs typeface="Arial"/>
              </a:rPr>
              <a:t>: </a:t>
            </a:r>
            <a:r>
              <a:rPr sz="1400" i="1" spc="-4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5" dirty="0" smtClean="0">
                <a:solidFill>
                  <a:srgbClr val="231F20"/>
                </a:solidFill>
                <a:latin typeface="Arial"/>
                <a:cs typeface="Arial"/>
              </a:rPr>
              <a:t>fin</a:t>
            </a:r>
            <a:r>
              <a:rPr sz="1400" spc="10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400" spc="15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400" spc="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400" spc="-5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400" spc="5" dirty="0" smtClean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400" spc="10" dirty="0" smtClean="0">
                <a:solidFill>
                  <a:srgbClr val="231F20"/>
                </a:solidFill>
                <a:latin typeface="Arial"/>
                <a:cs typeface="Arial"/>
              </a:rPr>
              <a:t>si</a:t>
            </a:r>
            <a:r>
              <a:rPr sz="140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400" spc="10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400" spc="5" dirty="0" smtClean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400" spc="15" dirty="0" smtClean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400" spc="10" dirty="0" smtClean="0">
                <a:solidFill>
                  <a:srgbClr val="231F20"/>
                </a:solidFill>
                <a:latin typeface="Arial"/>
                <a:cs typeface="Arial"/>
              </a:rPr>
              <a:t> sys</a:t>
            </a:r>
            <a:r>
              <a:rPr sz="140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400" spc="5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400" spc="20" dirty="0" smtClean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400" spc="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i="1" spc="1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400" i="1" spc="15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400" i="1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5" dirty="0" smtClean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400" spc="15" dirty="0" smtClean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400" spc="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5" dirty="0" smtClean="0">
                <a:solidFill>
                  <a:srgbClr val="231F20"/>
                </a:solidFill>
                <a:latin typeface="Arial"/>
                <a:cs typeface="Arial"/>
              </a:rPr>
              <a:t>propo</a:t>
            </a:r>
            <a:r>
              <a:rPr sz="1400" spc="10" dirty="0" smtClean="0">
                <a:solidFill>
                  <a:srgbClr val="231F20"/>
                </a:solidFill>
                <a:latin typeface="Arial"/>
                <a:cs typeface="Arial"/>
              </a:rPr>
              <a:t>si</a:t>
            </a:r>
            <a:r>
              <a:rPr sz="140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400" spc="10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400" spc="5" dirty="0" smtClean="0">
                <a:solidFill>
                  <a:srgbClr val="231F20"/>
                </a:solidFill>
                <a:latin typeface="Arial"/>
                <a:cs typeface="Arial"/>
              </a:rPr>
              <a:t>onal</a:t>
            </a:r>
            <a:r>
              <a:rPr sz="1400" spc="3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-50" dirty="0" smtClean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400" spc="5" dirty="0" smtClean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400" spc="4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400" spc="10" dirty="0" smtClean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400" spc="5" dirty="0" smtClean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400" spc="10" dirty="0" smtClean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400" spc="15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400" spc="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Φ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400" i="1" spc="15" dirty="0" smtClean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400" i="1" spc="5" dirty="0" smtClean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400" i="1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400" i="1" spc="5" dirty="0" smtClean="0">
                <a:solidFill>
                  <a:srgbClr val="231F20"/>
                </a:solidFill>
                <a:latin typeface="Arial"/>
                <a:cs typeface="Arial"/>
              </a:rPr>
              <a:t>pu</a:t>
            </a:r>
            <a:r>
              <a:rPr sz="1400" i="1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400" i="1" spc="5" dirty="0" smtClean="0">
                <a:solidFill>
                  <a:srgbClr val="231F20"/>
                </a:solidFill>
                <a:latin typeface="Arial"/>
                <a:cs typeface="Arial"/>
              </a:rPr>
              <a:t>: </a:t>
            </a:r>
            <a:r>
              <a:rPr sz="1400" i="1" spc="-4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5" dirty="0" smtClean="0">
                <a:solidFill>
                  <a:srgbClr val="231F20"/>
                </a:solidFill>
                <a:latin typeface="Arial"/>
                <a:cs typeface="Arial"/>
              </a:rPr>
              <a:t>”</a:t>
            </a:r>
            <a:r>
              <a:rPr sz="1400" spc="-1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00" spc="5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400" spc="10" dirty="0" smtClean="0">
                <a:solidFill>
                  <a:srgbClr val="231F20"/>
                </a:solidFill>
                <a:latin typeface="Arial"/>
                <a:cs typeface="Arial"/>
              </a:rPr>
              <a:t>s”</a:t>
            </a:r>
            <a:r>
              <a:rPr sz="14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10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400" spc="5" dirty="0" smtClean="0">
                <a:solidFill>
                  <a:srgbClr val="231F20"/>
                </a:solidFill>
                <a:latin typeface="Arial"/>
                <a:cs typeface="Arial"/>
              </a:rPr>
              <a:t>f </a:t>
            </a:r>
            <a:r>
              <a:rPr sz="1400" i="1" spc="1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400" i="1" spc="15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400" i="1" spc="8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-430" dirty="0" smtClean="0">
                <a:solidFill>
                  <a:srgbClr val="231F20"/>
                </a:solidFill>
                <a:latin typeface="Meiryo"/>
                <a:cs typeface="Meiryo"/>
              </a:rPr>
              <a:t>|</a:t>
            </a:r>
            <a:r>
              <a:rPr sz="1450" spc="409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-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5" dirty="0" smtClean="0">
                <a:solidFill>
                  <a:srgbClr val="231F20"/>
                </a:solidFill>
                <a:latin typeface="Arial"/>
                <a:cs typeface="Arial"/>
              </a:rPr>
              <a:t>”a</a:t>
            </a:r>
            <a:r>
              <a:rPr sz="1400" spc="10" dirty="0" smtClean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400" spc="-10" dirty="0" smtClean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400" spc="-40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400" spc="10" dirty="0" smtClean="0">
                <a:solidFill>
                  <a:srgbClr val="231F20"/>
                </a:solidFill>
                <a:latin typeface="Arial"/>
                <a:cs typeface="Arial"/>
              </a:rPr>
              <a:t>ys</a:t>
            </a:r>
            <a:r>
              <a:rPr sz="1400" spc="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5" dirty="0" smtClean="0">
                <a:solidFill>
                  <a:srgbClr val="231F20"/>
                </a:solidFill>
                <a:latin typeface="Arial"/>
                <a:cs typeface="Arial"/>
              </a:rPr>
              <a:t>Φ</a:t>
            </a:r>
            <a:r>
              <a:rPr sz="1400" spc="5" dirty="0" smtClean="0">
                <a:solidFill>
                  <a:srgbClr val="231F20"/>
                </a:solidFill>
                <a:latin typeface="Arial"/>
                <a:cs typeface="Arial"/>
              </a:rPr>
              <a:t>”, o</a:t>
            </a:r>
            <a:r>
              <a:rPr sz="140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400" spc="5" dirty="0" smtClean="0">
                <a:solidFill>
                  <a:srgbClr val="231F20"/>
                </a:solidFill>
                <a:latin typeface="Arial"/>
                <a:cs typeface="Arial"/>
              </a:rPr>
              <a:t>her</a:t>
            </a:r>
            <a:r>
              <a:rPr sz="1400" spc="15" dirty="0" smtClean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400" spc="10" dirty="0" smtClean="0">
                <a:solidFill>
                  <a:srgbClr val="231F20"/>
                </a:solidFill>
                <a:latin typeface="Arial"/>
                <a:cs typeface="Arial"/>
              </a:rPr>
              <a:t>ise</a:t>
            </a:r>
            <a:r>
              <a:rPr sz="1400" spc="2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5" dirty="0" smtClean="0">
                <a:solidFill>
                  <a:srgbClr val="231F20"/>
                </a:solidFill>
                <a:latin typeface="Arial"/>
                <a:cs typeface="Arial"/>
              </a:rPr>
              <a:t>”no”</a:t>
            </a:r>
            <a:r>
              <a:rPr sz="1400" spc="2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5" dirty="0" smtClean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400" spc="10" dirty="0" smtClean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400" spc="5" dirty="0" smtClean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400" spc="10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400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spc="15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400" spc="10" dirty="0" smtClean="0">
                <a:solidFill>
                  <a:srgbClr val="231F20"/>
                </a:solidFill>
                <a:latin typeface="Arial"/>
                <a:cs typeface="Arial"/>
              </a:rPr>
              <a:t> c</a:t>
            </a:r>
            <a:r>
              <a:rPr sz="1400" spc="5" dirty="0" smtClean="0">
                <a:solidFill>
                  <a:srgbClr val="231F20"/>
                </a:solidFill>
                <a:latin typeface="Arial"/>
                <a:cs typeface="Arial"/>
              </a:rPr>
              <a:t>oun</a:t>
            </a:r>
            <a:r>
              <a:rPr sz="140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400" spc="5" dirty="0" smtClean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400" spc="-40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400" spc="10" dirty="0" smtClean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400" spc="5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400" spc="25" dirty="0" smtClean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400" spc="5" dirty="0" smtClean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400" spc="10" dirty="0" smtClean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400" spc="15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8125" y="3556159"/>
            <a:ext cx="2494124" cy="19642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3675" marR="624840" indent="-181610">
              <a:lnSpc>
                <a:spcPct val="103099"/>
              </a:lnSpc>
            </a:pPr>
            <a:endParaRPr sz="1400" dirty="0"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70226" y="2918120"/>
            <a:ext cx="9975671" cy="2856639"/>
            <a:chOff x="1270226" y="2832096"/>
            <a:chExt cx="9975671" cy="2856639"/>
          </a:xfrm>
        </p:grpSpPr>
        <p:grpSp>
          <p:nvGrpSpPr>
            <p:cNvPr id="2" name="Group 1"/>
            <p:cNvGrpSpPr/>
            <p:nvPr/>
          </p:nvGrpSpPr>
          <p:grpSpPr>
            <a:xfrm>
              <a:off x="1270226" y="2832096"/>
              <a:ext cx="9975671" cy="2688275"/>
              <a:chOff x="1278117" y="2832095"/>
              <a:chExt cx="9975671" cy="2688275"/>
            </a:xfrm>
          </p:grpSpPr>
          <p:sp>
            <p:nvSpPr>
              <p:cNvPr id="6" name="object 6"/>
              <p:cNvSpPr/>
              <p:nvPr/>
            </p:nvSpPr>
            <p:spPr>
              <a:xfrm>
                <a:off x="1292904" y="2832095"/>
                <a:ext cx="94844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048243">
                    <a:moveTo>
                      <a:pt x="0" y="0"/>
                    </a:moveTo>
                    <a:lnTo>
                      <a:pt x="8048243" y="0"/>
                    </a:lnTo>
                  </a:path>
                </a:pathLst>
              </a:custGeom>
              <a:ln w="6095">
                <a:solidFill>
                  <a:srgbClr val="221E1F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/>
              </a:p>
            </p:txBody>
          </p:sp>
          <p:sp>
            <p:nvSpPr>
              <p:cNvPr id="7" name="object 7"/>
              <p:cNvSpPr txBox="1"/>
              <p:nvPr/>
            </p:nvSpPr>
            <p:spPr>
              <a:xfrm>
                <a:off x="1278117" y="2905539"/>
                <a:ext cx="2889070" cy="2614831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/>
              <a:p>
                <a:pPr marL="12700" marR="12700" indent="0">
                  <a:lnSpc>
                    <a:spcPct val="103099"/>
                  </a:lnSpc>
                </a:pPr>
                <a:r>
                  <a:rPr sz="1400" b="1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set</a:t>
                </a:r>
                <a:r>
                  <a:rPr sz="1400" b="1" spc="2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00" b="1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o</a:t>
                </a:r>
                <a:r>
                  <a:rPr sz="1400" b="1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f </a:t>
                </a:r>
                <a:r>
                  <a:rPr sz="1400" b="1" spc="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s</a:t>
                </a:r>
                <a:r>
                  <a:rPr sz="140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a</a:t>
                </a:r>
                <a:r>
                  <a:rPr sz="140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e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s</a:t>
                </a:r>
                <a:r>
                  <a:rPr sz="1400" spc="2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50" spc="18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R</a:t>
                </a:r>
                <a:r>
                  <a:rPr sz="1450" spc="7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50" spc="6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:</a:t>
                </a:r>
                <a:r>
                  <a:rPr sz="1450" spc="409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=</a:t>
                </a:r>
                <a:r>
                  <a:rPr sz="1450" spc="7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00" spc="-15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∅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; </a:t>
                </a:r>
                <a:endParaRPr lang="en-US" sz="1400" spc="5" dirty="0" smtClean="0">
                  <a:solidFill>
                    <a:srgbClr val="231F20"/>
                  </a:solidFill>
                  <a:latin typeface="Arial"/>
                  <a:cs typeface="Arial"/>
                </a:endParaRPr>
              </a:p>
              <a:p>
                <a:pPr marL="12700" marR="12700" indent="0">
                  <a:lnSpc>
                    <a:spcPct val="103099"/>
                  </a:lnSpc>
                </a:pPr>
                <a:r>
                  <a:rPr sz="1400" b="1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sta</a:t>
                </a:r>
                <a:r>
                  <a:rPr sz="1400" b="1" spc="-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c</a:t>
                </a:r>
                <a:r>
                  <a:rPr sz="1400" b="1" spc="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k</a:t>
                </a:r>
                <a:r>
                  <a:rPr sz="1400" b="1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o</a:t>
                </a:r>
                <a:r>
                  <a:rPr sz="1400" b="1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f </a:t>
                </a:r>
                <a:r>
                  <a:rPr sz="1400" b="1" spc="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s</a:t>
                </a:r>
                <a:r>
                  <a:rPr sz="140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a</a:t>
                </a:r>
                <a:r>
                  <a:rPr sz="140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e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s</a:t>
                </a:r>
                <a:r>
                  <a:rPr sz="1400" spc="3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50" spc="7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U </a:t>
                </a:r>
                <a:r>
                  <a:rPr sz="1450" spc="-19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50" spc="6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:</a:t>
                </a:r>
                <a:r>
                  <a:rPr sz="1450" spc="409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=</a:t>
                </a:r>
                <a:r>
                  <a:rPr sz="1450" spc="7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50" spc="12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ε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; </a:t>
                </a:r>
                <a:endParaRPr lang="en-US" sz="1400" spc="5" dirty="0" smtClean="0">
                  <a:solidFill>
                    <a:srgbClr val="231F20"/>
                  </a:solidFill>
                  <a:latin typeface="Arial"/>
                  <a:cs typeface="Arial"/>
                </a:endParaRPr>
              </a:p>
              <a:p>
                <a:pPr marL="12700" marR="12700" indent="0">
                  <a:lnSpc>
                    <a:spcPct val="103099"/>
                  </a:lnSpc>
                </a:pPr>
                <a:r>
                  <a:rPr sz="1400" b="1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boo</a:t>
                </a:r>
                <a:r>
                  <a:rPr sz="1400" b="1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l </a:t>
                </a:r>
                <a:r>
                  <a:rPr sz="1450" spc="-9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b</a:t>
                </a:r>
                <a:r>
                  <a:rPr sz="1450" spc="7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50" spc="6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:</a:t>
                </a:r>
                <a:r>
                  <a:rPr sz="1450" spc="409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=</a:t>
                </a:r>
                <a:r>
                  <a:rPr sz="1450" spc="6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0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1400" spc="3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r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u</a:t>
                </a:r>
                <a:r>
                  <a:rPr sz="1400" spc="2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e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;</a:t>
                </a:r>
                <a:endParaRPr lang="en-US" sz="1400" spc="5" dirty="0" smtClean="0">
                  <a:solidFill>
                    <a:srgbClr val="231F20"/>
                  </a:solidFill>
                  <a:latin typeface="Arial"/>
                  <a:cs typeface="Arial"/>
                </a:endParaRPr>
              </a:p>
              <a:p>
                <a:pPr marL="193675" marR="624840" indent="-181610">
                  <a:lnSpc>
                    <a:spcPct val="103099"/>
                  </a:lnSpc>
                </a:pPr>
                <a:r>
                  <a:rPr lang="en-US" sz="1400" b="1" spc="15" dirty="0">
                    <a:solidFill>
                      <a:srgbClr val="231F20"/>
                    </a:solidFill>
                    <a:cs typeface="Arial"/>
                  </a:rPr>
                  <a:t>w</a:t>
                </a:r>
                <a:r>
                  <a:rPr lang="en-US" sz="1400" b="1" spc="10" dirty="0">
                    <a:solidFill>
                      <a:srgbClr val="231F20"/>
                    </a:solidFill>
                    <a:cs typeface="Arial"/>
                  </a:rPr>
                  <a:t>h</a:t>
                </a:r>
                <a:r>
                  <a:rPr lang="en-US" sz="1400" b="1" dirty="0">
                    <a:solidFill>
                      <a:srgbClr val="231F20"/>
                    </a:solidFill>
                    <a:cs typeface="Arial"/>
                  </a:rPr>
                  <a:t>il</a:t>
                </a:r>
                <a:r>
                  <a:rPr lang="en-US" sz="1400" b="1" spc="15" dirty="0">
                    <a:solidFill>
                      <a:srgbClr val="231F20"/>
                    </a:solidFill>
                    <a:cs typeface="Arial"/>
                  </a:rPr>
                  <a:t>e</a:t>
                </a:r>
                <a:r>
                  <a:rPr lang="en-US" sz="1400" b="1" spc="10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US" sz="1450" spc="155" dirty="0">
                    <a:solidFill>
                      <a:srgbClr val="231F20"/>
                    </a:solidFill>
                    <a:cs typeface="Arial"/>
                  </a:rPr>
                  <a:t>(</a:t>
                </a:r>
                <a:r>
                  <a:rPr lang="en-US" sz="1450" spc="325" dirty="0">
                    <a:solidFill>
                      <a:srgbClr val="231F20"/>
                    </a:solidFill>
                    <a:cs typeface="Arial"/>
                  </a:rPr>
                  <a:t>I</a:t>
                </a:r>
                <a:r>
                  <a:rPr lang="en-US" sz="1450" spc="7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US" sz="1400" spc="5" dirty="0">
                    <a:solidFill>
                      <a:srgbClr val="231F20"/>
                    </a:solidFill>
                    <a:cs typeface="Arial"/>
                  </a:rPr>
                  <a:t>\</a:t>
                </a:r>
                <a:r>
                  <a:rPr lang="en-US" sz="1450" spc="-114" dirty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lang="en-US" sz="1450" spc="185" dirty="0">
                    <a:solidFill>
                      <a:srgbClr val="231F20"/>
                    </a:solidFill>
                    <a:cs typeface="Arial"/>
                  </a:rPr>
                  <a:t>R</a:t>
                </a:r>
                <a:r>
                  <a:rPr lang="en-US" sz="1450" spc="70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US" sz="1600" spc="90" dirty="0">
                    <a:solidFill>
                      <a:srgbClr val="231F20"/>
                    </a:solidFill>
                    <a:latin typeface="Cambria Math"/>
                    <a:ea typeface="Cambria Math"/>
                    <a:cs typeface="Arial"/>
                  </a:rPr>
                  <a:t>≠</a:t>
                </a:r>
                <a:r>
                  <a:rPr lang="en-US" sz="1450" spc="70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US" sz="1400" spc="-15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∅ </a:t>
                </a:r>
                <a:r>
                  <a:rPr lang="en-US" sz="1400" spc="-60" dirty="0">
                    <a:solidFill>
                      <a:srgbClr val="231F20"/>
                    </a:solidFill>
                    <a:latin typeface="Meiryo"/>
                    <a:cs typeface="Meiryo"/>
                  </a:rPr>
                  <a:t>∧ </a:t>
                </a:r>
                <a:r>
                  <a:rPr lang="en-US" sz="1400" spc="-45" dirty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lang="en-US" sz="1400" spc="-100" dirty="0">
                    <a:solidFill>
                      <a:srgbClr val="231F20"/>
                    </a:solidFill>
                    <a:cs typeface="Arial"/>
                  </a:rPr>
                  <a:t>b</a:t>
                </a:r>
                <a:r>
                  <a:rPr lang="en-US" sz="1400" spc="155" dirty="0">
                    <a:solidFill>
                      <a:srgbClr val="231F20"/>
                    </a:solidFill>
                    <a:cs typeface="Arial"/>
                  </a:rPr>
                  <a:t>)</a:t>
                </a:r>
                <a:r>
                  <a:rPr lang="en-US" sz="1400" spc="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US" sz="1200" b="1" spc="10" dirty="0" smtClean="0">
                    <a:solidFill>
                      <a:srgbClr val="231F20"/>
                    </a:solidFill>
                    <a:cs typeface="Arial"/>
                  </a:rPr>
                  <a:t>d</a:t>
                </a:r>
                <a:r>
                  <a:rPr lang="en-US" sz="1200" b="1" spc="15" dirty="0" smtClean="0">
                    <a:solidFill>
                      <a:srgbClr val="231F20"/>
                    </a:solidFill>
                    <a:cs typeface="Arial"/>
                  </a:rPr>
                  <a:t>o</a:t>
                </a:r>
                <a:r>
                  <a:rPr lang="en-US" sz="1400" spc="-5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endParaRPr lang="en-US" sz="1400" spc="-5" dirty="0">
                  <a:solidFill>
                    <a:srgbClr val="231F20"/>
                  </a:solidFill>
                  <a:latin typeface="Meiryo"/>
                  <a:cs typeface="Meiryo"/>
                </a:endParaRPr>
              </a:p>
              <a:p>
                <a:pPr marL="193675" marR="624840" indent="-181610">
                  <a:lnSpc>
                    <a:spcPct val="103099"/>
                  </a:lnSpc>
                </a:pPr>
                <a:r>
                  <a:rPr lang="en-US" sz="1400" b="1" dirty="0">
                    <a:solidFill>
                      <a:srgbClr val="231F20"/>
                    </a:solidFill>
                    <a:cs typeface="Arial"/>
                  </a:rPr>
                  <a:t>   l</a:t>
                </a:r>
                <a:r>
                  <a:rPr lang="en-US" sz="1400" b="1" spc="5" dirty="0">
                    <a:solidFill>
                      <a:srgbClr val="231F20"/>
                    </a:solidFill>
                    <a:cs typeface="Arial"/>
                  </a:rPr>
                  <a:t>et</a:t>
                </a:r>
                <a:r>
                  <a:rPr lang="en-US" sz="1400" b="1" spc="20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US" sz="1450" spc="50" dirty="0">
                    <a:solidFill>
                      <a:srgbClr val="231F20"/>
                    </a:solidFill>
                    <a:cs typeface="Arial"/>
                  </a:rPr>
                  <a:t>s</a:t>
                </a:r>
                <a:r>
                  <a:rPr lang="en-US" sz="1450" spc="6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US" sz="1450" spc="-60" dirty="0">
                    <a:solidFill>
                      <a:srgbClr val="231F20"/>
                    </a:solidFill>
                    <a:latin typeface="Meiryo"/>
                    <a:cs typeface="Meiryo"/>
                  </a:rPr>
                  <a:t>∈</a:t>
                </a:r>
                <a:r>
                  <a:rPr lang="en-US" sz="1450" spc="-20" dirty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lang="en-US" sz="1450" spc="325" dirty="0">
                    <a:solidFill>
                      <a:srgbClr val="231F20"/>
                    </a:solidFill>
                    <a:cs typeface="Arial"/>
                  </a:rPr>
                  <a:t>I</a:t>
                </a:r>
                <a:r>
                  <a:rPr lang="en-US" sz="1450" spc="7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US" sz="1400" spc="5" dirty="0">
                    <a:solidFill>
                      <a:srgbClr val="231F20"/>
                    </a:solidFill>
                    <a:cs typeface="Arial"/>
                  </a:rPr>
                  <a:t>\</a:t>
                </a:r>
                <a:r>
                  <a:rPr lang="en-US" sz="1450" spc="-114" dirty="0">
                    <a:solidFill>
                      <a:srgbClr val="231F20"/>
                    </a:solidFill>
                    <a:latin typeface="Meiryo"/>
                    <a:cs typeface="Meiryo"/>
                  </a:rPr>
                  <a:t> </a:t>
                </a:r>
                <a:r>
                  <a:rPr lang="en-US" sz="1450" spc="200" dirty="0">
                    <a:solidFill>
                      <a:srgbClr val="231F20"/>
                    </a:solidFill>
                    <a:cs typeface="Arial"/>
                  </a:rPr>
                  <a:t>R</a:t>
                </a:r>
                <a:r>
                  <a:rPr lang="en-US" sz="1400" spc="5" dirty="0">
                    <a:solidFill>
                      <a:srgbClr val="231F20"/>
                    </a:solidFill>
                    <a:cs typeface="Arial"/>
                  </a:rPr>
                  <a:t>;</a:t>
                </a:r>
                <a:r>
                  <a:rPr lang="en-US" sz="1400" spc="10" dirty="0">
                    <a:solidFill>
                      <a:srgbClr val="231F20"/>
                    </a:solidFill>
                    <a:cs typeface="Arial"/>
                  </a:rPr>
                  <a:t> </a:t>
                </a:r>
              </a:p>
              <a:p>
                <a:pPr marL="193675" marR="624840" indent="-181610">
                  <a:lnSpc>
                    <a:spcPct val="103099"/>
                  </a:lnSpc>
                </a:pPr>
                <a:r>
                  <a:rPr lang="en-US" sz="1400" spc="10" dirty="0">
                    <a:solidFill>
                      <a:srgbClr val="231F20"/>
                    </a:solidFill>
                    <a:cs typeface="Arial"/>
                  </a:rPr>
                  <a:t>   visi</a:t>
                </a:r>
                <a:r>
                  <a:rPr lang="en-US" sz="1400" spc="-10" dirty="0">
                    <a:solidFill>
                      <a:srgbClr val="231F20"/>
                    </a:solidFill>
                    <a:cs typeface="Arial"/>
                  </a:rPr>
                  <a:t>t</a:t>
                </a:r>
                <a:r>
                  <a:rPr lang="en-US" sz="1400" spc="5" dirty="0">
                    <a:solidFill>
                      <a:srgbClr val="231F20"/>
                    </a:solidFill>
                    <a:cs typeface="Arial"/>
                  </a:rPr>
                  <a:t>(</a:t>
                </a:r>
                <a:r>
                  <a:rPr lang="en-US" sz="1450" spc="50" dirty="0">
                    <a:solidFill>
                      <a:srgbClr val="231F20"/>
                    </a:solidFill>
                    <a:cs typeface="Arial"/>
                  </a:rPr>
                  <a:t>s</a:t>
                </a:r>
                <a:r>
                  <a:rPr lang="en-US" sz="1400" spc="5" dirty="0">
                    <a:solidFill>
                      <a:srgbClr val="231F20"/>
                    </a:solidFill>
                    <a:cs typeface="Arial"/>
                  </a:rPr>
                  <a:t>);</a:t>
                </a:r>
                <a:endParaRPr lang="en-US" sz="1400" dirty="0"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400" b="1" spc="10" dirty="0">
                    <a:solidFill>
                      <a:srgbClr val="231F20"/>
                    </a:solidFill>
                    <a:cs typeface="Arial"/>
                  </a:rPr>
                  <a:t>o</a:t>
                </a:r>
                <a:r>
                  <a:rPr lang="en-US" sz="1400" b="1" spc="15" dirty="0">
                    <a:solidFill>
                      <a:srgbClr val="231F20"/>
                    </a:solidFill>
                    <a:cs typeface="Arial"/>
                  </a:rPr>
                  <a:t>d</a:t>
                </a:r>
                <a:endParaRPr lang="en-US" sz="1400" dirty="0"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70"/>
                  </a:spcBef>
                </a:pPr>
                <a:r>
                  <a:rPr lang="en-US" sz="1400" b="1" dirty="0">
                    <a:solidFill>
                      <a:srgbClr val="231F20"/>
                    </a:solidFill>
                    <a:cs typeface="Arial"/>
                  </a:rPr>
                  <a:t>i</a:t>
                </a:r>
                <a:r>
                  <a:rPr lang="en-US" sz="1400" b="1" spc="5" dirty="0">
                    <a:solidFill>
                      <a:srgbClr val="231F20"/>
                    </a:solidFill>
                    <a:cs typeface="Arial"/>
                  </a:rPr>
                  <a:t>f </a:t>
                </a:r>
                <a:r>
                  <a:rPr lang="en-US" sz="1450" spc="-90" dirty="0">
                    <a:solidFill>
                      <a:srgbClr val="231F20"/>
                    </a:solidFill>
                    <a:cs typeface="Arial"/>
                  </a:rPr>
                  <a:t>b</a:t>
                </a:r>
                <a:r>
                  <a:rPr lang="en-US" sz="1450" spc="-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US" sz="1400" b="1" spc="5" dirty="0">
                    <a:solidFill>
                      <a:srgbClr val="231F20"/>
                    </a:solidFill>
                    <a:cs typeface="Arial"/>
                  </a:rPr>
                  <a:t>t</a:t>
                </a:r>
                <a:r>
                  <a:rPr lang="en-US" sz="1400" b="1" spc="10" dirty="0">
                    <a:solidFill>
                      <a:srgbClr val="231F20"/>
                    </a:solidFill>
                    <a:cs typeface="Arial"/>
                  </a:rPr>
                  <a:t>h</a:t>
                </a:r>
                <a:r>
                  <a:rPr lang="en-US" sz="1400" b="1" spc="5" dirty="0">
                    <a:solidFill>
                      <a:srgbClr val="231F20"/>
                    </a:solidFill>
                    <a:cs typeface="Arial"/>
                  </a:rPr>
                  <a:t>e</a:t>
                </a:r>
                <a:r>
                  <a:rPr lang="en-US" sz="1400" b="1" spc="15" dirty="0">
                    <a:solidFill>
                      <a:srgbClr val="231F20"/>
                    </a:solidFill>
                    <a:cs typeface="Arial"/>
                  </a:rPr>
                  <a:t>n</a:t>
                </a:r>
                <a:endParaRPr lang="en-US" sz="1400" dirty="0">
                  <a:cs typeface="Arial"/>
                </a:endParaRPr>
              </a:p>
              <a:p>
                <a:pPr marL="193675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400" spc="5" dirty="0">
                    <a:solidFill>
                      <a:srgbClr val="231F20"/>
                    </a:solidFill>
                    <a:cs typeface="Arial"/>
                  </a:rPr>
                  <a:t>re</a:t>
                </a:r>
                <a:r>
                  <a:rPr lang="en-US" sz="1400" dirty="0">
                    <a:solidFill>
                      <a:srgbClr val="231F20"/>
                    </a:solidFill>
                    <a:cs typeface="Arial"/>
                  </a:rPr>
                  <a:t>t</a:t>
                </a:r>
                <a:r>
                  <a:rPr lang="en-US" sz="1400" spc="5" dirty="0">
                    <a:solidFill>
                      <a:srgbClr val="231F20"/>
                    </a:solidFill>
                    <a:cs typeface="Arial"/>
                  </a:rPr>
                  <a:t>u</a:t>
                </a:r>
                <a:r>
                  <a:rPr lang="en-US" sz="1400" spc="40" dirty="0">
                    <a:solidFill>
                      <a:srgbClr val="231F20"/>
                    </a:solidFill>
                    <a:cs typeface="Arial"/>
                  </a:rPr>
                  <a:t>r</a:t>
                </a:r>
                <a:r>
                  <a:rPr lang="en-US" sz="1400" spc="5" dirty="0">
                    <a:solidFill>
                      <a:srgbClr val="231F20"/>
                    </a:solidFill>
                    <a:cs typeface="Arial"/>
                  </a:rPr>
                  <a:t>n(”</a:t>
                </a:r>
                <a:r>
                  <a:rPr lang="en-US" sz="1400" spc="-15" dirty="0">
                    <a:solidFill>
                      <a:srgbClr val="231F20"/>
                    </a:solidFill>
                    <a:cs typeface="Arial"/>
                  </a:rPr>
                  <a:t>y</a:t>
                </a:r>
                <a:r>
                  <a:rPr lang="en-US" sz="1400" spc="5" dirty="0">
                    <a:solidFill>
                      <a:srgbClr val="231F20"/>
                    </a:solidFill>
                    <a:cs typeface="Arial"/>
                  </a:rPr>
                  <a:t>e</a:t>
                </a:r>
                <a:r>
                  <a:rPr lang="en-US" sz="1400" spc="10" dirty="0">
                    <a:solidFill>
                      <a:srgbClr val="231F20"/>
                    </a:solidFill>
                    <a:cs typeface="Arial"/>
                  </a:rPr>
                  <a:t>s”)</a:t>
                </a:r>
                <a:endParaRPr lang="en-US" sz="1400" dirty="0"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1400" b="1" spc="5" dirty="0">
                    <a:solidFill>
                      <a:srgbClr val="231F20"/>
                    </a:solidFill>
                    <a:cs typeface="Arial"/>
                  </a:rPr>
                  <a:t>e</a:t>
                </a:r>
                <a:r>
                  <a:rPr lang="en-US" sz="1400" b="1" dirty="0">
                    <a:solidFill>
                      <a:srgbClr val="231F20"/>
                    </a:solidFill>
                    <a:cs typeface="Arial"/>
                  </a:rPr>
                  <a:t>l</a:t>
                </a:r>
                <a:r>
                  <a:rPr lang="en-US" sz="1400" b="1" spc="5" dirty="0">
                    <a:solidFill>
                      <a:srgbClr val="231F20"/>
                    </a:solidFill>
                    <a:cs typeface="Arial"/>
                  </a:rPr>
                  <a:t>s</a:t>
                </a:r>
                <a:r>
                  <a:rPr lang="en-US" sz="1400" b="1" spc="15" dirty="0">
                    <a:solidFill>
                      <a:srgbClr val="231F20"/>
                    </a:solidFill>
                    <a:cs typeface="Arial"/>
                  </a:rPr>
                  <a:t>e</a:t>
                </a:r>
                <a:endParaRPr lang="en-US" sz="1400" dirty="0">
                  <a:cs typeface="Arial"/>
                </a:endParaRPr>
              </a:p>
              <a:p>
                <a:pPr marL="193675">
                  <a:lnSpc>
                    <a:spcPct val="100000"/>
                  </a:lnSpc>
                  <a:spcBef>
                    <a:spcPts val="55"/>
                  </a:spcBef>
                </a:pPr>
                <a:r>
                  <a:rPr lang="en-US" sz="1400" spc="5" dirty="0">
                    <a:solidFill>
                      <a:srgbClr val="231F20"/>
                    </a:solidFill>
                    <a:cs typeface="Arial"/>
                  </a:rPr>
                  <a:t>re</a:t>
                </a:r>
                <a:r>
                  <a:rPr lang="en-US" sz="1400" dirty="0">
                    <a:solidFill>
                      <a:srgbClr val="231F20"/>
                    </a:solidFill>
                    <a:cs typeface="Arial"/>
                  </a:rPr>
                  <a:t>t</a:t>
                </a:r>
                <a:r>
                  <a:rPr lang="en-US" sz="1400" spc="5" dirty="0">
                    <a:solidFill>
                      <a:srgbClr val="231F20"/>
                    </a:solidFill>
                    <a:cs typeface="Arial"/>
                  </a:rPr>
                  <a:t>u</a:t>
                </a:r>
                <a:r>
                  <a:rPr lang="en-US" sz="1400" spc="40" dirty="0">
                    <a:solidFill>
                      <a:srgbClr val="231F20"/>
                    </a:solidFill>
                    <a:cs typeface="Arial"/>
                  </a:rPr>
                  <a:t>r</a:t>
                </a:r>
                <a:r>
                  <a:rPr lang="en-US" sz="1400" spc="5" dirty="0">
                    <a:solidFill>
                      <a:srgbClr val="231F20"/>
                    </a:solidFill>
                    <a:cs typeface="Arial"/>
                  </a:rPr>
                  <a:t>n(”no”,</a:t>
                </a:r>
                <a:r>
                  <a:rPr lang="en-US" sz="1400" spc="2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US" sz="1400" spc="5" dirty="0">
                    <a:solidFill>
                      <a:srgbClr val="231F20"/>
                    </a:solidFill>
                    <a:cs typeface="Arial"/>
                  </a:rPr>
                  <a:t>r</a:t>
                </a:r>
                <a:r>
                  <a:rPr lang="en-US" sz="1400" spc="-40" dirty="0">
                    <a:solidFill>
                      <a:srgbClr val="231F20"/>
                    </a:solidFill>
                    <a:cs typeface="Arial"/>
                  </a:rPr>
                  <a:t>e</a:t>
                </a:r>
                <a:r>
                  <a:rPr lang="en-US" sz="1400" spc="-25" dirty="0">
                    <a:solidFill>
                      <a:srgbClr val="231F20"/>
                    </a:solidFill>
                    <a:cs typeface="Arial"/>
                  </a:rPr>
                  <a:t>v</a:t>
                </a:r>
                <a:r>
                  <a:rPr lang="en-US" sz="1400" spc="5" dirty="0">
                    <a:solidFill>
                      <a:srgbClr val="231F20"/>
                    </a:solidFill>
                    <a:cs typeface="Arial"/>
                  </a:rPr>
                  <a:t>e</a:t>
                </a:r>
                <a:r>
                  <a:rPr lang="en-US" sz="1400" spc="10" dirty="0">
                    <a:solidFill>
                      <a:srgbClr val="231F20"/>
                    </a:solidFill>
                    <a:cs typeface="Arial"/>
                  </a:rPr>
                  <a:t>rs</a:t>
                </a:r>
                <a:r>
                  <a:rPr lang="en-US" sz="1400" spc="20" dirty="0">
                    <a:solidFill>
                      <a:srgbClr val="231F20"/>
                    </a:solidFill>
                    <a:cs typeface="Arial"/>
                  </a:rPr>
                  <a:t>e</a:t>
                </a:r>
                <a:r>
                  <a:rPr lang="en-US" sz="1400" spc="5" dirty="0">
                    <a:solidFill>
                      <a:srgbClr val="231F20"/>
                    </a:solidFill>
                    <a:cs typeface="Arial"/>
                  </a:rPr>
                  <a:t>(</a:t>
                </a:r>
                <a:r>
                  <a:rPr lang="en-US" sz="1450" spc="70" dirty="0">
                    <a:solidFill>
                      <a:srgbClr val="231F20"/>
                    </a:solidFill>
                    <a:cs typeface="Arial"/>
                  </a:rPr>
                  <a:t>U</a:t>
                </a:r>
                <a:r>
                  <a:rPr lang="en-US" sz="1450" spc="-245" dirty="0">
                    <a:solidFill>
                      <a:srgbClr val="231F20"/>
                    </a:solidFill>
                    <a:cs typeface="Arial"/>
                  </a:rPr>
                  <a:t> </a:t>
                </a:r>
                <a:r>
                  <a:rPr lang="en-US" sz="1400" spc="5" dirty="0">
                    <a:solidFill>
                      <a:srgbClr val="231F20"/>
                    </a:solidFill>
                    <a:cs typeface="Arial"/>
                  </a:rPr>
                  <a:t>))</a:t>
                </a:r>
                <a:endParaRPr lang="en-US" sz="1400" dirty="0"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en-US" sz="1400" b="1" spc="5" dirty="0">
                    <a:solidFill>
                      <a:srgbClr val="231F20"/>
                    </a:solidFill>
                    <a:cs typeface="Arial"/>
                  </a:rPr>
                  <a:t>fi</a:t>
                </a:r>
                <a:endParaRPr lang="en-US" sz="1400" dirty="0">
                  <a:cs typeface="Arial"/>
                </a:endParaRPr>
              </a:p>
              <a:p>
                <a:pPr marL="12700" marR="12700" indent="0">
                  <a:lnSpc>
                    <a:spcPct val="103099"/>
                  </a:lnSpc>
                </a:pPr>
                <a:endParaRPr sz="1400" dirty="0">
                  <a:latin typeface="Arial"/>
                  <a:cs typeface="Arial"/>
                </a:endParaRPr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7291388" y="2918119"/>
                <a:ext cx="3962400" cy="65957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en-US"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              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(* </a:t>
                </a:r>
                <a:r>
                  <a:rPr sz="140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h</a:t>
                </a:r>
                <a:r>
                  <a:rPr sz="1400" spc="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e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s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et</a:t>
                </a:r>
                <a:r>
                  <a:rPr sz="1400" spc="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of</a:t>
                </a:r>
                <a:r>
                  <a:rPr sz="1400" spc="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rea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c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ha</a:t>
                </a:r>
                <a:r>
                  <a:rPr sz="1400" spc="-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b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l</a:t>
                </a:r>
                <a:r>
                  <a:rPr sz="1400" spc="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e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s</a:t>
                </a:r>
                <a:r>
                  <a:rPr sz="140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a</a:t>
                </a:r>
                <a:r>
                  <a:rPr sz="140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e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s</a:t>
                </a:r>
                <a:r>
                  <a:rPr sz="1400" spc="3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00" spc="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*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)</a:t>
                </a:r>
                <a:endParaRPr sz="1400" dirty="0">
                  <a:latin typeface="Arial"/>
                  <a:cs typeface="Arial"/>
                </a:endParaRPr>
              </a:p>
              <a:p>
                <a:pPr marL="257810" marR="12700" indent="615315">
                  <a:lnSpc>
                    <a:spcPct val="104200"/>
                  </a:lnSpc>
                  <a:spcBef>
                    <a:spcPts val="35"/>
                  </a:spcBef>
                </a:pPr>
                <a:r>
                  <a:rPr lang="en-US"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             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(* </a:t>
                </a:r>
                <a:r>
                  <a:rPr sz="140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h</a:t>
                </a:r>
                <a:r>
                  <a:rPr sz="1400" spc="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e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e</a:t>
                </a:r>
                <a:r>
                  <a:rPr sz="1400" spc="2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m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p</a:t>
                </a:r>
                <a:r>
                  <a:rPr sz="140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y</a:t>
                </a:r>
                <a:r>
                  <a:rPr sz="1400" spc="2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s</a:t>
                </a:r>
                <a:r>
                  <a:rPr sz="140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a</a:t>
                </a:r>
                <a:r>
                  <a:rPr sz="1400" spc="-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c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k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00" spc="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*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) </a:t>
                </a:r>
                <a:endParaRPr lang="en-US" sz="1400" spc="5" dirty="0" smtClean="0">
                  <a:solidFill>
                    <a:srgbClr val="231F20"/>
                  </a:solidFill>
                  <a:latin typeface="Arial"/>
                  <a:cs typeface="Arial"/>
                </a:endParaRPr>
              </a:p>
              <a:p>
                <a:pPr marL="257810" marR="12700" indent="615315">
                  <a:lnSpc>
                    <a:spcPct val="104200"/>
                  </a:lnSpc>
                  <a:spcBef>
                    <a:spcPts val="35"/>
                  </a:spcBef>
                </a:pPr>
                <a:r>
                  <a:rPr lang="en-US"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   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(*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a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l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l 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s</a:t>
                </a:r>
                <a:r>
                  <a:rPr sz="140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a</a:t>
                </a:r>
                <a:r>
                  <a:rPr sz="140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e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s</a:t>
                </a:r>
                <a:r>
                  <a:rPr sz="1400" spc="3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i</a:t>
                </a:r>
                <a:r>
                  <a:rPr sz="1400" spc="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n </a:t>
                </a:r>
                <a:r>
                  <a:rPr sz="1450" spc="18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R</a:t>
                </a:r>
                <a:r>
                  <a:rPr sz="1450" spc="-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s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a</a:t>
                </a:r>
                <a:r>
                  <a:rPr sz="140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is</a:t>
                </a:r>
                <a:r>
                  <a:rPr sz="140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f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y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5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Φ </a:t>
                </a:r>
                <a:r>
                  <a:rPr sz="1400" spc="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*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)</a:t>
                </a:r>
                <a:endParaRPr sz="1400" dirty="0">
                  <a:latin typeface="Arial"/>
                  <a:cs typeface="Arial"/>
                </a:endParaRPr>
              </a:p>
            </p:txBody>
          </p:sp>
          <p:sp>
            <p:nvSpPr>
              <p:cNvPr id="11" name="object 11"/>
              <p:cNvSpPr txBox="1"/>
              <p:nvPr/>
            </p:nvSpPr>
            <p:spPr>
              <a:xfrm>
                <a:off x="6118192" y="3765812"/>
                <a:ext cx="4673957" cy="45202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/>
              <a:p>
                <a:pPr marL="12700" marR="12700" indent="394335">
                  <a:lnSpc>
                    <a:spcPct val="106300"/>
                  </a:lnSpc>
                </a:pPr>
                <a:r>
                  <a:rPr lang="en-US"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            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(* c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hoo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se 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a</a:t>
                </a:r>
                <a:r>
                  <a:rPr sz="1400" spc="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n</a:t>
                </a:r>
                <a:r>
                  <a:rPr sz="1400" spc="2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arb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i</a:t>
                </a:r>
                <a:r>
                  <a:rPr sz="140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1400" spc="-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r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a</a:t>
                </a:r>
                <a:r>
                  <a:rPr sz="1400" spc="5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r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y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i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n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i</a:t>
                </a:r>
                <a:r>
                  <a:rPr sz="140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i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al 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s</a:t>
                </a:r>
                <a:r>
                  <a:rPr sz="140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a</a:t>
                </a:r>
                <a:r>
                  <a:rPr sz="140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1400" spc="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e</a:t>
                </a:r>
                <a:r>
                  <a:rPr sz="1400" spc="2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not</a:t>
                </a:r>
                <a:r>
                  <a:rPr sz="1400" spc="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i</a:t>
                </a:r>
                <a:r>
                  <a:rPr sz="1400" spc="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n </a:t>
                </a:r>
                <a:r>
                  <a:rPr sz="1450" spc="18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R</a:t>
                </a:r>
                <a:r>
                  <a:rPr sz="145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00" spc="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*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) </a:t>
                </a:r>
                <a:endParaRPr lang="en-US" sz="1400" spc="5" dirty="0" smtClean="0">
                  <a:solidFill>
                    <a:srgbClr val="231F20"/>
                  </a:solidFill>
                  <a:latin typeface="Arial"/>
                  <a:cs typeface="Arial"/>
                </a:endParaRPr>
              </a:p>
              <a:p>
                <a:pPr marL="12700" marR="12700" indent="394335">
                  <a:lnSpc>
                    <a:spcPct val="106300"/>
                  </a:lnSpc>
                </a:pPr>
                <a:r>
                  <a:rPr lang="en-US" sz="1400" spc="5" dirty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   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(*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per</a:t>
                </a:r>
                <a:r>
                  <a:rPr sz="1400" spc="-5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f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o</a:t>
                </a:r>
                <a:r>
                  <a:rPr sz="1400" spc="4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r</a:t>
                </a:r>
                <a:r>
                  <a:rPr sz="1400" spc="2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m </a:t>
                </a:r>
                <a:r>
                  <a:rPr sz="1400" spc="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a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00" spc="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D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F</a:t>
                </a:r>
                <a:r>
                  <a:rPr sz="1400" spc="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S</a:t>
                </a:r>
                <a:r>
                  <a:rPr sz="1400" spc="2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00" spc="-5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f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or</a:t>
                </a:r>
                <a:r>
                  <a:rPr sz="1400" spc="2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ea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ch 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u</a:t>
                </a:r>
                <a:r>
                  <a:rPr sz="1400" spc="-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n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visi</a:t>
                </a:r>
                <a:r>
                  <a:rPr sz="140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e</a:t>
                </a:r>
                <a:r>
                  <a:rPr sz="1400" spc="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d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i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n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i</a:t>
                </a:r>
                <a:r>
                  <a:rPr sz="140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i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al 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s</a:t>
                </a:r>
                <a:r>
                  <a:rPr sz="140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a</a:t>
                </a:r>
                <a:r>
                  <a:rPr sz="140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1400" spc="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e</a:t>
                </a:r>
                <a:r>
                  <a:rPr sz="1400" spc="2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00" spc="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*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)</a:t>
                </a:r>
                <a:endParaRPr sz="1400" dirty="0">
                  <a:latin typeface="Arial"/>
                  <a:cs typeface="Arial"/>
                </a:endParaRPr>
              </a:p>
            </p:txBody>
          </p:sp>
          <p:sp>
            <p:nvSpPr>
              <p:cNvPr id="12" name="object 12"/>
              <p:cNvSpPr txBox="1"/>
              <p:nvPr/>
            </p:nvSpPr>
            <p:spPr>
              <a:xfrm>
                <a:off x="8681011" y="4647547"/>
                <a:ext cx="2111737" cy="23175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(* </a:t>
                </a:r>
                <a:r>
                  <a:rPr sz="1400" i="1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1400" i="1" spc="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S</a:t>
                </a:r>
                <a:r>
                  <a:rPr sz="1400" i="1" spc="8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50" spc="-430" dirty="0" smtClean="0">
                    <a:solidFill>
                      <a:srgbClr val="231F20"/>
                    </a:solidFill>
                    <a:latin typeface="Meiryo"/>
                    <a:cs typeface="Meiryo"/>
                  </a:rPr>
                  <a:t>|</a:t>
                </a:r>
                <a:r>
                  <a:rPr sz="1450" spc="409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=</a:t>
                </a:r>
                <a:r>
                  <a:rPr sz="1450" spc="-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”a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l</a:t>
                </a:r>
                <a:r>
                  <a:rPr sz="1400" spc="-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w</a:t>
                </a:r>
                <a:r>
                  <a:rPr sz="1400" spc="-4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a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ys</a:t>
                </a:r>
                <a:r>
                  <a:rPr sz="1400" spc="2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5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Φ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”</a:t>
                </a:r>
                <a:r>
                  <a:rPr sz="1400" spc="2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00" spc="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*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)</a:t>
                </a:r>
                <a:endParaRPr sz="1400">
                  <a:latin typeface="Arial"/>
                  <a:cs typeface="Arial"/>
                </a:endParaRPr>
              </a:p>
            </p:txBody>
          </p:sp>
          <p:sp>
            <p:nvSpPr>
              <p:cNvPr id="13" name="object 13"/>
              <p:cNvSpPr txBox="1"/>
              <p:nvPr/>
            </p:nvSpPr>
            <p:spPr>
              <a:xfrm>
                <a:off x="6006823" y="5087827"/>
                <a:ext cx="4785456" cy="21481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en-US"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          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(* c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oun</a:t>
                </a:r>
                <a:r>
                  <a:rPr sz="140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er</a:t>
                </a:r>
                <a:r>
                  <a:rPr sz="1400" spc="-4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e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x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a</a:t>
                </a:r>
                <a:r>
                  <a:rPr sz="1400" spc="2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m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p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l</a:t>
                </a:r>
                <a:r>
                  <a:rPr sz="1400" spc="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e</a:t>
                </a:r>
                <a:r>
                  <a:rPr sz="1400" spc="3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a</a:t>
                </a:r>
                <a:r>
                  <a:rPr sz="1400" spc="3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r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is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e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s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0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f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ro</a:t>
                </a:r>
                <a:r>
                  <a:rPr sz="1400" spc="2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m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0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h</a:t>
                </a:r>
                <a:r>
                  <a:rPr sz="1400" spc="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e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s</a:t>
                </a:r>
                <a:r>
                  <a:rPr sz="140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a</a:t>
                </a:r>
                <a:r>
                  <a:rPr sz="1400" spc="-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c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k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00" spc="1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c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on</a:t>
                </a:r>
                <a:r>
                  <a:rPr sz="1400" spc="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t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ent</a:t>
                </a:r>
                <a:r>
                  <a:rPr sz="1400" spc="40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400" spc="1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*</a:t>
                </a:r>
                <a:r>
                  <a:rPr sz="1400" spc="5" dirty="0" smtClean="0">
                    <a:solidFill>
                      <a:srgbClr val="231F20"/>
                    </a:solidFill>
                    <a:latin typeface="Arial"/>
                    <a:cs typeface="Arial"/>
                  </a:rPr>
                  <a:t>)</a:t>
                </a:r>
                <a:endParaRPr sz="1400" dirty="0">
                  <a:latin typeface="Arial"/>
                  <a:cs typeface="Arial"/>
                </a:endParaRPr>
              </a:p>
            </p:txBody>
          </p:sp>
        </p:grpSp>
        <p:sp>
          <p:nvSpPr>
            <p:cNvPr id="14" name="object 14"/>
            <p:cNvSpPr/>
            <p:nvPr/>
          </p:nvSpPr>
          <p:spPr>
            <a:xfrm>
              <a:off x="1292904" y="5688735"/>
              <a:ext cx="9484405" cy="0"/>
            </a:xfrm>
            <a:custGeom>
              <a:avLst/>
              <a:gdLst/>
              <a:ahLst/>
              <a:cxnLst/>
              <a:rect l="l" t="t" r="r" b="b"/>
              <a:pathLst>
                <a:path w="8048243">
                  <a:moveTo>
                    <a:pt x="0" y="0"/>
                  </a:moveTo>
                  <a:lnTo>
                    <a:pt x="8048243" y="0"/>
                  </a:lnTo>
                </a:path>
              </a:pathLst>
            </a:custGeom>
            <a:ln w="6095">
              <a:solidFill>
                <a:srgbClr val="221E1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4294967295"/>
          </p:nvPr>
        </p:nvSpPr>
        <p:spPr>
          <a:xfrm>
            <a:off x="10546388" y="6561408"/>
            <a:ext cx="258124" cy="184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200" spc="-10" dirty="0" smtClean="0">
                <a:solidFill>
                  <a:srgbClr val="231F20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5235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38187" y="552450"/>
            <a:ext cx="4627562" cy="3660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b="1" spc="-68" dirty="0">
                <a:solidFill>
                  <a:schemeClr val="tx2"/>
                </a:solidFill>
                <a:latin typeface="Arial Narrow" panose="020B0606020202030204" pitchFamily="34" charset="0"/>
              </a:rPr>
              <a:t>Invariant checking by DFS</a:t>
            </a:r>
            <a:endParaRPr sz="2800" b="1" spc="-68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95387" y="2139947"/>
            <a:ext cx="9597247" cy="3817299"/>
            <a:chOff x="1195387" y="2139947"/>
            <a:chExt cx="9597247" cy="3817299"/>
          </a:xfrm>
        </p:grpSpPr>
        <p:sp>
          <p:nvSpPr>
            <p:cNvPr id="5" name="object 5"/>
            <p:cNvSpPr txBox="1"/>
            <p:nvPr/>
          </p:nvSpPr>
          <p:spPr>
            <a:xfrm>
              <a:off x="1195387" y="2139947"/>
              <a:ext cx="2753788" cy="3817299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b="1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sz="1400" b="1" spc="-10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400" b="1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o</a:t>
              </a:r>
              <a:r>
                <a:rPr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ce</a:t>
              </a:r>
              <a:r>
                <a:rPr sz="1400" b="1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du</a:t>
              </a:r>
              <a:r>
                <a:rPr sz="1400" b="1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re 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visi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-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(s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5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endParaRPr sz="1400" dirty="0">
                <a:latin typeface="Arial"/>
                <a:cs typeface="Arial"/>
              </a:endParaRPr>
            </a:p>
            <a:p>
              <a:pPr marL="193675">
                <a:lnSpc>
                  <a:spcPct val="100000"/>
                </a:lnSpc>
                <a:spcBef>
                  <a:spcPts val="45"/>
                </a:spcBef>
              </a:pPr>
              <a:r>
                <a:rPr sz="1400" i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pu</a:t>
              </a:r>
              <a:r>
                <a:rPr sz="1400" i="1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00" i="1" spc="20" dirty="0" smtClean="0">
                  <a:solidFill>
                    <a:srgbClr val="231F20"/>
                  </a:solidFill>
                  <a:latin typeface="Arial"/>
                  <a:cs typeface="Arial"/>
                </a:rPr>
                <a:t>h</a:t>
              </a:r>
              <a:r>
                <a:rPr sz="1450" spc="155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1450" spc="5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50" spc="80" dirty="0" smtClean="0">
                  <a:solidFill>
                    <a:srgbClr val="231F20"/>
                  </a:solidFill>
                  <a:latin typeface="Arial"/>
                  <a:cs typeface="Arial"/>
                </a:rPr>
                <a:t>,</a:t>
              </a:r>
              <a:r>
                <a:rPr sz="1450" spc="-13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70" dirty="0" smtClean="0">
                  <a:solidFill>
                    <a:srgbClr val="231F20"/>
                  </a:solidFill>
                  <a:latin typeface="Arial"/>
                  <a:cs typeface="Arial"/>
                </a:rPr>
                <a:t>U</a:t>
              </a:r>
              <a:r>
                <a:rPr sz="1450" spc="-24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155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;</a:t>
              </a:r>
              <a:endParaRPr sz="1400" dirty="0">
                <a:latin typeface="Arial"/>
                <a:cs typeface="Arial"/>
              </a:endParaRPr>
            </a:p>
            <a:p>
              <a:pPr marL="193675">
                <a:lnSpc>
                  <a:spcPct val="100000"/>
                </a:lnSpc>
                <a:spcBef>
                  <a:spcPts val="60"/>
                </a:spcBef>
              </a:pPr>
              <a:r>
                <a:rPr sz="1450" spc="18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450" spc="7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60" dirty="0" smtClean="0">
                  <a:solidFill>
                    <a:srgbClr val="231F20"/>
                  </a:solidFill>
                  <a:latin typeface="Arial"/>
                  <a:cs typeface="Arial"/>
                </a:rPr>
                <a:t>:</a:t>
              </a:r>
              <a:r>
                <a:rPr sz="1450" spc="409" dirty="0" smtClean="0">
                  <a:solidFill>
                    <a:srgbClr val="231F20"/>
                  </a:solidFill>
                  <a:latin typeface="Arial"/>
                  <a:cs typeface="Arial"/>
                </a:rPr>
                <a:t>=</a:t>
              </a:r>
              <a:r>
                <a:rPr sz="1450" spc="7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185" dirty="0" smtClean="0">
                  <a:solidFill>
                    <a:srgbClr val="231F20"/>
                  </a:solidFill>
                  <a:latin typeface="Arial"/>
                  <a:cs typeface="Arial"/>
                </a:rPr>
                <a:t>R </a:t>
              </a:r>
              <a:r>
                <a:rPr sz="1450" spc="-14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-60" dirty="0" smtClean="0">
                  <a:solidFill>
                    <a:srgbClr val="231F20"/>
                  </a:solidFill>
                  <a:latin typeface="Meiryo"/>
                  <a:cs typeface="Meiryo"/>
                </a:rPr>
                <a:t>∪</a:t>
              </a:r>
              <a:r>
                <a:rPr sz="1450" spc="170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450" spc="-30" dirty="0" smtClean="0">
                  <a:solidFill>
                    <a:srgbClr val="231F20"/>
                  </a:solidFill>
                  <a:latin typeface="Meiryo"/>
                  <a:cs typeface="Meiryo"/>
                </a:rPr>
                <a:t>{</a:t>
              </a:r>
              <a:r>
                <a:rPr sz="1450" spc="-215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450" spc="5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50" spc="-13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-40" dirty="0" smtClean="0">
                  <a:solidFill>
                    <a:srgbClr val="231F20"/>
                  </a:solidFill>
                  <a:latin typeface="Meiryo"/>
                  <a:cs typeface="Meiryo"/>
                </a:rPr>
                <a:t>}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;</a:t>
              </a:r>
              <a:endParaRPr sz="1400" dirty="0">
                <a:latin typeface="Arial"/>
                <a:cs typeface="Arial"/>
              </a:endParaRPr>
            </a:p>
            <a:p>
              <a:pPr marL="193675">
                <a:lnSpc>
                  <a:spcPts val="1675"/>
                </a:lnSpc>
                <a:spcBef>
                  <a:spcPts val="95"/>
                </a:spcBef>
              </a:pPr>
              <a:r>
                <a:rPr sz="1400" b="1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400" b="1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eat</a:t>
              </a:r>
              <a:endParaRPr sz="1400" dirty="0">
                <a:latin typeface="Arial"/>
                <a:cs typeface="Arial"/>
              </a:endParaRPr>
            </a:p>
            <a:p>
              <a:pPr marL="376555">
                <a:lnSpc>
                  <a:spcPts val="1725"/>
                </a:lnSpc>
                <a:spcBef>
                  <a:spcPts val="75"/>
                </a:spcBef>
              </a:pPr>
              <a:r>
                <a:rPr sz="1450" spc="5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800" spc="120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′</a:t>
              </a:r>
              <a:r>
                <a:rPr sz="1800" spc="157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450" spc="60" dirty="0" smtClean="0">
                  <a:solidFill>
                    <a:srgbClr val="231F20"/>
                  </a:solidFill>
                  <a:latin typeface="Arial"/>
                  <a:cs typeface="Arial"/>
                </a:rPr>
                <a:t>:</a:t>
              </a:r>
              <a:r>
                <a:rPr sz="1450" spc="409" dirty="0" smtClean="0">
                  <a:solidFill>
                    <a:srgbClr val="231F20"/>
                  </a:solidFill>
                  <a:latin typeface="Arial"/>
                  <a:cs typeface="Arial"/>
                </a:rPr>
                <a:t>=</a:t>
              </a:r>
              <a:r>
                <a:rPr sz="1450" spc="7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i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o</a:t>
              </a:r>
              <a:r>
                <a:rPr sz="1400" i="1" spc="20" dirty="0" smtClean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sz="1450" spc="155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1450" spc="70" dirty="0" smtClean="0">
                  <a:solidFill>
                    <a:srgbClr val="231F20"/>
                  </a:solidFill>
                  <a:latin typeface="Arial"/>
                  <a:cs typeface="Arial"/>
                </a:rPr>
                <a:t>U</a:t>
              </a:r>
              <a:r>
                <a:rPr sz="1450" spc="-24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155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;</a:t>
              </a:r>
              <a:endParaRPr sz="1400" dirty="0">
                <a:latin typeface="Arial"/>
                <a:cs typeface="Arial"/>
              </a:endParaRPr>
            </a:p>
            <a:p>
              <a:pPr marL="376555">
                <a:lnSpc>
                  <a:spcPct val="100000"/>
                </a:lnSpc>
                <a:spcBef>
                  <a:spcPts val="60"/>
                </a:spcBef>
              </a:pPr>
              <a:r>
                <a:rPr sz="1400" b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f </a:t>
              </a:r>
              <a:r>
                <a:rPr sz="1400" i="1" spc="-55" dirty="0" smtClean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sz="1400" i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o</a:t>
              </a:r>
              <a:r>
                <a:rPr sz="1400" i="1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0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50" spc="155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1450" spc="5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800" spc="187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′</a:t>
              </a:r>
              <a:r>
                <a:rPr sz="1450" spc="155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r>
                <a:rPr sz="1450" spc="6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114" dirty="0" smtClean="0">
                  <a:solidFill>
                    <a:srgbClr val="231F20"/>
                  </a:solidFill>
                  <a:latin typeface="Meiryo"/>
                  <a:cs typeface="Meiryo"/>
                </a:rPr>
                <a:t>⊆</a:t>
              </a:r>
              <a:r>
                <a:rPr sz="1450" spc="-20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450" spc="18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4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b="1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h</a:t>
              </a:r>
              <a:r>
                <a:rPr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400" b="1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n</a:t>
              </a:r>
              <a:endParaRPr sz="1400" dirty="0">
                <a:latin typeface="Arial"/>
                <a:cs typeface="Arial"/>
              </a:endParaRPr>
            </a:p>
            <a:p>
              <a:pPr marL="558165">
                <a:lnSpc>
                  <a:spcPts val="1725"/>
                </a:lnSpc>
                <a:spcBef>
                  <a:spcPts val="60"/>
                </a:spcBef>
              </a:pPr>
              <a:r>
                <a:rPr sz="1400" i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po</a:t>
              </a:r>
              <a:r>
                <a:rPr sz="1400" i="1" spc="30" dirty="0" smtClean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sz="1450" spc="155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1450" spc="70" dirty="0" smtClean="0">
                  <a:solidFill>
                    <a:srgbClr val="231F20"/>
                  </a:solidFill>
                  <a:latin typeface="Arial"/>
                  <a:cs typeface="Arial"/>
                </a:rPr>
                <a:t>U</a:t>
              </a:r>
              <a:r>
                <a:rPr sz="1450" spc="-24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155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;</a:t>
              </a:r>
              <a:endParaRPr sz="1400" dirty="0">
                <a:latin typeface="Arial"/>
                <a:cs typeface="Arial"/>
              </a:endParaRPr>
            </a:p>
            <a:p>
              <a:pPr marL="558165">
                <a:lnSpc>
                  <a:spcPct val="100000"/>
                </a:lnSpc>
                <a:spcBef>
                  <a:spcPts val="60"/>
                </a:spcBef>
              </a:pPr>
              <a:r>
                <a:rPr sz="1450" spc="-90" dirty="0" smtClean="0">
                  <a:solidFill>
                    <a:srgbClr val="231F20"/>
                  </a:solidFill>
                  <a:latin typeface="Arial"/>
                  <a:cs typeface="Arial"/>
                </a:rPr>
                <a:t>b</a:t>
              </a:r>
              <a:r>
                <a:rPr sz="1450" spc="7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60" dirty="0" smtClean="0">
                  <a:solidFill>
                    <a:srgbClr val="231F20"/>
                  </a:solidFill>
                  <a:latin typeface="Arial"/>
                  <a:cs typeface="Arial"/>
                </a:rPr>
                <a:t>:</a:t>
              </a:r>
              <a:r>
                <a:rPr sz="1450" spc="409" dirty="0" smtClean="0">
                  <a:solidFill>
                    <a:srgbClr val="231F20"/>
                  </a:solidFill>
                  <a:latin typeface="Arial"/>
                  <a:cs typeface="Arial"/>
                </a:rPr>
                <a:t>=</a:t>
              </a:r>
              <a:r>
                <a:rPr sz="1450" spc="6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-90" dirty="0" smtClean="0">
                  <a:solidFill>
                    <a:srgbClr val="231F20"/>
                  </a:solidFill>
                  <a:latin typeface="Arial"/>
                  <a:cs typeface="Arial"/>
                </a:rPr>
                <a:t>b </a:t>
              </a:r>
              <a:r>
                <a:rPr sz="1450" spc="13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-60" dirty="0" smtClean="0">
                  <a:solidFill>
                    <a:srgbClr val="231F20"/>
                  </a:solidFill>
                  <a:latin typeface="Meiryo"/>
                  <a:cs typeface="Meiryo"/>
                </a:rPr>
                <a:t>∧ </a:t>
              </a:r>
              <a:r>
                <a:rPr sz="1450" spc="-45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450" spc="155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1450" spc="5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800" spc="120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′</a:t>
              </a:r>
              <a:r>
                <a:rPr sz="1800" spc="157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450" spc="-430" dirty="0" smtClean="0">
                  <a:solidFill>
                    <a:srgbClr val="231F20"/>
                  </a:solidFill>
                  <a:latin typeface="Meiryo"/>
                  <a:cs typeface="Meiryo"/>
                </a:rPr>
                <a:t>|</a:t>
              </a:r>
              <a:r>
                <a:rPr sz="1450" spc="409" dirty="0" smtClean="0">
                  <a:solidFill>
                    <a:srgbClr val="231F20"/>
                  </a:solidFill>
                  <a:latin typeface="Arial"/>
                  <a:cs typeface="Arial"/>
                </a:rPr>
                <a:t>=</a:t>
              </a:r>
              <a:r>
                <a:rPr sz="1450" spc="5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Φ</a:t>
              </a:r>
              <a:r>
                <a:rPr sz="1450" spc="155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;</a:t>
              </a:r>
              <a:endParaRPr sz="1400" dirty="0">
                <a:latin typeface="Arial"/>
                <a:cs typeface="Arial"/>
              </a:endParaRPr>
            </a:p>
            <a:p>
              <a:pPr marL="376555">
                <a:lnSpc>
                  <a:spcPts val="1675"/>
                </a:lnSpc>
                <a:spcBef>
                  <a:spcPts val="95"/>
                </a:spcBef>
              </a:pPr>
              <a:r>
                <a:rPr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400" b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00" b="1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endParaRPr sz="1400" dirty="0">
                <a:latin typeface="Arial"/>
                <a:cs typeface="Arial"/>
              </a:endParaRPr>
            </a:p>
            <a:p>
              <a:pPr marL="558165">
                <a:lnSpc>
                  <a:spcPts val="1725"/>
                </a:lnSpc>
                <a:spcBef>
                  <a:spcPts val="75"/>
                </a:spcBef>
              </a:pPr>
              <a:r>
                <a:rPr sz="1400" b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et</a:t>
              </a:r>
              <a:r>
                <a:rPr sz="1400" b="1" spc="2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5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800" spc="112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′</a:t>
              </a:r>
              <a:r>
                <a:rPr sz="1800" spc="120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′</a:t>
              </a:r>
              <a:r>
                <a:rPr sz="1800" spc="157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450" spc="-60" dirty="0" smtClean="0">
                  <a:solidFill>
                    <a:srgbClr val="231F20"/>
                  </a:solidFill>
                  <a:latin typeface="Meiryo"/>
                  <a:cs typeface="Meiryo"/>
                </a:rPr>
                <a:t>∈</a:t>
              </a:r>
              <a:r>
                <a:rPr sz="1450" spc="-20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400" i="1" spc="-55" dirty="0" smtClean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sz="1400" i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o</a:t>
              </a:r>
              <a:r>
                <a:rPr sz="1400" i="1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0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50" spc="155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1450" spc="5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800" spc="187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′</a:t>
              </a:r>
              <a:r>
                <a:rPr sz="1450" spc="155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r>
                <a:rPr sz="1450" spc="-3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lang="en-US" sz="1600" spc="5" dirty="0">
                  <a:solidFill>
                    <a:srgbClr val="231F20"/>
                  </a:solidFill>
                  <a:cs typeface="Arial"/>
                </a:rPr>
                <a:t>\</a:t>
              </a:r>
              <a:r>
                <a:rPr sz="1450" spc="-114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450" spc="18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endParaRPr sz="1450" dirty="0">
                <a:latin typeface="Arial"/>
                <a:cs typeface="Arial"/>
              </a:endParaRPr>
            </a:p>
            <a:p>
              <a:pPr marL="558165">
                <a:lnSpc>
                  <a:spcPts val="1730"/>
                </a:lnSpc>
                <a:spcBef>
                  <a:spcPts val="60"/>
                </a:spcBef>
              </a:pPr>
              <a:r>
                <a:rPr sz="1400" i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pu</a:t>
              </a:r>
              <a:r>
                <a:rPr sz="1400" i="1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00" i="1" spc="20" dirty="0" smtClean="0">
                  <a:solidFill>
                    <a:srgbClr val="231F20"/>
                  </a:solidFill>
                  <a:latin typeface="Arial"/>
                  <a:cs typeface="Arial"/>
                </a:rPr>
                <a:t>h</a:t>
              </a:r>
              <a:r>
                <a:rPr sz="1450" spc="155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1450" spc="5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800" spc="112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′</a:t>
              </a:r>
              <a:r>
                <a:rPr sz="1800" spc="187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′</a:t>
              </a:r>
              <a:r>
                <a:rPr sz="1450" spc="80" dirty="0" smtClean="0">
                  <a:solidFill>
                    <a:srgbClr val="231F20"/>
                  </a:solidFill>
                  <a:latin typeface="Arial"/>
                  <a:cs typeface="Arial"/>
                </a:rPr>
                <a:t>,</a:t>
              </a:r>
              <a:r>
                <a:rPr sz="1450" spc="-114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70" dirty="0" smtClean="0">
                  <a:solidFill>
                    <a:srgbClr val="231F20"/>
                  </a:solidFill>
                  <a:latin typeface="Arial"/>
                  <a:cs typeface="Arial"/>
                </a:rPr>
                <a:t>U</a:t>
              </a:r>
              <a:r>
                <a:rPr sz="1450" spc="-24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155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;</a:t>
              </a:r>
              <a:endParaRPr sz="1400" dirty="0">
                <a:latin typeface="Arial"/>
                <a:cs typeface="Arial"/>
              </a:endParaRPr>
            </a:p>
            <a:p>
              <a:pPr marL="558165">
                <a:lnSpc>
                  <a:spcPct val="100000"/>
                </a:lnSpc>
                <a:spcBef>
                  <a:spcPts val="70"/>
                </a:spcBef>
              </a:pPr>
              <a:r>
                <a:rPr sz="1450" spc="18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450" spc="8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60" dirty="0" smtClean="0">
                  <a:solidFill>
                    <a:srgbClr val="231F20"/>
                  </a:solidFill>
                  <a:latin typeface="Arial"/>
                  <a:cs typeface="Arial"/>
                </a:rPr>
                <a:t>:</a:t>
              </a:r>
              <a:r>
                <a:rPr sz="1450" spc="409" dirty="0" smtClean="0">
                  <a:solidFill>
                    <a:srgbClr val="231F20"/>
                  </a:solidFill>
                  <a:latin typeface="Arial"/>
                  <a:cs typeface="Arial"/>
                </a:rPr>
                <a:t>=</a:t>
              </a:r>
              <a:r>
                <a:rPr sz="1450" spc="6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185" dirty="0" smtClean="0">
                  <a:solidFill>
                    <a:srgbClr val="231F20"/>
                  </a:solidFill>
                  <a:latin typeface="Arial"/>
                  <a:cs typeface="Arial"/>
                </a:rPr>
                <a:t>R </a:t>
              </a:r>
              <a:r>
                <a:rPr sz="1450" spc="-14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-60" dirty="0" smtClean="0">
                  <a:solidFill>
                    <a:srgbClr val="231F20"/>
                  </a:solidFill>
                  <a:latin typeface="Meiryo"/>
                  <a:cs typeface="Meiryo"/>
                </a:rPr>
                <a:t>∪</a:t>
              </a:r>
              <a:r>
                <a:rPr sz="1450" spc="170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450" spc="-30" dirty="0" smtClean="0">
                  <a:solidFill>
                    <a:srgbClr val="231F20"/>
                  </a:solidFill>
                  <a:latin typeface="Meiryo"/>
                  <a:cs typeface="Meiryo"/>
                </a:rPr>
                <a:t>{</a:t>
              </a:r>
              <a:r>
                <a:rPr sz="1450" spc="-215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450" spc="5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800" spc="112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′</a:t>
              </a:r>
              <a:r>
                <a:rPr sz="1800" spc="120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′</a:t>
              </a:r>
              <a:r>
                <a:rPr sz="1800" spc="-127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450" spc="-40" dirty="0" smtClean="0">
                  <a:solidFill>
                    <a:srgbClr val="231F20"/>
                  </a:solidFill>
                  <a:latin typeface="Meiryo"/>
                  <a:cs typeface="Meiryo"/>
                </a:rPr>
                <a:t>}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;</a:t>
              </a:r>
              <a:endParaRPr sz="1400" dirty="0">
                <a:latin typeface="Arial"/>
                <a:cs typeface="Arial"/>
              </a:endParaRPr>
            </a:p>
            <a:p>
              <a:pPr marL="376555">
                <a:lnSpc>
                  <a:spcPct val="100000"/>
                </a:lnSpc>
                <a:spcBef>
                  <a:spcPts val="95"/>
                </a:spcBef>
              </a:pPr>
              <a:r>
                <a:rPr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fi</a:t>
              </a:r>
              <a:endParaRPr sz="1400" dirty="0">
                <a:latin typeface="Arial"/>
                <a:cs typeface="Arial"/>
              </a:endParaRPr>
            </a:p>
            <a:p>
              <a:pPr marL="193675">
                <a:lnSpc>
                  <a:spcPct val="100000"/>
                </a:lnSpc>
                <a:spcBef>
                  <a:spcPts val="70"/>
                </a:spcBef>
              </a:pPr>
              <a:r>
                <a:rPr sz="1400" b="1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un</a:t>
              </a:r>
              <a:r>
                <a:rPr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b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1400" b="1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155" dirty="0" smtClean="0">
                  <a:solidFill>
                    <a:srgbClr val="231F20"/>
                  </a:solidFill>
                  <a:latin typeface="Arial"/>
                  <a:cs typeface="Arial"/>
                </a:rPr>
                <a:t>((</a:t>
              </a:r>
              <a:r>
                <a:rPr sz="1450" spc="70" dirty="0" smtClean="0">
                  <a:solidFill>
                    <a:srgbClr val="231F20"/>
                  </a:solidFill>
                  <a:latin typeface="Arial"/>
                  <a:cs typeface="Arial"/>
                </a:rPr>
                <a:t>U </a:t>
              </a:r>
              <a:r>
                <a:rPr sz="1450" spc="-19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409" dirty="0" smtClean="0">
                  <a:solidFill>
                    <a:srgbClr val="231F20"/>
                  </a:solidFill>
                  <a:latin typeface="Arial"/>
                  <a:cs typeface="Arial"/>
                </a:rPr>
                <a:t>=</a:t>
              </a:r>
              <a:r>
                <a:rPr sz="1450" spc="7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125" dirty="0" smtClean="0">
                  <a:solidFill>
                    <a:srgbClr val="231F20"/>
                  </a:solidFill>
                  <a:latin typeface="Arial"/>
                  <a:cs typeface="Arial"/>
                </a:rPr>
                <a:t>ε</a:t>
              </a:r>
              <a:r>
                <a:rPr sz="1450" spc="155" dirty="0" smtClean="0">
                  <a:solidFill>
                    <a:srgbClr val="231F20"/>
                  </a:solidFill>
                  <a:latin typeface="Arial"/>
                  <a:cs typeface="Arial"/>
                </a:rPr>
                <a:t>) </a:t>
              </a:r>
              <a:r>
                <a:rPr sz="1450" spc="3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-60" dirty="0" smtClean="0">
                  <a:solidFill>
                    <a:srgbClr val="231F20"/>
                  </a:solidFill>
                  <a:latin typeface="Meiryo"/>
                  <a:cs typeface="Meiryo"/>
                </a:rPr>
                <a:t>∨ </a:t>
              </a:r>
              <a:r>
                <a:rPr sz="1450" spc="-145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450" spc="-60" dirty="0" smtClean="0">
                  <a:solidFill>
                    <a:srgbClr val="231F20"/>
                  </a:solidFill>
                  <a:latin typeface="Meiryo"/>
                  <a:cs typeface="Meiryo"/>
                </a:rPr>
                <a:t>¬</a:t>
              </a:r>
              <a:r>
                <a:rPr sz="1450" spc="-215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450" spc="-100" dirty="0" smtClean="0">
                  <a:solidFill>
                    <a:srgbClr val="231F20"/>
                  </a:solidFill>
                  <a:latin typeface="Arial"/>
                  <a:cs typeface="Arial"/>
                </a:rPr>
                <a:t>b</a:t>
              </a:r>
              <a:r>
                <a:rPr sz="1450" spc="155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endParaRPr sz="1450" dirty="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b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400" b="1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ndp</a:t>
              </a:r>
              <a:r>
                <a:rPr sz="1400" b="1" spc="-10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400" b="1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o</a:t>
              </a:r>
              <a:r>
                <a:rPr sz="1400" b="1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8390019" y="2506983"/>
              <a:ext cx="2402082" cy="45686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 marR="12700" indent="73025">
                <a:lnSpc>
                  <a:spcPct val="103400"/>
                </a:lnSpc>
              </a:pP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(* 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pu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sh </a:t>
              </a:r>
              <a:r>
                <a:rPr sz="1450" spc="5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50" spc="-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o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n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h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400" spc="2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140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k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*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endParaRPr lang="en-US" sz="1400" spc="5" dirty="0" smtClean="0">
                <a:solidFill>
                  <a:srgbClr val="231F20"/>
                </a:solidFill>
                <a:latin typeface="Arial"/>
                <a:cs typeface="Arial"/>
              </a:endParaRPr>
            </a:p>
            <a:p>
              <a:pPr marL="12700" marR="12700" indent="73025">
                <a:lnSpc>
                  <a:spcPct val="103400"/>
                </a:lnSpc>
              </a:pP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(*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25" dirty="0" smtClean="0">
                  <a:solidFill>
                    <a:srgbClr val="231F20"/>
                  </a:solidFill>
                  <a:latin typeface="Arial"/>
                  <a:cs typeface="Arial"/>
                </a:rPr>
                <a:t>m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1400" spc="30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k</a:t>
              </a:r>
              <a:r>
                <a:rPr sz="14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5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50" spc="-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00" spc="2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rea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ha</a:t>
              </a:r>
              <a:r>
                <a:rPr sz="140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b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400" spc="2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*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8118915" y="3816838"/>
              <a:ext cx="2673719" cy="231759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(* c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he</a:t>
              </a:r>
              <a:r>
                <a:rPr sz="140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k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-25" dirty="0" smtClean="0">
                  <a:solidFill>
                    <a:srgbClr val="231F20"/>
                  </a:solidFill>
                  <a:latin typeface="Arial"/>
                  <a:cs typeface="Arial"/>
                </a:rPr>
                <a:t>v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li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d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y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of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Φ</a:t>
              </a:r>
              <a:r>
                <a:rPr sz="1450" spc="-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n </a:t>
              </a:r>
              <a:r>
                <a:rPr sz="1450" spc="5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800" spc="120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′</a:t>
              </a:r>
              <a:r>
                <a:rPr sz="1800" spc="67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*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7197587" y="4685306"/>
              <a:ext cx="3594891" cy="231759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(* s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400" spc="2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50" spc="5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800" spc="112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′</a:t>
              </a:r>
              <a:r>
                <a:rPr sz="1800" spc="120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′</a:t>
              </a:r>
              <a:r>
                <a:rPr sz="1800" spc="52" baseline="27777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is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a 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n</a:t>
              </a:r>
              <a:r>
                <a:rPr sz="140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400" spc="20" dirty="0" smtClean="0">
                  <a:solidFill>
                    <a:srgbClr val="231F20"/>
                  </a:solidFill>
                  <a:latin typeface="Arial"/>
                  <a:cs typeface="Arial"/>
                </a:rPr>
                <a:t>w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rea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ha</a:t>
              </a:r>
              <a:r>
                <a:rPr sz="140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b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400" spc="2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14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400" spc="2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4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*</a:t>
              </a:r>
              <a:r>
                <a:rPr sz="14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endParaRPr sz="1400">
                <a:latin typeface="Arial"/>
                <a:cs typeface="Arial"/>
              </a:endParaRPr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10546388" y="6561408"/>
            <a:ext cx="258124" cy="184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200" spc="-10" dirty="0" smtClean="0">
                <a:solidFill>
                  <a:srgbClr val="231F20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2411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30848" y="1315526"/>
            <a:ext cx="9505060" cy="46203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4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1780" algn="l"/>
              </a:tabLst>
            </a:pP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nder</a:t>
            </a:r>
            <a:r>
              <a:rPr sz="2050" spc="-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2050" spc="-10" dirty="0" smtClean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pt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2050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that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65"/>
              </a:spcBef>
              <a:buClr>
                <a:srgbClr val="231F20"/>
              </a:buClr>
              <a:buFont typeface="Meiryo"/>
              <a:buChar char="•"/>
            </a:pPr>
            <a:endParaRPr sz="1400" dirty="0"/>
          </a:p>
          <a:p>
            <a:pPr marL="548640" lvl="1" indent="-247015">
              <a:lnSpc>
                <a:spcPct val="100000"/>
              </a:lnSpc>
              <a:buClr>
                <a:srgbClr val="231F20"/>
              </a:buClr>
              <a:buFont typeface="Arial"/>
              <a:buChar char="–"/>
              <a:tabLst>
                <a:tab pos="548640" algn="l"/>
              </a:tabLst>
            </a:pPr>
            <a:r>
              <a:rPr sz="1700" spc="75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800" spc="120" baseline="34722" dirty="0" smtClean="0">
                <a:solidFill>
                  <a:srgbClr val="231F20"/>
                </a:solidFill>
                <a:latin typeface="Meiryo"/>
                <a:cs typeface="Meiryo"/>
              </a:rPr>
              <a:t>′</a:t>
            </a:r>
            <a:r>
              <a:rPr sz="1800" spc="300" baseline="34722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sz="1700" spc="-45" dirty="0" smtClean="0">
                <a:solidFill>
                  <a:srgbClr val="231F20"/>
                </a:solidFill>
                <a:latin typeface="Meiryo"/>
                <a:cs typeface="Meiryo"/>
              </a:rPr>
              <a:t>∈</a:t>
            </a:r>
            <a:r>
              <a:rPr sz="1700" spc="-15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sz="1700" i="1" spc="-75" dirty="0" smtClean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700" i="1" spc="5" dirty="0" smtClean="0">
                <a:solidFill>
                  <a:srgbClr val="231F20"/>
                </a:solidFill>
                <a:latin typeface="Arial"/>
                <a:cs typeface="Arial"/>
              </a:rPr>
              <a:t>os</a:t>
            </a:r>
            <a:r>
              <a:rPr sz="1700" i="1" spc="-15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700" spc="195" dirty="0" smtClean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700" spc="75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700" spc="200" dirty="0" smtClean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sz="1700" spc="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can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be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encountered</a:t>
            </a:r>
            <a:r>
              <a:rPr sz="1700" spc="-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1700" spc="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231F20"/>
                </a:solidFill>
                <a:latin typeface="Arial"/>
                <a:cs typeface="Arial"/>
              </a:rPr>
              <a:t>ti</a:t>
            </a:r>
            <a:r>
              <a:rPr sz="1700" spc="15" dirty="0" smtClean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190" dirty="0" smtClean="0">
                <a:solidFill>
                  <a:srgbClr val="231F20"/>
                </a:solidFill>
                <a:latin typeface="Arial"/>
                <a:cs typeface="Arial"/>
              </a:rPr>
              <a:t>Θ</a:t>
            </a:r>
            <a:r>
              <a:rPr sz="1700" spc="195" dirty="0" smtClean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700" spc="-165" dirty="0" smtClean="0">
                <a:solidFill>
                  <a:srgbClr val="231F20"/>
                </a:solidFill>
                <a:latin typeface="Meiryo"/>
                <a:cs typeface="Meiryo"/>
              </a:rPr>
              <a:t>|</a:t>
            </a:r>
            <a:r>
              <a:rPr sz="1700" i="1" spc="-75" dirty="0" smtClean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700" i="1" spc="5" dirty="0" smtClean="0">
                <a:solidFill>
                  <a:srgbClr val="231F20"/>
                </a:solidFill>
                <a:latin typeface="Arial"/>
                <a:cs typeface="Arial"/>
              </a:rPr>
              <a:t>os</a:t>
            </a:r>
            <a:r>
              <a:rPr sz="1700" i="1" spc="-15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700" spc="195" dirty="0" smtClean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700" spc="75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700" spc="195" dirty="0" smtClean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sz="1700" spc="-165" dirty="0" smtClean="0">
                <a:solidFill>
                  <a:srgbClr val="231F20"/>
                </a:solidFill>
                <a:latin typeface="Meiryo"/>
                <a:cs typeface="Meiryo"/>
              </a:rPr>
              <a:t>|</a:t>
            </a:r>
            <a:r>
              <a:rPr sz="1700" spc="200" dirty="0" smtClean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sz="1700" dirty="0">
              <a:latin typeface="Arial"/>
              <a:cs typeface="Arial"/>
            </a:endParaRPr>
          </a:p>
          <a:p>
            <a:pPr marL="172720">
              <a:lnSpc>
                <a:spcPct val="100000"/>
              </a:lnSpc>
              <a:spcBef>
                <a:spcPts val="155"/>
              </a:spcBef>
            </a:pPr>
            <a:r>
              <a:rPr sz="1700" spc="254" dirty="0" smtClean="0">
                <a:solidFill>
                  <a:srgbClr val="231F20"/>
                </a:solidFill>
                <a:latin typeface="Meiryo"/>
                <a:cs typeface="Meiryo"/>
              </a:rPr>
              <a:t>⇒ </a:t>
            </a:r>
            <a:r>
              <a:rPr sz="1700" spc="-165" dirty="0" smtClean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this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holds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-50" dirty="0" smtClean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700" spc="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representation</a:t>
            </a:r>
            <a:r>
              <a:rPr sz="1700" spc="-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i="1" spc="-75" dirty="0" smtClean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700" i="1" spc="5" dirty="0" smtClean="0">
                <a:solidFill>
                  <a:srgbClr val="231F20"/>
                </a:solidFill>
                <a:latin typeface="Arial"/>
                <a:cs typeface="Arial"/>
              </a:rPr>
              <a:t>os</a:t>
            </a:r>
            <a:r>
              <a:rPr sz="1700" i="1" spc="-15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700" spc="195" dirty="0" smtClean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700" spc="75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700" spc="200" dirty="0" smtClean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sz="1700" spc="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-30" dirty="0" smtClean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0000FF"/>
                </a:solidFill>
                <a:latin typeface="Arial"/>
                <a:cs typeface="Arial"/>
              </a:rPr>
              <a:t>adjacency</a:t>
            </a:r>
            <a:r>
              <a:rPr sz="1700" spc="-1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0000FF"/>
                </a:solidFill>
                <a:latin typeface="Arial"/>
                <a:cs typeface="Arial"/>
              </a:rPr>
              <a:t>lists</a:t>
            </a:r>
            <a:endParaRPr sz="17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39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1780" indent="-259079" algn="ctr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1780" algn="l"/>
              </a:tabLst>
            </a:pP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he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-10" dirty="0" smtClean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2050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2050" spc="-10" dirty="0" smtClean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050" spc="-60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xi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ty</a:t>
            </a:r>
            <a:r>
              <a:rPr sz="2050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60" dirty="0" smtClean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or 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-35" dirty="0" smtClean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2050" spc="-50" dirty="0" smtClean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2050" spc="3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ant</a:t>
            </a:r>
            <a:r>
              <a:rPr sz="2050" spc="-2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he</a:t>
            </a:r>
            <a:r>
              <a:rPr sz="2050" spc="-40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ki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ng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 i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s </a:t>
            </a:r>
            <a:r>
              <a:rPr sz="2050" spc="130" dirty="0" smtClean="0">
                <a:solidFill>
                  <a:srgbClr val="FF0000"/>
                </a:solidFill>
                <a:latin typeface="Meiryo"/>
                <a:cs typeface="Meiryo"/>
              </a:rPr>
              <a:t>O</a:t>
            </a:r>
            <a:r>
              <a:rPr sz="2050" spc="114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050" spc="-22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spc="175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50" spc="11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spc="-245" dirty="0" smtClean="0">
                <a:solidFill>
                  <a:srgbClr val="FF0000"/>
                </a:solidFill>
                <a:latin typeface="Meiryo"/>
                <a:cs typeface="Meiryo"/>
              </a:rPr>
              <a:t>∗</a:t>
            </a:r>
            <a:r>
              <a:rPr sz="2050" spc="-235" dirty="0" smtClean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2050" spc="114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050" spc="-114" dirty="0" smtClean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2050" spc="405" dirty="0" smtClean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050" spc="-1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spc="-335" dirty="0" smtClean="0">
                <a:solidFill>
                  <a:srgbClr val="FF0000"/>
                </a:solidFill>
                <a:latin typeface="Meiryo"/>
                <a:cs typeface="Meiryo"/>
              </a:rPr>
              <a:t>|</a:t>
            </a:r>
            <a:r>
              <a:rPr sz="2050" spc="-155" dirty="0" smtClean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2050" spc="-335" dirty="0" smtClean="0">
                <a:solidFill>
                  <a:srgbClr val="FF0000"/>
                </a:solidFill>
                <a:latin typeface="Meiryo"/>
                <a:cs typeface="Meiryo"/>
              </a:rPr>
              <a:t>|</a:t>
            </a:r>
            <a:r>
              <a:rPr sz="2050" spc="114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050" spc="-1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spc="405" dirty="0" smtClean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050" spc="-1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spc="29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050" spc="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spc="114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77"/>
              </a:spcBef>
              <a:buClr>
                <a:srgbClr val="231F20"/>
              </a:buClr>
              <a:buFont typeface="Meiryo"/>
              <a:buChar char="•"/>
            </a:pPr>
            <a:endParaRPr sz="1400" dirty="0"/>
          </a:p>
          <a:p>
            <a:pPr marL="548640" lvl="1" indent="-247015">
              <a:lnSpc>
                <a:spcPct val="100000"/>
              </a:lnSpc>
              <a:buClr>
                <a:srgbClr val="231F20"/>
              </a:buClr>
              <a:buFont typeface="Arial"/>
              <a:buChar char="–"/>
              <a:tabLst>
                <a:tab pos="548640" algn="l"/>
              </a:tabLst>
            </a:pPr>
            <a:r>
              <a:rPr sz="1700" spc="15" dirty="0" smtClean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here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330" dirty="0" smtClean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1700" spc="19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denotes</a:t>
            </a:r>
            <a:r>
              <a:rPr sz="1700" spc="-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700" spc="-5" dirty="0" smtClean="0">
                <a:solidFill>
                  <a:srgbClr val="231F20"/>
                </a:solidFill>
                <a:latin typeface="Arial"/>
                <a:cs typeface="Arial"/>
              </a:rPr>
              <a:t> n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1700" spc="15" dirty="0" smtClean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ber</a:t>
            </a:r>
            <a:r>
              <a:rPr sz="1700" spc="-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of reacha</a:t>
            </a:r>
            <a:r>
              <a:rPr sz="1700" spc="-30" dirty="0" smtClean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le</a:t>
            </a:r>
            <a:r>
              <a:rPr sz="1700" spc="-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state</a:t>
            </a:r>
            <a:r>
              <a:rPr sz="1700" spc="-20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700" spc="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700" spc="-2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lang="en-US" sz="1700" b="1" spc="5" dirty="0" smtClean="0">
                <a:solidFill>
                  <a:srgbClr val="231F20"/>
                </a:solidFill>
                <a:cs typeface="Arial"/>
              </a:rPr>
              <a:t> </a:t>
            </a:r>
            <a:endParaRPr lang="en-US" sz="1700" b="1" spc="40" dirty="0">
              <a:solidFill>
                <a:srgbClr val="231F20"/>
              </a:solidFill>
              <a:cs typeface="Arial"/>
            </a:endParaRPr>
          </a:p>
          <a:p>
            <a:pPr marL="548640" lvl="1" indent="-247015">
              <a:lnSpc>
                <a:spcPct val="100000"/>
              </a:lnSpc>
              <a:buClr>
                <a:srgbClr val="231F20"/>
              </a:buClr>
              <a:buFont typeface="Arial"/>
              <a:buChar char="–"/>
              <a:tabLst>
                <a:tab pos="548640" algn="l"/>
              </a:tabLst>
            </a:pPr>
            <a:r>
              <a:rPr lang="en-US" sz="1700" spc="465" dirty="0" smtClean="0">
                <a:solidFill>
                  <a:srgbClr val="231F20"/>
                </a:solidFill>
                <a:cs typeface="Arial"/>
              </a:rPr>
              <a:t>M =</a:t>
            </a:r>
            <a:r>
              <a:rPr lang="en-US" sz="2400" spc="465" dirty="0" smtClean="0">
                <a:solidFill>
                  <a:srgbClr val="231F20"/>
                </a:solidFill>
                <a:latin typeface="MS Gothic"/>
                <a:ea typeface="MS Gothic"/>
                <a:cs typeface="Arial"/>
              </a:rPr>
              <a:t>∑</a:t>
            </a:r>
            <a:r>
              <a:rPr lang="en-US" sz="1400" spc="40" dirty="0" err="1">
                <a:solidFill>
                  <a:srgbClr val="231F20"/>
                </a:solidFill>
                <a:cs typeface="Arial"/>
              </a:rPr>
              <a:t>s</a:t>
            </a:r>
            <a:r>
              <a:rPr lang="en-US" sz="1400" spc="-45" dirty="0" err="1">
                <a:solidFill>
                  <a:srgbClr val="231F20"/>
                </a:solidFill>
                <a:latin typeface="Meiryo"/>
                <a:cs typeface="Meiryo"/>
              </a:rPr>
              <a:t>∈</a:t>
            </a:r>
            <a:r>
              <a:rPr lang="en-US" sz="1400" spc="40" dirty="0" err="1">
                <a:solidFill>
                  <a:srgbClr val="231F20"/>
                </a:solidFill>
                <a:cs typeface="Arial"/>
              </a:rPr>
              <a:t>S</a:t>
            </a:r>
            <a:r>
              <a:rPr lang="en-US" sz="1400" spc="40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2400" spc="465" dirty="0">
                <a:solidFill>
                  <a:srgbClr val="231F20"/>
                </a:solidFill>
                <a:latin typeface="MS Gothic"/>
                <a:ea typeface="MS Gothic"/>
                <a:cs typeface="Arial"/>
              </a:rPr>
              <a:t> </a:t>
            </a:r>
            <a:r>
              <a:rPr lang="en-US" sz="1700" spc="-165" dirty="0">
                <a:solidFill>
                  <a:srgbClr val="231F20"/>
                </a:solidFill>
                <a:latin typeface="Meiryo"/>
                <a:cs typeface="Meiryo"/>
              </a:rPr>
              <a:t>|</a:t>
            </a:r>
            <a:r>
              <a:rPr lang="en-US" sz="1700" i="1" spc="-75" dirty="0">
                <a:solidFill>
                  <a:srgbClr val="231F20"/>
                </a:solidFill>
                <a:cs typeface="Arial"/>
              </a:rPr>
              <a:t>P</a:t>
            </a:r>
            <a:r>
              <a:rPr lang="en-US" sz="1700" i="1" spc="5" dirty="0">
                <a:solidFill>
                  <a:srgbClr val="231F20"/>
                </a:solidFill>
                <a:cs typeface="Arial"/>
              </a:rPr>
              <a:t>os</a:t>
            </a:r>
            <a:r>
              <a:rPr lang="en-US" sz="1700" i="1" spc="-15" dirty="0">
                <a:solidFill>
                  <a:srgbClr val="231F20"/>
                </a:solidFill>
                <a:cs typeface="Arial"/>
              </a:rPr>
              <a:t>t</a:t>
            </a:r>
            <a:r>
              <a:rPr lang="en-US" sz="1700" spc="195" dirty="0">
                <a:solidFill>
                  <a:srgbClr val="231F20"/>
                </a:solidFill>
                <a:cs typeface="Arial"/>
              </a:rPr>
              <a:t>(</a:t>
            </a:r>
            <a:r>
              <a:rPr lang="en-US" sz="1700" spc="75" dirty="0">
                <a:solidFill>
                  <a:srgbClr val="231F20"/>
                </a:solidFill>
                <a:cs typeface="Arial"/>
              </a:rPr>
              <a:t>s</a:t>
            </a:r>
            <a:r>
              <a:rPr lang="en-US" sz="1700" spc="195" dirty="0">
                <a:solidFill>
                  <a:srgbClr val="231F20"/>
                </a:solidFill>
                <a:cs typeface="Arial"/>
              </a:rPr>
              <a:t>)</a:t>
            </a:r>
            <a:r>
              <a:rPr lang="en-US" sz="1700" spc="-165" dirty="0">
                <a:solidFill>
                  <a:srgbClr val="231F20"/>
                </a:solidFill>
                <a:latin typeface="Meiryo"/>
                <a:cs typeface="Meiryo"/>
              </a:rPr>
              <a:t>|</a:t>
            </a:r>
            <a:r>
              <a:rPr lang="en-US" sz="1700" spc="-145" dirty="0">
                <a:solidFill>
                  <a:srgbClr val="231F20"/>
                </a:solidFill>
                <a:latin typeface="Meiryo"/>
                <a:cs typeface="Meiryo"/>
              </a:rPr>
              <a:t> 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the</a:t>
            </a:r>
            <a:r>
              <a:rPr lang="en-US" sz="1700" spc="-40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spc="-5" dirty="0">
                <a:solidFill>
                  <a:srgbClr val="231F20"/>
                </a:solidFill>
                <a:cs typeface="Arial"/>
              </a:rPr>
              <a:t>n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u</a:t>
            </a:r>
            <a:r>
              <a:rPr lang="en-US" sz="1700" spc="15" dirty="0">
                <a:solidFill>
                  <a:srgbClr val="231F20"/>
                </a:solidFill>
                <a:cs typeface="Arial"/>
              </a:rPr>
              <a:t>m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ber</a:t>
            </a:r>
            <a:r>
              <a:rPr lang="en-US" sz="1700" spc="-7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of</a:t>
            </a:r>
            <a:r>
              <a:rPr lang="en-US" sz="1700" spc="-40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dirty="0">
                <a:solidFill>
                  <a:srgbClr val="231F20"/>
                </a:solidFill>
                <a:cs typeface="Arial"/>
              </a:rPr>
              <a:t>t</a:t>
            </a:r>
            <a:r>
              <a:rPr lang="en-US" sz="1700" spc="-5" dirty="0">
                <a:solidFill>
                  <a:srgbClr val="231F20"/>
                </a:solidFill>
                <a:cs typeface="Arial"/>
              </a:rPr>
              <a:t>r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ansitions</a:t>
            </a:r>
            <a:r>
              <a:rPr lang="en-US" sz="1700" spc="-7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in</a:t>
            </a:r>
            <a:r>
              <a:rPr lang="en-US" sz="1700" spc="-50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the</a:t>
            </a:r>
            <a:r>
              <a:rPr lang="en-US" sz="1700" spc="-50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reacha</a:t>
            </a:r>
            <a:r>
              <a:rPr lang="en-US" sz="1700" spc="-30" dirty="0">
                <a:solidFill>
                  <a:srgbClr val="231F20"/>
                </a:solidFill>
                <a:cs typeface="Arial"/>
              </a:rPr>
              <a:t>b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le</a:t>
            </a:r>
            <a:r>
              <a:rPr lang="en-US" sz="1700" spc="-6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dirty="0">
                <a:solidFill>
                  <a:srgbClr val="231F20"/>
                </a:solidFill>
                <a:cs typeface="Arial"/>
              </a:rPr>
              <a:t>f</a:t>
            </a:r>
            <a:r>
              <a:rPr lang="en-US" sz="1700" spc="-5" dirty="0">
                <a:solidFill>
                  <a:srgbClr val="231F20"/>
                </a:solidFill>
                <a:cs typeface="Arial"/>
              </a:rPr>
              <a:t>r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ag</a:t>
            </a:r>
            <a:r>
              <a:rPr lang="en-US" sz="1700" spc="15" dirty="0">
                <a:solidFill>
                  <a:srgbClr val="231F20"/>
                </a:solidFill>
                <a:cs typeface="Arial"/>
              </a:rPr>
              <a:t>m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ent</a:t>
            </a:r>
            <a:r>
              <a:rPr lang="en-US" sz="1700" spc="-80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of</a:t>
            </a:r>
            <a:r>
              <a:rPr lang="en-US" sz="1700" spc="-40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i="1" spc="10" dirty="0" smtClean="0">
                <a:solidFill>
                  <a:srgbClr val="231F20"/>
                </a:solidFill>
                <a:cs typeface="Arial"/>
              </a:rPr>
              <a:t>TS</a:t>
            </a:r>
            <a:br>
              <a:rPr lang="en-US" sz="1700" i="1" spc="10" dirty="0" smtClean="0">
                <a:solidFill>
                  <a:srgbClr val="231F20"/>
                </a:solidFill>
                <a:cs typeface="Arial"/>
              </a:rPr>
            </a:br>
            <a:endParaRPr lang="en-US" sz="1700" dirty="0">
              <a:cs typeface="Arial"/>
            </a:endParaRPr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1780" algn="l"/>
              </a:tabLst>
            </a:pPr>
            <a:r>
              <a:rPr lang="en-US" sz="1700" spc="-19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2050" spc="-5" dirty="0">
                <a:solidFill>
                  <a:srgbClr val="231F20"/>
                </a:solidFill>
                <a:cs typeface="Arial"/>
              </a:rPr>
              <a:t>T</a:t>
            </a:r>
            <a:r>
              <a:rPr lang="en-US" sz="2050" dirty="0">
                <a:solidFill>
                  <a:srgbClr val="231F20"/>
                </a:solidFill>
                <a:cs typeface="Arial"/>
              </a:rPr>
              <a:t>he</a:t>
            </a:r>
            <a:r>
              <a:rPr lang="en-US" sz="2050" spc="-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cs typeface="Arial"/>
              </a:rPr>
              <a:t>ad</a:t>
            </a:r>
            <a:r>
              <a:rPr lang="en-US" sz="2050" spc="-5" dirty="0">
                <a:solidFill>
                  <a:srgbClr val="231F20"/>
                </a:solidFill>
                <a:cs typeface="Arial"/>
              </a:rPr>
              <a:t>j</a:t>
            </a:r>
            <a:r>
              <a:rPr lang="en-US" sz="2050" dirty="0">
                <a:solidFill>
                  <a:srgbClr val="231F20"/>
                </a:solidFill>
                <a:cs typeface="Arial"/>
              </a:rPr>
              <a:t>a</a:t>
            </a:r>
            <a:r>
              <a:rPr lang="en-US" sz="2050" spc="-5" dirty="0">
                <a:solidFill>
                  <a:srgbClr val="231F20"/>
                </a:solidFill>
                <a:cs typeface="Arial"/>
              </a:rPr>
              <a:t>c</a:t>
            </a:r>
            <a:r>
              <a:rPr lang="en-US" sz="2050" dirty="0">
                <a:solidFill>
                  <a:srgbClr val="231F20"/>
                </a:solidFill>
                <a:cs typeface="Arial"/>
              </a:rPr>
              <a:t>en</a:t>
            </a:r>
            <a:r>
              <a:rPr lang="en-US" sz="2050" spc="-5" dirty="0">
                <a:solidFill>
                  <a:srgbClr val="231F20"/>
                </a:solidFill>
                <a:cs typeface="Arial"/>
              </a:rPr>
              <a:t>c</a:t>
            </a:r>
            <a:r>
              <a:rPr lang="en-US" sz="2050" dirty="0">
                <a:solidFill>
                  <a:srgbClr val="231F20"/>
                </a:solidFill>
                <a:cs typeface="Arial"/>
              </a:rPr>
              <a:t>y</a:t>
            </a:r>
            <a:r>
              <a:rPr lang="en-US" sz="2050" spc="-10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2050" spc="-5" dirty="0">
                <a:solidFill>
                  <a:srgbClr val="231F20"/>
                </a:solidFill>
                <a:cs typeface="Arial"/>
              </a:rPr>
              <a:t>lis</a:t>
            </a:r>
            <a:r>
              <a:rPr lang="en-US" sz="2050" dirty="0">
                <a:solidFill>
                  <a:srgbClr val="231F20"/>
                </a:solidFill>
                <a:cs typeface="Arial"/>
              </a:rPr>
              <a:t>ts</a:t>
            </a:r>
            <a:r>
              <a:rPr lang="en-US" sz="2050" spc="1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cs typeface="Arial"/>
              </a:rPr>
              <a:t>a</a:t>
            </a:r>
            <a:r>
              <a:rPr lang="en-US" sz="2050" spc="-5" dirty="0">
                <a:solidFill>
                  <a:srgbClr val="231F20"/>
                </a:solidFill>
                <a:cs typeface="Arial"/>
              </a:rPr>
              <a:t>r</a:t>
            </a:r>
            <a:r>
              <a:rPr lang="en-US" sz="2050" dirty="0">
                <a:solidFill>
                  <a:srgbClr val="231F20"/>
                </a:solidFill>
                <a:cs typeface="Arial"/>
              </a:rPr>
              <a:t>e</a:t>
            </a:r>
            <a:r>
              <a:rPr lang="en-US" sz="2050" spc="-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cs typeface="Arial"/>
              </a:rPr>
              <a:t>t</a:t>
            </a:r>
            <a:r>
              <a:rPr lang="en-US" sz="2050" spc="-5" dirty="0">
                <a:solidFill>
                  <a:srgbClr val="231F20"/>
                </a:solidFill>
                <a:cs typeface="Arial"/>
              </a:rPr>
              <a:t>y</a:t>
            </a:r>
            <a:r>
              <a:rPr lang="en-US" sz="2050" dirty="0">
                <a:solidFill>
                  <a:srgbClr val="231F20"/>
                </a:solidFill>
                <a:cs typeface="Arial"/>
              </a:rPr>
              <a:t>p</a:t>
            </a:r>
            <a:r>
              <a:rPr lang="en-US" sz="2050" spc="-5" dirty="0">
                <a:solidFill>
                  <a:srgbClr val="231F20"/>
                </a:solidFill>
                <a:cs typeface="Arial"/>
              </a:rPr>
              <a:t>ic</a:t>
            </a:r>
            <a:r>
              <a:rPr lang="en-US" sz="2050" dirty="0">
                <a:solidFill>
                  <a:srgbClr val="231F20"/>
                </a:solidFill>
                <a:cs typeface="Arial"/>
              </a:rPr>
              <a:t>a</a:t>
            </a:r>
            <a:r>
              <a:rPr lang="en-US" sz="2050" spc="-5" dirty="0">
                <a:solidFill>
                  <a:srgbClr val="231F20"/>
                </a:solidFill>
                <a:cs typeface="Arial"/>
              </a:rPr>
              <a:t>ll</a:t>
            </a:r>
            <a:r>
              <a:rPr lang="en-US" sz="2050" dirty="0">
                <a:solidFill>
                  <a:srgbClr val="231F20"/>
                </a:solidFill>
                <a:cs typeface="Arial"/>
              </a:rPr>
              <a:t>y</a:t>
            </a:r>
            <a:r>
              <a:rPr lang="en-US" sz="2050" spc="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2050" dirty="0">
                <a:solidFill>
                  <a:srgbClr val="231F20"/>
                </a:solidFill>
                <a:cs typeface="Arial"/>
              </a:rPr>
              <a:t>g</a:t>
            </a:r>
            <a:r>
              <a:rPr lang="en-US" sz="2050" spc="-5" dirty="0">
                <a:solidFill>
                  <a:srgbClr val="231F20"/>
                </a:solidFill>
                <a:cs typeface="Arial"/>
              </a:rPr>
              <a:t>i</a:t>
            </a:r>
            <a:r>
              <a:rPr lang="en-US" sz="2050" spc="-50" dirty="0">
                <a:solidFill>
                  <a:srgbClr val="231F20"/>
                </a:solidFill>
                <a:cs typeface="Arial"/>
              </a:rPr>
              <a:t>v</a:t>
            </a:r>
            <a:r>
              <a:rPr lang="en-US" sz="2050" dirty="0">
                <a:solidFill>
                  <a:srgbClr val="231F20"/>
                </a:solidFill>
                <a:cs typeface="Arial"/>
              </a:rPr>
              <a:t>en</a:t>
            </a:r>
            <a:r>
              <a:rPr lang="en-US" sz="2050" spc="-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2050" i="1" spc="-5" dirty="0">
                <a:solidFill>
                  <a:srgbClr val="231F20"/>
                </a:solidFill>
                <a:cs typeface="Arial"/>
              </a:rPr>
              <a:t>i</a:t>
            </a:r>
            <a:r>
              <a:rPr lang="en-US" sz="2050" i="1" spc="-10" dirty="0">
                <a:solidFill>
                  <a:srgbClr val="231F20"/>
                </a:solidFill>
                <a:cs typeface="Arial"/>
              </a:rPr>
              <a:t>m</a:t>
            </a:r>
            <a:r>
              <a:rPr lang="en-US" sz="2050" i="1" dirty="0">
                <a:solidFill>
                  <a:srgbClr val="231F20"/>
                </a:solidFill>
                <a:cs typeface="Arial"/>
              </a:rPr>
              <a:t>p</a:t>
            </a:r>
            <a:r>
              <a:rPr lang="en-US" sz="2050" i="1" spc="-5" dirty="0">
                <a:solidFill>
                  <a:srgbClr val="231F20"/>
                </a:solidFill>
                <a:cs typeface="Arial"/>
              </a:rPr>
              <a:t>lici</a:t>
            </a:r>
            <a:r>
              <a:rPr lang="en-US" sz="2050" i="1" dirty="0">
                <a:solidFill>
                  <a:srgbClr val="231F20"/>
                </a:solidFill>
                <a:cs typeface="Arial"/>
              </a:rPr>
              <a:t>t</a:t>
            </a:r>
            <a:r>
              <a:rPr lang="en-US" sz="2050" i="1" spc="-5" dirty="0">
                <a:solidFill>
                  <a:srgbClr val="231F20"/>
                </a:solidFill>
                <a:cs typeface="Arial"/>
              </a:rPr>
              <a:t>l</a:t>
            </a:r>
            <a:r>
              <a:rPr lang="en-US" sz="2050" i="1" dirty="0">
                <a:solidFill>
                  <a:srgbClr val="231F20"/>
                </a:solidFill>
                <a:cs typeface="Arial"/>
              </a:rPr>
              <a:t>y</a:t>
            </a:r>
            <a:endParaRPr lang="en-US" sz="2050" dirty="0">
              <a:cs typeface="Arial"/>
            </a:endParaRPr>
          </a:p>
          <a:p>
            <a:pPr>
              <a:lnSpc>
                <a:spcPts val="1400"/>
              </a:lnSpc>
              <a:spcBef>
                <a:spcPts val="78"/>
              </a:spcBef>
              <a:buClr>
                <a:srgbClr val="231F20"/>
              </a:buClr>
              <a:buFont typeface="Meiryo"/>
              <a:buChar char="•"/>
            </a:pPr>
            <a:endParaRPr lang="en-US" sz="1400" dirty="0"/>
          </a:p>
          <a:p>
            <a:pPr marL="548640" lvl="1" indent="-247015">
              <a:lnSpc>
                <a:spcPct val="100000"/>
              </a:lnSpc>
              <a:buClr>
                <a:srgbClr val="231F20"/>
              </a:buClr>
              <a:buFont typeface="Arial"/>
              <a:buChar char="–"/>
              <a:tabLst>
                <a:tab pos="548640" algn="l"/>
              </a:tabLst>
            </a:pPr>
            <a:r>
              <a:rPr lang="en-US" sz="1700" spc="-20" dirty="0">
                <a:solidFill>
                  <a:srgbClr val="231F20"/>
                </a:solidFill>
                <a:cs typeface="Arial"/>
              </a:rPr>
              <a:t>e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.g.,</a:t>
            </a:r>
            <a:r>
              <a:rPr lang="en-US" sz="1700" spc="-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spc="-30" dirty="0">
                <a:solidFill>
                  <a:srgbClr val="231F20"/>
                </a:solidFill>
                <a:cs typeface="Arial"/>
              </a:rPr>
              <a:t>b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y</a:t>
            </a:r>
            <a:r>
              <a:rPr lang="en-US" sz="1700" spc="10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a</a:t>
            </a:r>
            <a:r>
              <a:rPr lang="en-US" sz="1700" spc="-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syntactic</a:t>
            </a:r>
            <a:r>
              <a:rPr lang="en-US" sz="1700" spc="-1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desc</a:t>
            </a:r>
            <a:r>
              <a:rPr lang="en-US" sz="1700" spc="30" dirty="0">
                <a:solidFill>
                  <a:srgbClr val="231F20"/>
                </a:solidFill>
                <a:cs typeface="Arial"/>
              </a:rPr>
              <a:t>r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iption</a:t>
            </a:r>
            <a:r>
              <a:rPr lang="en-US" sz="1700" spc="-1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of</a:t>
            </a:r>
            <a:r>
              <a:rPr lang="en-US" sz="1700" spc="-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the</a:t>
            </a:r>
            <a:r>
              <a:rPr lang="en-US" sz="1700" spc="10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concurrent</a:t>
            </a:r>
            <a:r>
              <a:rPr lang="en-US" sz="1700" spc="-30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processes</a:t>
            </a:r>
            <a:r>
              <a:rPr lang="en-US" sz="1700" spc="-1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as</a:t>
            </a:r>
            <a:r>
              <a:rPr lang="en-US" sz="1700" spc="-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pro</a:t>
            </a:r>
            <a:r>
              <a:rPr lang="en-US" sz="1700" spc="-5" dirty="0">
                <a:solidFill>
                  <a:srgbClr val="231F20"/>
                </a:solidFill>
                <a:cs typeface="Arial"/>
              </a:rPr>
              <a:t>gr</a:t>
            </a:r>
            <a:r>
              <a:rPr lang="en-US" sz="1700" spc="10" dirty="0">
                <a:solidFill>
                  <a:srgbClr val="231F20"/>
                </a:solidFill>
                <a:cs typeface="Arial"/>
              </a:rPr>
              <a:t>am</a:t>
            </a:r>
            <a:r>
              <a:rPr lang="en-US" sz="1700" spc="-2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spc="-5" dirty="0">
                <a:solidFill>
                  <a:srgbClr val="231F20"/>
                </a:solidFill>
                <a:cs typeface="Arial"/>
              </a:rPr>
              <a:t>gr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aphs</a:t>
            </a:r>
            <a:endParaRPr lang="en-US" sz="1700" dirty="0">
              <a:cs typeface="Arial"/>
            </a:endParaRPr>
          </a:p>
          <a:p>
            <a:pPr marL="548640" lvl="1" indent="-247015">
              <a:lnSpc>
                <a:spcPct val="100000"/>
              </a:lnSpc>
              <a:spcBef>
                <a:spcPts val="145"/>
              </a:spcBef>
              <a:buClr>
                <a:srgbClr val="231F20"/>
              </a:buClr>
              <a:buFont typeface="Arial"/>
              <a:buChar char="–"/>
              <a:tabLst>
                <a:tab pos="548640" algn="l"/>
              </a:tabLst>
            </a:pPr>
            <a:r>
              <a:rPr lang="en-US" sz="1700" i="1" spc="-75" dirty="0">
                <a:solidFill>
                  <a:srgbClr val="231F20"/>
                </a:solidFill>
                <a:cs typeface="Arial"/>
              </a:rPr>
              <a:t>P</a:t>
            </a:r>
            <a:r>
              <a:rPr lang="en-US" sz="1700" i="1" spc="5" dirty="0">
                <a:solidFill>
                  <a:srgbClr val="231F20"/>
                </a:solidFill>
                <a:cs typeface="Arial"/>
              </a:rPr>
              <a:t>os</a:t>
            </a:r>
            <a:r>
              <a:rPr lang="en-US" sz="1700" i="1" spc="-15" dirty="0">
                <a:solidFill>
                  <a:srgbClr val="231F20"/>
                </a:solidFill>
                <a:cs typeface="Arial"/>
              </a:rPr>
              <a:t>t</a:t>
            </a:r>
            <a:r>
              <a:rPr lang="en-US" sz="1700" spc="195" dirty="0">
                <a:solidFill>
                  <a:srgbClr val="231F20"/>
                </a:solidFill>
                <a:cs typeface="Arial"/>
              </a:rPr>
              <a:t>(</a:t>
            </a:r>
            <a:r>
              <a:rPr lang="en-US" sz="1700" spc="75" dirty="0">
                <a:solidFill>
                  <a:srgbClr val="231F20"/>
                </a:solidFill>
                <a:cs typeface="Arial"/>
              </a:rPr>
              <a:t>s</a:t>
            </a:r>
            <a:r>
              <a:rPr lang="en-US" sz="1700" spc="200" dirty="0">
                <a:solidFill>
                  <a:srgbClr val="231F20"/>
                </a:solidFill>
                <a:cs typeface="Arial"/>
              </a:rPr>
              <a:t>)</a:t>
            </a:r>
            <a:r>
              <a:rPr lang="en-US" sz="1700" spc="1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is</a:t>
            </a:r>
            <a:r>
              <a:rPr lang="en-US" sz="1700" spc="-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obtained</a:t>
            </a:r>
            <a:r>
              <a:rPr lang="en-US" sz="1700" spc="-1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spc="-30" dirty="0">
                <a:solidFill>
                  <a:srgbClr val="231F20"/>
                </a:solidFill>
                <a:cs typeface="Arial"/>
              </a:rPr>
              <a:t>b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y</a:t>
            </a:r>
            <a:r>
              <a:rPr lang="en-US" sz="1700" spc="10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the</a:t>
            </a:r>
            <a:r>
              <a:rPr lang="en-US" sz="1700" spc="-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spc="30" dirty="0">
                <a:solidFill>
                  <a:srgbClr val="231F20"/>
                </a:solidFill>
                <a:cs typeface="Arial"/>
              </a:rPr>
              <a:t>r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ules</a:t>
            </a:r>
            <a:r>
              <a:rPr lang="en-US" sz="1700" spc="-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spc="-50" dirty="0">
                <a:solidFill>
                  <a:srgbClr val="231F20"/>
                </a:solidFill>
                <a:cs typeface="Arial"/>
              </a:rPr>
              <a:t>f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or</a:t>
            </a:r>
            <a:r>
              <a:rPr lang="en-US" sz="1700" spc="-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the</a:t>
            </a:r>
            <a:r>
              <a:rPr lang="en-US" sz="1700" spc="-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dirty="0">
                <a:solidFill>
                  <a:srgbClr val="231F20"/>
                </a:solidFill>
                <a:cs typeface="Arial"/>
              </a:rPr>
              <a:t>t</a:t>
            </a:r>
            <a:r>
              <a:rPr lang="en-US" sz="1700" spc="-5" dirty="0">
                <a:solidFill>
                  <a:srgbClr val="231F20"/>
                </a:solidFill>
                <a:cs typeface="Arial"/>
              </a:rPr>
              <a:t>r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ansition</a:t>
            </a:r>
            <a:r>
              <a:rPr lang="en-US" sz="1700" spc="-1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1700" spc="5" dirty="0">
                <a:solidFill>
                  <a:srgbClr val="231F20"/>
                </a:solidFill>
                <a:cs typeface="Arial"/>
              </a:rPr>
              <a:t>relation</a:t>
            </a:r>
            <a:endParaRPr lang="en-US" sz="2550" baseline="42483" dirty="0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841" y="4924746"/>
            <a:ext cx="9585877" cy="1011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Meiryo"/>
              <a:buChar char="•"/>
              <a:tabLst>
                <a:tab pos="271780" algn="l"/>
              </a:tabLst>
            </a:pPr>
            <a:endParaRPr sz="17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10546388" y="6561408"/>
            <a:ext cx="258124" cy="184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200" spc="-10" dirty="0" smtClean="0">
                <a:solidFill>
                  <a:srgbClr val="231F20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738187" y="552450"/>
            <a:ext cx="6934200" cy="3660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2800" b="1" spc="-68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Time </a:t>
            </a:r>
            <a:r>
              <a:rPr lang="en-US" sz="2800" b="1" spc="-68" dirty="0">
                <a:solidFill>
                  <a:schemeClr val="tx2"/>
                </a:solidFill>
                <a:latin typeface="Arial Narrow" panose="020B0606020202030204" pitchFamily="34" charset="0"/>
              </a:rPr>
              <a:t>complexity</a:t>
            </a:r>
          </a:p>
          <a:p>
            <a:pPr marL="12700">
              <a:lnSpc>
                <a:spcPct val="100000"/>
              </a:lnSpc>
            </a:pPr>
            <a:endParaRPr sz="2800" b="1" spc="-68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86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16556" y="552450"/>
            <a:ext cx="4017687" cy="3660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spc="-68" dirty="0">
                <a:solidFill>
                  <a:schemeClr val="tx2"/>
                </a:solidFill>
                <a:latin typeface="Arial Narrow" panose="020B0606020202030204" pitchFamily="34" charset="0"/>
                <a:ea typeface="+mj-ea"/>
                <a:cs typeface="+mj-cs"/>
              </a:rPr>
              <a:t>Recall model checking</a:t>
            </a:r>
            <a:endParaRPr sz="3600" b="1" spc="-68" dirty="0">
              <a:solidFill>
                <a:schemeClr val="tx2"/>
              </a:solidFill>
              <a:latin typeface="Arial Narrow" panose="020B0606020202030204" pitchFamily="34" charset="0"/>
              <a:ea typeface="+mj-ea"/>
              <a:cs typeface="+mj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65929" y="5070910"/>
            <a:ext cx="1504286" cy="287540"/>
          </a:xfrm>
          <a:custGeom>
            <a:avLst/>
            <a:gdLst/>
            <a:ahLst/>
            <a:cxnLst/>
            <a:rect l="l" t="t" r="r" b="b"/>
            <a:pathLst>
              <a:path w="1276502" h="301739">
                <a:moveTo>
                  <a:pt x="0" y="150863"/>
                </a:moveTo>
                <a:lnTo>
                  <a:pt x="18549" y="187119"/>
                </a:lnTo>
                <a:lnTo>
                  <a:pt x="50156" y="209590"/>
                </a:lnTo>
                <a:lnTo>
                  <a:pt x="95623" y="230337"/>
                </a:lnTo>
                <a:lnTo>
                  <a:pt x="153636" y="249051"/>
                </a:lnTo>
                <a:lnTo>
                  <a:pt x="222882" y="265420"/>
                </a:lnTo>
                <a:lnTo>
                  <a:pt x="261306" y="272628"/>
                </a:lnTo>
                <a:lnTo>
                  <a:pt x="302045" y="279134"/>
                </a:lnTo>
                <a:lnTo>
                  <a:pt x="344935" y="284898"/>
                </a:lnTo>
                <a:lnTo>
                  <a:pt x="389813" y="289882"/>
                </a:lnTo>
                <a:lnTo>
                  <a:pt x="436512" y="294047"/>
                </a:lnTo>
                <a:lnTo>
                  <a:pt x="484870" y="297354"/>
                </a:lnTo>
                <a:lnTo>
                  <a:pt x="534722" y="299764"/>
                </a:lnTo>
                <a:lnTo>
                  <a:pt x="585904" y="301239"/>
                </a:lnTo>
                <a:lnTo>
                  <a:pt x="638251" y="301739"/>
                </a:lnTo>
                <a:lnTo>
                  <a:pt x="690596" y="301239"/>
                </a:lnTo>
                <a:lnTo>
                  <a:pt x="741776" y="299764"/>
                </a:lnTo>
                <a:lnTo>
                  <a:pt x="791627" y="297354"/>
                </a:lnTo>
                <a:lnTo>
                  <a:pt x="839984" y="294047"/>
                </a:lnTo>
                <a:lnTo>
                  <a:pt x="886684" y="289882"/>
                </a:lnTo>
                <a:lnTo>
                  <a:pt x="931560" y="284898"/>
                </a:lnTo>
                <a:lnTo>
                  <a:pt x="974451" y="279134"/>
                </a:lnTo>
                <a:lnTo>
                  <a:pt x="1015190" y="272628"/>
                </a:lnTo>
                <a:lnTo>
                  <a:pt x="1053615" y="265420"/>
                </a:lnTo>
                <a:lnTo>
                  <a:pt x="1122861" y="249051"/>
                </a:lnTo>
                <a:lnTo>
                  <a:pt x="1180875" y="230337"/>
                </a:lnTo>
                <a:lnTo>
                  <a:pt x="1226344" y="209590"/>
                </a:lnTo>
                <a:lnTo>
                  <a:pt x="1257952" y="187119"/>
                </a:lnTo>
                <a:lnTo>
                  <a:pt x="1276502" y="150863"/>
                </a:lnTo>
                <a:lnTo>
                  <a:pt x="1274386" y="138489"/>
                </a:lnTo>
                <a:lnTo>
                  <a:pt x="1243963" y="103176"/>
                </a:lnTo>
                <a:lnTo>
                  <a:pt x="1205260" y="81530"/>
                </a:lnTo>
                <a:lnTo>
                  <a:pt x="1153354" y="61763"/>
                </a:lnTo>
                <a:lnTo>
                  <a:pt x="1089560" y="44184"/>
                </a:lnTo>
                <a:lnTo>
                  <a:pt x="1015190" y="29106"/>
                </a:lnTo>
                <a:lnTo>
                  <a:pt x="974451" y="22601"/>
                </a:lnTo>
                <a:lnTo>
                  <a:pt x="931560" y="16838"/>
                </a:lnTo>
                <a:lnTo>
                  <a:pt x="886684" y="11854"/>
                </a:lnTo>
                <a:lnTo>
                  <a:pt x="839984" y="7690"/>
                </a:lnTo>
                <a:lnTo>
                  <a:pt x="791627" y="4384"/>
                </a:lnTo>
                <a:lnTo>
                  <a:pt x="741776" y="1974"/>
                </a:lnTo>
                <a:lnTo>
                  <a:pt x="690596" y="500"/>
                </a:lnTo>
                <a:lnTo>
                  <a:pt x="638251" y="0"/>
                </a:lnTo>
                <a:lnTo>
                  <a:pt x="585904" y="500"/>
                </a:lnTo>
                <a:lnTo>
                  <a:pt x="534722" y="1974"/>
                </a:lnTo>
                <a:lnTo>
                  <a:pt x="484870" y="4384"/>
                </a:lnTo>
                <a:lnTo>
                  <a:pt x="436512" y="7690"/>
                </a:lnTo>
                <a:lnTo>
                  <a:pt x="389813" y="11854"/>
                </a:lnTo>
                <a:lnTo>
                  <a:pt x="344935" y="16838"/>
                </a:lnTo>
                <a:lnTo>
                  <a:pt x="302045" y="22601"/>
                </a:lnTo>
                <a:lnTo>
                  <a:pt x="261306" y="29106"/>
                </a:lnTo>
                <a:lnTo>
                  <a:pt x="222882" y="36313"/>
                </a:lnTo>
                <a:lnTo>
                  <a:pt x="153636" y="52680"/>
                </a:lnTo>
                <a:lnTo>
                  <a:pt x="95623" y="71392"/>
                </a:lnTo>
                <a:lnTo>
                  <a:pt x="50156" y="92138"/>
                </a:lnTo>
                <a:lnTo>
                  <a:pt x="18549" y="114607"/>
                </a:lnTo>
                <a:lnTo>
                  <a:pt x="0" y="150863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5929" y="5070910"/>
            <a:ext cx="1504286" cy="287540"/>
          </a:xfrm>
          <a:custGeom>
            <a:avLst/>
            <a:gdLst/>
            <a:ahLst/>
            <a:cxnLst/>
            <a:rect l="l" t="t" r="r" b="b"/>
            <a:pathLst>
              <a:path w="1276502" h="301739">
                <a:moveTo>
                  <a:pt x="1276502" y="150863"/>
                </a:moveTo>
                <a:lnTo>
                  <a:pt x="1257952" y="187119"/>
                </a:lnTo>
                <a:lnTo>
                  <a:pt x="1226344" y="209590"/>
                </a:lnTo>
                <a:lnTo>
                  <a:pt x="1180875" y="230337"/>
                </a:lnTo>
                <a:lnTo>
                  <a:pt x="1122861" y="249051"/>
                </a:lnTo>
                <a:lnTo>
                  <a:pt x="1053615" y="265420"/>
                </a:lnTo>
                <a:lnTo>
                  <a:pt x="1015190" y="272628"/>
                </a:lnTo>
                <a:lnTo>
                  <a:pt x="974451" y="279134"/>
                </a:lnTo>
                <a:lnTo>
                  <a:pt x="931560" y="284898"/>
                </a:lnTo>
                <a:lnTo>
                  <a:pt x="886684" y="289882"/>
                </a:lnTo>
                <a:lnTo>
                  <a:pt x="839984" y="294047"/>
                </a:lnTo>
                <a:lnTo>
                  <a:pt x="791627" y="297354"/>
                </a:lnTo>
                <a:lnTo>
                  <a:pt x="741776" y="299764"/>
                </a:lnTo>
                <a:lnTo>
                  <a:pt x="690596" y="301239"/>
                </a:lnTo>
                <a:lnTo>
                  <a:pt x="638251" y="301739"/>
                </a:lnTo>
                <a:lnTo>
                  <a:pt x="585904" y="301239"/>
                </a:lnTo>
                <a:lnTo>
                  <a:pt x="534722" y="299764"/>
                </a:lnTo>
                <a:lnTo>
                  <a:pt x="484870" y="297354"/>
                </a:lnTo>
                <a:lnTo>
                  <a:pt x="436512" y="294047"/>
                </a:lnTo>
                <a:lnTo>
                  <a:pt x="389813" y="289882"/>
                </a:lnTo>
                <a:lnTo>
                  <a:pt x="344935" y="284898"/>
                </a:lnTo>
                <a:lnTo>
                  <a:pt x="302045" y="279134"/>
                </a:lnTo>
                <a:lnTo>
                  <a:pt x="261306" y="272628"/>
                </a:lnTo>
                <a:lnTo>
                  <a:pt x="222882" y="265420"/>
                </a:lnTo>
                <a:lnTo>
                  <a:pt x="153636" y="249051"/>
                </a:lnTo>
                <a:lnTo>
                  <a:pt x="95623" y="230337"/>
                </a:lnTo>
                <a:lnTo>
                  <a:pt x="50156" y="209590"/>
                </a:lnTo>
                <a:lnTo>
                  <a:pt x="18549" y="187119"/>
                </a:lnTo>
                <a:lnTo>
                  <a:pt x="0" y="150863"/>
                </a:lnTo>
                <a:lnTo>
                  <a:pt x="2115" y="138489"/>
                </a:lnTo>
                <a:lnTo>
                  <a:pt x="32538" y="103176"/>
                </a:lnTo>
                <a:lnTo>
                  <a:pt x="71239" y="81530"/>
                </a:lnTo>
                <a:lnTo>
                  <a:pt x="123144" y="61763"/>
                </a:lnTo>
                <a:lnTo>
                  <a:pt x="186937" y="44184"/>
                </a:lnTo>
                <a:lnTo>
                  <a:pt x="261306" y="29106"/>
                </a:lnTo>
                <a:lnTo>
                  <a:pt x="302045" y="22601"/>
                </a:lnTo>
                <a:lnTo>
                  <a:pt x="344935" y="16838"/>
                </a:lnTo>
                <a:lnTo>
                  <a:pt x="389813" y="11854"/>
                </a:lnTo>
                <a:lnTo>
                  <a:pt x="436512" y="7690"/>
                </a:lnTo>
                <a:lnTo>
                  <a:pt x="484870" y="4384"/>
                </a:lnTo>
                <a:lnTo>
                  <a:pt x="534722" y="1974"/>
                </a:lnTo>
                <a:lnTo>
                  <a:pt x="585904" y="500"/>
                </a:lnTo>
                <a:lnTo>
                  <a:pt x="638251" y="0"/>
                </a:lnTo>
                <a:lnTo>
                  <a:pt x="690596" y="500"/>
                </a:lnTo>
                <a:lnTo>
                  <a:pt x="741776" y="1974"/>
                </a:lnTo>
                <a:lnTo>
                  <a:pt x="791627" y="4384"/>
                </a:lnTo>
                <a:lnTo>
                  <a:pt x="839984" y="7690"/>
                </a:lnTo>
                <a:lnTo>
                  <a:pt x="886684" y="11854"/>
                </a:lnTo>
                <a:lnTo>
                  <a:pt x="931560" y="16838"/>
                </a:lnTo>
                <a:lnTo>
                  <a:pt x="974451" y="22601"/>
                </a:lnTo>
                <a:lnTo>
                  <a:pt x="1015190" y="29106"/>
                </a:lnTo>
                <a:lnTo>
                  <a:pt x="1053615" y="36313"/>
                </a:lnTo>
                <a:lnTo>
                  <a:pt x="1122861" y="52680"/>
                </a:lnTo>
                <a:lnTo>
                  <a:pt x="1180875" y="71392"/>
                </a:lnTo>
                <a:lnTo>
                  <a:pt x="1226344" y="92138"/>
                </a:lnTo>
                <a:lnTo>
                  <a:pt x="1257952" y="114607"/>
                </a:lnTo>
                <a:lnTo>
                  <a:pt x="1276502" y="150863"/>
                </a:lnTo>
                <a:close/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37444" y="5031686"/>
            <a:ext cx="1971952" cy="522822"/>
          </a:xfrm>
          <a:custGeom>
            <a:avLst/>
            <a:gdLst/>
            <a:ahLst/>
            <a:cxnLst/>
            <a:rect l="l" t="t" r="r" b="b"/>
            <a:pathLst>
              <a:path w="1673352" h="548640">
                <a:moveTo>
                  <a:pt x="0" y="274320"/>
                </a:moveTo>
                <a:lnTo>
                  <a:pt x="10950" y="318815"/>
                </a:lnTo>
                <a:lnTo>
                  <a:pt x="42654" y="361024"/>
                </a:lnTo>
                <a:lnTo>
                  <a:pt x="93389" y="400383"/>
                </a:lnTo>
                <a:lnTo>
                  <a:pt x="161431" y="436327"/>
                </a:lnTo>
                <a:lnTo>
                  <a:pt x="201405" y="452842"/>
                </a:lnTo>
                <a:lnTo>
                  <a:pt x="245059" y="468291"/>
                </a:lnTo>
                <a:lnTo>
                  <a:pt x="292178" y="482604"/>
                </a:lnTo>
                <a:lnTo>
                  <a:pt x="342548" y="495710"/>
                </a:lnTo>
                <a:lnTo>
                  <a:pt x="395953" y="507539"/>
                </a:lnTo>
                <a:lnTo>
                  <a:pt x="452178" y="518020"/>
                </a:lnTo>
                <a:lnTo>
                  <a:pt x="511006" y="527081"/>
                </a:lnTo>
                <a:lnTo>
                  <a:pt x="572224" y="534654"/>
                </a:lnTo>
                <a:lnTo>
                  <a:pt x="635615" y="540667"/>
                </a:lnTo>
                <a:lnTo>
                  <a:pt x="700964" y="545049"/>
                </a:lnTo>
                <a:lnTo>
                  <a:pt x="768056" y="547730"/>
                </a:lnTo>
                <a:lnTo>
                  <a:pt x="836676" y="548640"/>
                </a:lnTo>
                <a:lnTo>
                  <a:pt x="905295" y="547730"/>
                </a:lnTo>
                <a:lnTo>
                  <a:pt x="972387" y="545049"/>
                </a:lnTo>
                <a:lnTo>
                  <a:pt x="1037736" y="540667"/>
                </a:lnTo>
                <a:lnTo>
                  <a:pt x="1101127" y="534654"/>
                </a:lnTo>
                <a:lnTo>
                  <a:pt x="1162345" y="527081"/>
                </a:lnTo>
                <a:lnTo>
                  <a:pt x="1221173" y="518020"/>
                </a:lnTo>
                <a:lnTo>
                  <a:pt x="1277398" y="507539"/>
                </a:lnTo>
                <a:lnTo>
                  <a:pt x="1330803" y="495710"/>
                </a:lnTo>
                <a:lnTo>
                  <a:pt x="1381173" y="482604"/>
                </a:lnTo>
                <a:lnTo>
                  <a:pt x="1428292" y="468291"/>
                </a:lnTo>
                <a:lnTo>
                  <a:pt x="1471946" y="452842"/>
                </a:lnTo>
                <a:lnTo>
                  <a:pt x="1511920" y="436327"/>
                </a:lnTo>
                <a:lnTo>
                  <a:pt x="1547997" y="418818"/>
                </a:lnTo>
                <a:lnTo>
                  <a:pt x="1607600" y="381095"/>
                </a:lnTo>
                <a:lnTo>
                  <a:pt x="1649035" y="340240"/>
                </a:lnTo>
                <a:lnTo>
                  <a:pt x="1670578" y="296817"/>
                </a:lnTo>
                <a:lnTo>
                  <a:pt x="1673352" y="274320"/>
                </a:lnTo>
                <a:lnTo>
                  <a:pt x="1670578" y="251822"/>
                </a:lnTo>
                <a:lnTo>
                  <a:pt x="1649035" y="208399"/>
                </a:lnTo>
                <a:lnTo>
                  <a:pt x="1607600" y="167544"/>
                </a:lnTo>
                <a:lnTo>
                  <a:pt x="1547997" y="129821"/>
                </a:lnTo>
                <a:lnTo>
                  <a:pt x="1511920" y="112312"/>
                </a:lnTo>
                <a:lnTo>
                  <a:pt x="1471946" y="95797"/>
                </a:lnTo>
                <a:lnTo>
                  <a:pt x="1428292" y="80348"/>
                </a:lnTo>
                <a:lnTo>
                  <a:pt x="1381173" y="66035"/>
                </a:lnTo>
                <a:lnTo>
                  <a:pt x="1330803" y="52929"/>
                </a:lnTo>
                <a:lnTo>
                  <a:pt x="1277398" y="41100"/>
                </a:lnTo>
                <a:lnTo>
                  <a:pt x="1221173" y="30619"/>
                </a:lnTo>
                <a:lnTo>
                  <a:pt x="1162345" y="21558"/>
                </a:lnTo>
                <a:lnTo>
                  <a:pt x="1101127" y="13985"/>
                </a:lnTo>
                <a:lnTo>
                  <a:pt x="1037736" y="7972"/>
                </a:lnTo>
                <a:lnTo>
                  <a:pt x="972387" y="3590"/>
                </a:lnTo>
                <a:lnTo>
                  <a:pt x="905295" y="909"/>
                </a:lnTo>
                <a:lnTo>
                  <a:pt x="836676" y="0"/>
                </a:lnTo>
                <a:lnTo>
                  <a:pt x="768056" y="909"/>
                </a:lnTo>
                <a:lnTo>
                  <a:pt x="700964" y="3590"/>
                </a:lnTo>
                <a:lnTo>
                  <a:pt x="635615" y="7972"/>
                </a:lnTo>
                <a:lnTo>
                  <a:pt x="572224" y="13985"/>
                </a:lnTo>
                <a:lnTo>
                  <a:pt x="511006" y="21558"/>
                </a:lnTo>
                <a:lnTo>
                  <a:pt x="452178" y="30619"/>
                </a:lnTo>
                <a:lnTo>
                  <a:pt x="395953" y="41100"/>
                </a:lnTo>
                <a:lnTo>
                  <a:pt x="342548" y="52929"/>
                </a:lnTo>
                <a:lnTo>
                  <a:pt x="292178" y="66035"/>
                </a:lnTo>
                <a:lnTo>
                  <a:pt x="245059" y="80348"/>
                </a:lnTo>
                <a:lnTo>
                  <a:pt x="201405" y="95797"/>
                </a:lnTo>
                <a:lnTo>
                  <a:pt x="161431" y="112312"/>
                </a:lnTo>
                <a:lnTo>
                  <a:pt x="125354" y="129821"/>
                </a:lnTo>
                <a:lnTo>
                  <a:pt x="65751" y="167544"/>
                </a:lnTo>
                <a:lnTo>
                  <a:pt x="24316" y="208399"/>
                </a:lnTo>
                <a:lnTo>
                  <a:pt x="2773" y="251822"/>
                </a:lnTo>
                <a:lnTo>
                  <a:pt x="0" y="274320"/>
                </a:lnTo>
                <a:close/>
              </a:path>
            </a:pathLst>
          </a:custGeom>
          <a:solidFill>
            <a:srgbClr val="F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37444" y="5031686"/>
            <a:ext cx="1971952" cy="522822"/>
          </a:xfrm>
          <a:custGeom>
            <a:avLst/>
            <a:gdLst/>
            <a:ahLst/>
            <a:cxnLst/>
            <a:rect l="l" t="t" r="r" b="b"/>
            <a:pathLst>
              <a:path w="1673352" h="548640">
                <a:moveTo>
                  <a:pt x="1673352" y="274320"/>
                </a:moveTo>
                <a:lnTo>
                  <a:pt x="1662401" y="318815"/>
                </a:lnTo>
                <a:lnTo>
                  <a:pt x="1630697" y="361024"/>
                </a:lnTo>
                <a:lnTo>
                  <a:pt x="1579962" y="400383"/>
                </a:lnTo>
                <a:lnTo>
                  <a:pt x="1511920" y="436327"/>
                </a:lnTo>
                <a:lnTo>
                  <a:pt x="1471946" y="452842"/>
                </a:lnTo>
                <a:lnTo>
                  <a:pt x="1428292" y="468291"/>
                </a:lnTo>
                <a:lnTo>
                  <a:pt x="1381173" y="482604"/>
                </a:lnTo>
                <a:lnTo>
                  <a:pt x="1330803" y="495710"/>
                </a:lnTo>
                <a:lnTo>
                  <a:pt x="1277398" y="507539"/>
                </a:lnTo>
                <a:lnTo>
                  <a:pt x="1221173" y="518020"/>
                </a:lnTo>
                <a:lnTo>
                  <a:pt x="1162345" y="527081"/>
                </a:lnTo>
                <a:lnTo>
                  <a:pt x="1101127" y="534654"/>
                </a:lnTo>
                <a:lnTo>
                  <a:pt x="1037736" y="540667"/>
                </a:lnTo>
                <a:lnTo>
                  <a:pt x="972387" y="545049"/>
                </a:lnTo>
                <a:lnTo>
                  <a:pt x="905295" y="547730"/>
                </a:lnTo>
                <a:lnTo>
                  <a:pt x="836676" y="548640"/>
                </a:lnTo>
                <a:lnTo>
                  <a:pt x="768056" y="547730"/>
                </a:lnTo>
                <a:lnTo>
                  <a:pt x="700964" y="545049"/>
                </a:lnTo>
                <a:lnTo>
                  <a:pt x="635615" y="540667"/>
                </a:lnTo>
                <a:lnTo>
                  <a:pt x="572224" y="534654"/>
                </a:lnTo>
                <a:lnTo>
                  <a:pt x="511006" y="527081"/>
                </a:lnTo>
                <a:lnTo>
                  <a:pt x="452178" y="518020"/>
                </a:lnTo>
                <a:lnTo>
                  <a:pt x="395953" y="507539"/>
                </a:lnTo>
                <a:lnTo>
                  <a:pt x="342548" y="495710"/>
                </a:lnTo>
                <a:lnTo>
                  <a:pt x="292178" y="482604"/>
                </a:lnTo>
                <a:lnTo>
                  <a:pt x="245059" y="468291"/>
                </a:lnTo>
                <a:lnTo>
                  <a:pt x="201405" y="452842"/>
                </a:lnTo>
                <a:lnTo>
                  <a:pt x="161431" y="436327"/>
                </a:lnTo>
                <a:lnTo>
                  <a:pt x="125354" y="418818"/>
                </a:lnTo>
                <a:lnTo>
                  <a:pt x="65751" y="381095"/>
                </a:lnTo>
                <a:lnTo>
                  <a:pt x="24316" y="340240"/>
                </a:lnTo>
                <a:lnTo>
                  <a:pt x="2773" y="296817"/>
                </a:lnTo>
                <a:lnTo>
                  <a:pt x="0" y="274320"/>
                </a:lnTo>
                <a:lnTo>
                  <a:pt x="2773" y="251822"/>
                </a:lnTo>
                <a:lnTo>
                  <a:pt x="24316" y="208399"/>
                </a:lnTo>
                <a:lnTo>
                  <a:pt x="65751" y="167544"/>
                </a:lnTo>
                <a:lnTo>
                  <a:pt x="125354" y="129821"/>
                </a:lnTo>
                <a:lnTo>
                  <a:pt x="161431" y="112312"/>
                </a:lnTo>
                <a:lnTo>
                  <a:pt x="201405" y="95797"/>
                </a:lnTo>
                <a:lnTo>
                  <a:pt x="245059" y="80348"/>
                </a:lnTo>
                <a:lnTo>
                  <a:pt x="292178" y="66035"/>
                </a:lnTo>
                <a:lnTo>
                  <a:pt x="342548" y="52929"/>
                </a:lnTo>
                <a:lnTo>
                  <a:pt x="395953" y="41100"/>
                </a:lnTo>
                <a:lnTo>
                  <a:pt x="452178" y="30619"/>
                </a:lnTo>
                <a:lnTo>
                  <a:pt x="511006" y="21558"/>
                </a:lnTo>
                <a:lnTo>
                  <a:pt x="572224" y="13985"/>
                </a:lnTo>
                <a:lnTo>
                  <a:pt x="635615" y="7972"/>
                </a:lnTo>
                <a:lnTo>
                  <a:pt x="700964" y="3590"/>
                </a:lnTo>
                <a:lnTo>
                  <a:pt x="768056" y="909"/>
                </a:lnTo>
                <a:lnTo>
                  <a:pt x="836676" y="0"/>
                </a:lnTo>
                <a:lnTo>
                  <a:pt x="905295" y="909"/>
                </a:lnTo>
                <a:lnTo>
                  <a:pt x="972387" y="3590"/>
                </a:lnTo>
                <a:lnTo>
                  <a:pt x="1037736" y="7972"/>
                </a:lnTo>
                <a:lnTo>
                  <a:pt x="1101127" y="13985"/>
                </a:lnTo>
                <a:lnTo>
                  <a:pt x="1162345" y="21558"/>
                </a:lnTo>
                <a:lnTo>
                  <a:pt x="1221173" y="30619"/>
                </a:lnTo>
                <a:lnTo>
                  <a:pt x="1277398" y="41100"/>
                </a:lnTo>
                <a:lnTo>
                  <a:pt x="1330803" y="52929"/>
                </a:lnTo>
                <a:lnTo>
                  <a:pt x="1381173" y="66035"/>
                </a:lnTo>
                <a:lnTo>
                  <a:pt x="1428292" y="80348"/>
                </a:lnTo>
                <a:lnTo>
                  <a:pt x="1471946" y="95797"/>
                </a:lnTo>
                <a:lnTo>
                  <a:pt x="1511920" y="112312"/>
                </a:lnTo>
                <a:lnTo>
                  <a:pt x="1547997" y="129821"/>
                </a:lnTo>
                <a:lnTo>
                  <a:pt x="1607600" y="167544"/>
                </a:lnTo>
                <a:lnTo>
                  <a:pt x="1649035" y="208399"/>
                </a:lnTo>
                <a:lnTo>
                  <a:pt x="1670578" y="251822"/>
                </a:lnTo>
                <a:lnTo>
                  <a:pt x="1673352" y="274320"/>
                </a:lnTo>
                <a:close/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96426" y="5012515"/>
            <a:ext cx="1099121" cy="463568"/>
          </a:xfrm>
          <a:custGeom>
            <a:avLst/>
            <a:gdLst/>
            <a:ahLst/>
            <a:cxnLst/>
            <a:rect l="l" t="t" r="r" b="b"/>
            <a:pathLst>
              <a:path w="932688" h="486460">
                <a:moveTo>
                  <a:pt x="0" y="243230"/>
                </a:moveTo>
                <a:lnTo>
                  <a:pt x="6103" y="282682"/>
                </a:lnTo>
                <a:lnTo>
                  <a:pt x="23774" y="320108"/>
                </a:lnTo>
                <a:lnTo>
                  <a:pt x="52052" y="355006"/>
                </a:lnTo>
                <a:lnTo>
                  <a:pt x="89976" y="386877"/>
                </a:lnTo>
                <a:lnTo>
                  <a:pt x="136588" y="415218"/>
                </a:lnTo>
                <a:lnTo>
                  <a:pt x="190926" y="439530"/>
                </a:lnTo>
                <a:lnTo>
                  <a:pt x="252031" y="459311"/>
                </a:lnTo>
                <a:lnTo>
                  <a:pt x="318942" y="474060"/>
                </a:lnTo>
                <a:lnTo>
                  <a:pt x="390700" y="483277"/>
                </a:lnTo>
                <a:lnTo>
                  <a:pt x="466344" y="486460"/>
                </a:lnTo>
                <a:lnTo>
                  <a:pt x="504589" y="485654"/>
                </a:lnTo>
                <a:lnTo>
                  <a:pt x="578408" y="479391"/>
                </a:lnTo>
                <a:lnTo>
                  <a:pt x="647861" y="467345"/>
                </a:lnTo>
                <a:lnTo>
                  <a:pt x="711989" y="450018"/>
                </a:lnTo>
                <a:lnTo>
                  <a:pt x="769831" y="427909"/>
                </a:lnTo>
                <a:lnTo>
                  <a:pt x="820426" y="401520"/>
                </a:lnTo>
                <a:lnTo>
                  <a:pt x="862816" y="371351"/>
                </a:lnTo>
                <a:lnTo>
                  <a:pt x="896038" y="337904"/>
                </a:lnTo>
                <a:lnTo>
                  <a:pt x="919134" y="301680"/>
                </a:lnTo>
                <a:lnTo>
                  <a:pt x="931142" y="263178"/>
                </a:lnTo>
                <a:lnTo>
                  <a:pt x="932688" y="243230"/>
                </a:lnTo>
                <a:lnTo>
                  <a:pt x="931142" y="223282"/>
                </a:lnTo>
                <a:lnTo>
                  <a:pt x="919134" y="184780"/>
                </a:lnTo>
                <a:lnTo>
                  <a:pt x="896038" y="148556"/>
                </a:lnTo>
                <a:lnTo>
                  <a:pt x="862816" y="115109"/>
                </a:lnTo>
                <a:lnTo>
                  <a:pt x="820426" y="84940"/>
                </a:lnTo>
                <a:lnTo>
                  <a:pt x="769831" y="58551"/>
                </a:lnTo>
                <a:lnTo>
                  <a:pt x="711989" y="36442"/>
                </a:lnTo>
                <a:lnTo>
                  <a:pt x="647861" y="19114"/>
                </a:lnTo>
                <a:lnTo>
                  <a:pt x="578408" y="7069"/>
                </a:lnTo>
                <a:lnTo>
                  <a:pt x="504589" y="806"/>
                </a:lnTo>
                <a:lnTo>
                  <a:pt x="466344" y="0"/>
                </a:lnTo>
                <a:lnTo>
                  <a:pt x="428096" y="806"/>
                </a:lnTo>
                <a:lnTo>
                  <a:pt x="354275" y="7069"/>
                </a:lnTo>
                <a:lnTo>
                  <a:pt x="284821" y="19114"/>
                </a:lnTo>
                <a:lnTo>
                  <a:pt x="220693" y="36442"/>
                </a:lnTo>
                <a:lnTo>
                  <a:pt x="162851" y="58551"/>
                </a:lnTo>
                <a:lnTo>
                  <a:pt x="112256" y="84940"/>
                </a:lnTo>
                <a:lnTo>
                  <a:pt x="69868" y="115109"/>
                </a:lnTo>
                <a:lnTo>
                  <a:pt x="36647" y="148556"/>
                </a:lnTo>
                <a:lnTo>
                  <a:pt x="13553" y="184780"/>
                </a:lnTo>
                <a:lnTo>
                  <a:pt x="1545" y="223282"/>
                </a:lnTo>
                <a:lnTo>
                  <a:pt x="0" y="24323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96426" y="5012515"/>
            <a:ext cx="1099121" cy="463568"/>
          </a:xfrm>
          <a:custGeom>
            <a:avLst/>
            <a:gdLst/>
            <a:ahLst/>
            <a:cxnLst/>
            <a:rect l="l" t="t" r="r" b="b"/>
            <a:pathLst>
              <a:path w="932688" h="486460">
                <a:moveTo>
                  <a:pt x="932688" y="243230"/>
                </a:moveTo>
                <a:lnTo>
                  <a:pt x="926584" y="282682"/>
                </a:lnTo>
                <a:lnTo>
                  <a:pt x="908912" y="320108"/>
                </a:lnTo>
                <a:lnTo>
                  <a:pt x="880633" y="355006"/>
                </a:lnTo>
                <a:lnTo>
                  <a:pt x="842707" y="386877"/>
                </a:lnTo>
                <a:lnTo>
                  <a:pt x="796094" y="415218"/>
                </a:lnTo>
                <a:lnTo>
                  <a:pt x="741755" y="439530"/>
                </a:lnTo>
                <a:lnTo>
                  <a:pt x="680650" y="459311"/>
                </a:lnTo>
                <a:lnTo>
                  <a:pt x="613740" y="474060"/>
                </a:lnTo>
                <a:lnTo>
                  <a:pt x="541984" y="483277"/>
                </a:lnTo>
                <a:lnTo>
                  <a:pt x="466344" y="486460"/>
                </a:lnTo>
                <a:lnTo>
                  <a:pt x="428096" y="485654"/>
                </a:lnTo>
                <a:lnTo>
                  <a:pt x="354275" y="479391"/>
                </a:lnTo>
                <a:lnTo>
                  <a:pt x="284821" y="467345"/>
                </a:lnTo>
                <a:lnTo>
                  <a:pt x="220693" y="450018"/>
                </a:lnTo>
                <a:lnTo>
                  <a:pt x="162851" y="427909"/>
                </a:lnTo>
                <a:lnTo>
                  <a:pt x="112256" y="401520"/>
                </a:lnTo>
                <a:lnTo>
                  <a:pt x="69868" y="371351"/>
                </a:lnTo>
                <a:lnTo>
                  <a:pt x="36647" y="337904"/>
                </a:lnTo>
                <a:lnTo>
                  <a:pt x="13553" y="301680"/>
                </a:lnTo>
                <a:lnTo>
                  <a:pt x="1545" y="263178"/>
                </a:lnTo>
                <a:lnTo>
                  <a:pt x="0" y="243230"/>
                </a:lnTo>
                <a:lnTo>
                  <a:pt x="1545" y="223282"/>
                </a:lnTo>
                <a:lnTo>
                  <a:pt x="13553" y="184780"/>
                </a:lnTo>
                <a:lnTo>
                  <a:pt x="36647" y="148556"/>
                </a:lnTo>
                <a:lnTo>
                  <a:pt x="69868" y="115109"/>
                </a:lnTo>
                <a:lnTo>
                  <a:pt x="112256" y="84940"/>
                </a:lnTo>
                <a:lnTo>
                  <a:pt x="162851" y="58551"/>
                </a:lnTo>
                <a:lnTo>
                  <a:pt x="220693" y="36442"/>
                </a:lnTo>
                <a:lnTo>
                  <a:pt x="284821" y="19114"/>
                </a:lnTo>
                <a:lnTo>
                  <a:pt x="354275" y="7069"/>
                </a:lnTo>
                <a:lnTo>
                  <a:pt x="428096" y="806"/>
                </a:lnTo>
                <a:lnTo>
                  <a:pt x="466344" y="0"/>
                </a:lnTo>
                <a:lnTo>
                  <a:pt x="504589" y="806"/>
                </a:lnTo>
                <a:lnTo>
                  <a:pt x="578408" y="7069"/>
                </a:lnTo>
                <a:lnTo>
                  <a:pt x="647861" y="19114"/>
                </a:lnTo>
                <a:lnTo>
                  <a:pt x="711989" y="36442"/>
                </a:lnTo>
                <a:lnTo>
                  <a:pt x="769831" y="58551"/>
                </a:lnTo>
                <a:lnTo>
                  <a:pt x="820426" y="84940"/>
                </a:lnTo>
                <a:lnTo>
                  <a:pt x="862816" y="115109"/>
                </a:lnTo>
                <a:lnTo>
                  <a:pt x="896038" y="148556"/>
                </a:lnTo>
                <a:lnTo>
                  <a:pt x="919134" y="184780"/>
                </a:lnTo>
                <a:lnTo>
                  <a:pt x="931142" y="223282"/>
                </a:lnTo>
                <a:lnTo>
                  <a:pt x="932688" y="243230"/>
                </a:lnTo>
                <a:close/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08335" y="1954881"/>
            <a:ext cx="1534443" cy="456597"/>
          </a:xfrm>
          <a:custGeom>
            <a:avLst/>
            <a:gdLst/>
            <a:ahLst/>
            <a:cxnLst/>
            <a:rect l="l" t="t" r="r" b="b"/>
            <a:pathLst>
              <a:path w="1302092" h="479145">
                <a:moveTo>
                  <a:pt x="1302092" y="239572"/>
                </a:moveTo>
                <a:lnTo>
                  <a:pt x="1293571" y="278431"/>
                </a:lnTo>
                <a:lnTo>
                  <a:pt x="1268902" y="315294"/>
                </a:lnTo>
                <a:lnTo>
                  <a:pt x="1229425" y="349668"/>
                </a:lnTo>
                <a:lnTo>
                  <a:pt x="1176480" y="381059"/>
                </a:lnTo>
                <a:lnTo>
                  <a:pt x="1111408" y="408974"/>
                </a:lnTo>
                <a:lnTo>
                  <a:pt x="1074743" y="421474"/>
                </a:lnTo>
                <a:lnTo>
                  <a:pt x="1035549" y="432920"/>
                </a:lnTo>
                <a:lnTo>
                  <a:pt x="993994" y="443251"/>
                </a:lnTo>
                <a:lnTo>
                  <a:pt x="950244" y="452404"/>
                </a:lnTo>
                <a:lnTo>
                  <a:pt x="904468" y="460318"/>
                </a:lnTo>
                <a:lnTo>
                  <a:pt x="856832" y="466931"/>
                </a:lnTo>
                <a:lnTo>
                  <a:pt x="807506" y="472182"/>
                </a:lnTo>
                <a:lnTo>
                  <a:pt x="756655" y="476009"/>
                </a:lnTo>
                <a:lnTo>
                  <a:pt x="704448" y="478351"/>
                </a:lnTo>
                <a:lnTo>
                  <a:pt x="651052" y="479145"/>
                </a:lnTo>
                <a:lnTo>
                  <a:pt x="597656" y="478351"/>
                </a:lnTo>
                <a:lnTo>
                  <a:pt x="545449" y="476009"/>
                </a:lnTo>
                <a:lnTo>
                  <a:pt x="494598" y="472182"/>
                </a:lnTo>
                <a:lnTo>
                  <a:pt x="445271" y="466931"/>
                </a:lnTo>
                <a:lnTo>
                  <a:pt x="397635" y="460318"/>
                </a:lnTo>
                <a:lnTo>
                  <a:pt x="351858" y="452404"/>
                </a:lnTo>
                <a:lnTo>
                  <a:pt x="308107" y="443251"/>
                </a:lnTo>
                <a:lnTo>
                  <a:pt x="266551" y="432920"/>
                </a:lnTo>
                <a:lnTo>
                  <a:pt x="227356" y="421474"/>
                </a:lnTo>
                <a:lnTo>
                  <a:pt x="190690" y="408974"/>
                </a:lnTo>
                <a:lnTo>
                  <a:pt x="125616" y="381059"/>
                </a:lnTo>
                <a:lnTo>
                  <a:pt x="72670" y="349668"/>
                </a:lnTo>
                <a:lnTo>
                  <a:pt x="33191" y="315294"/>
                </a:lnTo>
                <a:lnTo>
                  <a:pt x="8521" y="278431"/>
                </a:lnTo>
                <a:lnTo>
                  <a:pt x="0" y="239572"/>
                </a:lnTo>
                <a:lnTo>
                  <a:pt x="2158" y="219924"/>
                </a:lnTo>
                <a:lnTo>
                  <a:pt x="18921" y="182001"/>
                </a:lnTo>
                <a:lnTo>
                  <a:pt x="51163" y="146321"/>
                </a:lnTo>
                <a:lnTo>
                  <a:pt x="97543" y="113377"/>
                </a:lnTo>
                <a:lnTo>
                  <a:pt x="156721" y="83662"/>
                </a:lnTo>
                <a:lnTo>
                  <a:pt x="227356" y="57670"/>
                </a:lnTo>
                <a:lnTo>
                  <a:pt x="266551" y="46224"/>
                </a:lnTo>
                <a:lnTo>
                  <a:pt x="308107" y="35894"/>
                </a:lnTo>
                <a:lnTo>
                  <a:pt x="351858" y="26741"/>
                </a:lnTo>
                <a:lnTo>
                  <a:pt x="397635" y="18827"/>
                </a:lnTo>
                <a:lnTo>
                  <a:pt x="445271" y="12213"/>
                </a:lnTo>
                <a:lnTo>
                  <a:pt x="494598" y="6962"/>
                </a:lnTo>
                <a:lnTo>
                  <a:pt x="545449" y="3135"/>
                </a:lnTo>
                <a:lnTo>
                  <a:pt x="597656" y="794"/>
                </a:lnTo>
                <a:lnTo>
                  <a:pt x="651052" y="0"/>
                </a:lnTo>
                <a:lnTo>
                  <a:pt x="704448" y="794"/>
                </a:lnTo>
                <a:lnTo>
                  <a:pt x="756655" y="3135"/>
                </a:lnTo>
                <a:lnTo>
                  <a:pt x="807506" y="6962"/>
                </a:lnTo>
                <a:lnTo>
                  <a:pt x="856832" y="12213"/>
                </a:lnTo>
                <a:lnTo>
                  <a:pt x="904468" y="18827"/>
                </a:lnTo>
                <a:lnTo>
                  <a:pt x="950244" y="26741"/>
                </a:lnTo>
                <a:lnTo>
                  <a:pt x="993994" y="35894"/>
                </a:lnTo>
                <a:lnTo>
                  <a:pt x="1035549" y="46224"/>
                </a:lnTo>
                <a:lnTo>
                  <a:pt x="1074743" y="57670"/>
                </a:lnTo>
                <a:lnTo>
                  <a:pt x="1111408" y="70170"/>
                </a:lnTo>
                <a:lnTo>
                  <a:pt x="1176480" y="98085"/>
                </a:lnTo>
                <a:lnTo>
                  <a:pt x="1229425" y="129476"/>
                </a:lnTo>
                <a:lnTo>
                  <a:pt x="1268902" y="163850"/>
                </a:lnTo>
                <a:lnTo>
                  <a:pt x="1293571" y="200713"/>
                </a:lnTo>
                <a:lnTo>
                  <a:pt x="1302092" y="239572"/>
                </a:lnTo>
                <a:close/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58822" y="1920897"/>
            <a:ext cx="1534458" cy="456597"/>
          </a:xfrm>
          <a:custGeom>
            <a:avLst/>
            <a:gdLst/>
            <a:ahLst/>
            <a:cxnLst/>
            <a:rect l="l" t="t" r="r" b="b"/>
            <a:pathLst>
              <a:path w="1302105" h="479145">
                <a:moveTo>
                  <a:pt x="1302105" y="239572"/>
                </a:moveTo>
                <a:lnTo>
                  <a:pt x="1293584" y="278431"/>
                </a:lnTo>
                <a:lnTo>
                  <a:pt x="1268914" y="315294"/>
                </a:lnTo>
                <a:lnTo>
                  <a:pt x="1229435" y="349668"/>
                </a:lnTo>
                <a:lnTo>
                  <a:pt x="1176489" y="381059"/>
                </a:lnTo>
                <a:lnTo>
                  <a:pt x="1111415" y="408974"/>
                </a:lnTo>
                <a:lnTo>
                  <a:pt x="1074749" y="421474"/>
                </a:lnTo>
                <a:lnTo>
                  <a:pt x="1035554" y="432920"/>
                </a:lnTo>
                <a:lnTo>
                  <a:pt x="993997" y="443251"/>
                </a:lnTo>
                <a:lnTo>
                  <a:pt x="950247" y="452404"/>
                </a:lnTo>
                <a:lnTo>
                  <a:pt x="904470" y="460318"/>
                </a:lnTo>
                <a:lnTo>
                  <a:pt x="856834" y="466931"/>
                </a:lnTo>
                <a:lnTo>
                  <a:pt x="807506" y="472182"/>
                </a:lnTo>
                <a:lnTo>
                  <a:pt x="756655" y="476009"/>
                </a:lnTo>
                <a:lnTo>
                  <a:pt x="704448" y="478351"/>
                </a:lnTo>
                <a:lnTo>
                  <a:pt x="651052" y="479145"/>
                </a:lnTo>
                <a:lnTo>
                  <a:pt x="597656" y="478351"/>
                </a:lnTo>
                <a:lnTo>
                  <a:pt x="545449" y="476009"/>
                </a:lnTo>
                <a:lnTo>
                  <a:pt x="494598" y="472182"/>
                </a:lnTo>
                <a:lnTo>
                  <a:pt x="445271" y="466931"/>
                </a:lnTo>
                <a:lnTo>
                  <a:pt x="397635" y="460318"/>
                </a:lnTo>
                <a:lnTo>
                  <a:pt x="351858" y="452404"/>
                </a:lnTo>
                <a:lnTo>
                  <a:pt x="308107" y="443251"/>
                </a:lnTo>
                <a:lnTo>
                  <a:pt x="266551" y="432920"/>
                </a:lnTo>
                <a:lnTo>
                  <a:pt x="227356" y="421474"/>
                </a:lnTo>
                <a:lnTo>
                  <a:pt x="190690" y="408974"/>
                </a:lnTo>
                <a:lnTo>
                  <a:pt x="125616" y="381059"/>
                </a:lnTo>
                <a:lnTo>
                  <a:pt x="72670" y="349668"/>
                </a:lnTo>
                <a:lnTo>
                  <a:pt x="33191" y="315294"/>
                </a:lnTo>
                <a:lnTo>
                  <a:pt x="8521" y="278431"/>
                </a:lnTo>
                <a:lnTo>
                  <a:pt x="0" y="239572"/>
                </a:lnTo>
                <a:lnTo>
                  <a:pt x="2158" y="219924"/>
                </a:lnTo>
                <a:lnTo>
                  <a:pt x="18921" y="182001"/>
                </a:lnTo>
                <a:lnTo>
                  <a:pt x="51163" y="146321"/>
                </a:lnTo>
                <a:lnTo>
                  <a:pt x="97543" y="113377"/>
                </a:lnTo>
                <a:lnTo>
                  <a:pt x="156721" y="83662"/>
                </a:lnTo>
                <a:lnTo>
                  <a:pt x="227356" y="57670"/>
                </a:lnTo>
                <a:lnTo>
                  <a:pt x="266551" y="46224"/>
                </a:lnTo>
                <a:lnTo>
                  <a:pt x="308107" y="35894"/>
                </a:lnTo>
                <a:lnTo>
                  <a:pt x="351858" y="26741"/>
                </a:lnTo>
                <a:lnTo>
                  <a:pt x="397635" y="18827"/>
                </a:lnTo>
                <a:lnTo>
                  <a:pt x="445271" y="12213"/>
                </a:lnTo>
                <a:lnTo>
                  <a:pt x="494598" y="6962"/>
                </a:lnTo>
                <a:lnTo>
                  <a:pt x="545449" y="3135"/>
                </a:lnTo>
                <a:lnTo>
                  <a:pt x="597656" y="794"/>
                </a:lnTo>
                <a:lnTo>
                  <a:pt x="651052" y="0"/>
                </a:lnTo>
                <a:lnTo>
                  <a:pt x="704448" y="794"/>
                </a:lnTo>
                <a:lnTo>
                  <a:pt x="756655" y="3135"/>
                </a:lnTo>
                <a:lnTo>
                  <a:pt x="807506" y="6962"/>
                </a:lnTo>
                <a:lnTo>
                  <a:pt x="856834" y="12213"/>
                </a:lnTo>
                <a:lnTo>
                  <a:pt x="904470" y="18827"/>
                </a:lnTo>
                <a:lnTo>
                  <a:pt x="950247" y="26741"/>
                </a:lnTo>
                <a:lnTo>
                  <a:pt x="993997" y="35894"/>
                </a:lnTo>
                <a:lnTo>
                  <a:pt x="1035554" y="46224"/>
                </a:lnTo>
                <a:lnTo>
                  <a:pt x="1074749" y="57670"/>
                </a:lnTo>
                <a:lnTo>
                  <a:pt x="1111415" y="70170"/>
                </a:lnTo>
                <a:lnTo>
                  <a:pt x="1176489" y="98085"/>
                </a:lnTo>
                <a:lnTo>
                  <a:pt x="1229435" y="129476"/>
                </a:lnTo>
                <a:lnTo>
                  <a:pt x="1268914" y="163850"/>
                </a:lnTo>
                <a:lnTo>
                  <a:pt x="1293584" y="200713"/>
                </a:lnTo>
                <a:lnTo>
                  <a:pt x="1302105" y="239572"/>
                </a:lnTo>
                <a:close/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57745" y="3528574"/>
            <a:ext cx="1534458" cy="456597"/>
          </a:xfrm>
          <a:custGeom>
            <a:avLst/>
            <a:gdLst/>
            <a:ahLst/>
            <a:cxnLst/>
            <a:rect l="l" t="t" r="r" b="b"/>
            <a:pathLst>
              <a:path w="1302105" h="479145">
                <a:moveTo>
                  <a:pt x="1302105" y="239572"/>
                </a:moveTo>
                <a:lnTo>
                  <a:pt x="1293584" y="278431"/>
                </a:lnTo>
                <a:lnTo>
                  <a:pt x="1268914" y="315294"/>
                </a:lnTo>
                <a:lnTo>
                  <a:pt x="1229435" y="349668"/>
                </a:lnTo>
                <a:lnTo>
                  <a:pt x="1176489" y="381059"/>
                </a:lnTo>
                <a:lnTo>
                  <a:pt x="1111415" y="408974"/>
                </a:lnTo>
                <a:lnTo>
                  <a:pt x="1074749" y="421474"/>
                </a:lnTo>
                <a:lnTo>
                  <a:pt x="1035554" y="432920"/>
                </a:lnTo>
                <a:lnTo>
                  <a:pt x="993997" y="443251"/>
                </a:lnTo>
                <a:lnTo>
                  <a:pt x="950247" y="452404"/>
                </a:lnTo>
                <a:lnTo>
                  <a:pt x="904470" y="460318"/>
                </a:lnTo>
                <a:lnTo>
                  <a:pt x="856834" y="466931"/>
                </a:lnTo>
                <a:lnTo>
                  <a:pt x="807506" y="472182"/>
                </a:lnTo>
                <a:lnTo>
                  <a:pt x="756655" y="476009"/>
                </a:lnTo>
                <a:lnTo>
                  <a:pt x="704448" y="478351"/>
                </a:lnTo>
                <a:lnTo>
                  <a:pt x="651052" y="479145"/>
                </a:lnTo>
                <a:lnTo>
                  <a:pt x="597656" y="478351"/>
                </a:lnTo>
                <a:lnTo>
                  <a:pt x="545449" y="476009"/>
                </a:lnTo>
                <a:lnTo>
                  <a:pt x="494598" y="472182"/>
                </a:lnTo>
                <a:lnTo>
                  <a:pt x="445271" y="466931"/>
                </a:lnTo>
                <a:lnTo>
                  <a:pt x="397635" y="460318"/>
                </a:lnTo>
                <a:lnTo>
                  <a:pt x="351858" y="452404"/>
                </a:lnTo>
                <a:lnTo>
                  <a:pt x="308107" y="443251"/>
                </a:lnTo>
                <a:lnTo>
                  <a:pt x="266551" y="432920"/>
                </a:lnTo>
                <a:lnTo>
                  <a:pt x="227356" y="421474"/>
                </a:lnTo>
                <a:lnTo>
                  <a:pt x="190690" y="408974"/>
                </a:lnTo>
                <a:lnTo>
                  <a:pt x="125616" y="381059"/>
                </a:lnTo>
                <a:lnTo>
                  <a:pt x="72670" y="349668"/>
                </a:lnTo>
                <a:lnTo>
                  <a:pt x="33191" y="315294"/>
                </a:lnTo>
                <a:lnTo>
                  <a:pt x="8521" y="278431"/>
                </a:lnTo>
                <a:lnTo>
                  <a:pt x="0" y="239572"/>
                </a:lnTo>
                <a:lnTo>
                  <a:pt x="2158" y="219924"/>
                </a:lnTo>
                <a:lnTo>
                  <a:pt x="18921" y="182001"/>
                </a:lnTo>
                <a:lnTo>
                  <a:pt x="51163" y="146321"/>
                </a:lnTo>
                <a:lnTo>
                  <a:pt x="97543" y="113377"/>
                </a:lnTo>
                <a:lnTo>
                  <a:pt x="156721" y="83662"/>
                </a:lnTo>
                <a:lnTo>
                  <a:pt x="227356" y="57670"/>
                </a:lnTo>
                <a:lnTo>
                  <a:pt x="266551" y="46224"/>
                </a:lnTo>
                <a:lnTo>
                  <a:pt x="308107" y="35894"/>
                </a:lnTo>
                <a:lnTo>
                  <a:pt x="351858" y="26741"/>
                </a:lnTo>
                <a:lnTo>
                  <a:pt x="397635" y="18827"/>
                </a:lnTo>
                <a:lnTo>
                  <a:pt x="445271" y="12213"/>
                </a:lnTo>
                <a:lnTo>
                  <a:pt x="494598" y="6962"/>
                </a:lnTo>
                <a:lnTo>
                  <a:pt x="545449" y="3135"/>
                </a:lnTo>
                <a:lnTo>
                  <a:pt x="597656" y="794"/>
                </a:lnTo>
                <a:lnTo>
                  <a:pt x="651052" y="0"/>
                </a:lnTo>
                <a:lnTo>
                  <a:pt x="704448" y="794"/>
                </a:lnTo>
                <a:lnTo>
                  <a:pt x="756655" y="3135"/>
                </a:lnTo>
                <a:lnTo>
                  <a:pt x="807506" y="6962"/>
                </a:lnTo>
                <a:lnTo>
                  <a:pt x="856834" y="12213"/>
                </a:lnTo>
                <a:lnTo>
                  <a:pt x="904470" y="18827"/>
                </a:lnTo>
                <a:lnTo>
                  <a:pt x="950247" y="26741"/>
                </a:lnTo>
                <a:lnTo>
                  <a:pt x="993997" y="35894"/>
                </a:lnTo>
                <a:lnTo>
                  <a:pt x="1035554" y="46224"/>
                </a:lnTo>
                <a:lnTo>
                  <a:pt x="1074749" y="57670"/>
                </a:lnTo>
                <a:lnTo>
                  <a:pt x="1111415" y="70170"/>
                </a:lnTo>
                <a:lnTo>
                  <a:pt x="1176489" y="98085"/>
                </a:lnTo>
                <a:lnTo>
                  <a:pt x="1229435" y="129476"/>
                </a:lnTo>
                <a:lnTo>
                  <a:pt x="1268914" y="163850"/>
                </a:lnTo>
                <a:lnTo>
                  <a:pt x="1293584" y="200713"/>
                </a:lnTo>
                <a:lnTo>
                  <a:pt x="1302105" y="239572"/>
                </a:lnTo>
                <a:close/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14801" y="3532931"/>
            <a:ext cx="1534458" cy="456597"/>
          </a:xfrm>
          <a:custGeom>
            <a:avLst/>
            <a:gdLst/>
            <a:ahLst/>
            <a:cxnLst/>
            <a:rect l="l" t="t" r="r" b="b"/>
            <a:pathLst>
              <a:path w="1302105" h="479145">
                <a:moveTo>
                  <a:pt x="1302105" y="239572"/>
                </a:moveTo>
                <a:lnTo>
                  <a:pt x="1293584" y="278431"/>
                </a:lnTo>
                <a:lnTo>
                  <a:pt x="1268914" y="315294"/>
                </a:lnTo>
                <a:lnTo>
                  <a:pt x="1229435" y="349668"/>
                </a:lnTo>
                <a:lnTo>
                  <a:pt x="1176489" y="381059"/>
                </a:lnTo>
                <a:lnTo>
                  <a:pt x="1111415" y="408974"/>
                </a:lnTo>
                <a:lnTo>
                  <a:pt x="1074749" y="421474"/>
                </a:lnTo>
                <a:lnTo>
                  <a:pt x="1035554" y="432920"/>
                </a:lnTo>
                <a:lnTo>
                  <a:pt x="993997" y="443251"/>
                </a:lnTo>
                <a:lnTo>
                  <a:pt x="950247" y="452404"/>
                </a:lnTo>
                <a:lnTo>
                  <a:pt x="904470" y="460318"/>
                </a:lnTo>
                <a:lnTo>
                  <a:pt x="856834" y="466931"/>
                </a:lnTo>
                <a:lnTo>
                  <a:pt x="807506" y="472182"/>
                </a:lnTo>
                <a:lnTo>
                  <a:pt x="756655" y="476009"/>
                </a:lnTo>
                <a:lnTo>
                  <a:pt x="704448" y="478351"/>
                </a:lnTo>
                <a:lnTo>
                  <a:pt x="651052" y="479145"/>
                </a:lnTo>
                <a:lnTo>
                  <a:pt x="597656" y="478351"/>
                </a:lnTo>
                <a:lnTo>
                  <a:pt x="545449" y="476009"/>
                </a:lnTo>
                <a:lnTo>
                  <a:pt x="494598" y="472182"/>
                </a:lnTo>
                <a:lnTo>
                  <a:pt x="445271" y="466931"/>
                </a:lnTo>
                <a:lnTo>
                  <a:pt x="397635" y="460318"/>
                </a:lnTo>
                <a:lnTo>
                  <a:pt x="351858" y="452404"/>
                </a:lnTo>
                <a:lnTo>
                  <a:pt x="308107" y="443251"/>
                </a:lnTo>
                <a:lnTo>
                  <a:pt x="266551" y="432920"/>
                </a:lnTo>
                <a:lnTo>
                  <a:pt x="227356" y="421474"/>
                </a:lnTo>
                <a:lnTo>
                  <a:pt x="190690" y="408974"/>
                </a:lnTo>
                <a:lnTo>
                  <a:pt x="125616" y="381059"/>
                </a:lnTo>
                <a:lnTo>
                  <a:pt x="72670" y="349668"/>
                </a:lnTo>
                <a:lnTo>
                  <a:pt x="33191" y="315294"/>
                </a:lnTo>
                <a:lnTo>
                  <a:pt x="8521" y="278431"/>
                </a:lnTo>
                <a:lnTo>
                  <a:pt x="0" y="239572"/>
                </a:lnTo>
                <a:lnTo>
                  <a:pt x="2158" y="219924"/>
                </a:lnTo>
                <a:lnTo>
                  <a:pt x="18921" y="182001"/>
                </a:lnTo>
                <a:lnTo>
                  <a:pt x="51163" y="146321"/>
                </a:lnTo>
                <a:lnTo>
                  <a:pt x="97543" y="113377"/>
                </a:lnTo>
                <a:lnTo>
                  <a:pt x="156721" y="83662"/>
                </a:lnTo>
                <a:lnTo>
                  <a:pt x="227356" y="57670"/>
                </a:lnTo>
                <a:lnTo>
                  <a:pt x="266551" y="46224"/>
                </a:lnTo>
                <a:lnTo>
                  <a:pt x="308107" y="35894"/>
                </a:lnTo>
                <a:lnTo>
                  <a:pt x="351858" y="26741"/>
                </a:lnTo>
                <a:lnTo>
                  <a:pt x="397635" y="18827"/>
                </a:lnTo>
                <a:lnTo>
                  <a:pt x="445271" y="12213"/>
                </a:lnTo>
                <a:lnTo>
                  <a:pt x="494598" y="6962"/>
                </a:lnTo>
                <a:lnTo>
                  <a:pt x="545449" y="3135"/>
                </a:lnTo>
                <a:lnTo>
                  <a:pt x="597656" y="794"/>
                </a:lnTo>
                <a:lnTo>
                  <a:pt x="651052" y="0"/>
                </a:lnTo>
                <a:lnTo>
                  <a:pt x="704448" y="794"/>
                </a:lnTo>
                <a:lnTo>
                  <a:pt x="756655" y="3135"/>
                </a:lnTo>
                <a:lnTo>
                  <a:pt x="807506" y="6962"/>
                </a:lnTo>
                <a:lnTo>
                  <a:pt x="856834" y="12213"/>
                </a:lnTo>
                <a:lnTo>
                  <a:pt x="904470" y="18827"/>
                </a:lnTo>
                <a:lnTo>
                  <a:pt x="950247" y="26741"/>
                </a:lnTo>
                <a:lnTo>
                  <a:pt x="993997" y="35894"/>
                </a:lnTo>
                <a:lnTo>
                  <a:pt x="1035554" y="46224"/>
                </a:lnTo>
                <a:lnTo>
                  <a:pt x="1074749" y="57670"/>
                </a:lnTo>
                <a:lnTo>
                  <a:pt x="1111415" y="70170"/>
                </a:lnTo>
                <a:lnTo>
                  <a:pt x="1176489" y="98085"/>
                </a:lnTo>
                <a:lnTo>
                  <a:pt x="1229435" y="129476"/>
                </a:lnTo>
                <a:lnTo>
                  <a:pt x="1268914" y="163850"/>
                </a:lnTo>
                <a:lnTo>
                  <a:pt x="1293584" y="200713"/>
                </a:lnTo>
                <a:lnTo>
                  <a:pt x="1302105" y="239572"/>
                </a:lnTo>
                <a:close/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93709" y="3989528"/>
            <a:ext cx="1049552" cy="548963"/>
          </a:xfrm>
          <a:custGeom>
            <a:avLst/>
            <a:gdLst/>
            <a:ahLst/>
            <a:cxnLst/>
            <a:rect l="l" t="t" r="r" b="b"/>
            <a:pathLst>
              <a:path w="890625" h="576072">
                <a:moveTo>
                  <a:pt x="0" y="0"/>
                </a:moveTo>
                <a:lnTo>
                  <a:pt x="0" y="576072"/>
                </a:lnTo>
                <a:lnTo>
                  <a:pt x="890625" y="576072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13968" y="4512350"/>
            <a:ext cx="129293" cy="52282"/>
          </a:xfrm>
          <a:custGeom>
            <a:avLst/>
            <a:gdLst/>
            <a:ahLst/>
            <a:cxnLst/>
            <a:rect l="l" t="t" r="r" b="b"/>
            <a:pathLst>
              <a:path w="109715" h="54864">
                <a:moveTo>
                  <a:pt x="0" y="0"/>
                </a:moveTo>
                <a:lnTo>
                  <a:pt x="0" y="54864"/>
                </a:lnTo>
                <a:lnTo>
                  <a:pt x="109715" y="274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13968" y="4512350"/>
            <a:ext cx="129293" cy="52282"/>
          </a:xfrm>
          <a:custGeom>
            <a:avLst/>
            <a:gdLst/>
            <a:ahLst/>
            <a:cxnLst/>
            <a:rect l="l" t="t" r="r" b="b"/>
            <a:pathLst>
              <a:path w="109715" h="54864">
                <a:moveTo>
                  <a:pt x="0" y="54864"/>
                </a:moveTo>
                <a:lnTo>
                  <a:pt x="109715" y="27432"/>
                </a:lnTo>
                <a:lnTo>
                  <a:pt x="0" y="0"/>
                </a:lnTo>
                <a:lnTo>
                  <a:pt x="0" y="54864"/>
                </a:lnTo>
                <a:close/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2768" y="4808616"/>
            <a:ext cx="0" cy="264896"/>
          </a:xfrm>
          <a:custGeom>
            <a:avLst/>
            <a:gdLst/>
            <a:ahLst/>
            <a:cxnLst/>
            <a:rect l="l" t="t" r="r" b="b"/>
            <a:pathLst>
              <a:path h="277977">
                <a:moveTo>
                  <a:pt x="0" y="168249"/>
                </a:moveTo>
                <a:lnTo>
                  <a:pt x="0" y="0"/>
                </a:lnTo>
              </a:path>
              <a:path h="277977">
                <a:moveTo>
                  <a:pt x="0" y="277977"/>
                </a:moveTo>
                <a:lnTo>
                  <a:pt x="0" y="168249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40456" y="4968947"/>
            <a:ext cx="64654" cy="104564"/>
          </a:xfrm>
          <a:custGeom>
            <a:avLst/>
            <a:gdLst/>
            <a:ahLst/>
            <a:cxnLst/>
            <a:rect l="l" t="t" r="r" b="b"/>
            <a:pathLst>
              <a:path w="54864" h="109728">
                <a:moveTo>
                  <a:pt x="0" y="0"/>
                </a:moveTo>
                <a:lnTo>
                  <a:pt x="27419" y="109728"/>
                </a:lnTo>
                <a:lnTo>
                  <a:pt x="5486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40456" y="4968947"/>
            <a:ext cx="64654" cy="104564"/>
          </a:xfrm>
          <a:custGeom>
            <a:avLst/>
            <a:gdLst/>
            <a:ahLst/>
            <a:cxnLst/>
            <a:rect l="l" t="t" r="r" b="b"/>
            <a:pathLst>
              <a:path w="54864" h="109728">
                <a:moveTo>
                  <a:pt x="0" y="0"/>
                </a:moveTo>
                <a:lnTo>
                  <a:pt x="27419" y="109728"/>
                </a:lnTo>
                <a:lnTo>
                  <a:pt x="54864" y="0"/>
                </a:lnTo>
                <a:lnTo>
                  <a:pt x="0" y="0"/>
                </a:lnTo>
                <a:close/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61397" y="3425752"/>
            <a:ext cx="64639" cy="104564"/>
          </a:xfrm>
          <a:custGeom>
            <a:avLst/>
            <a:gdLst/>
            <a:ahLst/>
            <a:cxnLst/>
            <a:rect l="l" t="t" r="r" b="b"/>
            <a:pathLst>
              <a:path w="54851" h="109728">
                <a:moveTo>
                  <a:pt x="0" y="0"/>
                </a:moveTo>
                <a:lnTo>
                  <a:pt x="27419" y="109728"/>
                </a:lnTo>
                <a:lnTo>
                  <a:pt x="54851" y="0"/>
                </a:lnTo>
                <a:lnTo>
                  <a:pt x="0" y="0"/>
                </a:lnTo>
                <a:close/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08304" y="5293097"/>
            <a:ext cx="661642" cy="0"/>
          </a:xfrm>
          <a:custGeom>
            <a:avLst/>
            <a:gdLst/>
            <a:ahLst/>
            <a:cxnLst/>
            <a:rect l="l" t="t" r="r" b="b"/>
            <a:pathLst>
              <a:path w="561454">
                <a:moveTo>
                  <a:pt x="0" y="0"/>
                </a:moveTo>
                <a:lnTo>
                  <a:pt x="561454" y="0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40624" y="5266956"/>
            <a:ext cx="129322" cy="52282"/>
          </a:xfrm>
          <a:custGeom>
            <a:avLst/>
            <a:gdLst/>
            <a:ahLst/>
            <a:cxnLst/>
            <a:rect l="l" t="t" r="r" b="b"/>
            <a:pathLst>
              <a:path w="109740" h="54864">
                <a:moveTo>
                  <a:pt x="0" y="0"/>
                </a:moveTo>
                <a:lnTo>
                  <a:pt x="0" y="54864"/>
                </a:lnTo>
                <a:lnTo>
                  <a:pt x="109740" y="274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40624" y="5266956"/>
            <a:ext cx="129322" cy="52282"/>
          </a:xfrm>
          <a:custGeom>
            <a:avLst/>
            <a:gdLst/>
            <a:ahLst/>
            <a:cxnLst/>
            <a:rect l="l" t="t" r="r" b="b"/>
            <a:pathLst>
              <a:path w="109740" h="54864">
                <a:moveTo>
                  <a:pt x="0" y="54864"/>
                </a:moveTo>
                <a:lnTo>
                  <a:pt x="109740" y="27432"/>
                </a:lnTo>
                <a:lnTo>
                  <a:pt x="0" y="0"/>
                </a:lnTo>
                <a:lnTo>
                  <a:pt x="0" y="54864"/>
                </a:lnTo>
                <a:close/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87175" y="5110109"/>
            <a:ext cx="1115282" cy="326764"/>
          </a:xfrm>
          <a:custGeom>
            <a:avLst/>
            <a:gdLst/>
            <a:ahLst/>
            <a:cxnLst/>
            <a:rect l="l" t="t" r="r" b="b"/>
            <a:pathLst>
              <a:path w="946402" h="342900">
                <a:moveTo>
                  <a:pt x="946402" y="342900"/>
                </a:moveTo>
                <a:lnTo>
                  <a:pt x="946402" y="0"/>
                </a:lnTo>
                <a:lnTo>
                  <a:pt x="0" y="0"/>
                </a:lnTo>
                <a:lnTo>
                  <a:pt x="0" y="342900"/>
                </a:lnTo>
                <a:lnTo>
                  <a:pt x="946402" y="342900"/>
                </a:lnTo>
                <a:close/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18636" y="5273055"/>
            <a:ext cx="660534" cy="0"/>
          </a:xfrm>
          <a:custGeom>
            <a:avLst/>
            <a:gdLst/>
            <a:ahLst/>
            <a:cxnLst/>
            <a:rect l="l" t="t" r="r" b="b"/>
            <a:pathLst>
              <a:path w="560514">
                <a:moveTo>
                  <a:pt x="0" y="0"/>
                </a:moveTo>
                <a:lnTo>
                  <a:pt x="560514" y="0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49863" y="5246914"/>
            <a:ext cx="129308" cy="52282"/>
          </a:xfrm>
          <a:custGeom>
            <a:avLst/>
            <a:gdLst/>
            <a:ahLst/>
            <a:cxnLst/>
            <a:rect l="l" t="t" r="r" b="b"/>
            <a:pathLst>
              <a:path w="109728" h="54864">
                <a:moveTo>
                  <a:pt x="0" y="54864"/>
                </a:moveTo>
                <a:lnTo>
                  <a:pt x="109728" y="27432"/>
                </a:lnTo>
                <a:lnTo>
                  <a:pt x="0" y="0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45218" y="2693802"/>
            <a:ext cx="64654" cy="104564"/>
          </a:xfrm>
          <a:custGeom>
            <a:avLst/>
            <a:gdLst/>
            <a:ahLst/>
            <a:cxnLst/>
            <a:rect l="l" t="t" r="r" b="b"/>
            <a:pathLst>
              <a:path w="54864" h="109728">
                <a:moveTo>
                  <a:pt x="0" y="0"/>
                </a:moveTo>
                <a:lnTo>
                  <a:pt x="27444" y="109728"/>
                </a:lnTo>
                <a:lnTo>
                  <a:pt x="54864" y="0"/>
                </a:lnTo>
                <a:lnTo>
                  <a:pt x="0" y="0"/>
                </a:lnTo>
                <a:close/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60502" y="4381647"/>
            <a:ext cx="1519373" cy="418254"/>
          </a:xfrm>
          <a:custGeom>
            <a:avLst/>
            <a:gdLst/>
            <a:ahLst/>
            <a:cxnLst/>
            <a:rect l="l" t="t" r="r" b="b"/>
            <a:pathLst>
              <a:path w="1289304" h="438909">
                <a:moveTo>
                  <a:pt x="1289304" y="438909"/>
                </a:moveTo>
                <a:lnTo>
                  <a:pt x="1289304" y="0"/>
                </a:lnTo>
                <a:lnTo>
                  <a:pt x="0" y="0"/>
                </a:lnTo>
                <a:lnTo>
                  <a:pt x="0" y="438909"/>
                </a:lnTo>
                <a:lnTo>
                  <a:pt x="1289304" y="438909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60502" y="4381647"/>
            <a:ext cx="1519373" cy="418254"/>
          </a:xfrm>
          <a:custGeom>
            <a:avLst/>
            <a:gdLst/>
            <a:ahLst/>
            <a:cxnLst/>
            <a:rect l="l" t="t" r="r" b="b"/>
            <a:pathLst>
              <a:path w="1289304" h="438909">
                <a:moveTo>
                  <a:pt x="1289304" y="438909"/>
                </a:moveTo>
                <a:lnTo>
                  <a:pt x="1289304" y="0"/>
                </a:lnTo>
                <a:lnTo>
                  <a:pt x="0" y="0"/>
                </a:lnTo>
                <a:lnTo>
                  <a:pt x="0" y="438909"/>
                </a:lnTo>
                <a:lnTo>
                  <a:pt x="1289304" y="438909"/>
                </a:lnTo>
                <a:close/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33539" y="2713843"/>
            <a:ext cx="64654" cy="104564"/>
          </a:xfrm>
          <a:custGeom>
            <a:avLst/>
            <a:gdLst/>
            <a:ahLst/>
            <a:cxnLst/>
            <a:rect l="l" t="t" r="r" b="b"/>
            <a:pathLst>
              <a:path w="54864" h="109728">
                <a:moveTo>
                  <a:pt x="0" y="0"/>
                </a:moveTo>
                <a:lnTo>
                  <a:pt x="27419" y="109728"/>
                </a:lnTo>
                <a:lnTo>
                  <a:pt x="54864" y="0"/>
                </a:lnTo>
                <a:lnTo>
                  <a:pt x="0" y="0"/>
                </a:lnTo>
                <a:close/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50321" y="3702848"/>
            <a:ext cx="840518" cy="1284398"/>
          </a:xfrm>
          <a:custGeom>
            <a:avLst/>
            <a:gdLst/>
            <a:ahLst/>
            <a:cxnLst/>
            <a:rect l="l" t="t" r="r" b="b"/>
            <a:pathLst>
              <a:path w="713244" h="1347825">
                <a:moveTo>
                  <a:pt x="0" y="0"/>
                </a:moveTo>
                <a:lnTo>
                  <a:pt x="713244" y="0"/>
                </a:lnTo>
                <a:lnTo>
                  <a:pt x="713244" y="1347825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90841" y="4987247"/>
            <a:ext cx="0" cy="104563"/>
          </a:xfrm>
          <a:custGeom>
            <a:avLst/>
            <a:gdLst/>
            <a:ahLst/>
            <a:cxnLst/>
            <a:rect l="l" t="t" r="r" b="b"/>
            <a:pathLst>
              <a:path h="109727">
                <a:moveTo>
                  <a:pt x="0" y="0"/>
                </a:moveTo>
                <a:lnTo>
                  <a:pt x="0" y="0"/>
                </a:lnTo>
              </a:path>
              <a:path h="109727">
                <a:moveTo>
                  <a:pt x="0" y="0"/>
                </a:moveTo>
                <a:lnTo>
                  <a:pt x="0" y="109727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58499" y="4987246"/>
            <a:ext cx="64654" cy="104564"/>
          </a:xfrm>
          <a:custGeom>
            <a:avLst/>
            <a:gdLst/>
            <a:ahLst/>
            <a:cxnLst/>
            <a:rect l="l" t="t" r="r" b="b"/>
            <a:pathLst>
              <a:path w="54864" h="109728">
                <a:moveTo>
                  <a:pt x="0" y="0"/>
                </a:moveTo>
                <a:lnTo>
                  <a:pt x="27444" y="109728"/>
                </a:lnTo>
                <a:lnTo>
                  <a:pt x="5486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58499" y="4987246"/>
            <a:ext cx="64654" cy="104564"/>
          </a:xfrm>
          <a:custGeom>
            <a:avLst/>
            <a:gdLst/>
            <a:ahLst/>
            <a:cxnLst/>
            <a:rect l="l" t="t" r="r" b="b"/>
            <a:pathLst>
              <a:path w="54864" h="109728">
                <a:moveTo>
                  <a:pt x="0" y="0"/>
                </a:moveTo>
                <a:lnTo>
                  <a:pt x="27444" y="109728"/>
                </a:lnTo>
                <a:lnTo>
                  <a:pt x="54864" y="0"/>
                </a:lnTo>
                <a:lnTo>
                  <a:pt x="0" y="0"/>
                </a:lnTo>
                <a:close/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02909" y="3842267"/>
            <a:ext cx="129308" cy="52282"/>
          </a:xfrm>
          <a:custGeom>
            <a:avLst/>
            <a:gdLst/>
            <a:ahLst/>
            <a:cxnLst/>
            <a:rect l="l" t="t" r="r" b="b"/>
            <a:pathLst>
              <a:path w="109728" h="54864">
                <a:moveTo>
                  <a:pt x="0" y="27432"/>
                </a:moveTo>
                <a:lnTo>
                  <a:pt x="109728" y="54864"/>
                </a:lnTo>
                <a:lnTo>
                  <a:pt x="109728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02909" y="3842267"/>
            <a:ext cx="129308" cy="52282"/>
          </a:xfrm>
          <a:custGeom>
            <a:avLst/>
            <a:gdLst/>
            <a:ahLst/>
            <a:cxnLst/>
            <a:rect l="l" t="t" r="r" b="b"/>
            <a:pathLst>
              <a:path w="109728" h="54864">
                <a:moveTo>
                  <a:pt x="109728" y="0"/>
                </a:moveTo>
                <a:lnTo>
                  <a:pt x="0" y="27432"/>
                </a:lnTo>
                <a:lnTo>
                  <a:pt x="109728" y="54864"/>
                </a:lnTo>
                <a:lnTo>
                  <a:pt x="109728" y="0"/>
                </a:lnTo>
                <a:close/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20609" y="3427495"/>
            <a:ext cx="64639" cy="104564"/>
          </a:xfrm>
          <a:custGeom>
            <a:avLst/>
            <a:gdLst/>
            <a:ahLst/>
            <a:cxnLst/>
            <a:rect l="l" t="t" r="r" b="b"/>
            <a:pathLst>
              <a:path w="54851" h="109728">
                <a:moveTo>
                  <a:pt x="0" y="0"/>
                </a:moveTo>
                <a:lnTo>
                  <a:pt x="27419" y="109728"/>
                </a:lnTo>
                <a:lnTo>
                  <a:pt x="54851" y="0"/>
                </a:lnTo>
                <a:lnTo>
                  <a:pt x="0" y="0"/>
                </a:lnTo>
                <a:close/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63696" y="3999113"/>
            <a:ext cx="0" cy="540248"/>
          </a:xfrm>
          <a:custGeom>
            <a:avLst/>
            <a:gdLst/>
            <a:ahLst/>
            <a:cxnLst/>
            <a:rect l="l" t="t" r="r" b="b"/>
            <a:pathLst>
              <a:path h="566927">
                <a:moveTo>
                  <a:pt x="0" y="0"/>
                </a:moveTo>
                <a:lnTo>
                  <a:pt x="0" y="566927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00350" y="4539362"/>
            <a:ext cx="963346" cy="0"/>
          </a:xfrm>
          <a:custGeom>
            <a:avLst/>
            <a:gdLst/>
            <a:ahLst/>
            <a:cxnLst/>
            <a:rect l="l" t="t" r="r" b="b"/>
            <a:pathLst>
              <a:path w="817473">
                <a:moveTo>
                  <a:pt x="817473" y="0"/>
                </a:moveTo>
                <a:lnTo>
                  <a:pt x="817473" y="0"/>
                </a:lnTo>
              </a:path>
              <a:path w="817473">
                <a:moveTo>
                  <a:pt x="817473" y="0"/>
                </a:moveTo>
                <a:lnTo>
                  <a:pt x="817473" y="27432"/>
                </a:lnTo>
                <a:lnTo>
                  <a:pt x="0" y="27432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00349" y="4539362"/>
            <a:ext cx="129308" cy="52282"/>
          </a:xfrm>
          <a:custGeom>
            <a:avLst/>
            <a:gdLst/>
            <a:ahLst/>
            <a:cxnLst/>
            <a:rect l="l" t="t" r="r" b="b"/>
            <a:pathLst>
              <a:path w="109728" h="54864">
                <a:moveTo>
                  <a:pt x="0" y="27432"/>
                </a:moveTo>
                <a:lnTo>
                  <a:pt x="109728" y="54864"/>
                </a:lnTo>
                <a:lnTo>
                  <a:pt x="109728" y="0"/>
                </a:lnTo>
                <a:lnTo>
                  <a:pt x="0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00349" y="4539362"/>
            <a:ext cx="129308" cy="52282"/>
          </a:xfrm>
          <a:custGeom>
            <a:avLst/>
            <a:gdLst/>
            <a:ahLst/>
            <a:cxnLst/>
            <a:rect l="l" t="t" r="r" b="b"/>
            <a:pathLst>
              <a:path w="109728" h="54864">
                <a:moveTo>
                  <a:pt x="109728" y="0"/>
                </a:moveTo>
                <a:lnTo>
                  <a:pt x="0" y="27432"/>
                </a:lnTo>
                <a:lnTo>
                  <a:pt x="109728" y="54864"/>
                </a:lnTo>
                <a:lnTo>
                  <a:pt x="109728" y="0"/>
                </a:lnTo>
                <a:close/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02900" y="3861437"/>
            <a:ext cx="0" cy="1254772"/>
          </a:xfrm>
          <a:custGeom>
            <a:avLst/>
            <a:gdLst/>
            <a:ahLst/>
            <a:cxnLst/>
            <a:rect l="l" t="t" r="r" b="b"/>
            <a:pathLst>
              <a:path h="1316736">
                <a:moveTo>
                  <a:pt x="0" y="1316736"/>
                </a:moveTo>
                <a:lnTo>
                  <a:pt x="0" y="0"/>
                </a:lnTo>
              </a:path>
            </a:pathLst>
          </a:custGeom>
          <a:ln w="685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49306" y="4697951"/>
            <a:ext cx="711196" cy="254439"/>
          </a:xfrm>
          <a:custGeom>
            <a:avLst/>
            <a:gdLst/>
            <a:ahLst/>
            <a:cxnLst/>
            <a:rect l="l" t="t" r="r" b="b"/>
            <a:pathLst>
              <a:path w="603504" h="267004">
                <a:moveTo>
                  <a:pt x="603504" y="0"/>
                </a:moveTo>
                <a:lnTo>
                  <a:pt x="0" y="0"/>
                </a:lnTo>
                <a:lnTo>
                  <a:pt x="0" y="267004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49306" y="4952392"/>
            <a:ext cx="0" cy="104563"/>
          </a:xfrm>
          <a:custGeom>
            <a:avLst/>
            <a:gdLst/>
            <a:ahLst/>
            <a:cxnLst/>
            <a:rect l="l" t="t" r="r" b="b"/>
            <a:pathLst>
              <a:path h="109727">
                <a:moveTo>
                  <a:pt x="0" y="0"/>
                </a:moveTo>
                <a:lnTo>
                  <a:pt x="0" y="0"/>
                </a:lnTo>
              </a:path>
              <a:path h="109727">
                <a:moveTo>
                  <a:pt x="0" y="0"/>
                </a:moveTo>
                <a:lnTo>
                  <a:pt x="0" y="109727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16979" y="4952392"/>
            <a:ext cx="64668" cy="104564"/>
          </a:xfrm>
          <a:custGeom>
            <a:avLst/>
            <a:gdLst/>
            <a:ahLst/>
            <a:cxnLst/>
            <a:rect l="l" t="t" r="r" b="b"/>
            <a:pathLst>
              <a:path w="54876" h="109728">
                <a:moveTo>
                  <a:pt x="0" y="0"/>
                </a:moveTo>
                <a:lnTo>
                  <a:pt x="27432" y="109728"/>
                </a:lnTo>
                <a:lnTo>
                  <a:pt x="548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16979" y="4952392"/>
            <a:ext cx="64668" cy="104564"/>
          </a:xfrm>
          <a:custGeom>
            <a:avLst/>
            <a:gdLst/>
            <a:ahLst/>
            <a:cxnLst/>
            <a:rect l="l" t="t" r="r" b="b"/>
            <a:pathLst>
              <a:path w="54876" h="109728">
                <a:moveTo>
                  <a:pt x="0" y="0"/>
                </a:moveTo>
                <a:lnTo>
                  <a:pt x="27432" y="109728"/>
                </a:lnTo>
                <a:lnTo>
                  <a:pt x="54876" y="0"/>
                </a:lnTo>
                <a:lnTo>
                  <a:pt x="0" y="0"/>
                </a:lnTo>
                <a:close/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581928" y="3645858"/>
            <a:ext cx="1207776" cy="1930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i="1" spc="5" dirty="0" smtClean="0">
                <a:solidFill>
                  <a:srgbClr val="231F20"/>
                </a:solidFill>
                <a:latin typeface="Arial"/>
                <a:cs typeface="Arial"/>
              </a:rPr>
              <a:t>sys</a:t>
            </a:r>
            <a:r>
              <a:rPr sz="1250" i="1" spc="-5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250" i="1" spc="15" dirty="0" smtClean="0">
                <a:solidFill>
                  <a:srgbClr val="231F20"/>
                </a:solidFill>
                <a:latin typeface="Arial"/>
                <a:cs typeface="Arial"/>
              </a:rPr>
              <a:t>em</a:t>
            </a:r>
            <a:r>
              <a:rPr sz="1250" i="1" spc="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50" i="1" spc="10" dirty="0" smtClean="0">
                <a:solidFill>
                  <a:srgbClr val="231F20"/>
                </a:solidFill>
                <a:latin typeface="Arial"/>
                <a:cs typeface="Arial"/>
              </a:rPr>
              <a:t>model</a:t>
            </a:r>
            <a:endParaRPr sz="12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099116" y="5117052"/>
            <a:ext cx="688447" cy="28561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0" marR="12700" indent="-114935">
              <a:lnSpc>
                <a:spcPct val="75500"/>
              </a:lnSpc>
            </a:pPr>
            <a:r>
              <a:rPr sz="1250" i="1" spc="10" dirty="0" smtClean="0">
                <a:solidFill>
                  <a:srgbClr val="231F20"/>
                </a:solidFill>
                <a:latin typeface="Arial"/>
                <a:cs typeface="Arial"/>
              </a:rPr>
              <a:t>lo</a:t>
            </a:r>
            <a:r>
              <a:rPr sz="1250" i="1" spc="5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250" i="1" spc="10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250" i="1" spc="-5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250" i="1" spc="10" dirty="0" smtClean="0">
                <a:solidFill>
                  <a:srgbClr val="231F20"/>
                </a:solidFill>
                <a:latin typeface="Arial"/>
                <a:cs typeface="Arial"/>
              </a:rPr>
              <a:t>ion e</a:t>
            </a:r>
            <a:r>
              <a:rPr sz="1250" i="1" spc="0" dirty="0" smtClean="0">
                <a:solidFill>
                  <a:srgbClr val="231F20"/>
                </a:solidFill>
                <a:latin typeface="Arial"/>
                <a:cs typeface="Arial"/>
              </a:rPr>
              <a:t>rr</a:t>
            </a:r>
            <a:r>
              <a:rPr sz="1250" i="1" spc="10" dirty="0" smtClean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endParaRPr sz="12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854913" y="2089011"/>
            <a:ext cx="631575" cy="1930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i="1" spc="5" dirty="0" smtClean="0">
                <a:solidFill>
                  <a:srgbClr val="231F20"/>
                </a:solidFill>
                <a:latin typeface="Arial"/>
                <a:cs typeface="Arial"/>
              </a:rPr>
              <a:t>sys</a:t>
            </a:r>
            <a:r>
              <a:rPr sz="1250" i="1" spc="-5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250" i="1" spc="15" dirty="0" smtClean="0">
                <a:solidFill>
                  <a:srgbClr val="231F20"/>
                </a:solidFill>
                <a:latin typeface="Arial"/>
                <a:cs typeface="Arial"/>
              </a:rPr>
              <a:t>em</a:t>
            </a:r>
            <a:endParaRPr sz="12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734243" y="5095285"/>
            <a:ext cx="1380636" cy="3467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43840">
              <a:lnSpc>
                <a:spcPts val="1400"/>
              </a:lnSpc>
            </a:pPr>
            <a:r>
              <a:rPr sz="1250" i="1" spc="5" dirty="0" smtClean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1250" i="1" spc="10" dirty="0" smtClean="0">
                <a:solidFill>
                  <a:srgbClr val="231F20"/>
                </a:solidFill>
                <a:latin typeface="Arial"/>
                <a:cs typeface="Arial"/>
              </a:rPr>
              <a:t>iola</a:t>
            </a:r>
            <a:r>
              <a:rPr sz="1250" i="1" spc="-5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250" i="1" spc="10" dirty="0" smtClean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r>
              <a:rPr sz="1250" i="1" spc="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50" i="1" spc="10" dirty="0" smtClean="0">
                <a:solidFill>
                  <a:srgbClr val="231F20"/>
                </a:solidFill>
                <a:latin typeface="Arial"/>
                <a:cs typeface="Arial"/>
              </a:rPr>
              <a:t>+</a:t>
            </a:r>
            <a:r>
              <a:rPr sz="1250" i="1" spc="5" dirty="0" smtClean="0">
                <a:solidFill>
                  <a:srgbClr val="231F20"/>
                </a:solidFill>
                <a:latin typeface="Arial"/>
                <a:cs typeface="Arial"/>
              </a:rPr>
              <a:t> c</a:t>
            </a:r>
            <a:r>
              <a:rPr sz="1250" i="1" spc="10" dirty="0" smtClean="0">
                <a:solidFill>
                  <a:srgbClr val="231F20"/>
                </a:solidFill>
                <a:latin typeface="Arial"/>
                <a:cs typeface="Arial"/>
              </a:rPr>
              <a:t>oun</a:t>
            </a:r>
            <a:r>
              <a:rPr sz="1250" i="1" spc="-5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250" i="1" spc="10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250" i="1" spc="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250" i="1" spc="-30" dirty="0" smtClean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250" i="1" spc="5" dirty="0" smtClean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250" i="1" spc="10" dirty="0" smtClean="0">
                <a:solidFill>
                  <a:srgbClr val="231F20"/>
                </a:solidFill>
                <a:latin typeface="Arial"/>
                <a:cs typeface="Arial"/>
              </a:rPr>
              <a:t>ample</a:t>
            </a:r>
            <a:endParaRPr sz="12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722760" y="4484696"/>
            <a:ext cx="1394854" cy="1930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spc="10" dirty="0" smtClean="0">
                <a:solidFill>
                  <a:srgbClr val="231F20"/>
                </a:solidFill>
                <a:latin typeface="Arial"/>
                <a:cs typeface="Arial"/>
              </a:rPr>
              <a:t>Model </a:t>
            </a:r>
            <a:r>
              <a:rPr sz="1250" spc="15" dirty="0" smtClean="0">
                <a:solidFill>
                  <a:srgbClr val="231F20"/>
                </a:solidFill>
                <a:latin typeface="Arial"/>
                <a:cs typeface="Arial"/>
              </a:rPr>
              <a:t>Che</a:t>
            </a:r>
            <a:r>
              <a:rPr sz="1250" spc="-15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250" spc="5" dirty="0" smtClean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sz="1250" spc="10" dirty="0" smtClean="0">
                <a:solidFill>
                  <a:srgbClr val="231F20"/>
                </a:solidFill>
                <a:latin typeface="Arial"/>
                <a:cs typeface="Arial"/>
              </a:rPr>
              <a:t>ing</a:t>
            </a:r>
            <a:endParaRPr sz="12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061867" y="2044861"/>
            <a:ext cx="1142671" cy="1930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i="1" spc="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250" i="1" spc="10" dirty="0" smtClean="0">
                <a:solidFill>
                  <a:srgbClr val="231F20"/>
                </a:solidFill>
                <a:latin typeface="Arial"/>
                <a:cs typeface="Arial"/>
              </a:rPr>
              <a:t>equi</a:t>
            </a:r>
            <a:r>
              <a:rPr sz="1250" i="1" spc="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250" i="1" spc="10" dirty="0" smtClean="0">
                <a:solidFill>
                  <a:srgbClr val="231F20"/>
                </a:solidFill>
                <a:latin typeface="Arial"/>
                <a:cs typeface="Arial"/>
              </a:rPr>
              <a:t>emen</a:t>
            </a:r>
            <a:r>
              <a:rPr sz="1250" i="1" spc="-5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250" i="1" spc="10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endParaRPr sz="12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104976" y="3558572"/>
            <a:ext cx="1079065" cy="3636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14300">
              <a:lnSpc>
                <a:spcPts val="1480"/>
              </a:lnSpc>
            </a:pPr>
            <a:r>
              <a:rPr sz="1250" i="1" spc="10" dirty="0" smtClean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1250" i="1" spc="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250" i="1" spc="10" dirty="0" smtClean="0">
                <a:solidFill>
                  <a:srgbClr val="231F20"/>
                </a:solidFill>
                <a:latin typeface="Arial"/>
                <a:cs typeface="Arial"/>
              </a:rPr>
              <a:t>ope</a:t>
            </a:r>
            <a:r>
              <a:rPr sz="1250" i="1" spc="6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250" i="1" spc="-5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250" i="1" spc="10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250" i="1" spc="5" dirty="0" smtClean="0">
                <a:solidFill>
                  <a:srgbClr val="231F20"/>
                </a:solidFill>
                <a:latin typeface="Arial"/>
                <a:cs typeface="Arial"/>
              </a:rPr>
              <a:t> s</a:t>
            </a:r>
            <a:r>
              <a:rPr sz="1250" i="1" spc="10" dirty="0" smtClean="0">
                <a:solidFill>
                  <a:srgbClr val="231F20"/>
                </a:solidFill>
                <a:latin typeface="Arial"/>
                <a:cs typeface="Arial"/>
              </a:rPr>
              <a:t>pe</a:t>
            </a:r>
            <a:r>
              <a:rPr sz="1250" i="1" spc="5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250" i="1" spc="10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250" i="1" spc="5" dirty="0" smtClean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1250" i="1" spc="0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250" i="1" spc="5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250" i="1" spc="10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250" i="1" spc="-5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250" i="1" spc="10" dirty="0" smtClean="0">
                <a:solidFill>
                  <a:srgbClr val="231F20"/>
                </a:solidFill>
                <a:latin typeface="Arial"/>
                <a:cs typeface="Arial"/>
              </a:rPr>
              <a:t>ion</a:t>
            </a:r>
            <a:endParaRPr sz="12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564738" y="5102784"/>
            <a:ext cx="728108" cy="1930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i="1" spc="5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250" i="1" spc="10" dirty="0" smtClean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250" i="1" spc="-5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250" i="1" spc="10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250" i="1" spc="5" dirty="0" smtClean="0">
                <a:solidFill>
                  <a:srgbClr val="231F20"/>
                </a:solidFill>
                <a:latin typeface="Arial"/>
                <a:cs typeface="Arial"/>
              </a:rPr>
              <a:t>sf</a:t>
            </a:r>
            <a:r>
              <a:rPr sz="1250" i="1" spc="0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250" i="1" spc="10" dirty="0" smtClean="0">
                <a:solidFill>
                  <a:srgbClr val="231F20"/>
                </a:solidFill>
                <a:latin typeface="Arial"/>
                <a:cs typeface="Arial"/>
              </a:rPr>
              <a:t>ed</a:t>
            </a:r>
            <a:endParaRPr sz="12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159493" y="5153903"/>
            <a:ext cx="918179" cy="1930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250" spc="10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250" spc="-10" dirty="0" smtClean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250" spc="10" dirty="0" smtClean="0">
                <a:solidFill>
                  <a:srgbClr val="231F20"/>
                </a:solidFill>
                <a:latin typeface="Arial"/>
                <a:cs typeface="Arial"/>
              </a:rPr>
              <a:t>ula</a:t>
            </a:r>
            <a:r>
              <a:rPr sz="1250" spc="-5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250" spc="10" dirty="0" smtClean="0">
                <a:solidFill>
                  <a:srgbClr val="231F20"/>
                </a:solidFill>
                <a:latin typeface="Arial"/>
                <a:cs typeface="Arial"/>
              </a:rPr>
              <a:t>ion</a:t>
            </a:r>
            <a:endParaRPr sz="12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691871" y="5880789"/>
            <a:ext cx="4474906" cy="25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00" b="1" spc="0" dirty="0" smtClean="0">
                <a:solidFill>
                  <a:schemeClr val="tx2"/>
                </a:solidFill>
                <a:latin typeface="Arial"/>
                <a:cs typeface="Arial"/>
              </a:rPr>
              <a:t>w</a:t>
            </a:r>
            <a:r>
              <a:rPr sz="1700" b="1" spc="5" dirty="0" smtClean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sz="1700" b="1" spc="-5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700" b="1" spc="5" dirty="0" smtClean="0">
                <a:solidFill>
                  <a:schemeClr val="tx2"/>
                </a:solidFill>
                <a:latin typeface="Arial"/>
                <a:cs typeface="Arial"/>
              </a:rPr>
              <a:t>n</a:t>
            </a:r>
            <a:r>
              <a:rPr sz="1700" b="1" spc="-20" dirty="0" smtClean="0">
                <a:solidFill>
                  <a:schemeClr val="tx2"/>
                </a:solidFill>
                <a:latin typeface="Arial"/>
                <a:cs typeface="Arial"/>
              </a:rPr>
              <a:t>o</a:t>
            </a:r>
            <a:r>
              <a:rPr sz="1700" b="1" spc="10" dirty="0" smtClean="0">
                <a:solidFill>
                  <a:schemeClr val="tx2"/>
                </a:solidFill>
                <a:latin typeface="Arial"/>
                <a:cs typeface="Arial"/>
              </a:rPr>
              <a:t>w </a:t>
            </a:r>
            <a:r>
              <a:rPr sz="1700" b="1" spc="5" dirty="0" smtClean="0">
                <a:solidFill>
                  <a:schemeClr val="tx2"/>
                </a:solidFill>
                <a:latin typeface="Arial"/>
                <a:cs typeface="Arial"/>
              </a:rPr>
              <a:t>conside</a:t>
            </a:r>
            <a:r>
              <a:rPr sz="1700" b="1" spc="55" dirty="0" smtClean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1700" b="1" spc="0" dirty="0" smtClean="0">
                <a:solidFill>
                  <a:schemeClr val="tx2"/>
                </a:solidFill>
                <a:latin typeface="Arial"/>
                <a:cs typeface="Arial"/>
              </a:rPr>
              <a:t>:</a:t>
            </a:r>
            <a:r>
              <a:rPr sz="1700" b="1" spc="90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700" b="1" spc="15" dirty="0" smtClean="0">
                <a:solidFill>
                  <a:schemeClr val="tx2"/>
                </a:solidFill>
                <a:latin typeface="Arial"/>
                <a:cs typeface="Arial"/>
              </a:rPr>
              <a:t>w</a:t>
            </a:r>
            <a:r>
              <a:rPr sz="1700" b="1" spc="5" dirty="0" smtClean="0">
                <a:solidFill>
                  <a:schemeClr val="tx2"/>
                </a:solidFill>
                <a:latin typeface="Arial"/>
                <a:cs typeface="Arial"/>
              </a:rPr>
              <a:t>hat</a:t>
            </a:r>
            <a:r>
              <a:rPr sz="1700" b="1" spc="-5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700" b="1" spc="5" dirty="0" smtClean="0">
                <a:solidFill>
                  <a:schemeClr val="tx2"/>
                </a:solidFill>
                <a:latin typeface="Arial"/>
                <a:cs typeface="Arial"/>
              </a:rPr>
              <a:t>are</a:t>
            </a:r>
            <a:r>
              <a:rPr sz="1700" b="1" spc="10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700" b="1" spc="5" dirty="0" smtClean="0">
                <a:solidFill>
                  <a:schemeClr val="tx2"/>
                </a:solidFill>
                <a:latin typeface="Arial"/>
                <a:cs typeface="Arial"/>
              </a:rPr>
              <a:t>prope</a:t>
            </a:r>
            <a:r>
              <a:rPr sz="1700" b="1" spc="75" dirty="0" smtClean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1700" b="1" spc="5" dirty="0" smtClean="0">
                <a:solidFill>
                  <a:schemeClr val="tx2"/>
                </a:solidFill>
                <a:latin typeface="Arial"/>
                <a:cs typeface="Arial"/>
              </a:rPr>
              <a:t>ties?</a:t>
            </a:r>
            <a:endParaRPr sz="17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4294967295"/>
          </p:nvPr>
        </p:nvSpPr>
        <p:spPr>
          <a:xfrm>
            <a:off x="10546388" y="6561408"/>
            <a:ext cx="258124" cy="184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0489">
              <a:lnSpc>
                <a:spcPct val="100000"/>
              </a:lnSpc>
            </a:pPr>
            <a:r>
              <a:rPr sz="1200" spc="-10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2040108" y="2394051"/>
          <a:ext cx="1099133" cy="11362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10"/>
                <a:gridCol w="565723"/>
              </a:tblGrid>
              <a:tr h="409544">
                <a:tc>
                  <a:txBody>
                    <a:bodyPr/>
                    <a:lstStyle/>
                    <a:p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858">
                      <a:solidFill>
                        <a:srgbClr val="000000"/>
                      </a:solidFill>
                      <a:prstDash val="solid"/>
                    </a:lnR>
                    <a:lnB w="68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58">
                      <a:solidFill>
                        <a:srgbClr val="000000"/>
                      </a:solidFill>
                      <a:prstDash val="solid"/>
                    </a:lnL>
                    <a:lnB w="685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6764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200" spc="-3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2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3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-1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al</a:t>
                      </a:r>
                      <a:r>
                        <a:rPr sz="1200" spc="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-5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z</a:t>
                      </a:r>
                      <a:r>
                        <a:rPr sz="12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58">
                      <a:solidFill>
                        <a:srgbClr val="000000"/>
                      </a:solidFill>
                      <a:prstDash val="solid"/>
                    </a:lnL>
                    <a:lnR w="6858">
                      <a:solidFill>
                        <a:srgbClr val="000000"/>
                      </a:solidFill>
                      <a:prstDash val="solid"/>
                    </a:lnR>
                    <a:lnT w="6858">
                      <a:solidFill>
                        <a:srgbClr val="000000"/>
                      </a:solidFill>
                      <a:prstDash val="solid"/>
                    </a:lnT>
                    <a:lnB w="6858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9958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858">
                      <a:solidFill>
                        <a:srgbClr val="000000"/>
                      </a:solidFill>
                      <a:prstDash val="solid"/>
                    </a:lnR>
                    <a:lnT w="6858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58">
                      <a:solidFill>
                        <a:srgbClr val="000000"/>
                      </a:solidFill>
                      <a:prstDash val="solid"/>
                    </a:lnL>
                    <a:lnT w="6858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5635958" y="2414092"/>
          <a:ext cx="1128213" cy="1117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852"/>
                <a:gridCol w="602361"/>
              </a:tblGrid>
              <a:tr h="415642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858">
                      <a:solidFill>
                        <a:srgbClr val="000000"/>
                      </a:solidFill>
                      <a:prstDash val="solid"/>
                    </a:lnR>
                    <a:lnB w="68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58">
                      <a:solidFill>
                        <a:srgbClr val="000000"/>
                      </a:solidFill>
                      <a:prstDash val="solid"/>
                    </a:lnL>
                    <a:lnB w="685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6764">
                <a:tc gridSpan="2"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200" spc="-1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spc="0" dirty="0" smtClean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odeling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58">
                      <a:solidFill>
                        <a:srgbClr val="000000"/>
                      </a:solidFill>
                      <a:prstDash val="solid"/>
                    </a:lnL>
                    <a:lnR w="6858">
                      <a:solidFill>
                        <a:srgbClr val="000000"/>
                      </a:solidFill>
                      <a:prstDash val="solid"/>
                    </a:lnR>
                    <a:lnT w="6858">
                      <a:solidFill>
                        <a:srgbClr val="000000"/>
                      </a:solidFill>
                      <a:prstDash val="solid"/>
                    </a:lnT>
                    <a:lnB w="6858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5559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858">
                      <a:solidFill>
                        <a:srgbClr val="000000"/>
                      </a:solidFill>
                      <a:prstDash val="solid"/>
                    </a:lnR>
                    <a:lnT w="6858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858">
                      <a:solidFill>
                        <a:srgbClr val="000000"/>
                      </a:solidFill>
                      <a:prstDash val="solid"/>
                    </a:lnL>
                    <a:lnT w="6858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5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764650" y="323850"/>
            <a:ext cx="6096001" cy="6616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97480">
              <a:lnSpc>
                <a:spcPts val="2920"/>
              </a:lnSpc>
            </a:pPr>
            <a:r>
              <a:rPr dirty="0"/>
              <a:t>Recall executions</a:t>
            </a: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10546388" y="6561408"/>
            <a:ext cx="258124" cy="184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0489">
              <a:lnSpc>
                <a:spcPct val="100000"/>
              </a:lnSpc>
            </a:pPr>
            <a:r>
              <a:rPr sz="1200" spc="-10" dirty="0" smtClean="0">
                <a:solidFill>
                  <a:srgbClr val="231F2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036538"/>
              </p:ext>
            </p:extLst>
          </p:nvPr>
        </p:nvGraphicFramePr>
        <p:xfrm>
          <a:off x="5843588" y="34925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43588" y="34925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1091162" y="1533244"/>
            <a:ext cx="10046754" cy="3910154"/>
            <a:chOff x="1130833" y="1682496"/>
            <a:chExt cx="10046754" cy="3910154"/>
          </a:xfrm>
        </p:grpSpPr>
        <p:sp>
          <p:nvSpPr>
            <p:cNvPr id="4" name="object 4"/>
            <p:cNvSpPr txBox="1"/>
            <p:nvPr/>
          </p:nvSpPr>
          <p:spPr>
            <a:xfrm>
              <a:off x="1283351" y="1682496"/>
              <a:ext cx="9659960" cy="596646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271780" marR="12700" indent="-259079">
                <a:lnSpc>
                  <a:spcPct val="100499"/>
                </a:lnSpc>
                <a:buClr>
                  <a:srgbClr val="231F20"/>
                </a:buClr>
                <a:buFont typeface="Meiryo"/>
                <a:buChar char="•"/>
                <a:tabLst>
                  <a:tab pos="271780" algn="l"/>
                </a:tabLst>
              </a:pP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 </a:t>
              </a:r>
              <a:r>
                <a:rPr sz="2050" spc="-229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f</a:t>
              </a:r>
              <a:r>
                <a:rPr sz="2050" i="1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i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n</a:t>
              </a:r>
              <a:r>
                <a:rPr sz="2050" i="1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i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te </a:t>
              </a:r>
              <a:r>
                <a:rPr sz="2050" i="1" spc="-225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2050" i="1" spc="-60" dirty="0" smtClean="0">
                  <a:solidFill>
                    <a:srgbClr val="0000FF"/>
                  </a:solidFill>
                  <a:latin typeface="Arial"/>
                  <a:cs typeface="Arial"/>
                </a:rPr>
                <a:t>e</a:t>
              </a:r>
              <a:r>
                <a:rPr sz="2050" i="1" spc="-65" dirty="0" smtClean="0">
                  <a:solidFill>
                    <a:srgbClr val="0000FF"/>
                  </a:solidFill>
                  <a:latin typeface="Arial"/>
                  <a:cs typeface="Arial"/>
                </a:rPr>
                <a:t>x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e</a:t>
              </a:r>
              <a:r>
                <a:rPr sz="2050" i="1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c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ut</a:t>
              </a:r>
              <a:r>
                <a:rPr sz="2050" i="1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i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on </a:t>
              </a:r>
              <a:r>
                <a:rPr sz="2050" i="1" spc="-240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f</a:t>
              </a:r>
              <a:r>
                <a:rPr sz="2050" i="1" spc="-30" dirty="0" smtClean="0">
                  <a:solidFill>
                    <a:srgbClr val="0000FF"/>
                  </a:solidFill>
                  <a:latin typeface="Arial"/>
                  <a:cs typeface="Arial"/>
                </a:rPr>
                <a:t>r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ag</a:t>
              </a:r>
              <a:r>
                <a:rPr sz="2050" i="1" spc="-10" dirty="0" smtClean="0">
                  <a:solidFill>
                    <a:srgbClr val="0000FF"/>
                  </a:solidFill>
                  <a:latin typeface="Arial"/>
                  <a:cs typeface="Arial"/>
                </a:rPr>
                <a:t>m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ent </a:t>
              </a:r>
              <a:r>
                <a:rPr sz="2050" i="1" spc="-215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lang="el-GR" sz="2050" i="1" spc="-215" dirty="0" smtClean="0">
                  <a:latin typeface="MS Gothic"/>
                  <a:ea typeface="MS Gothic"/>
                  <a:cs typeface="Arial"/>
                </a:rPr>
                <a:t>δ</a:t>
              </a:r>
              <a:r>
                <a:rPr sz="2050" spc="-229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lang="en-US" sz="2050" spc="-229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of </a:t>
              </a:r>
              <a:r>
                <a:rPr sz="2050" spc="-2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S </a:t>
              </a:r>
              <a:r>
                <a:rPr sz="2050" i="1" spc="-229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s </a:t>
              </a:r>
              <a:r>
                <a:rPr sz="2050" spc="-22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an </a:t>
              </a:r>
              <a:r>
                <a:rPr sz="2050" spc="-22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te</a:t>
              </a:r>
              <a:r>
                <a:rPr sz="2050" spc="40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nat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ng </a:t>
              </a:r>
              <a:r>
                <a:rPr sz="2050" spc="-22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equen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e </a:t>
              </a:r>
              <a:r>
                <a:rPr sz="2050" spc="-24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of 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tates</a:t>
              </a:r>
              <a:r>
                <a:rPr sz="2050" spc="-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and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ons</a:t>
              </a:r>
              <a:r>
                <a:rPr sz="2050" spc="-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end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ng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wi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th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tate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:</a:t>
              </a:r>
              <a:r>
                <a:rPr lang="en-US" sz="2050" dirty="0">
                  <a:solidFill>
                    <a:srgbClr val="231F20"/>
                  </a:solidFill>
                  <a:latin typeface="Arial"/>
                  <a:cs typeface="Arial"/>
                </a:rPr>
                <a:t/>
              </a:r>
              <a:br>
                <a:rPr lang="en-US" sz="2050" dirty="0">
                  <a:solidFill>
                    <a:srgbClr val="231F20"/>
                  </a:solidFill>
                  <a:latin typeface="Arial"/>
                  <a:cs typeface="Arial"/>
                </a:rPr>
              </a:br>
              <a:r>
                <a:rPr lang="en-US" sz="2050" dirty="0">
                  <a:latin typeface="Arial"/>
                  <a:cs typeface="Arial"/>
                </a:rPr>
                <a:t/>
              </a:r>
              <a:br>
                <a:rPr lang="en-US" sz="2050" dirty="0">
                  <a:latin typeface="Arial"/>
                  <a:cs typeface="Arial"/>
                </a:rPr>
              </a:br>
              <a:endParaRPr lang="en-US" sz="2050" spc="0" dirty="0" smtClean="0">
                <a:solidFill>
                  <a:srgbClr val="231F20"/>
                </a:solidFill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1130833" y="2884111"/>
              <a:ext cx="10046754" cy="61177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271780" marR="12700" indent="-259715">
                <a:lnSpc>
                  <a:spcPct val="101000"/>
                </a:lnSpc>
                <a:buClr>
                  <a:srgbClr val="231F20"/>
                </a:buClr>
                <a:buFont typeface="Meiryo"/>
                <a:buChar char="•"/>
                <a:tabLst>
                  <a:tab pos="271780" algn="l"/>
                  <a:tab pos="735965" algn="l"/>
                  <a:tab pos="1638300" algn="l"/>
                  <a:tab pos="2891155" algn="l"/>
                  <a:tab pos="4069079" algn="l"/>
                  <a:tab pos="4347845" algn="l"/>
                  <a:tab pos="4712335" algn="l"/>
                  <a:tab pos="5192395" algn="l"/>
                  <a:tab pos="5526405" algn="l"/>
                  <a:tab pos="5962015" algn="l"/>
                </a:tabLst>
              </a:pP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An	</a:t>
              </a:r>
              <a:r>
                <a:rPr sz="2050" i="1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i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nf</a:t>
              </a:r>
              <a:r>
                <a:rPr sz="2050" i="1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i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n</a:t>
              </a:r>
              <a:r>
                <a:rPr sz="2050" i="1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i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te	</a:t>
              </a:r>
              <a:r>
                <a:rPr sz="2050" i="1" spc="-60" dirty="0" smtClean="0">
                  <a:solidFill>
                    <a:srgbClr val="0000FF"/>
                  </a:solidFill>
                  <a:latin typeface="Arial"/>
                  <a:cs typeface="Arial"/>
                </a:rPr>
                <a:t>e</a:t>
              </a:r>
              <a:r>
                <a:rPr sz="2050" i="1" spc="-65" dirty="0" smtClean="0">
                  <a:solidFill>
                    <a:srgbClr val="0000FF"/>
                  </a:solidFill>
                  <a:latin typeface="Arial"/>
                  <a:cs typeface="Arial"/>
                </a:rPr>
                <a:t>x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e</a:t>
              </a:r>
              <a:r>
                <a:rPr sz="2050" i="1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c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ut</a:t>
              </a:r>
              <a:r>
                <a:rPr sz="2050" i="1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i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on	f</a:t>
              </a:r>
              <a:r>
                <a:rPr sz="2050" i="1" spc="-30" dirty="0" smtClean="0">
                  <a:solidFill>
                    <a:srgbClr val="0000FF"/>
                  </a:solidFill>
                  <a:latin typeface="Arial"/>
                  <a:cs typeface="Arial"/>
                </a:rPr>
                <a:t>r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ag</a:t>
              </a:r>
              <a:r>
                <a:rPr sz="2050" i="1" spc="-10" dirty="0" smtClean="0">
                  <a:solidFill>
                    <a:srgbClr val="0000FF"/>
                  </a:solidFill>
                  <a:latin typeface="Arial"/>
                  <a:cs typeface="Arial"/>
                </a:rPr>
                <a:t>m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ent	</a:t>
              </a:r>
              <a:r>
                <a:rPr sz="2050" spc="-105" dirty="0" smtClean="0">
                  <a:solidFill>
                    <a:srgbClr val="231F20"/>
                  </a:solidFill>
                  <a:latin typeface="Arial"/>
                  <a:cs typeface="Arial"/>
                </a:rPr>
                <a:t>ρ	of	</a:t>
              </a:r>
              <a:r>
                <a:rPr sz="205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S	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s	an	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nf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n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050" spc="-3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, 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equen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lang="en-US"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 ,</a:t>
              </a:r>
              <a:r>
                <a:rPr lang="en-US" sz="2050" dirty="0">
                  <a:solidFill>
                    <a:srgbClr val="231F20"/>
                  </a:solidFill>
                  <a:cs typeface="Arial"/>
                </a:rPr>
                <a:t> </a:t>
              </a:r>
              <a:r>
                <a:rPr lang="en-US" sz="2050" dirty="0" smtClean="0">
                  <a:solidFill>
                    <a:srgbClr val="231F20"/>
                  </a:solidFill>
                  <a:cs typeface="Arial"/>
                </a:rPr>
                <a:t>a</a:t>
              </a:r>
              <a:r>
                <a:rPr lang="en-US" sz="2050" spc="-5" dirty="0" smtClean="0">
                  <a:solidFill>
                    <a:srgbClr val="231F20"/>
                  </a:solidFill>
                  <a:cs typeface="Arial"/>
                </a:rPr>
                <a:t>l</a:t>
              </a:r>
              <a:r>
                <a:rPr lang="en-US" sz="2050" dirty="0" smtClean="0">
                  <a:solidFill>
                    <a:srgbClr val="231F20"/>
                  </a:solidFill>
                  <a:cs typeface="Arial"/>
                </a:rPr>
                <a:t>te</a:t>
              </a:r>
              <a:r>
                <a:rPr lang="en-US" sz="2050" spc="40" dirty="0" smtClean="0">
                  <a:solidFill>
                    <a:srgbClr val="231F20"/>
                  </a:solidFill>
                  <a:cs typeface="Arial"/>
                </a:rPr>
                <a:t>r</a:t>
              </a:r>
              <a:r>
                <a:rPr lang="en-US" sz="2050" dirty="0" smtClean="0">
                  <a:solidFill>
                    <a:srgbClr val="231F20"/>
                  </a:solidFill>
                  <a:cs typeface="Arial"/>
                </a:rPr>
                <a:t>nat</a:t>
              </a:r>
              <a:r>
                <a:rPr lang="en-US" sz="2050" spc="-5" dirty="0" smtClean="0">
                  <a:solidFill>
                    <a:srgbClr val="231F20"/>
                  </a:solidFill>
                  <a:cs typeface="Arial"/>
                </a:rPr>
                <a:t>i</a:t>
              </a:r>
              <a:r>
                <a:rPr lang="en-US" sz="2050" dirty="0" smtClean="0">
                  <a:solidFill>
                    <a:srgbClr val="231F20"/>
                  </a:solidFill>
                  <a:cs typeface="Arial"/>
                </a:rPr>
                <a:t>ng</a:t>
              </a:r>
              <a:r>
                <a:rPr sz="205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of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s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tates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and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on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:</a:t>
              </a:r>
              <a:endParaRPr sz="2050" dirty="0">
                <a:latin typeface="Arial"/>
                <a:cs typeface="Arial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130833" y="4600257"/>
              <a:ext cx="9661456" cy="992393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271780" indent="-259079">
                <a:lnSpc>
                  <a:spcPct val="100000"/>
                </a:lnSpc>
                <a:buClr>
                  <a:srgbClr val="231F20"/>
                </a:buClr>
                <a:buFont typeface="Meiryo"/>
                <a:buChar char="•"/>
                <a:tabLst>
                  <a:tab pos="271780" algn="l"/>
                </a:tabLst>
              </a:pP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An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i="1" spc="-60" dirty="0" smtClean="0">
                  <a:solidFill>
                    <a:srgbClr val="0000FF"/>
                  </a:solidFill>
                  <a:latin typeface="Arial"/>
                  <a:cs typeface="Arial"/>
                </a:rPr>
                <a:t>e</a:t>
              </a:r>
              <a:r>
                <a:rPr sz="2050" i="1" spc="-65" dirty="0" smtClean="0">
                  <a:solidFill>
                    <a:srgbClr val="0000FF"/>
                  </a:solidFill>
                  <a:latin typeface="Arial"/>
                  <a:cs typeface="Arial"/>
                </a:rPr>
                <a:t>x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e</a:t>
              </a:r>
              <a:r>
                <a:rPr sz="2050" i="1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c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ut</a:t>
              </a:r>
              <a:r>
                <a:rPr sz="2050" i="1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i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on</a:t>
              </a:r>
              <a:r>
                <a:rPr sz="2050" i="1" spc="-15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of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i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an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n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,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10" dirty="0" smtClean="0">
                  <a:solidFill>
                    <a:srgbClr val="231F20"/>
                  </a:solidFill>
                  <a:latin typeface="Arial"/>
                  <a:cs typeface="Arial"/>
                </a:rPr>
                <a:t>m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xi</a:t>
              </a:r>
              <a:r>
                <a:rPr sz="2050" spc="-10" dirty="0" smtClean="0">
                  <a:solidFill>
                    <a:srgbClr val="231F20"/>
                  </a:solidFill>
                  <a:latin typeface="Arial"/>
                  <a:cs typeface="Arial"/>
                </a:rPr>
                <a:t>m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al</a:t>
              </a:r>
              <a:r>
                <a:rPr sz="205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60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2050" spc="-65" dirty="0" smtClean="0">
                  <a:solidFill>
                    <a:srgbClr val="231F20"/>
                  </a:solidFill>
                  <a:latin typeface="Arial"/>
                  <a:cs typeface="Arial"/>
                </a:rPr>
                <a:t>x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ut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on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f</a:t>
              </a:r>
              <a:r>
                <a:rPr sz="2050" spc="-30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ag</a:t>
              </a:r>
              <a:r>
                <a:rPr sz="2050" spc="-10" dirty="0" smtClean="0">
                  <a:solidFill>
                    <a:srgbClr val="231F20"/>
                  </a:solidFill>
                  <a:latin typeface="Arial"/>
                  <a:cs typeface="Arial"/>
                </a:rPr>
                <a:t>m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ent</a:t>
              </a:r>
              <a:endParaRPr sz="2050" dirty="0">
                <a:latin typeface="Arial"/>
                <a:cs typeface="Arial"/>
              </a:endParaRPr>
            </a:p>
            <a:p>
              <a:pPr>
                <a:lnSpc>
                  <a:spcPts val="1200"/>
                </a:lnSpc>
                <a:spcBef>
                  <a:spcPts val="1"/>
                </a:spcBef>
                <a:buClr>
                  <a:srgbClr val="231F20"/>
                </a:buClr>
                <a:buFont typeface="Meiryo"/>
                <a:buChar char="•"/>
              </a:pPr>
              <a:endParaRPr sz="1200" dirty="0"/>
            </a:p>
            <a:p>
              <a:pPr marL="548640" lvl="1" indent="-247015">
                <a:lnSpc>
                  <a:spcPct val="100000"/>
                </a:lnSpc>
                <a:buClr>
                  <a:srgbClr val="231F20"/>
                </a:buClr>
                <a:buFont typeface="Arial"/>
                <a:buChar char="–"/>
                <a:tabLst>
                  <a:tab pos="548640" algn="l"/>
                </a:tabLst>
              </a:pP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1700" spc="-9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i="1" spc="15" dirty="0" smtClean="0">
                  <a:solidFill>
                    <a:srgbClr val="FF0000"/>
                  </a:solidFill>
                  <a:latin typeface="Arial"/>
                  <a:cs typeface="Arial"/>
                </a:rPr>
                <a:t>m</a:t>
              </a:r>
              <a:r>
                <a:rPr sz="1700" i="1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axi</a:t>
              </a:r>
              <a:r>
                <a:rPr sz="1700" i="1" spc="15" dirty="0" smtClean="0">
                  <a:solidFill>
                    <a:srgbClr val="FF0000"/>
                  </a:solidFill>
                  <a:latin typeface="Arial"/>
                  <a:cs typeface="Arial"/>
                </a:rPr>
                <a:t>m</a:t>
              </a:r>
              <a:r>
                <a:rPr sz="1700" i="1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al</a:t>
              </a:r>
              <a:r>
                <a:rPr sz="1700" i="1" spc="45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700" spc="-4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700" spc="-40" dirty="0" smtClean="0">
                  <a:solidFill>
                    <a:srgbClr val="231F20"/>
                  </a:solidFill>
                  <a:latin typeface="Arial"/>
                  <a:cs typeface="Arial"/>
                </a:rPr>
                <a:t>x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ecution</a:t>
              </a:r>
              <a:r>
                <a:rPr sz="1700" spc="-1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f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ag</a:t>
              </a:r>
              <a:r>
                <a:rPr sz="17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m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ent</a:t>
              </a:r>
              <a:r>
                <a:rPr sz="1700" spc="-114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is</a:t>
              </a:r>
              <a:r>
                <a:rPr sz="1700" spc="-10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either</a:t>
              </a:r>
              <a:r>
                <a:rPr sz="1700" spc="-9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finite</a:t>
              </a:r>
              <a:r>
                <a:rPr sz="1700" spc="-10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ending</a:t>
              </a:r>
              <a:r>
                <a:rPr sz="1700" spc="-10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in</a:t>
              </a:r>
              <a:r>
                <a:rPr sz="1700" spc="-9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1700" spc="-9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te</a:t>
              </a:r>
              <a:r>
                <a:rPr sz="1700" spc="5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7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m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inal</a:t>
              </a:r>
              <a:r>
                <a:rPr sz="1700" spc="-114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stat</a:t>
              </a:r>
              <a:r>
                <a:rPr sz="1700" spc="-20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7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,</a:t>
              </a:r>
              <a:r>
                <a:rPr sz="1700" spc="-8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or</a:t>
              </a:r>
              <a:r>
                <a:rPr sz="1700" spc="-10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infinite</a:t>
              </a:r>
              <a:endParaRPr sz="1700" dirty="0">
                <a:latin typeface="Arial"/>
                <a:cs typeface="Arial"/>
              </a:endParaRPr>
            </a:p>
            <a:p>
              <a:pPr marL="548640" lvl="1" indent="-247015">
                <a:lnSpc>
                  <a:spcPct val="100000"/>
                </a:lnSpc>
                <a:spcBef>
                  <a:spcPts val="145"/>
                </a:spcBef>
                <a:buClr>
                  <a:srgbClr val="231F20"/>
                </a:buClr>
                <a:buFont typeface="Arial"/>
                <a:buChar char="–"/>
                <a:tabLst>
                  <a:tab pos="548640" algn="l"/>
                </a:tabLst>
              </a:pP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an</a:t>
              </a:r>
              <a:r>
                <a:rPr sz="17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-4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700" spc="-40" dirty="0" smtClean="0">
                  <a:solidFill>
                    <a:srgbClr val="231F20"/>
                  </a:solidFill>
                  <a:latin typeface="Arial"/>
                  <a:cs typeface="Arial"/>
                </a:rPr>
                <a:t>x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ecution</a:t>
              </a:r>
              <a:r>
                <a:rPr sz="1700" spc="-3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f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ag</a:t>
              </a:r>
              <a:r>
                <a:rPr sz="17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m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ent</a:t>
              </a:r>
              <a:r>
                <a:rPr sz="1700" spc="-3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is</a:t>
              </a:r>
              <a:r>
                <a:rPr sz="17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i="1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initial</a:t>
              </a:r>
              <a:r>
                <a:rPr sz="1700" i="1" spc="140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7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if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7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800" spc="15" baseline="-11574" dirty="0" smtClean="0">
                  <a:solidFill>
                    <a:srgbClr val="231F20"/>
                  </a:solidFill>
                  <a:latin typeface="Arial"/>
                  <a:cs typeface="Arial"/>
                </a:rPr>
                <a:t>0 </a:t>
              </a:r>
              <a:r>
                <a:rPr sz="1800" spc="-89" baseline="-11574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-45" dirty="0" smtClean="0">
                  <a:solidFill>
                    <a:srgbClr val="231F20"/>
                  </a:solidFill>
                  <a:latin typeface="Meiryo"/>
                  <a:cs typeface="Meiryo"/>
                </a:rPr>
                <a:t>∈</a:t>
              </a:r>
              <a:r>
                <a:rPr sz="1700" spc="-15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700" spc="400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endParaRPr sz="1700" dirty="0">
                <a:latin typeface="Arial"/>
                <a:cs typeface="Arial"/>
              </a:endParaRPr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5524055"/>
                </p:ext>
              </p:extLst>
            </p:nvPr>
          </p:nvGraphicFramePr>
          <p:xfrm>
            <a:off x="1541463" y="2279650"/>
            <a:ext cx="8558212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Equation" r:id="rId5" imgW="4381200" imgH="228600" progId="Equation.3">
                    <p:embed/>
                  </p:oleObj>
                </mc:Choice>
                <mc:Fallback>
                  <p:oleObj name="Equation" r:id="rId5" imgW="43812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41463" y="2279650"/>
                          <a:ext cx="8558212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95602"/>
              </p:ext>
            </p:extLst>
          </p:nvPr>
        </p:nvGraphicFramePr>
        <p:xfrm>
          <a:off x="1389561" y="3752850"/>
          <a:ext cx="9144000" cy="45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7" imgW="3746160" imgH="228600" progId="Equation.3">
                  <p:embed/>
                </p:oleObj>
              </mc:Choice>
              <mc:Fallback>
                <p:oleObj name="Equation" r:id="rId7" imgW="3746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89561" y="3752850"/>
                        <a:ext cx="9144000" cy="457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217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10546388" y="6561408"/>
            <a:ext cx="258124" cy="184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0489">
              <a:lnSpc>
                <a:spcPct val="100000"/>
              </a:lnSpc>
            </a:pPr>
            <a:r>
              <a:rPr sz="1200" spc="-10" dirty="0" smtClean="0">
                <a:solidFill>
                  <a:srgbClr val="231F2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716556" y="552450"/>
            <a:ext cx="6727231" cy="3660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3700" b="1" spc="-68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State </a:t>
            </a:r>
            <a:r>
              <a:rPr lang="en-US" sz="3700" b="1" spc="-68" dirty="0">
                <a:solidFill>
                  <a:schemeClr val="tx2"/>
                </a:solidFill>
                <a:latin typeface="Arial Narrow" panose="020B0606020202030204" pitchFamily="34" charset="0"/>
              </a:rPr>
              <a:t>graph</a:t>
            </a:r>
          </a:p>
          <a:p>
            <a:pPr marL="12700">
              <a:lnSpc>
                <a:spcPct val="100000"/>
              </a:lnSpc>
            </a:pPr>
            <a:endParaRPr sz="3700" b="1" spc="-68" dirty="0">
              <a:solidFill>
                <a:schemeClr val="tx2"/>
              </a:solidFill>
              <a:latin typeface="Arial Narrow" panose="020B0606020202030204" pitchFamily="34" charset="0"/>
              <a:ea typeface="+mj-ea"/>
              <a:cs typeface="+mj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30848" y="1318431"/>
            <a:ext cx="8809878" cy="4696561"/>
            <a:chOff x="1130848" y="1318431"/>
            <a:chExt cx="8809878" cy="4696561"/>
          </a:xfrm>
        </p:grpSpPr>
        <p:sp>
          <p:nvSpPr>
            <p:cNvPr id="4" name="object 4"/>
            <p:cNvSpPr txBox="1"/>
            <p:nvPr/>
          </p:nvSpPr>
          <p:spPr>
            <a:xfrm>
              <a:off x="1130848" y="1318431"/>
              <a:ext cx="8809878" cy="3272619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>
                <a:lnSpc>
                  <a:spcPts val="750"/>
                </a:lnSpc>
                <a:spcBef>
                  <a:spcPts val="25"/>
                </a:spcBef>
              </a:pPr>
              <a:endParaRPr sz="750" dirty="0"/>
            </a:p>
            <a:p>
              <a:pPr>
                <a:lnSpc>
                  <a:spcPts val="1000"/>
                </a:lnSpc>
              </a:pPr>
              <a:endParaRPr sz="1000" dirty="0"/>
            </a:p>
            <a:p>
              <a:pPr>
                <a:lnSpc>
                  <a:spcPts val="1000"/>
                </a:lnSpc>
              </a:pPr>
              <a:endParaRPr sz="1000" dirty="0"/>
            </a:p>
            <a:p>
              <a:pPr marL="271780" indent="-259079">
                <a:lnSpc>
                  <a:spcPct val="100000"/>
                </a:lnSpc>
                <a:buClr>
                  <a:srgbClr val="231F20"/>
                </a:buClr>
                <a:buFont typeface="Meiryo"/>
                <a:buChar char="•"/>
                <a:tabLst>
                  <a:tab pos="271780" algn="l"/>
                </a:tabLst>
              </a:pP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he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i="1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s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tate</a:t>
              </a:r>
              <a:r>
                <a:rPr sz="2050" i="1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2050" i="1" spc="-25" dirty="0" smtClean="0">
                  <a:solidFill>
                    <a:srgbClr val="0000FF"/>
                  </a:solidFill>
                  <a:latin typeface="Arial"/>
                  <a:cs typeface="Arial"/>
                </a:rPr>
                <a:t>g</a:t>
              </a:r>
              <a:r>
                <a:rPr sz="2050" i="1" spc="-30" dirty="0" smtClean="0">
                  <a:solidFill>
                    <a:srgbClr val="0000FF"/>
                  </a:solidFill>
                  <a:latin typeface="Arial"/>
                  <a:cs typeface="Arial"/>
                </a:rPr>
                <a:t>r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aph</a:t>
              </a:r>
              <a:r>
                <a:rPr sz="2050" i="1" spc="5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of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,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notat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on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G</a:t>
              </a:r>
              <a:r>
                <a:rPr sz="2050" spc="114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205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spc="114" dirty="0" smtClean="0">
                  <a:solidFill>
                    <a:srgbClr val="231F20"/>
                  </a:solidFill>
                  <a:latin typeface="Arial"/>
                  <a:cs typeface="Arial"/>
                </a:rPr>
                <a:t>),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the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d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-25" dirty="0" smtClean="0">
                  <a:solidFill>
                    <a:srgbClr val="231F20"/>
                  </a:solidFill>
                  <a:latin typeface="Arial"/>
                  <a:cs typeface="Arial"/>
                </a:rPr>
                <a:t>g</a:t>
              </a:r>
              <a:r>
                <a:rPr sz="2050" spc="-30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aph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114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2050" spc="-55" dirty="0" smtClean="0">
                  <a:solidFill>
                    <a:srgbClr val="231F20"/>
                  </a:solidFill>
                  <a:latin typeface="Arial"/>
                  <a:cs typeface="Arial"/>
                </a:rPr>
                <a:t>V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,</a:t>
              </a:r>
              <a:r>
                <a:rPr sz="2050" spc="-229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26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2050" spc="114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endParaRPr lang="en-US" sz="2050" dirty="0">
                <a:latin typeface="Arial"/>
                <a:cs typeface="Arial"/>
              </a:endParaRPr>
            </a:p>
            <a:p>
              <a:pPr marL="12701">
                <a:lnSpc>
                  <a:spcPct val="100000"/>
                </a:lnSpc>
                <a:buClr>
                  <a:srgbClr val="231F20"/>
                </a:buClr>
                <a:tabLst>
                  <a:tab pos="271780" algn="l"/>
                </a:tabLst>
              </a:pPr>
              <a:r>
                <a:rPr lang="en-US" sz="2050" spc="15" dirty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lang="en-US" sz="205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   </a:t>
              </a:r>
              <a:r>
                <a:rPr sz="17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w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ith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-40" dirty="0" smtClean="0">
                  <a:solidFill>
                    <a:srgbClr val="231F20"/>
                  </a:solidFill>
                  <a:latin typeface="Arial"/>
                  <a:cs typeface="Arial"/>
                </a:rPr>
                <a:t>v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700" spc="7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tices</a:t>
              </a:r>
              <a:r>
                <a:rPr sz="170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20" dirty="0" smtClean="0">
                  <a:solidFill>
                    <a:srgbClr val="231F20"/>
                  </a:solidFill>
                  <a:latin typeface="Arial"/>
                  <a:cs typeface="Arial"/>
                </a:rPr>
                <a:t>V </a:t>
              </a:r>
              <a:r>
                <a:rPr sz="1700" spc="4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15" dirty="0" smtClean="0">
                  <a:solidFill>
                    <a:srgbClr val="231F20"/>
                  </a:solidFill>
                  <a:latin typeface="Arial"/>
                  <a:cs typeface="Arial"/>
                </a:rPr>
                <a:t>=</a:t>
              </a:r>
              <a:r>
                <a:rPr sz="1700" spc="9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7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700" spc="10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and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edges</a:t>
              </a:r>
              <a:r>
                <a:rPr sz="170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305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700" spc="18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15" dirty="0" smtClean="0">
                  <a:solidFill>
                    <a:srgbClr val="231F20"/>
                  </a:solidFill>
                  <a:latin typeface="Arial"/>
                  <a:cs typeface="Arial"/>
                </a:rPr>
                <a:t>=</a:t>
              </a:r>
              <a:r>
                <a:rPr sz="1700" spc="9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-20" dirty="0" smtClean="0">
                  <a:solidFill>
                    <a:srgbClr val="231F20"/>
                  </a:solidFill>
                  <a:latin typeface="Meiryo"/>
                  <a:cs typeface="Meiryo"/>
                </a:rPr>
                <a:t>{</a:t>
              </a:r>
              <a:r>
                <a:rPr sz="1700" spc="195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1700" spc="7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700" spc="110" dirty="0" smtClean="0">
                  <a:solidFill>
                    <a:srgbClr val="231F20"/>
                  </a:solidFill>
                  <a:latin typeface="Arial"/>
                  <a:cs typeface="Arial"/>
                </a:rPr>
                <a:t>,</a:t>
              </a:r>
              <a:r>
                <a:rPr sz="1700" spc="-12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7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lang="en-US" sz="1700" spc="75" baseline="30000" dirty="0" smtClean="0">
                  <a:solidFill>
                    <a:srgbClr val="231F20"/>
                  </a:solidFill>
                  <a:latin typeface="Arial"/>
                  <a:cs typeface="Arial"/>
                </a:rPr>
                <a:t>‘ </a:t>
              </a:r>
              <a:r>
                <a:rPr sz="1700" spc="200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r>
                <a:rPr sz="1700" spc="8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-45" dirty="0" smtClean="0">
                  <a:solidFill>
                    <a:srgbClr val="231F20"/>
                  </a:solidFill>
                  <a:latin typeface="Meiryo"/>
                  <a:cs typeface="Meiryo"/>
                </a:rPr>
                <a:t>∈</a:t>
              </a:r>
              <a:r>
                <a:rPr sz="1700" spc="-15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700" spc="75" dirty="0" smtClean="0">
                  <a:solidFill>
                    <a:srgbClr val="231F20"/>
                  </a:solidFill>
                  <a:latin typeface="Arial"/>
                  <a:cs typeface="Arial"/>
                </a:rPr>
                <a:t>S </a:t>
              </a:r>
              <a:r>
                <a:rPr sz="1700" spc="175" dirty="0" smtClean="0">
                  <a:solidFill>
                    <a:srgbClr val="231F20"/>
                  </a:solidFill>
                  <a:latin typeface="Meiryo"/>
                  <a:cs typeface="Meiryo"/>
                </a:rPr>
                <a:t>×</a:t>
              </a:r>
              <a:r>
                <a:rPr sz="1700" spc="-135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700" spc="7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700" spc="18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-165" dirty="0" smtClean="0">
                  <a:solidFill>
                    <a:srgbClr val="231F20"/>
                  </a:solidFill>
                  <a:latin typeface="Meiryo"/>
                  <a:cs typeface="Meiryo"/>
                </a:rPr>
                <a:t>|</a:t>
              </a:r>
              <a:r>
                <a:rPr sz="1700" spc="-15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700" spc="7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lang="en-US" sz="1700" spc="75" baseline="30000" dirty="0" smtClean="0">
                  <a:solidFill>
                    <a:srgbClr val="231F20"/>
                  </a:solidFill>
                  <a:latin typeface="Arial"/>
                  <a:cs typeface="Arial"/>
                </a:rPr>
                <a:t>'</a:t>
              </a:r>
              <a:r>
                <a:rPr sz="1800" spc="300" baseline="34722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700" spc="-45" dirty="0" smtClean="0">
                  <a:solidFill>
                    <a:srgbClr val="231F20"/>
                  </a:solidFill>
                  <a:latin typeface="Meiryo"/>
                  <a:cs typeface="Meiryo"/>
                </a:rPr>
                <a:t>∈</a:t>
              </a:r>
              <a:r>
                <a:rPr sz="1700" spc="-15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700" i="1" spc="-75" dirty="0" smtClean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sz="1700" i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os</a:t>
              </a:r>
              <a:r>
                <a:rPr sz="1700" i="1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700" spc="195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1700" spc="7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700" spc="195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r>
                <a:rPr sz="1700" spc="-15" dirty="0" smtClean="0">
                  <a:solidFill>
                    <a:srgbClr val="231F20"/>
                  </a:solidFill>
                  <a:latin typeface="Meiryo"/>
                  <a:cs typeface="Meiryo"/>
                </a:rPr>
                <a:t>}</a:t>
              </a:r>
              <a:endParaRPr sz="1700" dirty="0">
                <a:latin typeface="Meiryo"/>
                <a:cs typeface="Meiryo"/>
              </a:endParaRPr>
            </a:p>
            <a:p>
              <a:pPr marL="172720">
                <a:lnSpc>
                  <a:spcPct val="100000"/>
                </a:lnSpc>
                <a:spcBef>
                  <a:spcPts val="145"/>
                </a:spcBef>
              </a:pPr>
              <a:r>
                <a:rPr sz="1700" spc="254" dirty="0" smtClean="0">
                  <a:solidFill>
                    <a:srgbClr val="231F20"/>
                  </a:solidFill>
                  <a:latin typeface="Meiryo"/>
                  <a:cs typeface="Meiryo"/>
                </a:rPr>
                <a:t>⇒ </a:t>
              </a:r>
              <a:r>
                <a:rPr sz="1700" spc="-165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o</a:t>
              </a:r>
              <a:r>
                <a:rPr sz="17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m</a:t>
              </a:r>
              <a:r>
                <a:rPr sz="17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it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all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state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and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ansition</a:t>
              </a:r>
              <a:r>
                <a:rPr sz="170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labels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in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i="1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TS</a:t>
              </a:r>
              <a:r>
                <a:rPr sz="170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and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ignore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being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initial</a:t>
              </a:r>
              <a:endParaRPr sz="1700" dirty="0">
                <a:latin typeface="Arial"/>
                <a:cs typeface="Arial"/>
              </a:endParaRPr>
            </a:p>
            <a:p>
              <a:pPr>
                <a:lnSpc>
                  <a:spcPts val="750"/>
                </a:lnSpc>
                <a:spcBef>
                  <a:spcPts val="31"/>
                </a:spcBef>
              </a:pPr>
              <a:endParaRPr sz="750" dirty="0"/>
            </a:p>
            <a:p>
              <a:pPr>
                <a:lnSpc>
                  <a:spcPts val="1000"/>
                </a:lnSpc>
              </a:pPr>
              <a:endParaRPr sz="1000" dirty="0"/>
            </a:p>
            <a:p>
              <a:pPr>
                <a:lnSpc>
                  <a:spcPts val="1000"/>
                </a:lnSpc>
              </a:pPr>
              <a:endParaRPr sz="1000" dirty="0"/>
            </a:p>
            <a:p>
              <a:pPr marL="271780" indent="-259079">
                <a:lnSpc>
                  <a:spcPct val="100000"/>
                </a:lnSpc>
                <a:buClr>
                  <a:srgbClr val="231F20"/>
                </a:buClr>
                <a:buFont typeface="Meiryo"/>
                <a:buChar char="•"/>
                <a:tabLst>
                  <a:tab pos="271780" algn="l"/>
                </a:tabLst>
              </a:pPr>
              <a:r>
                <a:rPr sz="2050" i="1" spc="-110" dirty="0" smtClean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</a:t>
              </a:r>
              <a:r>
                <a:rPr sz="205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i="1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175" spc="-15" baseline="36398" dirty="0" smtClean="0">
                  <a:solidFill>
                    <a:srgbClr val="231F20"/>
                  </a:solidFill>
                  <a:latin typeface="Meiryo"/>
                  <a:cs typeface="Meiryo"/>
                </a:rPr>
                <a:t>∗</a:t>
              </a:r>
              <a:r>
                <a:rPr sz="2050" spc="114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2050" spc="-6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spc="114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the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s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et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of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s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tates</a:t>
              </a:r>
              <a:r>
                <a:rPr sz="2050" spc="-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ea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ha</a:t>
              </a:r>
              <a:r>
                <a:rPr sz="2050" spc="-35" dirty="0" smtClean="0">
                  <a:solidFill>
                    <a:srgbClr val="231F20"/>
                  </a:solidFill>
                  <a:latin typeface="Arial"/>
                  <a:cs typeface="Arial"/>
                </a:rPr>
                <a:t>b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G</a:t>
              </a:r>
              <a:r>
                <a:rPr sz="2050" spc="114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205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spc="114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f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om </a:t>
              </a:r>
              <a:r>
                <a:rPr sz="2050" spc="-6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lang="en-US" sz="2050" spc="-65" dirty="0" smtClean="0">
                  <a:solidFill>
                    <a:srgbClr val="231F20"/>
                  </a:solidFill>
                  <a:latin typeface="Arial"/>
                  <a:cs typeface="Arial"/>
                </a:rPr>
                <a:t/>
              </a:r>
              <a:br>
                <a:rPr lang="en-US" sz="2050" spc="-65" dirty="0" smtClean="0">
                  <a:solidFill>
                    <a:srgbClr val="231F20"/>
                  </a:solidFill>
                  <a:latin typeface="Arial"/>
                  <a:cs typeface="Arial"/>
                </a:rPr>
              </a:br>
              <a:r>
                <a:rPr lang="en-US" sz="2050" spc="-65" dirty="0" smtClean="0">
                  <a:solidFill>
                    <a:srgbClr val="231F20"/>
                  </a:solidFill>
                  <a:latin typeface="Arial"/>
                  <a:cs typeface="Arial"/>
                </a:rPr>
                <a:t/>
              </a:r>
              <a:br>
                <a:rPr lang="en-US" sz="2050" spc="-65" dirty="0" smtClean="0">
                  <a:solidFill>
                    <a:srgbClr val="231F20"/>
                  </a:solidFill>
                  <a:latin typeface="Arial"/>
                  <a:cs typeface="Arial"/>
                </a:rPr>
              </a:br>
              <a:r>
                <a:rPr lang="en-US" sz="2050" spc="-65" dirty="0" smtClean="0">
                  <a:solidFill>
                    <a:srgbClr val="231F20"/>
                  </a:solidFill>
                  <a:latin typeface="Arial"/>
                  <a:cs typeface="Arial"/>
                </a:rPr>
                <a:t/>
              </a:r>
              <a:br>
                <a:rPr lang="en-US" sz="2050" spc="-65" dirty="0" smtClean="0">
                  <a:solidFill>
                    <a:srgbClr val="231F20"/>
                  </a:solidFill>
                  <a:latin typeface="Arial"/>
                  <a:cs typeface="Arial"/>
                </a:rPr>
              </a:br>
              <a:endParaRPr sz="2050" dirty="0">
                <a:latin typeface="Arial"/>
                <a:cs typeface="Arial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1130860" y="5064352"/>
              <a:ext cx="8609330" cy="9506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271780" indent="-259079">
                <a:lnSpc>
                  <a:spcPct val="100000"/>
                </a:lnSpc>
                <a:buClr>
                  <a:srgbClr val="231F20"/>
                </a:buClr>
                <a:buFont typeface="Meiryo"/>
                <a:buChar char="•"/>
                <a:tabLst>
                  <a:tab pos="271780" algn="l"/>
                </a:tabLst>
              </a:pP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he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notat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ons</a:t>
              </a:r>
              <a:r>
                <a:rPr sz="2050" spc="-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sz="205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2175" spc="-37" baseline="38314" dirty="0" smtClean="0">
                  <a:solidFill>
                    <a:srgbClr val="231F20"/>
                  </a:solidFill>
                  <a:latin typeface="Meiryo"/>
                  <a:cs typeface="Meiryo"/>
                </a:rPr>
                <a:t>∗</a:t>
              </a:r>
              <a:r>
                <a:rPr sz="2050" spc="114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2050" spc="-6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spc="114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and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sz="205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2175" spc="-37" baseline="38314" dirty="0" smtClean="0">
                  <a:solidFill>
                    <a:srgbClr val="231F20"/>
                  </a:solidFill>
                  <a:latin typeface="Meiryo"/>
                  <a:cs typeface="Meiryo"/>
                </a:rPr>
                <a:t>∗</a:t>
              </a:r>
              <a:r>
                <a:rPr sz="2050" spc="114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2050" spc="12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2050" spc="114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r>
                <a:rPr sz="2050" spc="2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h</a:t>
              </a:r>
              <a:r>
                <a:rPr sz="2050" spc="-35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2050" spc="-50" dirty="0" smtClean="0">
                  <a:solidFill>
                    <a:srgbClr val="231F20"/>
                  </a:solidFill>
                  <a:latin typeface="Arial"/>
                  <a:cs typeface="Arial"/>
                </a:rPr>
                <a:t>v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205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ana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ogous</a:t>
              </a:r>
              <a:r>
                <a:rPr sz="2050" spc="-2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10" dirty="0" smtClean="0">
                  <a:solidFill>
                    <a:srgbClr val="231F20"/>
                  </a:solidFill>
                  <a:latin typeface="Arial"/>
                  <a:cs typeface="Arial"/>
                </a:rPr>
                <a:t>m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ean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ng</a:t>
              </a:r>
              <a:endParaRPr sz="2050" dirty="0">
                <a:latin typeface="Arial"/>
                <a:cs typeface="Arial"/>
              </a:endParaRPr>
            </a:p>
            <a:p>
              <a:pPr>
                <a:lnSpc>
                  <a:spcPts val="700"/>
                </a:lnSpc>
                <a:spcBef>
                  <a:spcPts val="23"/>
                </a:spcBef>
                <a:buClr>
                  <a:srgbClr val="231F20"/>
                </a:buClr>
                <a:buFont typeface="Meiryo"/>
                <a:buChar char="•"/>
              </a:pPr>
              <a:endParaRPr sz="700" dirty="0"/>
            </a:p>
            <a:p>
              <a:pPr>
                <a:lnSpc>
                  <a:spcPts val="1000"/>
                </a:lnSpc>
                <a:buClr>
                  <a:srgbClr val="231F20"/>
                </a:buClr>
                <a:buFont typeface="Meiryo"/>
                <a:buChar char="•"/>
              </a:pPr>
              <a:endParaRPr sz="1000" dirty="0"/>
            </a:p>
            <a:p>
              <a:pPr>
                <a:lnSpc>
                  <a:spcPts val="1000"/>
                </a:lnSpc>
                <a:buClr>
                  <a:srgbClr val="231F20"/>
                </a:buClr>
                <a:buFont typeface="Meiryo"/>
                <a:buChar char="•"/>
              </a:pPr>
              <a:endParaRPr sz="1000" dirty="0"/>
            </a:p>
            <a:p>
              <a:pPr marL="271780" indent="-259079">
                <a:lnSpc>
                  <a:spcPct val="100000"/>
                </a:lnSpc>
                <a:buClr>
                  <a:srgbClr val="231F20"/>
                </a:buClr>
                <a:buFont typeface="Meiryo"/>
                <a:buChar char="•"/>
                <a:tabLst>
                  <a:tab pos="271780" algn="l"/>
                  <a:tab pos="5036820" algn="l"/>
                  <a:tab pos="5387340" algn="l"/>
                </a:tabLst>
              </a:pP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he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s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et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of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r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ea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ha</a:t>
              </a:r>
              <a:r>
                <a:rPr sz="2050" spc="-35" dirty="0" smtClean="0">
                  <a:solidFill>
                    <a:srgbClr val="231F20"/>
                  </a:solidFill>
                  <a:latin typeface="Arial"/>
                  <a:cs typeface="Arial"/>
                </a:rPr>
                <a:t>b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s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tate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:</a:t>
              </a:r>
              <a:r>
                <a:rPr sz="2050" spc="12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ea</a:t>
              </a:r>
              <a:r>
                <a:rPr sz="205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h</a:t>
              </a:r>
              <a:r>
                <a:rPr sz="2050" spc="114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205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spc="114" dirty="0" smtClean="0">
                  <a:solidFill>
                    <a:srgbClr val="231F20"/>
                  </a:solidFill>
                  <a:latin typeface="Arial"/>
                  <a:cs typeface="Arial"/>
                </a:rPr>
                <a:t>)	</a:t>
              </a:r>
              <a:r>
                <a:rPr sz="2050" spc="405" dirty="0" smtClean="0">
                  <a:solidFill>
                    <a:srgbClr val="231F20"/>
                  </a:solidFill>
                  <a:latin typeface="Arial"/>
                  <a:cs typeface="Arial"/>
                </a:rPr>
                <a:t>=	</a:t>
              </a:r>
              <a:r>
                <a:rPr sz="2050" i="1" spc="-110" dirty="0" smtClean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</a:t>
              </a:r>
              <a:r>
                <a:rPr sz="205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175" spc="-15" baseline="38314" dirty="0" smtClean="0">
                  <a:solidFill>
                    <a:srgbClr val="231F20"/>
                  </a:solidFill>
                  <a:latin typeface="Meiryo"/>
                  <a:cs typeface="Meiryo"/>
                </a:rPr>
                <a:t>∗</a:t>
              </a:r>
              <a:r>
                <a:rPr sz="2050" spc="114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2050" spc="50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114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endParaRPr sz="2050" dirty="0">
                <a:latin typeface="Arial"/>
                <a:cs typeface="Arial"/>
              </a:endParaRPr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8953908"/>
                </p:ext>
              </p:extLst>
            </p:nvPr>
          </p:nvGraphicFramePr>
          <p:xfrm>
            <a:off x="2566987" y="3752850"/>
            <a:ext cx="3959225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Equation" r:id="rId3" imgW="2336760" imgH="342720" progId="Equation.3">
                    <p:embed/>
                  </p:oleObj>
                </mc:Choice>
                <mc:Fallback>
                  <p:oleObj name="Equation" r:id="rId3" imgW="2336760" imgH="34272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66987" y="3752850"/>
                          <a:ext cx="3959225" cy="609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381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10546388" y="6561408"/>
            <a:ext cx="258124" cy="184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0489">
              <a:lnSpc>
                <a:spcPct val="100000"/>
              </a:lnSpc>
            </a:pPr>
            <a:r>
              <a:rPr sz="1200" spc="-10" dirty="0" smtClean="0">
                <a:solidFill>
                  <a:srgbClr val="231F2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30849" y="1238250"/>
            <a:ext cx="9493341" cy="4791023"/>
            <a:chOff x="1130849" y="1238250"/>
            <a:chExt cx="9493341" cy="479102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object 4"/>
                <p:cNvSpPr txBox="1"/>
                <p:nvPr/>
              </p:nvSpPr>
              <p:spPr>
                <a:xfrm>
                  <a:off x="1201187" y="1238250"/>
                  <a:ext cx="8097484" cy="1642894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noAutofit/>
                </a:bodyPr>
                <a:lstStyle/>
                <a:p>
                  <a:pPr>
                    <a:lnSpc>
                      <a:spcPts val="1000"/>
                    </a:lnSpc>
                  </a:pPr>
                  <a:endParaRPr sz="1000" dirty="0"/>
                </a:p>
                <a:p>
                  <a:pPr>
                    <a:lnSpc>
                      <a:spcPts val="1300"/>
                    </a:lnSpc>
                    <a:spcBef>
                      <a:spcPts val="56"/>
                    </a:spcBef>
                  </a:pPr>
                  <a:endParaRPr sz="1300" dirty="0"/>
                </a:p>
                <a:p>
                  <a:pPr marL="271780" indent="-259079">
                    <a:lnSpc>
                      <a:spcPct val="100000"/>
                    </a:lnSpc>
                    <a:buClr>
                      <a:srgbClr val="231F20"/>
                    </a:buClr>
                    <a:buFont typeface="Meiryo"/>
                    <a:buChar char="•"/>
                    <a:tabLst>
                      <a:tab pos="271780" algn="l"/>
                    </a:tabLst>
                  </a:pPr>
                  <a:r>
                    <a:rPr sz="2050" spc="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A</a:t>
                  </a:r>
                  <a:r>
                    <a:rPr sz="2050" spc="-5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path</a:t>
                  </a:r>
                  <a:r>
                    <a:rPr sz="2050" spc="-5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f</a:t>
                  </a:r>
                  <a:r>
                    <a:rPr sz="2050" spc="-3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r</a:t>
                  </a:r>
                  <a:r>
                    <a:rPr sz="2050" spc="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ag</a:t>
                  </a:r>
                  <a:r>
                    <a:rPr sz="2050" spc="-1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m</a:t>
                  </a:r>
                  <a:r>
                    <a:rPr sz="2050" spc="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ent</a:t>
                  </a:r>
                  <a:r>
                    <a:rPr sz="2050" spc="5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-5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i</a:t>
                  </a:r>
                  <a:r>
                    <a:rPr sz="2050" spc="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s</a:t>
                  </a:r>
                  <a:r>
                    <a:rPr sz="2050" spc="5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an</a:t>
                  </a:r>
                  <a:r>
                    <a:rPr sz="2050" spc="-5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-6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e</a:t>
                  </a:r>
                  <a:r>
                    <a:rPr sz="2050" spc="-65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x</a:t>
                  </a:r>
                  <a:r>
                    <a:rPr sz="2050" spc="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e</a:t>
                  </a:r>
                  <a:r>
                    <a:rPr sz="2050" spc="-5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c</a:t>
                  </a:r>
                  <a:r>
                    <a:rPr sz="2050" spc="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ut</a:t>
                  </a:r>
                  <a:r>
                    <a:rPr sz="2050" spc="-5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i</a:t>
                  </a:r>
                  <a:r>
                    <a:rPr sz="2050" spc="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on</a:t>
                  </a:r>
                  <a:r>
                    <a:rPr sz="2050" spc="-5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f</a:t>
                  </a:r>
                  <a:r>
                    <a:rPr sz="2050" spc="-3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r</a:t>
                  </a:r>
                  <a:r>
                    <a:rPr sz="2050" spc="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ag</a:t>
                  </a:r>
                  <a:r>
                    <a:rPr sz="2050" spc="-1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m</a:t>
                  </a:r>
                  <a:r>
                    <a:rPr sz="2050" spc="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ent</a:t>
                  </a:r>
                  <a:r>
                    <a:rPr sz="2050" spc="-5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 wi</a:t>
                  </a:r>
                  <a:r>
                    <a:rPr sz="2050" spc="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thout</a:t>
                  </a:r>
                  <a:r>
                    <a:rPr sz="2050" spc="5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a</a:t>
                  </a:r>
                  <a:r>
                    <a:rPr sz="2050" spc="-5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c</a:t>
                  </a:r>
                  <a:r>
                    <a:rPr sz="2050" spc="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t</a:t>
                  </a:r>
                  <a:r>
                    <a:rPr sz="2050" spc="-5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i</a:t>
                  </a:r>
                  <a:r>
                    <a:rPr sz="2050" spc="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ons</a:t>
                  </a:r>
                  <a:r>
                    <a:rPr lang="en-US" sz="2050" spc="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 </a:t>
                  </a:r>
                  <a:endParaRPr sz="2050" dirty="0">
                    <a:latin typeface="Arial"/>
                    <a:cs typeface="Arial"/>
                  </a:endParaRPr>
                </a:p>
                <a:p>
                  <a:pPr>
                    <a:lnSpc>
                      <a:spcPts val="1000"/>
                    </a:lnSpc>
                    <a:buClr>
                      <a:srgbClr val="231F20"/>
                    </a:buClr>
                    <a:buFont typeface="Meiryo"/>
                    <a:buChar char="•"/>
                  </a:pPr>
                  <a:endParaRPr sz="1000" dirty="0"/>
                </a:p>
                <a:p>
                  <a:pPr>
                    <a:lnSpc>
                      <a:spcPts val="1200"/>
                    </a:lnSpc>
                    <a:spcBef>
                      <a:spcPts val="79"/>
                    </a:spcBef>
                    <a:buClr>
                      <a:srgbClr val="231F20"/>
                    </a:buClr>
                    <a:buFont typeface="Meiryo"/>
                    <a:buChar char="•"/>
                  </a:pPr>
                  <a:endParaRPr sz="1200" dirty="0"/>
                </a:p>
                <a:p>
                  <a:pPr marL="271780" indent="-259079">
                    <a:lnSpc>
                      <a:spcPct val="100000"/>
                    </a:lnSpc>
                    <a:buClr>
                      <a:srgbClr val="231F20"/>
                    </a:buClr>
                    <a:buFont typeface="Meiryo"/>
                    <a:buChar char="•"/>
                    <a:tabLst>
                      <a:tab pos="271780" algn="l"/>
                    </a:tabLst>
                  </a:pPr>
                  <a:r>
                    <a:rPr sz="2050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A</a:t>
                  </a:r>
                  <a:r>
                    <a:rPr sz="2050" spc="-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i="1" spc="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f</a:t>
                  </a:r>
                  <a:r>
                    <a:rPr sz="2050" i="1" spc="-5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i</a:t>
                  </a:r>
                  <a:r>
                    <a:rPr sz="2050" i="1" spc="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n</a:t>
                  </a:r>
                  <a:r>
                    <a:rPr sz="2050" i="1" spc="-5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i</a:t>
                  </a:r>
                  <a:r>
                    <a:rPr sz="2050" i="1" spc="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te</a:t>
                  </a:r>
                  <a:r>
                    <a:rPr sz="2050" i="1" spc="5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i="1" spc="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path</a:t>
                  </a:r>
                  <a:r>
                    <a:rPr sz="2050" i="1" spc="-5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i="1" spc="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f</a:t>
                  </a:r>
                  <a:r>
                    <a:rPr sz="2050" i="1" spc="-3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r</a:t>
                  </a:r>
                  <a:r>
                    <a:rPr sz="2050" i="1" spc="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ag</a:t>
                  </a:r>
                  <a:r>
                    <a:rPr sz="2050" i="1" spc="-1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m</a:t>
                  </a:r>
                  <a:r>
                    <a:rPr sz="2050" i="1" spc="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ent</a:t>
                  </a:r>
                  <a:r>
                    <a:rPr lang="en-US" sz="2050" i="1" spc="0" dirty="0" smtClean="0">
                      <a:solidFill>
                        <a:srgbClr val="0000FF"/>
                      </a:solidFill>
                      <a:latin typeface="Arial"/>
                      <a:cs typeface="Arial"/>
                    </a:rPr>
                    <a:t> 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50" b="1" i="1" spc="0" dirty="0" smtClean="0">
                              <a:latin typeface="Cambria Math"/>
                              <a:ea typeface="Cambria Math"/>
                              <a:cs typeface="Arial"/>
                            </a:rPr>
                          </m:ctrlPr>
                        </m:accPr>
                        <m:e>
                          <m:r>
                            <a:rPr lang="en-US" sz="2050" b="1" i="1" dirty="0">
                              <a:latin typeface="Cambria Math"/>
                              <a:ea typeface="Cambria Math"/>
                              <a:cs typeface="Arial"/>
                            </a:rPr>
                            <m:t>𝜋</m:t>
                          </m:r>
                        </m:e>
                      </m:acc>
                    </m:oMath>
                  </a14:m>
                  <a:r>
                    <a:rPr lang="en-US" sz="2050" spc="-765" dirty="0" smtClean="0">
                      <a:solidFill>
                        <a:srgbClr val="231F20"/>
                      </a:solidFill>
                      <a:latin typeface="Segoe UI"/>
                      <a:cs typeface="Segoe UI"/>
                    </a:rPr>
                    <a:t>         </a:t>
                  </a:r>
                  <a:r>
                    <a:rPr sz="2050" spc="-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lang="en-US" sz="2050" spc="-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i="1" spc="-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T</a:t>
                  </a:r>
                  <a:r>
                    <a:rPr sz="2050" i="1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S</a:t>
                  </a:r>
                  <a:r>
                    <a:rPr sz="2050" i="1" spc="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-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i</a:t>
                  </a:r>
                  <a:r>
                    <a:rPr sz="2050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s</a:t>
                  </a:r>
                  <a:r>
                    <a:rPr sz="2050" spc="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a</a:t>
                  </a:r>
                  <a:r>
                    <a:rPr sz="2050" spc="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2050" spc="-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s</a:t>
                  </a:r>
                  <a:r>
                    <a:rPr sz="2050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tate</a:t>
                  </a:r>
                  <a:r>
                    <a:rPr sz="2050" spc="-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 s</a:t>
                  </a:r>
                  <a:r>
                    <a:rPr sz="2050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equen</a:t>
                  </a:r>
                  <a:r>
                    <a:rPr sz="2050" spc="-5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c</a:t>
                  </a:r>
                  <a:r>
                    <a:rPr sz="2050" spc="0" dirty="0" smtClean="0">
                      <a:solidFill>
                        <a:srgbClr val="231F20"/>
                      </a:solidFill>
                      <a:latin typeface="Arial"/>
                      <a:cs typeface="Arial"/>
                    </a:rPr>
                    <a:t>e:</a:t>
                  </a:r>
                  <a:endParaRPr sz="2050" dirty="0">
                    <a:latin typeface="Arial"/>
                    <a:cs typeface="Arial"/>
                  </a:endParaRPr>
                </a:p>
              </p:txBody>
            </p:sp>
          </mc:Choice>
          <mc:Fallback>
            <p:sp>
              <p:nvSpPr>
                <p:cNvPr id="4" name="object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187" y="1238250"/>
                  <a:ext cx="8097484" cy="164289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22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bject 7"/>
            <p:cNvSpPr txBox="1"/>
            <p:nvPr/>
          </p:nvSpPr>
          <p:spPr>
            <a:xfrm>
              <a:off x="1130849" y="3651277"/>
              <a:ext cx="8772462" cy="323133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271780" indent="-259079">
                <a:lnSpc>
                  <a:spcPct val="100000"/>
                </a:lnSpc>
                <a:buClr>
                  <a:srgbClr val="231F20"/>
                </a:buClr>
                <a:buFont typeface="Meiryo"/>
                <a:buChar char="•"/>
                <a:tabLst>
                  <a:tab pos="271780" algn="l"/>
                </a:tabLst>
              </a:pP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An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i="1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i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nf</a:t>
              </a:r>
              <a:r>
                <a:rPr sz="2050" i="1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i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n</a:t>
              </a:r>
              <a:r>
                <a:rPr sz="2050" i="1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i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te</a:t>
              </a:r>
              <a:r>
                <a:rPr sz="2050" i="1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path</a:t>
              </a:r>
              <a:r>
                <a:rPr sz="2050" i="1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f</a:t>
              </a:r>
              <a:r>
                <a:rPr sz="2050" i="1" spc="-30" dirty="0" smtClean="0">
                  <a:solidFill>
                    <a:srgbClr val="0000FF"/>
                  </a:solidFill>
                  <a:latin typeface="Arial"/>
                  <a:cs typeface="Arial"/>
                </a:rPr>
                <a:t>r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ag</a:t>
              </a:r>
              <a:r>
                <a:rPr sz="2050" i="1" spc="-10" dirty="0" smtClean="0">
                  <a:solidFill>
                    <a:srgbClr val="0000FF"/>
                  </a:solidFill>
                  <a:latin typeface="Arial"/>
                  <a:cs typeface="Arial"/>
                </a:rPr>
                <a:t>m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ent</a:t>
              </a:r>
              <a:r>
                <a:rPr sz="2050" i="1" spc="5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lang="en-US" sz="2050" i="1" spc="5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2050" spc="-245" dirty="0" smtClean="0">
                  <a:solidFill>
                    <a:srgbClr val="231F20"/>
                  </a:solidFill>
                  <a:latin typeface="Arial"/>
                  <a:cs typeface="Arial"/>
                </a:rPr>
                <a:t>π</a:t>
              </a:r>
              <a:r>
                <a:rPr sz="2050" spc="7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of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i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an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nf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n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te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tate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s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equen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c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e:</a:t>
              </a:r>
              <a:endParaRPr sz="2050" dirty="0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1130853" y="4772444"/>
              <a:ext cx="9249884" cy="1256829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271780" indent="-259079">
                <a:lnSpc>
                  <a:spcPct val="100000"/>
                </a:lnSpc>
                <a:buClr>
                  <a:srgbClr val="231F20"/>
                </a:buClr>
                <a:buFont typeface="Meiryo"/>
                <a:buChar char="•"/>
                <a:tabLst>
                  <a:tab pos="271780" algn="l"/>
                </a:tabLst>
              </a:pP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i="1" spc="0" dirty="0" smtClean="0">
                  <a:solidFill>
                    <a:srgbClr val="0000FF"/>
                  </a:solidFill>
                  <a:latin typeface="Arial"/>
                  <a:cs typeface="Arial"/>
                </a:rPr>
                <a:t>path</a:t>
              </a:r>
              <a:r>
                <a:rPr sz="2050" i="1" spc="-5" dirty="0" smtClean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of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050" i="1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i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an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n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,</a:t>
              </a:r>
              <a:r>
                <a:rPr sz="205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-10" dirty="0" smtClean="0">
                  <a:solidFill>
                    <a:srgbClr val="231F20"/>
                  </a:solidFill>
                  <a:latin typeface="Arial"/>
                  <a:cs typeface="Arial"/>
                </a:rPr>
                <a:t>m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xi</a:t>
              </a:r>
              <a:r>
                <a:rPr sz="2050" spc="-10" dirty="0" smtClean="0">
                  <a:solidFill>
                    <a:srgbClr val="231F20"/>
                  </a:solidFill>
                  <a:latin typeface="Arial"/>
                  <a:cs typeface="Arial"/>
                </a:rPr>
                <a:t>m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al</a:t>
              </a:r>
              <a:r>
                <a:rPr sz="205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path</a:t>
              </a:r>
              <a:r>
                <a:rPr sz="205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f</a:t>
              </a:r>
              <a:r>
                <a:rPr sz="2050" spc="-30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ag</a:t>
              </a:r>
              <a:r>
                <a:rPr sz="2050" spc="-10" dirty="0" smtClean="0">
                  <a:solidFill>
                    <a:srgbClr val="231F20"/>
                  </a:solidFill>
                  <a:latin typeface="Arial"/>
                  <a:cs typeface="Arial"/>
                </a:rPr>
                <a:t>m</a:t>
              </a:r>
              <a:r>
                <a:rPr sz="205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ent</a:t>
              </a:r>
              <a:endParaRPr sz="2050" dirty="0">
                <a:latin typeface="Arial"/>
                <a:cs typeface="Arial"/>
              </a:endParaRPr>
            </a:p>
            <a:p>
              <a:pPr>
                <a:lnSpc>
                  <a:spcPts val="1300"/>
                </a:lnSpc>
                <a:spcBef>
                  <a:spcPts val="9"/>
                </a:spcBef>
                <a:buClr>
                  <a:srgbClr val="231F20"/>
                </a:buClr>
                <a:buFont typeface="Meiryo"/>
                <a:buChar char="•"/>
              </a:pPr>
              <a:endParaRPr sz="1300" dirty="0"/>
            </a:p>
            <a:p>
              <a:pPr marL="548640" lvl="1" indent="-247015">
                <a:lnSpc>
                  <a:spcPct val="100000"/>
                </a:lnSpc>
                <a:buClr>
                  <a:srgbClr val="231F20"/>
                </a:buClr>
                <a:buFont typeface="Arial"/>
                <a:buChar char="–"/>
                <a:tabLst>
                  <a:tab pos="548640" algn="l"/>
                </a:tabLst>
              </a:pP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17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i="1" spc="15" dirty="0" smtClean="0">
                  <a:solidFill>
                    <a:srgbClr val="FF0000"/>
                  </a:solidFill>
                  <a:latin typeface="Arial"/>
                  <a:cs typeface="Arial"/>
                </a:rPr>
                <a:t>m</a:t>
              </a:r>
              <a:r>
                <a:rPr sz="1700" i="1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axi</a:t>
              </a:r>
              <a:r>
                <a:rPr sz="1700" i="1" spc="15" dirty="0" smtClean="0">
                  <a:solidFill>
                    <a:srgbClr val="FF0000"/>
                  </a:solidFill>
                  <a:latin typeface="Arial"/>
                  <a:cs typeface="Arial"/>
                </a:rPr>
                <a:t>m</a:t>
              </a:r>
              <a:r>
                <a:rPr sz="1700" i="1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al</a:t>
              </a:r>
              <a:r>
                <a:rPr sz="1700" i="1" spc="125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path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f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ag</a:t>
              </a:r>
              <a:r>
                <a:rPr sz="17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m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ent</a:t>
              </a:r>
              <a:r>
                <a:rPr sz="1700" spc="-2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is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either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finite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ending</a:t>
              </a:r>
              <a:r>
                <a:rPr sz="170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in</a:t>
              </a:r>
              <a:r>
                <a:rPr sz="17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te</a:t>
              </a:r>
              <a:r>
                <a:rPr sz="1700" spc="5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7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m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inal</a:t>
              </a:r>
              <a:r>
                <a:rPr sz="170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stat</a:t>
              </a:r>
              <a:r>
                <a:rPr sz="1700" spc="-20" dirty="0" smtClean="0">
                  <a:solidFill>
                    <a:srgbClr val="231F20"/>
                  </a:solidFill>
                  <a:latin typeface="Arial"/>
                  <a:cs typeface="Arial"/>
                </a:rPr>
                <a:t>e</a:t>
              </a:r>
              <a:r>
                <a:rPr sz="17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,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or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infinite</a:t>
              </a:r>
              <a:endParaRPr sz="1700" dirty="0">
                <a:latin typeface="Arial"/>
                <a:cs typeface="Arial"/>
              </a:endParaRPr>
            </a:p>
            <a:p>
              <a:pPr marL="548640" lvl="1" indent="-247015">
                <a:lnSpc>
                  <a:spcPct val="100000"/>
                </a:lnSpc>
                <a:spcBef>
                  <a:spcPts val="155"/>
                </a:spcBef>
                <a:buClr>
                  <a:srgbClr val="231F20"/>
                </a:buClr>
                <a:buFont typeface="Arial"/>
                <a:buChar char="–"/>
                <a:tabLst>
                  <a:tab pos="548640" algn="l"/>
                </a:tabLst>
              </a:pP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</a:t>
              </a:r>
              <a:r>
                <a:rPr sz="17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path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f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ag</a:t>
              </a:r>
              <a:r>
                <a:rPr sz="17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m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ent</a:t>
              </a:r>
              <a:r>
                <a:rPr sz="1700" spc="-3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is</a:t>
              </a:r>
              <a:r>
                <a:rPr sz="17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i="1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initial</a:t>
              </a:r>
              <a:r>
                <a:rPr sz="1700" i="1" spc="140" dirty="0" smtClean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7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if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7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800" spc="15" baseline="-11574" dirty="0" smtClean="0">
                  <a:solidFill>
                    <a:srgbClr val="231F20"/>
                  </a:solidFill>
                  <a:latin typeface="Arial"/>
                  <a:cs typeface="Arial"/>
                </a:rPr>
                <a:t>0 </a:t>
              </a:r>
              <a:r>
                <a:rPr sz="1800" spc="-89" baseline="-11574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-45" dirty="0" smtClean="0">
                  <a:solidFill>
                    <a:srgbClr val="231F20"/>
                  </a:solidFill>
                  <a:latin typeface="Meiryo"/>
                  <a:cs typeface="Meiryo"/>
                </a:rPr>
                <a:t>∈</a:t>
              </a:r>
              <a:r>
                <a:rPr sz="1700" spc="-15" dirty="0" smtClean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sz="1700" spc="400" dirty="0" smtClean="0">
                  <a:solidFill>
                    <a:srgbClr val="231F20"/>
                  </a:solidFill>
                  <a:latin typeface="Arial"/>
                  <a:cs typeface="Arial"/>
                </a:rPr>
                <a:t>I</a:t>
              </a:r>
              <a:endParaRPr sz="1700" dirty="0">
                <a:latin typeface="Arial"/>
                <a:cs typeface="Arial"/>
              </a:endParaRPr>
            </a:p>
            <a:p>
              <a:pPr marL="548640" lvl="1" indent="-247015">
                <a:lnSpc>
                  <a:spcPct val="100000"/>
                </a:lnSpc>
                <a:spcBef>
                  <a:spcPts val="145"/>
                </a:spcBef>
                <a:buClr>
                  <a:srgbClr val="231F20"/>
                </a:buClr>
                <a:buFont typeface="Arial"/>
                <a:buChar char="–"/>
                <a:tabLst>
                  <a:tab pos="548640" algn="l"/>
                </a:tabLst>
              </a:pPr>
              <a:r>
                <a:rPr sz="1700" i="1" spc="-60" dirty="0" smtClean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sz="1700" i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ath</a:t>
              </a:r>
              <a:r>
                <a:rPr sz="1700" i="1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700" spc="195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1700" spc="7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700" spc="200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r>
                <a:rPr sz="17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is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the</a:t>
              </a:r>
              <a:r>
                <a:rPr sz="1700" spc="1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set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of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m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axi</a:t>
              </a:r>
              <a:r>
                <a:rPr sz="17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m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al</a:t>
              </a:r>
              <a:r>
                <a:rPr sz="170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path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0" dirty="0" smtClean="0">
                  <a:solidFill>
                    <a:srgbClr val="231F20"/>
                  </a:solidFill>
                  <a:latin typeface="Arial"/>
                  <a:cs typeface="Arial"/>
                </a:rPr>
                <a:t>f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ag</a:t>
              </a:r>
              <a:r>
                <a:rPr sz="17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m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ents</a:t>
              </a:r>
              <a:r>
                <a:rPr sz="1700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-25" dirty="0" smtClean="0">
                  <a:solidFill>
                    <a:srgbClr val="231F20"/>
                  </a:solidFill>
                  <a:latin typeface="Arial"/>
                  <a:cs typeface="Arial"/>
                </a:rPr>
                <a:t>π</a:t>
              </a:r>
              <a:r>
                <a:rPr sz="1700" spc="60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15" dirty="0" smtClean="0">
                  <a:solidFill>
                    <a:srgbClr val="231F20"/>
                  </a:solidFill>
                  <a:latin typeface="Arial"/>
                  <a:cs typeface="Arial"/>
                </a:rPr>
                <a:t>w</a:t>
              </a:r>
              <a:r>
                <a:rPr sz="1700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ith</a:t>
              </a:r>
              <a:r>
                <a:rPr sz="1700" spc="-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i="1" spc="5" dirty="0" smtClean="0">
                  <a:solidFill>
                    <a:srgbClr val="231F20"/>
                  </a:solidFill>
                  <a:latin typeface="Arial"/>
                  <a:cs typeface="Arial"/>
                </a:rPr>
                <a:t>firs</a:t>
              </a:r>
              <a:r>
                <a:rPr sz="1700" i="1" spc="-15" dirty="0" smtClean="0">
                  <a:solidFill>
                    <a:srgbClr val="231F20"/>
                  </a:solidFill>
                  <a:latin typeface="Arial"/>
                  <a:cs typeface="Arial"/>
                </a:rPr>
                <a:t>t</a:t>
              </a:r>
              <a:r>
                <a:rPr sz="1700" spc="195" dirty="0" smtClean="0">
                  <a:solidFill>
                    <a:srgbClr val="231F20"/>
                  </a:solidFill>
                  <a:latin typeface="Arial"/>
                  <a:cs typeface="Arial"/>
                </a:rPr>
                <a:t>(</a:t>
              </a:r>
              <a:r>
                <a:rPr sz="1700" spc="30" dirty="0" smtClean="0">
                  <a:solidFill>
                    <a:srgbClr val="231F20"/>
                  </a:solidFill>
                  <a:latin typeface="Arial"/>
                  <a:cs typeface="Arial"/>
                </a:rPr>
                <a:t>π</a:t>
              </a:r>
              <a:r>
                <a:rPr sz="1700" spc="200" dirty="0" smtClean="0">
                  <a:solidFill>
                    <a:srgbClr val="231F20"/>
                  </a:solidFill>
                  <a:latin typeface="Arial"/>
                  <a:cs typeface="Arial"/>
                </a:rPr>
                <a:t>)</a:t>
              </a:r>
              <a:r>
                <a:rPr sz="1700" spc="9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515" dirty="0" smtClean="0">
                  <a:solidFill>
                    <a:srgbClr val="231F20"/>
                  </a:solidFill>
                  <a:latin typeface="Arial"/>
                  <a:cs typeface="Arial"/>
                </a:rPr>
                <a:t>=</a:t>
              </a:r>
              <a:r>
                <a:rPr sz="1700" spc="95" dirty="0" smtClean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700" spc="75" dirty="0" smtClean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endParaRPr sz="1700" dirty="0">
                <a:latin typeface="Arial"/>
                <a:cs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542601" y="2941169"/>
                  <a:ext cx="9081589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>
                              <a:latin typeface="Cambria Math"/>
                              <a:ea typeface="Cambria Math"/>
                              <a:cs typeface="Arial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latin typeface="Cambria Math"/>
                              <a:ea typeface="Cambria Math"/>
                              <a:cs typeface="Arial"/>
                            </a:rPr>
                            <m:t>𝜋</m:t>
                          </m:r>
                        </m:e>
                      </m:acc>
                    </m:oMath>
                  </a14:m>
                  <a:r>
                    <a:rPr lang="en-US" dirty="0" smtClean="0"/>
                    <a:t> = </a:t>
                  </a:r>
                  <a:r>
                    <a:rPr lang="en-US" spc="75" dirty="0">
                      <a:solidFill>
                        <a:srgbClr val="231F20"/>
                      </a:solidFill>
                      <a:cs typeface="Arial"/>
                    </a:rPr>
                    <a:t>s</a:t>
                  </a:r>
                  <a:r>
                    <a:rPr lang="en-US" spc="15" baseline="-11574" dirty="0">
                      <a:solidFill>
                        <a:srgbClr val="231F20"/>
                      </a:solidFill>
                      <a:cs typeface="Arial"/>
                    </a:rPr>
                    <a:t>0</a:t>
                  </a:r>
                  <a:r>
                    <a:rPr lang="en-US" spc="89" baseline="-11574" dirty="0">
                      <a:solidFill>
                        <a:srgbClr val="231F20"/>
                      </a:solidFill>
                      <a:cs typeface="Arial"/>
                    </a:rPr>
                    <a:t> </a:t>
                  </a:r>
                  <a:r>
                    <a:rPr lang="en-US" spc="75" dirty="0">
                      <a:solidFill>
                        <a:srgbClr val="231F20"/>
                      </a:solidFill>
                      <a:cs typeface="Arial"/>
                    </a:rPr>
                    <a:t>s</a:t>
                  </a:r>
                  <a:r>
                    <a:rPr lang="en-US" spc="15" baseline="-11574" dirty="0">
                      <a:solidFill>
                        <a:srgbClr val="231F20"/>
                      </a:solidFill>
                      <a:cs typeface="Arial"/>
                    </a:rPr>
                    <a:t>1</a:t>
                  </a:r>
                  <a:r>
                    <a:rPr lang="en-US" spc="67" baseline="-11574" dirty="0">
                      <a:solidFill>
                        <a:srgbClr val="231F20"/>
                      </a:solidFill>
                      <a:cs typeface="Arial"/>
                    </a:rPr>
                    <a:t> </a:t>
                  </a:r>
                  <a:r>
                    <a:rPr lang="en-US" spc="110" dirty="0">
                      <a:solidFill>
                        <a:srgbClr val="231F20"/>
                      </a:solidFill>
                      <a:cs typeface="Arial"/>
                    </a:rPr>
                    <a:t>.</a:t>
                  </a:r>
                  <a:r>
                    <a:rPr lang="en-US" spc="-140" dirty="0">
                      <a:solidFill>
                        <a:srgbClr val="231F20"/>
                      </a:solidFill>
                      <a:cs typeface="Arial"/>
                    </a:rPr>
                    <a:t> </a:t>
                  </a:r>
                  <a:r>
                    <a:rPr lang="en-US" spc="110" dirty="0">
                      <a:solidFill>
                        <a:srgbClr val="231F20"/>
                      </a:solidFill>
                      <a:cs typeface="Arial"/>
                    </a:rPr>
                    <a:t>.</a:t>
                  </a:r>
                  <a:r>
                    <a:rPr lang="en-US" spc="-140" dirty="0">
                      <a:solidFill>
                        <a:srgbClr val="231F20"/>
                      </a:solidFill>
                      <a:cs typeface="Arial"/>
                    </a:rPr>
                    <a:t> </a:t>
                  </a:r>
                  <a:r>
                    <a:rPr lang="en-US" spc="110" dirty="0">
                      <a:solidFill>
                        <a:srgbClr val="231F20"/>
                      </a:solidFill>
                      <a:cs typeface="Arial"/>
                    </a:rPr>
                    <a:t>.</a:t>
                  </a:r>
                  <a:r>
                    <a:rPr lang="en-US" spc="-140" dirty="0">
                      <a:solidFill>
                        <a:srgbClr val="231F20"/>
                      </a:solidFill>
                      <a:cs typeface="Arial"/>
                    </a:rPr>
                    <a:t> </a:t>
                  </a:r>
                  <a:r>
                    <a:rPr lang="en-US" spc="75" dirty="0" err="1">
                      <a:solidFill>
                        <a:srgbClr val="231F20"/>
                      </a:solidFill>
                      <a:cs typeface="Arial"/>
                    </a:rPr>
                    <a:t>s</a:t>
                  </a:r>
                  <a:r>
                    <a:rPr lang="en-US" spc="270" baseline="-11574" dirty="0" err="1">
                      <a:solidFill>
                        <a:srgbClr val="231F20"/>
                      </a:solidFill>
                      <a:cs typeface="Arial"/>
                    </a:rPr>
                    <a:t>n</a:t>
                  </a:r>
                  <a:r>
                    <a:rPr lang="en-US" spc="270" baseline="-11574" dirty="0">
                      <a:solidFill>
                        <a:srgbClr val="231F20"/>
                      </a:solidFill>
                      <a:cs typeface="Arial"/>
                    </a:rPr>
                    <a:t>	</a:t>
                  </a:r>
                  <a:r>
                    <a:rPr lang="en-US" spc="5" dirty="0">
                      <a:solidFill>
                        <a:srgbClr val="231F20"/>
                      </a:solidFill>
                      <a:cs typeface="Arial"/>
                    </a:rPr>
                    <a:t>such</a:t>
                  </a:r>
                  <a:r>
                    <a:rPr lang="en-US" spc="-5" dirty="0">
                      <a:solidFill>
                        <a:srgbClr val="231F20"/>
                      </a:solidFill>
                      <a:cs typeface="Arial"/>
                    </a:rPr>
                    <a:t> </a:t>
                  </a:r>
                  <a:r>
                    <a:rPr lang="en-US" spc="5" dirty="0" smtClean="0">
                      <a:solidFill>
                        <a:srgbClr val="231F20"/>
                      </a:solidFill>
                      <a:cs typeface="Arial"/>
                    </a:rPr>
                    <a:t>that   </a:t>
                  </a:r>
                  <a:r>
                    <a:rPr lang="en-US" spc="75" dirty="0">
                      <a:solidFill>
                        <a:srgbClr val="231F20"/>
                      </a:solidFill>
                      <a:cs typeface="Arial"/>
                    </a:rPr>
                    <a:t>s</a:t>
                  </a:r>
                  <a:r>
                    <a:rPr lang="en-US" spc="330" baseline="-11574" dirty="0">
                      <a:solidFill>
                        <a:srgbClr val="231F20"/>
                      </a:solidFill>
                      <a:cs typeface="Arial"/>
                    </a:rPr>
                    <a:t>i</a:t>
                  </a:r>
                  <a:r>
                    <a:rPr lang="en-US" spc="525" baseline="-11574" dirty="0">
                      <a:solidFill>
                        <a:srgbClr val="231F20"/>
                      </a:solidFill>
                      <a:cs typeface="Arial"/>
                    </a:rPr>
                    <a:t>+</a:t>
                  </a:r>
                  <a:r>
                    <a:rPr lang="en-US" spc="15" baseline="-11574" dirty="0">
                      <a:solidFill>
                        <a:srgbClr val="231F20"/>
                      </a:solidFill>
                      <a:cs typeface="Arial"/>
                    </a:rPr>
                    <a:t>1 </a:t>
                  </a:r>
                  <a:r>
                    <a:rPr lang="en-US" spc="-89" baseline="-11574" dirty="0">
                      <a:solidFill>
                        <a:srgbClr val="231F20"/>
                      </a:solidFill>
                      <a:cs typeface="Arial"/>
                    </a:rPr>
                    <a:t> </a:t>
                  </a:r>
                  <a:r>
                    <a:rPr lang="en-US" spc="-45" dirty="0">
                      <a:solidFill>
                        <a:srgbClr val="231F20"/>
                      </a:solidFill>
                      <a:latin typeface="Meiryo"/>
                      <a:cs typeface="Meiryo"/>
                    </a:rPr>
                    <a:t>∈</a:t>
                  </a:r>
                  <a:r>
                    <a:rPr lang="en-US" spc="-15" dirty="0">
                      <a:solidFill>
                        <a:srgbClr val="231F20"/>
                      </a:solidFill>
                      <a:latin typeface="Meiryo"/>
                      <a:cs typeface="Meiryo"/>
                    </a:rPr>
                    <a:t> </a:t>
                  </a:r>
                  <a:r>
                    <a:rPr lang="en-US" i="1" spc="-75" dirty="0">
                      <a:solidFill>
                        <a:srgbClr val="231F20"/>
                      </a:solidFill>
                      <a:cs typeface="Arial"/>
                    </a:rPr>
                    <a:t>P</a:t>
                  </a:r>
                  <a:r>
                    <a:rPr lang="en-US" i="1" spc="5" dirty="0">
                      <a:solidFill>
                        <a:srgbClr val="231F20"/>
                      </a:solidFill>
                      <a:cs typeface="Arial"/>
                    </a:rPr>
                    <a:t>os</a:t>
                  </a:r>
                  <a:r>
                    <a:rPr lang="en-US" i="1" spc="-15" dirty="0">
                      <a:solidFill>
                        <a:srgbClr val="231F20"/>
                      </a:solidFill>
                      <a:cs typeface="Arial"/>
                    </a:rPr>
                    <a:t>t</a:t>
                  </a:r>
                  <a:r>
                    <a:rPr lang="en-US" spc="195" dirty="0">
                      <a:solidFill>
                        <a:srgbClr val="231F20"/>
                      </a:solidFill>
                      <a:cs typeface="Arial"/>
                    </a:rPr>
                    <a:t>(</a:t>
                  </a:r>
                  <a:r>
                    <a:rPr lang="en-US" spc="75" dirty="0" err="1">
                      <a:solidFill>
                        <a:srgbClr val="231F20"/>
                      </a:solidFill>
                      <a:cs typeface="Arial"/>
                    </a:rPr>
                    <a:t>s</a:t>
                  </a:r>
                  <a:r>
                    <a:rPr lang="en-US" spc="397" baseline="-11574" dirty="0" err="1">
                      <a:solidFill>
                        <a:srgbClr val="231F20"/>
                      </a:solidFill>
                      <a:cs typeface="Arial"/>
                    </a:rPr>
                    <a:t>i</a:t>
                  </a:r>
                  <a:r>
                    <a:rPr lang="en-US" spc="200" dirty="0">
                      <a:solidFill>
                        <a:srgbClr val="231F20"/>
                      </a:solidFill>
                      <a:cs typeface="Arial"/>
                    </a:rPr>
                    <a:t>) </a:t>
                  </a:r>
                  <a:r>
                    <a:rPr lang="en-US" spc="-50" dirty="0">
                      <a:solidFill>
                        <a:srgbClr val="231F20"/>
                      </a:solidFill>
                      <a:cs typeface="Arial"/>
                    </a:rPr>
                    <a:t>f</a:t>
                  </a:r>
                  <a:r>
                    <a:rPr lang="en-US" spc="5" dirty="0">
                      <a:solidFill>
                        <a:srgbClr val="231F20"/>
                      </a:solidFill>
                      <a:cs typeface="Arial"/>
                    </a:rPr>
                    <a:t>or</a:t>
                  </a:r>
                  <a:r>
                    <a:rPr lang="en-US" spc="-5" dirty="0">
                      <a:solidFill>
                        <a:srgbClr val="231F20"/>
                      </a:solidFill>
                      <a:cs typeface="Arial"/>
                    </a:rPr>
                    <a:t> </a:t>
                  </a:r>
                  <a:r>
                    <a:rPr lang="en-US" spc="5" dirty="0">
                      <a:solidFill>
                        <a:srgbClr val="231F20"/>
                      </a:solidFill>
                      <a:cs typeface="Arial"/>
                    </a:rPr>
                    <a:t>all </a:t>
                  </a:r>
                  <a:r>
                    <a:rPr lang="en-US" spc="35" dirty="0">
                      <a:solidFill>
                        <a:srgbClr val="231F20"/>
                      </a:solidFill>
                      <a:cs typeface="Arial"/>
                    </a:rPr>
                    <a:t>0 </a:t>
                  </a:r>
                  <a:r>
                    <a:rPr lang="en-US" spc="545" dirty="0">
                      <a:solidFill>
                        <a:srgbClr val="231F20"/>
                      </a:solidFill>
                      <a:cs typeface="Arial"/>
                    </a:rPr>
                    <a:t>&lt;=</a:t>
                  </a:r>
                  <a:r>
                    <a:rPr lang="en-US" spc="90" dirty="0">
                      <a:solidFill>
                        <a:srgbClr val="231F20"/>
                      </a:solidFill>
                      <a:cs typeface="Arial"/>
                    </a:rPr>
                    <a:t> </a:t>
                  </a:r>
                  <a:r>
                    <a:rPr lang="en-US" spc="320" dirty="0" err="1">
                      <a:solidFill>
                        <a:srgbClr val="231F20"/>
                      </a:solidFill>
                      <a:cs typeface="Arial"/>
                    </a:rPr>
                    <a:t>i</a:t>
                  </a:r>
                  <a:r>
                    <a:rPr lang="en-US" spc="85" dirty="0">
                      <a:solidFill>
                        <a:srgbClr val="231F20"/>
                      </a:solidFill>
                      <a:cs typeface="Arial"/>
                    </a:rPr>
                    <a:t> </a:t>
                  </a:r>
                  <a:r>
                    <a:rPr lang="en-US" spc="545" dirty="0">
                      <a:solidFill>
                        <a:srgbClr val="231F20"/>
                      </a:solidFill>
                      <a:cs typeface="Arial"/>
                    </a:rPr>
                    <a:t>&lt;</a:t>
                  </a:r>
                  <a:r>
                    <a:rPr lang="en-US" spc="95" dirty="0">
                      <a:solidFill>
                        <a:srgbClr val="231F20"/>
                      </a:solidFill>
                      <a:cs typeface="Arial"/>
                    </a:rPr>
                    <a:t> </a:t>
                  </a:r>
                  <a:r>
                    <a:rPr lang="en-US" spc="270" dirty="0">
                      <a:solidFill>
                        <a:srgbClr val="231F20"/>
                      </a:solidFill>
                      <a:cs typeface="Arial"/>
                    </a:rPr>
                    <a:t>n</a:t>
                  </a:r>
                  <a:r>
                    <a:rPr lang="en-US" spc="5" dirty="0">
                      <a:solidFill>
                        <a:srgbClr val="231F20"/>
                      </a:solidFill>
                      <a:cs typeface="Arial"/>
                    </a:rPr>
                    <a:t> </a:t>
                  </a:r>
                  <a:r>
                    <a:rPr lang="en-US" spc="15" dirty="0">
                      <a:solidFill>
                        <a:srgbClr val="231F20"/>
                      </a:solidFill>
                      <a:cs typeface="Arial"/>
                    </a:rPr>
                    <a:t>w</a:t>
                  </a:r>
                  <a:r>
                    <a:rPr lang="en-US" spc="5" dirty="0">
                      <a:solidFill>
                        <a:srgbClr val="231F20"/>
                      </a:solidFill>
                      <a:cs typeface="Arial"/>
                    </a:rPr>
                    <a:t>here</a:t>
                  </a:r>
                  <a:r>
                    <a:rPr lang="en-US" spc="-15" dirty="0">
                      <a:solidFill>
                        <a:srgbClr val="231F20"/>
                      </a:solidFill>
                      <a:cs typeface="Arial"/>
                    </a:rPr>
                    <a:t> </a:t>
                  </a:r>
                  <a:r>
                    <a:rPr lang="en-US" spc="270" dirty="0">
                      <a:solidFill>
                        <a:srgbClr val="231F20"/>
                      </a:solidFill>
                      <a:cs typeface="Arial"/>
                    </a:rPr>
                    <a:t>n</a:t>
                  </a:r>
                  <a:r>
                    <a:rPr lang="en-US" spc="90" dirty="0">
                      <a:solidFill>
                        <a:srgbClr val="231F20"/>
                      </a:solidFill>
                      <a:cs typeface="Arial"/>
                    </a:rPr>
                    <a:t> </a:t>
                  </a:r>
                  <a:r>
                    <a:rPr lang="en-US" spc="-254" dirty="0">
                      <a:solidFill>
                        <a:srgbClr val="231F20"/>
                      </a:solidFill>
                      <a:latin typeface="Segoe UI"/>
                      <a:cs typeface="Segoe UI"/>
                    </a:rPr>
                    <a:t>&gt;=</a:t>
                  </a:r>
                  <a:r>
                    <a:rPr lang="en-US" spc="100" dirty="0">
                      <a:solidFill>
                        <a:srgbClr val="231F20"/>
                      </a:solidFill>
                      <a:latin typeface="Segoe UI"/>
                      <a:cs typeface="Segoe UI"/>
                    </a:rPr>
                    <a:t> </a:t>
                  </a:r>
                  <a:r>
                    <a:rPr lang="en-US" spc="35" dirty="0">
                      <a:solidFill>
                        <a:srgbClr val="231F20"/>
                      </a:solidFill>
                      <a:cs typeface="Arial"/>
                    </a:rPr>
                    <a:t>0</a:t>
                  </a:r>
                  <a:endParaRPr lang="en-US" dirty="0">
                    <a:cs typeface="Arial"/>
                  </a:endParaRPr>
                </a:p>
                <a:p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601" y="2941169"/>
                  <a:ext cx="9081589" cy="70788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68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1542601" y="4264613"/>
              <a:ext cx="86443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pc="-25" dirty="0" smtClean="0">
                  <a:solidFill>
                    <a:srgbClr val="231F20"/>
                  </a:solidFill>
                  <a:cs typeface="Arial"/>
                </a:rPr>
                <a:t>π</a:t>
              </a:r>
              <a:r>
                <a:rPr lang="en-US" spc="-25" dirty="0" smtClean="0">
                  <a:solidFill>
                    <a:srgbClr val="231F20"/>
                  </a:solidFill>
                  <a:cs typeface="Arial"/>
                </a:rPr>
                <a:t>  </a:t>
              </a:r>
              <a:r>
                <a:rPr lang="el-GR" spc="515" dirty="0" smtClean="0">
                  <a:solidFill>
                    <a:srgbClr val="231F20"/>
                  </a:solidFill>
                  <a:cs typeface="Arial"/>
                </a:rPr>
                <a:t>=</a:t>
              </a:r>
              <a:r>
                <a:rPr lang="en-US" spc="75" dirty="0" smtClean="0">
                  <a:solidFill>
                    <a:srgbClr val="231F20"/>
                  </a:solidFill>
                  <a:cs typeface="Arial"/>
                </a:rPr>
                <a:t>s</a:t>
              </a:r>
              <a:r>
                <a:rPr lang="en-US" spc="15" baseline="-11574" dirty="0" smtClean="0">
                  <a:solidFill>
                    <a:srgbClr val="231F20"/>
                  </a:solidFill>
                  <a:cs typeface="Arial"/>
                </a:rPr>
                <a:t>0</a:t>
              </a:r>
              <a:r>
                <a:rPr lang="en-US" spc="89" baseline="-11574" dirty="0" smtClean="0">
                  <a:solidFill>
                    <a:srgbClr val="231F20"/>
                  </a:solidFill>
                  <a:cs typeface="Arial"/>
                </a:rPr>
                <a:t> </a:t>
              </a:r>
              <a:r>
                <a:rPr lang="en-US" spc="75" dirty="0">
                  <a:solidFill>
                    <a:srgbClr val="231F20"/>
                  </a:solidFill>
                  <a:cs typeface="Arial"/>
                </a:rPr>
                <a:t>s</a:t>
              </a:r>
              <a:r>
                <a:rPr lang="en-US" spc="15" baseline="-11574" dirty="0">
                  <a:solidFill>
                    <a:srgbClr val="231F20"/>
                  </a:solidFill>
                  <a:cs typeface="Arial"/>
                </a:rPr>
                <a:t>1</a:t>
              </a:r>
              <a:r>
                <a:rPr lang="en-US" spc="67" baseline="-11574" dirty="0">
                  <a:solidFill>
                    <a:srgbClr val="231F20"/>
                  </a:solidFill>
                  <a:cs typeface="Arial"/>
                </a:rPr>
                <a:t> </a:t>
              </a:r>
              <a:r>
                <a:rPr lang="en-US" spc="75" dirty="0">
                  <a:solidFill>
                    <a:srgbClr val="231F20"/>
                  </a:solidFill>
                  <a:cs typeface="Arial"/>
                </a:rPr>
                <a:t>s</a:t>
              </a:r>
              <a:r>
                <a:rPr lang="en-US" spc="15" baseline="-11574" dirty="0">
                  <a:solidFill>
                    <a:srgbClr val="231F20"/>
                  </a:solidFill>
                  <a:cs typeface="Arial"/>
                </a:rPr>
                <a:t>2</a:t>
              </a:r>
              <a:r>
                <a:rPr lang="en-US" spc="67" baseline="-11574" dirty="0">
                  <a:solidFill>
                    <a:srgbClr val="231F20"/>
                  </a:solidFill>
                  <a:cs typeface="Arial"/>
                </a:rPr>
                <a:t> </a:t>
              </a:r>
              <a:r>
                <a:rPr lang="en-US" spc="110" dirty="0">
                  <a:solidFill>
                    <a:srgbClr val="231F20"/>
                  </a:solidFill>
                  <a:cs typeface="Arial"/>
                </a:rPr>
                <a:t>.</a:t>
              </a:r>
              <a:r>
                <a:rPr lang="en-US" spc="-140" dirty="0">
                  <a:solidFill>
                    <a:srgbClr val="231F20"/>
                  </a:solidFill>
                  <a:cs typeface="Arial"/>
                </a:rPr>
                <a:t> </a:t>
              </a:r>
              <a:r>
                <a:rPr lang="en-US" spc="110" dirty="0">
                  <a:solidFill>
                    <a:srgbClr val="231F20"/>
                  </a:solidFill>
                  <a:cs typeface="Arial"/>
                </a:rPr>
                <a:t>.</a:t>
              </a:r>
              <a:r>
                <a:rPr lang="en-US" spc="-140" dirty="0">
                  <a:solidFill>
                    <a:srgbClr val="231F20"/>
                  </a:solidFill>
                  <a:cs typeface="Arial"/>
                </a:rPr>
                <a:t> </a:t>
              </a:r>
              <a:r>
                <a:rPr lang="en-US" spc="110" dirty="0" smtClean="0">
                  <a:solidFill>
                    <a:srgbClr val="231F20"/>
                  </a:solidFill>
                  <a:cs typeface="Arial"/>
                </a:rPr>
                <a:t>. </a:t>
              </a:r>
              <a:r>
                <a:rPr lang="nn-NO" spc="5" dirty="0">
                  <a:solidFill>
                    <a:srgbClr val="231F20"/>
                  </a:solidFill>
                  <a:cs typeface="Arial"/>
                </a:rPr>
                <a:t>such</a:t>
              </a:r>
              <a:r>
                <a:rPr lang="nn-NO" spc="-5" dirty="0">
                  <a:solidFill>
                    <a:srgbClr val="231F20"/>
                  </a:solidFill>
                  <a:cs typeface="Arial"/>
                </a:rPr>
                <a:t> </a:t>
              </a:r>
              <a:r>
                <a:rPr lang="nn-NO" spc="5" dirty="0">
                  <a:solidFill>
                    <a:srgbClr val="231F20"/>
                  </a:solidFill>
                  <a:cs typeface="Arial"/>
                </a:rPr>
                <a:t>that</a:t>
              </a:r>
              <a:r>
                <a:rPr lang="nn-NO" spc="-5" dirty="0">
                  <a:solidFill>
                    <a:srgbClr val="231F20"/>
                  </a:solidFill>
                  <a:cs typeface="Arial"/>
                </a:rPr>
                <a:t> </a:t>
              </a:r>
              <a:r>
                <a:rPr lang="nn-NO" spc="75" dirty="0">
                  <a:solidFill>
                    <a:srgbClr val="231F20"/>
                  </a:solidFill>
                  <a:cs typeface="Arial"/>
                </a:rPr>
                <a:t>s</a:t>
              </a:r>
              <a:r>
                <a:rPr lang="nn-NO" spc="330" baseline="-11574" dirty="0">
                  <a:solidFill>
                    <a:srgbClr val="231F20"/>
                  </a:solidFill>
                  <a:cs typeface="Arial"/>
                </a:rPr>
                <a:t>i</a:t>
              </a:r>
              <a:r>
                <a:rPr lang="nn-NO" spc="502" baseline="-11574" dirty="0">
                  <a:solidFill>
                    <a:srgbClr val="231F20"/>
                  </a:solidFill>
                  <a:cs typeface="Arial"/>
                </a:rPr>
                <a:t>+</a:t>
              </a:r>
              <a:r>
                <a:rPr lang="nn-NO" spc="15" baseline="-11574" dirty="0">
                  <a:solidFill>
                    <a:srgbClr val="231F20"/>
                  </a:solidFill>
                  <a:cs typeface="Arial"/>
                </a:rPr>
                <a:t>1 </a:t>
              </a:r>
              <a:r>
                <a:rPr lang="nn-NO" spc="-67" baseline="-11574" dirty="0">
                  <a:solidFill>
                    <a:srgbClr val="231F20"/>
                  </a:solidFill>
                  <a:cs typeface="Arial"/>
                </a:rPr>
                <a:t> </a:t>
              </a:r>
              <a:r>
                <a:rPr lang="nn-NO" spc="-45" dirty="0">
                  <a:solidFill>
                    <a:srgbClr val="231F20"/>
                  </a:solidFill>
                  <a:latin typeface="Meiryo"/>
                  <a:cs typeface="Meiryo"/>
                </a:rPr>
                <a:t>∈</a:t>
              </a:r>
              <a:r>
                <a:rPr lang="nn-NO" spc="-15" dirty="0">
                  <a:solidFill>
                    <a:srgbClr val="231F20"/>
                  </a:solidFill>
                  <a:latin typeface="Meiryo"/>
                  <a:cs typeface="Meiryo"/>
                </a:rPr>
                <a:t> </a:t>
              </a:r>
              <a:r>
                <a:rPr lang="nn-NO" i="1" spc="-75" dirty="0">
                  <a:solidFill>
                    <a:srgbClr val="231F20"/>
                  </a:solidFill>
                  <a:cs typeface="Arial"/>
                </a:rPr>
                <a:t>P</a:t>
              </a:r>
              <a:r>
                <a:rPr lang="nn-NO" i="1" spc="5" dirty="0">
                  <a:solidFill>
                    <a:srgbClr val="231F20"/>
                  </a:solidFill>
                  <a:cs typeface="Arial"/>
                </a:rPr>
                <a:t>os</a:t>
              </a:r>
              <a:r>
                <a:rPr lang="nn-NO" i="1" spc="-15" dirty="0">
                  <a:solidFill>
                    <a:srgbClr val="231F20"/>
                  </a:solidFill>
                  <a:cs typeface="Arial"/>
                </a:rPr>
                <a:t>t</a:t>
              </a:r>
              <a:r>
                <a:rPr lang="nn-NO" spc="195" dirty="0">
                  <a:solidFill>
                    <a:srgbClr val="231F20"/>
                  </a:solidFill>
                  <a:cs typeface="Arial"/>
                </a:rPr>
                <a:t>(</a:t>
              </a:r>
              <a:r>
                <a:rPr lang="nn-NO" spc="75" dirty="0">
                  <a:solidFill>
                    <a:srgbClr val="231F20"/>
                  </a:solidFill>
                  <a:cs typeface="Arial"/>
                </a:rPr>
                <a:t>s</a:t>
              </a:r>
              <a:r>
                <a:rPr lang="nn-NO" spc="397" baseline="-11574" dirty="0">
                  <a:solidFill>
                    <a:srgbClr val="231F20"/>
                  </a:solidFill>
                  <a:cs typeface="Arial"/>
                </a:rPr>
                <a:t>i</a:t>
              </a:r>
              <a:r>
                <a:rPr lang="nn-NO" spc="200" dirty="0">
                  <a:solidFill>
                    <a:srgbClr val="231F20"/>
                  </a:solidFill>
                  <a:cs typeface="Arial"/>
                </a:rPr>
                <a:t>) </a:t>
              </a:r>
              <a:r>
                <a:rPr lang="nn-NO" spc="-50" dirty="0">
                  <a:solidFill>
                    <a:srgbClr val="231F20"/>
                  </a:solidFill>
                  <a:cs typeface="Arial"/>
                </a:rPr>
                <a:t>f</a:t>
              </a:r>
              <a:r>
                <a:rPr lang="nn-NO" spc="5" dirty="0">
                  <a:solidFill>
                    <a:srgbClr val="231F20"/>
                  </a:solidFill>
                  <a:cs typeface="Arial"/>
                </a:rPr>
                <a:t>or</a:t>
              </a:r>
              <a:r>
                <a:rPr lang="nn-NO" spc="-5" dirty="0">
                  <a:solidFill>
                    <a:srgbClr val="231F20"/>
                  </a:solidFill>
                  <a:cs typeface="Arial"/>
                </a:rPr>
                <a:t> </a:t>
              </a:r>
              <a:r>
                <a:rPr lang="nn-NO" spc="5" dirty="0">
                  <a:solidFill>
                    <a:srgbClr val="231F20"/>
                  </a:solidFill>
                  <a:cs typeface="Arial"/>
                </a:rPr>
                <a:t>all</a:t>
              </a:r>
              <a:r>
                <a:rPr lang="nn-NO" spc="-5" dirty="0">
                  <a:solidFill>
                    <a:srgbClr val="231F20"/>
                  </a:solidFill>
                  <a:cs typeface="Arial"/>
                </a:rPr>
                <a:t> </a:t>
              </a:r>
              <a:r>
                <a:rPr lang="nn-NO" spc="320" dirty="0">
                  <a:solidFill>
                    <a:srgbClr val="231F20"/>
                  </a:solidFill>
                  <a:cs typeface="Arial"/>
                </a:rPr>
                <a:t>i</a:t>
              </a:r>
              <a:r>
                <a:rPr lang="nn-NO" spc="85" dirty="0">
                  <a:solidFill>
                    <a:srgbClr val="231F20"/>
                  </a:solidFill>
                  <a:cs typeface="Arial"/>
                </a:rPr>
                <a:t> </a:t>
              </a:r>
              <a:r>
                <a:rPr lang="nn-NO" spc="-254" dirty="0">
                  <a:solidFill>
                    <a:srgbClr val="231F20"/>
                  </a:solidFill>
                  <a:latin typeface="Segoe UI"/>
                  <a:cs typeface="Segoe UI"/>
                </a:rPr>
                <a:t>&gt;=</a:t>
              </a:r>
              <a:r>
                <a:rPr lang="nn-NO" spc="100" dirty="0">
                  <a:solidFill>
                    <a:srgbClr val="231F20"/>
                  </a:solidFill>
                  <a:latin typeface="Segoe UI"/>
                  <a:cs typeface="Segoe UI"/>
                </a:rPr>
                <a:t> </a:t>
              </a:r>
              <a:r>
                <a:rPr lang="nn-NO" spc="35" dirty="0">
                  <a:solidFill>
                    <a:srgbClr val="231F20"/>
                  </a:solidFill>
                  <a:cs typeface="Arial"/>
                </a:rPr>
                <a:t>0</a:t>
              </a:r>
              <a:endParaRPr lang="nn-NO" dirty="0">
                <a:cs typeface="Arial"/>
              </a:endParaRPr>
            </a:p>
            <a:p>
              <a:endParaRPr lang="en-US" dirty="0">
                <a:cs typeface="Arial"/>
              </a:endParaRPr>
            </a:p>
            <a:p>
              <a:endParaRPr lang="en-US" dirty="0"/>
            </a:p>
          </p:txBody>
        </p:sp>
      </p:grpSp>
      <p:sp>
        <p:nvSpPr>
          <p:cNvPr id="8" name="object 4"/>
          <p:cNvSpPr txBox="1"/>
          <p:nvPr/>
        </p:nvSpPr>
        <p:spPr>
          <a:xfrm>
            <a:off x="716556" y="552450"/>
            <a:ext cx="6727231" cy="3660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3700" b="1" spc="-68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Path </a:t>
            </a:r>
            <a:r>
              <a:rPr lang="en-US" sz="3700" b="1" spc="-68" dirty="0">
                <a:solidFill>
                  <a:schemeClr val="tx2"/>
                </a:solidFill>
                <a:latin typeface="Arial Narrow" panose="020B0606020202030204" pitchFamily="34" charset="0"/>
              </a:rPr>
              <a:t>fragments</a:t>
            </a:r>
          </a:p>
          <a:p>
            <a:pPr marL="12700"/>
            <a:endParaRPr lang="en-US" sz="3700" b="1" spc="-68" dirty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marL="12700">
              <a:lnSpc>
                <a:spcPct val="100000"/>
              </a:lnSpc>
            </a:pPr>
            <a:endParaRPr sz="3700" b="1" spc="-68" dirty="0">
              <a:solidFill>
                <a:schemeClr val="tx2"/>
              </a:solidFill>
              <a:latin typeface="Arial Narrow" panose="020B0606020202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3362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56718" y="400050"/>
            <a:ext cx="6357659" cy="6510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700" b="1" spc="-68" dirty="0">
                <a:solidFill>
                  <a:schemeClr val="tx2"/>
                </a:solidFill>
                <a:latin typeface="Arial Narrow" panose="020B0606020202030204" pitchFamily="34" charset="0"/>
              </a:rPr>
              <a:t>Semaphore-based</a:t>
            </a:r>
            <a:r>
              <a:rPr sz="2450" b="1" spc="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3700" b="1" spc="-68" dirty="0">
                <a:solidFill>
                  <a:schemeClr val="tx2"/>
                </a:solidFill>
                <a:latin typeface="Arial Narrow" panose="020B0606020202030204" pitchFamily="34" charset="0"/>
              </a:rPr>
              <a:t>mutual exclusion</a:t>
            </a:r>
            <a:endParaRPr sz="3700" b="1" spc="-68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08177" y="4083407"/>
            <a:ext cx="1278356" cy="362283"/>
          </a:xfrm>
          <a:custGeom>
            <a:avLst/>
            <a:gdLst/>
            <a:ahLst/>
            <a:cxnLst/>
            <a:rect l="l" t="t" r="r" b="b"/>
            <a:pathLst>
              <a:path w="1084783" h="380174">
                <a:moveTo>
                  <a:pt x="542391" y="0"/>
                </a:moveTo>
                <a:lnTo>
                  <a:pt x="989114" y="0"/>
                </a:lnTo>
                <a:lnTo>
                  <a:pt x="1003699" y="1105"/>
                </a:lnTo>
                <a:lnTo>
                  <a:pt x="1042656" y="16377"/>
                </a:lnTo>
                <a:lnTo>
                  <a:pt x="1070991" y="46165"/>
                </a:lnTo>
                <a:lnTo>
                  <a:pt x="1084306" y="86071"/>
                </a:lnTo>
                <a:lnTo>
                  <a:pt x="1084783" y="284505"/>
                </a:lnTo>
                <a:lnTo>
                  <a:pt x="1083678" y="299091"/>
                </a:lnTo>
                <a:lnTo>
                  <a:pt x="1068404" y="338050"/>
                </a:lnTo>
                <a:lnTo>
                  <a:pt x="1038615" y="366386"/>
                </a:lnTo>
                <a:lnTo>
                  <a:pt x="998712" y="379698"/>
                </a:lnTo>
                <a:lnTo>
                  <a:pt x="95669" y="380174"/>
                </a:lnTo>
                <a:lnTo>
                  <a:pt x="81082" y="379069"/>
                </a:lnTo>
                <a:lnTo>
                  <a:pt x="42124" y="363795"/>
                </a:lnTo>
                <a:lnTo>
                  <a:pt x="13788" y="334007"/>
                </a:lnTo>
                <a:lnTo>
                  <a:pt x="475" y="294104"/>
                </a:lnTo>
                <a:lnTo>
                  <a:pt x="0" y="95681"/>
                </a:lnTo>
                <a:lnTo>
                  <a:pt x="1105" y="81093"/>
                </a:lnTo>
                <a:lnTo>
                  <a:pt x="16376" y="42130"/>
                </a:lnTo>
                <a:lnTo>
                  <a:pt x="46161" y="13792"/>
                </a:lnTo>
                <a:lnTo>
                  <a:pt x="86060" y="476"/>
                </a:lnTo>
                <a:lnTo>
                  <a:pt x="542391" y="0"/>
                </a:lnTo>
                <a:close/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46325" y="4116252"/>
            <a:ext cx="587425" cy="283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00" i="1" spc="-10" dirty="0" smtClean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700" i="1" spc="5" dirty="0" smtClean="0">
                <a:solidFill>
                  <a:srgbClr val="231F20"/>
                </a:solidFill>
                <a:latin typeface="Arial"/>
                <a:cs typeface="Arial"/>
              </a:rPr>
              <a:t>ai</a:t>
            </a:r>
            <a:r>
              <a:rPr sz="1700" i="1" spc="-15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800" spc="15" baseline="-11574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1800" baseline="-11574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3089" y="5179141"/>
            <a:ext cx="1278356" cy="362283"/>
          </a:xfrm>
          <a:custGeom>
            <a:avLst/>
            <a:gdLst/>
            <a:ahLst/>
            <a:cxnLst/>
            <a:rect l="l" t="t" r="r" b="b"/>
            <a:pathLst>
              <a:path w="1084783" h="380174">
                <a:moveTo>
                  <a:pt x="542391" y="0"/>
                </a:moveTo>
                <a:lnTo>
                  <a:pt x="989114" y="0"/>
                </a:lnTo>
                <a:lnTo>
                  <a:pt x="1030635" y="9457"/>
                </a:lnTo>
                <a:lnTo>
                  <a:pt x="1063001" y="34896"/>
                </a:lnTo>
                <a:lnTo>
                  <a:pt x="1081810" y="71917"/>
                </a:lnTo>
                <a:lnTo>
                  <a:pt x="1084783" y="284492"/>
                </a:lnTo>
                <a:lnTo>
                  <a:pt x="1083678" y="299080"/>
                </a:lnTo>
                <a:lnTo>
                  <a:pt x="1068407" y="338041"/>
                </a:lnTo>
                <a:lnTo>
                  <a:pt x="1038623" y="366379"/>
                </a:lnTo>
                <a:lnTo>
                  <a:pt x="998721" y="379696"/>
                </a:lnTo>
                <a:lnTo>
                  <a:pt x="95681" y="380174"/>
                </a:lnTo>
                <a:lnTo>
                  <a:pt x="81094" y="379069"/>
                </a:lnTo>
                <a:lnTo>
                  <a:pt x="42133" y="363799"/>
                </a:lnTo>
                <a:lnTo>
                  <a:pt x="13795" y="334014"/>
                </a:lnTo>
                <a:lnTo>
                  <a:pt x="477" y="294112"/>
                </a:lnTo>
                <a:lnTo>
                  <a:pt x="0" y="95669"/>
                </a:lnTo>
                <a:lnTo>
                  <a:pt x="1105" y="81082"/>
                </a:lnTo>
                <a:lnTo>
                  <a:pt x="16378" y="42124"/>
                </a:lnTo>
                <a:lnTo>
                  <a:pt x="46167" y="13788"/>
                </a:lnTo>
                <a:lnTo>
                  <a:pt x="86070" y="475"/>
                </a:lnTo>
                <a:lnTo>
                  <a:pt x="542391" y="0"/>
                </a:lnTo>
                <a:close/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92912" y="2989051"/>
            <a:ext cx="1278356" cy="362296"/>
          </a:xfrm>
          <a:custGeom>
            <a:avLst/>
            <a:gdLst/>
            <a:ahLst/>
            <a:cxnLst/>
            <a:rect l="l" t="t" r="r" b="b"/>
            <a:pathLst>
              <a:path w="1084783" h="380187">
                <a:moveTo>
                  <a:pt x="542391" y="0"/>
                </a:moveTo>
                <a:lnTo>
                  <a:pt x="989101" y="0"/>
                </a:lnTo>
                <a:lnTo>
                  <a:pt x="1003689" y="1104"/>
                </a:lnTo>
                <a:lnTo>
                  <a:pt x="1042650" y="16375"/>
                </a:lnTo>
                <a:lnTo>
                  <a:pt x="1070987" y="46160"/>
                </a:lnTo>
                <a:lnTo>
                  <a:pt x="1084305" y="86061"/>
                </a:lnTo>
                <a:lnTo>
                  <a:pt x="1084783" y="284505"/>
                </a:lnTo>
                <a:lnTo>
                  <a:pt x="1083678" y="299093"/>
                </a:lnTo>
                <a:lnTo>
                  <a:pt x="1068407" y="338053"/>
                </a:lnTo>
                <a:lnTo>
                  <a:pt x="1038623" y="366391"/>
                </a:lnTo>
                <a:lnTo>
                  <a:pt x="998721" y="379709"/>
                </a:lnTo>
                <a:lnTo>
                  <a:pt x="95669" y="380187"/>
                </a:lnTo>
                <a:lnTo>
                  <a:pt x="81083" y="379082"/>
                </a:lnTo>
                <a:lnTo>
                  <a:pt x="42127" y="363809"/>
                </a:lnTo>
                <a:lnTo>
                  <a:pt x="13791" y="334021"/>
                </a:lnTo>
                <a:lnTo>
                  <a:pt x="476" y="294116"/>
                </a:lnTo>
                <a:lnTo>
                  <a:pt x="0" y="95681"/>
                </a:lnTo>
                <a:lnTo>
                  <a:pt x="1105" y="81093"/>
                </a:lnTo>
                <a:lnTo>
                  <a:pt x="16376" y="42130"/>
                </a:lnTo>
                <a:lnTo>
                  <a:pt x="46161" y="13792"/>
                </a:lnTo>
                <a:lnTo>
                  <a:pt x="86060" y="476"/>
                </a:lnTo>
                <a:lnTo>
                  <a:pt x="542391" y="0"/>
                </a:lnTo>
                <a:close/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68333" y="5211273"/>
            <a:ext cx="7718091" cy="9125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62100">
              <a:lnSpc>
                <a:spcPct val="100000"/>
              </a:lnSpc>
              <a:tabLst>
                <a:tab pos="5008245" algn="l"/>
              </a:tabLst>
            </a:pPr>
            <a:r>
              <a:rPr sz="1700" i="1" spc="5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700" i="1" spc="3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700" i="1" spc="0" dirty="0" smtClean="0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sz="1800" spc="15" baseline="-11574" dirty="0" smtClean="0">
                <a:solidFill>
                  <a:srgbClr val="231F20"/>
                </a:solidFill>
                <a:latin typeface="Arial"/>
                <a:cs typeface="Arial"/>
              </a:rPr>
              <a:t>1	</a:t>
            </a:r>
            <a:r>
              <a:rPr sz="1700" i="1" spc="5" dirty="0" smtClean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1700" i="1" spc="3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700" i="1" spc="0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700" i="1" spc="-15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800" spc="15" baseline="-11574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1800" baseline="-11574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63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1700" b="1" spc="204" dirty="0" smtClean="0">
                <a:solidFill>
                  <a:schemeClr val="tx2"/>
                </a:solidFill>
                <a:latin typeface="Arial"/>
                <a:cs typeface="Arial"/>
              </a:rPr>
              <a:t>y</a:t>
            </a:r>
            <a:r>
              <a:rPr sz="1700" b="1" spc="509" dirty="0" smtClean="0">
                <a:solidFill>
                  <a:schemeClr val="tx2"/>
                </a:solidFill>
                <a:latin typeface="Arial"/>
                <a:cs typeface="Arial"/>
              </a:rPr>
              <a:t>=</a:t>
            </a:r>
            <a:r>
              <a:rPr sz="1700" b="1" spc="35" dirty="0" smtClean="0">
                <a:solidFill>
                  <a:schemeClr val="tx2"/>
                </a:solidFill>
                <a:latin typeface="Arial"/>
                <a:cs typeface="Arial"/>
              </a:rPr>
              <a:t>0</a:t>
            </a:r>
            <a:r>
              <a:rPr sz="1700" b="1" spc="5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700" b="1" spc="15" dirty="0" smtClean="0">
                <a:solidFill>
                  <a:schemeClr val="tx2"/>
                </a:solidFill>
                <a:latin typeface="Arial"/>
                <a:cs typeface="Arial"/>
              </a:rPr>
              <a:t>m</a:t>
            </a:r>
            <a:r>
              <a:rPr sz="1700" b="1" spc="5" dirty="0" smtClean="0">
                <a:solidFill>
                  <a:schemeClr val="tx2"/>
                </a:solidFill>
                <a:latin typeface="Arial"/>
                <a:cs typeface="Arial"/>
              </a:rPr>
              <a:t>eans</a:t>
            </a:r>
            <a:r>
              <a:rPr sz="1700" b="1" spc="-5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700" b="1" spc="5" dirty="0" smtClean="0">
                <a:solidFill>
                  <a:schemeClr val="tx2"/>
                </a:solidFill>
                <a:latin typeface="Arial"/>
                <a:cs typeface="Arial"/>
              </a:rPr>
              <a:t>“lo</a:t>
            </a:r>
            <a:r>
              <a:rPr sz="1700" b="1" spc="-30" dirty="0" smtClean="0">
                <a:solidFill>
                  <a:schemeClr val="tx2"/>
                </a:solidFill>
                <a:latin typeface="Arial"/>
                <a:cs typeface="Arial"/>
              </a:rPr>
              <a:t>c</a:t>
            </a:r>
            <a:r>
              <a:rPr sz="1700" b="1" spc="5" dirty="0" smtClean="0">
                <a:solidFill>
                  <a:schemeClr val="tx2"/>
                </a:solidFill>
                <a:latin typeface="Arial"/>
                <a:cs typeface="Arial"/>
              </a:rPr>
              <a:t>k</a:t>
            </a:r>
            <a:r>
              <a:rPr sz="1700" b="1" spc="-15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700" b="1" spc="5" dirty="0" smtClean="0">
                <a:solidFill>
                  <a:schemeClr val="tx2"/>
                </a:solidFill>
                <a:latin typeface="Arial"/>
                <a:cs typeface="Arial"/>
              </a:rPr>
              <a:t>is</a:t>
            </a:r>
            <a:r>
              <a:rPr sz="1700" b="1" spc="10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700" b="1" spc="5" dirty="0" smtClean="0">
                <a:solidFill>
                  <a:schemeClr val="tx2"/>
                </a:solidFill>
                <a:latin typeface="Arial"/>
                <a:cs typeface="Arial"/>
              </a:rPr>
              <a:t>currently</a:t>
            </a:r>
            <a:r>
              <a:rPr sz="1700" b="1" spc="-15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700" b="1" spc="5" dirty="0" smtClean="0">
                <a:solidFill>
                  <a:schemeClr val="tx2"/>
                </a:solidFill>
                <a:latin typeface="Arial"/>
                <a:cs typeface="Arial"/>
              </a:rPr>
              <a:t>possessed”;</a:t>
            </a:r>
            <a:r>
              <a:rPr sz="1700" b="1" spc="-30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700" b="1" spc="204" dirty="0" smtClean="0">
                <a:solidFill>
                  <a:schemeClr val="tx2"/>
                </a:solidFill>
                <a:latin typeface="Arial"/>
                <a:cs typeface="Arial"/>
              </a:rPr>
              <a:t>y</a:t>
            </a:r>
            <a:r>
              <a:rPr sz="1700" b="1" spc="509" dirty="0" smtClean="0">
                <a:solidFill>
                  <a:schemeClr val="tx2"/>
                </a:solidFill>
                <a:latin typeface="Arial"/>
                <a:cs typeface="Arial"/>
              </a:rPr>
              <a:t>=</a:t>
            </a:r>
            <a:r>
              <a:rPr sz="1700" b="1" spc="35" dirty="0" smtClean="0">
                <a:solidFill>
                  <a:schemeClr val="tx2"/>
                </a:solidFill>
                <a:latin typeface="Arial"/>
                <a:cs typeface="Arial"/>
              </a:rPr>
              <a:t>1</a:t>
            </a:r>
            <a:r>
              <a:rPr sz="1700" b="1" spc="5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700" b="1" spc="15" dirty="0" smtClean="0">
                <a:solidFill>
                  <a:schemeClr val="tx2"/>
                </a:solidFill>
                <a:latin typeface="Arial"/>
                <a:cs typeface="Arial"/>
              </a:rPr>
              <a:t>m</a:t>
            </a:r>
            <a:r>
              <a:rPr sz="1700" b="1" spc="5" dirty="0" smtClean="0">
                <a:solidFill>
                  <a:schemeClr val="tx2"/>
                </a:solidFill>
                <a:latin typeface="Arial"/>
                <a:cs typeface="Arial"/>
              </a:rPr>
              <a:t>eans</a:t>
            </a:r>
            <a:r>
              <a:rPr sz="1700" b="1" spc="-5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700" b="1" spc="5" dirty="0" smtClean="0">
                <a:solidFill>
                  <a:schemeClr val="tx2"/>
                </a:solidFill>
                <a:latin typeface="Arial"/>
                <a:cs typeface="Arial"/>
              </a:rPr>
              <a:t>“lo</a:t>
            </a:r>
            <a:r>
              <a:rPr sz="1700" b="1" spc="-30" dirty="0" smtClean="0">
                <a:solidFill>
                  <a:schemeClr val="tx2"/>
                </a:solidFill>
                <a:latin typeface="Arial"/>
                <a:cs typeface="Arial"/>
              </a:rPr>
              <a:t>c</a:t>
            </a:r>
            <a:r>
              <a:rPr sz="1700" b="1" spc="5" dirty="0" smtClean="0">
                <a:solidFill>
                  <a:schemeClr val="tx2"/>
                </a:solidFill>
                <a:latin typeface="Arial"/>
                <a:cs typeface="Arial"/>
              </a:rPr>
              <a:t>k</a:t>
            </a:r>
            <a:r>
              <a:rPr sz="1700" b="1" spc="-5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700" b="1" spc="5" dirty="0" smtClean="0">
                <a:solidFill>
                  <a:schemeClr val="tx2"/>
                </a:solidFill>
                <a:latin typeface="Arial"/>
                <a:cs typeface="Arial"/>
              </a:rPr>
              <a:t>is</a:t>
            </a:r>
            <a:r>
              <a:rPr sz="1700" b="1" spc="-5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700" b="1" spc="5" dirty="0" smtClean="0">
                <a:solidFill>
                  <a:schemeClr val="tx2"/>
                </a:solidFill>
                <a:latin typeface="Arial"/>
                <a:cs typeface="Arial"/>
              </a:rPr>
              <a:t>free”</a:t>
            </a:r>
            <a:endParaRPr sz="17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70321" y="3022684"/>
            <a:ext cx="910696" cy="28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00" i="1" spc="5" dirty="0" smtClean="0">
                <a:solidFill>
                  <a:srgbClr val="231F20"/>
                </a:solidFill>
                <a:latin typeface="Arial"/>
                <a:cs typeface="Arial"/>
              </a:rPr>
              <a:t>nonc</a:t>
            </a:r>
            <a:r>
              <a:rPr sz="1700" i="1" spc="3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700" i="1" spc="0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700" i="1" spc="-15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800" spc="15" baseline="-11574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1800" baseline="-11574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59551" y="3352376"/>
            <a:ext cx="168410" cy="731320"/>
          </a:xfrm>
          <a:custGeom>
            <a:avLst/>
            <a:gdLst/>
            <a:ahLst/>
            <a:cxnLst/>
            <a:rect l="l" t="t" r="r" b="b"/>
            <a:pathLst>
              <a:path w="142909" h="767435">
                <a:moveTo>
                  <a:pt x="7960" y="0"/>
                </a:moveTo>
                <a:lnTo>
                  <a:pt x="2000" y="51277"/>
                </a:lnTo>
                <a:lnTo>
                  <a:pt x="0" y="99028"/>
                </a:lnTo>
                <a:lnTo>
                  <a:pt x="1514" y="143613"/>
                </a:lnTo>
                <a:lnTo>
                  <a:pt x="6097" y="185396"/>
                </a:lnTo>
                <a:lnTo>
                  <a:pt x="13303" y="224735"/>
                </a:lnTo>
                <a:lnTo>
                  <a:pt x="22687" y="261994"/>
                </a:lnTo>
                <a:lnTo>
                  <a:pt x="46203" y="331713"/>
                </a:lnTo>
                <a:lnTo>
                  <a:pt x="73082" y="397443"/>
                </a:lnTo>
                <a:lnTo>
                  <a:pt x="86668" y="429716"/>
                </a:lnTo>
                <a:lnTo>
                  <a:pt x="99757" y="462075"/>
                </a:lnTo>
                <a:lnTo>
                  <a:pt x="122664" y="528500"/>
                </a:lnTo>
                <a:lnTo>
                  <a:pt x="138236" y="599608"/>
                </a:lnTo>
                <a:lnTo>
                  <a:pt x="142158" y="637821"/>
                </a:lnTo>
                <a:lnTo>
                  <a:pt x="142909" y="678289"/>
                </a:lnTo>
                <a:lnTo>
                  <a:pt x="140045" y="721374"/>
                </a:lnTo>
                <a:lnTo>
                  <a:pt x="133118" y="767435"/>
                </a:lnTo>
              </a:path>
            </a:pathLst>
          </a:custGeom>
          <a:ln w="5039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03433" y="4032879"/>
            <a:ext cx="43432" cy="50817"/>
          </a:xfrm>
          <a:custGeom>
            <a:avLst/>
            <a:gdLst/>
            <a:ahLst/>
            <a:cxnLst/>
            <a:rect l="l" t="t" r="r" b="b"/>
            <a:pathLst>
              <a:path w="36855" h="53327">
                <a:moveTo>
                  <a:pt x="0" y="0"/>
                </a:moveTo>
                <a:lnTo>
                  <a:pt x="11023" y="53327"/>
                </a:lnTo>
                <a:lnTo>
                  <a:pt x="36855" y="5384"/>
                </a:lnTo>
                <a:lnTo>
                  <a:pt x="18427" y="2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37874" y="4446646"/>
            <a:ext cx="194990" cy="731768"/>
          </a:xfrm>
          <a:custGeom>
            <a:avLst/>
            <a:gdLst/>
            <a:ahLst/>
            <a:cxnLst/>
            <a:rect l="l" t="t" r="r" b="b"/>
            <a:pathLst>
              <a:path w="165464" h="767905">
                <a:moveTo>
                  <a:pt x="13526" y="0"/>
                </a:moveTo>
                <a:lnTo>
                  <a:pt x="4269" y="48629"/>
                </a:lnTo>
                <a:lnTo>
                  <a:pt x="0" y="94165"/>
                </a:lnTo>
                <a:lnTo>
                  <a:pt x="173" y="136944"/>
                </a:lnTo>
                <a:lnTo>
                  <a:pt x="4245" y="177301"/>
                </a:lnTo>
                <a:lnTo>
                  <a:pt x="11670" y="215573"/>
                </a:lnTo>
                <a:lnTo>
                  <a:pt x="34401" y="287206"/>
                </a:lnTo>
                <a:lnTo>
                  <a:pt x="64008" y="354529"/>
                </a:lnTo>
                <a:lnTo>
                  <a:pt x="96133" y="420231"/>
                </a:lnTo>
                <a:lnTo>
                  <a:pt x="111777" y="453314"/>
                </a:lnTo>
                <a:lnTo>
                  <a:pt x="139505" y="521625"/>
                </a:lnTo>
                <a:lnTo>
                  <a:pt x="158853" y="595035"/>
                </a:lnTo>
                <a:lnTo>
                  <a:pt x="164024" y="634492"/>
                </a:lnTo>
                <a:lnTo>
                  <a:pt x="165464" y="676232"/>
                </a:lnTo>
                <a:lnTo>
                  <a:pt x="162631" y="720591"/>
                </a:lnTo>
                <a:lnTo>
                  <a:pt x="154979" y="767905"/>
                </a:lnTo>
              </a:path>
            </a:pathLst>
          </a:custGeom>
          <a:ln w="5039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08342" y="5127767"/>
            <a:ext cx="43103" cy="50648"/>
          </a:xfrm>
          <a:custGeom>
            <a:avLst/>
            <a:gdLst/>
            <a:ahLst/>
            <a:cxnLst/>
            <a:rect l="l" t="t" r="r" b="b"/>
            <a:pathLst>
              <a:path w="36576" h="53149">
                <a:moveTo>
                  <a:pt x="0" y="0"/>
                </a:moveTo>
                <a:lnTo>
                  <a:pt x="10325" y="53149"/>
                </a:lnTo>
                <a:lnTo>
                  <a:pt x="36576" y="5803"/>
                </a:lnTo>
                <a:lnTo>
                  <a:pt x="18300" y="28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82204" y="3317352"/>
            <a:ext cx="556367" cy="1885195"/>
          </a:xfrm>
          <a:custGeom>
            <a:avLst/>
            <a:gdLst/>
            <a:ahLst/>
            <a:cxnLst/>
            <a:rect l="l" t="t" r="r" b="b"/>
            <a:pathLst>
              <a:path w="472120" h="1978291">
                <a:moveTo>
                  <a:pt x="472120" y="1978291"/>
                </a:moveTo>
                <a:lnTo>
                  <a:pt x="383713" y="1909532"/>
                </a:lnTo>
                <a:lnTo>
                  <a:pt x="304413" y="1831153"/>
                </a:lnTo>
                <a:lnTo>
                  <a:pt x="234238" y="1744227"/>
                </a:lnTo>
                <a:lnTo>
                  <a:pt x="173205" y="1649830"/>
                </a:lnTo>
                <a:lnTo>
                  <a:pt x="121333" y="1549036"/>
                </a:lnTo>
                <a:lnTo>
                  <a:pt x="78639" y="1442919"/>
                </a:lnTo>
                <a:lnTo>
                  <a:pt x="45141" y="1332553"/>
                </a:lnTo>
                <a:lnTo>
                  <a:pt x="20856" y="1219013"/>
                </a:lnTo>
                <a:lnTo>
                  <a:pt x="5803" y="1103373"/>
                </a:lnTo>
                <a:lnTo>
                  <a:pt x="0" y="986707"/>
                </a:lnTo>
                <a:lnTo>
                  <a:pt x="3463" y="870090"/>
                </a:lnTo>
                <a:lnTo>
                  <a:pt x="16212" y="754596"/>
                </a:lnTo>
                <a:lnTo>
                  <a:pt x="38263" y="641300"/>
                </a:lnTo>
                <a:lnTo>
                  <a:pt x="69635" y="531276"/>
                </a:lnTo>
                <a:lnTo>
                  <a:pt x="110345" y="425597"/>
                </a:lnTo>
                <a:lnTo>
                  <a:pt x="160411" y="325339"/>
                </a:lnTo>
                <a:lnTo>
                  <a:pt x="219852" y="231576"/>
                </a:lnTo>
                <a:lnTo>
                  <a:pt x="288684" y="145382"/>
                </a:lnTo>
                <a:lnTo>
                  <a:pt x="366925" y="67832"/>
                </a:lnTo>
                <a:lnTo>
                  <a:pt x="454594" y="0"/>
                </a:lnTo>
              </a:path>
            </a:pathLst>
          </a:custGeom>
          <a:ln w="5039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56333" y="3317352"/>
            <a:ext cx="61585" cy="42805"/>
          </a:xfrm>
          <a:custGeom>
            <a:avLst/>
            <a:gdLst/>
            <a:ahLst/>
            <a:cxnLst/>
            <a:rect l="l" t="t" r="r" b="b"/>
            <a:pathLst>
              <a:path w="52260" h="44919">
                <a:moveTo>
                  <a:pt x="0" y="14782"/>
                </a:moveTo>
                <a:lnTo>
                  <a:pt x="21729" y="44919"/>
                </a:lnTo>
                <a:lnTo>
                  <a:pt x="52260" y="0"/>
                </a:lnTo>
                <a:lnTo>
                  <a:pt x="0" y="14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50450" y="4098824"/>
            <a:ext cx="1203286" cy="2704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00" spc="140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700" spc="15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85" dirty="0" smtClean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r>
              <a:rPr sz="1700" spc="51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700" spc="8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204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700" spc="509" dirty="0" smtClean="0">
                <a:solidFill>
                  <a:srgbClr val="231F20"/>
                </a:solidFill>
                <a:latin typeface="Arial"/>
                <a:cs typeface="Arial"/>
              </a:rPr>
              <a:t>+</a:t>
            </a:r>
            <a:r>
              <a:rPr sz="1700" spc="35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31809" y="4549033"/>
            <a:ext cx="1278865" cy="5246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00" spc="140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700" spc="15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45" dirty="0" smtClean="0">
                <a:solidFill>
                  <a:srgbClr val="231F20"/>
                </a:solidFill>
                <a:latin typeface="Arial"/>
                <a:cs typeface="Arial"/>
              </a:rPr>
              <a:t>&gt;</a:t>
            </a:r>
            <a:r>
              <a:rPr sz="1700" spc="9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35" dirty="0" smtClean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z="1700" spc="85" dirty="0" smtClean="0">
                <a:solidFill>
                  <a:srgbClr val="231F20"/>
                </a:solidFill>
                <a:latin typeface="Arial"/>
                <a:cs typeface="Arial"/>
              </a:rPr>
              <a:t> :</a:t>
            </a:r>
            <a:endParaRPr sz="1700">
              <a:latin typeface="Arial"/>
              <a:cs typeface="Arial"/>
            </a:endParaRPr>
          </a:p>
          <a:p>
            <a:pPr marL="73660">
              <a:lnSpc>
                <a:spcPct val="100000"/>
              </a:lnSpc>
              <a:spcBef>
                <a:spcPts val="60"/>
              </a:spcBef>
            </a:pPr>
            <a:r>
              <a:rPr sz="1700" spc="140" dirty="0" smtClean="0">
                <a:solidFill>
                  <a:srgbClr val="231F20"/>
                </a:solidFill>
                <a:latin typeface="Arial"/>
                <a:cs typeface="Arial"/>
              </a:rPr>
              <a:t>y </a:t>
            </a:r>
            <a:r>
              <a:rPr sz="1700" spc="85" dirty="0" smtClean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r>
              <a:rPr sz="1700" spc="51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700" spc="9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204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700" spc="165" dirty="0" smtClean="0">
                <a:solidFill>
                  <a:srgbClr val="231F20"/>
                </a:solidFill>
                <a:latin typeface="Meiryo"/>
                <a:cs typeface="Meiryo"/>
              </a:rPr>
              <a:t>−</a:t>
            </a:r>
            <a:r>
              <a:rPr sz="1700" spc="35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571541" y="4082729"/>
            <a:ext cx="1278356" cy="362283"/>
          </a:xfrm>
          <a:custGeom>
            <a:avLst/>
            <a:gdLst/>
            <a:ahLst/>
            <a:cxnLst/>
            <a:rect l="l" t="t" r="r" b="b"/>
            <a:pathLst>
              <a:path w="1084783" h="380174">
                <a:moveTo>
                  <a:pt x="542391" y="0"/>
                </a:moveTo>
                <a:lnTo>
                  <a:pt x="989114" y="0"/>
                </a:lnTo>
                <a:lnTo>
                  <a:pt x="1003700" y="1105"/>
                </a:lnTo>
                <a:lnTo>
                  <a:pt x="1042659" y="16378"/>
                </a:lnTo>
                <a:lnTo>
                  <a:pt x="1070995" y="46167"/>
                </a:lnTo>
                <a:lnTo>
                  <a:pt x="1084307" y="86070"/>
                </a:lnTo>
                <a:lnTo>
                  <a:pt x="1084783" y="284505"/>
                </a:lnTo>
                <a:lnTo>
                  <a:pt x="1083678" y="299091"/>
                </a:lnTo>
                <a:lnTo>
                  <a:pt x="1068404" y="338050"/>
                </a:lnTo>
                <a:lnTo>
                  <a:pt x="1038615" y="366386"/>
                </a:lnTo>
                <a:lnTo>
                  <a:pt x="998712" y="379698"/>
                </a:lnTo>
                <a:lnTo>
                  <a:pt x="95669" y="380174"/>
                </a:lnTo>
                <a:lnTo>
                  <a:pt x="81082" y="379069"/>
                </a:lnTo>
                <a:lnTo>
                  <a:pt x="42124" y="363795"/>
                </a:lnTo>
                <a:lnTo>
                  <a:pt x="13788" y="334007"/>
                </a:lnTo>
                <a:lnTo>
                  <a:pt x="475" y="294104"/>
                </a:lnTo>
                <a:lnTo>
                  <a:pt x="0" y="95669"/>
                </a:lnTo>
                <a:lnTo>
                  <a:pt x="1105" y="81082"/>
                </a:lnTo>
                <a:lnTo>
                  <a:pt x="16378" y="42124"/>
                </a:lnTo>
                <a:lnTo>
                  <a:pt x="46167" y="13788"/>
                </a:lnTo>
                <a:lnTo>
                  <a:pt x="86070" y="475"/>
                </a:lnTo>
                <a:lnTo>
                  <a:pt x="542391" y="0"/>
                </a:lnTo>
                <a:close/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906965" y="4114801"/>
            <a:ext cx="587425" cy="28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00" i="1" spc="-10" dirty="0" smtClean="0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sz="1700" i="1" spc="5" dirty="0" smtClean="0">
                <a:solidFill>
                  <a:srgbClr val="231F20"/>
                </a:solidFill>
                <a:latin typeface="Arial"/>
                <a:cs typeface="Arial"/>
              </a:rPr>
              <a:t>ai</a:t>
            </a:r>
            <a:r>
              <a:rPr sz="1700" i="1" spc="-15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800" spc="15" baseline="-11574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1800" baseline="-11574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66453" y="5178451"/>
            <a:ext cx="1278356" cy="362283"/>
          </a:xfrm>
          <a:custGeom>
            <a:avLst/>
            <a:gdLst/>
            <a:ahLst/>
            <a:cxnLst/>
            <a:rect l="l" t="t" r="r" b="b"/>
            <a:pathLst>
              <a:path w="1084783" h="380174">
                <a:moveTo>
                  <a:pt x="542391" y="0"/>
                </a:moveTo>
                <a:lnTo>
                  <a:pt x="989101" y="0"/>
                </a:lnTo>
                <a:lnTo>
                  <a:pt x="1003690" y="1105"/>
                </a:lnTo>
                <a:lnTo>
                  <a:pt x="1042653" y="16376"/>
                </a:lnTo>
                <a:lnTo>
                  <a:pt x="1070991" y="46161"/>
                </a:lnTo>
                <a:lnTo>
                  <a:pt x="1084306" y="86060"/>
                </a:lnTo>
                <a:lnTo>
                  <a:pt x="1084783" y="284505"/>
                </a:lnTo>
                <a:lnTo>
                  <a:pt x="1083678" y="299090"/>
                </a:lnTo>
                <a:lnTo>
                  <a:pt x="1068405" y="338047"/>
                </a:lnTo>
                <a:lnTo>
                  <a:pt x="1038617" y="366382"/>
                </a:lnTo>
                <a:lnTo>
                  <a:pt x="998712" y="379697"/>
                </a:lnTo>
                <a:lnTo>
                  <a:pt x="95669" y="380174"/>
                </a:lnTo>
                <a:lnTo>
                  <a:pt x="81082" y="379069"/>
                </a:lnTo>
                <a:lnTo>
                  <a:pt x="42124" y="363795"/>
                </a:lnTo>
                <a:lnTo>
                  <a:pt x="13788" y="334007"/>
                </a:lnTo>
                <a:lnTo>
                  <a:pt x="475" y="294104"/>
                </a:lnTo>
                <a:lnTo>
                  <a:pt x="0" y="95669"/>
                </a:lnTo>
                <a:lnTo>
                  <a:pt x="1105" y="81082"/>
                </a:lnTo>
                <a:lnTo>
                  <a:pt x="16378" y="42124"/>
                </a:lnTo>
                <a:lnTo>
                  <a:pt x="46167" y="13788"/>
                </a:lnTo>
                <a:lnTo>
                  <a:pt x="86070" y="475"/>
                </a:lnTo>
                <a:lnTo>
                  <a:pt x="542391" y="0"/>
                </a:lnTo>
                <a:close/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56276" y="2988373"/>
            <a:ext cx="1278356" cy="362283"/>
          </a:xfrm>
          <a:custGeom>
            <a:avLst/>
            <a:gdLst/>
            <a:ahLst/>
            <a:cxnLst/>
            <a:rect l="l" t="t" r="r" b="b"/>
            <a:pathLst>
              <a:path w="1084783" h="380174">
                <a:moveTo>
                  <a:pt x="542378" y="0"/>
                </a:moveTo>
                <a:lnTo>
                  <a:pt x="989101" y="0"/>
                </a:lnTo>
                <a:lnTo>
                  <a:pt x="1003687" y="1105"/>
                </a:lnTo>
                <a:lnTo>
                  <a:pt x="1042647" y="16376"/>
                </a:lnTo>
                <a:lnTo>
                  <a:pt x="1070988" y="46161"/>
                </a:lnTo>
                <a:lnTo>
                  <a:pt x="1084306" y="86060"/>
                </a:lnTo>
                <a:lnTo>
                  <a:pt x="1084783" y="284505"/>
                </a:lnTo>
                <a:lnTo>
                  <a:pt x="1083677" y="299090"/>
                </a:lnTo>
                <a:lnTo>
                  <a:pt x="1068402" y="338047"/>
                </a:lnTo>
                <a:lnTo>
                  <a:pt x="1038612" y="366382"/>
                </a:lnTo>
                <a:lnTo>
                  <a:pt x="998710" y="379697"/>
                </a:lnTo>
                <a:lnTo>
                  <a:pt x="95669" y="380174"/>
                </a:lnTo>
                <a:lnTo>
                  <a:pt x="81082" y="379069"/>
                </a:lnTo>
                <a:lnTo>
                  <a:pt x="42124" y="363795"/>
                </a:lnTo>
                <a:lnTo>
                  <a:pt x="13788" y="334007"/>
                </a:lnTo>
                <a:lnTo>
                  <a:pt x="475" y="294104"/>
                </a:lnTo>
                <a:lnTo>
                  <a:pt x="0" y="95669"/>
                </a:lnTo>
                <a:lnTo>
                  <a:pt x="1105" y="81082"/>
                </a:lnTo>
                <a:lnTo>
                  <a:pt x="16378" y="42124"/>
                </a:lnTo>
                <a:lnTo>
                  <a:pt x="46167" y="13788"/>
                </a:lnTo>
                <a:lnTo>
                  <a:pt x="86070" y="475"/>
                </a:lnTo>
                <a:lnTo>
                  <a:pt x="542378" y="0"/>
                </a:lnTo>
                <a:close/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729166" y="3022684"/>
            <a:ext cx="910696" cy="283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00" i="1" spc="5" dirty="0" smtClean="0">
                <a:solidFill>
                  <a:srgbClr val="231F20"/>
                </a:solidFill>
                <a:latin typeface="Arial"/>
                <a:cs typeface="Arial"/>
              </a:rPr>
              <a:t>nonc</a:t>
            </a:r>
            <a:r>
              <a:rPr sz="1700" i="1" spc="30" dirty="0" smtClean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700" i="1" spc="0" dirty="0" smtClean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700" i="1" spc="-15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800" spc="15" baseline="-11574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1800" baseline="-11574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114259" y="3350972"/>
            <a:ext cx="172541" cy="730715"/>
          </a:xfrm>
          <a:custGeom>
            <a:avLst/>
            <a:gdLst/>
            <a:ahLst/>
            <a:cxnLst/>
            <a:rect l="l" t="t" r="r" b="b"/>
            <a:pathLst>
              <a:path w="146414" h="766800">
                <a:moveTo>
                  <a:pt x="8955" y="0"/>
                </a:moveTo>
                <a:lnTo>
                  <a:pt x="2433" y="50979"/>
                </a:lnTo>
                <a:lnTo>
                  <a:pt x="0" y="98490"/>
                </a:lnTo>
                <a:lnTo>
                  <a:pt x="1200" y="142889"/>
                </a:lnTo>
                <a:lnTo>
                  <a:pt x="5580" y="184531"/>
                </a:lnTo>
                <a:lnTo>
                  <a:pt x="12686" y="223773"/>
                </a:lnTo>
                <a:lnTo>
                  <a:pt x="22063" y="260972"/>
                </a:lnTo>
                <a:lnTo>
                  <a:pt x="45815" y="330666"/>
                </a:lnTo>
                <a:lnTo>
                  <a:pt x="73201" y="396463"/>
                </a:lnTo>
                <a:lnTo>
                  <a:pt x="87121" y="428792"/>
                </a:lnTo>
                <a:lnTo>
                  <a:pt x="100588" y="461216"/>
                </a:lnTo>
                <a:lnTo>
                  <a:pt x="124341" y="527774"/>
                </a:lnTo>
                <a:lnTo>
                  <a:pt x="140828" y="598990"/>
                </a:lnTo>
                <a:lnTo>
                  <a:pt x="145211" y="637236"/>
                </a:lnTo>
                <a:lnTo>
                  <a:pt x="146414" y="677715"/>
                </a:lnTo>
                <a:lnTo>
                  <a:pt x="143984" y="720784"/>
                </a:lnTo>
                <a:lnTo>
                  <a:pt x="137466" y="766800"/>
                </a:lnTo>
              </a:path>
            </a:pathLst>
          </a:custGeom>
          <a:ln w="5039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62742" y="4031063"/>
            <a:ext cx="43387" cy="50624"/>
          </a:xfrm>
          <a:custGeom>
            <a:avLst/>
            <a:gdLst/>
            <a:ahLst/>
            <a:cxnLst/>
            <a:rect l="l" t="t" r="r" b="b"/>
            <a:pathLst>
              <a:path w="36817" h="53124">
                <a:moveTo>
                  <a:pt x="0" y="0"/>
                </a:moveTo>
                <a:lnTo>
                  <a:pt x="11468" y="53124"/>
                </a:lnTo>
                <a:lnTo>
                  <a:pt x="36817" y="5067"/>
                </a:lnTo>
                <a:lnTo>
                  <a:pt x="18415" y="25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02641" y="4444830"/>
            <a:ext cx="191133" cy="733100"/>
          </a:xfrm>
          <a:custGeom>
            <a:avLst/>
            <a:gdLst/>
            <a:ahLst/>
            <a:cxnLst/>
            <a:rect l="l" t="t" r="r" b="b"/>
            <a:pathLst>
              <a:path w="162191" h="769302">
                <a:moveTo>
                  <a:pt x="13111" y="0"/>
                </a:moveTo>
                <a:lnTo>
                  <a:pt x="4100" y="49197"/>
                </a:lnTo>
                <a:lnTo>
                  <a:pt x="0" y="95205"/>
                </a:lnTo>
                <a:lnTo>
                  <a:pt x="271" y="138366"/>
                </a:lnTo>
                <a:lnTo>
                  <a:pt x="4375" y="179024"/>
                </a:lnTo>
                <a:lnTo>
                  <a:pt x="11773" y="217522"/>
                </a:lnTo>
                <a:lnTo>
                  <a:pt x="34290" y="289412"/>
                </a:lnTo>
                <a:lnTo>
                  <a:pt x="63506" y="356783"/>
                </a:lnTo>
                <a:lnTo>
                  <a:pt x="95108" y="422382"/>
                </a:lnTo>
                <a:lnTo>
                  <a:pt x="110454" y="455375"/>
                </a:lnTo>
                <a:lnTo>
                  <a:pt x="137541" y="523467"/>
                </a:lnTo>
                <a:lnTo>
                  <a:pt x="156225" y="596654"/>
                </a:lnTo>
                <a:lnTo>
                  <a:pt x="161067" y="636016"/>
                </a:lnTo>
                <a:lnTo>
                  <a:pt x="162191" y="677683"/>
                </a:lnTo>
                <a:lnTo>
                  <a:pt x="159055" y="721997"/>
                </a:lnTo>
                <a:lnTo>
                  <a:pt x="151122" y="769302"/>
                </a:lnTo>
              </a:path>
            </a:pathLst>
          </a:custGeom>
          <a:ln w="5039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68922" y="5127197"/>
            <a:ext cx="43103" cy="50733"/>
          </a:xfrm>
          <a:custGeom>
            <a:avLst/>
            <a:gdLst/>
            <a:ahLst/>
            <a:cxnLst/>
            <a:rect l="l" t="t" r="r" b="b"/>
            <a:pathLst>
              <a:path w="36576" h="53238">
                <a:moveTo>
                  <a:pt x="0" y="0"/>
                </a:moveTo>
                <a:lnTo>
                  <a:pt x="10020" y="53238"/>
                </a:lnTo>
                <a:lnTo>
                  <a:pt x="36576" y="6019"/>
                </a:lnTo>
                <a:lnTo>
                  <a:pt x="18288" y="29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41707" y="3315294"/>
            <a:ext cx="559660" cy="1888305"/>
          </a:xfrm>
          <a:custGeom>
            <a:avLst/>
            <a:gdLst/>
            <a:ahLst/>
            <a:cxnLst/>
            <a:rect l="l" t="t" r="r" b="b"/>
            <a:pathLst>
              <a:path w="474914" h="1981555">
                <a:moveTo>
                  <a:pt x="474914" y="1981555"/>
                </a:moveTo>
                <a:lnTo>
                  <a:pt x="386001" y="1912886"/>
                </a:lnTo>
                <a:lnTo>
                  <a:pt x="306244" y="1834516"/>
                </a:lnTo>
                <a:lnTo>
                  <a:pt x="235661" y="1747529"/>
                </a:lnTo>
                <a:lnTo>
                  <a:pt x="174272" y="1653007"/>
                </a:lnTo>
                <a:lnTo>
                  <a:pt x="122093" y="1552035"/>
                </a:lnTo>
                <a:lnTo>
                  <a:pt x="79144" y="1445694"/>
                </a:lnTo>
                <a:lnTo>
                  <a:pt x="45441" y="1335070"/>
                </a:lnTo>
                <a:lnTo>
                  <a:pt x="21005" y="1221245"/>
                </a:lnTo>
                <a:lnTo>
                  <a:pt x="5851" y="1105302"/>
                </a:lnTo>
                <a:lnTo>
                  <a:pt x="0" y="988325"/>
                </a:lnTo>
                <a:lnTo>
                  <a:pt x="3467" y="871396"/>
                </a:lnTo>
                <a:lnTo>
                  <a:pt x="16273" y="755601"/>
                </a:lnTo>
                <a:lnTo>
                  <a:pt x="38435" y="642021"/>
                </a:lnTo>
                <a:lnTo>
                  <a:pt x="69971" y="531740"/>
                </a:lnTo>
                <a:lnTo>
                  <a:pt x="110899" y="425841"/>
                </a:lnTo>
                <a:lnTo>
                  <a:pt x="161238" y="325408"/>
                </a:lnTo>
                <a:lnTo>
                  <a:pt x="221005" y="231524"/>
                </a:lnTo>
                <a:lnTo>
                  <a:pt x="290219" y="145272"/>
                </a:lnTo>
                <a:lnTo>
                  <a:pt x="368897" y="67736"/>
                </a:lnTo>
                <a:lnTo>
                  <a:pt x="457058" y="0"/>
                </a:lnTo>
              </a:path>
            </a:pathLst>
          </a:custGeom>
          <a:ln w="5039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18486" y="3315294"/>
            <a:ext cx="61840" cy="42830"/>
          </a:xfrm>
          <a:custGeom>
            <a:avLst/>
            <a:gdLst/>
            <a:ahLst/>
            <a:cxnLst/>
            <a:rect l="l" t="t" r="r" b="b"/>
            <a:pathLst>
              <a:path w="52476" h="44945">
                <a:moveTo>
                  <a:pt x="0" y="14643"/>
                </a:moveTo>
                <a:lnTo>
                  <a:pt x="21691" y="44945"/>
                </a:lnTo>
                <a:lnTo>
                  <a:pt x="52476" y="0"/>
                </a:lnTo>
                <a:lnTo>
                  <a:pt x="0" y="14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811091" y="4098824"/>
            <a:ext cx="1203286" cy="2704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00" spc="140" dirty="0" smtClean="0">
                <a:solidFill>
                  <a:srgbClr val="231F20"/>
                </a:solidFill>
                <a:latin typeface="Arial"/>
                <a:cs typeface="Arial"/>
              </a:rPr>
              <a:t>y </a:t>
            </a:r>
            <a:r>
              <a:rPr sz="1700" spc="85" dirty="0" smtClean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r>
              <a:rPr sz="1700" spc="51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700" spc="8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204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700" spc="520" dirty="0" smtClean="0">
                <a:solidFill>
                  <a:srgbClr val="231F20"/>
                </a:solidFill>
                <a:latin typeface="Arial"/>
                <a:cs typeface="Arial"/>
              </a:rPr>
              <a:t>+</a:t>
            </a:r>
            <a:r>
              <a:rPr sz="1700" spc="35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492450" y="4549033"/>
            <a:ext cx="1278865" cy="5246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00" spc="140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700" spc="15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545" dirty="0" smtClean="0">
                <a:solidFill>
                  <a:srgbClr val="231F20"/>
                </a:solidFill>
                <a:latin typeface="Arial"/>
                <a:cs typeface="Arial"/>
              </a:rPr>
              <a:t>&gt;</a:t>
            </a:r>
            <a:r>
              <a:rPr sz="1700" spc="8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35" dirty="0" smtClean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z="1700" spc="85" dirty="0" smtClean="0">
                <a:solidFill>
                  <a:srgbClr val="231F20"/>
                </a:solidFill>
                <a:latin typeface="Arial"/>
                <a:cs typeface="Arial"/>
              </a:rPr>
              <a:t> :</a:t>
            </a:r>
            <a:endParaRPr sz="1700">
              <a:latin typeface="Arial"/>
              <a:cs typeface="Arial"/>
            </a:endParaRPr>
          </a:p>
          <a:p>
            <a:pPr marL="71755">
              <a:lnSpc>
                <a:spcPct val="100000"/>
              </a:lnSpc>
              <a:spcBef>
                <a:spcPts val="60"/>
              </a:spcBef>
            </a:pPr>
            <a:r>
              <a:rPr sz="1700" spc="140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700" spc="15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85" dirty="0" smtClean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r>
              <a:rPr sz="1700" spc="51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700" spc="8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204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700" spc="175" dirty="0" smtClean="0">
                <a:solidFill>
                  <a:srgbClr val="231F20"/>
                </a:solidFill>
                <a:latin typeface="Meiryo"/>
                <a:cs typeface="Meiryo"/>
              </a:rPr>
              <a:t>−</a:t>
            </a:r>
            <a:r>
              <a:rPr sz="1700" spc="35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29321" y="2200692"/>
            <a:ext cx="681712" cy="28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00" i="1" spc="10" dirty="0" smtClean="0">
                <a:solidFill>
                  <a:srgbClr val="FF0000"/>
                </a:solidFill>
                <a:latin typeface="Arial"/>
                <a:cs typeface="Arial"/>
              </a:rPr>
              <a:t>PG</a:t>
            </a:r>
            <a:r>
              <a:rPr sz="1800" spc="15" baseline="-11574" dirty="0" smtClean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1800" spc="-89" baseline="-1157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85" dirty="0" smtClean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1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04329" y="2206502"/>
            <a:ext cx="679467" cy="285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00" i="1" spc="1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700" i="1" spc="0" dirty="0" smtClean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1800" spc="15" baseline="-11574" dirty="0" smtClean="0">
                <a:solidFill>
                  <a:srgbClr val="0000FF"/>
                </a:solidFill>
                <a:latin typeface="Arial"/>
                <a:cs typeface="Arial"/>
              </a:rPr>
              <a:t>2 </a:t>
            </a:r>
            <a:r>
              <a:rPr sz="1800" spc="-89" baseline="-1157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spc="85" dirty="0" smtClean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17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562759" y="2769458"/>
            <a:ext cx="214842" cy="207938"/>
          </a:xfrm>
          <a:custGeom>
            <a:avLst/>
            <a:gdLst/>
            <a:ahLst/>
            <a:cxnLst/>
            <a:rect l="l" t="t" r="r" b="b"/>
            <a:pathLst>
              <a:path w="182310" h="218207">
                <a:moveTo>
                  <a:pt x="0" y="4364"/>
                </a:moveTo>
                <a:lnTo>
                  <a:pt x="20688" y="1480"/>
                </a:lnTo>
                <a:lnTo>
                  <a:pt x="40131" y="25"/>
                </a:lnTo>
                <a:lnTo>
                  <a:pt x="58328" y="0"/>
                </a:lnTo>
                <a:lnTo>
                  <a:pt x="75280" y="1403"/>
                </a:lnTo>
                <a:lnTo>
                  <a:pt x="118663" y="14187"/>
                </a:lnTo>
                <a:lnTo>
                  <a:pt x="150836" y="39834"/>
                </a:lnTo>
                <a:lnTo>
                  <a:pt x="171798" y="78341"/>
                </a:lnTo>
                <a:lnTo>
                  <a:pt x="181550" y="129710"/>
                </a:lnTo>
                <a:lnTo>
                  <a:pt x="182310" y="149690"/>
                </a:lnTo>
                <a:lnTo>
                  <a:pt x="181823" y="171100"/>
                </a:lnTo>
                <a:lnTo>
                  <a:pt x="180091" y="193939"/>
                </a:lnTo>
                <a:lnTo>
                  <a:pt x="177114" y="218207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55524" y="2927511"/>
            <a:ext cx="43387" cy="49886"/>
          </a:xfrm>
          <a:custGeom>
            <a:avLst/>
            <a:gdLst/>
            <a:ahLst/>
            <a:cxnLst/>
            <a:rect l="l" t="t" r="r" b="b"/>
            <a:pathLst>
              <a:path w="36817" h="52349">
                <a:moveTo>
                  <a:pt x="0" y="0"/>
                </a:moveTo>
                <a:lnTo>
                  <a:pt x="13538" y="52349"/>
                </a:lnTo>
                <a:lnTo>
                  <a:pt x="36817" y="3543"/>
                </a:lnTo>
                <a:lnTo>
                  <a:pt x="18415" y="17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70243" y="2769852"/>
            <a:ext cx="217834" cy="207544"/>
          </a:xfrm>
          <a:custGeom>
            <a:avLst/>
            <a:gdLst/>
            <a:ahLst/>
            <a:cxnLst/>
            <a:rect l="l" t="t" r="r" b="b"/>
            <a:pathLst>
              <a:path w="184849" h="217793">
                <a:moveTo>
                  <a:pt x="0" y="3951"/>
                </a:moveTo>
                <a:lnTo>
                  <a:pt x="21443" y="1271"/>
                </a:lnTo>
                <a:lnTo>
                  <a:pt x="41564" y="0"/>
                </a:lnTo>
                <a:lnTo>
                  <a:pt x="60365" y="135"/>
                </a:lnTo>
                <a:lnTo>
                  <a:pt x="108839" y="8988"/>
                </a:lnTo>
                <a:lnTo>
                  <a:pt x="145422" y="30508"/>
                </a:lnTo>
                <a:lnTo>
                  <a:pt x="170115" y="64696"/>
                </a:lnTo>
                <a:lnTo>
                  <a:pt x="182919" y="111552"/>
                </a:lnTo>
                <a:lnTo>
                  <a:pt x="184849" y="149826"/>
                </a:lnTo>
                <a:lnTo>
                  <a:pt x="183833" y="171074"/>
                </a:lnTo>
                <a:lnTo>
                  <a:pt x="181496" y="193730"/>
                </a:lnTo>
                <a:lnTo>
                  <a:pt x="177838" y="217793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865657" y="2927438"/>
            <a:ext cx="43027" cy="49958"/>
          </a:xfrm>
          <a:custGeom>
            <a:avLst/>
            <a:gdLst/>
            <a:ahLst/>
            <a:cxnLst/>
            <a:rect l="l" t="t" r="r" b="b"/>
            <a:pathLst>
              <a:path w="36512" h="52425">
                <a:moveTo>
                  <a:pt x="0" y="0"/>
                </a:moveTo>
                <a:lnTo>
                  <a:pt x="12014" y="52425"/>
                </a:lnTo>
                <a:lnTo>
                  <a:pt x="36512" y="4546"/>
                </a:lnTo>
                <a:lnTo>
                  <a:pt x="18262" y="22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4294967295"/>
          </p:nvPr>
        </p:nvSpPr>
        <p:spPr>
          <a:xfrm>
            <a:off x="10546388" y="6561408"/>
            <a:ext cx="258124" cy="184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0489">
              <a:lnSpc>
                <a:spcPct val="100000"/>
              </a:lnSpc>
            </a:pPr>
            <a:r>
              <a:rPr sz="1200" spc="-10" dirty="0" smtClean="0">
                <a:solidFill>
                  <a:srgbClr val="231F2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905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61986" y="628650"/>
            <a:ext cx="7664855" cy="4060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700" b="1" spc="-68" dirty="0">
                <a:solidFill>
                  <a:schemeClr val="tx2"/>
                </a:solidFill>
                <a:latin typeface="Arial Narrow" panose="020B0606020202030204" pitchFamily="34" charset="0"/>
              </a:rPr>
              <a:t>Transition system TS(PG1 ||| PG2)</a:t>
            </a:r>
            <a:endParaRPr sz="3700" b="1" spc="-68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4944" y="2089587"/>
            <a:ext cx="9931401" cy="4079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56909" y="3382608"/>
            <a:ext cx="1459209" cy="25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125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800" spc="82" baseline="-13888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1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20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spc="82" baseline="-13888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1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endParaRPr sz="1450">
              <a:latin typeface="Meiryo"/>
              <a:cs typeface="Meiry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7012" y="4615596"/>
            <a:ext cx="1391112" cy="258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spc="82" baseline="-13888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2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20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spc="97" baseline="-13888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1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endParaRPr sz="1450">
              <a:latin typeface="Meiryo"/>
              <a:cs typeface="Meiry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5654" y="4615596"/>
            <a:ext cx="1484651" cy="258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125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800" spc="82" baseline="-13888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1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25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800" spc="82" baseline="-13888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1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00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endParaRPr sz="1450">
              <a:latin typeface="Meiryo"/>
              <a:cs typeface="Meiry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37687" y="4615596"/>
            <a:ext cx="1392609" cy="258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20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82" baseline="-13888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1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0" dirty="0" smtClean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800" spc="97" baseline="-13888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1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endParaRPr sz="1450">
              <a:latin typeface="Meiryo"/>
              <a:cs typeface="Meiry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39942" y="5850032"/>
            <a:ext cx="1418051" cy="25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spc="97" baseline="-13888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2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25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800" spc="97" baseline="-13888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1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endParaRPr sz="1450">
              <a:latin typeface="Meiryo"/>
              <a:cs typeface="Meiry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17817" y="5850032"/>
            <a:ext cx="1418051" cy="25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125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800" spc="97" baseline="-13888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2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0" dirty="0" smtClean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800" spc="97" baseline="-13888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1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endParaRPr sz="1450">
              <a:latin typeface="Meiryo"/>
              <a:cs typeface="Meiry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39560" y="4845056"/>
            <a:ext cx="3538019" cy="9796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53895">
              <a:lnSpc>
                <a:spcPct val="100000"/>
              </a:lnSpc>
            </a:pPr>
            <a:r>
              <a:rPr sz="2050" spc="-2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2050" spc="8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r>
              <a:rPr sz="2050" spc="40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2050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40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2050" spc="-40" dirty="0" smtClean="0">
                <a:solidFill>
                  <a:srgbClr val="231F20"/>
                </a:solidFill>
                <a:latin typeface="Meiryo"/>
                <a:cs typeface="Meiryo"/>
              </a:rPr>
              <a:t>−</a:t>
            </a:r>
            <a:r>
              <a:rPr sz="2050" spc="-114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4"/>
              </a:spcBef>
            </a:pPr>
            <a:endParaRPr sz="9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50" spc="-2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2050" spc="7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r>
              <a:rPr sz="2050" spc="40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2050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40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2050" spc="-50" dirty="0" smtClean="0">
                <a:solidFill>
                  <a:srgbClr val="231F20"/>
                </a:solidFill>
                <a:latin typeface="Meiryo"/>
                <a:cs typeface="Meiryo"/>
              </a:rPr>
              <a:t>−</a:t>
            </a:r>
            <a:r>
              <a:rPr sz="2050" spc="-114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07891" y="3696228"/>
            <a:ext cx="4407737" cy="2246257"/>
          </a:xfrm>
          <a:custGeom>
            <a:avLst/>
            <a:gdLst/>
            <a:ahLst/>
            <a:cxnLst/>
            <a:rect l="l" t="t" r="r" b="b"/>
            <a:pathLst>
              <a:path w="3740302" h="2357183">
                <a:moveTo>
                  <a:pt x="0" y="2357183"/>
                </a:moveTo>
                <a:lnTo>
                  <a:pt x="208502" y="2325282"/>
                </a:lnTo>
                <a:lnTo>
                  <a:pt x="414744" y="2284333"/>
                </a:lnTo>
                <a:lnTo>
                  <a:pt x="618723" y="2234335"/>
                </a:lnTo>
                <a:lnTo>
                  <a:pt x="820440" y="2175289"/>
                </a:lnTo>
                <a:lnTo>
                  <a:pt x="1019896" y="2107195"/>
                </a:lnTo>
                <a:lnTo>
                  <a:pt x="1217090" y="2030053"/>
                </a:lnTo>
                <a:lnTo>
                  <a:pt x="1412021" y="1943862"/>
                </a:lnTo>
                <a:lnTo>
                  <a:pt x="1604691" y="1848623"/>
                </a:lnTo>
                <a:lnTo>
                  <a:pt x="1795100" y="1744336"/>
                </a:lnTo>
                <a:lnTo>
                  <a:pt x="1983246" y="1631000"/>
                </a:lnTo>
                <a:lnTo>
                  <a:pt x="2169130" y="1508617"/>
                </a:lnTo>
                <a:lnTo>
                  <a:pt x="2352753" y="1377185"/>
                </a:lnTo>
                <a:lnTo>
                  <a:pt x="2534113" y="1236705"/>
                </a:lnTo>
                <a:lnTo>
                  <a:pt x="2713212" y="1087177"/>
                </a:lnTo>
                <a:lnTo>
                  <a:pt x="2890048" y="928601"/>
                </a:lnTo>
                <a:lnTo>
                  <a:pt x="3064623" y="760977"/>
                </a:lnTo>
                <a:lnTo>
                  <a:pt x="3236936" y="584304"/>
                </a:lnTo>
                <a:lnTo>
                  <a:pt x="3406986" y="398584"/>
                </a:lnTo>
                <a:lnTo>
                  <a:pt x="3574775" y="203816"/>
                </a:lnTo>
                <a:lnTo>
                  <a:pt x="3740302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63142" y="3696227"/>
            <a:ext cx="52486" cy="47272"/>
          </a:xfrm>
          <a:custGeom>
            <a:avLst/>
            <a:gdLst/>
            <a:ahLst/>
            <a:cxnLst/>
            <a:rect l="l" t="t" r="r" b="b"/>
            <a:pathLst>
              <a:path w="44538" h="49606">
                <a:moveTo>
                  <a:pt x="0" y="27381"/>
                </a:moveTo>
                <a:lnTo>
                  <a:pt x="28003" y="49606"/>
                </a:lnTo>
                <a:lnTo>
                  <a:pt x="44538" y="0"/>
                </a:lnTo>
                <a:lnTo>
                  <a:pt x="0" y="27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58445" y="3696227"/>
            <a:ext cx="4413514" cy="2246862"/>
          </a:xfrm>
          <a:custGeom>
            <a:avLst/>
            <a:gdLst/>
            <a:ahLst/>
            <a:cxnLst/>
            <a:rect l="l" t="t" r="r" b="b"/>
            <a:pathLst>
              <a:path w="3745204" h="2357818">
                <a:moveTo>
                  <a:pt x="3745204" y="2357818"/>
                </a:moveTo>
                <a:lnTo>
                  <a:pt x="3536405" y="2326086"/>
                </a:lnTo>
                <a:lnTo>
                  <a:pt x="3329873" y="2285284"/>
                </a:lnTo>
                <a:lnTo>
                  <a:pt x="3125608" y="2235413"/>
                </a:lnTo>
                <a:lnTo>
                  <a:pt x="2923611" y="2176473"/>
                </a:lnTo>
                <a:lnTo>
                  <a:pt x="2723881" y="2108463"/>
                </a:lnTo>
                <a:lnTo>
                  <a:pt x="2526418" y="2031384"/>
                </a:lnTo>
                <a:lnTo>
                  <a:pt x="2331223" y="1945236"/>
                </a:lnTo>
                <a:lnTo>
                  <a:pt x="2138295" y="1850018"/>
                </a:lnTo>
                <a:lnTo>
                  <a:pt x="1947634" y="1745731"/>
                </a:lnTo>
                <a:lnTo>
                  <a:pt x="1759240" y="1632375"/>
                </a:lnTo>
                <a:lnTo>
                  <a:pt x="1573114" y="1509949"/>
                </a:lnTo>
                <a:lnTo>
                  <a:pt x="1389254" y="1378454"/>
                </a:lnTo>
                <a:lnTo>
                  <a:pt x="1207662" y="1237890"/>
                </a:lnTo>
                <a:lnTo>
                  <a:pt x="1028338" y="1088257"/>
                </a:lnTo>
                <a:lnTo>
                  <a:pt x="851280" y="929554"/>
                </a:lnTo>
                <a:lnTo>
                  <a:pt x="676489" y="761782"/>
                </a:lnTo>
                <a:lnTo>
                  <a:pt x="503966" y="584940"/>
                </a:lnTo>
                <a:lnTo>
                  <a:pt x="333710" y="399029"/>
                </a:lnTo>
                <a:lnTo>
                  <a:pt x="165721" y="204049"/>
                </a:lnTo>
                <a:lnTo>
                  <a:pt x="0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58445" y="3696228"/>
            <a:ext cx="52546" cy="47320"/>
          </a:xfrm>
          <a:custGeom>
            <a:avLst/>
            <a:gdLst/>
            <a:ahLst/>
            <a:cxnLst/>
            <a:rect l="l" t="t" r="r" b="b"/>
            <a:pathLst>
              <a:path w="44589" h="49657">
                <a:moveTo>
                  <a:pt x="0" y="0"/>
                </a:moveTo>
                <a:lnTo>
                  <a:pt x="16548" y="49657"/>
                </a:lnTo>
                <a:lnTo>
                  <a:pt x="44589" y="274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39050" y="2294025"/>
            <a:ext cx="3636220" cy="2267302"/>
          </a:xfrm>
          <a:custGeom>
            <a:avLst/>
            <a:gdLst/>
            <a:ahLst/>
            <a:cxnLst/>
            <a:rect l="l" t="t" r="r" b="b"/>
            <a:pathLst>
              <a:path w="3085611" h="2379268">
                <a:moveTo>
                  <a:pt x="104514" y="2379268"/>
                </a:moveTo>
                <a:lnTo>
                  <a:pt x="48041" y="2163586"/>
                </a:lnTo>
                <a:lnTo>
                  <a:pt x="13203" y="1958085"/>
                </a:lnTo>
                <a:lnTo>
                  <a:pt x="0" y="1762765"/>
                </a:lnTo>
                <a:lnTo>
                  <a:pt x="8430" y="1577626"/>
                </a:lnTo>
                <a:lnTo>
                  <a:pt x="38496" y="1402668"/>
                </a:lnTo>
                <a:lnTo>
                  <a:pt x="90196" y="1237890"/>
                </a:lnTo>
                <a:lnTo>
                  <a:pt x="163531" y="1083294"/>
                </a:lnTo>
                <a:lnTo>
                  <a:pt x="258500" y="938878"/>
                </a:lnTo>
                <a:lnTo>
                  <a:pt x="375104" y="804643"/>
                </a:lnTo>
                <a:lnTo>
                  <a:pt x="513342" y="680589"/>
                </a:lnTo>
                <a:lnTo>
                  <a:pt x="673214" y="566716"/>
                </a:lnTo>
                <a:lnTo>
                  <a:pt x="854721" y="463024"/>
                </a:lnTo>
                <a:lnTo>
                  <a:pt x="1057862" y="369513"/>
                </a:lnTo>
                <a:lnTo>
                  <a:pt x="1282638" y="286183"/>
                </a:lnTo>
                <a:lnTo>
                  <a:pt x="1529048" y="213033"/>
                </a:lnTo>
                <a:lnTo>
                  <a:pt x="1797092" y="150065"/>
                </a:lnTo>
                <a:lnTo>
                  <a:pt x="2086770" y="97277"/>
                </a:lnTo>
                <a:lnTo>
                  <a:pt x="2398083" y="54670"/>
                </a:lnTo>
                <a:lnTo>
                  <a:pt x="2731030" y="22244"/>
                </a:lnTo>
                <a:lnTo>
                  <a:pt x="3085611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11365" y="2278050"/>
            <a:ext cx="63906" cy="36948"/>
          </a:xfrm>
          <a:custGeom>
            <a:avLst/>
            <a:gdLst/>
            <a:ahLst/>
            <a:cxnLst/>
            <a:rect l="l" t="t" r="r" b="b"/>
            <a:pathLst>
              <a:path w="54229" h="38773">
                <a:moveTo>
                  <a:pt x="0" y="0"/>
                </a:moveTo>
                <a:lnTo>
                  <a:pt x="1905" y="38773"/>
                </a:lnTo>
                <a:lnTo>
                  <a:pt x="54229" y="167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96649" y="2148168"/>
            <a:ext cx="5357914" cy="5494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</a:pP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20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82" baseline="-13888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1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204" dirty="0" smtClean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spc="82" baseline="-13888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3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1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endParaRPr sz="145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-2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2050" spc="7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r>
              <a:rPr sz="2050" spc="40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2050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40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2050" spc="405" dirty="0" smtClean="0">
                <a:solidFill>
                  <a:srgbClr val="231F20"/>
                </a:solidFill>
                <a:latin typeface="Arial"/>
                <a:cs typeface="Arial"/>
              </a:rPr>
              <a:t>+</a:t>
            </a:r>
            <a:r>
              <a:rPr sz="2050" spc="-114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08277" y="2294389"/>
            <a:ext cx="3626747" cy="2266939"/>
          </a:xfrm>
          <a:custGeom>
            <a:avLst/>
            <a:gdLst/>
            <a:ahLst/>
            <a:cxnLst/>
            <a:rect l="l" t="t" r="r" b="b"/>
            <a:pathLst>
              <a:path w="3077572" h="2378887">
                <a:moveTo>
                  <a:pt x="2973070" y="2378887"/>
                </a:moveTo>
                <a:lnTo>
                  <a:pt x="3029490" y="2163438"/>
                </a:lnTo>
                <a:lnTo>
                  <a:pt x="3064324" y="1958147"/>
                </a:lnTo>
                <a:lnTo>
                  <a:pt x="3077572" y="1763015"/>
                </a:lnTo>
                <a:lnTo>
                  <a:pt x="3069232" y="1578041"/>
                </a:lnTo>
                <a:lnTo>
                  <a:pt x="3039306" y="1403225"/>
                </a:lnTo>
                <a:lnTo>
                  <a:pt x="2987793" y="1238568"/>
                </a:lnTo>
                <a:lnTo>
                  <a:pt x="2914694" y="1084069"/>
                </a:lnTo>
                <a:lnTo>
                  <a:pt x="2820007" y="939728"/>
                </a:lnTo>
                <a:lnTo>
                  <a:pt x="2703734" y="805546"/>
                </a:lnTo>
                <a:lnTo>
                  <a:pt x="2565874" y="681523"/>
                </a:lnTo>
                <a:lnTo>
                  <a:pt x="2406427" y="567658"/>
                </a:lnTo>
                <a:lnTo>
                  <a:pt x="2225394" y="463951"/>
                </a:lnTo>
                <a:lnTo>
                  <a:pt x="2022774" y="370402"/>
                </a:lnTo>
                <a:lnTo>
                  <a:pt x="1798566" y="287013"/>
                </a:lnTo>
                <a:lnTo>
                  <a:pt x="1552772" y="213781"/>
                </a:lnTo>
                <a:lnTo>
                  <a:pt x="1285392" y="150708"/>
                </a:lnTo>
                <a:lnTo>
                  <a:pt x="996424" y="97793"/>
                </a:lnTo>
                <a:lnTo>
                  <a:pt x="685869" y="55037"/>
                </a:lnTo>
                <a:lnTo>
                  <a:pt x="353728" y="22439"/>
                </a:lnTo>
                <a:lnTo>
                  <a:pt x="0" y="0"/>
                </a:lnTo>
              </a:path>
            </a:pathLst>
          </a:custGeom>
          <a:ln w="50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08278" y="2278485"/>
            <a:ext cx="63770" cy="36864"/>
          </a:xfrm>
          <a:custGeom>
            <a:avLst/>
            <a:gdLst/>
            <a:ahLst/>
            <a:cxnLst/>
            <a:rect l="l" t="t" r="r" b="b"/>
            <a:pathLst>
              <a:path w="54114" h="38684">
                <a:moveTo>
                  <a:pt x="0" y="16687"/>
                </a:moveTo>
                <a:lnTo>
                  <a:pt x="52184" y="38684"/>
                </a:lnTo>
                <a:lnTo>
                  <a:pt x="54114" y="0"/>
                </a:lnTo>
                <a:lnTo>
                  <a:pt x="0" y="16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359542" y="3035512"/>
            <a:ext cx="1724111" cy="604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16559">
              <a:lnSpc>
                <a:spcPct val="100000"/>
              </a:lnSpc>
            </a:pPr>
            <a:r>
              <a:rPr sz="2050" spc="-2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2050" spc="7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0" dirty="0" smtClean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r>
              <a:rPr sz="2050" spc="405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2050" spc="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40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2050" spc="405" dirty="0" smtClean="0">
                <a:solidFill>
                  <a:srgbClr val="231F20"/>
                </a:solidFill>
                <a:latin typeface="Arial"/>
                <a:cs typeface="Arial"/>
              </a:rPr>
              <a:t>+</a:t>
            </a:r>
            <a:r>
              <a:rPr sz="2050" spc="-114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(</a:t>
            </a:r>
            <a:r>
              <a:rPr sz="1450" spc="20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82" baseline="-13888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1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25" dirty="0" smtClean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800" spc="82" baseline="-13888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450" spc="8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1450" spc="-11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50" spc="155" dirty="0" smtClean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1450" spc="400" dirty="0" smtClean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450" spc="10" dirty="0" smtClean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1450" spc="25" dirty="0" smtClean="0">
                <a:solidFill>
                  <a:srgbClr val="231F20"/>
                </a:solidFill>
                <a:latin typeface="Meiryo"/>
                <a:cs typeface="Meiryo"/>
              </a:rPr>
              <a:t>)</a:t>
            </a:r>
            <a:endParaRPr sz="1450">
              <a:latin typeface="Meiryo"/>
              <a:cs typeface="Meiryo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4294967295"/>
          </p:nvPr>
        </p:nvSpPr>
        <p:spPr>
          <a:xfrm>
            <a:off x="10546388" y="6561408"/>
            <a:ext cx="258124" cy="184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0489">
              <a:lnSpc>
                <a:spcPct val="100000"/>
              </a:lnSpc>
            </a:pPr>
            <a:r>
              <a:rPr sz="1200" spc="-10" dirty="0" smtClean="0">
                <a:solidFill>
                  <a:srgbClr val="231F20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673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602418" y="945073"/>
            <a:ext cx="2648276" cy="3660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700" b="1" spc="-68" dirty="0">
                <a:solidFill>
                  <a:schemeClr val="tx2"/>
                </a:solidFill>
                <a:latin typeface="Arial Narrow" panose="020B0606020202030204" pitchFamily="34" charset="0"/>
              </a:rPr>
              <a:t>Example paths</a:t>
            </a:r>
            <a:endParaRPr sz="3700" b="1" spc="-68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0546388" y="6561408"/>
            <a:ext cx="258124" cy="184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0489">
              <a:lnSpc>
                <a:spcPct val="100000"/>
              </a:lnSpc>
            </a:pPr>
            <a:r>
              <a:rPr sz="1200" spc="-10" dirty="0" smtClean="0">
                <a:solidFill>
                  <a:srgbClr val="231F20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5862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3669</TotalTime>
  <Words>2118</Words>
  <Application>Microsoft Office PowerPoint</Application>
  <PresentationFormat>Custom</PresentationFormat>
  <Paragraphs>502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Essential</vt:lpstr>
      <vt:lpstr>Microsoft Equation 3.0</vt:lpstr>
      <vt:lpstr>Linear Time Properties</vt:lpstr>
      <vt:lpstr>PowerPoint Presentation</vt:lpstr>
      <vt:lpstr>PowerPoint Presentation</vt:lpstr>
      <vt:lpstr>Recall executions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Traces</vt:lpstr>
      <vt:lpstr>PowerPoint Presentation</vt:lpstr>
      <vt:lpstr>PowerPoint Presentation</vt:lpstr>
      <vt:lpstr>                  Linear-time properties</vt:lpstr>
      <vt:lpstr>PowerPoint Presentation</vt:lpstr>
      <vt:lpstr>Does the semaphore-based algorithm satisfy Pmutex ?</vt:lpstr>
      <vt:lpstr>PowerPoint Presentation</vt:lpstr>
      <vt:lpstr>                   Does the semaphore-based algorithm satisfy Pnostarve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Invariants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AUTOSAFE Vision</dc:title>
  <dc:creator>pallab</dc:creator>
  <cp:lastModifiedBy>user</cp:lastModifiedBy>
  <cp:revision>214</cp:revision>
  <dcterms:created xsi:type="dcterms:W3CDTF">2006-08-16T00:00:00Z</dcterms:created>
  <dcterms:modified xsi:type="dcterms:W3CDTF">2019-01-06T19:01:49Z</dcterms:modified>
</cp:coreProperties>
</file>