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5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4" r:id="rId12"/>
    <p:sldId id="297" r:id="rId13"/>
    <p:sldId id="296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287" r:id="rId26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5027" autoAdjust="0"/>
  </p:normalViewPr>
  <p:slideViewPr>
    <p:cSldViewPr>
      <p:cViewPr>
        <p:scale>
          <a:sx n="70" d="100"/>
          <a:sy n="70" d="100"/>
        </p:scale>
        <p:origin x="-558" y="36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7A6159FC-4B1B-4FF3-ABDA-8AC77A0BBB40}" type="datetime1">
              <a:rPr lang="en-US" smtClean="0"/>
              <a:t>1/13/2019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/>
        </p:nvSpPr>
        <p:spPr>
          <a:xfrm>
            <a:off x="25492" y="6841975"/>
            <a:ext cx="5385182" cy="360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102870" tIns="51435" rIns="102870" bIns="51435" rtlCol="0" anchor="t"/>
          <a:lstStyle>
            <a:defPPr>
              <a:defRPr lang="en-US"/>
            </a:defPPr>
            <a:lvl1pPr marL="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" y="5716120"/>
            <a:ext cx="105417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48BB-02D7-4E1C-8D08-83024CBE6C76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CBF5-DE44-4CC9-98C4-BD445E17A2C7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61682"/>
          </a:xfrm>
        </p:spPr>
        <p:txBody>
          <a:bodyPr>
            <a:noAutofit/>
          </a:bodyPr>
          <a:lstStyle>
            <a:lvl1pPr>
              <a:defRPr sz="3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6B6D-B33D-41AD-9447-3AA125583252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1A43-A9C2-45BF-A4FD-BD0C3F407F45}" type="datetime1">
              <a:rPr lang="en-US" smtClean="0"/>
              <a:t>1/13/2019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B4FC-E5EF-4951-A7CE-A53EA4B54F1D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1873-77D6-4174-AF6E-61F07D0F5BC9}" type="datetime1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8BE-414E-411E-A667-3BF35A951085}" type="datetime1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E18-47A8-47EA-8A88-1D8961F4E033}" type="datetime1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F4B7-9BFA-415C-892E-4E46ED9F004A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E1E4-5E4C-469E-B33D-C64675E7E245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849E93DA-0BFC-43AC-A3DC-FEB04A6DAD14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4800" dirty="0"/>
              <a:t>Safety and Liveness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797" y="1543050"/>
            <a:ext cx="8613790" cy="99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Course: </a:t>
            </a:r>
            <a:r>
              <a:rPr lang="en-US" altLang="en-US" sz="2400" dirty="0" smtClean="0"/>
              <a:t>CS60030</a:t>
            </a:r>
          </a:p>
          <a:p>
            <a:r>
              <a:rPr lang="en-US" sz="2400" spc="-165" dirty="0" smtClean="0">
                <a:latin typeface="Arial"/>
                <a:cs typeface="Arial"/>
              </a:rPr>
              <a:t>FORMAL SYSTEMS</a:t>
            </a:r>
            <a:endParaRPr lang="en-US" sz="2400" dirty="0">
              <a:latin typeface="Arial"/>
              <a:cs typeface="Arial"/>
            </a:endParaRPr>
          </a:p>
          <a:p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66323" y="2898174"/>
            <a:ext cx="7322083" cy="0"/>
          </a:xfrm>
          <a:custGeom>
            <a:avLst/>
            <a:gdLst/>
            <a:ahLst/>
            <a:cxnLst/>
            <a:rect l="l" t="t" r="r" b="b"/>
            <a:pathLst>
              <a:path w="6213347">
                <a:moveTo>
                  <a:pt x="0" y="0"/>
                </a:moveTo>
                <a:lnTo>
                  <a:pt x="6213347" y="0"/>
                </a:lnTo>
              </a:path>
            </a:pathLst>
          </a:custGeom>
          <a:ln w="13716">
            <a:solidFill>
              <a:srgbClr val="FE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4404" y="2903257"/>
            <a:ext cx="0" cy="1256224"/>
          </a:xfrm>
          <a:custGeom>
            <a:avLst/>
            <a:gdLst/>
            <a:ahLst/>
            <a:cxnLst/>
            <a:rect l="l" t="t" r="r" b="b"/>
            <a:pathLst>
              <a:path h="1318260">
                <a:moveTo>
                  <a:pt x="0" y="1318260"/>
                </a:moveTo>
                <a:lnTo>
                  <a:pt x="0" y="0"/>
                </a:lnTo>
              </a:path>
            </a:pathLst>
          </a:custGeom>
          <a:ln w="13716">
            <a:solidFill>
              <a:srgbClr val="FE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1799" y="1315526"/>
            <a:ext cx="8131907" cy="23218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lang="en-US" sz="1000" dirty="0" smtClean="0"/>
          </a:p>
          <a:p>
            <a:pPr>
              <a:lnSpc>
                <a:spcPts val="1000"/>
              </a:lnSpc>
            </a:pPr>
            <a:endParaRPr lang="en-US"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29"/>
              </a:spcBef>
            </a:pPr>
            <a:endParaRPr sz="1200" dirty="0"/>
          </a:p>
          <a:p>
            <a:pPr>
              <a:lnSpc>
                <a:spcPts val="750"/>
              </a:lnSpc>
              <a:spcBef>
                <a:spcPts val="2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7"/>
          <p:cNvSpPr txBox="1"/>
          <p:nvPr/>
        </p:nvSpPr>
        <p:spPr>
          <a:xfrm>
            <a:off x="2594550" y="3067050"/>
            <a:ext cx="6525637" cy="9675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905" algn="ctr">
              <a:lnSpc>
                <a:spcPct val="100000"/>
              </a:lnSpc>
              <a:tabLst>
                <a:tab pos="1437005" algn="l"/>
                <a:tab pos="1765935" algn="l"/>
              </a:tabLst>
            </a:pPr>
            <a:r>
              <a:rPr lang="en-US" sz="1700" i="1" spc="-190" dirty="0" err="1">
                <a:solidFill>
                  <a:srgbClr val="FF0000"/>
                </a:solidFill>
                <a:cs typeface="Arial"/>
              </a:rPr>
              <a:t>T</a:t>
            </a:r>
            <a:r>
              <a:rPr lang="en-US" sz="1700" i="1" spc="-5" dirty="0" err="1">
                <a:solidFill>
                  <a:srgbClr val="FF0000"/>
                </a:solidFill>
                <a:cs typeface="Arial"/>
              </a:rPr>
              <a:t>r</a:t>
            </a:r>
            <a:r>
              <a:rPr lang="en-US" sz="1700" i="1" spc="5" dirty="0" err="1">
                <a:solidFill>
                  <a:srgbClr val="FF0000"/>
                </a:solidFill>
                <a:cs typeface="Arial"/>
              </a:rPr>
              <a:t>ace</a:t>
            </a:r>
            <a:r>
              <a:rPr lang="en-US" sz="1700" i="1" spc="-20" dirty="0" err="1">
                <a:solidFill>
                  <a:srgbClr val="FF0000"/>
                </a:solidFill>
                <a:cs typeface="Arial"/>
              </a:rPr>
              <a:t>s</a:t>
            </a:r>
            <a:r>
              <a:rPr lang="en-US" sz="1800" spc="52" baseline="-11574" dirty="0" err="1">
                <a:solidFill>
                  <a:srgbClr val="FF0000"/>
                </a:solidFill>
                <a:cs typeface="Arial"/>
              </a:rPr>
              <a:t>f</a:t>
            </a:r>
            <a:r>
              <a:rPr lang="en-US" sz="1800" spc="30" baseline="-11574" dirty="0" err="1">
                <a:solidFill>
                  <a:srgbClr val="FF0000"/>
                </a:solidFill>
                <a:cs typeface="Arial"/>
              </a:rPr>
              <a:t>i</a:t>
            </a:r>
            <a:r>
              <a:rPr lang="en-US" sz="1800" baseline="-11574" dirty="0" err="1">
                <a:solidFill>
                  <a:srgbClr val="FF0000"/>
                </a:solidFill>
                <a:cs typeface="Arial"/>
              </a:rPr>
              <a:t>n</a:t>
            </a:r>
            <a:r>
              <a:rPr lang="en-US" sz="1800" spc="-284" baseline="-11574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1700" spc="195" dirty="0">
                <a:solidFill>
                  <a:srgbClr val="FF0000"/>
                </a:solidFill>
                <a:cs typeface="Arial"/>
              </a:rPr>
              <a:t>(</a:t>
            </a:r>
            <a:r>
              <a:rPr lang="en-US" sz="1700" i="1" spc="10" dirty="0">
                <a:solidFill>
                  <a:srgbClr val="FF0000"/>
                </a:solidFill>
                <a:cs typeface="Arial"/>
              </a:rPr>
              <a:t>TS</a:t>
            </a:r>
            <a:r>
              <a:rPr lang="en-US" sz="1700" spc="200" dirty="0">
                <a:solidFill>
                  <a:srgbClr val="FF0000"/>
                </a:solidFill>
                <a:cs typeface="Arial"/>
              </a:rPr>
              <a:t>)	</a:t>
            </a:r>
            <a:r>
              <a:rPr lang="en-US" sz="1700" spc="175" dirty="0">
                <a:solidFill>
                  <a:srgbClr val="FF0000"/>
                </a:solidFill>
                <a:latin typeface="Meiryo"/>
                <a:cs typeface="Meiryo"/>
              </a:rPr>
              <a:t>⊆	</a:t>
            </a:r>
            <a:r>
              <a:rPr lang="en-US" sz="1700" i="1" spc="-190" dirty="0" err="1">
                <a:solidFill>
                  <a:srgbClr val="FF0000"/>
                </a:solidFill>
                <a:cs typeface="Arial"/>
              </a:rPr>
              <a:t>T</a:t>
            </a:r>
            <a:r>
              <a:rPr lang="en-US" sz="1700" i="1" spc="-5" dirty="0" err="1">
                <a:solidFill>
                  <a:srgbClr val="FF0000"/>
                </a:solidFill>
                <a:cs typeface="Arial"/>
              </a:rPr>
              <a:t>r</a:t>
            </a:r>
            <a:r>
              <a:rPr lang="en-US" sz="1700" i="1" spc="5" dirty="0" err="1">
                <a:solidFill>
                  <a:srgbClr val="FF0000"/>
                </a:solidFill>
                <a:cs typeface="Arial"/>
              </a:rPr>
              <a:t>ace</a:t>
            </a:r>
            <a:r>
              <a:rPr lang="en-US" sz="1700" i="1" spc="-30" dirty="0" err="1">
                <a:solidFill>
                  <a:srgbClr val="FF0000"/>
                </a:solidFill>
                <a:cs typeface="Arial"/>
              </a:rPr>
              <a:t>s</a:t>
            </a:r>
            <a:r>
              <a:rPr lang="en-US" sz="1800" spc="52" baseline="-11574" dirty="0" err="1">
                <a:solidFill>
                  <a:srgbClr val="FF0000"/>
                </a:solidFill>
                <a:cs typeface="Arial"/>
              </a:rPr>
              <a:t>f</a:t>
            </a:r>
            <a:r>
              <a:rPr lang="en-US" sz="1800" spc="30" baseline="-11574" dirty="0" err="1">
                <a:solidFill>
                  <a:srgbClr val="FF0000"/>
                </a:solidFill>
                <a:cs typeface="Arial"/>
              </a:rPr>
              <a:t>i</a:t>
            </a:r>
            <a:r>
              <a:rPr lang="en-US" sz="1800" baseline="-11574" dirty="0" err="1">
                <a:solidFill>
                  <a:srgbClr val="FF0000"/>
                </a:solidFill>
                <a:cs typeface="Arial"/>
              </a:rPr>
              <a:t>n</a:t>
            </a:r>
            <a:r>
              <a:rPr lang="en-US" sz="1800" spc="-284" baseline="-11574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1700" spc="195" dirty="0">
                <a:solidFill>
                  <a:srgbClr val="FF0000"/>
                </a:solidFill>
                <a:cs typeface="Arial"/>
              </a:rPr>
              <a:t>(</a:t>
            </a:r>
            <a:r>
              <a:rPr lang="en-US" sz="1700" i="1" spc="10" dirty="0">
                <a:solidFill>
                  <a:srgbClr val="FF0000"/>
                </a:solidFill>
                <a:cs typeface="Arial"/>
              </a:rPr>
              <a:t>TS</a:t>
            </a:r>
            <a:r>
              <a:rPr lang="en-US" sz="1800" spc="187" baseline="39351" dirty="0">
                <a:solidFill>
                  <a:srgbClr val="FF0000"/>
                </a:solidFill>
                <a:latin typeface="Meiryo"/>
                <a:cs typeface="Meiryo"/>
              </a:rPr>
              <a:t>′</a:t>
            </a:r>
            <a:r>
              <a:rPr lang="en-US" sz="1700" spc="200" dirty="0">
                <a:solidFill>
                  <a:srgbClr val="FF0000"/>
                </a:solidFill>
                <a:cs typeface="Arial"/>
              </a:rPr>
              <a:t>)</a:t>
            </a:r>
            <a:endParaRPr lang="en-US" sz="1700" dirty="0">
              <a:cs typeface="Arial"/>
            </a:endParaRPr>
          </a:p>
          <a:p>
            <a:pPr>
              <a:lnSpc>
                <a:spcPts val="1000"/>
              </a:lnSpc>
              <a:spcBef>
                <a:spcPts val="55"/>
              </a:spcBef>
            </a:pPr>
            <a:endParaRPr lang="en-US" sz="1000" dirty="0"/>
          </a:p>
          <a:p>
            <a:pPr marR="1270" algn="ctr">
              <a:lnSpc>
                <a:spcPct val="100000"/>
              </a:lnSpc>
            </a:pPr>
            <a:r>
              <a:rPr lang="en-US" sz="1700" dirty="0">
                <a:solidFill>
                  <a:srgbClr val="FF0000"/>
                </a:solidFill>
                <a:cs typeface="Arial"/>
              </a:rPr>
              <a:t>if</a:t>
            </a:r>
            <a:r>
              <a:rPr lang="en-US" sz="1700" spc="5" dirty="0">
                <a:solidFill>
                  <a:srgbClr val="FF0000"/>
                </a:solidFill>
                <a:cs typeface="Arial"/>
              </a:rPr>
              <a:t> and</a:t>
            </a:r>
            <a:r>
              <a:rPr lang="en-US" sz="17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FF0000"/>
                </a:solidFill>
                <a:cs typeface="Arial"/>
              </a:rPr>
              <a:t>only</a:t>
            </a:r>
            <a:r>
              <a:rPr lang="en-US" sz="17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1700" dirty="0">
                <a:solidFill>
                  <a:srgbClr val="FF0000"/>
                </a:solidFill>
                <a:cs typeface="Arial"/>
              </a:rPr>
              <a:t>if</a:t>
            </a:r>
            <a:endParaRPr lang="en-US" sz="1700" dirty="0">
              <a:cs typeface="Arial"/>
            </a:endParaRPr>
          </a:p>
          <a:p>
            <a:pPr marL="12700"/>
            <a:r>
              <a:rPr sz="1700" spc="-5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7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700" spc="-2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7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sa</a:t>
            </a:r>
            <a:r>
              <a:rPr sz="1700" spc="-5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ety</a:t>
            </a:r>
            <a:r>
              <a:rPr sz="17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prope</a:t>
            </a:r>
            <a:r>
              <a:rPr sz="1700" spc="7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ty</a:t>
            </a:r>
            <a:r>
              <a:rPr sz="17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12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172" baseline="-1157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-89" baseline="-1157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52" baseline="-1157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spc="-179" baseline="-11574" dirty="0" smtClean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800" spc="22" baseline="-115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85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700" spc="9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i="1" spc="1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i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120" baseline="39351" dirty="0" smtClean="0">
                <a:solidFill>
                  <a:srgbClr val="FF0000"/>
                </a:solidFill>
                <a:latin typeface="Meiryo"/>
                <a:cs typeface="Meiryo"/>
              </a:rPr>
              <a:t>′</a:t>
            </a:r>
            <a:r>
              <a:rPr sz="1800" spc="300" baseline="39351" dirty="0" smtClean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700" spc="-500" dirty="0" smtClean="0">
                <a:solidFill>
                  <a:srgbClr val="FF0000"/>
                </a:solidFill>
                <a:latin typeface="Meiryo"/>
                <a:cs typeface="Meiryo"/>
              </a:rPr>
              <a:t>|</a:t>
            </a:r>
            <a:r>
              <a:rPr sz="1700" spc="515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700" spc="9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120" dirty="0" err="1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172" baseline="-11574" dirty="0" err="1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-89" baseline="-11574" dirty="0" err="1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52" baseline="-11574" dirty="0" err="1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spc="-179" baseline="-11574" dirty="0" err="1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sz="1800" spc="-179" baseline="-11574" dirty="0" smtClean="0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lang="en-US" sz="1800" spc="254" dirty="0" smtClean="0">
                <a:solidFill>
                  <a:srgbClr val="FF0000"/>
                </a:solidFill>
                <a:latin typeface="Meiryo"/>
                <a:cs typeface="Meiryo"/>
              </a:rPr>
              <a:t>⇒   </a:t>
            </a:r>
            <a:r>
              <a:rPr lang="en-US" sz="1800" i="1" spc="10" dirty="0" smtClean="0">
                <a:solidFill>
                  <a:srgbClr val="FF0000"/>
                </a:solidFill>
                <a:cs typeface="Arial"/>
              </a:rPr>
              <a:t>TS</a:t>
            </a:r>
            <a:r>
              <a:rPr lang="en-US" sz="1800" i="1" spc="95" dirty="0" smtClean="0">
                <a:solidFill>
                  <a:srgbClr val="FF0000"/>
                </a:solidFill>
                <a:cs typeface="Arial"/>
              </a:rPr>
              <a:t> </a:t>
            </a:r>
            <a:r>
              <a:rPr lang="en-US" sz="1800" spc="-500" dirty="0">
                <a:solidFill>
                  <a:srgbClr val="FF0000"/>
                </a:solidFill>
                <a:latin typeface="Meiryo"/>
                <a:cs typeface="Meiryo"/>
              </a:rPr>
              <a:t>|</a:t>
            </a:r>
            <a:r>
              <a:rPr lang="en-US" sz="1800" spc="515" dirty="0">
                <a:solidFill>
                  <a:srgbClr val="FF0000"/>
                </a:solidFill>
                <a:cs typeface="Arial"/>
              </a:rPr>
              <a:t>=</a:t>
            </a:r>
            <a:r>
              <a:rPr lang="en-US" sz="1800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1800" spc="120" dirty="0" err="1">
                <a:solidFill>
                  <a:srgbClr val="FF0000"/>
                </a:solidFill>
                <a:cs typeface="Arial"/>
              </a:rPr>
              <a:t>P</a:t>
            </a:r>
            <a:r>
              <a:rPr lang="en-US" sz="1800" spc="-172" baseline="-11574" dirty="0" err="1">
                <a:solidFill>
                  <a:srgbClr val="FF0000"/>
                </a:solidFill>
                <a:cs typeface="Arial"/>
              </a:rPr>
              <a:t>s</a:t>
            </a:r>
            <a:r>
              <a:rPr lang="en-US" sz="1800" spc="-89" baseline="-11574" dirty="0" err="1">
                <a:solidFill>
                  <a:srgbClr val="FF0000"/>
                </a:solidFill>
                <a:cs typeface="Arial"/>
              </a:rPr>
              <a:t>a</a:t>
            </a:r>
            <a:r>
              <a:rPr lang="en-US" sz="1800" spc="52" baseline="-11574" dirty="0" err="1">
                <a:solidFill>
                  <a:srgbClr val="FF0000"/>
                </a:solidFill>
                <a:cs typeface="Arial"/>
              </a:rPr>
              <a:t>f</a:t>
            </a:r>
            <a:r>
              <a:rPr lang="en-US" sz="1800" spc="-179" baseline="-11574" dirty="0" err="1">
                <a:solidFill>
                  <a:srgbClr val="FF0000"/>
                </a:solidFill>
                <a:cs typeface="Arial"/>
              </a:rPr>
              <a:t>e</a:t>
            </a:r>
            <a:endParaRPr lang="en-US" sz="1800" baseline="-11574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800" spc="-179" baseline="-11574" dirty="0" smtClean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endParaRPr sz="1800" baseline="-11574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80309" y="2903257"/>
            <a:ext cx="0" cy="1256224"/>
          </a:xfrm>
          <a:custGeom>
            <a:avLst/>
            <a:gdLst/>
            <a:ahLst/>
            <a:cxnLst/>
            <a:rect l="l" t="t" r="r" b="b"/>
            <a:pathLst>
              <a:path h="1318260">
                <a:moveTo>
                  <a:pt x="0" y="1318260"/>
                </a:moveTo>
                <a:lnTo>
                  <a:pt x="0" y="0"/>
                </a:lnTo>
              </a:path>
            </a:pathLst>
          </a:custGeom>
          <a:ln w="13716">
            <a:solidFill>
              <a:srgbClr val="FE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323" y="4164564"/>
            <a:ext cx="7322083" cy="0"/>
          </a:xfrm>
          <a:custGeom>
            <a:avLst/>
            <a:gdLst/>
            <a:ahLst/>
            <a:cxnLst/>
            <a:rect l="l" t="t" r="r" b="b"/>
            <a:pathLst>
              <a:path w="6213347">
                <a:moveTo>
                  <a:pt x="0" y="0"/>
                </a:moveTo>
                <a:lnTo>
                  <a:pt x="6213347" y="0"/>
                </a:lnTo>
              </a:path>
            </a:pathLst>
          </a:custGeom>
          <a:ln w="13716">
            <a:solidFill>
              <a:srgbClr val="FE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7504" y="4636556"/>
            <a:ext cx="5897895" cy="0"/>
          </a:xfrm>
          <a:custGeom>
            <a:avLst/>
            <a:gdLst/>
            <a:ahLst/>
            <a:cxnLst/>
            <a:rect l="l" t="t" r="r" b="b"/>
            <a:pathLst>
              <a:path w="5004815">
                <a:moveTo>
                  <a:pt x="0" y="0"/>
                </a:moveTo>
                <a:lnTo>
                  <a:pt x="5004815" y="0"/>
                </a:lnTo>
              </a:path>
            </a:pathLst>
          </a:custGeom>
          <a:ln w="13716">
            <a:solidFill>
              <a:srgbClr val="FE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5585" y="4641639"/>
            <a:ext cx="0" cy="1256224"/>
          </a:xfrm>
          <a:custGeom>
            <a:avLst/>
            <a:gdLst/>
            <a:ahLst/>
            <a:cxnLst/>
            <a:rect l="l" t="t" r="r" b="b"/>
            <a:pathLst>
              <a:path h="1318260">
                <a:moveTo>
                  <a:pt x="0" y="1318260"/>
                </a:moveTo>
                <a:lnTo>
                  <a:pt x="0" y="0"/>
                </a:lnTo>
              </a:path>
            </a:pathLst>
          </a:custGeom>
          <a:ln w="13716">
            <a:solidFill>
              <a:srgbClr val="FE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05744" y="4743638"/>
            <a:ext cx="5244919" cy="1005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175" algn="ctr">
              <a:lnSpc>
                <a:spcPct val="100000"/>
              </a:lnSpc>
            </a:pPr>
            <a:r>
              <a:rPr sz="1700" i="1" spc="-19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i="1" spc="-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FF0000"/>
                </a:solidFill>
                <a:latin typeface="Arial"/>
                <a:cs typeface="Arial"/>
              </a:rPr>
              <a:t>ace</a:t>
            </a:r>
            <a:r>
              <a:rPr sz="1700" i="1" spc="-2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52" baseline="-1157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spc="30" baseline="-1157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0" baseline="-1157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284" baseline="-115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195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700" i="1" spc="10" dirty="0" smtClean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1700" spc="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700" spc="8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15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700" spc="9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i="1" spc="-19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i="1" spc="-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FF0000"/>
                </a:solidFill>
                <a:latin typeface="Arial"/>
                <a:cs typeface="Arial"/>
              </a:rPr>
              <a:t>ace</a:t>
            </a:r>
            <a:r>
              <a:rPr sz="1700" i="1" spc="-3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52" baseline="-1157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spc="30" baseline="-1157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0" baseline="-1157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284" baseline="-115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195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700" i="1" spc="10" dirty="0" smtClean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1800" spc="187" baseline="39351" dirty="0" smtClean="0">
                <a:solidFill>
                  <a:srgbClr val="FF0000"/>
                </a:solidFill>
                <a:latin typeface="Meiryo"/>
                <a:cs typeface="Meiryo"/>
              </a:rPr>
              <a:t>′</a:t>
            </a:r>
            <a:r>
              <a:rPr sz="1700" spc="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56"/>
              </a:spcBef>
            </a:pPr>
            <a:endParaRPr sz="1000" dirty="0"/>
          </a:p>
          <a:p>
            <a:pPr marR="2540" algn="ctr">
              <a:lnSpc>
                <a:spcPct val="100000"/>
              </a:lnSpc>
            </a:pPr>
            <a:r>
              <a:rPr sz="1700" spc="0" dirty="0" smtClean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 and</a:t>
            </a:r>
            <a:r>
              <a:rPr sz="17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17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3"/>
              </a:spcBef>
            </a:pPr>
            <a:endParaRPr sz="1000" dirty="0"/>
          </a:p>
          <a:p>
            <a:pPr algn="ctr">
              <a:lnSpc>
                <a:spcPct val="100000"/>
              </a:lnSpc>
            </a:pPr>
            <a:r>
              <a:rPr sz="1700" i="1" spc="10" dirty="0" smtClean="0">
                <a:solidFill>
                  <a:srgbClr val="FF0000"/>
                </a:solidFill>
                <a:latin typeface="Arial"/>
                <a:cs typeface="Arial"/>
              </a:rPr>
              <a:t>TS 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7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i="1" spc="1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i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120" baseline="39351" dirty="0" smtClean="0">
                <a:solidFill>
                  <a:srgbClr val="FF0000"/>
                </a:solidFill>
                <a:latin typeface="Meiryo"/>
                <a:cs typeface="Meiryo"/>
              </a:rPr>
              <a:t>′</a:t>
            </a:r>
            <a:r>
              <a:rPr sz="1800" spc="172" baseline="39351" dirty="0" smtClean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satisfy</a:t>
            </a:r>
            <a:r>
              <a:rPr sz="17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sa</a:t>
            </a:r>
            <a:r>
              <a:rPr sz="1700" spc="1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7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sa</a:t>
            </a:r>
            <a:r>
              <a:rPr sz="1700" spc="-5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ety</a:t>
            </a:r>
            <a:r>
              <a:rPr sz="17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prope</a:t>
            </a:r>
            <a:r>
              <a:rPr sz="1700" spc="7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ties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67318" y="4641639"/>
            <a:ext cx="0" cy="1256224"/>
          </a:xfrm>
          <a:custGeom>
            <a:avLst/>
            <a:gdLst/>
            <a:ahLst/>
            <a:cxnLst/>
            <a:rect l="l" t="t" r="r" b="b"/>
            <a:pathLst>
              <a:path h="1318260">
                <a:moveTo>
                  <a:pt x="0" y="1318260"/>
                </a:moveTo>
                <a:lnTo>
                  <a:pt x="0" y="0"/>
                </a:lnTo>
              </a:path>
            </a:pathLst>
          </a:custGeom>
          <a:ln w="13716">
            <a:solidFill>
              <a:srgbClr val="FE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7504" y="5902946"/>
            <a:ext cx="5897895" cy="0"/>
          </a:xfrm>
          <a:custGeom>
            <a:avLst/>
            <a:gdLst/>
            <a:ahLst/>
            <a:cxnLst/>
            <a:rect l="l" t="t" r="r" b="b"/>
            <a:pathLst>
              <a:path w="5004815">
                <a:moveTo>
                  <a:pt x="0" y="0"/>
                </a:moveTo>
                <a:lnTo>
                  <a:pt x="5004815" y="0"/>
                </a:lnTo>
              </a:path>
            </a:pathLst>
          </a:custGeom>
          <a:ln w="13716">
            <a:solidFill>
              <a:srgbClr val="FE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85787" y="247650"/>
            <a:ext cx="11761470" cy="899615"/>
          </a:xfrm>
          <a:prstGeom prst="rect">
            <a:avLst/>
          </a:prstGeom>
        </p:spPr>
        <p:txBody>
          <a:bodyPr/>
          <a:lstStyle>
            <a:lvl1pPr algn="l" defTabSz="1028700" rtl="0" eaLnBrk="1" latinLnBrk="0" hangingPunct="1">
              <a:spcBef>
                <a:spcPct val="0"/>
              </a:spcBef>
              <a:buNone/>
              <a:defRPr sz="4100" b="1" kern="1200" cap="none" spc="-68" baseline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sz="3600" spc="10" dirty="0" smtClean="0">
                <a:latin typeface="Arial"/>
                <a:cs typeface="Arial"/>
              </a:rPr>
              <a:t>F</a:t>
            </a:r>
            <a:r>
              <a:rPr lang="en-US" sz="3600" spc="0" dirty="0" smtClean="0">
                <a:latin typeface="Arial"/>
                <a:cs typeface="Arial"/>
              </a:rPr>
              <a:t>i</a:t>
            </a:r>
            <a:r>
              <a:rPr lang="en-US" sz="3600" spc="10" dirty="0" smtClean="0">
                <a:latin typeface="Arial"/>
                <a:cs typeface="Arial"/>
              </a:rPr>
              <a:t>n</a:t>
            </a:r>
            <a:r>
              <a:rPr lang="en-US" sz="3600" spc="0" dirty="0" smtClean="0">
                <a:latin typeface="Arial"/>
                <a:cs typeface="Arial"/>
              </a:rPr>
              <a:t>i</a:t>
            </a:r>
            <a:r>
              <a:rPr lang="en-US" sz="3600" spc="10" dirty="0" smtClean="0">
                <a:latin typeface="Arial"/>
                <a:cs typeface="Arial"/>
              </a:rPr>
              <a:t>te</a:t>
            </a:r>
            <a:r>
              <a:rPr lang="en-US" sz="3600" spc="15" dirty="0" smtClean="0">
                <a:latin typeface="Arial"/>
                <a:cs typeface="Arial"/>
              </a:rPr>
              <a:t> </a:t>
            </a:r>
            <a:r>
              <a:rPr lang="en-US" sz="3600" spc="5" dirty="0" smtClean="0">
                <a:latin typeface="Arial"/>
                <a:cs typeface="Arial"/>
              </a:rPr>
              <a:t>t</a:t>
            </a:r>
            <a:r>
              <a:rPr lang="en-US" sz="3600" spc="0" dirty="0" smtClean="0">
                <a:latin typeface="Arial"/>
                <a:cs typeface="Arial"/>
              </a:rPr>
              <a:t>r</a:t>
            </a:r>
            <a:r>
              <a:rPr lang="en-US" sz="3600" spc="10" dirty="0" smtClean="0">
                <a:latin typeface="Arial"/>
                <a:cs typeface="Arial"/>
              </a:rPr>
              <a:t>ace equ</a:t>
            </a:r>
            <a:r>
              <a:rPr lang="en-US" sz="3600" spc="0" dirty="0" smtClean="0">
                <a:latin typeface="Arial"/>
                <a:cs typeface="Arial"/>
              </a:rPr>
              <a:t>i</a:t>
            </a:r>
            <a:r>
              <a:rPr lang="en-US" sz="3600" spc="-40" dirty="0" smtClean="0">
                <a:latin typeface="Arial"/>
                <a:cs typeface="Arial"/>
              </a:rPr>
              <a:t>v</a:t>
            </a:r>
            <a:r>
              <a:rPr lang="en-US" sz="3600" spc="10" dirty="0" smtClean="0">
                <a:latin typeface="Arial"/>
                <a:cs typeface="Arial"/>
              </a:rPr>
              <a:t>a</a:t>
            </a:r>
            <a:r>
              <a:rPr lang="en-US" sz="3600" spc="0" dirty="0" smtClean="0">
                <a:latin typeface="Arial"/>
                <a:cs typeface="Arial"/>
              </a:rPr>
              <a:t>l</a:t>
            </a:r>
            <a:r>
              <a:rPr lang="en-US" sz="3600" spc="10" dirty="0" smtClean="0">
                <a:latin typeface="Arial"/>
                <a:cs typeface="Arial"/>
              </a:rPr>
              <a:t>ence</a:t>
            </a:r>
            <a:r>
              <a:rPr lang="en-US" sz="3600" spc="15" dirty="0" smtClean="0">
                <a:latin typeface="Arial"/>
                <a:cs typeface="Arial"/>
              </a:rPr>
              <a:t> </a:t>
            </a:r>
            <a:r>
              <a:rPr lang="en-US" sz="3600" spc="10" dirty="0" smtClean="0">
                <a:latin typeface="Arial"/>
                <a:cs typeface="Arial"/>
              </a:rPr>
              <a:t>an</a:t>
            </a:r>
            <a:r>
              <a:rPr lang="en-US" sz="3600" spc="15" dirty="0" smtClean="0">
                <a:latin typeface="Arial"/>
                <a:cs typeface="Arial"/>
              </a:rPr>
              <a:t>d</a:t>
            </a:r>
            <a:r>
              <a:rPr lang="en-US" sz="3600" spc="10" dirty="0" smtClean="0">
                <a:latin typeface="Arial"/>
                <a:cs typeface="Arial"/>
              </a:rPr>
              <a:t> sa</a:t>
            </a:r>
            <a:r>
              <a:rPr lang="en-US" sz="3600" spc="-20" dirty="0" smtClean="0">
                <a:latin typeface="Arial"/>
                <a:cs typeface="Arial"/>
              </a:rPr>
              <a:t>f</a:t>
            </a:r>
            <a:r>
              <a:rPr lang="en-US" sz="3600" spc="10" dirty="0" smtClean="0">
                <a:latin typeface="Arial"/>
                <a:cs typeface="Arial"/>
              </a:rPr>
              <a:t>ety</a:t>
            </a:r>
            <a:r>
              <a:rPr lang="en-US" sz="3600" spc="-10" dirty="0" smtClean="0">
                <a:latin typeface="Arial"/>
                <a:cs typeface="Arial"/>
              </a:rPr>
              <a:t> </a:t>
            </a:r>
            <a:r>
              <a:rPr lang="en-US" sz="3600" spc="10" dirty="0" smtClean="0">
                <a:latin typeface="Arial"/>
                <a:cs typeface="Arial"/>
              </a:rPr>
              <a:t>p</a:t>
            </a:r>
            <a:r>
              <a:rPr lang="en-US" sz="3600" spc="-50" dirty="0" smtClean="0">
                <a:latin typeface="Arial"/>
                <a:cs typeface="Arial"/>
              </a:rPr>
              <a:t>r</a:t>
            </a:r>
            <a:r>
              <a:rPr lang="en-US" sz="3600" spc="10" dirty="0" smtClean="0">
                <a:latin typeface="Arial"/>
                <a:cs typeface="Arial"/>
              </a:rPr>
              <a:t>ope</a:t>
            </a:r>
            <a:r>
              <a:rPr lang="en-US" sz="3600" spc="45" dirty="0" smtClean="0">
                <a:latin typeface="Arial"/>
                <a:cs typeface="Arial"/>
              </a:rPr>
              <a:t>r</a:t>
            </a:r>
            <a:r>
              <a:rPr lang="en-US" sz="3600" spc="5" dirty="0" smtClean="0">
                <a:latin typeface="Arial"/>
                <a:cs typeface="Arial"/>
              </a:rPr>
              <a:t>t</a:t>
            </a:r>
            <a:r>
              <a:rPr lang="en-US" sz="3600" spc="0" dirty="0" smtClean="0">
                <a:latin typeface="Arial"/>
                <a:cs typeface="Arial"/>
              </a:rPr>
              <a:t>i</a:t>
            </a:r>
            <a:r>
              <a:rPr lang="en-US" sz="3600" spc="10" dirty="0" smtClean="0">
                <a:latin typeface="Arial"/>
                <a:cs typeface="Arial"/>
              </a:rPr>
              <a:t>es</a:t>
            </a:r>
            <a:r>
              <a:rPr lang="en-US" sz="3600" dirty="0" smtClean="0">
                <a:latin typeface="Arial"/>
                <a:cs typeface="Arial"/>
              </a:rPr>
              <a:t/>
            </a:r>
            <a:br>
              <a:rPr lang="en-US" sz="3600" dirty="0" smtClean="0">
                <a:latin typeface="Arial"/>
                <a:cs typeface="Arial"/>
              </a:rPr>
            </a:b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61799" y="1785333"/>
            <a:ext cx="826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35" dirty="0">
                <a:solidFill>
                  <a:srgbClr val="231F20"/>
                </a:solidFill>
                <a:cs typeface="Arial"/>
              </a:rPr>
              <a:t>F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or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i="1" spc="10" dirty="0">
                <a:solidFill>
                  <a:srgbClr val="231F20"/>
                </a:solidFill>
                <a:cs typeface="Arial"/>
              </a:rPr>
              <a:t>TS</a:t>
            </a:r>
            <a:r>
              <a:rPr lang="en-US" i="1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and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i="1" spc="10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i="1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pc="120" baseline="39351" dirty="0">
                <a:solidFill>
                  <a:srgbClr val="231F20"/>
                </a:solidFill>
                <a:latin typeface="Meiryo"/>
                <a:cs typeface="Meiryo"/>
              </a:rPr>
              <a:t>′</a:t>
            </a:r>
            <a:r>
              <a:rPr lang="en-US" spc="195" baseline="39351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be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ansition</a:t>
            </a:r>
            <a:r>
              <a:rPr lang="en-US" spc="-3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syste</a:t>
            </a:r>
            <a:r>
              <a:rPr lang="en-US" spc="15" dirty="0">
                <a:solidFill>
                  <a:srgbClr val="231F20"/>
                </a:solidFill>
                <a:cs typeface="Arial"/>
              </a:rPr>
              <a:t>m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pc="-1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pc="-20" dirty="0">
                <a:solidFill>
                  <a:srgbClr val="231F20"/>
                </a:solidFill>
                <a:cs typeface="Arial"/>
              </a:rPr>
              <a:t>o</a:t>
            </a:r>
            <a:r>
              <a:rPr lang="en-US" spc="-40" dirty="0">
                <a:solidFill>
                  <a:srgbClr val="231F20"/>
                </a:solidFill>
                <a:cs typeface="Arial"/>
              </a:rPr>
              <a:t>v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er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i="1" spc="10" dirty="0">
                <a:solidFill>
                  <a:srgbClr val="231F20"/>
                </a:solidFill>
                <a:cs typeface="Arial"/>
              </a:rPr>
              <a:t>AP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)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15" dirty="0">
                <a:solidFill>
                  <a:srgbClr val="231F20"/>
                </a:solidFill>
                <a:cs typeface="Arial"/>
              </a:rPr>
              <a:t>w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ithout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te</a:t>
            </a:r>
            <a:r>
              <a:rPr lang="en-US" spc="5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pc="15" dirty="0">
                <a:solidFill>
                  <a:srgbClr val="231F20"/>
                </a:solidFill>
                <a:cs typeface="Arial"/>
              </a:rPr>
              <a:t>m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inal</a:t>
            </a:r>
            <a:r>
              <a:rPr lang="en-US" spc="-3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states: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1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7" y="247651"/>
            <a:ext cx="11761470" cy="685800"/>
          </a:xfrm>
        </p:spPr>
        <p:txBody>
          <a:bodyPr/>
          <a:lstStyle/>
          <a:p>
            <a:r>
              <a:rPr lang="en-US" sz="3600" dirty="0"/>
              <a:t>Finite vs. infinite traces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object 5"/>
          <p:cNvSpPr txBox="1">
            <a:spLocks noGrp="1"/>
          </p:cNvSpPr>
          <p:nvPr>
            <p:ph idx="1"/>
          </p:nvPr>
        </p:nvSpPr>
        <p:spPr>
          <a:xfrm>
            <a:off x="630078" y="1771650"/>
            <a:ext cx="11551444" cy="46608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50" spc="-65" dirty="0" smtClean="0">
                <a:solidFill>
                  <a:srgbClr val="231F20"/>
                </a:solidFill>
                <a:latin typeface="Arial"/>
                <a:cs typeface="Arial"/>
              </a:rPr>
              <a:t>		         </a:t>
            </a:r>
            <a:r>
              <a:rPr sz="2050" spc="-65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20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spc="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i="1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wi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thout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sz="2050" spc="4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nal</a:t>
            </a:r>
            <a:r>
              <a:rPr sz="20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tates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spc="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175" spc="217" baseline="38314" dirty="0" smtClean="0">
                <a:solidFill>
                  <a:srgbClr val="231F20"/>
                </a:solidFill>
                <a:latin typeface="Meiryo"/>
                <a:cs typeface="Meiryo"/>
              </a:rPr>
              <a:t>′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lang="en-US" sz="2050" spc="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2700"/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	 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           </a:t>
            </a:r>
            <a:r>
              <a:rPr lang="en-US" sz="2050" i="1" spc="-254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i="1" spc="-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i="1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i="1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i="1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i="1" spc="1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114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20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i="1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114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455" dirty="0">
                <a:solidFill>
                  <a:srgbClr val="231F20"/>
                </a:solidFill>
                <a:latin typeface="Gulim"/>
                <a:cs typeface="Gulim"/>
              </a:rPr>
              <a:t>⊆</a:t>
            </a:r>
            <a:r>
              <a:rPr lang="en-US" sz="2050" spc="-120" dirty="0">
                <a:solidFill>
                  <a:srgbClr val="231F20"/>
                </a:solidFill>
                <a:latin typeface="Gulim"/>
                <a:cs typeface="Gulim"/>
              </a:rPr>
              <a:t> </a:t>
            </a:r>
            <a:r>
              <a:rPr lang="en-US" sz="2050" i="1" spc="-254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i="1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i="1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i="1" spc="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114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175" spc="217" baseline="38314" dirty="0" smtClean="0">
                <a:solidFill>
                  <a:srgbClr val="231F20"/>
                </a:solidFill>
                <a:latin typeface="Meiryo"/>
                <a:cs typeface="Meiryo"/>
              </a:rPr>
              <a:t>′</a:t>
            </a:r>
            <a:r>
              <a:rPr lang="en-US" sz="2050" spc="114" dirty="0" smtClean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lang="en-US" sz="2050" spc="-5" dirty="0" err="1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 err="1" smtClean="0">
                <a:solidFill>
                  <a:srgbClr val="231F20"/>
                </a:solidFill>
                <a:latin typeface="Arial"/>
                <a:cs typeface="Arial"/>
              </a:rPr>
              <a:t>ff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   </a:t>
            </a:r>
            <a:r>
              <a:rPr lang="en-US" sz="2050" i="1" spc="-254" dirty="0" err="1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i="1" spc="-30" dirty="0" err="1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i="1" dirty="0" err="1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i="1" spc="-5" dirty="0" err="1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i="1" dirty="0" err="1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i="1" spc="10" dirty="0" err="1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100" spc="82" baseline="-11904" dirty="0" err="1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100" spc="60" baseline="-11904" dirty="0" err="1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100" spc="30" baseline="-11904" dirty="0" err="1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100" spc="-337" baseline="-1190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114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114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455" dirty="0">
                <a:solidFill>
                  <a:srgbClr val="231F20"/>
                </a:solidFill>
                <a:latin typeface="Gulim"/>
                <a:cs typeface="Gulim"/>
              </a:rPr>
              <a:t>⊆</a:t>
            </a:r>
            <a:r>
              <a:rPr lang="en-US" sz="2050" spc="-105" dirty="0">
                <a:solidFill>
                  <a:srgbClr val="231F20"/>
                </a:solidFill>
                <a:latin typeface="Gulim"/>
                <a:cs typeface="Gulim"/>
              </a:rPr>
              <a:t> </a:t>
            </a:r>
            <a:r>
              <a:rPr lang="en-US" sz="2050" i="1" spc="-254" dirty="0" err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i="1" spc="-30" dirty="0" err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i="1" dirty="0" err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i="1" spc="-5" dirty="0" err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i="1" dirty="0" err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i="1" spc="-5" dirty="0" err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100" spc="82" baseline="-11904" dirty="0" err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100" spc="60" baseline="-11904" dirty="0" err="1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100" spc="30" baseline="-11904" dirty="0" err="1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100" spc="-337" baseline="-119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114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175" spc="217" baseline="38314" dirty="0" smtClean="0">
                <a:solidFill>
                  <a:srgbClr val="231F20"/>
                </a:solidFill>
                <a:latin typeface="Meiryo"/>
                <a:cs typeface="Meiryo"/>
              </a:rPr>
              <a:t>′</a:t>
            </a:r>
            <a:r>
              <a:rPr lang="en-US" sz="2050" spc="114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</a:p>
          <a:p>
            <a:pPr marL="12700"/>
            <a:endParaRPr lang="en-US" sz="2050" spc="114" dirty="0">
              <a:solidFill>
                <a:srgbClr val="231F20"/>
              </a:solidFill>
              <a:latin typeface="Arial"/>
              <a:cs typeface="Arial"/>
            </a:endParaRPr>
          </a:p>
          <a:p>
            <a:pPr marL="12700"/>
            <a:r>
              <a:rPr lang="en-US" sz="2000" i="1" spc="5" dirty="0" smtClean="0">
                <a:solidFill>
                  <a:srgbClr val="0000FF"/>
                </a:solidFill>
                <a:latin typeface="Arial"/>
                <a:cs typeface="Arial"/>
              </a:rPr>
              <a:t>		   This   does </a:t>
            </a:r>
            <a:r>
              <a:rPr lang="en-US" sz="20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i="1" spc="5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lang="en-US" sz="2000" i="1" spc="5" dirty="0" smtClean="0">
                <a:solidFill>
                  <a:srgbClr val="0000FF"/>
                </a:solidFill>
                <a:latin typeface="Arial"/>
                <a:cs typeface="Arial"/>
              </a:rPr>
              <a:t> hold </a:t>
            </a:r>
            <a:r>
              <a:rPr lang="en-US" sz="20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i="1" spc="-5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000" i="1" spc="5" dirty="0" smtClean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lang="en-US" sz="20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i="1" spc="5" dirty="0" smtClean="0">
                <a:solidFill>
                  <a:srgbClr val="0000FF"/>
                </a:solidFill>
                <a:latin typeface="Arial"/>
                <a:cs typeface="Arial"/>
              </a:rPr>
              <a:t>infinite </a:t>
            </a:r>
            <a:r>
              <a:rPr lang="en-US" sz="20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i="1" spc="10" dirty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r>
              <a:rPr lang="en-US" sz="2000" spc="120" baseline="39351" dirty="0">
                <a:solidFill>
                  <a:srgbClr val="0000FF"/>
                </a:solidFill>
                <a:latin typeface="Meiryo"/>
                <a:cs typeface="Meiryo"/>
              </a:rPr>
              <a:t>′</a:t>
            </a:r>
            <a:r>
              <a:rPr lang="en-US" sz="2000" spc="172" baseline="39351" dirty="0">
                <a:solidFill>
                  <a:srgbClr val="0000FF"/>
                </a:solidFill>
                <a:latin typeface="Meiryo"/>
                <a:cs typeface="Meiryo"/>
              </a:rPr>
              <a:t> </a:t>
            </a:r>
            <a:r>
              <a:rPr lang="en-US" sz="2000" i="1" spc="5" dirty="0">
                <a:solidFill>
                  <a:srgbClr val="0000FF"/>
                </a:solidFill>
                <a:latin typeface="Arial"/>
                <a:cs typeface="Arial"/>
              </a:rPr>
              <a:t>(c</a:t>
            </a:r>
            <a:r>
              <a:rPr lang="en-US" sz="2000" i="1" spc="-5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000" i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lang="en-US" sz="20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i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000" i="1" spc="-4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000" i="1" spc="5" dirty="0">
                <a:solidFill>
                  <a:srgbClr val="0000FF"/>
                </a:solidFill>
                <a:latin typeface="Arial"/>
                <a:cs typeface="Arial"/>
              </a:rPr>
              <a:t>xt</a:t>
            </a:r>
            <a:r>
              <a:rPr lang="en-US" sz="20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i="1" spc="5" dirty="0">
                <a:solidFill>
                  <a:srgbClr val="0000FF"/>
                </a:solidFill>
                <a:latin typeface="Arial"/>
                <a:cs typeface="Arial"/>
              </a:rPr>
              <a:t>slide</a:t>
            </a:r>
            <a:r>
              <a:rPr lang="en-US" sz="2000" i="1" spc="5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  <a:p>
            <a:pPr marL="12700"/>
            <a:r>
              <a:rPr lang="en-US" sz="2000" i="1" dirty="0" smtClean="0">
                <a:solidFill>
                  <a:srgbClr val="0000FF"/>
                </a:solidFill>
                <a:latin typeface="Arial"/>
                <a:cs typeface="Arial"/>
              </a:rPr>
              <a:t> 			   </a:t>
            </a:r>
            <a:r>
              <a:rPr lang="en-US" sz="2000" i="1" spc="-30" dirty="0" smtClean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000" i="1" spc="5" dirty="0" smtClean="0">
                <a:solidFill>
                  <a:srgbClr val="0000FF"/>
                </a:solidFill>
                <a:latin typeface="Arial"/>
                <a:cs typeface="Arial"/>
              </a:rPr>
              <a:t>ut  also </a:t>
            </a:r>
            <a:r>
              <a:rPr lang="en-US" sz="20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i="1" spc="5" dirty="0" smtClean="0">
                <a:solidFill>
                  <a:srgbClr val="0000FF"/>
                </a:solidFill>
                <a:latin typeface="Arial"/>
                <a:cs typeface="Arial"/>
              </a:rPr>
              <a:t>holds </a:t>
            </a:r>
            <a:r>
              <a:rPr lang="en-US" sz="20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i="1" spc="-5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000" i="1" spc="5" dirty="0" smtClean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lang="en-US" sz="20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2000" i="1" spc="15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sz="2000" i="1" spc="5" dirty="0" smtClean="0">
                <a:solidFill>
                  <a:srgbClr val="0000FF"/>
                </a:solidFill>
                <a:latin typeface="Arial"/>
                <a:cs typeface="Arial"/>
              </a:rPr>
              <a:t>age-finite </a:t>
            </a:r>
            <a:r>
              <a:rPr lang="en-US" sz="2000" i="1" spc="-3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i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lang="en-US" sz="2000" i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sz="2000" spc="120" baseline="39351" dirty="0">
                <a:solidFill>
                  <a:srgbClr val="0000FF"/>
                </a:solidFill>
                <a:latin typeface="Meiryo"/>
                <a:cs typeface="Meiryo"/>
              </a:rPr>
              <a:t>′</a:t>
            </a:r>
            <a:endParaRPr lang="en-US" sz="2000" baseline="39351" dirty="0">
              <a:latin typeface="Meiryo"/>
              <a:cs typeface="Meiryo"/>
            </a:endParaRPr>
          </a:p>
          <a:p>
            <a:pPr marL="12700"/>
            <a:endParaRPr lang="en-US" sz="2050" dirty="0">
              <a:latin typeface="Arial"/>
              <a:cs typeface="Arial"/>
            </a:endParaRPr>
          </a:p>
          <a:p>
            <a:pPr marL="12700"/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50" spc="0" dirty="0" smtClean="0">
                <a:solidFill>
                  <a:srgbClr val="231F20"/>
                </a:solidFill>
                <a:latin typeface="Arial"/>
                <a:cs typeface="Arial"/>
              </a:rPr>
              <a:t/>
            </a:r>
            <a:br>
              <a:rPr lang="en-US" sz="2050" spc="0" dirty="0" smtClean="0">
                <a:solidFill>
                  <a:srgbClr val="231F20"/>
                </a:solidFill>
                <a:latin typeface="Arial"/>
                <a:cs typeface="Arial"/>
              </a:rPr>
            </a:b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395483" y="3420108"/>
            <a:ext cx="305689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22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2075" y="476250"/>
            <a:ext cx="6806646" cy="383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195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3200" b="1" spc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3200" b="1" spc="1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ace</a:t>
            </a:r>
            <a:r>
              <a:rPr sz="3200" b="1" spc="15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3200" b="1" spc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3200" b="1" spc="1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3200" b="1" spc="-4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c</a:t>
            </a:r>
            <a:r>
              <a:rPr sz="3200" b="1" spc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sz="3200" b="1" spc="1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us</a:t>
            </a:r>
            <a:r>
              <a:rPr sz="3200" b="1" spc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3200" b="1" spc="1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3200" b="1" spc="15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3200" b="1" spc="2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3200" b="1" spc="-15" dirty="0">
                <a:solidFill>
                  <a:schemeClr val="tx2"/>
                </a:solidFill>
                <a:latin typeface="Arial Narrow" panose="020B0606020202030204" pitchFamily="34" charset="0"/>
                <a:ea typeface="Cambria Math"/>
                <a:cs typeface="Arial"/>
              </a:rPr>
              <a:t>≠</a:t>
            </a:r>
            <a:r>
              <a:rPr sz="3200" b="1" spc="5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3200" b="1" spc="5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f</a:t>
            </a:r>
            <a:r>
              <a:rPr sz="3200" b="1" spc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3200" b="1" spc="1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3200" b="1" spc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3200" b="1" spc="1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te</a:t>
            </a:r>
            <a:r>
              <a:rPr sz="3200" b="1" spc="15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3200" b="1" spc="5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3200" b="1" spc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3200" b="1" spc="1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ace </a:t>
            </a:r>
            <a:r>
              <a:rPr sz="3200" b="1" spc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3200" b="1" spc="1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3200" b="1" spc="-4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c</a:t>
            </a:r>
            <a:r>
              <a:rPr sz="3200" b="1" spc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sz="3200" b="1" spc="1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us</a:t>
            </a:r>
            <a:r>
              <a:rPr sz="3200" b="1" spc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3200" b="1" spc="10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3200" b="1" spc="15" dirty="0" smtClean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n</a:t>
            </a:r>
            <a:endParaRPr sz="3200" b="1" dirty="0">
              <a:solidFill>
                <a:schemeClr val="tx2"/>
              </a:solidFill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9943" y="1976423"/>
            <a:ext cx="406901" cy="329051"/>
          </a:xfrm>
          <a:custGeom>
            <a:avLst/>
            <a:gdLst/>
            <a:ahLst/>
            <a:cxnLst/>
            <a:rect l="l" t="t" r="r" b="b"/>
            <a:pathLst>
              <a:path w="345287" h="345300">
                <a:moveTo>
                  <a:pt x="172643" y="0"/>
                </a:moveTo>
                <a:lnTo>
                  <a:pt x="187367" y="619"/>
                </a:lnTo>
                <a:lnTo>
                  <a:pt x="201748" y="2443"/>
                </a:lnTo>
                <a:lnTo>
                  <a:pt x="242331" y="14643"/>
                </a:lnTo>
                <a:lnTo>
                  <a:pt x="278026" y="35886"/>
                </a:lnTo>
                <a:lnTo>
                  <a:pt x="307481" y="64820"/>
                </a:lnTo>
                <a:lnTo>
                  <a:pt x="329346" y="100095"/>
                </a:lnTo>
                <a:lnTo>
                  <a:pt x="342272" y="140360"/>
                </a:lnTo>
                <a:lnTo>
                  <a:pt x="345287" y="172656"/>
                </a:lnTo>
                <a:lnTo>
                  <a:pt x="344668" y="187379"/>
                </a:lnTo>
                <a:lnTo>
                  <a:pt x="335783" y="229290"/>
                </a:lnTo>
                <a:lnTo>
                  <a:pt x="317405" y="266764"/>
                </a:lnTo>
                <a:lnTo>
                  <a:pt x="290885" y="298451"/>
                </a:lnTo>
                <a:lnTo>
                  <a:pt x="257574" y="322998"/>
                </a:lnTo>
                <a:lnTo>
                  <a:pt x="218823" y="339054"/>
                </a:lnTo>
                <a:lnTo>
                  <a:pt x="175981" y="345268"/>
                </a:lnTo>
                <a:lnTo>
                  <a:pt x="172631" y="345300"/>
                </a:lnTo>
                <a:lnTo>
                  <a:pt x="157907" y="344681"/>
                </a:lnTo>
                <a:lnTo>
                  <a:pt x="115996" y="335793"/>
                </a:lnTo>
                <a:lnTo>
                  <a:pt x="78523" y="317412"/>
                </a:lnTo>
                <a:lnTo>
                  <a:pt x="46839" y="290889"/>
                </a:lnTo>
                <a:lnTo>
                  <a:pt x="22295" y="257576"/>
                </a:lnTo>
                <a:lnTo>
                  <a:pt x="6242" y="218823"/>
                </a:lnTo>
                <a:lnTo>
                  <a:pt x="31" y="175983"/>
                </a:lnTo>
                <a:lnTo>
                  <a:pt x="0" y="172643"/>
                </a:lnTo>
                <a:lnTo>
                  <a:pt x="619" y="157920"/>
                </a:lnTo>
                <a:lnTo>
                  <a:pt x="9505" y="116007"/>
                </a:lnTo>
                <a:lnTo>
                  <a:pt x="27883" y="78532"/>
                </a:lnTo>
                <a:lnTo>
                  <a:pt x="54403" y="46845"/>
                </a:lnTo>
                <a:lnTo>
                  <a:pt x="87714" y="22298"/>
                </a:lnTo>
                <a:lnTo>
                  <a:pt x="126464" y="6243"/>
                </a:lnTo>
                <a:lnTo>
                  <a:pt x="169304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0624" y="2143472"/>
            <a:ext cx="211922" cy="0"/>
          </a:xfrm>
          <a:custGeom>
            <a:avLst/>
            <a:gdLst/>
            <a:ahLst/>
            <a:cxnLst/>
            <a:rect l="l" t="t" r="r" b="b"/>
            <a:pathLst>
              <a:path w="179832">
                <a:moveTo>
                  <a:pt x="179832" y="0"/>
                </a:move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2742" y="2125887"/>
            <a:ext cx="59819" cy="35181"/>
          </a:xfrm>
          <a:custGeom>
            <a:avLst/>
            <a:gdLst/>
            <a:ahLst/>
            <a:cxnLst/>
            <a:rect l="l" t="t" r="r" b="b"/>
            <a:pathLst>
              <a:path w="50761" h="36918">
                <a:moveTo>
                  <a:pt x="0" y="18453"/>
                </a:moveTo>
                <a:lnTo>
                  <a:pt x="12" y="36918"/>
                </a:lnTo>
                <a:lnTo>
                  <a:pt x="50761" y="18453"/>
                </a:lnTo>
                <a:lnTo>
                  <a:pt x="12" y="0"/>
                </a:lnTo>
                <a:lnTo>
                  <a:pt x="0" y="18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3927" y="1976423"/>
            <a:ext cx="406901" cy="329051"/>
          </a:xfrm>
          <a:custGeom>
            <a:avLst/>
            <a:gdLst/>
            <a:ahLst/>
            <a:cxnLst/>
            <a:rect l="l" t="t" r="r" b="b"/>
            <a:pathLst>
              <a:path w="345287" h="345300">
                <a:moveTo>
                  <a:pt x="172643" y="0"/>
                </a:moveTo>
                <a:lnTo>
                  <a:pt x="187368" y="631"/>
                </a:lnTo>
                <a:lnTo>
                  <a:pt x="201749" y="2455"/>
                </a:lnTo>
                <a:lnTo>
                  <a:pt x="242334" y="14655"/>
                </a:lnTo>
                <a:lnTo>
                  <a:pt x="278029" y="35896"/>
                </a:lnTo>
                <a:lnTo>
                  <a:pt x="307484" y="64830"/>
                </a:lnTo>
                <a:lnTo>
                  <a:pt x="329349" y="100104"/>
                </a:lnTo>
                <a:lnTo>
                  <a:pt x="342273" y="140369"/>
                </a:lnTo>
                <a:lnTo>
                  <a:pt x="345287" y="172643"/>
                </a:lnTo>
                <a:lnTo>
                  <a:pt x="344668" y="187367"/>
                </a:lnTo>
                <a:lnTo>
                  <a:pt x="335782" y="229282"/>
                </a:lnTo>
                <a:lnTo>
                  <a:pt x="317403" y="266758"/>
                </a:lnTo>
                <a:lnTo>
                  <a:pt x="290884" y="298446"/>
                </a:lnTo>
                <a:lnTo>
                  <a:pt x="257575" y="322994"/>
                </a:lnTo>
                <a:lnTo>
                  <a:pt x="218826" y="339052"/>
                </a:lnTo>
                <a:lnTo>
                  <a:pt x="175991" y="345268"/>
                </a:lnTo>
                <a:lnTo>
                  <a:pt x="172643" y="345300"/>
                </a:lnTo>
                <a:lnTo>
                  <a:pt x="157921" y="344681"/>
                </a:lnTo>
                <a:lnTo>
                  <a:pt x="116009" y="335794"/>
                </a:lnTo>
                <a:lnTo>
                  <a:pt x="78535" y="317414"/>
                </a:lnTo>
                <a:lnTo>
                  <a:pt x="46849" y="290893"/>
                </a:lnTo>
                <a:lnTo>
                  <a:pt x="22302" y="257581"/>
                </a:lnTo>
                <a:lnTo>
                  <a:pt x="6245" y="218831"/>
                </a:lnTo>
                <a:lnTo>
                  <a:pt x="31" y="175993"/>
                </a:lnTo>
                <a:lnTo>
                  <a:pt x="0" y="172656"/>
                </a:lnTo>
                <a:lnTo>
                  <a:pt x="619" y="157932"/>
                </a:lnTo>
                <a:lnTo>
                  <a:pt x="9505" y="116018"/>
                </a:lnTo>
                <a:lnTo>
                  <a:pt x="27883" y="78541"/>
                </a:lnTo>
                <a:lnTo>
                  <a:pt x="54403" y="46853"/>
                </a:lnTo>
                <a:lnTo>
                  <a:pt x="87712" y="22305"/>
                </a:lnTo>
                <a:lnTo>
                  <a:pt x="126460" y="6248"/>
                </a:lnTo>
                <a:lnTo>
                  <a:pt x="169296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1481" y="2143472"/>
            <a:ext cx="211936" cy="0"/>
          </a:xfrm>
          <a:custGeom>
            <a:avLst/>
            <a:gdLst/>
            <a:ahLst/>
            <a:cxnLst/>
            <a:rect l="l" t="t" r="r" b="b"/>
            <a:pathLst>
              <a:path w="179844">
                <a:moveTo>
                  <a:pt x="179844" y="0"/>
                </a:move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3613" y="2125887"/>
            <a:ext cx="59805" cy="35181"/>
          </a:xfrm>
          <a:custGeom>
            <a:avLst/>
            <a:gdLst/>
            <a:ahLst/>
            <a:cxnLst/>
            <a:rect l="l" t="t" r="r" b="b"/>
            <a:pathLst>
              <a:path w="50749" h="36918">
                <a:moveTo>
                  <a:pt x="0" y="18453"/>
                </a:moveTo>
                <a:lnTo>
                  <a:pt x="12" y="36918"/>
                </a:lnTo>
                <a:lnTo>
                  <a:pt x="50749" y="18453"/>
                </a:lnTo>
                <a:lnTo>
                  <a:pt x="12" y="0"/>
                </a:lnTo>
                <a:lnTo>
                  <a:pt x="0" y="18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6338" y="2525338"/>
            <a:ext cx="406886" cy="329038"/>
          </a:xfrm>
          <a:custGeom>
            <a:avLst/>
            <a:gdLst/>
            <a:ahLst/>
            <a:cxnLst/>
            <a:rect l="l" t="t" r="r" b="b"/>
            <a:pathLst>
              <a:path w="345274" h="345287">
                <a:moveTo>
                  <a:pt x="172643" y="0"/>
                </a:moveTo>
                <a:lnTo>
                  <a:pt x="187355" y="619"/>
                </a:lnTo>
                <a:lnTo>
                  <a:pt x="201736" y="2443"/>
                </a:lnTo>
                <a:lnTo>
                  <a:pt x="242321" y="14643"/>
                </a:lnTo>
                <a:lnTo>
                  <a:pt x="278018" y="35885"/>
                </a:lnTo>
                <a:lnTo>
                  <a:pt x="307476" y="64818"/>
                </a:lnTo>
                <a:lnTo>
                  <a:pt x="329344" y="100091"/>
                </a:lnTo>
                <a:lnTo>
                  <a:pt x="342271" y="140351"/>
                </a:lnTo>
                <a:lnTo>
                  <a:pt x="345274" y="172643"/>
                </a:lnTo>
                <a:lnTo>
                  <a:pt x="344655" y="187366"/>
                </a:lnTo>
                <a:lnTo>
                  <a:pt x="335770" y="229277"/>
                </a:lnTo>
                <a:lnTo>
                  <a:pt x="317392" y="266752"/>
                </a:lnTo>
                <a:lnTo>
                  <a:pt x="290872" y="298438"/>
                </a:lnTo>
                <a:lnTo>
                  <a:pt x="257562" y="322985"/>
                </a:lnTo>
                <a:lnTo>
                  <a:pt x="218810" y="339041"/>
                </a:lnTo>
                <a:lnTo>
                  <a:pt x="175968" y="345255"/>
                </a:lnTo>
                <a:lnTo>
                  <a:pt x="172631" y="345287"/>
                </a:lnTo>
                <a:lnTo>
                  <a:pt x="157907" y="344668"/>
                </a:lnTo>
                <a:lnTo>
                  <a:pt x="115996" y="335781"/>
                </a:lnTo>
                <a:lnTo>
                  <a:pt x="78523" y="317400"/>
                </a:lnTo>
                <a:lnTo>
                  <a:pt x="46839" y="290877"/>
                </a:lnTo>
                <a:lnTo>
                  <a:pt x="22295" y="257563"/>
                </a:lnTo>
                <a:lnTo>
                  <a:pt x="6242" y="218810"/>
                </a:lnTo>
                <a:lnTo>
                  <a:pt x="31" y="175970"/>
                </a:lnTo>
                <a:lnTo>
                  <a:pt x="0" y="172643"/>
                </a:lnTo>
                <a:lnTo>
                  <a:pt x="619" y="157918"/>
                </a:lnTo>
                <a:lnTo>
                  <a:pt x="9505" y="116002"/>
                </a:lnTo>
                <a:lnTo>
                  <a:pt x="27883" y="78526"/>
                </a:lnTo>
                <a:lnTo>
                  <a:pt x="54403" y="46840"/>
                </a:lnTo>
                <a:lnTo>
                  <a:pt x="87714" y="22296"/>
                </a:lnTo>
                <a:lnTo>
                  <a:pt x="126464" y="6242"/>
                </a:lnTo>
                <a:lnTo>
                  <a:pt x="169304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3927" y="2525338"/>
            <a:ext cx="406901" cy="329038"/>
          </a:xfrm>
          <a:custGeom>
            <a:avLst/>
            <a:gdLst/>
            <a:ahLst/>
            <a:cxnLst/>
            <a:rect l="l" t="t" r="r" b="b"/>
            <a:pathLst>
              <a:path w="345287" h="345287">
                <a:moveTo>
                  <a:pt x="172643" y="0"/>
                </a:moveTo>
                <a:lnTo>
                  <a:pt x="187366" y="619"/>
                </a:lnTo>
                <a:lnTo>
                  <a:pt x="201746" y="2443"/>
                </a:lnTo>
                <a:lnTo>
                  <a:pt x="242328" y="14644"/>
                </a:lnTo>
                <a:lnTo>
                  <a:pt x="278024" y="35888"/>
                </a:lnTo>
                <a:lnTo>
                  <a:pt x="307480" y="64822"/>
                </a:lnTo>
                <a:lnTo>
                  <a:pt x="329347" y="100097"/>
                </a:lnTo>
                <a:lnTo>
                  <a:pt x="342273" y="140360"/>
                </a:lnTo>
                <a:lnTo>
                  <a:pt x="345287" y="172643"/>
                </a:lnTo>
                <a:lnTo>
                  <a:pt x="344668" y="187366"/>
                </a:lnTo>
                <a:lnTo>
                  <a:pt x="335781" y="229277"/>
                </a:lnTo>
                <a:lnTo>
                  <a:pt x="317402" y="266752"/>
                </a:lnTo>
                <a:lnTo>
                  <a:pt x="290880" y="298438"/>
                </a:lnTo>
                <a:lnTo>
                  <a:pt x="257569" y="322985"/>
                </a:lnTo>
                <a:lnTo>
                  <a:pt x="218818" y="339041"/>
                </a:lnTo>
                <a:lnTo>
                  <a:pt x="175981" y="345255"/>
                </a:lnTo>
                <a:lnTo>
                  <a:pt x="172643" y="345287"/>
                </a:lnTo>
                <a:lnTo>
                  <a:pt x="157921" y="344668"/>
                </a:lnTo>
                <a:lnTo>
                  <a:pt x="116009" y="335781"/>
                </a:lnTo>
                <a:lnTo>
                  <a:pt x="78535" y="317402"/>
                </a:lnTo>
                <a:lnTo>
                  <a:pt x="46849" y="290880"/>
                </a:lnTo>
                <a:lnTo>
                  <a:pt x="22302" y="257569"/>
                </a:lnTo>
                <a:lnTo>
                  <a:pt x="6245" y="218818"/>
                </a:lnTo>
                <a:lnTo>
                  <a:pt x="31" y="175981"/>
                </a:lnTo>
                <a:lnTo>
                  <a:pt x="0" y="172643"/>
                </a:lnTo>
                <a:lnTo>
                  <a:pt x="619" y="157919"/>
                </a:lnTo>
                <a:lnTo>
                  <a:pt x="9505" y="116004"/>
                </a:lnTo>
                <a:lnTo>
                  <a:pt x="27885" y="78529"/>
                </a:lnTo>
                <a:lnTo>
                  <a:pt x="54406" y="46844"/>
                </a:lnTo>
                <a:lnTo>
                  <a:pt x="87718" y="22299"/>
                </a:lnTo>
                <a:lnTo>
                  <a:pt x="126468" y="6244"/>
                </a:lnTo>
                <a:lnTo>
                  <a:pt x="169306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1529" y="2525338"/>
            <a:ext cx="406886" cy="329038"/>
          </a:xfrm>
          <a:custGeom>
            <a:avLst/>
            <a:gdLst/>
            <a:ahLst/>
            <a:cxnLst/>
            <a:rect l="l" t="t" r="r" b="b"/>
            <a:pathLst>
              <a:path w="345274" h="345287">
                <a:moveTo>
                  <a:pt x="172643" y="0"/>
                </a:moveTo>
                <a:lnTo>
                  <a:pt x="187366" y="619"/>
                </a:lnTo>
                <a:lnTo>
                  <a:pt x="201746" y="2443"/>
                </a:lnTo>
                <a:lnTo>
                  <a:pt x="242328" y="14644"/>
                </a:lnTo>
                <a:lnTo>
                  <a:pt x="278024" y="35888"/>
                </a:lnTo>
                <a:lnTo>
                  <a:pt x="307480" y="64822"/>
                </a:lnTo>
                <a:lnTo>
                  <a:pt x="329347" y="100097"/>
                </a:lnTo>
                <a:lnTo>
                  <a:pt x="342273" y="140360"/>
                </a:lnTo>
                <a:lnTo>
                  <a:pt x="345274" y="172643"/>
                </a:lnTo>
                <a:lnTo>
                  <a:pt x="344655" y="187367"/>
                </a:lnTo>
                <a:lnTo>
                  <a:pt x="335769" y="229279"/>
                </a:lnTo>
                <a:lnTo>
                  <a:pt x="317391" y="266755"/>
                </a:lnTo>
                <a:lnTo>
                  <a:pt x="290871" y="298442"/>
                </a:lnTo>
                <a:lnTo>
                  <a:pt x="257560" y="322988"/>
                </a:lnTo>
                <a:lnTo>
                  <a:pt x="218809" y="339044"/>
                </a:lnTo>
                <a:lnTo>
                  <a:pt x="175970" y="345256"/>
                </a:lnTo>
                <a:lnTo>
                  <a:pt x="172643" y="345287"/>
                </a:lnTo>
                <a:lnTo>
                  <a:pt x="157919" y="344668"/>
                </a:lnTo>
                <a:lnTo>
                  <a:pt x="116004" y="335781"/>
                </a:lnTo>
                <a:lnTo>
                  <a:pt x="78529" y="317402"/>
                </a:lnTo>
                <a:lnTo>
                  <a:pt x="46844" y="290880"/>
                </a:lnTo>
                <a:lnTo>
                  <a:pt x="22299" y="257569"/>
                </a:lnTo>
                <a:lnTo>
                  <a:pt x="6244" y="218818"/>
                </a:lnTo>
                <a:lnTo>
                  <a:pt x="31" y="175981"/>
                </a:lnTo>
                <a:lnTo>
                  <a:pt x="0" y="172643"/>
                </a:lnTo>
                <a:lnTo>
                  <a:pt x="619" y="157919"/>
                </a:lnTo>
                <a:lnTo>
                  <a:pt x="9504" y="116004"/>
                </a:lnTo>
                <a:lnTo>
                  <a:pt x="27882" y="78529"/>
                </a:lnTo>
                <a:lnTo>
                  <a:pt x="54401" y="46844"/>
                </a:lnTo>
                <a:lnTo>
                  <a:pt x="87712" y="22299"/>
                </a:lnTo>
                <a:lnTo>
                  <a:pt x="126464" y="6244"/>
                </a:lnTo>
                <a:lnTo>
                  <a:pt x="169306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9118" y="2525338"/>
            <a:ext cx="406901" cy="329038"/>
          </a:xfrm>
          <a:custGeom>
            <a:avLst/>
            <a:gdLst/>
            <a:ahLst/>
            <a:cxnLst/>
            <a:rect l="l" t="t" r="r" b="b"/>
            <a:pathLst>
              <a:path w="345287" h="345287">
                <a:moveTo>
                  <a:pt x="172643" y="0"/>
                </a:moveTo>
                <a:lnTo>
                  <a:pt x="187368" y="619"/>
                </a:lnTo>
                <a:lnTo>
                  <a:pt x="201749" y="2443"/>
                </a:lnTo>
                <a:lnTo>
                  <a:pt x="242334" y="14644"/>
                </a:lnTo>
                <a:lnTo>
                  <a:pt x="278029" y="35888"/>
                </a:lnTo>
                <a:lnTo>
                  <a:pt x="307484" y="64822"/>
                </a:lnTo>
                <a:lnTo>
                  <a:pt x="329349" y="100097"/>
                </a:lnTo>
                <a:lnTo>
                  <a:pt x="342273" y="140360"/>
                </a:lnTo>
                <a:lnTo>
                  <a:pt x="345287" y="172643"/>
                </a:lnTo>
                <a:lnTo>
                  <a:pt x="344668" y="187366"/>
                </a:lnTo>
                <a:lnTo>
                  <a:pt x="335783" y="229277"/>
                </a:lnTo>
                <a:lnTo>
                  <a:pt x="317405" y="266752"/>
                </a:lnTo>
                <a:lnTo>
                  <a:pt x="290885" y="298438"/>
                </a:lnTo>
                <a:lnTo>
                  <a:pt x="257574" y="322985"/>
                </a:lnTo>
                <a:lnTo>
                  <a:pt x="218823" y="339041"/>
                </a:lnTo>
                <a:lnTo>
                  <a:pt x="175981" y="345255"/>
                </a:lnTo>
                <a:lnTo>
                  <a:pt x="172643" y="345287"/>
                </a:lnTo>
                <a:lnTo>
                  <a:pt x="157921" y="344668"/>
                </a:lnTo>
                <a:lnTo>
                  <a:pt x="116009" y="335781"/>
                </a:lnTo>
                <a:lnTo>
                  <a:pt x="78535" y="317402"/>
                </a:lnTo>
                <a:lnTo>
                  <a:pt x="46849" y="290880"/>
                </a:lnTo>
                <a:lnTo>
                  <a:pt x="22302" y="257569"/>
                </a:lnTo>
                <a:lnTo>
                  <a:pt x="6245" y="218818"/>
                </a:lnTo>
                <a:lnTo>
                  <a:pt x="31" y="175981"/>
                </a:lnTo>
                <a:lnTo>
                  <a:pt x="0" y="172643"/>
                </a:lnTo>
                <a:lnTo>
                  <a:pt x="619" y="157919"/>
                </a:lnTo>
                <a:lnTo>
                  <a:pt x="9505" y="116004"/>
                </a:lnTo>
                <a:lnTo>
                  <a:pt x="27885" y="78529"/>
                </a:lnTo>
                <a:lnTo>
                  <a:pt x="54406" y="46844"/>
                </a:lnTo>
                <a:lnTo>
                  <a:pt x="87718" y="22299"/>
                </a:lnTo>
                <a:lnTo>
                  <a:pt x="126468" y="6244"/>
                </a:lnTo>
                <a:lnTo>
                  <a:pt x="169306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53927" y="3074239"/>
            <a:ext cx="406901" cy="329051"/>
          </a:xfrm>
          <a:custGeom>
            <a:avLst/>
            <a:gdLst/>
            <a:ahLst/>
            <a:cxnLst/>
            <a:rect l="l" t="t" r="r" b="b"/>
            <a:pathLst>
              <a:path w="345287" h="345300">
                <a:moveTo>
                  <a:pt x="172643" y="0"/>
                </a:moveTo>
                <a:lnTo>
                  <a:pt x="187368" y="619"/>
                </a:lnTo>
                <a:lnTo>
                  <a:pt x="201749" y="2442"/>
                </a:lnTo>
                <a:lnTo>
                  <a:pt x="242334" y="14642"/>
                </a:lnTo>
                <a:lnTo>
                  <a:pt x="278029" y="35884"/>
                </a:lnTo>
                <a:lnTo>
                  <a:pt x="307484" y="64817"/>
                </a:lnTo>
                <a:lnTo>
                  <a:pt x="329349" y="100092"/>
                </a:lnTo>
                <a:lnTo>
                  <a:pt x="342273" y="140357"/>
                </a:lnTo>
                <a:lnTo>
                  <a:pt x="345287" y="172643"/>
                </a:lnTo>
                <a:lnTo>
                  <a:pt x="344668" y="187366"/>
                </a:lnTo>
                <a:lnTo>
                  <a:pt x="335781" y="229277"/>
                </a:lnTo>
                <a:lnTo>
                  <a:pt x="317402" y="266752"/>
                </a:lnTo>
                <a:lnTo>
                  <a:pt x="290880" y="298438"/>
                </a:lnTo>
                <a:lnTo>
                  <a:pt x="257569" y="322985"/>
                </a:lnTo>
                <a:lnTo>
                  <a:pt x="218818" y="339041"/>
                </a:lnTo>
                <a:lnTo>
                  <a:pt x="175981" y="345255"/>
                </a:lnTo>
                <a:lnTo>
                  <a:pt x="172643" y="345300"/>
                </a:lnTo>
                <a:lnTo>
                  <a:pt x="157921" y="344681"/>
                </a:lnTo>
                <a:lnTo>
                  <a:pt x="116011" y="335794"/>
                </a:lnTo>
                <a:lnTo>
                  <a:pt x="78538" y="317416"/>
                </a:lnTo>
                <a:lnTo>
                  <a:pt x="46852" y="290895"/>
                </a:lnTo>
                <a:lnTo>
                  <a:pt x="22305" y="257583"/>
                </a:lnTo>
                <a:lnTo>
                  <a:pt x="6247" y="218832"/>
                </a:lnTo>
                <a:lnTo>
                  <a:pt x="31" y="175991"/>
                </a:lnTo>
                <a:lnTo>
                  <a:pt x="0" y="172643"/>
                </a:lnTo>
                <a:lnTo>
                  <a:pt x="619" y="157919"/>
                </a:lnTo>
                <a:lnTo>
                  <a:pt x="9505" y="116004"/>
                </a:lnTo>
                <a:lnTo>
                  <a:pt x="27885" y="78529"/>
                </a:lnTo>
                <a:lnTo>
                  <a:pt x="54406" y="46844"/>
                </a:lnTo>
                <a:lnTo>
                  <a:pt x="87718" y="22299"/>
                </a:lnTo>
                <a:lnTo>
                  <a:pt x="126468" y="6244"/>
                </a:lnTo>
                <a:lnTo>
                  <a:pt x="169306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1529" y="3074239"/>
            <a:ext cx="406886" cy="329051"/>
          </a:xfrm>
          <a:custGeom>
            <a:avLst/>
            <a:gdLst/>
            <a:ahLst/>
            <a:cxnLst/>
            <a:rect l="l" t="t" r="r" b="b"/>
            <a:pathLst>
              <a:path w="345274" h="345300">
                <a:moveTo>
                  <a:pt x="172643" y="0"/>
                </a:moveTo>
                <a:lnTo>
                  <a:pt x="187366" y="619"/>
                </a:lnTo>
                <a:lnTo>
                  <a:pt x="201746" y="2442"/>
                </a:lnTo>
                <a:lnTo>
                  <a:pt x="242328" y="14642"/>
                </a:lnTo>
                <a:lnTo>
                  <a:pt x="278024" y="35884"/>
                </a:lnTo>
                <a:lnTo>
                  <a:pt x="307480" y="64817"/>
                </a:lnTo>
                <a:lnTo>
                  <a:pt x="329347" y="100092"/>
                </a:lnTo>
                <a:lnTo>
                  <a:pt x="342273" y="140357"/>
                </a:lnTo>
                <a:lnTo>
                  <a:pt x="345274" y="172643"/>
                </a:lnTo>
                <a:lnTo>
                  <a:pt x="344655" y="187367"/>
                </a:lnTo>
                <a:lnTo>
                  <a:pt x="335769" y="229279"/>
                </a:lnTo>
                <a:lnTo>
                  <a:pt x="317391" y="266755"/>
                </a:lnTo>
                <a:lnTo>
                  <a:pt x="290871" y="298442"/>
                </a:lnTo>
                <a:lnTo>
                  <a:pt x="257560" y="322988"/>
                </a:lnTo>
                <a:lnTo>
                  <a:pt x="218809" y="339044"/>
                </a:lnTo>
                <a:lnTo>
                  <a:pt x="175970" y="345256"/>
                </a:lnTo>
                <a:lnTo>
                  <a:pt x="172643" y="345300"/>
                </a:lnTo>
                <a:lnTo>
                  <a:pt x="157919" y="344681"/>
                </a:lnTo>
                <a:lnTo>
                  <a:pt x="116006" y="335794"/>
                </a:lnTo>
                <a:lnTo>
                  <a:pt x="78532" y="317416"/>
                </a:lnTo>
                <a:lnTo>
                  <a:pt x="46847" y="290895"/>
                </a:lnTo>
                <a:lnTo>
                  <a:pt x="22302" y="257583"/>
                </a:lnTo>
                <a:lnTo>
                  <a:pt x="6247" y="218832"/>
                </a:lnTo>
                <a:lnTo>
                  <a:pt x="31" y="175991"/>
                </a:lnTo>
                <a:lnTo>
                  <a:pt x="0" y="172643"/>
                </a:lnTo>
                <a:lnTo>
                  <a:pt x="619" y="157919"/>
                </a:lnTo>
                <a:lnTo>
                  <a:pt x="9504" y="116004"/>
                </a:lnTo>
                <a:lnTo>
                  <a:pt x="27882" y="78529"/>
                </a:lnTo>
                <a:lnTo>
                  <a:pt x="54401" y="46844"/>
                </a:lnTo>
                <a:lnTo>
                  <a:pt x="87712" y="22299"/>
                </a:lnTo>
                <a:lnTo>
                  <a:pt x="126464" y="6244"/>
                </a:lnTo>
                <a:lnTo>
                  <a:pt x="169306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9118" y="3074239"/>
            <a:ext cx="406901" cy="329051"/>
          </a:xfrm>
          <a:custGeom>
            <a:avLst/>
            <a:gdLst/>
            <a:ahLst/>
            <a:cxnLst/>
            <a:rect l="l" t="t" r="r" b="b"/>
            <a:pathLst>
              <a:path w="345287" h="345300">
                <a:moveTo>
                  <a:pt x="172643" y="0"/>
                </a:moveTo>
                <a:lnTo>
                  <a:pt x="187368" y="619"/>
                </a:lnTo>
                <a:lnTo>
                  <a:pt x="201749" y="2442"/>
                </a:lnTo>
                <a:lnTo>
                  <a:pt x="242334" y="14642"/>
                </a:lnTo>
                <a:lnTo>
                  <a:pt x="278029" y="35884"/>
                </a:lnTo>
                <a:lnTo>
                  <a:pt x="307484" y="64817"/>
                </a:lnTo>
                <a:lnTo>
                  <a:pt x="329349" y="100092"/>
                </a:lnTo>
                <a:lnTo>
                  <a:pt x="342273" y="140357"/>
                </a:lnTo>
                <a:lnTo>
                  <a:pt x="345287" y="172643"/>
                </a:lnTo>
                <a:lnTo>
                  <a:pt x="344668" y="187366"/>
                </a:lnTo>
                <a:lnTo>
                  <a:pt x="335783" y="229277"/>
                </a:lnTo>
                <a:lnTo>
                  <a:pt x="317405" y="266752"/>
                </a:lnTo>
                <a:lnTo>
                  <a:pt x="290885" y="298438"/>
                </a:lnTo>
                <a:lnTo>
                  <a:pt x="257574" y="322985"/>
                </a:lnTo>
                <a:lnTo>
                  <a:pt x="218823" y="339041"/>
                </a:lnTo>
                <a:lnTo>
                  <a:pt x="175981" y="345255"/>
                </a:lnTo>
                <a:lnTo>
                  <a:pt x="172643" y="345300"/>
                </a:lnTo>
                <a:lnTo>
                  <a:pt x="157921" y="344681"/>
                </a:lnTo>
                <a:lnTo>
                  <a:pt x="116011" y="335794"/>
                </a:lnTo>
                <a:lnTo>
                  <a:pt x="78538" y="317416"/>
                </a:lnTo>
                <a:lnTo>
                  <a:pt x="46852" y="290895"/>
                </a:lnTo>
                <a:lnTo>
                  <a:pt x="22305" y="257583"/>
                </a:lnTo>
                <a:lnTo>
                  <a:pt x="6247" y="218832"/>
                </a:lnTo>
                <a:lnTo>
                  <a:pt x="31" y="175991"/>
                </a:lnTo>
                <a:lnTo>
                  <a:pt x="0" y="172643"/>
                </a:lnTo>
                <a:lnTo>
                  <a:pt x="619" y="157919"/>
                </a:lnTo>
                <a:lnTo>
                  <a:pt x="9505" y="116004"/>
                </a:lnTo>
                <a:lnTo>
                  <a:pt x="27885" y="78529"/>
                </a:lnTo>
                <a:lnTo>
                  <a:pt x="54406" y="46844"/>
                </a:lnTo>
                <a:lnTo>
                  <a:pt x="87718" y="22299"/>
                </a:lnTo>
                <a:lnTo>
                  <a:pt x="126468" y="6244"/>
                </a:lnTo>
                <a:lnTo>
                  <a:pt x="169306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11529" y="3623141"/>
            <a:ext cx="406886" cy="329051"/>
          </a:xfrm>
          <a:custGeom>
            <a:avLst/>
            <a:gdLst/>
            <a:ahLst/>
            <a:cxnLst/>
            <a:rect l="l" t="t" r="r" b="b"/>
            <a:pathLst>
              <a:path w="345274" h="345300">
                <a:moveTo>
                  <a:pt x="172643" y="0"/>
                </a:moveTo>
                <a:lnTo>
                  <a:pt x="187366" y="631"/>
                </a:lnTo>
                <a:lnTo>
                  <a:pt x="201746" y="2455"/>
                </a:lnTo>
                <a:lnTo>
                  <a:pt x="242328" y="14655"/>
                </a:lnTo>
                <a:lnTo>
                  <a:pt x="278024" y="35896"/>
                </a:lnTo>
                <a:lnTo>
                  <a:pt x="307480" y="64830"/>
                </a:lnTo>
                <a:lnTo>
                  <a:pt x="329347" y="100104"/>
                </a:lnTo>
                <a:lnTo>
                  <a:pt x="342273" y="140369"/>
                </a:lnTo>
                <a:lnTo>
                  <a:pt x="345274" y="172643"/>
                </a:lnTo>
                <a:lnTo>
                  <a:pt x="344655" y="187368"/>
                </a:lnTo>
                <a:lnTo>
                  <a:pt x="335769" y="229284"/>
                </a:lnTo>
                <a:lnTo>
                  <a:pt x="317391" y="266760"/>
                </a:lnTo>
                <a:lnTo>
                  <a:pt x="290871" y="298446"/>
                </a:lnTo>
                <a:lnTo>
                  <a:pt x="257560" y="322991"/>
                </a:lnTo>
                <a:lnTo>
                  <a:pt x="218809" y="339044"/>
                </a:lnTo>
                <a:lnTo>
                  <a:pt x="175970" y="345256"/>
                </a:lnTo>
                <a:lnTo>
                  <a:pt x="172643" y="345300"/>
                </a:lnTo>
                <a:lnTo>
                  <a:pt x="157919" y="344681"/>
                </a:lnTo>
                <a:lnTo>
                  <a:pt x="116004" y="335794"/>
                </a:lnTo>
                <a:lnTo>
                  <a:pt x="78529" y="317414"/>
                </a:lnTo>
                <a:lnTo>
                  <a:pt x="46844" y="290893"/>
                </a:lnTo>
                <a:lnTo>
                  <a:pt x="22299" y="257581"/>
                </a:lnTo>
                <a:lnTo>
                  <a:pt x="6244" y="218831"/>
                </a:lnTo>
                <a:lnTo>
                  <a:pt x="31" y="175993"/>
                </a:lnTo>
                <a:lnTo>
                  <a:pt x="0" y="172643"/>
                </a:lnTo>
                <a:lnTo>
                  <a:pt x="619" y="157921"/>
                </a:lnTo>
                <a:lnTo>
                  <a:pt x="9504" y="116009"/>
                </a:lnTo>
                <a:lnTo>
                  <a:pt x="27882" y="78535"/>
                </a:lnTo>
                <a:lnTo>
                  <a:pt x="54401" y="46849"/>
                </a:lnTo>
                <a:lnTo>
                  <a:pt x="87712" y="22302"/>
                </a:lnTo>
                <a:lnTo>
                  <a:pt x="126464" y="6245"/>
                </a:lnTo>
                <a:lnTo>
                  <a:pt x="169306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9118" y="3623141"/>
            <a:ext cx="406901" cy="329051"/>
          </a:xfrm>
          <a:custGeom>
            <a:avLst/>
            <a:gdLst/>
            <a:ahLst/>
            <a:cxnLst/>
            <a:rect l="l" t="t" r="r" b="b"/>
            <a:pathLst>
              <a:path w="345287" h="345300">
                <a:moveTo>
                  <a:pt x="172643" y="0"/>
                </a:moveTo>
                <a:lnTo>
                  <a:pt x="187368" y="631"/>
                </a:lnTo>
                <a:lnTo>
                  <a:pt x="201749" y="2455"/>
                </a:lnTo>
                <a:lnTo>
                  <a:pt x="242334" y="14655"/>
                </a:lnTo>
                <a:lnTo>
                  <a:pt x="278029" y="35896"/>
                </a:lnTo>
                <a:lnTo>
                  <a:pt x="307484" y="64830"/>
                </a:lnTo>
                <a:lnTo>
                  <a:pt x="329349" y="100104"/>
                </a:lnTo>
                <a:lnTo>
                  <a:pt x="342273" y="140369"/>
                </a:lnTo>
                <a:lnTo>
                  <a:pt x="345287" y="172643"/>
                </a:lnTo>
                <a:lnTo>
                  <a:pt x="344668" y="187368"/>
                </a:lnTo>
                <a:lnTo>
                  <a:pt x="335783" y="229282"/>
                </a:lnTo>
                <a:lnTo>
                  <a:pt x="317405" y="266757"/>
                </a:lnTo>
                <a:lnTo>
                  <a:pt x="290885" y="298443"/>
                </a:lnTo>
                <a:lnTo>
                  <a:pt x="257574" y="322988"/>
                </a:lnTo>
                <a:lnTo>
                  <a:pt x="218823" y="339042"/>
                </a:lnTo>
                <a:lnTo>
                  <a:pt x="175981" y="345255"/>
                </a:lnTo>
                <a:lnTo>
                  <a:pt x="172643" y="345300"/>
                </a:lnTo>
                <a:lnTo>
                  <a:pt x="157921" y="344681"/>
                </a:lnTo>
                <a:lnTo>
                  <a:pt x="116009" y="335794"/>
                </a:lnTo>
                <a:lnTo>
                  <a:pt x="78535" y="317414"/>
                </a:lnTo>
                <a:lnTo>
                  <a:pt x="46849" y="290893"/>
                </a:lnTo>
                <a:lnTo>
                  <a:pt x="22302" y="257581"/>
                </a:lnTo>
                <a:lnTo>
                  <a:pt x="6245" y="218831"/>
                </a:lnTo>
                <a:lnTo>
                  <a:pt x="31" y="175993"/>
                </a:lnTo>
                <a:lnTo>
                  <a:pt x="0" y="172643"/>
                </a:lnTo>
                <a:lnTo>
                  <a:pt x="619" y="157921"/>
                </a:lnTo>
                <a:lnTo>
                  <a:pt x="9505" y="116009"/>
                </a:lnTo>
                <a:lnTo>
                  <a:pt x="27885" y="78535"/>
                </a:lnTo>
                <a:lnTo>
                  <a:pt x="54406" y="46849"/>
                </a:lnTo>
                <a:lnTo>
                  <a:pt x="87718" y="22302"/>
                </a:lnTo>
                <a:lnTo>
                  <a:pt x="126468" y="6245"/>
                </a:lnTo>
                <a:lnTo>
                  <a:pt x="169306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69118" y="4172044"/>
            <a:ext cx="406901" cy="329051"/>
          </a:xfrm>
          <a:custGeom>
            <a:avLst/>
            <a:gdLst/>
            <a:ahLst/>
            <a:cxnLst/>
            <a:rect l="l" t="t" r="r" b="b"/>
            <a:pathLst>
              <a:path w="345287" h="345300">
                <a:moveTo>
                  <a:pt x="172643" y="0"/>
                </a:moveTo>
                <a:lnTo>
                  <a:pt x="187368" y="631"/>
                </a:lnTo>
                <a:lnTo>
                  <a:pt x="201749" y="2455"/>
                </a:lnTo>
                <a:lnTo>
                  <a:pt x="242334" y="14655"/>
                </a:lnTo>
                <a:lnTo>
                  <a:pt x="278029" y="35896"/>
                </a:lnTo>
                <a:lnTo>
                  <a:pt x="307484" y="64830"/>
                </a:lnTo>
                <a:lnTo>
                  <a:pt x="329349" y="100104"/>
                </a:lnTo>
                <a:lnTo>
                  <a:pt x="342273" y="140369"/>
                </a:lnTo>
                <a:lnTo>
                  <a:pt x="345287" y="172643"/>
                </a:lnTo>
                <a:lnTo>
                  <a:pt x="344668" y="187367"/>
                </a:lnTo>
                <a:lnTo>
                  <a:pt x="335783" y="229282"/>
                </a:lnTo>
                <a:lnTo>
                  <a:pt x="317407" y="266758"/>
                </a:lnTo>
                <a:lnTo>
                  <a:pt x="290889" y="298446"/>
                </a:lnTo>
                <a:lnTo>
                  <a:pt x="257580" y="322994"/>
                </a:lnTo>
                <a:lnTo>
                  <a:pt x="218831" y="339052"/>
                </a:lnTo>
                <a:lnTo>
                  <a:pt x="175991" y="345268"/>
                </a:lnTo>
                <a:lnTo>
                  <a:pt x="172643" y="345300"/>
                </a:lnTo>
                <a:lnTo>
                  <a:pt x="157921" y="344681"/>
                </a:lnTo>
                <a:lnTo>
                  <a:pt x="116009" y="335794"/>
                </a:lnTo>
                <a:lnTo>
                  <a:pt x="78535" y="317414"/>
                </a:lnTo>
                <a:lnTo>
                  <a:pt x="46849" y="290893"/>
                </a:lnTo>
                <a:lnTo>
                  <a:pt x="22302" y="257581"/>
                </a:lnTo>
                <a:lnTo>
                  <a:pt x="6245" y="218831"/>
                </a:lnTo>
                <a:lnTo>
                  <a:pt x="31" y="175993"/>
                </a:lnTo>
                <a:lnTo>
                  <a:pt x="0" y="172656"/>
                </a:lnTo>
                <a:lnTo>
                  <a:pt x="619" y="157932"/>
                </a:lnTo>
                <a:lnTo>
                  <a:pt x="9505" y="116018"/>
                </a:lnTo>
                <a:lnTo>
                  <a:pt x="27883" y="78541"/>
                </a:lnTo>
                <a:lnTo>
                  <a:pt x="54403" y="46853"/>
                </a:lnTo>
                <a:lnTo>
                  <a:pt x="87712" y="22305"/>
                </a:lnTo>
                <a:lnTo>
                  <a:pt x="126460" y="6248"/>
                </a:lnTo>
                <a:lnTo>
                  <a:pt x="169296" y="31"/>
                </a:lnTo>
                <a:lnTo>
                  <a:pt x="172643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43382" y="2539073"/>
            <a:ext cx="4634295" cy="19158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700" spc="-23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spc="-85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0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endParaRPr sz="1700" dirty="0">
              <a:latin typeface="Meiryo"/>
              <a:cs typeface="Meiryo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4"/>
              </a:spcBef>
            </a:pPr>
            <a:endParaRPr sz="1400" dirty="0"/>
          </a:p>
          <a:p>
            <a:pPr marL="1164590">
              <a:lnSpc>
                <a:spcPct val="100000"/>
              </a:lnSpc>
            </a:pP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700" spc="-250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spc="-85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0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endParaRPr sz="1700" dirty="0">
              <a:latin typeface="Meiryo"/>
              <a:cs typeface="Meiryo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95"/>
              </a:spcBef>
            </a:pPr>
            <a:endParaRPr sz="1400" dirty="0"/>
          </a:p>
          <a:p>
            <a:pPr marL="2315210">
              <a:lnSpc>
                <a:spcPct val="100000"/>
              </a:lnSpc>
            </a:pP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700" spc="-250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spc="-85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0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endParaRPr sz="1700" dirty="0">
              <a:latin typeface="Meiryo"/>
              <a:cs typeface="Meiryo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96"/>
              </a:spcBef>
            </a:pPr>
            <a:endParaRPr sz="1400" dirty="0"/>
          </a:p>
          <a:p>
            <a:pPr marR="12700" algn="r">
              <a:lnSpc>
                <a:spcPct val="100000"/>
              </a:lnSpc>
            </a:pP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700" spc="-23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spc="-85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00" spc="-14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endParaRPr sz="1700" dirty="0">
              <a:latin typeface="Meiryo"/>
              <a:cs typeface="Meiry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3292" y="2215577"/>
            <a:ext cx="992126" cy="401096"/>
          </a:xfrm>
          <a:custGeom>
            <a:avLst/>
            <a:gdLst/>
            <a:ahLst/>
            <a:cxnLst/>
            <a:rect l="l" t="t" r="r" b="b"/>
            <a:pathLst>
              <a:path w="841895" h="420903">
                <a:moveTo>
                  <a:pt x="841895" y="0"/>
                </a:moveTo>
                <a:lnTo>
                  <a:pt x="799789" y="21062"/>
                </a:lnTo>
                <a:lnTo>
                  <a:pt x="757684" y="42122"/>
                </a:lnTo>
                <a:lnTo>
                  <a:pt x="715580" y="63180"/>
                </a:lnTo>
                <a:lnTo>
                  <a:pt x="673476" y="84235"/>
                </a:lnTo>
                <a:lnTo>
                  <a:pt x="631373" y="105288"/>
                </a:lnTo>
                <a:lnTo>
                  <a:pt x="589271" y="126340"/>
                </a:lnTo>
                <a:lnTo>
                  <a:pt x="547171" y="147389"/>
                </a:lnTo>
                <a:lnTo>
                  <a:pt x="505071" y="168437"/>
                </a:lnTo>
                <a:lnTo>
                  <a:pt x="462973" y="189483"/>
                </a:lnTo>
                <a:lnTo>
                  <a:pt x="420876" y="210527"/>
                </a:lnTo>
                <a:lnTo>
                  <a:pt x="378780" y="231570"/>
                </a:lnTo>
                <a:lnTo>
                  <a:pt x="336686" y="252612"/>
                </a:lnTo>
                <a:lnTo>
                  <a:pt x="294594" y="273652"/>
                </a:lnTo>
                <a:lnTo>
                  <a:pt x="252503" y="294691"/>
                </a:lnTo>
                <a:lnTo>
                  <a:pt x="210414" y="315728"/>
                </a:lnTo>
                <a:lnTo>
                  <a:pt x="168327" y="336765"/>
                </a:lnTo>
                <a:lnTo>
                  <a:pt x="126242" y="357801"/>
                </a:lnTo>
                <a:lnTo>
                  <a:pt x="84159" y="378835"/>
                </a:lnTo>
                <a:lnTo>
                  <a:pt x="42078" y="399869"/>
                </a:lnTo>
                <a:lnTo>
                  <a:pt x="0" y="420903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83291" y="2579144"/>
            <a:ext cx="63516" cy="37529"/>
          </a:xfrm>
          <a:custGeom>
            <a:avLst/>
            <a:gdLst/>
            <a:ahLst/>
            <a:cxnLst/>
            <a:rect l="l" t="t" r="r" b="b"/>
            <a:pathLst>
              <a:path w="53898" h="39382">
                <a:moveTo>
                  <a:pt x="0" y="39382"/>
                </a:moveTo>
                <a:lnTo>
                  <a:pt x="53898" y="33197"/>
                </a:lnTo>
                <a:lnTo>
                  <a:pt x="37299" y="0"/>
                </a:lnTo>
                <a:lnTo>
                  <a:pt x="0" y="39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3622" y="2305607"/>
            <a:ext cx="0" cy="217842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1830" y="2476189"/>
            <a:ext cx="43581" cy="48421"/>
          </a:xfrm>
          <a:custGeom>
            <a:avLst/>
            <a:gdLst/>
            <a:ahLst/>
            <a:cxnLst/>
            <a:rect l="l" t="t" r="r" b="b"/>
            <a:pathLst>
              <a:path w="36982" h="50812">
                <a:moveTo>
                  <a:pt x="0" y="12"/>
                </a:moveTo>
                <a:lnTo>
                  <a:pt x="18491" y="50812"/>
                </a:lnTo>
                <a:lnTo>
                  <a:pt x="36982" y="12"/>
                </a:lnTo>
                <a:lnTo>
                  <a:pt x="18491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8305" y="2218264"/>
            <a:ext cx="992126" cy="401096"/>
          </a:xfrm>
          <a:custGeom>
            <a:avLst/>
            <a:gdLst/>
            <a:ahLst/>
            <a:cxnLst/>
            <a:rect l="l" t="t" r="r" b="b"/>
            <a:pathLst>
              <a:path w="841895" h="420903">
                <a:moveTo>
                  <a:pt x="0" y="0"/>
                </a:moveTo>
                <a:lnTo>
                  <a:pt x="42078" y="21060"/>
                </a:lnTo>
                <a:lnTo>
                  <a:pt x="84160" y="42118"/>
                </a:lnTo>
                <a:lnTo>
                  <a:pt x="126243" y="63175"/>
                </a:lnTo>
                <a:lnTo>
                  <a:pt x="168329" y="84229"/>
                </a:lnTo>
                <a:lnTo>
                  <a:pt x="210416" y="105281"/>
                </a:lnTo>
                <a:lnTo>
                  <a:pt x="252506" y="126332"/>
                </a:lnTo>
                <a:lnTo>
                  <a:pt x="294597" y="147381"/>
                </a:lnTo>
                <a:lnTo>
                  <a:pt x="336690" y="168428"/>
                </a:lnTo>
                <a:lnTo>
                  <a:pt x="378785" y="189474"/>
                </a:lnTo>
                <a:lnTo>
                  <a:pt x="420881" y="210518"/>
                </a:lnTo>
                <a:lnTo>
                  <a:pt x="462978" y="231561"/>
                </a:lnTo>
                <a:lnTo>
                  <a:pt x="505077" y="252603"/>
                </a:lnTo>
                <a:lnTo>
                  <a:pt x="547176" y="273643"/>
                </a:lnTo>
                <a:lnTo>
                  <a:pt x="589277" y="294683"/>
                </a:lnTo>
                <a:lnTo>
                  <a:pt x="631378" y="315721"/>
                </a:lnTo>
                <a:lnTo>
                  <a:pt x="673481" y="336759"/>
                </a:lnTo>
                <a:lnTo>
                  <a:pt x="715584" y="357796"/>
                </a:lnTo>
                <a:lnTo>
                  <a:pt x="757687" y="378832"/>
                </a:lnTo>
                <a:lnTo>
                  <a:pt x="799791" y="399868"/>
                </a:lnTo>
                <a:lnTo>
                  <a:pt x="841895" y="420903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66901" y="2581806"/>
            <a:ext cx="63531" cy="37554"/>
          </a:xfrm>
          <a:custGeom>
            <a:avLst/>
            <a:gdLst/>
            <a:ahLst/>
            <a:cxnLst/>
            <a:rect l="l" t="t" r="r" b="b"/>
            <a:pathLst>
              <a:path w="53911" h="39408">
                <a:moveTo>
                  <a:pt x="0" y="33210"/>
                </a:moveTo>
                <a:lnTo>
                  <a:pt x="53911" y="39408"/>
                </a:lnTo>
                <a:lnTo>
                  <a:pt x="16586" y="0"/>
                </a:lnTo>
                <a:lnTo>
                  <a:pt x="0" y="3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56250" y="2184499"/>
            <a:ext cx="2317956" cy="468578"/>
          </a:xfrm>
          <a:custGeom>
            <a:avLst/>
            <a:gdLst/>
            <a:ahLst/>
            <a:cxnLst/>
            <a:rect l="l" t="t" r="r" b="b"/>
            <a:pathLst>
              <a:path w="1966963" h="491718">
                <a:moveTo>
                  <a:pt x="0" y="0"/>
                </a:moveTo>
                <a:lnTo>
                  <a:pt x="98334" y="24608"/>
                </a:lnTo>
                <a:lnTo>
                  <a:pt x="196669" y="49214"/>
                </a:lnTo>
                <a:lnTo>
                  <a:pt x="295004" y="73816"/>
                </a:lnTo>
                <a:lnTo>
                  <a:pt x="393340" y="98415"/>
                </a:lnTo>
                <a:lnTo>
                  <a:pt x="491677" y="123011"/>
                </a:lnTo>
                <a:lnTo>
                  <a:pt x="590015" y="147605"/>
                </a:lnTo>
                <a:lnTo>
                  <a:pt x="688354" y="172195"/>
                </a:lnTo>
                <a:lnTo>
                  <a:pt x="786695" y="196784"/>
                </a:lnTo>
                <a:lnTo>
                  <a:pt x="885037" y="221370"/>
                </a:lnTo>
                <a:lnTo>
                  <a:pt x="983381" y="245954"/>
                </a:lnTo>
                <a:lnTo>
                  <a:pt x="1081727" y="270536"/>
                </a:lnTo>
                <a:lnTo>
                  <a:pt x="1180076" y="295117"/>
                </a:lnTo>
                <a:lnTo>
                  <a:pt x="1278426" y="319695"/>
                </a:lnTo>
                <a:lnTo>
                  <a:pt x="1376780" y="344273"/>
                </a:lnTo>
                <a:lnTo>
                  <a:pt x="1475136" y="368849"/>
                </a:lnTo>
                <a:lnTo>
                  <a:pt x="1573495" y="393424"/>
                </a:lnTo>
                <a:lnTo>
                  <a:pt x="1671857" y="417999"/>
                </a:lnTo>
                <a:lnTo>
                  <a:pt x="1770222" y="442572"/>
                </a:lnTo>
                <a:lnTo>
                  <a:pt x="1868591" y="467145"/>
                </a:lnTo>
                <a:lnTo>
                  <a:pt x="1966963" y="491718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11242" y="2624432"/>
            <a:ext cx="62962" cy="33970"/>
          </a:xfrm>
          <a:custGeom>
            <a:avLst/>
            <a:gdLst/>
            <a:ahLst/>
            <a:cxnLst/>
            <a:rect l="l" t="t" r="r" b="b"/>
            <a:pathLst>
              <a:path w="53428" h="35648">
                <a:moveTo>
                  <a:pt x="0" y="35648"/>
                </a:moveTo>
                <a:lnTo>
                  <a:pt x="53428" y="30060"/>
                </a:lnTo>
                <a:lnTo>
                  <a:pt x="8902" y="0"/>
                </a:lnTo>
                <a:lnTo>
                  <a:pt x="0" y="3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53622" y="2855078"/>
            <a:ext cx="0" cy="217842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31830" y="3025649"/>
            <a:ext cx="43581" cy="48433"/>
          </a:xfrm>
          <a:custGeom>
            <a:avLst/>
            <a:gdLst/>
            <a:ahLst/>
            <a:cxnLst/>
            <a:rect l="l" t="t" r="r" b="b"/>
            <a:pathLst>
              <a:path w="36982" h="50825">
                <a:moveTo>
                  <a:pt x="0" y="25"/>
                </a:moveTo>
                <a:lnTo>
                  <a:pt x="18491" y="50825"/>
                </a:lnTo>
                <a:lnTo>
                  <a:pt x="36982" y="25"/>
                </a:lnTo>
                <a:lnTo>
                  <a:pt x="18491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09966" y="2855078"/>
            <a:ext cx="0" cy="217842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8176" y="3025649"/>
            <a:ext cx="43581" cy="48433"/>
          </a:xfrm>
          <a:custGeom>
            <a:avLst/>
            <a:gdLst/>
            <a:ahLst/>
            <a:cxnLst/>
            <a:rect l="l" t="t" r="r" b="b"/>
            <a:pathLst>
              <a:path w="36982" h="50825">
                <a:moveTo>
                  <a:pt x="0" y="25"/>
                </a:moveTo>
                <a:lnTo>
                  <a:pt x="18491" y="50825"/>
                </a:lnTo>
                <a:lnTo>
                  <a:pt x="36982" y="25"/>
                </a:lnTo>
                <a:lnTo>
                  <a:pt x="18491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66312" y="2855078"/>
            <a:ext cx="0" cy="217842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44521" y="3025649"/>
            <a:ext cx="43581" cy="48433"/>
          </a:xfrm>
          <a:custGeom>
            <a:avLst/>
            <a:gdLst/>
            <a:ahLst/>
            <a:cxnLst/>
            <a:rect l="l" t="t" r="r" b="b"/>
            <a:pathLst>
              <a:path w="36982" h="50825">
                <a:moveTo>
                  <a:pt x="0" y="25"/>
                </a:moveTo>
                <a:lnTo>
                  <a:pt x="18491" y="50825"/>
                </a:lnTo>
                <a:lnTo>
                  <a:pt x="36982" y="25"/>
                </a:lnTo>
                <a:lnTo>
                  <a:pt x="18491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09966" y="3402939"/>
            <a:ext cx="0" cy="217842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88220" y="3574151"/>
            <a:ext cx="43492" cy="48336"/>
          </a:xfrm>
          <a:custGeom>
            <a:avLst/>
            <a:gdLst/>
            <a:ahLst/>
            <a:cxnLst/>
            <a:rect l="l" t="t" r="r" b="b"/>
            <a:pathLst>
              <a:path w="36906" h="50723">
                <a:moveTo>
                  <a:pt x="0" y="12"/>
                </a:moveTo>
                <a:lnTo>
                  <a:pt x="18453" y="50723"/>
                </a:lnTo>
                <a:lnTo>
                  <a:pt x="36906" y="12"/>
                </a:lnTo>
                <a:lnTo>
                  <a:pt x="18453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66312" y="3402939"/>
            <a:ext cx="0" cy="217842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44566" y="3574151"/>
            <a:ext cx="43492" cy="48336"/>
          </a:xfrm>
          <a:custGeom>
            <a:avLst/>
            <a:gdLst/>
            <a:ahLst/>
            <a:cxnLst/>
            <a:rect l="l" t="t" r="r" b="b"/>
            <a:pathLst>
              <a:path w="36906" h="50723">
                <a:moveTo>
                  <a:pt x="0" y="12"/>
                </a:moveTo>
                <a:lnTo>
                  <a:pt x="18453" y="50723"/>
                </a:lnTo>
                <a:lnTo>
                  <a:pt x="36906" y="12"/>
                </a:lnTo>
                <a:lnTo>
                  <a:pt x="18453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66312" y="3952410"/>
            <a:ext cx="0" cy="217842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4521" y="4122993"/>
            <a:ext cx="43581" cy="48433"/>
          </a:xfrm>
          <a:custGeom>
            <a:avLst/>
            <a:gdLst/>
            <a:ahLst/>
            <a:cxnLst/>
            <a:rect l="l" t="t" r="r" b="b"/>
            <a:pathLst>
              <a:path w="36982" h="50825">
                <a:moveTo>
                  <a:pt x="0" y="12"/>
                </a:moveTo>
                <a:lnTo>
                  <a:pt x="18491" y="50825"/>
                </a:lnTo>
                <a:lnTo>
                  <a:pt x="36982" y="12"/>
                </a:lnTo>
                <a:lnTo>
                  <a:pt x="18491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59408" y="2167700"/>
            <a:ext cx="3329254" cy="391607"/>
          </a:xfrm>
          <a:custGeom>
            <a:avLst/>
            <a:gdLst/>
            <a:ahLst/>
            <a:cxnLst/>
            <a:rect l="l" t="t" r="r" b="b"/>
            <a:pathLst>
              <a:path w="2825127" h="410946">
                <a:moveTo>
                  <a:pt x="0" y="0"/>
                </a:moveTo>
                <a:lnTo>
                  <a:pt x="141240" y="20562"/>
                </a:lnTo>
                <a:lnTo>
                  <a:pt x="282482" y="41124"/>
                </a:lnTo>
                <a:lnTo>
                  <a:pt x="423724" y="61685"/>
                </a:lnTo>
                <a:lnTo>
                  <a:pt x="564967" y="82246"/>
                </a:lnTo>
                <a:lnTo>
                  <a:pt x="706211" y="102806"/>
                </a:lnTo>
                <a:lnTo>
                  <a:pt x="847456" y="123364"/>
                </a:lnTo>
                <a:lnTo>
                  <a:pt x="988703" y="143921"/>
                </a:lnTo>
                <a:lnTo>
                  <a:pt x="1129951" y="164477"/>
                </a:lnTo>
                <a:lnTo>
                  <a:pt x="1271202" y="185031"/>
                </a:lnTo>
                <a:lnTo>
                  <a:pt x="1412454" y="205582"/>
                </a:lnTo>
                <a:lnTo>
                  <a:pt x="1553708" y="226132"/>
                </a:lnTo>
                <a:lnTo>
                  <a:pt x="1694965" y="246679"/>
                </a:lnTo>
                <a:lnTo>
                  <a:pt x="1836225" y="267224"/>
                </a:lnTo>
                <a:lnTo>
                  <a:pt x="1977487" y="287765"/>
                </a:lnTo>
                <a:lnTo>
                  <a:pt x="2118752" y="308304"/>
                </a:lnTo>
                <a:lnTo>
                  <a:pt x="2260020" y="328840"/>
                </a:lnTo>
                <a:lnTo>
                  <a:pt x="2401291" y="349372"/>
                </a:lnTo>
                <a:lnTo>
                  <a:pt x="2542566" y="369900"/>
                </a:lnTo>
                <a:lnTo>
                  <a:pt x="2683845" y="390425"/>
                </a:lnTo>
                <a:lnTo>
                  <a:pt x="2825127" y="410946"/>
                </a:lnTo>
              </a:path>
            </a:pathLst>
          </a:custGeom>
          <a:ln w="5039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25340" y="2534548"/>
            <a:ext cx="63321" cy="35399"/>
          </a:xfrm>
          <a:custGeom>
            <a:avLst/>
            <a:gdLst/>
            <a:ahLst/>
            <a:cxnLst/>
            <a:rect l="l" t="t" r="r" b="b"/>
            <a:pathLst>
              <a:path w="53733" h="37147">
                <a:moveTo>
                  <a:pt x="0" y="37147"/>
                </a:moveTo>
                <a:lnTo>
                  <a:pt x="53733" y="25984"/>
                </a:lnTo>
                <a:lnTo>
                  <a:pt x="5397" y="0"/>
                </a:lnTo>
                <a:lnTo>
                  <a:pt x="0" y="3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62370" y="2151266"/>
            <a:ext cx="4003484" cy="149415"/>
          </a:xfrm>
          <a:custGeom>
            <a:avLst/>
            <a:gdLst/>
            <a:ahLst/>
            <a:cxnLst/>
            <a:rect l="l" t="t" r="r" b="b"/>
            <a:pathLst>
              <a:path w="3397262" h="156794">
                <a:moveTo>
                  <a:pt x="0" y="0"/>
                </a:moveTo>
                <a:lnTo>
                  <a:pt x="169836" y="7840"/>
                </a:lnTo>
                <a:lnTo>
                  <a:pt x="339677" y="15681"/>
                </a:lnTo>
                <a:lnTo>
                  <a:pt x="509521" y="23522"/>
                </a:lnTo>
                <a:lnTo>
                  <a:pt x="679369" y="31362"/>
                </a:lnTo>
                <a:lnTo>
                  <a:pt x="849221" y="39202"/>
                </a:lnTo>
                <a:lnTo>
                  <a:pt x="1019075" y="47042"/>
                </a:lnTo>
                <a:lnTo>
                  <a:pt x="1188933" y="54882"/>
                </a:lnTo>
                <a:lnTo>
                  <a:pt x="1358793" y="62722"/>
                </a:lnTo>
                <a:lnTo>
                  <a:pt x="1528656" y="70562"/>
                </a:lnTo>
                <a:lnTo>
                  <a:pt x="1698521" y="78401"/>
                </a:lnTo>
                <a:lnTo>
                  <a:pt x="1868389" y="86241"/>
                </a:lnTo>
                <a:lnTo>
                  <a:pt x="2038258" y="94080"/>
                </a:lnTo>
                <a:lnTo>
                  <a:pt x="2208130" y="101920"/>
                </a:lnTo>
                <a:lnTo>
                  <a:pt x="2378003" y="109759"/>
                </a:lnTo>
                <a:lnTo>
                  <a:pt x="2547877" y="117598"/>
                </a:lnTo>
                <a:lnTo>
                  <a:pt x="2717752" y="125437"/>
                </a:lnTo>
                <a:lnTo>
                  <a:pt x="2887629" y="133276"/>
                </a:lnTo>
                <a:lnTo>
                  <a:pt x="3057506" y="141116"/>
                </a:lnTo>
                <a:lnTo>
                  <a:pt x="3227384" y="148955"/>
                </a:lnTo>
                <a:lnTo>
                  <a:pt x="3397262" y="156794"/>
                </a:lnTo>
              </a:path>
            </a:pathLst>
          </a:custGeom>
          <a:ln w="5039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04255" y="2280591"/>
            <a:ext cx="61601" cy="35665"/>
          </a:xfrm>
          <a:custGeom>
            <a:avLst/>
            <a:gdLst/>
            <a:ahLst/>
            <a:cxnLst/>
            <a:rect l="l" t="t" r="r" b="b"/>
            <a:pathLst>
              <a:path w="52273" h="37426">
                <a:moveTo>
                  <a:pt x="0" y="37426"/>
                </a:moveTo>
                <a:lnTo>
                  <a:pt x="52273" y="21082"/>
                </a:lnTo>
                <a:lnTo>
                  <a:pt x="1727" y="0"/>
                </a:lnTo>
                <a:lnTo>
                  <a:pt x="0" y="37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59938" y="2273366"/>
            <a:ext cx="405735" cy="363671"/>
          </a:xfrm>
          <a:custGeom>
            <a:avLst/>
            <a:gdLst/>
            <a:ahLst/>
            <a:cxnLst/>
            <a:rect l="l" t="t" r="r" b="b"/>
            <a:pathLst>
              <a:path w="344297" h="381630">
                <a:moveTo>
                  <a:pt x="274438" y="1727"/>
                </a:moveTo>
                <a:lnTo>
                  <a:pt x="312401" y="73986"/>
                </a:lnTo>
                <a:lnTo>
                  <a:pt x="335122" y="138630"/>
                </a:lnTo>
                <a:lnTo>
                  <a:pt x="344297" y="195658"/>
                </a:lnTo>
                <a:lnTo>
                  <a:pt x="341623" y="245071"/>
                </a:lnTo>
                <a:lnTo>
                  <a:pt x="328793" y="286869"/>
                </a:lnTo>
                <a:lnTo>
                  <a:pt x="307505" y="321052"/>
                </a:lnTo>
                <a:lnTo>
                  <a:pt x="279453" y="347619"/>
                </a:lnTo>
                <a:lnTo>
                  <a:pt x="246334" y="366571"/>
                </a:lnTo>
                <a:lnTo>
                  <a:pt x="209842" y="377908"/>
                </a:lnTo>
                <a:lnTo>
                  <a:pt x="171675" y="381630"/>
                </a:lnTo>
                <a:lnTo>
                  <a:pt x="133527" y="377736"/>
                </a:lnTo>
                <a:lnTo>
                  <a:pt x="97093" y="366227"/>
                </a:lnTo>
                <a:lnTo>
                  <a:pt x="64071" y="347102"/>
                </a:lnTo>
                <a:lnTo>
                  <a:pt x="36154" y="320362"/>
                </a:lnTo>
                <a:lnTo>
                  <a:pt x="15040" y="286007"/>
                </a:lnTo>
                <a:lnTo>
                  <a:pt x="2423" y="244036"/>
                </a:lnTo>
                <a:lnTo>
                  <a:pt x="0" y="194450"/>
                </a:lnTo>
                <a:lnTo>
                  <a:pt x="9465" y="137249"/>
                </a:lnTo>
                <a:lnTo>
                  <a:pt x="32515" y="72432"/>
                </a:lnTo>
                <a:lnTo>
                  <a:pt x="70845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95352" y="2273366"/>
            <a:ext cx="48071" cy="50563"/>
          </a:xfrm>
          <a:custGeom>
            <a:avLst/>
            <a:gdLst/>
            <a:ahLst/>
            <a:cxnLst/>
            <a:rect l="l" t="t" r="r" b="b"/>
            <a:pathLst>
              <a:path w="40792" h="53060">
                <a:moveTo>
                  <a:pt x="0" y="35039"/>
                </a:moveTo>
                <a:lnTo>
                  <a:pt x="32054" y="53060"/>
                </a:lnTo>
                <a:lnTo>
                  <a:pt x="40792" y="0"/>
                </a:lnTo>
                <a:lnTo>
                  <a:pt x="0" y="35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4449" y="2821760"/>
            <a:ext cx="405749" cy="363677"/>
          </a:xfrm>
          <a:custGeom>
            <a:avLst/>
            <a:gdLst/>
            <a:ahLst/>
            <a:cxnLst/>
            <a:rect l="l" t="t" r="r" b="b"/>
            <a:pathLst>
              <a:path w="344309" h="381636">
                <a:moveTo>
                  <a:pt x="274450" y="1739"/>
                </a:moveTo>
                <a:lnTo>
                  <a:pt x="312413" y="73998"/>
                </a:lnTo>
                <a:lnTo>
                  <a:pt x="335134" y="138642"/>
                </a:lnTo>
                <a:lnTo>
                  <a:pt x="344309" y="195670"/>
                </a:lnTo>
                <a:lnTo>
                  <a:pt x="341633" y="245083"/>
                </a:lnTo>
                <a:lnTo>
                  <a:pt x="328803" y="286880"/>
                </a:lnTo>
                <a:lnTo>
                  <a:pt x="307514" y="321062"/>
                </a:lnTo>
                <a:lnTo>
                  <a:pt x="279461" y="347629"/>
                </a:lnTo>
                <a:lnTo>
                  <a:pt x="246341" y="366580"/>
                </a:lnTo>
                <a:lnTo>
                  <a:pt x="209849" y="377916"/>
                </a:lnTo>
                <a:lnTo>
                  <a:pt x="171680" y="381636"/>
                </a:lnTo>
                <a:lnTo>
                  <a:pt x="133531" y="377741"/>
                </a:lnTo>
                <a:lnTo>
                  <a:pt x="97097" y="366231"/>
                </a:lnTo>
                <a:lnTo>
                  <a:pt x="64073" y="347106"/>
                </a:lnTo>
                <a:lnTo>
                  <a:pt x="36156" y="320365"/>
                </a:lnTo>
                <a:lnTo>
                  <a:pt x="15041" y="286009"/>
                </a:lnTo>
                <a:lnTo>
                  <a:pt x="2424" y="244038"/>
                </a:lnTo>
                <a:lnTo>
                  <a:pt x="0" y="194451"/>
                </a:lnTo>
                <a:lnTo>
                  <a:pt x="9464" y="137249"/>
                </a:lnTo>
                <a:lnTo>
                  <a:pt x="32514" y="72432"/>
                </a:lnTo>
                <a:lnTo>
                  <a:pt x="70844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29863" y="2821760"/>
            <a:ext cx="48071" cy="50563"/>
          </a:xfrm>
          <a:custGeom>
            <a:avLst/>
            <a:gdLst/>
            <a:ahLst/>
            <a:cxnLst/>
            <a:rect l="l" t="t" r="r" b="b"/>
            <a:pathLst>
              <a:path w="40792" h="53060">
                <a:moveTo>
                  <a:pt x="0" y="35039"/>
                </a:moveTo>
                <a:lnTo>
                  <a:pt x="32067" y="53060"/>
                </a:lnTo>
                <a:lnTo>
                  <a:pt x="40792" y="0"/>
                </a:lnTo>
                <a:lnTo>
                  <a:pt x="0" y="35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50808" y="3370153"/>
            <a:ext cx="405797" cy="363679"/>
          </a:xfrm>
          <a:custGeom>
            <a:avLst/>
            <a:gdLst/>
            <a:ahLst/>
            <a:cxnLst/>
            <a:rect l="l" t="t" r="r" b="b"/>
            <a:pathLst>
              <a:path w="344350" h="381638">
                <a:moveTo>
                  <a:pt x="275480" y="3467"/>
                </a:moveTo>
                <a:lnTo>
                  <a:pt x="313044" y="75475"/>
                </a:lnTo>
                <a:lnTo>
                  <a:pt x="335437" y="139886"/>
                </a:lnTo>
                <a:lnTo>
                  <a:pt x="344350" y="196698"/>
                </a:lnTo>
                <a:lnTo>
                  <a:pt x="341472" y="245912"/>
                </a:lnTo>
                <a:lnTo>
                  <a:pt x="328493" y="287528"/>
                </a:lnTo>
                <a:lnTo>
                  <a:pt x="307103" y="321546"/>
                </a:lnTo>
                <a:lnTo>
                  <a:pt x="278992" y="347966"/>
                </a:lnTo>
                <a:lnTo>
                  <a:pt x="245850" y="366788"/>
                </a:lnTo>
                <a:lnTo>
                  <a:pt x="209367" y="378012"/>
                </a:lnTo>
                <a:lnTo>
                  <a:pt x="171232" y="381638"/>
                </a:lnTo>
                <a:lnTo>
                  <a:pt x="133135" y="377665"/>
                </a:lnTo>
                <a:lnTo>
                  <a:pt x="96768" y="366095"/>
                </a:lnTo>
                <a:lnTo>
                  <a:pt x="63818" y="346926"/>
                </a:lnTo>
                <a:lnTo>
                  <a:pt x="35976" y="320160"/>
                </a:lnTo>
                <a:lnTo>
                  <a:pt x="14933" y="285795"/>
                </a:lnTo>
                <a:lnTo>
                  <a:pt x="2377" y="243832"/>
                </a:lnTo>
                <a:lnTo>
                  <a:pt x="0" y="194271"/>
                </a:lnTo>
                <a:lnTo>
                  <a:pt x="9489" y="137112"/>
                </a:lnTo>
                <a:lnTo>
                  <a:pt x="32537" y="72355"/>
                </a:lnTo>
                <a:lnTo>
                  <a:pt x="70832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86253" y="3370154"/>
            <a:ext cx="48026" cy="50514"/>
          </a:xfrm>
          <a:custGeom>
            <a:avLst/>
            <a:gdLst/>
            <a:ahLst/>
            <a:cxnLst/>
            <a:rect l="l" t="t" r="r" b="b"/>
            <a:pathLst>
              <a:path w="40754" h="53009">
                <a:moveTo>
                  <a:pt x="0" y="35001"/>
                </a:moveTo>
                <a:lnTo>
                  <a:pt x="32029" y="53009"/>
                </a:lnTo>
                <a:lnTo>
                  <a:pt x="40754" y="0"/>
                </a:lnTo>
                <a:lnTo>
                  <a:pt x="0" y="35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7154" y="3918560"/>
            <a:ext cx="405797" cy="363679"/>
          </a:xfrm>
          <a:custGeom>
            <a:avLst/>
            <a:gdLst/>
            <a:ahLst/>
            <a:cxnLst/>
            <a:rect l="l" t="t" r="r" b="b"/>
            <a:pathLst>
              <a:path w="344350" h="381638">
                <a:moveTo>
                  <a:pt x="275480" y="3467"/>
                </a:moveTo>
                <a:lnTo>
                  <a:pt x="313044" y="75475"/>
                </a:lnTo>
                <a:lnTo>
                  <a:pt x="335437" y="139886"/>
                </a:lnTo>
                <a:lnTo>
                  <a:pt x="344350" y="196698"/>
                </a:lnTo>
                <a:lnTo>
                  <a:pt x="341472" y="245912"/>
                </a:lnTo>
                <a:lnTo>
                  <a:pt x="328493" y="287528"/>
                </a:lnTo>
                <a:lnTo>
                  <a:pt x="307103" y="321546"/>
                </a:lnTo>
                <a:lnTo>
                  <a:pt x="278992" y="347966"/>
                </a:lnTo>
                <a:lnTo>
                  <a:pt x="245850" y="366788"/>
                </a:lnTo>
                <a:lnTo>
                  <a:pt x="209367" y="378012"/>
                </a:lnTo>
                <a:lnTo>
                  <a:pt x="171232" y="381638"/>
                </a:lnTo>
                <a:lnTo>
                  <a:pt x="133135" y="377665"/>
                </a:lnTo>
                <a:lnTo>
                  <a:pt x="96768" y="366095"/>
                </a:lnTo>
                <a:lnTo>
                  <a:pt x="63818" y="346926"/>
                </a:lnTo>
                <a:lnTo>
                  <a:pt x="35976" y="320160"/>
                </a:lnTo>
                <a:lnTo>
                  <a:pt x="14933" y="285795"/>
                </a:lnTo>
                <a:lnTo>
                  <a:pt x="2377" y="243832"/>
                </a:lnTo>
                <a:lnTo>
                  <a:pt x="0" y="194271"/>
                </a:lnTo>
                <a:lnTo>
                  <a:pt x="9489" y="137112"/>
                </a:lnTo>
                <a:lnTo>
                  <a:pt x="32537" y="72355"/>
                </a:lnTo>
                <a:lnTo>
                  <a:pt x="70832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42599" y="3918561"/>
            <a:ext cx="48026" cy="50514"/>
          </a:xfrm>
          <a:custGeom>
            <a:avLst/>
            <a:gdLst/>
            <a:ahLst/>
            <a:cxnLst/>
            <a:rect l="l" t="t" r="r" b="b"/>
            <a:pathLst>
              <a:path w="40754" h="53009">
                <a:moveTo>
                  <a:pt x="0" y="35001"/>
                </a:moveTo>
                <a:lnTo>
                  <a:pt x="32029" y="53009"/>
                </a:lnTo>
                <a:lnTo>
                  <a:pt x="40754" y="0"/>
                </a:lnTo>
                <a:lnTo>
                  <a:pt x="0" y="35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63514" y="4466954"/>
            <a:ext cx="405841" cy="363671"/>
          </a:xfrm>
          <a:custGeom>
            <a:avLst/>
            <a:gdLst/>
            <a:ahLst/>
            <a:cxnLst/>
            <a:rect l="l" t="t" r="r" b="b"/>
            <a:pathLst>
              <a:path w="344387" h="381630">
                <a:moveTo>
                  <a:pt x="276510" y="5194"/>
                </a:moveTo>
                <a:lnTo>
                  <a:pt x="313673" y="76950"/>
                </a:lnTo>
                <a:lnTo>
                  <a:pt x="335738" y="141126"/>
                </a:lnTo>
                <a:lnTo>
                  <a:pt x="344387" y="197721"/>
                </a:lnTo>
                <a:lnTo>
                  <a:pt x="341306" y="246736"/>
                </a:lnTo>
                <a:lnTo>
                  <a:pt x="328178" y="288169"/>
                </a:lnTo>
                <a:lnTo>
                  <a:pt x="306687" y="322023"/>
                </a:lnTo>
                <a:lnTo>
                  <a:pt x="278518" y="348295"/>
                </a:lnTo>
                <a:lnTo>
                  <a:pt x="208880" y="378099"/>
                </a:lnTo>
                <a:lnTo>
                  <a:pt x="170779" y="381630"/>
                </a:lnTo>
                <a:lnTo>
                  <a:pt x="132736" y="377580"/>
                </a:lnTo>
                <a:lnTo>
                  <a:pt x="96435" y="365949"/>
                </a:lnTo>
                <a:lnTo>
                  <a:pt x="35795" y="319946"/>
                </a:lnTo>
                <a:lnTo>
                  <a:pt x="14824" y="285573"/>
                </a:lnTo>
                <a:lnTo>
                  <a:pt x="2330" y="243620"/>
                </a:lnTo>
                <a:lnTo>
                  <a:pt x="0" y="194086"/>
                </a:lnTo>
                <a:lnTo>
                  <a:pt x="9515" y="136971"/>
                </a:lnTo>
                <a:lnTo>
                  <a:pt x="32561" y="72276"/>
                </a:lnTo>
                <a:lnTo>
                  <a:pt x="70821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98989" y="4466954"/>
            <a:ext cx="47982" cy="50467"/>
          </a:xfrm>
          <a:custGeom>
            <a:avLst/>
            <a:gdLst/>
            <a:ahLst/>
            <a:cxnLst/>
            <a:rect l="l" t="t" r="r" b="b"/>
            <a:pathLst>
              <a:path w="40716" h="52959">
                <a:moveTo>
                  <a:pt x="0" y="34963"/>
                </a:moveTo>
                <a:lnTo>
                  <a:pt x="15989" y="43980"/>
                </a:lnTo>
                <a:lnTo>
                  <a:pt x="32004" y="52959"/>
                </a:lnTo>
                <a:lnTo>
                  <a:pt x="40716" y="0"/>
                </a:lnTo>
                <a:lnTo>
                  <a:pt x="0" y="34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48579" y="5276850"/>
            <a:ext cx="8214607" cy="3675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700" i="1" spc="-19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700" i="1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ace</a:t>
            </a:r>
            <a:r>
              <a:rPr sz="1700" i="1" spc="-2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700" spc="19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00" i="1" spc="10" dirty="0" smtClean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1700" spc="200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700" spc="8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35" dirty="0" smtClean="0">
                <a:solidFill>
                  <a:srgbClr val="231F20"/>
                </a:solidFill>
                <a:latin typeface="Meiryo"/>
                <a:ea typeface="Cambria Math"/>
                <a:cs typeface="Meiryo"/>
              </a:rPr>
              <a:t>⫋</a:t>
            </a: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i="1" spc="-19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700" i="1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ace</a:t>
            </a:r>
            <a:r>
              <a:rPr sz="1700" i="1" spc="-2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700" spc="19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00" i="1" spc="10" dirty="0" smtClean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1800" spc="187" baseline="39351" dirty="0" smtClean="0">
                <a:solidFill>
                  <a:srgbClr val="231F20"/>
                </a:solidFill>
                <a:latin typeface="Meiryo"/>
                <a:cs typeface="Meiryo"/>
              </a:rPr>
              <a:t>′</a:t>
            </a:r>
            <a:r>
              <a:rPr sz="1700" spc="200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en-US" sz="1700" spc="200" dirty="0" smtClean="0">
                <a:solidFill>
                  <a:srgbClr val="231F20"/>
                </a:solidFill>
                <a:latin typeface="Arial"/>
                <a:cs typeface="Arial"/>
              </a:rPr>
              <a:t>		</a:t>
            </a:r>
            <a:r>
              <a:rPr lang="en-US" sz="1700" spc="5" dirty="0" smtClean="0">
                <a:solidFill>
                  <a:srgbClr val="231F20"/>
                </a:solidFill>
                <a:cs typeface="Arial"/>
              </a:rPr>
              <a:t>and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	</a:t>
            </a:r>
            <a:r>
              <a:rPr lang="en-US" sz="1700" i="1" spc="-190" dirty="0" err="1">
                <a:solidFill>
                  <a:srgbClr val="231F20"/>
                </a:solidFill>
                <a:cs typeface="Arial"/>
              </a:rPr>
              <a:t>T</a:t>
            </a:r>
            <a:r>
              <a:rPr lang="en-US" sz="1700" i="1" spc="-5" dirty="0" err="1">
                <a:solidFill>
                  <a:srgbClr val="231F20"/>
                </a:solidFill>
                <a:cs typeface="Arial"/>
              </a:rPr>
              <a:t>r</a:t>
            </a:r>
            <a:r>
              <a:rPr lang="en-US" sz="1700" i="1" spc="5" dirty="0" err="1">
                <a:solidFill>
                  <a:srgbClr val="231F20"/>
                </a:solidFill>
                <a:cs typeface="Arial"/>
              </a:rPr>
              <a:t>ace</a:t>
            </a:r>
            <a:r>
              <a:rPr lang="en-US" sz="1700" i="1" spc="-20" dirty="0" err="1">
                <a:solidFill>
                  <a:srgbClr val="231F20"/>
                </a:solidFill>
                <a:cs typeface="Arial"/>
              </a:rPr>
              <a:t>s</a:t>
            </a:r>
            <a:r>
              <a:rPr lang="en-US" sz="1800" spc="52" baseline="-11574" dirty="0" err="1">
                <a:solidFill>
                  <a:srgbClr val="231F20"/>
                </a:solidFill>
                <a:cs typeface="Arial"/>
              </a:rPr>
              <a:t>f</a:t>
            </a:r>
            <a:r>
              <a:rPr lang="en-US" sz="1800" spc="30" baseline="-11574" dirty="0" err="1">
                <a:solidFill>
                  <a:srgbClr val="231F20"/>
                </a:solidFill>
                <a:cs typeface="Arial"/>
              </a:rPr>
              <a:t>i</a:t>
            </a:r>
            <a:r>
              <a:rPr lang="en-US" sz="1800" baseline="-11574" dirty="0" err="1">
                <a:solidFill>
                  <a:srgbClr val="231F20"/>
                </a:solidFill>
                <a:cs typeface="Arial"/>
              </a:rPr>
              <a:t>n</a:t>
            </a:r>
            <a:r>
              <a:rPr lang="en-US" sz="1800" spc="-284" baseline="-11574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195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z="1700" i="1" spc="10" dirty="0">
                <a:solidFill>
                  <a:srgbClr val="231F20"/>
                </a:solidFill>
                <a:cs typeface="Arial"/>
              </a:rPr>
              <a:t>TS</a:t>
            </a:r>
            <a:r>
              <a:rPr lang="en-US" sz="1700" spc="200" dirty="0">
                <a:solidFill>
                  <a:srgbClr val="231F20"/>
                </a:solidFill>
                <a:cs typeface="Arial"/>
              </a:rPr>
              <a:t>)</a:t>
            </a:r>
            <a:r>
              <a:rPr lang="en-US" sz="1700" spc="8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175" dirty="0">
                <a:solidFill>
                  <a:srgbClr val="231F20"/>
                </a:solidFill>
                <a:latin typeface="Meiryo"/>
                <a:cs typeface="Meiryo"/>
              </a:rPr>
              <a:t>⊆</a:t>
            </a:r>
            <a:r>
              <a:rPr lang="en-US" sz="1700" spc="-1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700" i="1" spc="-190" dirty="0" err="1">
                <a:solidFill>
                  <a:srgbClr val="231F20"/>
                </a:solidFill>
                <a:cs typeface="Arial"/>
              </a:rPr>
              <a:t>T</a:t>
            </a:r>
            <a:r>
              <a:rPr lang="en-US" sz="1700" i="1" spc="-5" dirty="0" err="1">
                <a:solidFill>
                  <a:srgbClr val="231F20"/>
                </a:solidFill>
                <a:cs typeface="Arial"/>
              </a:rPr>
              <a:t>r</a:t>
            </a:r>
            <a:r>
              <a:rPr lang="en-US" sz="1700" i="1" spc="5" dirty="0" err="1">
                <a:solidFill>
                  <a:srgbClr val="231F20"/>
                </a:solidFill>
                <a:cs typeface="Arial"/>
              </a:rPr>
              <a:t>ace</a:t>
            </a:r>
            <a:r>
              <a:rPr lang="en-US" sz="1700" i="1" spc="-30" dirty="0" err="1">
                <a:solidFill>
                  <a:srgbClr val="231F20"/>
                </a:solidFill>
                <a:cs typeface="Arial"/>
              </a:rPr>
              <a:t>s</a:t>
            </a:r>
            <a:r>
              <a:rPr lang="en-US" sz="1800" spc="52" baseline="-11574" dirty="0" err="1">
                <a:solidFill>
                  <a:srgbClr val="231F20"/>
                </a:solidFill>
                <a:cs typeface="Arial"/>
              </a:rPr>
              <a:t>f</a:t>
            </a:r>
            <a:r>
              <a:rPr lang="en-US" sz="1800" spc="30" baseline="-11574" dirty="0" err="1">
                <a:solidFill>
                  <a:srgbClr val="231F20"/>
                </a:solidFill>
                <a:cs typeface="Arial"/>
              </a:rPr>
              <a:t>i</a:t>
            </a:r>
            <a:r>
              <a:rPr lang="en-US" sz="1800" baseline="-11574" dirty="0" err="1">
                <a:solidFill>
                  <a:srgbClr val="231F20"/>
                </a:solidFill>
                <a:cs typeface="Arial"/>
              </a:rPr>
              <a:t>n</a:t>
            </a:r>
            <a:r>
              <a:rPr lang="en-US" sz="1800" spc="-284" baseline="-11574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195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z="1700" i="1" spc="10" dirty="0">
                <a:solidFill>
                  <a:srgbClr val="231F20"/>
                </a:solidFill>
                <a:cs typeface="Arial"/>
              </a:rPr>
              <a:t>TS</a:t>
            </a:r>
            <a:r>
              <a:rPr lang="en-US" sz="1800" spc="187" baseline="39351" dirty="0">
                <a:solidFill>
                  <a:srgbClr val="231F20"/>
                </a:solidFill>
                <a:latin typeface="Meiryo"/>
                <a:cs typeface="Meiryo"/>
              </a:rPr>
              <a:t>′</a:t>
            </a:r>
            <a:r>
              <a:rPr lang="en-US" sz="1700" spc="200" dirty="0">
                <a:solidFill>
                  <a:srgbClr val="231F20"/>
                </a:solidFill>
                <a:cs typeface="Arial"/>
              </a:rPr>
              <a:t>)</a:t>
            </a:r>
            <a:endParaRPr lang="en-US" sz="1700" dirty="0">
              <a:cs typeface="Arial"/>
            </a:endParaRPr>
          </a:p>
          <a:p>
            <a:pPr marL="12700"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16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liveness?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59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40259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Sa</a:t>
            </a:r>
            <a:r>
              <a:rPr lang="en-US" sz="2050" spc="-6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20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fy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“s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eth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bad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happen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”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9"/>
              </a:spcBef>
              <a:buClr>
                <a:srgbClr val="231F20"/>
              </a:buClr>
              <a:buFont typeface="Gulim"/>
              <a:buChar char="•"/>
            </a:pPr>
            <a:endParaRPr lang="en-US" sz="5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lang="en-US" sz="1000" dirty="0"/>
          </a:p>
          <a:p>
            <a:pPr marL="40259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402590" algn="l"/>
              </a:tabLst>
            </a:pP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noth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sil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fu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ill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endParaRPr lang="en-US" sz="2050" dirty="0">
              <a:latin typeface="Arial"/>
              <a:cs typeface="Arial"/>
            </a:endParaRPr>
          </a:p>
          <a:p>
            <a:pPr marL="680085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680085" algn="l"/>
              </a:tabLst>
            </a:pPr>
            <a:r>
              <a:rPr lang="en-US" sz="1700" spc="5" dirty="0" smtClean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lang="en-US"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ill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7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lead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“bad”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situation</a:t>
            </a:r>
            <a:endParaRPr lang="en-US" sz="17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9"/>
              </a:spcBef>
              <a:buClr>
                <a:srgbClr val="231F20"/>
              </a:buClr>
              <a:buFont typeface="Arial"/>
              <a:buChar char="–"/>
            </a:pPr>
            <a:endParaRPr lang="en-US" sz="55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marL="12700">
              <a:lnSpc>
                <a:spcPct val="100000"/>
              </a:lnSpc>
            </a:pPr>
            <a:r>
              <a:rPr lang="en-US" sz="2050" dirty="0">
                <a:solidFill>
                  <a:srgbClr val="231F20"/>
                </a:solidFill>
                <a:latin typeface="Gulim"/>
                <a:cs typeface="Gulim"/>
              </a:rPr>
              <a:t>⇒</a:t>
            </a:r>
            <a:r>
              <a:rPr lang="en-US" sz="2050" spc="320" dirty="0">
                <a:solidFill>
                  <a:srgbClr val="231F20"/>
                </a:solidFill>
                <a:latin typeface="Gulim"/>
                <a:cs typeface="Gulim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Sa</a:t>
            </a:r>
            <a:r>
              <a:rPr lang="en-US" sz="2050" spc="-6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20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ented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lang="en-US" sz="2050" spc="-5" dirty="0">
                <a:solidFill>
                  <a:srgbClr val="0000FF"/>
                </a:solidFill>
                <a:latin typeface="Arial"/>
                <a:cs typeface="Arial"/>
              </a:rPr>
              <a:t>li</a:t>
            </a:r>
            <a:r>
              <a:rPr lang="en-US" sz="2050" spc="-5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0000FF"/>
                </a:solidFill>
                <a:latin typeface="Arial"/>
                <a:cs typeface="Arial"/>
              </a:rPr>
              <a:t>ene</a:t>
            </a:r>
            <a:r>
              <a:rPr lang="en-US" sz="2050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sz="20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endParaRPr lang="en-US" sz="2050" dirty="0">
              <a:latin typeface="Arial"/>
              <a:cs typeface="Arial"/>
            </a:endParaRPr>
          </a:p>
          <a:p>
            <a:pPr marL="680085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680085" algn="l"/>
              </a:tabLst>
            </a:pPr>
            <a:r>
              <a:rPr lang="en-US" sz="1700" spc="5" dirty="0" smtClean="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lang="en-US"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require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 smtClean="0">
                <a:solidFill>
                  <a:srgbClr val="0000FF"/>
                </a:solidFill>
                <a:latin typeface="Arial"/>
                <a:cs typeface="Arial"/>
              </a:rPr>
              <a:t>pro</a:t>
            </a:r>
            <a:r>
              <a:rPr lang="en-US" sz="1700" spc="-5" dirty="0" smtClean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lang="en-US" sz="1700" spc="5" dirty="0" smtClean="0">
                <a:solidFill>
                  <a:srgbClr val="0000FF"/>
                </a:solidFill>
                <a:latin typeface="Arial"/>
                <a:cs typeface="Arial"/>
              </a:rPr>
              <a:t>ress</a:t>
            </a:r>
            <a:br>
              <a:rPr lang="en-US" sz="1700" spc="5" dirty="0" smtClean="0">
                <a:solidFill>
                  <a:srgbClr val="0000FF"/>
                </a:solidFill>
                <a:latin typeface="Arial"/>
                <a:cs typeface="Arial"/>
              </a:rPr>
            </a:br>
            <a:endParaRPr lang="en-US" sz="1700" dirty="0"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Liveness properties assert that:</a:t>
            </a:r>
          </a:p>
          <a:p>
            <a:pPr marL="302260"/>
            <a:r>
              <a:rPr lang="en-US" sz="1800" spc="5" dirty="0" smtClean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lang="en-US" sz="1800" spc="4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0000FF"/>
                </a:solidFill>
                <a:latin typeface="Arial"/>
                <a:cs typeface="Arial"/>
              </a:rPr>
              <a:t>”so</a:t>
            </a:r>
            <a:r>
              <a:rPr lang="en-US" sz="1800" spc="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sz="1800" spc="5" dirty="0">
                <a:solidFill>
                  <a:srgbClr val="0000FF"/>
                </a:solidFill>
                <a:latin typeface="Arial"/>
                <a:cs typeface="Arial"/>
              </a:rPr>
              <a:t>ething</a:t>
            </a:r>
            <a:r>
              <a:rPr lang="en-US"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0000FF"/>
                </a:solidFill>
                <a:latin typeface="Arial"/>
                <a:cs typeface="Arial"/>
              </a:rPr>
              <a:t>good”</a:t>
            </a:r>
            <a:r>
              <a:rPr lang="en-US"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ill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0000FF"/>
                </a:solidFill>
                <a:latin typeface="Arial"/>
                <a:cs typeface="Arial"/>
              </a:rPr>
              <a:t>happen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spc="-4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1800" spc="-40" dirty="0" smtClean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lang="en-US" sz="1800" spc="5" dirty="0" smtClean="0">
                <a:solidFill>
                  <a:srgbClr val="0000FF"/>
                </a:solidFill>
                <a:latin typeface="Arial"/>
                <a:cs typeface="Arial"/>
              </a:rPr>
              <a:t>entually					</a:t>
            </a:r>
            <a:r>
              <a:rPr lang="en-US" sz="1800" dirty="0">
                <a:solidFill>
                  <a:srgbClr val="231F20"/>
                </a:solidFill>
                <a:latin typeface="Arial"/>
                <a:cs typeface="Arial"/>
              </a:rPr>
              <a:t>[</a:t>
            </a:r>
            <a:r>
              <a:rPr lang="en-US" sz="1800" spc="5" dirty="0" err="1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lang="en-US" sz="1800" spc="25" dirty="0" err="1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800" spc="5" dirty="0" err="1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lang="en-US" sz="1800" spc="65" dirty="0" err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800" spc="5" dirty="0" err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8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1977]</a:t>
            </a:r>
            <a:endParaRPr lang="en-US" sz="1800" dirty="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endParaRPr lang="en-US" sz="1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5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liveness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object 5"/>
          <p:cNvSpPr/>
          <p:nvPr/>
        </p:nvSpPr>
        <p:spPr>
          <a:xfrm>
            <a:off x="914400" y="2533650"/>
            <a:ext cx="1439024" cy="1856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1005897" y="4615242"/>
            <a:ext cx="125603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0" dirty="0" smtClean="0">
                <a:solidFill>
                  <a:srgbClr val="231F20"/>
                </a:solidFill>
                <a:latin typeface="Arial"/>
                <a:cs typeface="Arial"/>
              </a:rPr>
              <a:t>[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400" spc="25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400" spc="6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spc="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2000]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557587" y="2451785"/>
            <a:ext cx="7162800" cy="31956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8920" marR="249554" indent="-635" algn="ctr">
              <a:lnSpc>
                <a:spcPct val="106800"/>
              </a:lnSpc>
            </a:pP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que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of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w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he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her</a:t>
            </a:r>
            <a:r>
              <a:rPr sz="1800" spc="3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real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sys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-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sfie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li</a:t>
            </a:r>
            <a:r>
              <a:rPr sz="1800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ene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prope</a:t>
            </a:r>
            <a:r>
              <a:rPr sz="1800" spc="6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y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ean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ng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ss;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c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b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an</a:t>
            </a:r>
            <a:r>
              <a:rPr sz="1800" spc="-4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ere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d</a:t>
            </a:r>
            <a:r>
              <a:rPr sz="1800" spc="3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ly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b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y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ob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5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g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sys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-5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f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or a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nfin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l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eng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of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 an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d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real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sys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don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’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3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u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-5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f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or</a:t>
            </a:r>
            <a:r>
              <a:rPr sz="1800" spc="-4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-7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.</a:t>
            </a:r>
            <a:endParaRPr sz="1800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</a:pPr>
            <a:endParaRPr sz="900" dirty="0">
              <a:latin typeface="Arial Narrow" panose="020B0606020202030204" pitchFamily="34" charset="0"/>
            </a:endParaRPr>
          </a:p>
          <a:p>
            <a:pPr marL="43180" marR="44450" algn="ctr">
              <a:lnSpc>
                <a:spcPct val="106800"/>
              </a:lnSpc>
            </a:pP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ene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ss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is</a:t>
            </a:r>
            <a:r>
              <a:rPr sz="1800" spc="-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sz="1800" spc="-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-4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ys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appr</a:t>
            </a:r>
            <a:r>
              <a:rPr sz="1800" spc="-4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xi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prope</a:t>
            </a:r>
            <a:r>
              <a:rPr sz="1800" spc="6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y</a:t>
            </a:r>
            <a:r>
              <a:rPr sz="1800" spc="3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rea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lly</a:t>
            </a:r>
            <a:r>
              <a:rPr sz="1800" spc="-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c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re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abou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. </a:t>
            </a:r>
            <a:r>
              <a:rPr sz="1800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-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ant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pro</a:t>
            </a:r>
            <a:r>
              <a:rPr sz="1800" spc="-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gr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4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na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10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0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y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ear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b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ut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pr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g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hat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 doe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ou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d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requ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ire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add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of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d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is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-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c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g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g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u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on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.</a:t>
            </a:r>
            <a:endParaRPr sz="1800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850"/>
              </a:lnSpc>
              <a:spcBef>
                <a:spcPts val="13"/>
              </a:spcBef>
            </a:pPr>
            <a:endParaRPr sz="1000" dirty="0">
              <a:latin typeface="Arial Narrow" panose="020B0606020202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-5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pr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ea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k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er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c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ond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hat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pro</a:t>
            </a:r>
            <a:r>
              <a:rPr sz="1800" spc="-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gr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 </a:t>
            </a:r>
            <a:r>
              <a:rPr sz="1800" spc="-4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en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ua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lly</a:t>
            </a:r>
            <a:r>
              <a:rPr sz="1800" spc="3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4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na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.</a:t>
            </a:r>
            <a:endParaRPr sz="1800" dirty="0">
              <a:latin typeface="Arial Narrow" panose="020B0606020202030204" pitchFamily="34" charset="0"/>
              <a:cs typeface="Arial"/>
            </a:endParaRPr>
          </a:p>
          <a:p>
            <a:pPr marL="205740" marR="204470" algn="ctr">
              <a:lnSpc>
                <a:spcPts val="1800"/>
              </a:lnSpc>
              <a:spcBef>
                <a:spcPts val="65"/>
              </a:spcBef>
            </a:pP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doe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’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pr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1800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hat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pro</a:t>
            </a:r>
            <a:r>
              <a:rPr sz="1800" spc="-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gr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 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il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 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4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na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our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li</a:t>
            </a:r>
            <a:r>
              <a:rPr sz="1800" spc="-5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f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 </a:t>
            </a:r>
            <a:r>
              <a:rPr sz="1800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b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ut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 doe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2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de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on</a:t>
            </a:r>
            <a:r>
              <a:rPr sz="1800" spc="1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-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2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h</a:t>
            </a:r>
            <a:r>
              <a:rPr sz="1800" spc="1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2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ab</a:t>
            </a:r>
            <a:r>
              <a:rPr sz="1800" spc="1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en</a:t>
            </a:r>
            <a:r>
              <a:rPr sz="1800" spc="1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ce</a:t>
            </a:r>
            <a:r>
              <a:rPr sz="1800" spc="2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of</a:t>
            </a:r>
            <a:r>
              <a:rPr sz="1800" spc="1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nfin</a:t>
            </a:r>
            <a:r>
              <a:rPr sz="1800" spc="1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1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l</a:t>
            </a:r>
            <a:r>
              <a:rPr sz="1800" spc="5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oop</a:t>
            </a:r>
            <a:r>
              <a:rPr sz="1800" spc="1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.</a:t>
            </a:r>
            <a:endParaRPr sz="1800" dirty="0"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03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LT property </a:t>
            </a:r>
            <a:r>
              <a:rPr lang="en-US" sz="2050" spc="-5" dirty="0" err="1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baseline="-25000" dirty="0" err="1" smtClean="0">
                <a:solidFill>
                  <a:srgbClr val="231F20"/>
                </a:solidFill>
                <a:latin typeface="Arial"/>
                <a:cs typeface="Arial"/>
              </a:rPr>
              <a:t>live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over AP is a liveness property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whenever</a:t>
            </a:r>
          </a:p>
          <a:p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lang="en-US" sz="2050" spc="-5" dirty="0" err="1" smtClean="0">
                <a:solidFill>
                  <a:srgbClr val="231F20"/>
                </a:solidFill>
                <a:latin typeface="Arial"/>
                <a:cs typeface="Arial"/>
              </a:rPr>
              <a:t>pref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2050" spc="-5" dirty="0" err="1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baseline="-25000" dirty="0" err="1" smtClean="0">
                <a:solidFill>
                  <a:srgbClr val="231F20"/>
                </a:solidFill>
                <a:latin typeface="Arial"/>
                <a:cs typeface="Arial"/>
              </a:rPr>
              <a:t>live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lang="en-US" sz="200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2000" spc="-12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sz="2000" i="1" spc="22" baseline="29761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00" i="1" spc="97" baseline="29761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00" i="1" spc="97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en-US" sz="2000" i="1" spc="97" baseline="2976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-157" baseline="47892" dirty="0">
                <a:solidFill>
                  <a:srgbClr val="231F20"/>
                </a:solidFill>
                <a:latin typeface="Arial"/>
                <a:cs typeface="Arial"/>
              </a:rPr>
              <a:t>ω</a:t>
            </a:r>
            <a:r>
              <a:rPr lang="en-US" sz="2000" baseline="47892" dirty="0">
                <a:latin typeface="Arial"/>
                <a:cs typeface="Arial"/>
              </a:rPr>
              <a:t> </a:t>
            </a:r>
            <a:endParaRPr lang="en-US" sz="3200" spc="-157" baseline="47892" dirty="0">
              <a:solidFill>
                <a:srgbClr val="231F20"/>
              </a:solidFill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li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2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77"/>
              </a:spcBef>
              <a:buClr>
                <a:srgbClr val="231F20"/>
              </a:buClr>
              <a:buFont typeface="Gulim"/>
              <a:buChar char="•"/>
            </a:pPr>
            <a:endParaRPr lang="en-US"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does</a:t>
            </a:r>
            <a:r>
              <a:rPr lang="en-US" sz="17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lang="en-US" sz="1700" i="1" spc="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ule</a:t>
            </a:r>
            <a:r>
              <a:rPr lang="en-US" sz="17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out</a:t>
            </a:r>
            <a:r>
              <a:rPr lang="en-US" sz="17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1700" i="1" spc="-2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lang="en-US" sz="17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prefix</a:t>
            </a:r>
            <a:endParaRPr lang="en-US" sz="17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40"/>
              </a:spcBef>
              <a:buClr>
                <a:srgbClr val="231F20"/>
              </a:buClr>
              <a:buFont typeface="Arial"/>
              <a:buChar char="–"/>
            </a:pPr>
            <a:endParaRPr lang="en-US" sz="55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vi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ated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“i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e”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78"/>
              </a:spcBef>
              <a:buClr>
                <a:srgbClr val="231F20"/>
              </a:buClr>
              <a:buFont typeface="Gulim"/>
              <a:buChar char="•"/>
            </a:pPr>
            <a:endParaRPr lang="en-US"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hereas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sa</a:t>
            </a:r>
            <a:r>
              <a:rPr lang="en-US" sz="1700" spc="-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17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ties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violated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finite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lang="en-US" sz="1700" dirty="0">
              <a:latin typeface="Arial"/>
              <a:cs typeface="Arial"/>
            </a:endParaRPr>
          </a:p>
          <a:p>
            <a:pPr marL="548640" lvl="1" indent="-247015">
              <a:lnSpc>
                <a:spcPct val="100000"/>
              </a:lnSpc>
              <a:spcBef>
                <a:spcPts val="155"/>
              </a:spcBef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finite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aces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of no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decide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hether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20" dirty="0">
                <a:solidFill>
                  <a:srgbClr val="231F20"/>
                </a:solidFill>
                <a:latin typeface="Arial"/>
                <a:cs typeface="Arial"/>
              </a:rPr>
              <a:t>P </a:t>
            </a:r>
            <a:r>
              <a:rPr lang="en-US" sz="1700" spc="-2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holds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not</a:t>
            </a:r>
            <a:endParaRPr lang="en-US" sz="1700" dirty="0">
              <a:latin typeface="Arial"/>
              <a:cs typeface="Arial"/>
            </a:endParaRPr>
          </a:p>
          <a:p>
            <a:pPr marL="548640" lvl="1" indent="-247015">
              <a:lnSpc>
                <a:spcPct val="100000"/>
              </a:lnSpc>
              <a:spcBef>
                <a:spcPts val="140"/>
              </a:spcBef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finite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prefix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can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xtended</a:t>
            </a:r>
            <a:r>
              <a:rPr lang="en-US" sz="17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such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resulting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infinite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ace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satisfies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endParaRPr lang="en-US" sz="1700" dirty="0">
              <a:latin typeface="Arial"/>
              <a:cs typeface="Arial"/>
            </a:endParaRPr>
          </a:p>
          <a:p>
            <a:endParaRPr lang="en-US" sz="3200" baseline="47892" dirty="0">
              <a:latin typeface="Arial"/>
              <a:cs typeface="Arial"/>
            </a:endParaRPr>
          </a:p>
          <a:p>
            <a:endParaRPr lang="en-US" sz="3200" baseline="44715" dirty="0">
              <a:latin typeface="Segoe UI"/>
              <a:cs typeface="Segoe UI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liveness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tank</a:t>
            </a:r>
            <a:r>
              <a:rPr lang="en-US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pt</a:t>
            </a:r>
            <a:r>
              <a:rPr lang="en-US" spc="-21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wil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entua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cl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lang="en-US" dirty="0" smtClean="0">
                <a:solidFill>
                  <a:srgbClr val="231F20"/>
                </a:solidFill>
                <a:latin typeface="Arial"/>
                <a:cs typeface="Arial"/>
              </a:rPr>
              <a:t>”</a:t>
            </a:r>
            <a:endParaRPr lang="en-US" sz="105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lang="en-US" sz="1050" dirty="0"/>
          </a:p>
          <a:p>
            <a:pPr marL="271780" marR="76835" indent="-259079">
              <a:lnSpc>
                <a:spcPct val="101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r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eque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si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gnal d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appea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, the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wil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entua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cl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ed”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231F20"/>
              </a:buClr>
            </a:pPr>
            <a:endParaRPr lang="en-US" sz="105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lang="en-US" sz="1050" dirty="0"/>
          </a:p>
          <a:p>
            <a:pPr marL="271780" marR="2262505" indent="-259079">
              <a:lnSpc>
                <a:spcPct val="101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tank</a:t>
            </a:r>
            <a:r>
              <a:rPr lang="en-US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fu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l and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eque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ent, the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Arial"/>
                <a:cs typeface="Arial"/>
              </a:rPr>
              <a:t>wil</a:t>
            </a:r>
            <a:r>
              <a:rPr lang="en-US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pc="15" dirty="0" smtClean="0">
                <a:solidFill>
                  <a:srgbClr val="231F20"/>
                </a:solidFill>
                <a:latin typeface="Arial"/>
                <a:cs typeface="Arial"/>
              </a:rPr>
              <a:t> e</a:t>
            </a:r>
            <a:r>
              <a:rPr lang="en-US" spc="-5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 smtClean="0">
                <a:solidFill>
                  <a:srgbClr val="231F20"/>
                </a:solidFill>
                <a:latin typeface="Arial"/>
                <a:cs typeface="Arial"/>
              </a:rPr>
              <a:t>entua</a:t>
            </a:r>
            <a:r>
              <a:rPr lang="en-US" spc="-5" dirty="0" smtClean="0">
                <a:solidFill>
                  <a:srgbClr val="231F20"/>
                </a:solidFill>
                <a:latin typeface="Arial"/>
                <a:cs typeface="Arial"/>
              </a:rPr>
              <a:t>ll</a:t>
            </a:r>
            <a:r>
              <a:rPr lang="en-US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pc="-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lang="en-US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opened”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231F20"/>
              </a:buClr>
            </a:pPr>
            <a:endParaRPr lang="en-US" sz="105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lang="en-US" sz="105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“T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lang="en-US" spc="-2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lang="en-US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am</a:t>
            </a:r>
            <a:r>
              <a:rPr lang="en-US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lang="en-US" spc="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nates</a:t>
            </a:r>
            <a:r>
              <a:rPr lang="en-US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wi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lang="en-US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31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 c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putat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onal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tep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78"/>
              </a:spcBef>
              <a:buClr>
                <a:srgbClr val="231F20"/>
              </a:buClr>
              <a:buFont typeface="Gulim"/>
              <a:buChar char="•"/>
            </a:pPr>
            <a:endParaRPr lang="en-US" sz="1600" dirty="0"/>
          </a:p>
          <a:p>
            <a:pPr marL="172720">
              <a:lnSpc>
                <a:spcPct val="100000"/>
              </a:lnSpc>
            </a:pPr>
            <a:r>
              <a:rPr lang="en-US" sz="1800" spc="254" dirty="0">
                <a:solidFill>
                  <a:srgbClr val="231F20"/>
                </a:solidFill>
                <a:latin typeface="Meiryo"/>
                <a:cs typeface="Meiryo"/>
              </a:rPr>
              <a:t>⇒ </a:t>
            </a:r>
            <a:r>
              <a:rPr lang="en-US" sz="1800" spc="-16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8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finite</a:t>
            </a:r>
            <a:r>
              <a:rPr lang="en-US" sz="18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8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ace</a:t>
            </a:r>
            <a:r>
              <a:rPr lang="en-US" sz="18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8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z="18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violate</a:t>
            </a:r>
            <a:r>
              <a:rPr lang="en-US" sz="18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this;</a:t>
            </a:r>
            <a:r>
              <a:rPr lang="en-US" sz="18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lang="en-US" sz="18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sz="18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8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sa</a:t>
            </a:r>
            <a:r>
              <a:rPr lang="en-US" sz="1800" spc="-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18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18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800" spc="5" dirty="0">
                <a:solidFill>
                  <a:srgbClr val="231F20"/>
                </a:solidFill>
                <a:latin typeface="Arial"/>
                <a:cs typeface="Arial"/>
              </a:rPr>
              <a:t>ty!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lang="en-US" sz="1050" dirty="0"/>
          </a:p>
          <a:p>
            <a:pPr>
              <a:lnSpc>
                <a:spcPts val="1000"/>
              </a:lnSpc>
            </a:pPr>
            <a:endParaRPr lang="en-US" sz="105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“T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he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lang="en-US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am</a:t>
            </a:r>
            <a:r>
              <a:rPr lang="en-US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entua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ll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lang="en-US" spc="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nate</a:t>
            </a:r>
            <a:r>
              <a:rPr lang="en-US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”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2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properties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lang="en-US" sz="2050" spc="-50" dirty="0">
                <a:solidFill>
                  <a:schemeClr val="tx2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entua</a:t>
            </a:r>
            <a:r>
              <a:rPr lang="en-US" sz="2050" spc="-5" dirty="0">
                <a:solidFill>
                  <a:schemeClr val="tx2"/>
                </a:solidFill>
                <a:latin typeface="Arial"/>
                <a:cs typeface="Arial"/>
              </a:rPr>
              <a:t>lly</a:t>
            </a: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1400"/>
              </a:lnSpc>
              <a:spcBef>
                <a:spcPts val="78"/>
              </a:spcBef>
              <a:buClr>
                <a:srgbClr val="231F20"/>
              </a:buClr>
              <a:buFont typeface="Gulim"/>
              <a:buChar char="•"/>
            </a:pPr>
            <a:endParaRPr lang="en-US"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each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process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ill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entually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enter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170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itical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section</a:t>
            </a:r>
            <a:endParaRPr lang="en-US" sz="17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9"/>
              </a:spcBef>
              <a:buClr>
                <a:srgbClr val="231F20"/>
              </a:buClr>
              <a:buFont typeface="Arial"/>
              <a:buChar char="–"/>
            </a:pPr>
            <a:endParaRPr lang="en-US" sz="55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spc="-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epeated</a:t>
            </a:r>
            <a:r>
              <a:rPr lang="en-US" sz="205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lang="en-US" sz="2050" spc="-50" dirty="0">
                <a:solidFill>
                  <a:schemeClr val="tx2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entua</a:t>
            </a:r>
            <a:r>
              <a:rPr lang="en-US" sz="2050" spc="-5" dirty="0">
                <a:solidFill>
                  <a:schemeClr val="tx2"/>
                </a:solidFill>
                <a:latin typeface="Arial"/>
                <a:cs typeface="Arial"/>
              </a:rPr>
              <a:t>lly</a:t>
            </a: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1400"/>
              </a:lnSpc>
              <a:spcBef>
                <a:spcPts val="78"/>
              </a:spcBef>
              <a:buClr>
                <a:srgbClr val="231F20"/>
              </a:buClr>
              <a:buFont typeface="Gulim"/>
              <a:buChar char="•"/>
            </a:pPr>
            <a:endParaRPr lang="en-US"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each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process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ill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enter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 err="1">
                <a:solidFill>
                  <a:srgbClr val="231F20"/>
                </a:solidFill>
                <a:latin typeface="Arial"/>
                <a:cs typeface="Arial"/>
              </a:rPr>
              <a:t>ist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170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itical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section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infinitely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often</a:t>
            </a:r>
            <a:endParaRPr lang="en-US" sz="17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9"/>
              </a:spcBef>
              <a:buClr>
                <a:srgbClr val="231F20"/>
              </a:buClr>
              <a:buFont typeface="Arial"/>
              <a:buChar char="–"/>
            </a:pPr>
            <a:endParaRPr lang="en-US" sz="55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Sta</a:t>
            </a:r>
            <a:r>
              <a:rPr lang="en-US" sz="2050" spc="5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lang="en-US" sz="2050" spc="-50" dirty="0">
                <a:solidFill>
                  <a:schemeClr val="tx2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at</a:t>
            </a:r>
            <a:r>
              <a:rPr lang="en-US" sz="2050" spc="-5" dirty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on</a:t>
            </a:r>
            <a:r>
              <a:rPr lang="en-US" sz="205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050" spc="-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eedo</a:t>
            </a:r>
            <a:r>
              <a:rPr lang="en-US" sz="2050" spc="-10" dirty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1400"/>
              </a:lnSpc>
              <a:spcBef>
                <a:spcPts val="78"/>
              </a:spcBef>
              <a:buClr>
                <a:srgbClr val="231F20"/>
              </a:buClr>
              <a:buFont typeface="Gulim"/>
              <a:buChar char="•"/>
            </a:pPr>
            <a:endParaRPr lang="en-US"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each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1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aiting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process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ill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entually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enter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170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itical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section</a:t>
            </a:r>
            <a:endParaRPr lang="en-US" sz="1700" dirty="0">
              <a:latin typeface="Arial"/>
              <a:cs typeface="Arial"/>
            </a:endParaRP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0" i="1" dirty="0">
                <a:solidFill>
                  <a:schemeClr val="tx2"/>
                </a:solidFill>
              </a:rPr>
              <a:t>how to formalize these properties?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pc="120" dirty="0">
                <a:solidFill>
                  <a:srgbClr val="231F20"/>
                </a:solidFill>
                <a:latin typeface="Arial"/>
                <a:cs typeface="Arial"/>
              </a:rPr>
              <a:t>P </a:t>
            </a:r>
            <a:r>
              <a:rPr lang="en-US" sz="2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51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lang="en-US" sz="2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lang="en-US" sz="2000" spc="-250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2000" i="1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00" spc="15" baseline="-11574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lang="en-US" sz="2000" spc="67" baseline="-1157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i="1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00" spc="15" baseline="-11574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sz="2000" spc="89" baseline="-1157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00" spc="15" baseline="-11574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sz="2000" spc="89" baseline="-1157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1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lang="en-US" sz="2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1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lang="en-US" sz="2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1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lang="en-US" sz="2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-165" dirty="0">
                <a:solidFill>
                  <a:srgbClr val="231F20"/>
                </a:solidFill>
                <a:latin typeface="Meiryo"/>
                <a:cs typeface="Meiryo"/>
              </a:rPr>
              <a:t>|</a:t>
            </a:r>
            <a:r>
              <a:rPr lang="en-US" sz="2000" spc="-1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2000" i="1" dirty="0" err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00" spc="450" baseline="-11574" dirty="0" err="1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lang="en-US" sz="2000" spc="450" baseline="-1157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30" baseline="-1157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175" dirty="0">
                <a:solidFill>
                  <a:srgbClr val="231F20"/>
                </a:solidFill>
                <a:latin typeface="Meiryo"/>
                <a:cs typeface="Meiryo"/>
              </a:rPr>
              <a:t>⊆</a:t>
            </a:r>
            <a:r>
              <a:rPr lang="en-US" sz="2000" spc="-2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2000" i="1" spc="10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r>
              <a:rPr lang="en-US" sz="2000" i="1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-45" dirty="0">
                <a:solidFill>
                  <a:srgbClr val="231F20"/>
                </a:solidFill>
                <a:latin typeface="Meiryo"/>
                <a:cs typeface="Meiryo"/>
              </a:rPr>
              <a:t>∧</a:t>
            </a:r>
            <a:r>
              <a:rPr lang="en-US" sz="2000" spc="-24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lang="en-US" sz="2000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lang="en-US" sz="2000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lang="en-US" sz="20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-15" dirty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lang="en-US" sz="2000" spc="-9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lang="en-US" sz="2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i="1" spc="10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r>
              <a:rPr lang="en-US" sz="2000" i="1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51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lang="en-US" sz="2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-20" dirty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lang="en-US" sz="2000" i="1" spc="-1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2000" i="1" spc="5" dirty="0">
                <a:solidFill>
                  <a:srgbClr val="231F20"/>
                </a:solidFill>
                <a:latin typeface="Arial"/>
                <a:cs typeface="Arial"/>
              </a:rPr>
              <a:t>ai</a:t>
            </a:r>
            <a:r>
              <a:rPr lang="en-US" sz="2000" i="1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00" spc="82" baseline="-11574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sz="2000" spc="1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lang="en-US" sz="2000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00" i="1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00" i="1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00" i="1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00" spc="82" baseline="-11574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sz="2000" spc="1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lang="en-US" sz="2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i="1" spc="-1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2000" i="1" spc="5" dirty="0">
                <a:solidFill>
                  <a:srgbClr val="231F20"/>
                </a:solidFill>
                <a:latin typeface="Arial"/>
                <a:cs typeface="Arial"/>
              </a:rPr>
              <a:t>ai</a:t>
            </a:r>
            <a:r>
              <a:rPr lang="en-US" sz="2000" i="1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00" spc="97" baseline="-11574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sz="2000" spc="1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lang="en-US" sz="2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00" i="1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00" i="1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00" i="1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00" spc="97" baseline="-11574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sz="2000" spc="-15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</a:p>
          <a:p>
            <a:endParaRPr lang="en-US" sz="2000" dirty="0">
              <a:latin typeface="Meiryo"/>
              <a:cs typeface="Meiryo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spc="-5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entua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lly</a:t>
            </a:r>
            <a:r>
              <a:rPr lang="en-US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</a:p>
          <a:p>
            <a:endParaRPr lang="en-US" dirty="0">
              <a:solidFill>
                <a:srgbClr val="231F20"/>
              </a:solidFill>
              <a:latin typeface="Arial"/>
              <a:cs typeface="Arial"/>
            </a:endParaRPr>
          </a:p>
          <a:p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epeated</a:t>
            </a:r>
            <a:r>
              <a:rPr lang="en-US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6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spc="-5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entua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lly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lang="en-US" spc="5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spc="-5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lang="en-US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eedo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338387" y="2609850"/>
            <a:ext cx="6629400" cy="3276600"/>
            <a:chOff x="2338387" y="2152650"/>
            <a:chExt cx="6629400" cy="327660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047811"/>
                </p:ext>
              </p:extLst>
            </p:nvPr>
          </p:nvGraphicFramePr>
          <p:xfrm>
            <a:off x="2338387" y="2152650"/>
            <a:ext cx="51054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3" imgW="2603160" imgH="241200" progId="Equation.3">
                    <p:embed/>
                  </p:oleObj>
                </mc:Choice>
                <mc:Fallback>
                  <p:oleObj name="Equation" r:id="rId3" imgW="260316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8387" y="2152650"/>
                          <a:ext cx="51054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4437362"/>
                </p:ext>
              </p:extLst>
            </p:nvPr>
          </p:nvGraphicFramePr>
          <p:xfrm>
            <a:off x="2338387" y="3143250"/>
            <a:ext cx="56388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5" imgW="2781000" imgH="330120" progId="Equation.3">
                    <p:embed/>
                  </p:oleObj>
                </mc:Choice>
                <mc:Fallback>
                  <p:oleObj name="Equation" r:id="rId5" imgW="2781000" imgH="3301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38387" y="3143250"/>
                          <a:ext cx="5638800" cy="609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598794"/>
                </p:ext>
              </p:extLst>
            </p:nvPr>
          </p:nvGraphicFramePr>
          <p:xfrm>
            <a:off x="2338387" y="4514850"/>
            <a:ext cx="6629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Equation" r:id="rId7" imgW="2869920" imgH="482400" progId="Equation.3">
                    <p:embed/>
                  </p:oleObj>
                </mc:Choice>
                <mc:Fallback>
                  <p:oleObj name="Equation" r:id="rId7" imgW="2869920" imgH="48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38387" y="4514850"/>
                          <a:ext cx="6629400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8871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vs. 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cs typeface="Arial"/>
              </a:rPr>
              <a:t>e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 s</a:t>
            </a:r>
            <a:r>
              <a:rPr lang="en-US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pc="-60" dirty="0">
                <a:solidFill>
                  <a:srgbClr val="231F20"/>
                </a:solidFill>
                <a:cs typeface="Arial"/>
              </a:rPr>
              <a:t>f</a:t>
            </a:r>
            <a:r>
              <a:rPr lang="en-US" dirty="0">
                <a:solidFill>
                  <a:srgbClr val="231F20"/>
                </a:solidFill>
                <a:cs typeface="Arial"/>
              </a:rPr>
              <a:t>ety</a:t>
            </a:r>
            <a:r>
              <a:rPr lang="en-US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and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li</a:t>
            </a:r>
            <a:r>
              <a:rPr lang="en-US" spc="-50" dirty="0">
                <a:solidFill>
                  <a:srgbClr val="231F20"/>
                </a:solidFill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cs typeface="Arial"/>
              </a:rPr>
              <a:t>ene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p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cs typeface="Arial"/>
              </a:rPr>
              <a:t>ope</a:t>
            </a:r>
            <a:r>
              <a:rPr lang="en-US" spc="7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i</a:t>
            </a:r>
            <a:r>
              <a:rPr lang="en-US" dirty="0">
                <a:solidFill>
                  <a:srgbClr val="231F20"/>
                </a:solidFill>
                <a:cs typeface="Arial"/>
              </a:rPr>
              <a:t>es</a:t>
            </a:r>
            <a:r>
              <a:rPr lang="en-US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d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isj</a:t>
            </a:r>
            <a:r>
              <a:rPr lang="en-US" dirty="0">
                <a:solidFill>
                  <a:srgbClr val="231F20"/>
                </a:solidFill>
                <a:cs typeface="Arial"/>
              </a:rPr>
              <a:t>o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i</a:t>
            </a:r>
            <a:r>
              <a:rPr lang="en-US" dirty="0">
                <a:solidFill>
                  <a:srgbClr val="231F20"/>
                </a:solidFill>
                <a:cs typeface="Arial"/>
              </a:rPr>
              <a:t>nt?			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Yes</a:t>
            </a:r>
            <a:br>
              <a:rPr lang="en-US" dirty="0" smtClean="0">
                <a:solidFill>
                  <a:srgbClr val="92D050"/>
                </a:solidFill>
                <a:cs typeface="Arial"/>
              </a:rPr>
            </a:br>
            <a:endParaRPr lang="en-US" dirty="0" smtClean="0">
              <a:solidFill>
                <a:srgbClr val="92D050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cs typeface="Arial"/>
              </a:rPr>
              <a:t>Is any linear-time property a safety or liveness property</a:t>
            </a:r>
            <a:r>
              <a:rPr lang="en-US" dirty="0" smtClean="0">
                <a:solidFill>
                  <a:srgbClr val="231F20"/>
                </a:solidFill>
                <a:cs typeface="Arial"/>
              </a:rPr>
              <a:t>?		</a:t>
            </a:r>
            <a:r>
              <a:rPr lang="en-US" dirty="0" smtClean="0">
                <a:solidFill>
                  <a:srgbClr val="FF0000"/>
                </a:solidFill>
                <a:cs typeface="Arial"/>
              </a:rPr>
              <a:t>No </a:t>
            </a:r>
            <a:br>
              <a:rPr lang="en-US" dirty="0" smtClean="0">
                <a:solidFill>
                  <a:srgbClr val="FF0000"/>
                </a:solidFill>
                <a:cs typeface="Arial"/>
              </a:rPr>
            </a:br>
            <a:endParaRPr lang="en-US" dirty="0" smtClean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Arial"/>
              </a:rPr>
              <a:t>But: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     </a:t>
            </a:r>
            <a:r>
              <a:rPr lang="en-US" spc="-60" dirty="0" smtClean="0">
                <a:solidFill>
                  <a:srgbClr val="0000FF"/>
                </a:solidFill>
                <a:cs typeface="Arial"/>
              </a:rPr>
              <a:t>f</a:t>
            </a:r>
            <a:r>
              <a:rPr lang="en-US" dirty="0" smtClean="0">
                <a:solidFill>
                  <a:srgbClr val="0000FF"/>
                </a:solidFill>
                <a:cs typeface="Arial"/>
              </a:rPr>
              <a:t>or</a:t>
            </a:r>
            <a:r>
              <a:rPr lang="en-US" spc="-1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cs typeface="Arial"/>
              </a:rPr>
              <a:t>a</a:t>
            </a:r>
            <a:r>
              <a:rPr lang="en-US" spc="-35" dirty="0">
                <a:solidFill>
                  <a:srgbClr val="0000FF"/>
                </a:solidFill>
                <a:cs typeface="Arial"/>
              </a:rPr>
              <a:t>n</a:t>
            </a:r>
            <a:r>
              <a:rPr lang="en-US" dirty="0">
                <a:solidFill>
                  <a:srgbClr val="0000FF"/>
                </a:solidFill>
                <a:cs typeface="Arial"/>
              </a:rPr>
              <a:t>y</a:t>
            </a:r>
            <a:r>
              <a:rPr lang="en-US" spc="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pc="-225" dirty="0">
                <a:solidFill>
                  <a:srgbClr val="0000FF"/>
                </a:solidFill>
                <a:cs typeface="Arial"/>
              </a:rPr>
              <a:t>L</a:t>
            </a:r>
            <a:r>
              <a:rPr lang="en-US" dirty="0">
                <a:solidFill>
                  <a:srgbClr val="0000FF"/>
                </a:solidFill>
                <a:cs typeface="Arial"/>
              </a:rPr>
              <a:t>T p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r</a:t>
            </a:r>
            <a:r>
              <a:rPr lang="en-US" dirty="0">
                <a:solidFill>
                  <a:srgbClr val="0000FF"/>
                </a:solidFill>
                <a:cs typeface="Arial"/>
              </a:rPr>
              <a:t>ope</a:t>
            </a:r>
            <a:r>
              <a:rPr lang="en-US" spc="75" dirty="0">
                <a:solidFill>
                  <a:srgbClr val="0000FF"/>
                </a:solidFill>
                <a:cs typeface="Arial"/>
              </a:rPr>
              <a:t>r</a:t>
            </a:r>
            <a:r>
              <a:rPr lang="en-US" dirty="0">
                <a:solidFill>
                  <a:srgbClr val="0000FF"/>
                </a:solidFill>
                <a:cs typeface="Arial"/>
              </a:rPr>
              <a:t>ty </a:t>
            </a:r>
            <a:r>
              <a:rPr lang="en-US" spc="-45" dirty="0">
                <a:solidFill>
                  <a:srgbClr val="0000FF"/>
                </a:solidFill>
                <a:cs typeface="Arial"/>
              </a:rPr>
              <a:t>P </a:t>
            </a:r>
            <a:r>
              <a:rPr lang="en-US" spc="-28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cs typeface="Arial"/>
              </a:rPr>
              <a:t>an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cs typeface="Arial"/>
              </a:rPr>
              <a:t>equ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i</a:t>
            </a:r>
            <a:r>
              <a:rPr lang="en-US" spc="-50" dirty="0">
                <a:solidFill>
                  <a:srgbClr val="0000FF"/>
                </a:solidFill>
                <a:cs typeface="Arial"/>
              </a:rPr>
              <a:t>v</a:t>
            </a:r>
            <a:r>
              <a:rPr lang="en-US" dirty="0">
                <a:solidFill>
                  <a:srgbClr val="0000FF"/>
                </a:solidFill>
                <a:cs typeface="Arial"/>
              </a:rPr>
              <a:t>a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l</a:t>
            </a:r>
            <a:r>
              <a:rPr lang="en-US" dirty="0">
                <a:solidFill>
                  <a:srgbClr val="0000FF"/>
                </a:solidFill>
                <a:cs typeface="Arial"/>
              </a:rPr>
              <a:t>ent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pc="-225" dirty="0">
                <a:solidFill>
                  <a:srgbClr val="0000FF"/>
                </a:solidFill>
                <a:cs typeface="Arial"/>
              </a:rPr>
              <a:t>L</a:t>
            </a:r>
            <a:r>
              <a:rPr lang="en-US" dirty="0">
                <a:solidFill>
                  <a:srgbClr val="0000FF"/>
                </a:solidFill>
                <a:cs typeface="Arial"/>
              </a:rPr>
              <a:t>T</a:t>
            </a:r>
            <a:r>
              <a:rPr lang="en-US" spc="-1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cs typeface="Arial"/>
              </a:rPr>
              <a:t>p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r</a:t>
            </a:r>
            <a:r>
              <a:rPr lang="en-US" dirty="0">
                <a:solidFill>
                  <a:srgbClr val="0000FF"/>
                </a:solidFill>
                <a:cs typeface="Arial"/>
              </a:rPr>
              <a:t>ope</a:t>
            </a:r>
            <a:r>
              <a:rPr lang="en-US" spc="75" dirty="0">
                <a:solidFill>
                  <a:srgbClr val="0000FF"/>
                </a:solidFill>
                <a:cs typeface="Arial"/>
              </a:rPr>
              <a:t>r</a:t>
            </a:r>
            <a:r>
              <a:rPr lang="en-US" dirty="0">
                <a:solidFill>
                  <a:srgbClr val="0000FF"/>
                </a:solidFill>
                <a:cs typeface="Arial"/>
              </a:rPr>
              <a:t>ty </a:t>
            </a:r>
            <a:r>
              <a:rPr lang="en-US" spc="-45" dirty="0">
                <a:solidFill>
                  <a:srgbClr val="0000FF"/>
                </a:solidFill>
                <a:cs typeface="Arial"/>
              </a:rPr>
              <a:t>P</a:t>
            </a:r>
            <a:r>
              <a:rPr lang="en-US" spc="-28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pc="142" baseline="28735" dirty="0">
                <a:solidFill>
                  <a:srgbClr val="0000FF"/>
                </a:solidFill>
                <a:cs typeface="Meiryo"/>
              </a:rPr>
              <a:t>′</a:t>
            </a:r>
            <a:r>
              <a:rPr lang="en-US" spc="179" baseline="28735" dirty="0">
                <a:solidFill>
                  <a:srgbClr val="0000FF"/>
                </a:solidFill>
                <a:cs typeface="Meiryo"/>
              </a:rPr>
              <a:t> </a:t>
            </a:r>
            <a:r>
              <a:rPr lang="en-US" spc="-60" dirty="0">
                <a:solidFill>
                  <a:srgbClr val="0000FF"/>
                </a:solidFill>
                <a:cs typeface="Arial"/>
              </a:rPr>
              <a:t>e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xis</a:t>
            </a:r>
            <a:r>
              <a:rPr lang="en-US" dirty="0">
                <a:solidFill>
                  <a:srgbClr val="0000FF"/>
                </a:solidFill>
                <a:cs typeface="Arial"/>
              </a:rPr>
              <a:t>ts </a:t>
            </a:r>
            <a:br>
              <a:rPr lang="en-US" dirty="0">
                <a:solidFill>
                  <a:srgbClr val="0000FF"/>
                </a:solidFill>
                <a:cs typeface="Arial"/>
              </a:rPr>
            </a:br>
            <a:r>
              <a:rPr lang="en-US" dirty="0" smtClean="0">
                <a:solidFill>
                  <a:srgbClr val="0000FF"/>
                </a:solidFill>
                <a:cs typeface="Arial"/>
              </a:rPr>
              <a:t>     </a:t>
            </a:r>
            <a:r>
              <a:rPr lang="en-US" spc="-5" dirty="0" smtClean="0">
                <a:solidFill>
                  <a:srgbClr val="0000FF"/>
                </a:solidFill>
                <a:cs typeface="Arial"/>
              </a:rPr>
              <a:t>w</a:t>
            </a:r>
            <a:r>
              <a:rPr lang="en-US" dirty="0" smtClean="0">
                <a:solidFill>
                  <a:srgbClr val="0000FF"/>
                </a:solidFill>
                <a:cs typeface="Arial"/>
              </a:rPr>
              <a:t>h</a:t>
            </a:r>
            <a:r>
              <a:rPr lang="en-US" spc="-5" dirty="0" smtClean="0">
                <a:solidFill>
                  <a:srgbClr val="0000FF"/>
                </a:solidFill>
                <a:cs typeface="Arial"/>
              </a:rPr>
              <a:t>ic</a:t>
            </a:r>
            <a:r>
              <a:rPr lang="en-US" dirty="0" smtClean="0">
                <a:solidFill>
                  <a:srgbClr val="0000FF"/>
                </a:solidFill>
                <a:cs typeface="Arial"/>
              </a:rPr>
              <a:t>h</a:t>
            </a:r>
            <a:r>
              <a:rPr lang="en-US" spc="5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i</a:t>
            </a:r>
            <a:r>
              <a:rPr lang="en-US" dirty="0">
                <a:solidFill>
                  <a:srgbClr val="0000FF"/>
                </a:solidFill>
                <a:cs typeface="Arial"/>
              </a:rPr>
              <a:t>s</a:t>
            </a:r>
            <a:r>
              <a:rPr lang="en-US" spc="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cs typeface="Arial"/>
              </a:rPr>
              <a:t>a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 c</a:t>
            </a:r>
            <a:r>
              <a:rPr lang="en-US" dirty="0">
                <a:solidFill>
                  <a:srgbClr val="0000FF"/>
                </a:solidFill>
                <a:cs typeface="Arial"/>
              </a:rPr>
              <a:t>on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j</a:t>
            </a:r>
            <a:r>
              <a:rPr lang="en-US" dirty="0">
                <a:solidFill>
                  <a:srgbClr val="0000FF"/>
                </a:solidFill>
                <a:cs typeface="Arial"/>
              </a:rPr>
              <a:t>un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c</a:t>
            </a:r>
            <a:r>
              <a:rPr lang="en-US" dirty="0">
                <a:solidFill>
                  <a:srgbClr val="0000FF"/>
                </a:solidFill>
                <a:cs typeface="Arial"/>
              </a:rPr>
              <a:t>t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i</a:t>
            </a:r>
            <a:r>
              <a:rPr lang="en-US" dirty="0">
                <a:solidFill>
                  <a:srgbClr val="0000FF"/>
                </a:solidFill>
                <a:cs typeface="Arial"/>
              </a:rPr>
              <a:t>on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cs typeface="Arial"/>
              </a:rPr>
              <a:t>of</a:t>
            </a:r>
            <a:r>
              <a:rPr lang="en-US" spc="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cs typeface="Arial"/>
              </a:rPr>
              <a:t>a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u="sng" spc="-5" dirty="0">
                <a:solidFill>
                  <a:srgbClr val="0000FF"/>
                </a:solidFill>
                <a:cs typeface="Arial"/>
              </a:rPr>
              <a:t>s</a:t>
            </a:r>
            <a:r>
              <a:rPr lang="en-US" u="sng" dirty="0">
                <a:solidFill>
                  <a:srgbClr val="0000FF"/>
                </a:solidFill>
                <a:cs typeface="Arial"/>
              </a:rPr>
              <a:t>a</a:t>
            </a:r>
            <a:r>
              <a:rPr lang="en-US" u="sng" spc="-60" dirty="0">
                <a:solidFill>
                  <a:srgbClr val="0000FF"/>
                </a:solidFill>
                <a:cs typeface="Arial"/>
              </a:rPr>
              <a:t>f</a:t>
            </a:r>
            <a:r>
              <a:rPr lang="en-US" u="sng" dirty="0">
                <a:solidFill>
                  <a:srgbClr val="0000FF"/>
                </a:solidFill>
                <a:cs typeface="Arial"/>
              </a:rPr>
              <a:t>ety</a:t>
            </a:r>
            <a:r>
              <a:rPr lang="en-US" spc="-1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cs typeface="Arial"/>
              </a:rPr>
              <a:t>and</a:t>
            </a:r>
            <a:r>
              <a:rPr lang="en-US" spc="-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cs typeface="Arial"/>
              </a:rPr>
              <a:t>a</a:t>
            </a:r>
            <a:r>
              <a:rPr lang="en-US" spc="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u="sng" spc="-5" dirty="0">
                <a:solidFill>
                  <a:srgbClr val="0000FF"/>
                </a:solidFill>
                <a:cs typeface="Arial"/>
              </a:rPr>
              <a:t>li</a:t>
            </a:r>
            <a:r>
              <a:rPr lang="en-US" u="sng" spc="-50" dirty="0">
                <a:solidFill>
                  <a:srgbClr val="0000FF"/>
                </a:solidFill>
                <a:cs typeface="Arial"/>
              </a:rPr>
              <a:t>v</a:t>
            </a:r>
            <a:r>
              <a:rPr lang="en-US" u="sng" dirty="0">
                <a:solidFill>
                  <a:srgbClr val="0000FF"/>
                </a:solidFill>
                <a:cs typeface="Arial"/>
              </a:rPr>
              <a:t>ene</a:t>
            </a:r>
            <a:r>
              <a:rPr lang="en-US" u="sng" spc="-5" dirty="0">
                <a:solidFill>
                  <a:srgbClr val="0000FF"/>
                </a:solidFill>
                <a:cs typeface="Arial"/>
              </a:rPr>
              <a:t>s</a:t>
            </a:r>
            <a:r>
              <a:rPr lang="en-US" u="sng" dirty="0">
                <a:solidFill>
                  <a:srgbClr val="0000FF"/>
                </a:solidFill>
                <a:cs typeface="Arial"/>
              </a:rPr>
              <a:t>s</a:t>
            </a:r>
            <a:r>
              <a:rPr lang="en-US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dirty="0" smtClean="0">
                <a:solidFill>
                  <a:srgbClr val="0000FF"/>
                </a:solidFill>
                <a:cs typeface="Arial"/>
              </a:rPr>
              <a:t>p</a:t>
            </a:r>
            <a:r>
              <a:rPr lang="en-US" spc="-5" dirty="0" smtClean="0">
                <a:solidFill>
                  <a:srgbClr val="0000FF"/>
                </a:solidFill>
                <a:cs typeface="Arial"/>
              </a:rPr>
              <a:t>r</a:t>
            </a:r>
            <a:r>
              <a:rPr lang="en-US" dirty="0" smtClean="0">
                <a:solidFill>
                  <a:srgbClr val="0000FF"/>
                </a:solidFill>
                <a:cs typeface="Arial"/>
              </a:rPr>
              <a:t>ope</a:t>
            </a:r>
            <a:r>
              <a:rPr lang="en-US" spc="75" dirty="0" smtClean="0">
                <a:solidFill>
                  <a:srgbClr val="0000FF"/>
                </a:solidFill>
                <a:cs typeface="Arial"/>
              </a:rPr>
              <a:t>r</a:t>
            </a:r>
            <a:r>
              <a:rPr lang="en-US" dirty="0" smtClean="0">
                <a:solidFill>
                  <a:srgbClr val="0000FF"/>
                </a:solidFill>
                <a:cs typeface="Arial"/>
              </a:rPr>
              <a:t>ty</a:t>
            </a:r>
            <a:br>
              <a:rPr lang="en-US" dirty="0" smtClean="0">
                <a:solidFill>
                  <a:srgbClr val="0000FF"/>
                </a:solidFill>
                <a:cs typeface="Arial"/>
              </a:rPr>
            </a:br>
            <a:endParaRPr lang="en-US" dirty="0" smtClean="0">
              <a:solidFill>
                <a:srgbClr val="0000FF"/>
              </a:solidFill>
              <a:cs typeface="Arial"/>
            </a:endParaRPr>
          </a:p>
          <a:p>
            <a:r>
              <a:rPr lang="en-US" spc="254" dirty="0">
                <a:solidFill>
                  <a:srgbClr val="FF0000"/>
                </a:solidFill>
                <a:latin typeface="Meiryo"/>
                <a:cs typeface="Meiryo"/>
              </a:rPr>
              <a:t>⇒</a:t>
            </a:r>
            <a:r>
              <a:rPr lang="en-US" spc="-105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sa</a:t>
            </a:r>
            <a:r>
              <a:rPr lang="en-US" i="1" spc="-50" dirty="0">
                <a:solidFill>
                  <a:srgbClr val="FF0000"/>
                </a:solidFill>
                <a:cs typeface="Arial"/>
              </a:rPr>
              <a:t>f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ety</a:t>
            </a:r>
            <a:r>
              <a:rPr lang="en-US" i="1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and</a:t>
            </a:r>
            <a:r>
              <a:rPr lang="en-US" i="1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i="1" dirty="0">
                <a:solidFill>
                  <a:srgbClr val="FF0000"/>
                </a:solidFill>
                <a:cs typeface="Arial"/>
              </a:rPr>
              <a:t>li</a:t>
            </a:r>
            <a:r>
              <a:rPr lang="en-US" i="1" spc="-40" dirty="0">
                <a:solidFill>
                  <a:srgbClr val="FF0000"/>
                </a:solidFill>
                <a:cs typeface="Arial"/>
              </a:rPr>
              <a:t>v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eness</a:t>
            </a:r>
            <a:r>
              <a:rPr lang="en-US" i="1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pr</a:t>
            </a:r>
            <a:r>
              <a:rPr lang="en-US" i="1" spc="-2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vide</a:t>
            </a:r>
            <a:r>
              <a:rPr lang="en-US" i="1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an</a:t>
            </a:r>
            <a:r>
              <a:rPr lang="en-US" i="1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essential</a:t>
            </a:r>
            <a:r>
              <a:rPr lang="en-US" i="1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cha</a:t>
            </a:r>
            <a:r>
              <a:rPr lang="en-US" i="1" spc="-5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acte</a:t>
            </a:r>
            <a:r>
              <a:rPr lang="en-US" i="1" spc="30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ization</a:t>
            </a:r>
            <a:r>
              <a:rPr lang="en-US" i="1" spc="-4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of </a:t>
            </a:r>
            <a:r>
              <a:rPr lang="en-US" i="1" spc="-185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i="1" spc="1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i="1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prope</a:t>
            </a:r>
            <a:r>
              <a:rPr lang="en-US" i="1" spc="75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i="1" spc="5" dirty="0">
                <a:solidFill>
                  <a:srgbClr val="FF0000"/>
                </a:solidFill>
                <a:cs typeface="Arial"/>
              </a:rPr>
              <a:t>ties</a:t>
            </a:r>
            <a:endParaRPr lang="en-US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7" y="400050"/>
            <a:ext cx="11761470" cy="661682"/>
          </a:xfrm>
        </p:spPr>
        <p:txBody>
          <a:bodyPr/>
          <a:lstStyle/>
          <a:p>
            <a:r>
              <a:rPr lang="en-US" sz="3200" spc="15" dirty="0">
                <a:latin typeface="Arial"/>
                <a:cs typeface="Arial"/>
              </a:rPr>
              <a:t>Ove</a:t>
            </a:r>
            <a:r>
              <a:rPr lang="en-US" sz="3200" spc="20" dirty="0">
                <a:latin typeface="Arial"/>
                <a:cs typeface="Arial"/>
              </a:rPr>
              <a:t>r</a:t>
            </a:r>
            <a:r>
              <a:rPr lang="en-US" sz="3200" spc="10" dirty="0">
                <a:latin typeface="Arial"/>
                <a:cs typeface="Arial"/>
              </a:rPr>
              <a:t>v</a:t>
            </a:r>
            <a:r>
              <a:rPr lang="en-US" sz="3200" spc="0" dirty="0">
                <a:latin typeface="Arial"/>
                <a:cs typeface="Arial"/>
              </a:rPr>
              <a:t>i</a:t>
            </a:r>
            <a:r>
              <a:rPr lang="en-US" sz="3200" spc="-25" dirty="0">
                <a:latin typeface="Arial"/>
                <a:cs typeface="Arial"/>
              </a:rPr>
              <a:t>e</a:t>
            </a:r>
            <a:r>
              <a:rPr lang="en-US" sz="3200" spc="15" dirty="0">
                <a:latin typeface="Arial"/>
                <a:cs typeface="Arial"/>
              </a:rPr>
              <a:t>w</a:t>
            </a:r>
            <a:r>
              <a:rPr lang="en-US" sz="3200" spc="5" dirty="0">
                <a:latin typeface="Arial"/>
                <a:cs typeface="Arial"/>
              </a:rPr>
              <a:t> </a:t>
            </a:r>
            <a:r>
              <a:rPr lang="en-US" sz="3200" spc="10" dirty="0">
                <a:latin typeface="Arial"/>
                <a:cs typeface="Arial"/>
              </a:rPr>
              <a:t>Lectu</a:t>
            </a:r>
            <a:r>
              <a:rPr lang="en-US" sz="3200" spc="0" dirty="0">
                <a:latin typeface="Arial"/>
                <a:cs typeface="Arial"/>
              </a:rPr>
              <a:t>r</a:t>
            </a:r>
            <a:r>
              <a:rPr lang="en-US" sz="3200" spc="10" dirty="0">
                <a:latin typeface="Arial"/>
                <a:cs typeface="Arial"/>
              </a:rPr>
              <a:t>e </a:t>
            </a:r>
            <a:r>
              <a:rPr lang="en-US" sz="3200" spc="10" dirty="0" smtClean="0">
                <a:latin typeface="Arial"/>
                <a:cs typeface="Arial"/>
              </a:rPr>
              <a:t>#3</a:t>
            </a:r>
            <a:r>
              <a:rPr lang="en-US" sz="3200" dirty="0">
                <a:latin typeface="Arial"/>
                <a:cs typeface="Arial"/>
              </a:rPr>
              <a:t/>
            </a:r>
            <a:br>
              <a:rPr lang="en-US" sz="3200" dirty="0">
                <a:latin typeface="Arial"/>
                <a:cs typeface="Arial"/>
              </a:rPr>
            </a:b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 smtClean="0">
                <a:solidFill>
                  <a:srgbClr val="231F20"/>
                </a:solidFill>
                <a:latin typeface="Gulim"/>
                <a:cs typeface="Gulim"/>
              </a:rPr>
              <a:t>⇒</a:t>
            </a:r>
            <a:r>
              <a:rPr sz="2050" spc="310" dirty="0" smtClean="0">
                <a:solidFill>
                  <a:srgbClr val="231F20"/>
                </a:solidFill>
                <a:latin typeface="Gulim"/>
                <a:cs typeface="Gulim"/>
              </a:rPr>
              <a:t> </a:t>
            </a:r>
            <a:r>
              <a:rPr sz="2050" spc="0" dirty="0" smtClean="0">
                <a:solidFill>
                  <a:srgbClr val="0000FF"/>
                </a:solidFill>
                <a:latin typeface="Arial"/>
                <a:cs typeface="Arial"/>
              </a:rPr>
              <a:t>Sa</a:t>
            </a:r>
            <a:r>
              <a:rPr sz="2050" spc="-6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0000FF"/>
                </a:solidFill>
                <a:latin typeface="Arial"/>
                <a:cs typeface="Arial"/>
              </a:rPr>
              <a:t>ety</a:t>
            </a:r>
            <a:r>
              <a:rPr sz="2050" spc="-1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0000FF"/>
                </a:solidFill>
                <a:latin typeface="Arial"/>
                <a:cs typeface="Arial"/>
              </a:rPr>
              <a:t>ope</a:t>
            </a:r>
            <a:r>
              <a:rPr sz="2050" spc="8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0000FF"/>
                </a:solidFill>
                <a:latin typeface="Arial"/>
                <a:cs typeface="Arial"/>
              </a:rPr>
              <a:t>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8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01320" indent="-257810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401320" algn="l"/>
              </a:tabLst>
            </a:pP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-5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2050" spc="8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8"/>
              </a:spcBef>
              <a:buClr>
                <a:srgbClr val="231F20"/>
              </a:buClr>
              <a:buFont typeface="Gulim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sz="1000" dirty="0"/>
          </a:p>
          <a:p>
            <a:pPr marL="401320" indent="-257810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401320" algn="l"/>
              </a:tabLst>
            </a:pP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Sa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us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-5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2050" spc="8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8"/>
              </a:spcBef>
              <a:buClr>
                <a:srgbClr val="231F20"/>
              </a:buClr>
              <a:buFont typeface="Gulim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sz="1000" dirty="0"/>
          </a:p>
          <a:p>
            <a:pPr marL="401320" indent="-257810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401320" algn="l"/>
              </a:tabLst>
            </a:pP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Cl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ssi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nea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r-Ti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2050" spc="8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endParaRPr sz="2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15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31F20"/>
                </a:solidFill>
                <a:cs typeface="Arial"/>
              </a:rPr>
              <a:t>If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45" dirty="0">
                <a:solidFill>
                  <a:srgbClr val="231F20"/>
                </a:solidFill>
                <a:cs typeface="Arial"/>
              </a:rPr>
              <a:t>P </a:t>
            </a:r>
            <a:r>
              <a:rPr lang="en-US" spc="-28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pc="-35" dirty="0">
                <a:solidFill>
                  <a:srgbClr val="231F20"/>
                </a:solidFill>
                <a:cs typeface="Arial"/>
              </a:rPr>
              <a:t>o</a:t>
            </a:r>
            <a:r>
              <a:rPr lang="en-US" spc="-50" dirty="0">
                <a:solidFill>
                  <a:srgbClr val="231F20"/>
                </a:solidFill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cs typeface="Arial"/>
              </a:rPr>
              <a:t>er </a:t>
            </a:r>
            <a:r>
              <a:rPr lang="en-US" i="1" dirty="0">
                <a:solidFill>
                  <a:srgbClr val="231F20"/>
                </a:solidFill>
                <a:cs typeface="Arial"/>
              </a:rPr>
              <a:t>AP</a:t>
            </a:r>
            <a:r>
              <a:rPr lang="en-US" dirty="0">
                <a:solidFill>
                  <a:srgbClr val="231F20"/>
                </a:solidFill>
                <a:cs typeface="Arial"/>
              </a:rPr>
              <a:t>) 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i</a:t>
            </a:r>
            <a:r>
              <a:rPr lang="en-US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both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pc="-60" dirty="0">
                <a:solidFill>
                  <a:srgbClr val="231F20"/>
                </a:solidFill>
                <a:cs typeface="Arial"/>
              </a:rPr>
              <a:t>f</a:t>
            </a:r>
            <a:r>
              <a:rPr lang="en-US" dirty="0">
                <a:solidFill>
                  <a:srgbClr val="231F20"/>
                </a:solidFill>
                <a:cs typeface="Arial"/>
              </a:rPr>
              <a:t>ety</a:t>
            </a:r>
            <a:r>
              <a:rPr lang="en-US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and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li</a:t>
            </a:r>
            <a:r>
              <a:rPr lang="en-US" spc="-50" dirty="0">
                <a:solidFill>
                  <a:srgbClr val="231F20"/>
                </a:solidFill>
                <a:cs typeface="Arial"/>
              </a:rPr>
              <a:t>v</a:t>
            </a:r>
            <a:r>
              <a:rPr lang="en-US" dirty="0">
                <a:solidFill>
                  <a:srgbClr val="231F20"/>
                </a:solidFill>
                <a:cs typeface="Arial"/>
              </a:rPr>
              <a:t>ene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p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cs typeface="Arial"/>
              </a:rPr>
              <a:t>ope</a:t>
            </a:r>
            <a:r>
              <a:rPr lang="en-US" spc="7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cs typeface="Arial"/>
              </a:rPr>
              <a:t>ty</a:t>
            </a:r>
            <a:r>
              <a:rPr lang="en-US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then:</a:t>
            </a:r>
            <a:endParaRPr lang="en-US" dirty="0">
              <a:cs typeface="Arial"/>
            </a:endParaRPr>
          </a:p>
          <a:p>
            <a:r>
              <a:rPr lang="en-US" dirty="0" smtClean="0"/>
              <a:t>			P = </a:t>
            </a:r>
            <a:r>
              <a:rPr lang="en-US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pc="-12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i="1" spc="22" baseline="29761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i="1" spc="97" baseline="29761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i="1" spc="97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en-US" i="1" spc="97" baseline="2976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157" baseline="47892" dirty="0">
                <a:solidFill>
                  <a:srgbClr val="231F20"/>
                </a:solidFill>
                <a:latin typeface="Arial"/>
                <a:cs typeface="Arial"/>
              </a:rPr>
              <a:t>ω</a:t>
            </a:r>
            <a:r>
              <a:rPr lang="en-US" baseline="47892" dirty="0">
                <a:latin typeface="Arial"/>
                <a:cs typeface="Arial"/>
              </a:rPr>
              <a:t> </a:t>
            </a:r>
            <a:endParaRPr lang="en-US" sz="3600" spc="-157" baseline="47892" dirty="0">
              <a:solidFill>
                <a:srgbClr val="231F20"/>
              </a:solidFill>
              <a:latin typeface="Arial"/>
              <a:cs typeface="Arial"/>
            </a:endParaRPr>
          </a:p>
          <a:p>
            <a:endParaRPr lang="en-US" dirty="0"/>
          </a:p>
          <a:p>
            <a:pPr marL="12700">
              <a:lnSpc>
                <a:spcPct val="100000"/>
              </a:lnSpc>
            </a:pPr>
            <a:r>
              <a:rPr lang="en-US" spc="-65" dirty="0">
                <a:solidFill>
                  <a:srgbClr val="231F20"/>
                </a:solidFill>
                <a:cs typeface="Arial"/>
              </a:rPr>
              <a:t>F</a:t>
            </a:r>
            <a:r>
              <a:rPr lang="en-US" dirty="0">
                <a:solidFill>
                  <a:srgbClr val="231F20"/>
                </a:solidFill>
                <a:cs typeface="Arial"/>
              </a:rPr>
              <a:t>or a</a:t>
            </a:r>
            <a:r>
              <a:rPr lang="en-US" spc="-35" dirty="0">
                <a:solidFill>
                  <a:srgbClr val="231F20"/>
                </a:solidFill>
                <a:cs typeface="Arial"/>
              </a:rPr>
              <a:t>n</a:t>
            </a:r>
            <a:r>
              <a:rPr lang="en-US" dirty="0">
                <a:solidFill>
                  <a:srgbClr val="231F20"/>
                </a:solidFill>
                <a:cs typeface="Arial"/>
              </a:rPr>
              <a:t>y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225" dirty="0">
                <a:solidFill>
                  <a:srgbClr val="231F20"/>
                </a:solidFill>
                <a:cs typeface="Arial"/>
              </a:rPr>
              <a:t>L</a:t>
            </a:r>
            <a:r>
              <a:rPr lang="en-US" dirty="0">
                <a:solidFill>
                  <a:srgbClr val="231F20"/>
                </a:solidFill>
                <a:cs typeface="Arial"/>
              </a:rPr>
              <a:t>T p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cs typeface="Arial"/>
              </a:rPr>
              <a:t>ope</a:t>
            </a:r>
            <a:r>
              <a:rPr lang="en-US" spc="7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i</a:t>
            </a:r>
            <a:r>
              <a:rPr lang="en-US" dirty="0">
                <a:solidFill>
                  <a:srgbClr val="231F20"/>
                </a:solidFill>
                <a:cs typeface="Arial"/>
              </a:rPr>
              <a:t>es</a:t>
            </a:r>
            <a:r>
              <a:rPr lang="en-US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45" dirty="0">
                <a:solidFill>
                  <a:srgbClr val="231F20"/>
                </a:solidFill>
                <a:cs typeface="Arial"/>
              </a:rPr>
              <a:t>P </a:t>
            </a:r>
            <a:r>
              <a:rPr lang="en-US" spc="-28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cs typeface="Arial"/>
              </a:rPr>
              <a:t>and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45" dirty="0">
                <a:solidFill>
                  <a:srgbClr val="231F20"/>
                </a:solidFill>
                <a:cs typeface="Arial"/>
              </a:rPr>
              <a:t>P</a:t>
            </a:r>
            <a:r>
              <a:rPr lang="en-US" spc="-28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217" baseline="28735" dirty="0" smtClean="0">
                <a:solidFill>
                  <a:srgbClr val="231F20"/>
                </a:solidFill>
                <a:cs typeface="Meiryo"/>
              </a:rPr>
              <a:t>′</a:t>
            </a:r>
            <a:r>
              <a:rPr lang="en-US" dirty="0" smtClean="0">
                <a:solidFill>
                  <a:srgbClr val="231F20"/>
                </a:solidFill>
                <a:cs typeface="Arial"/>
              </a:rPr>
              <a:t>:</a:t>
            </a:r>
            <a:endParaRPr lang="en-US" sz="1050" dirty="0"/>
          </a:p>
          <a:p>
            <a:pPr>
              <a:lnSpc>
                <a:spcPts val="1000"/>
              </a:lnSpc>
              <a:spcBef>
                <a:spcPts val="11"/>
              </a:spcBef>
            </a:pPr>
            <a:endParaRPr lang="en-US" sz="1050" dirty="0"/>
          </a:p>
          <a:p>
            <a:pPr marL="1565275">
              <a:lnSpc>
                <a:spcPct val="100000"/>
              </a:lnSpc>
            </a:pPr>
            <a:r>
              <a:rPr lang="en-US" i="1" spc="-5" dirty="0">
                <a:solidFill>
                  <a:srgbClr val="231F20"/>
                </a:solidFill>
                <a:cs typeface="Arial"/>
              </a:rPr>
              <a:t>cl</a:t>
            </a:r>
            <a:r>
              <a:rPr lang="en-US" i="1" dirty="0">
                <a:solidFill>
                  <a:srgbClr val="231F20"/>
                </a:solidFill>
                <a:cs typeface="Arial"/>
              </a:rPr>
              <a:t>o</a:t>
            </a:r>
            <a:r>
              <a:rPr lang="en-US" i="1" spc="-5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i="1" dirty="0">
                <a:solidFill>
                  <a:srgbClr val="231F20"/>
                </a:solidFill>
                <a:cs typeface="Arial"/>
              </a:rPr>
              <a:t>u</a:t>
            </a:r>
            <a:r>
              <a:rPr lang="en-US" i="1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i="1" dirty="0">
                <a:solidFill>
                  <a:srgbClr val="231F20"/>
                </a:solidFill>
                <a:cs typeface="Arial"/>
              </a:rPr>
              <a:t>e</a:t>
            </a:r>
            <a:r>
              <a:rPr lang="en-US" spc="114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pc="-45" dirty="0">
                <a:solidFill>
                  <a:srgbClr val="231F20"/>
                </a:solidFill>
                <a:cs typeface="Arial"/>
              </a:rPr>
              <a:t>P</a:t>
            </a:r>
            <a:r>
              <a:rPr lang="en-US" spc="17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680" dirty="0">
                <a:solidFill>
                  <a:srgbClr val="231F20"/>
                </a:solidFill>
                <a:cs typeface="Gulim"/>
              </a:rPr>
              <a:t>∪</a:t>
            </a:r>
            <a:r>
              <a:rPr lang="en-US" spc="-225" dirty="0">
                <a:solidFill>
                  <a:srgbClr val="231F20"/>
                </a:solidFill>
                <a:cs typeface="Gulim"/>
              </a:rPr>
              <a:t> </a:t>
            </a:r>
            <a:r>
              <a:rPr lang="en-US" spc="-225" dirty="0" smtClean="0">
                <a:solidFill>
                  <a:srgbClr val="231F20"/>
                </a:solidFill>
                <a:cs typeface="Gulim"/>
              </a:rPr>
              <a:t>   </a:t>
            </a:r>
            <a:r>
              <a:rPr lang="en-US" spc="-45" dirty="0" smtClean="0">
                <a:solidFill>
                  <a:srgbClr val="231F20"/>
                </a:solidFill>
                <a:cs typeface="Arial"/>
              </a:rPr>
              <a:t>P</a:t>
            </a:r>
            <a:r>
              <a:rPr lang="en-US" spc="-280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US" spc="202" baseline="32567" dirty="0">
                <a:solidFill>
                  <a:srgbClr val="231F20"/>
                </a:solidFill>
                <a:cs typeface="Meiryo"/>
              </a:rPr>
              <a:t>′</a:t>
            </a:r>
            <a:r>
              <a:rPr lang="en-US" spc="114" dirty="0">
                <a:solidFill>
                  <a:srgbClr val="231F20"/>
                </a:solidFill>
                <a:cs typeface="Arial"/>
              </a:rPr>
              <a:t>)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405" dirty="0">
                <a:solidFill>
                  <a:srgbClr val="231F20"/>
                </a:solidFill>
                <a:cs typeface="Arial"/>
              </a:rPr>
              <a:t>=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i="1" spc="-5" dirty="0">
                <a:solidFill>
                  <a:srgbClr val="231F20"/>
                </a:solidFill>
                <a:cs typeface="Arial"/>
              </a:rPr>
              <a:t>cl</a:t>
            </a:r>
            <a:r>
              <a:rPr lang="en-US" i="1" dirty="0">
                <a:solidFill>
                  <a:srgbClr val="231F20"/>
                </a:solidFill>
                <a:cs typeface="Arial"/>
              </a:rPr>
              <a:t>o</a:t>
            </a:r>
            <a:r>
              <a:rPr lang="en-US" i="1" spc="-5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i="1" dirty="0">
                <a:solidFill>
                  <a:srgbClr val="231F20"/>
                </a:solidFill>
                <a:cs typeface="Arial"/>
              </a:rPr>
              <a:t>u</a:t>
            </a:r>
            <a:r>
              <a:rPr lang="en-US" i="1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i="1" dirty="0">
                <a:solidFill>
                  <a:srgbClr val="231F20"/>
                </a:solidFill>
                <a:cs typeface="Arial"/>
              </a:rPr>
              <a:t>e</a:t>
            </a:r>
            <a:r>
              <a:rPr lang="en-US" spc="114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pc="-45" dirty="0">
                <a:solidFill>
                  <a:srgbClr val="231F20"/>
                </a:solidFill>
                <a:cs typeface="Arial"/>
              </a:rPr>
              <a:t>P</a:t>
            </a:r>
            <a:r>
              <a:rPr lang="en-US" spc="-28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114" dirty="0">
                <a:solidFill>
                  <a:srgbClr val="231F20"/>
                </a:solidFill>
                <a:cs typeface="Arial"/>
              </a:rPr>
              <a:t>)</a:t>
            </a:r>
            <a:r>
              <a:rPr lang="en-US" spc="22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680" dirty="0">
                <a:solidFill>
                  <a:srgbClr val="231F20"/>
                </a:solidFill>
                <a:cs typeface="Gulim"/>
              </a:rPr>
              <a:t>∪</a:t>
            </a:r>
            <a:r>
              <a:rPr lang="en-US" spc="125" dirty="0">
                <a:solidFill>
                  <a:srgbClr val="231F20"/>
                </a:solidFill>
                <a:cs typeface="Gulim"/>
              </a:rPr>
              <a:t> </a:t>
            </a:r>
            <a:r>
              <a:rPr lang="en-US" spc="125" dirty="0" smtClean="0">
                <a:solidFill>
                  <a:srgbClr val="231F20"/>
                </a:solidFill>
                <a:cs typeface="Gulim"/>
              </a:rPr>
              <a:t>  </a:t>
            </a:r>
            <a:r>
              <a:rPr lang="en-US" i="1" spc="-5" dirty="0" smtClean="0">
                <a:solidFill>
                  <a:srgbClr val="231F20"/>
                </a:solidFill>
                <a:cs typeface="Arial"/>
              </a:rPr>
              <a:t>cl</a:t>
            </a:r>
            <a:r>
              <a:rPr lang="en-US" i="1" dirty="0" smtClean="0">
                <a:solidFill>
                  <a:srgbClr val="231F20"/>
                </a:solidFill>
                <a:cs typeface="Arial"/>
              </a:rPr>
              <a:t>o</a:t>
            </a:r>
            <a:r>
              <a:rPr lang="en-US" i="1" spc="-5" dirty="0" smtClean="0">
                <a:solidFill>
                  <a:srgbClr val="231F20"/>
                </a:solidFill>
                <a:cs typeface="Arial"/>
              </a:rPr>
              <a:t>s</a:t>
            </a:r>
            <a:r>
              <a:rPr lang="en-US" i="1" dirty="0" smtClean="0">
                <a:solidFill>
                  <a:srgbClr val="231F20"/>
                </a:solidFill>
                <a:cs typeface="Arial"/>
              </a:rPr>
              <a:t>u</a:t>
            </a:r>
            <a:r>
              <a:rPr lang="en-US" i="1" spc="-5" dirty="0" smtClean="0">
                <a:solidFill>
                  <a:srgbClr val="231F20"/>
                </a:solidFill>
                <a:cs typeface="Arial"/>
              </a:rPr>
              <a:t>r</a:t>
            </a:r>
            <a:r>
              <a:rPr lang="en-US" i="1" dirty="0" smtClean="0">
                <a:solidFill>
                  <a:srgbClr val="231F20"/>
                </a:solidFill>
                <a:cs typeface="Arial"/>
              </a:rPr>
              <a:t>e</a:t>
            </a:r>
            <a:r>
              <a:rPr lang="en-US" spc="114" dirty="0" smtClean="0">
                <a:solidFill>
                  <a:srgbClr val="231F20"/>
                </a:solidFill>
                <a:cs typeface="Arial"/>
              </a:rPr>
              <a:t>(</a:t>
            </a:r>
            <a:r>
              <a:rPr lang="en-US" spc="-45" dirty="0" smtClean="0">
                <a:solidFill>
                  <a:srgbClr val="231F20"/>
                </a:solidFill>
                <a:cs typeface="Arial"/>
              </a:rPr>
              <a:t>P</a:t>
            </a:r>
            <a:r>
              <a:rPr lang="en-US" spc="-280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US" spc="202" baseline="32567" dirty="0">
                <a:solidFill>
                  <a:srgbClr val="231F20"/>
                </a:solidFill>
                <a:cs typeface="Meiryo"/>
              </a:rPr>
              <a:t>′</a:t>
            </a:r>
            <a:r>
              <a:rPr lang="en-US" spc="114" dirty="0">
                <a:solidFill>
                  <a:srgbClr val="231F20"/>
                </a:solidFill>
                <a:cs typeface="Arial"/>
              </a:rPr>
              <a:t>)</a:t>
            </a:r>
            <a:endParaRPr lang="en-US" dirty="0">
              <a:cs typeface="Arial"/>
            </a:endParaRPr>
          </a:p>
          <a:p>
            <a:r>
              <a:rPr lang="en-US" dirty="0" smtClean="0"/>
              <a:t>	</a:t>
            </a:r>
          </a:p>
          <a:p>
            <a:r>
              <a:rPr lang="en-US" b="0" i="1" dirty="0" smtClean="0"/>
              <a:t>			</a:t>
            </a:r>
            <a:r>
              <a:rPr lang="en-US" i="1" dirty="0" smtClean="0">
                <a:solidFill>
                  <a:srgbClr val="0000CC"/>
                </a:solidFill>
              </a:rPr>
              <a:t>let’s </a:t>
            </a:r>
            <a:r>
              <a:rPr lang="en-US" i="1" dirty="0">
                <a:solidFill>
                  <a:srgbClr val="0000CC"/>
                </a:solidFill>
              </a:rPr>
              <a:t>consider the proofs of these facts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non-safety and non-liveness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01164" marR="1363345" indent="345440">
              <a:lnSpc>
                <a:spcPct val="107100"/>
              </a:lnSpc>
            </a:pPr>
            <a:r>
              <a:rPr lang="en-US" sz="1800" i="1" spc="5" dirty="0" smtClean="0">
                <a:solidFill>
                  <a:srgbClr val="0000FF"/>
                </a:solidFill>
                <a:latin typeface="Arial"/>
                <a:cs typeface="Arial"/>
              </a:rPr>
              <a:t>           “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lang="en-US" sz="1800" i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achine</a:t>
            </a:r>
            <a:r>
              <a:rPr lang="en-US" sz="18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pr</a:t>
            </a:r>
            <a:r>
              <a:rPr lang="en-US" sz="1800" i="1" spc="-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vides</a:t>
            </a:r>
            <a:r>
              <a:rPr lang="en-US" sz="1800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infinitely</a:t>
            </a:r>
            <a:r>
              <a:rPr lang="en-US" sz="18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often</a:t>
            </a:r>
            <a:r>
              <a:rPr lang="en-US" sz="18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beer </a:t>
            </a:r>
            <a:endParaRPr lang="en-US" sz="1800" i="1" spc="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701164" marR="1363345" indent="345440">
              <a:lnSpc>
                <a:spcPct val="107100"/>
              </a:lnSpc>
            </a:pPr>
            <a:r>
              <a:rPr lang="en-US" sz="1800" i="1" spc="5" dirty="0" smtClean="0">
                <a:solidFill>
                  <a:srgbClr val="0000FF"/>
                </a:solidFill>
                <a:latin typeface="Arial"/>
                <a:cs typeface="Arial"/>
              </a:rPr>
              <a:t>      after</a:t>
            </a:r>
            <a:r>
              <a:rPr lang="en-US" sz="18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initially</a:t>
            </a:r>
            <a:r>
              <a:rPr lang="en-US" sz="18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 smtClean="0">
                <a:solidFill>
                  <a:srgbClr val="0000FF"/>
                </a:solidFill>
                <a:latin typeface="Arial"/>
                <a:cs typeface="Arial"/>
              </a:rPr>
              <a:t>pr</a:t>
            </a:r>
            <a:r>
              <a:rPr lang="en-US" sz="1800" i="1" spc="-20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lang="en-US" sz="1800" i="1" spc="5" dirty="0" smtClean="0">
                <a:solidFill>
                  <a:srgbClr val="0000FF"/>
                </a:solidFill>
                <a:latin typeface="Arial"/>
                <a:cs typeface="Arial"/>
              </a:rPr>
              <a:t>viding</a:t>
            </a:r>
            <a:r>
              <a:rPr lang="en-US" sz="1800" i="1" spc="-3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sp</a:t>
            </a:r>
            <a:r>
              <a:rPr lang="en-US" sz="1800" i="1" spc="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ite</a:t>
            </a:r>
            <a:r>
              <a:rPr lang="en-US" sz="18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three</a:t>
            </a:r>
            <a:r>
              <a:rPr lang="en-US" sz="18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lang="en-US" sz="1800" i="1" spc="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es</a:t>
            </a:r>
            <a:r>
              <a:rPr lang="en-US" sz="18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lang="en-US" sz="18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1800" i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i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800" i="1" spc="-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lang="en-US" sz="1800" i="1" spc="1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lang="en-US" sz="1800" i="1" spc="5" dirty="0" smtClean="0">
                <a:solidFill>
                  <a:srgbClr val="0000FF"/>
                </a:solidFill>
                <a:latin typeface="Arial"/>
                <a:cs typeface="Arial"/>
              </a:rPr>
              <a:t>”</a:t>
            </a:r>
          </a:p>
          <a:p>
            <a:pPr marL="1701164" marR="1363345" indent="345440">
              <a:lnSpc>
                <a:spcPct val="107100"/>
              </a:lnSpc>
            </a:pPr>
            <a:endParaRPr lang="en-US" sz="17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lang="en-US" sz="65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sis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lang="en-US" sz="2050" i="1" spc="-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lang="en-US" sz="205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lang="en-US" sz="205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pa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lang="en-US"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 requires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beer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vided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infinitely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often</a:t>
            </a:r>
            <a:endParaRPr lang="en-US" sz="1700" dirty="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155"/>
              </a:spcBef>
            </a:pPr>
            <a:r>
              <a:rPr lang="en-US" sz="1700" spc="254" dirty="0">
                <a:solidFill>
                  <a:srgbClr val="231F20"/>
                </a:solidFill>
                <a:latin typeface="Meiryo"/>
                <a:cs typeface="Meiryo"/>
              </a:rPr>
              <a:t>⇒ </a:t>
            </a:r>
            <a:r>
              <a:rPr lang="en-US" sz="1700" spc="-16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finite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ace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fulfills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thi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 is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Arial"/>
                <a:cs typeface="Arial"/>
              </a:rPr>
              <a:t>li</a:t>
            </a:r>
            <a:r>
              <a:rPr lang="en-US" sz="1700" spc="-4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eness</a:t>
            </a:r>
            <a:r>
              <a:rPr lang="en-US" sz="17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17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endParaRPr lang="en-US" sz="1700" dirty="0">
              <a:latin typeface="Arial"/>
              <a:cs typeface="Arial"/>
            </a:endParaRPr>
          </a:p>
          <a:p>
            <a:pPr marL="548640" lvl="1" indent="-247015">
              <a:lnSpc>
                <a:spcPct val="100000"/>
              </a:lnSpc>
              <a:spcBef>
                <a:spcPts val="145"/>
              </a:spcBef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three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lang="en-US" sz="170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inks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 pr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vides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should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all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sp</a:t>
            </a:r>
            <a:r>
              <a:rPr lang="en-US" sz="170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ite</a:t>
            </a:r>
            <a:endParaRPr lang="en-US" sz="1700" dirty="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155"/>
              </a:spcBef>
            </a:pPr>
            <a:r>
              <a:rPr lang="en-US" sz="1700" spc="254" dirty="0">
                <a:solidFill>
                  <a:srgbClr val="231F20"/>
                </a:solidFill>
                <a:latin typeface="Meiryo"/>
                <a:cs typeface="Meiryo"/>
              </a:rPr>
              <a:t>⇒ </a:t>
            </a:r>
            <a:r>
              <a:rPr lang="en-US" sz="1700" spc="-16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bad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prefix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one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three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lang="en-US" sz="170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inks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bee</a:t>
            </a:r>
            <a:r>
              <a:rPr lang="en-US" sz="1700" spc="5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;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sa</a:t>
            </a:r>
            <a:r>
              <a:rPr lang="en-US" sz="1700" spc="-5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ety</a:t>
            </a:r>
            <a:r>
              <a:rPr lang="en-US" sz="17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17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endParaRPr lang="en-US" sz="17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8"/>
              </a:spcBef>
            </a:pPr>
            <a:endParaRPr lang="en-US" sz="85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8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thus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un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i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lang="en-US" sz="205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lang="en-US" sz="1000" dirty="0"/>
          </a:p>
          <a:p>
            <a:pPr>
              <a:lnSpc>
                <a:spcPts val="1000"/>
              </a:lnSpc>
            </a:pPr>
            <a:endParaRPr lang="en-US" sz="1000" dirty="0"/>
          </a:p>
          <a:p>
            <a:pPr>
              <a:lnSpc>
                <a:spcPts val="1100"/>
              </a:lnSpc>
              <a:spcBef>
                <a:spcPts val="25"/>
              </a:spcBef>
            </a:pPr>
            <a:endParaRPr lang="en-US" sz="1100" dirty="0"/>
          </a:p>
          <a:p>
            <a:pPr marL="328295" algn="ctr">
              <a:lnSpc>
                <a:spcPct val="100000"/>
              </a:lnSpc>
            </a:pP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does</a:t>
            </a:r>
            <a:r>
              <a:rPr lang="en-US" sz="17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lang="en-US" sz="17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apply</a:t>
            </a:r>
            <a:r>
              <a:rPr lang="en-US" sz="17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lang="en-US" sz="1700" i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lang="en-US" sz="17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such</a:t>
            </a:r>
            <a:r>
              <a:rPr lang="en-US" sz="17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prope</a:t>
            </a:r>
            <a:r>
              <a:rPr lang="en-US" sz="1700" i="1" spc="7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ties?</a:t>
            </a:r>
            <a:endParaRPr lang="en-US" sz="17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theorem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27"/>
              </a:spcBef>
            </a:pPr>
            <a:endParaRPr sz="1300" dirty="0"/>
          </a:p>
          <a:p>
            <a:pPr marL="17780" algn="ctr">
              <a:lnSpc>
                <a:spcPct val="100000"/>
              </a:lnSpc>
            </a:pPr>
            <a:r>
              <a:rPr sz="2050" spc="-65" dirty="0" smtClean="0">
                <a:latin typeface="Arial"/>
                <a:cs typeface="Arial"/>
              </a:rPr>
              <a:t>F</a:t>
            </a:r>
            <a:r>
              <a:rPr sz="2050" spc="0" dirty="0" smtClean="0">
                <a:latin typeface="Arial"/>
                <a:cs typeface="Arial"/>
              </a:rPr>
              <a:t>or a</a:t>
            </a:r>
            <a:r>
              <a:rPr sz="2050" spc="-35" dirty="0" smtClean="0">
                <a:latin typeface="Arial"/>
                <a:cs typeface="Arial"/>
              </a:rPr>
              <a:t>n</a:t>
            </a:r>
            <a:r>
              <a:rPr sz="2050" spc="0" dirty="0" smtClean="0">
                <a:latin typeface="Arial"/>
                <a:cs typeface="Arial"/>
              </a:rPr>
              <a:t>y</a:t>
            </a:r>
            <a:r>
              <a:rPr sz="2050" spc="5" dirty="0" smtClean="0">
                <a:latin typeface="Arial"/>
                <a:cs typeface="Arial"/>
              </a:rPr>
              <a:t> </a:t>
            </a:r>
            <a:r>
              <a:rPr sz="2050" spc="-225" dirty="0" smtClean="0">
                <a:latin typeface="Arial"/>
                <a:cs typeface="Arial"/>
              </a:rPr>
              <a:t>L</a:t>
            </a:r>
            <a:r>
              <a:rPr sz="2050" spc="0" dirty="0" smtClean="0">
                <a:latin typeface="Arial"/>
                <a:cs typeface="Arial"/>
              </a:rPr>
              <a:t>T p</a:t>
            </a:r>
            <a:r>
              <a:rPr sz="2050" spc="-5" dirty="0" smtClean="0">
                <a:latin typeface="Arial"/>
                <a:cs typeface="Arial"/>
              </a:rPr>
              <a:t>r</a:t>
            </a:r>
            <a:r>
              <a:rPr sz="2050" spc="0" dirty="0" smtClean="0">
                <a:latin typeface="Arial"/>
                <a:cs typeface="Arial"/>
              </a:rPr>
              <a:t>ope</a:t>
            </a:r>
            <a:r>
              <a:rPr sz="2050" spc="75" dirty="0" smtClean="0">
                <a:latin typeface="Arial"/>
                <a:cs typeface="Arial"/>
              </a:rPr>
              <a:t>r</a:t>
            </a:r>
            <a:r>
              <a:rPr sz="2050" spc="0" dirty="0" smtClean="0">
                <a:latin typeface="Arial"/>
                <a:cs typeface="Arial"/>
              </a:rPr>
              <a:t>ty </a:t>
            </a:r>
            <a:r>
              <a:rPr sz="2050" spc="-45" dirty="0" smtClean="0">
                <a:latin typeface="Arial"/>
                <a:cs typeface="Arial"/>
              </a:rPr>
              <a:t>P </a:t>
            </a:r>
            <a:r>
              <a:rPr sz="2050" spc="-285" dirty="0" smtClean="0">
                <a:latin typeface="Arial"/>
                <a:cs typeface="Arial"/>
              </a:rPr>
              <a:t> </a:t>
            </a:r>
            <a:r>
              <a:rPr sz="2050" spc="-35" dirty="0" smtClean="0">
                <a:latin typeface="Arial"/>
                <a:cs typeface="Arial"/>
              </a:rPr>
              <a:t>o</a:t>
            </a:r>
            <a:r>
              <a:rPr sz="2050" spc="-50" dirty="0" smtClean="0">
                <a:latin typeface="Arial"/>
                <a:cs typeface="Arial"/>
              </a:rPr>
              <a:t>v</a:t>
            </a:r>
            <a:r>
              <a:rPr sz="2050" spc="0" dirty="0" smtClean="0">
                <a:latin typeface="Arial"/>
                <a:cs typeface="Arial"/>
              </a:rPr>
              <a:t>er </a:t>
            </a:r>
            <a:r>
              <a:rPr sz="2050" i="1" spc="0" dirty="0" smtClean="0">
                <a:latin typeface="Arial"/>
                <a:cs typeface="Arial"/>
              </a:rPr>
              <a:t>AP</a:t>
            </a:r>
            <a:r>
              <a:rPr sz="2050" i="1" spc="-5" dirty="0" smtClean="0">
                <a:latin typeface="Arial"/>
                <a:cs typeface="Arial"/>
              </a:rPr>
              <a:t> </a:t>
            </a:r>
            <a:r>
              <a:rPr sz="2050" spc="0" dirty="0" smtClean="0">
                <a:latin typeface="Arial"/>
                <a:cs typeface="Arial"/>
              </a:rPr>
              <a:t>the</a:t>
            </a:r>
            <a:r>
              <a:rPr sz="2050" spc="-5" dirty="0" smtClean="0">
                <a:latin typeface="Arial"/>
                <a:cs typeface="Arial"/>
              </a:rPr>
              <a:t>r</a:t>
            </a:r>
            <a:r>
              <a:rPr sz="2050" spc="0" dirty="0" smtClean="0">
                <a:latin typeface="Arial"/>
                <a:cs typeface="Arial"/>
              </a:rPr>
              <a:t>e</a:t>
            </a:r>
            <a:r>
              <a:rPr sz="2050" spc="5" dirty="0" smtClean="0">
                <a:latin typeface="Arial"/>
                <a:cs typeface="Arial"/>
              </a:rPr>
              <a:t> </a:t>
            </a:r>
            <a:r>
              <a:rPr sz="2050" spc="-60" dirty="0" smtClean="0">
                <a:latin typeface="Arial"/>
                <a:cs typeface="Arial"/>
              </a:rPr>
              <a:t>e</a:t>
            </a:r>
            <a:r>
              <a:rPr sz="2050" spc="-5" dirty="0" smtClean="0">
                <a:latin typeface="Arial"/>
                <a:cs typeface="Arial"/>
              </a:rPr>
              <a:t>xis</a:t>
            </a:r>
            <a:r>
              <a:rPr sz="2050" spc="0" dirty="0" smtClean="0">
                <a:latin typeface="Arial"/>
                <a:cs typeface="Arial"/>
              </a:rPr>
              <a:t>ts</a:t>
            </a:r>
            <a:endParaRPr sz="1000" dirty="0"/>
          </a:p>
          <a:p>
            <a:pPr algn="ctr">
              <a:lnSpc>
                <a:spcPct val="100000"/>
              </a:lnSpc>
            </a:pPr>
            <a:r>
              <a:rPr sz="2050" dirty="0" smtClean="0">
                <a:latin typeface="Arial"/>
                <a:cs typeface="Arial"/>
              </a:rPr>
              <a:t>a</a:t>
            </a:r>
            <a:r>
              <a:rPr sz="2050" spc="-5" dirty="0" smtClean="0">
                <a:latin typeface="Arial"/>
                <a:cs typeface="Arial"/>
              </a:rPr>
              <a:t> s</a:t>
            </a:r>
            <a:r>
              <a:rPr sz="2050" spc="0" dirty="0" smtClean="0">
                <a:latin typeface="Arial"/>
                <a:cs typeface="Arial"/>
              </a:rPr>
              <a:t>a</a:t>
            </a:r>
            <a:r>
              <a:rPr sz="2050" spc="-60" dirty="0" smtClean="0">
                <a:latin typeface="Arial"/>
                <a:cs typeface="Arial"/>
              </a:rPr>
              <a:t>f</a:t>
            </a:r>
            <a:r>
              <a:rPr sz="2050" spc="0" dirty="0" smtClean="0">
                <a:latin typeface="Arial"/>
                <a:cs typeface="Arial"/>
              </a:rPr>
              <a:t>ety</a:t>
            </a:r>
            <a:r>
              <a:rPr sz="2050" spc="-10" dirty="0" smtClean="0">
                <a:latin typeface="Arial"/>
                <a:cs typeface="Arial"/>
              </a:rPr>
              <a:t> </a:t>
            </a:r>
            <a:r>
              <a:rPr sz="2050" spc="0" dirty="0" smtClean="0">
                <a:latin typeface="Arial"/>
                <a:cs typeface="Arial"/>
              </a:rPr>
              <a:t>p</a:t>
            </a:r>
            <a:r>
              <a:rPr sz="2050" spc="-5" dirty="0" smtClean="0">
                <a:latin typeface="Arial"/>
                <a:cs typeface="Arial"/>
              </a:rPr>
              <a:t>r</a:t>
            </a:r>
            <a:r>
              <a:rPr sz="2050" spc="0" dirty="0" smtClean="0">
                <a:latin typeface="Arial"/>
                <a:cs typeface="Arial"/>
              </a:rPr>
              <a:t>ope</a:t>
            </a:r>
            <a:r>
              <a:rPr sz="2050" spc="75" dirty="0" smtClean="0">
                <a:latin typeface="Arial"/>
                <a:cs typeface="Arial"/>
              </a:rPr>
              <a:t>r</a:t>
            </a:r>
            <a:r>
              <a:rPr sz="2050" spc="0" dirty="0" smtClean="0">
                <a:latin typeface="Arial"/>
                <a:cs typeface="Arial"/>
              </a:rPr>
              <a:t>ty </a:t>
            </a:r>
            <a:r>
              <a:rPr sz="2050" spc="-40" dirty="0" smtClean="0">
                <a:latin typeface="Arial"/>
                <a:cs typeface="Arial"/>
              </a:rPr>
              <a:t>P</a:t>
            </a:r>
            <a:r>
              <a:rPr sz="2100" spc="-179" baseline="-11904" dirty="0" smtClean="0">
                <a:latin typeface="Arial"/>
                <a:cs typeface="Arial"/>
              </a:rPr>
              <a:t>s</a:t>
            </a:r>
            <a:r>
              <a:rPr sz="2100" spc="-82" baseline="-11904" dirty="0" smtClean="0">
                <a:latin typeface="Arial"/>
                <a:cs typeface="Arial"/>
              </a:rPr>
              <a:t>a</a:t>
            </a:r>
            <a:r>
              <a:rPr sz="2100" spc="75" baseline="-11904" dirty="0" smtClean="0">
                <a:latin typeface="Arial"/>
                <a:cs typeface="Arial"/>
              </a:rPr>
              <a:t>f</a:t>
            </a:r>
            <a:r>
              <a:rPr sz="2100" spc="-187" baseline="-11904" dirty="0" smtClean="0">
                <a:latin typeface="Arial"/>
                <a:cs typeface="Arial"/>
              </a:rPr>
              <a:t>e </a:t>
            </a:r>
            <a:r>
              <a:rPr sz="2100" spc="-89" baseline="-11904" dirty="0" smtClean="0">
                <a:latin typeface="Arial"/>
                <a:cs typeface="Arial"/>
              </a:rPr>
              <a:t> </a:t>
            </a:r>
            <a:r>
              <a:rPr sz="2050" spc="0" dirty="0" smtClean="0">
                <a:latin typeface="Arial"/>
                <a:cs typeface="Arial"/>
              </a:rPr>
              <a:t>and</a:t>
            </a:r>
            <a:r>
              <a:rPr sz="2050" spc="-5" dirty="0" smtClean="0">
                <a:latin typeface="Arial"/>
                <a:cs typeface="Arial"/>
              </a:rPr>
              <a:t> </a:t>
            </a:r>
            <a:r>
              <a:rPr sz="2050" spc="0" dirty="0" smtClean="0">
                <a:latin typeface="Arial"/>
                <a:cs typeface="Arial"/>
              </a:rPr>
              <a:t>a</a:t>
            </a:r>
            <a:r>
              <a:rPr sz="2050" spc="5" dirty="0" smtClean="0">
                <a:latin typeface="Arial"/>
                <a:cs typeface="Arial"/>
              </a:rPr>
              <a:t> </a:t>
            </a:r>
            <a:r>
              <a:rPr sz="2050" spc="-5" dirty="0" smtClean="0">
                <a:latin typeface="Arial"/>
                <a:cs typeface="Arial"/>
              </a:rPr>
              <a:t>li</a:t>
            </a:r>
            <a:r>
              <a:rPr sz="2050" spc="-50" dirty="0" smtClean="0">
                <a:latin typeface="Arial"/>
                <a:cs typeface="Arial"/>
              </a:rPr>
              <a:t>v</a:t>
            </a:r>
            <a:r>
              <a:rPr sz="2050" spc="0" dirty="0" smtClean="0">
                <a:latin typeface="Arial"/>
                <a:cs typeface="Arial"/>
              </a:rPr>
              <a:t>ene</a:t>
            </a:r>
            <a:r>
              <a:rPr sz="2050" spc="-5" dirty="0" smtClean="0">
                <a:latin typeface="Arial"/>
                <a:cs typeface="Arial"/>
              </a:rPr>
              <a:t>s</a:t>
            </a:r>
            <a:r>
              <a:rPr sz="2050" spc="0" dirty="0" smtClean="0">
                <a:latin typeface="Arial"/>
                <a:cs typeface="Arial"/>
              </a:rPr>
              <a:t>s</a:t>
            </a:r>
            <a:r>
              <a:rPr sz="2050" spc="-10" dirty="0" smtClean="0">
                <a:latin typeface="Arial"/>
                <a:cs typeface="Arial"/>
              </a:rPr>
              <a:t> </a:t>
            </a:r>
            <a:r>
              <a:rPr sz="2050" spc="0" dirty="0" smtClean="0">
                <a:latin typeface="Arial"/>
                <a:cs typeface="Arial"/>
              </a:rPr>
              <a:t>p</a:t>
            </a:r>
            <a:r>
              <a:rPr sz="2050" spc="-5" dirty="0" smtClean="0">
                <a:latin typeface="Arial"/>
                <a:cs typeface="Arial"/>
              </a:rPr>
              <a:t>r</a:t>
            </a:r>
            <a:r>
              <a:rPr sz="2050" spc="0" dirty="0" smtClean="0">
                <a:latin typeface="Arial"/>
                <a:cs typeface="Arial"/>
              </a:rPr>
              <a:t>ope</a:t>
            </a:r>
            <a:r>
              <a:rPr sz="2050" spc="75" dirty="0" smtClean="0">
                <a:latin typeface="Arial"/>
                <a:cs typeface="Arial"/>
              </a:rPr>
              <a:t>r</a:t>
            </a:r>
            <a:r>
              <a:rPr sz="2050" spc="0" dirty="0" smtClean="0">
                <a:latin typeface="Arial"/>
                <a:cs typeface="Arial"/>
              </a:rPr>
              <a:t>ty</a:t>
            </a:r>
            <a:r>
              <a:rPr sz="2050" spc="-10" dirty="0" smtClean="0">
                <a:latin typeface="Arial"/>
                <a:cs typeface="Arial"/>
              </a:rPr>
              <a:t> </a:t>
            </a:r>
            <a:r>
              <a:rPr sz="2050" spc="-40" dirty="0" err="1" smtClean="0">
                <a:latin typeface="Arial"/>
                <a:cs typeface="Arial"/>
              </a:rPr>
              <a:t>P</a:t>
            </a:r>
            <a:r>
              <a:rPr sz="2100" spc="82" baseline="-11904" dirty="0" err="1" smtClean="0">
                <a:latin typeface="Arial"/>
                <a:cs typeface="Arial"/>
              </a:rPr>
              <a:t>l</a:t>
            </a:r>
            <a:r>
              <a:rPr sz="2100" spc="195" baseline="-11904" dirty="0" err="1" smtClean="0">
                <a:latin typeface="Arial"/>
                <a:cs typeface="Arial"/>
              </a:rPr>
              <a:t>i</a:t>
            </a:r>
            <a:r>
              <a:rPr sz="2100" spc="-67" baseline="-11904" dirty="0" err="1" smtClean="0">
                <a:latin typeface="Arial"/>
                <a:cs typeface="Arial"/>
              </a:rPr>
              <a:t>v</a:t>
            </a:r>
            <a:r>
              <a:rPr sz="2100" spc="-187" baseline="-11904" dirty="0" err="1" smtClean="0">
                <a:latin typeface="Arial"/>
                <a:cs typeface="Arial"/>
              </a:rPr>
              <a:t>e</a:t>
            </a:r>
            <a:endParaRPr sz="1100" dirty="0"/>
          </a:p>
          <a:p>
            <a:pPr marL="19050" algn="ctr">
              <a:lnSpc>
                <a:spcPct val="100000"/>
              </a:lnSpc>
            </a:pPr>
            <a:r>
              <a:rPr sz="2050" spc="-5" dirty="0" smtClean="0">
                <a:latin typeface="Arial"/>
                <a:cs typeface="Arial"/>
              </a:rPr>
              <a:t>(</a:t>
            </a:r>
            <a:r>
              <a:rPr sz="2050" spc="0" dirty="0" smtClean="0">
                <a:latin typeface="Arial"/>
                <a:cs typeface="Arial"/>
              </a:rPr>
              <a:t>both</a:t>
            </a:r>
            <a:r>
              <a:rPr sz="2050" spc="-5" dirty="0" smtClean="0">
                <a:latin typeface="Arial"/>
                <a:cs typeface="Arial"/>
              </a:rPr>
              <a:t> </a:t>
            </a:r>
            <a:r>
              <a:rPr sz="2050" spc="-35" dirty="0" smtClean="0">
                <a:latin typeface="Arial"/>
                <a:cs typeface="Arial"/>
              </a:rPr>
              <a:t>o</a:t>
            </a:r>
            <a:r>
              <a:rPr sz="2050" spc="-50" dirty="0" smtClean="0">
                <a:latin typeface="Arial"/>
                <a:cs typeface="Arial"/>
              </a:rPr>
              <a:t>v</a:t>
            </a:r>
            <a:r>
              <a:rPr sz="2050" spc="0" dirty="0" smtClean="0">
                <a:latin typeface="Arial"/>
                <a:cs typeface="Arial"/>
              </a:rPr>
              <a:t>er </a:t>
            </a:r>
            <a:r>
              <a:rPr sz="2050" i="1" spc="0" dirty="0" smtClean="0">
                <a:latin typeface="Arial"/>
                <a:cs typeface="Arial"/>
              </a:rPr>
              <a:t>AP</a:t>
            </a:r>
            <a:r>
              <a:rPr sz="2050" spc="0" dirty="0" smtClean="0">
                <a:latin typeface="Arial"/>
                <a:cs typeface="Arial"/>
              </a:rPr>
              <a:t>) </a:t>
            </a:r>
            <a:r>
              <a:rPr sz="2050" spc="-5" dirty="0" smtClean="0">
                <a:latin typeface="Arial"/>
                <a:cs typeface="Arial"/>
              </a:rPr>
              <a:t>s</a:t>
            </a:r>
            <a:r>
              <a:rPr sz="2050" spc="0" dirty="0" smtClean="0">
                <a:latin typeface="Arial"/>
                <a:cs typeface="Arial"/>
              </a:rPr>
              <a:t>u</a:t>
            </a:r>
            <a:r>
              <a:rPr sz="2050" spc="-5" dirty="0" smtClean="0">
                <a:latin typeface="Arial"/>
                <a:cs typeface="Arial"/>
              </a:rPr>
              <a:t>c</a:t>
            </a:r>
            <a:r>
              <a:rPr sz="2050" spc="0" dirty="0" smtClean="0">
                <a:latin typeface="Arial"/>
                <a:cs typeface="Arial"/>
              </a:rPr>
              <a:t>h</a:t>
            </a:r>
            <a:r>
              <a:rPr sz="2050" spc="5" dirty="0" smtClean="0">
                <a:latin typeface="Arial"/>
                <a:cs typeface="Arial"/>
              </a:rPr>
              <a:t> </a:t>
            </a:r>
            <a:r>
              <a:rPr sz="2050" spc="0" dirty="0" smtClean="0">
                <a:latin typeface="Arial"/>
                <a:cs typeface="Arial"/>
              </a:rPr>
              <a:t>that</a:t>
            </a:r>
            <a:r>
              <a:rPr sz="2050" spc="0" dirty="0" smtClean="0">
                <a:latin typeface="Arial"/>
                <a:cs typeface="Arial"/>
              </a:rPr>
              <a:t>:</a:t>
            </a:r>
            <a:endParaRPr sz="1400" dirty="0"/>
          </a:p>
          <a:p>
            <a:pPr marL="1270" algn="ctr">
              <a:lnSpc>
                <a:spcPct val="100000"/>
              </a:lnSpc>
            </a:pPr>
            <a:r>
              <a:rPr sz="3075" spc="-67" baseline="8130" dirty="0" smtClean="0">
                <a:latin typeface="Arial"/>
                <a:cs typeface="Arial"/>
              </a:rPr>
              <a:t>P </a:t>
            </a:r>
            <a:r>
              <a:rPr sz="3075" spc="-427" baseline="8130" dirty="0" smtClean="0">
                <a:latin typeface="Arial"/>
                <a:cs typeface="Arial"/>
              </a:rPr>
              <a:t> </a:t>
            </a:r>
            <a:r>
              <a:rPr sz="3075" spc="607" baseline="8130" dirty="0" smtClean="0">
                <a:latin typeface="Arial"/>
                <a:cs typeface="Arial"/>
              </a:rPr>
              <a:t>=</a:t>
            </a:r>
            <a:r>
              <a:rPr sz="3075" spc="7" baseline="8130" dirty="0" smtClean="0">
                <a:latin typeface="Arial"/>
                <a:cs typeface="Arial"/>
              </a:rPr>
              <a:t> </a:t>
            </a:r>
            <a:r>
              <a:rPr sz="3075" spc="-60" baseline="8130" dirty="0" smtClean="0">
                <a:latin typeface="Arial"/>
                <a:cs typeface="Arial"/>
              </a:rPr>
              <a:t>P</a:t>
            </a:r>
            <a:r>
              <a:rPr sz="1400" spc="-120" dirty="0" smtClean="0">
                <a:latin typeface="Arial"/>
                <a:cs typeface="Arial"/>
              </a:rPr>
              <a:t>s</a:t>
            </a:r>
            <a:r>
              <a:rPr sz="1400" spc="-55" dirty="0" smtClean="0">
                <a:latin typeface="Arial"/>
                <a:cs typeface="Arial"/>
              </a:rPr>
              <a:t>a</a:t>
            </a:r>
            <a:r>
              <a:rPr sz="1400" spc="50" dirty="0" smtClean="0">
                <a:latin typeface="Arial"/>
                <a:cs typeface="Arial"/>
              </a:rPr>
              <a:t>f</a:t>
            </a:r>
            <a:r>
              <a:rPr sz="1400" spc="-125" dirty="0" smtClean="0">
                <a:latin typeface="Arial"/>
                <a:cs typeface="Arial"/>
              </a:rPr>
              <a:t>e </a:t>
            </a:r>
            <a:r>
              <a:rPr sz="1400" spc="165" dirty="0" smtClean="0">
                <a:latin typeface="Arial"/>
                <a:cs typeface="Arial"/>
              </a:rPr>
              <a:t> </a:t>
            </a:r>
            <a:r>
              <a:rPr sz="3075" spc="-157" baseline="8130" dirty="0" smtClean="0">
                <a:latin typeface="Gulim"/>
                <a:cs typeface="Gulim"/>
              </a:rPr>
              <a:t>∩</a:t>
            </a:r>
            <a:r>
              <a:rPr sz="3075" spc="187" baseline="8130" dirty="0" smtClean="0">
                <a:latin typeface="Gulim"/>
                <a:cs typeface="Gulim"/>
              </a:rPr>
              <a:t> </a:t>
            </a:r>
            <a:r>
              <a:rPr sz="3075" spc="-60" baseline="8130" dirty="0" smtClean="0">
                <a:latin typeface="Arial"/>
                <a:cs typeface="Arial"/>
              </a:rPr>
              <a:t>P</a:t>
            </a:r>
            <a:r>
              <a:rPr sz="1400" spc="55" dirty="0" smtClean="0">
                <a:latin typeface="Arial"/>
                <a:cs typeface="Arial"/>
              </a:rPr>
              <a:t>l</a:t>
            </a:r>
            <a:r>
              <a:rPr sz="1400" spc="130" dirty="0" smtClean="0">
                <a:latin typeface="Arial"/>
                <a:cs typeface="Arial"/>
              </a:rPr>
              <a:t>i</a:t>
            </a:r>
            <a:r>
              <a:rPr sz="1400" spc="-45" dirty="0" smtClean="0">
                <a:latin typeface="Arial"/>
                <a:cs typeface="Arial"/>
              </a:rPr>
              <a:t>v</a:t>
            </a:r>
            <a:r>
              <a:rPr sz="1400" spc="-125" dirty="0" smtClean="0">
                <a:latin typeface="Arial"/>
                <a:cs typeface="Arial"/>
              </a:rPr>
              <a:t>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1787" y="1390650"/>
            <a:ext cx="70104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886801"/>
              </p:ext>
            </p:extLst>
          </p:nvPr>
        </p:nvGraphicFramePr>
        <p:xfrm>
          <a:off x="2109787" y="4895850"/>
          <a:ext cx="861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3606480" imgH="507960" progId="Equation.3">
                  <p:embed/>
                </p:oleObj>
              </mc:Choice>
              <mc:Fallback>
                <p:oleObj name="Equation" r:id="rId3" imgW="36064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9787" y="4895850"/>
                        <a:ext cx="8610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“Sharpest” decomposition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Let</a:t>
            </a:r>
            <a:r>
              <a:rPr lang="en-US" spc="-5" dirty="0">
                <a:cs typeface="Arial"/>
              </a:rPr>
              <a:t> </a:t>
            </a:r>
            <a:r>
              <a:rPr lang="en-US" spc="-45" dirty="0">
                <a:cs typeface="Arial"/>
              </a:rPr>
              <a:t>P </a:t>
            </a:r>
            <a:r>
              <a:rPr lang="en-US" spc="-285" dirty="0">
                <a:cs typeface="Arial"/>
              </a:rPr>
              <a:t> </a:t>
            </a:r>
            <a:r>
              <a:rPr lang="en-US" dirty="0">
                <a:cs typeface="Arial"/>
              </a:rPr>
              <a:t>be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</a:t>
            </a:r>
            <a:r>
              <a:rPr lang="en-US" spc="-5" dirty="0">
                <a:cs typeface="Arial"/>
              </a:rPr>
              <a:t> </a:t>
            </a:r>
            <a:r>
              <a:rPr lang="en-US" spc="-225" dirty="0">
                <a:cs typeface="Arial"/>
              </a:rPr>
              <a:t>L</a:t>
            </a:r>
            <a:r>
              <a:rPr lang="en-US" dirty="0">
                <a:cs typeface="Arial"/>
              </a:rPr>
              <a:t>T p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ope</a:t>
            </a:r>
            <a:r>
              <a:rPr lang="en-US" spc="75" dirty="0">
                <a:cs typeface="Arial"/>
              </a:rPr>
              <a:t>r</a:t>
            </a:r>
            <a:r>
              <a:rPr lang="en-US" dirty="0">
                <a:cs typeface="Arial"/>
              </a:rPr>
              <a:t>ty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5" dirty="0">
                <a:cs typeface="Arial"/>
              </a:rPr>
              <a:t> </a:t>
            </a:r>
            <a:r>
              <a:rPr lang="en-US" spc="-45" dirty="0">
                <a:cs typeface="Arial"/>
              </a:rPr>
              <a:t>P </a:t>
            </a:r>
            <a:r>
              <a:rPr lang="en-US" spc="-275" dirty="0">
                <a:cs typeface="Arial"/>
              </a:rPr>
              <a:t> </a:t>
            </a:r>
            <a:r>
              <a:rPr lang="en-US" spc="405" dirty="0">
                <a:cs typeface="Arial"/>
              </a:rPr>
              <a:t>=</a:t>
            </a:r>
            <a:r>
              <a:rPr lang="en-US" spc="-5" dirty="0">
                <a:cs typeface="Arial"/>
              </a:rPr>
              <a:t> </a:t>
            </a:r>
            <a:r>
              <a:rPr lang="en-US" spc="-40" dirty="0" err="1" smtClean="0">
                <a:cs typeface="Arial"/>
              </a:rPr>
              <a:t>P</a:t>
            </a:r>
            <a:r>
              <a:rPr lang="en-US" spc="-179" baseline="-11904" dirty="0" err="1" smtClean="0">
                <a:cs typeface="Arial"/>
              </a:rPr>
              <a:t>s</a:t>
            </a:r>
            <a:r>
              <a:rPr lang="en-US" spc="-82" baseline="-11904" dirty="0" err="1" smtClean="0">
                <a:cs typeface="Arial"/>
              </a:rPr>
              <a:t>a</a:t>
            </a:r>
            <a:r>
              <a:rPr lang="en-US" spc="75" baseline="-11904" dirty="0" err="1" smtClean="0">
                <a:cs typeface="Arial"/>
              </a:rPr>
              <a:t>f</a:t>
            </a:r>
            <a:r>
              <a:rPr lang="en-US" spc="-187" baseline="-11904" dirty="0" err="1" smtClean="0">
                <a:cs typeface="Arial"/>
              </a:rPr>
              <a:t>e</a:t>
            </a:r>
            <a:r>
              <a:rPr lang="en-US" spc="-187" baseline="-11904" dirty="0" smtClean="0">
                <a:cs typeface="Arial"/>
              </a:rPr>
              <a:t>  </a:t>
            </a:r>
            <a:r>
              <a:rPr lang="en-US" spc="-157" baseline="8130" dirty="0" smtClean="0">
                <a:cs typeface="Gulim"/>
              </a:rPr>
              <a:t>∩</a:t>
            </a:r>
            <a:r>
              <a:rPr lang="en-US" spc="-157" dirty="0" smtClean="0">
                <a:cs typeface="Gulim"/>
              </a:rPr>
              <a:t>  </a:t>
            </a:r>
            <a:r>
              <a:rPr lang="en-US" spc="-157" dirty="0" err="1" smtClean="0">
                <a:cs typeface="Gulim"/>
              </a:rPr>
              <a:t>P</a:t>
            </a:r>
            <a:r>
              <a:rPr lang="en-US" spc="-157" baseline="-25000" dirty="0" err="1" smtClean="0">
                <a:cs typeface="Gulim"/>
              </a:rPr>
              <a:t>live</a:t>
            </a:r>
            <a:endParaRPr lang="en-US" sz="2800" baseline="-11904" dirty="0" smtClean="0">
              <a:cs typeface="Arial"/>
            </a:endParaRPr>
          </a:p>
          <a:p>
            <a:r>
              <a:rPr lang="en-US" dirty="0">
                <a:cs typeface="Arial"/>
              </a:rPr>
              <a:t>where </a:t>
            </a:r>
            <a:r>
              <a:rPr lang="en-US" dirty="0" err="1">
                <a:cs typeface="Arial"/>
              </a:rPr>
              <a:t>Psafe</a:t>
            </a:r>
            <a:r>
              <a:rPr lang="en-US" dirty="0">
                <a:cs typeface="Arial"/>
              </a:rPr>
              <a:t>  is a safety property and </a:t>
            </a:r>
            <a:r>
              <a:rPr lang="en-US" dirty="0" err="1">
                <a:cs typeface="Arial"/>
              </a:rPr>
              <a:t>Plive</a:t>
            </a:r>
            <a:r>
              <a:rPr lang="en-US" dirty="0">
                <a:cs typeface="Arial"/>
              </a:rPr>
              <a:t>  a liveness </a:t>
            </a:r>
            <a:r>
              <a:rPr lang="en-US" dirty="0">
                <a:cs typeface="Arial"/>
              </a:rPr>
              <a:t>property.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Then: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1</a:t>
            </a:r>
            <a:r>
              <a:rPr lang="en-US" dirty="0">
                <a:cs typeface="Arial"/>
              </a:rPr>
              <a:t>. closure(P )  ⊆ </a:t>
            </a:r>
            <a:r>
              <a:rPr lang="en-US" dirty="0" err="1">
                <a:cs typeface="Arial"/>
              </a:rPr>
              <a:t>Psafe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2. </a:t>
            </a:r>
            <a:r>
              <a:rPr lang="en-US" dirty="0" err="1" smtClean="0">
                <a:cs typeface="Arial"/>
              </a:rPr>
              <a:t>P</a:t>
            </a:r>
            <a:r>
              <a:rPr lang="en-US" baseline="-25000" dirty="0" err="1" smtClean="0">
                <a:cs typeface="Arial"/>
              </a:rPr>
              <a:t>live</a:t>
            </a:r>
            <a:r>
              <a:rPr lang="en-US" dirty="0" smtClean="0">
                <a:cs typeface="Arial"/>
              </a:rPr>
              <a:t>  </a:t>
            </a:r>
            <a:r>
              <a:rPr lang="en-US" dirty="0">
                <a:cs typeface="Arial"/>
              </a:rPr>
              <a:t>⊆ </a:t>
            </a:r>
            <a:r>
              <a:rPr lang="en-US" dirty="0" smtClean="0">
                <a:cs typeface="Arial"/>
              </a:rPr>
              <a:t>P  ∪    (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spc="-120" dirty="0">
                <a:latin typeface="Arial"/>
                <a:cs typeface="Arial"/>
              </a:rPr>
              <a:t>2</a:t>
            </a:r>
            <a:r>
              <a:rPr lang="en-US" i="1" spc="22" baseline="29761" dirty="0">
                <a:latin typeface="Arial"/>
                <a:cs typeface="Arial"/>
              </a:rPr>
              <a:t>A</a:t>
            </a:r>
            <a:r>
              <a:rPr lang="en-US" i="1" spc="97" baseline="29761" dirty="0">
                <a:latin typeface="Arial"/>
                <a:cs typeface="Arial"/>
              </a:rPr>
              <a:t>P</a:t>
            </a:r>
            <a:r>
              <a:rPr lang="en-US" i="1" spc="97" dirty="0">
                <a:latin typeface="Arial"/>
                <a:cs typeface="Arial"/>
              </a:rPr>
              <a:t>)</a:t>
            </a:r>
            <a:r>
              <a:rPr lang="en-US" i="1" spc="97" baseline="29761" dirty="0">
                <a:latin typeface="Arial"/>
                <a:cs typeface="Arial"/>
              </a:rPr>
              <a:t> </a:t>
            </a:r>
            <a:r>
              <a:rPr lang="en-US" spc="-157" baseline="47892" dirty="0">
                <a:latin typeface="Arial"/>
                <a:cs typeface="Arial"/>
              </a:rPr>
              <a:t>ω</a:t>
            </a:r>
            <a:r>
              <a:rPr lang="en-US" baseline="47892" dirty="0">
                <a:latin typeface="Arial"/>
                <a:cs typeface="Arial"/>
              </a:rPr>
              <a:t> </a:t>
            </a:r>
            <a:r>
              <a:rPr lang="en-US" dirty="0" smtClean="0">
                <a:cs typeface="Arial"/>
              </a:rPr>
              <a:t>\ closure(P) )</a:t>
            </a:r>
          </a:p>
          <a:p>
            <a:endParaRPr lang="en-US" dirty="0">
              <a:solidFill>
                <a:srgbClr val="FF0000"/>
              </a:solidFill>
              <a:cs typeface="Arial"/>
            </a:endParaRPr>
          </a:p>
          <a:p>
            <a:r>
              <a:rPr lang="en-US" b="0" i="1" dirty="0" smtClean="0"/>
              <a:t>		     	</a:t>
            </a:r>
            <a:r>
              <a:rPr lang="en-US" b="0" i="1" dirty="0" smtClean="0">
                <a:solidFill>
                  <a:srgbClr val="C00000"/>
                </a:solidFill>
              </a:rPr>
              <a:t>closure</a:t>
            </a:r>
            <a:r>
              <a:rPr lang="en-US" b="0" dirty="0" smtClean="0">
                <a:solidFill>
                  <a:srgbClr val="C00000"/>
                </a:solidFill>
              </a:rPr>
              <a:t>(P</a:t>
            </a:r>
            <a:r>
              <a:rPr lang="en-US" b="0" dirty="0">
                <a:solidFill>
                  <a:srgbClr val="C00000"/>
                </a:solidFill>
              </a:rPr>
              <a:t>) is the </a:t>
            </a:r>
            <a:r>
              <a:rPr lang="en-US" b="0" u="sng" dirty="0">
                <a:solidFill>
                  <a:srgbClr val="C00000"/>
                </a:solidFill>
              </a:rPr>
              <a:t>strongest</a:t>
            </a:r>
            <a:r>
              <a:rPr lang="en-US" b="0" dirty="0">
                <a:solidFill>
                  <a:srgbClr val="C00000"/>
                </a:solidFill>
              </a:rPr>
              <a:t> safety property </a:t>
            </a:r>
            <a:r>
              <a:rPr lang="en-US" b="0" dirty="0" smtClean="0">
                <a:solidFill>
                  <a:srgbClr val="C00000"/>
                </a:solidFill>
              </a:rPr>
              <a:t>and   </a:t>
            </a:r>
          </a:p>
          <a:p>
            <a:r>
              <a:rPr lang="en-US" b="0" dirty="0" smtClean="0">
                <a:solidFill>
                  <a:srgbClr val="C00000"/>
                </a:solidFill>
              </a:rPr>
              <a:t>                         	           </a:t>
            </a:r>
            <a:r>
              <a:rPr lang="en-US" b="0" dirty="0" smtClean="0">
                <a:solidFill>
                  <a:srgbClr val="C00000"/>
                </a:solidFill>
                <a:cs typeface="Arial"/>
              </a:rPr>
              <a:t>(</a:t>
            </a:r>
            <a:r>
              <a:rPr lang="en-US" b="0" dirty="0" smtClean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lang="en-US" b="0" spc="-12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lang="en-US" b="0" i="1" spc="22" baseline="2976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lang="en-US" b="0" i="1" spc="97" baseline="29761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lang="en-US" b="0" i="1" spc="97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lang="en-US" b="0" i="1" spc="97" baseline="2976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b="0" spc="-157" baseline="47892" dirty="0">
                <a:solidFill>
                  <a:srgbClr val="C00000"/>
                </a:solidFill>
                <a:latin typeface="Arial"/>
                <a:cs typeface="Arial"/>
              </a:rPr>
              <a:t>ω</a:t>
            </a:r>
            <a:r>
              <a:rPr lang="en-US" b="0" baseline="4789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b="0" dirty="0">
                <a:solidFill>
                  <a:srgbClr val="C00000"/>
                </a:solidFill>
                <a:cs typeface="Arial"/>
              </a:rPr>
              <a:t>\ closure(P) )</a:t>
            </a:r>
            <a:r>
              <a:rPr lang="en-US" dirty="0">
                <a:cs typeface="Arial"/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the </a:t>
            </a:r>
            <a:r>
              <a:rPr lang="en-US" b="0" u="sng" dirty="0">
                <a:solidFill>
                  <a:srgbClr val="C00000"/>
                </a:solidFill>
              </a:rPr>
              <a:t>weakest</a:t>
            </a:r>
            <a:r>
              <a:rPr lang="en-US" b="0" dirty="0">
                <a:solidFill>
                  <a:srgbClr val="C00000"/>
                </a:solidFill>
              </a:rPr>
              <a:t> liveness property</a:t>
            </a:r>
            <a:endParaRPr lang="en-US" dirty="0">
              <a:solidFill>
                <a:srgbClr val="C00000"/>
              </a:solidFill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LT properties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1466850"/>
            <a:ext cx="8001000" cy="449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2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LT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spc="-2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ds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er </a:t>
            </a:r>
            <a:r>
              <a:rPr lang="en-US" sz="2050" spc="-12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sz="2100" i="1" spc="22" baseline="29761" dirty="0">
                <a:solidFill>
                  <a:srgbClr val="231F20"/>
                </a:solidFill>
                <a:latin typeface="Arial"/>
                <a:cs typeface="Arial"/>
              </a:rPr>
              <a:t>AP </a:t>
            </a:r>
            <a:r>
              <a:rPr lang="en-US" sz="2100" i="1" spc="-247" baseline="2976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(=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aces)</a:t>
            </a:r>
            <a:endParaRPr lang="en-US" sz="17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64"/>
              </a:spcBef>
              <a:buClr>
                <a:srgbClr val="231F20"/>
              </a:buClr>
            </a:pPr>
            <a:endParaRPr lang="en-US" sz="13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lang="en-US" sz="205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ant</a:t>
            </a:r>
            <a:r>
              <a:rPr lang="en-US" sz="20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equ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ond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231F20"/>
                </a:solidFill>
                <a:latin typeface="Arial"/>
                <a:cs typeface="Arial"/>
              </a:rPr>
              <a:t>Φ to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ho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ha</a:t>
            </a:r>
            <a:r>
              <a:rPr lang="en-US" sz="205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tate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lang="en-US"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Ea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efut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has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au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8"/>
              </a:spcBef>
              <a:buClr>
                <a:srgbClr val="231F20"/>
              </a:buClr>
              <a:buFont typeface="Gulim"/>
              <a:buChar char="•"/>
            </a:pPr>
            <a:endParaRPr lang="en-US" sz="11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iants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sa</a:t>
            </a:r>
            <a:r>
              <a:rPr lang="en-US" sz="1700" spc="-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17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ties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bad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prefix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5" dirty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lang="en-US" sz="1800" spc="7" baseline="34722" dirty="0">
                <a:solidFill>
                  <a:srgbClr val="231F20"/>
                </a:solidFill>
                <a:latin typeface="Meiryo"/>
                <a:cs typeface="Meiryo"/>
              </a:rPr>
              <a:t>∗</a:t>
            </a:r>
            <a:r>
              <a:rPr lang="en-US" sz="1700" spc="19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1700" spc="-45" dirty="0">
                <a:solidFill>
                  <a:srgbClr val="231F20"/>
                </a:solidFill>
                <a:latin typeface="Meiryo"/>
                <a:cs typeface="Meiryo"/>
              </a:rPr>
              <a:t>¬</a:t>
            </a:r>
            <a:r>
              <a:rPr lang="en-US" sz="1700" spc="50" dirty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lang="en-US" sz="1700" spc="20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lang="en-US" sz="1700" dirty="0">
              <a:latin typeface="Arial"/>
              <a:cs typeface="Arial"/>
            </a:endParaRPr>
          </a:p>
          <a:p>
            <a:pPr marL="548640" lvl="1" indent="-247015">
              <a:lnSpc>
                <a:spcPct val="100000"/>
              </a:lnSpc>
              <a:spcBef>
                <a:spcPts val="140"/>
              </a:spcBef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sa</a:t>
            </a:r>
            <a:r>
              <a:rPr lang="en-US" sz="1700" spc="-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17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regular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 err="1">
                <a:solidFill>
                  <a:srgbClr val="231F20"/>
                </a:solidFill>
                <a:latin typeface="Arial"/>
                <a:cs typeface="Arial"/>
              </a:rPr>
              <a:t>iff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its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set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bad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prefi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regular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language</a:t>
            </a:r>
            <a:endParaRPr lang="en-US" sz="1700" dirty="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155"/>
              </a:spcBef>
            </a:pPr>
            <a:r>
              <a:rPr lang="en-US" sz="1700" spc="254" dirty="0">
                <a:solidFill>
                  <a:srgbClr val="231F20"/>
                </a:solidFill>
                <a:latin typeface="Meiryo"/>
                <a:cs typeface="Meiryo"/>
              </a:rPr>
              <a:t>⇒ </a:t>
            </a:r>
            <a:r>
              <a:rPr lang="en-US" sz="1700" spc="-16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sa</a:t>
            </a:r>
            <a:r>
              <a:rPr lang="en-US" sz="1700" spc="-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17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ties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const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ain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FF0000"/>
                </a:solidFill>
                <a:latin typeface="Arial"/>
                <a:cs typeface="Arial"/>
              </a:rPr>
              <a:t>finite</a:t>
            </a:r>
            <a:r>
              <a:rPr lang="en-US" sz="17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beh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viors</a:t>
            </a:r>
            <a:endParaRPr lang="en-US" sz="17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33"/>
              </a:spcBef>
            </a:pPr>
            <a:endParaRPr lang="en-US" sz="11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li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does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 err="1">
                <a:solidFill>
                  <a:srgbClr val="231F20"/>
                </a:solidFill>
                <a:latin typeface="Arial"/>
                <a:cs typeface="Arial"/>
              </a:rPr>
              <a:t>beh</a:t>
            </a:r>
            <a:r>
              <a:rPr lang="en-US" sz="2050" spc="-35" dirty="0" err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 err="1">
                <a:solidFill>
                  <a:srgbClr val="231F20"/>
                </a:solidFill>
                <a:latin typeface="Arial"/>
                <a:cs typeface="Arial"/>
              </a:rPr>
              <a:t>vi</a:t>
            </a:r>
            <a:r>
              <a:rPr lang="en-US" sz="2050" dirty="0" err="1">
                <a:solidFill>
                  <a:srgbClr val="231F20"/>
                </a:solidFill>
                <a:latin typeface="Arial"/>
                <a:cs typeface="Arial"/>
              </a:rPr>
              <a:t>our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8"/>
              </a:spcBef>
              <a:buClr>
                <a:srgbClr val="231F20"/>
              </a:buClr>
              <a:buFont typeface="Gulim"/>
              <a:buChar char="•"/>
            </a:pPr>
            <a:endParaRPr lang="en-US" sz="1100" dirty="0"/>
          </a:p>
          <a:p>
            <a:pPr marL="172720">
              <a:lnSpc>
                <a:spcPct val="100000"/>
              </a:lnSpc>
            </a:pPr>
            <a:r>
              <a:rPr lang="en-US" sz="1700" spc="254" dirty="0">
                <a:solidFill>
                  <a:srgbClr val="231F20"/>
                </a:solidFill>
                <a:latin typeface="Meiryo"/>
                <a:cs typeface="Meiryo"/>
              </a:rPr>
              <a:t>⇒ </a:t>
            </a:r>
            <a:r>
              <a:rPr lang="en-US" sz="1700" spc="-16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eness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17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ties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const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ain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FF0000"/>
                </a:solidFill>
                <a:latin typeface="Arial"/>
                <a:cs typeface="Arial"/>
              </a:rPr>
              <a:t>infinite</a:t>
            </a:r>
            <a:r>
              <a:rPr lang="en-US" sz="17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beh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viors</a:t>
            </a:r>
            <a:endParaRPr lang="en-US" sz="17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97"/>
              </a:spcBef>
            </a:pPr>
            <a:endParaRPr lang="en-US" sz="1300" dirty="0"/>
          </a:p>
          <a:p>
            <a:pPr marL="271780" marR="12700" indent="-259079">
              <a:lnSpc>
                <a:spcPct val="101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lang="en-US" sz="2050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2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lang="en-US" sz="2050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 </a:t>
            </a:r>
            <a:r>
              <a:rPr lang="en-US" sz="2050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lang="en-US" sz="2050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equ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ent </a:t>
            </a:r>
            <a:r>
              <a:rPr lang="en-US" sz="2050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lang="en-US" sz="2050" spc="-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lang="en-US" sz="2050" spc="-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un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lang="en-US" sz="2050" spc="-1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lang="en-US" sz="2050" spc="-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lang="en-US" sz="2050" spc="-1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ety </a:t>
            </a:r>
            <a:r>
              <a:rPr lang="en-US" sz="2050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lang="en-US" sz="2050" spc="-1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endParaRPr lang="en-US" sz="205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Linear-time properties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nea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r-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fy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sir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6"/>
              </a:spcBef>
              <a:buClr>
                <a:srgbClr val="231F20"/>
              </a:buClr>
              <a:buFont typeface="Gulim"/>
              <a:buChar char="•"/>
            </a:pPr>
            <a:endParaRPr lang="en-US" sz="7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lang="en-US" sz="10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Gulim"/>
              <a:buChar char="•"/>
            </a:pPr>
            <a:endParaRPr lang="en-US"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i="1" spc="-5" dirty="0">
                <a:solidFill>
                  <a:srgbClr val="0000FF"/>
                </a:solidFill>
                <a:latin typeface="Arial"/>
                <a:cs typeface="Arial"/>
              </a:rPr>
              <a:t>li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nea</a:t>
            </a:r>
            <a:r>
              <a:rPr lang="en-US" sz="2050" i="1" spc="-5" dirty="0">
                <a:solidFill>
                  <a:srgbClr val="0000FF"/>
                </a:solidFill>
                <a:latin typeface="Arial"/>
                <a:cs typeface="Arial"/>
              </a:rPr>
              <a:t>r-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lang="en-US" sz="2050"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2050" i="1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050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050" i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ope</a:t>
            </a:r>
            <a:r>
              <a:rPr lang="en-US" sz="2050" i="1" spc="7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ty</a:t>
            </a:r>
            <a:r>
              <a:rPr lang="en-US" sz="2050" i="1" spc="1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2050" spc="-2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 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lang="en-US" sz="205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er 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r>
              <a:rPr lang="en-US"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ub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of (</a:t>
            </a:r>
            <a:r>
              <a:rPr lang="en-US" sz="2050" spc="-12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sz="2100" i="1" spc="22" baseline="29761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100" i="1" spc="97" baseline="29761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100" i="1" spc="97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en-US" sz="2100" i="1" spc="97" baseline="29761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175" spc="-157" baseline="47892" dirty="0" smtClean="0">
                <a:solidFill>
                  <a:srgbClr val="231F20"/>
                </a:solidFill>
                <a:latin typeface="Arial"/>
                <a:cs typeface="Arial"/>
              </a:rPr>
              <a:t>ω</a:t>
            </a:r>
            <a:endParaRPr lang="en-US" sz="2175" baseline="47892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77"/>
              </a:spcBef>
              <a:buClr>
                <a:srgbClr val="231F20"/>
              </a:buClr>
              <a:buFont typeface="Gulim"/>
              <a:buChar char="•"/>
            </a:pPr>
            <a:endParaRPr lang="en-US"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i.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.,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infinite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ords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3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800" spc="82" baseline="-11574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lang="en-US" sz="1700" spc="3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800" spc="82" baseline="-11574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sz="1700" spc="3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800" spc="15" baseline="-11574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sz="1800" spc="89" baseline="-1157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lang="en-US" sz="17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lang="en-US" sz="17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3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800" spc="322" baseline="-11574" dirty="0">
                <a:solidFill>
                  <a:srgbClr val="231F20"/>
                </a:solidFill>
                <a:latin typeface="Arial"/>
                <a:cs typeface="Arial"/>
              </a:rPr>
              <a:t>i </a:t>
            </a:r>
            <a:r>
              <a:rPr lang="en-US" sz="1800" spc="-97" baseline="-1157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75" dirty="0">
                <a:solidFill>
                  <a:srgbClr val="231F20"/>
                </a:solidFill>
                <a:latin typeface="Meiryo"/>
                <a:cs typeface="Meiryo"/>
              </a:rPr>
              <a:t>⊆</a:t>
            </a:r>
            <a:r>
              <a:rPr lang="en-US" sz="1700" spc="-1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700" i="1" spc="10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endParaRPr lang="en-US" sz="1700" dirty="0">
              <a:latin typeface="Arial"/>
              <a:cs typeface="Arial"/>
            </a:endParaRPr>
          </a:p>
          <a:p>
            <a:pPr marL="548640" lvl="1" indent="-247015">
              <a:lnSpc>
                <a:spcPct val="100000"/>
              </a:lnSpc>
              <a:spcBef>
                <a:spcPts val="145"/>
              </a:spcBef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finite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ords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not needed,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 is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assu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i="1" spc="10" dirty="0">
                <a:solidFill>
                  <a:srgbClr val="231F20"/>
                </a:solidFill>
                <a:latin typeface="Arial"/>
                <a:cs typeface="Arial"/>
              </a:rPr>
              <a:t>TS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has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lang="en-US" sz="1700" spc="5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inal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states</a:t>
            </a:r>
            <a:endParaRPr lang="en-US" sz="1700" dirty="0">
              <a:latin typeface="Arial"/>
              <a:cs typeface="Arial"/>
            </a:endParaRPr>
          </a:p>
          <a:p>
            <a:pPr lvl="1">
              <a:lnSpc>
                <a:spcPts val="850"/>
              </a:lnSpc>
              <a:spcBef>
                <a:spcPts val="40"/>
              </a:spcBef>
              <a:buClr>
                <a:srgbClr val="231F20"/>
              </a:buClr>
              <a:buFont typeface="Arial"/>
              <a:buChar char="–"/>
            </a:pPr>
            <a:endParaRPr lang="en-US" sz="85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marL="271780" indent="-259079"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205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lang="en-US"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i="1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en-US"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i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lang="en-US" sz="2050" i="1" spc="-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050"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es</a:t>
            </a:r>
            <a:r>
              <a:rPr lang="en-US" sz="205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50" spc="-2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 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45" dirty="0">
                <a:solidFill>
                  <a:srgbClr val="231F20"/>
                </a:solidFill>
                <a:latin typeface="Arial"/>
                <a:cs typeface="Arial"/>
              </a:rPr>
              <a:t>P </a:t>
            </a:r>
            <a:r>
              <a:rPr lang="en-US" sz="2050" spc="-2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205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er 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b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/>
            </a:r>
            <a:b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lang="en-US" sz="2050" i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sz="205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50" spc="-810" dirty="0">
                <a:solidFill>
                  <a:srgbClr val="0000FF"/>
                </a:solidFill>
                <a:latin typeface="Gulim"/>
                <a:cs typeface="Gulim"/>
              </a:rPr>
              <a:t>|</a:t>
            </a:r>
            <a:r>
              <a:rPr lang="en-US" sz="2050" spc="405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sz="205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50" spc="-45" dirty="0">
                <a:solidFill>
                  <a:srgbClr val="0000FF"/>
                </a:solidFill>
                <a:latin typeface="Arial"/>
                <a:cs typeface="Arial"/>
              </a:rPr>
              <a:t>P  if and only if   </a:t>
            </a:r>
            <a:r>
              <a:rPr lang="en-US" sz="2050" i="1" spc="-25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lang="en-US" sz="2050" i="1" spc="-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050" i="1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050" i="1" spc="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sz="2050" spc="114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sz="2050" i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lang="en-US" sz="2050" i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sz="2050" spc="114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lang="en-US" sz="2050" spc="-455" dirty="0" smtClean="0">
                <a:solidFill>
                  <a:srgbClr val="0000FF"/>
                </a:solidFill>
                <a:latin typeface="Gulim"/>
                <a:cs typeface="Gulim"/>
              </a:rPr>
              <a:t>⊆   </a:t>
            </a:r>
            <a:r>
              <a:rPr lang="en-US" sz="2050" spc="-45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br>
              <a:rPr lang="en-US" sz="2050" spc="-45" dirty="0" smtClean="0">
                <a:solidFill>
                  <a:srgbClr val="0000FF"/>
                </a:solidFill>
                <a:latin typeface="Arial"/>
                <a:cs typeface="Arial"/>
              </a:rPr>
            </a:br>
            <a:endParaRPr lang="en-US" sz="2050" spc="-4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527051" lvl="1" indent="0">
              <a:buClr>
                <a:srgbClr val="231F20"/>
              </a:buClr>
              <a:buNone/>
              <a:tabLst>
                <a:tab pos="271780" algn="l"/>
              </a:tabLst>
            </a:pPr>
            <a:r>
              <a:rPr lang="en-US" sz="1850" spc="-45" dirty="0" smtClean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lang="en-US" sz="2000" i="1" spc="10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lang="en-US" sz="200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satisfies</a:t>
            </a:r>
            <a:r>
              <a:rPr lang="en-US" sz="2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z="2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-18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2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20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2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120" dirty="0">
                <a:solidFill>
                  <a:srgbClr val="231F20"/>
                </a:solidFill>
                <a:latin typeface="Arial"/>
                <a:cs typeface="Arial"/>
              </a:rPr>
              <a:t>P </a:t>
            </a:r>
            <a:r>
              <a:rPr lang="en-US" sz="2000" spc="-2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 all</a:t>
            </a:r>
            <a:r>
              <a:rPr lang="en-US" sz="2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its</a:t>
            </a:r>
            <a:r>
              <a:rPr lang="en-US" sz="2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“obse</a:t>
            </a:r>
            <a:r>
              <a:rPr lang="en-US" sz="2000" spc="5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le”</a:t>
            </a:r>
            <a:r>
              <a:rPr lang="en-US" sz="2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beh</a:t>
            </a:r>
            <a:r>
              <a:rPr lang="en-US" sz="2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viors</a:t>
            </a:r>
            <a:r>
              <a:rPr lang="en-US" sz="2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lang="en-US" sz="2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ad</a:t>
            </a:r>
            <a:r>
              <a:rPr lang="en-US" sz="20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issi</a:t>
            </a:r>
            <a:r>
              <a:rPr lang="en-US" sz="2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lang="en-US" sz="2000" spc="5" dirty="0">
                <a:solidFill>
                  <a:srgbClr val="231F20"/>
                </a:solidFill>
                <a:latin typeface="Arial"/>
                <a:cs typeface="Arial"/>
              </a:rPr>
              <a:t>le</a:t>
            </a:r>
            <a:endParaRPr lang="en-US" sz="2000" dirty="0">
              <a:latin typeface="Arial"/>
              <a:cs typeface="Arial"/>
            </a:endParaRPr>
          </a:p>
          <a:p>
            <a:pPr marL="527051" lvl="1" indent="0">
              <a:buClr>
                <a:srgbClr val="231F20"/>
              </a:buClr>
              <a:buNone/>
              <a:tabLst>
                <a:tab pos="271780" algn="l"/>
              </a:tabLst>
            </a:pPr>
            <a:endParaRPr lang="en-US" sz="1850" dirty="0"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endParaRPr lang="en-US" sz="2050" dirty="0">
              <a:latin typeface="Arial"/>
              <a:cs typeface="Arial"/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8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4525" indent="-342900">
              <a:buClr>
                <a:srgbClr val="231F20"/>
              </a:buClr>
              <a:buFont typeface="Arial" panose="020B0604020202020204" pitchFamily="34" charset="0"/>
              <a:buChar char="•"/>
              <a:tabLst>
                <a:tab pos="548640" algn="l"/>
              </a:tabLst>
            </a:pPr>
            <a:r>
              <a:rPr lang="en-US" sz="1900" spc="-2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9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19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-40" dirty="0" err="1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1900" spc="195" baseline="-11904" dirty="0" err="1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900" spc="22" baseline="-11904" dirty="0" err="1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900" spc="-67" baseline="-11904" dirty="0" err="1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1900" spc="-67" baseline="-119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-22" baseline="-119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19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er </a:t>
            </a:r>
            <a:r>
              <a:rPr lang="en-US" sz="1900" i="1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r>
              <a:rPr lang="en-US" sz="190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19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1900" i="1" spc="-3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1900" i="1" spc="-5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lang="en-US" sz="1900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1900" i="1" spc="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900"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1900" i="1" dirty="0">
                <a:solidFill>
                  <a:srgbClr val="0000FF"/>
                </a:solidFill>
                <a:latin typeface="Arial"/>
                <a:cs typeface="Arial"/>
              </a:rPr>
              <a:t>ant</a:t>
            </a:r>
            <a:r>
              <a:rPr lang="en-US" sz="1900" i="1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has</a:t>
            </a:r>
            <a:r>
              <a:rPr lang="en-US" sz="19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-6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1900" spc="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9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b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/>
            </a:r>
            <a:b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lang="en-US" sz="1900" dirty="0" err="1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1900" baseline="-25000" dirty="0" err="1" smtClean="0">
                <a:solidFill>
                  <a:srgbClr val="231F20"/>
                </a:solidFill>
                <a:latin typeface="Arial"/>
                <a:cs typeface="Arial"/>
              </a:rPr>
              <a:t>inv</a:t>
            </a:r>
            <a:r>
              <a:rPr lang="en-US" sz="1900" baseline="-2500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= { A</a:t>
            </a:r>
            <a:r>
              <a:rPr lang="en-US" sz="1900" baseline="-25000" dirty="0" smtClean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900" baseline="-25000" dirty="0" smtClean="0">
                <a:solidFill>
                  <a:srgbClr val="231F20"/>
                </a:solidFill>
                <a:latin typeface="Arial"/>
                <a:cs typeface="Arial"/>
              </a:rPr>
              <a:t>1 </a:t>
            </a: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900" baseline="-2500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…. </a:t>
            </a:r>
            <a:r>
              <a:rPr lang="en-US" sz="1900" spc="-680" dirty="0" smtClean="0">
                <a:solidFill>
                  <a:srgbClr val="231F20"/>
                </a:solidFill>
                <a:latin typeface="Gulim"/>
                <a:cs typeface="Gulim"/>
              </a:rPr>
              <a:t> </a:t>
            </a:r>
            <a:r>
              <a:rPr lang="en-US" sz="1900" spc="-680" dirty="0">
                <a:solidFill>
                  <a:srgbClr val="231F20"/>
                </a:solidFill>
                <a:latin typeface="Gulim"/>
                <a:cs typeface="Gulim"/>
              </a:rPr>
              <a:t>∈</a:t>
            </a:r>
            <a:r>
              <a:rPr lang="en-US" sz="1900" dirty="0" smtClean="0">
                <a:solidFill>
                  <a:srgbClr val="231F20"/>
                </a:solidFill>
                <a:latin typeface="MS Gothic"/>
                <a:ea typeface="MS Gothic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1900" spc="-12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sz="1900" i="1" spc="22" baseline="29761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900" i="1" spc="97" baseline="29761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1900" i="1" spc="97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en-US" sz="1900" i="1" spc="97" baseline="2976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-157" baseline="47892" dirty="0" smtClean="0">
                <a:solidFill>
                  <a:srgbClr val="231F20"/>
                </a:solidFill>
                <a:latin typeface="Arial"/>
                <a:cs typeface="Arial"/>
              </a:rPr>
              <a:t>ω</a:t>
            </a:r>
            <a:r>
              <a:rPr lang="en-US" sz="1900" baseline="47892" dirty="0" smtClean="0">
                <a:latin typeface="Arial"/>
                <a:cs typeface="Arial"/>
              </a:rPr>
              <a:t> </a:t>
            </a:r>
            <a:r>
              <a:rPr lang="en-US" sz="1900" dirty="0" smtClean="0">
                <a:latin typeface="Arial"/>
                <a:cs typeface="Arial"/>
              </a:rPr>
              <a:t> |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∀j ≥ 0.  </a:t>
            </a:r>
            <a:r>
              <a:rPr lang="en-US" sz="1900" dirty="0" err="1">
                <a:solidFill>
                  <a:srgbClr val="231F20"/>
                </a:solidFill>
                <a:latin typeface="Arial"/>
                <a:cs typeface="Arial"/>
              </a:rPr>
              <a:t>Aj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 |= </a:t>
            </a:r>
            <a:r>
              <a:rPr lang="en-US" sz="1900" spc="50" dirty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lang="en-US" sz="1900" dirty="0" smtClean="0">
                <a:solidFill>
                  <a:srgbClr val="231F20"/>
                </a:solidFill>
                <a:latin typeface="MS Gothic"/>
                <a:ea typeface="MS Gothic"/>
                <a:cs typeface="Arial"/>
              </a:rPr>
              <a:t> </a:t>
            </a: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b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/>
            </a:r>
            <a:b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lang="en-US" sz="1900" spc="1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900" spc="5" dirty="0" smtClean="0">
                <a:solidFill>
                  <a:srgbClr val="231F20"/>
                </a:solidFill>
                <a:latin typeface="Arial"/>
                <a:cs typeface="Arial"/>
              </a:rPr>
              <a:t>here</a:t>
            </a:r>
            <a:r>
              <a:rPr lang="en-US" sz="19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0" dirty="0">
                <a:solidFill>
                  <a:srgbClr val="231F20"/>
                </a:solidFill>
                <a:latin typeface="Arial"/>
                <a:cs typeface="Arial"/>
              </a:rPr>
              <a:t>Φ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sz="19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propositional</a:t>
            </a:r>
            <a:r>
              <a:rPr lang="en-US" sz="19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logic</a:t>
            </a:r>
            <a:r>
              <a:rPr lang="en-US" sz="19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-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1900" spc="5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ula</a:t>
            </a:r>
            <a:r>
              <a:rPr lang="en-US" sz="19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0" dirty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lang="en-US" sz="19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19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i="1" spc="10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endParaRPr lang="en-US" sz="19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155"/>
              </a:spcBef>
              <a:buClr>
                <a:srgbClr val="231F20"/>
              </a:buClr>
              <a:tabLst>
                <a:tab pos="548640" algn="l"/>
              </a:tabLst>
            </a:pPr>
            <a:r>
              <a:rPr lang="en-US" sz="1900" spc="50" dirty="0" smtClean="0">
                <a:solidFill>
                  <a:srgbClr val="231F20"/>
                </a:solidFill>
                <a:latin typeface="Arial"/>
                <a:cs typeface="Arial"/>
              </a:rPr>
              <a:t>	 -Φ</a:t>
            </a:r>
            <a:r>
              <a:rPr lang="en-US" sz="19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called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i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1900" i="1" spc="-3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1900" i="1" spc="-4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lang="en-US" sz="1900" i="1" spc="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1900" i="1" spc="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900" i="1" spc="5" dirty="0">
                <a:solidFill>
                  <a:srgbClr val="0000FF"/>
                </a:solidFill>
                <a:latin typeface="Arial"/>
                <a:cs typeface="Arial"/>
              </a:rPr>
              <a:t>iant</a:t>
            </a:r>
            <a:r>
              <a:rPr lang="en-US" sz="19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900" i="1" spc="5" dirty="0">
                <a:solidFill>
                  <a:srgbClr val="0000FF"/>
                </a:solidFill>
                <a:latin typeface="Arial"/>
                <a:cs typeface="Arial"/>
              </a:rPr>
              <a:t>condition</a:t>
            </a:r>
            <a:r>
              <a:rPr lang="en-US" sz="19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120" dirty="0" err="1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1900" spc="150" baseline="-11574" dirty="0" err="1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900" spc="-7" baseline="-11574" dirty="0" err="1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900" spc="-82" baseline="-11574" dirty="0" err="1">
                <a:solidFill>
                  <a:srgbClr val="231F20"/>
                </a:solidFill>
                <a:latin typeface="Arial"/>
                <a:cs typeface="Arial"/>
              </a:rPr>
              <a:t>v</a:t>
            </a:r>
            <a:endParaRPr lang="en-US" sz="1900" baseline="-11574" dirty="0">
              <a:latin typeface="Arial"/>
              <a:cs typeface="Arial"/>
            </a:endParaRP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Note </a:t>
            </a: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that:</a:t>
            </a:r>
            <a:b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/>
            </a:r>
            <a:b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TS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|= </a:t>
            </a:r>
            <a:r>
              <a:rPr lang="en-US" sz="1900" spc="5" dirty="0" err="1">
                <a:solidFill>
                  <a:srgbClr val="231F20"/>
                </a:solidFill>
                <a:latin typeface="Arial"/>
                <a:cs typeface="Arial"/>
              </a:rPr>
              <a:t>Pinv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 	 </a:t>
            </a:r>
            <a:r>
              <a:rPr lang="en-US" sz="1900" spc="5" dirty="0" err="1">
                <a:solidFill>
                  <a:srgbClr val="231F20"/>
                </a:solidFill>
                <a:latin typeface="Arial"/>
                <a:cs typeface="Arial"/>
              </a:rPr>
              <a:t>iff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 	trace(π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) ∈ </a:t>
            </a:r>
            <a:r>
              <a:rPr lang="en-US" sz="1900" spc="5" dirty="0" err="1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1900" spc="5" baseline="-25000" dirty="0" err="1" smtClean="0">
                <a:solidFill>
                  <a:srgbClr val="231F20"/>
                </a:solidFill>
                <a:latin typeface="Arial"/>
                <a:cs typeface="Arial"/>
              </a:rPr>
              <a:t>inv</a:t>
            </a:r>
            <a:r>
              <a:rPr lang="en-US" sz="1900" spc="5" dirty="0" smtClean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for all paths π in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b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		</a:t>
            </a:r>
            <a:r>
              <a:rPr lang="en-US" sz="1900" spc="5" dirty="0" err="1">
                <a:solidFill>
                  <a:srgbClr val="231F20"/>
                </a:solidFill>
                <a:latin typeface="Arial"/>
                <a:cs typeface="Arial"/>
              </a:rPr>
              <a:t>iff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  	L(s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) |= Φ for all states s that belong to a path of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b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		</a:t>
            </a:r>
            <a:r>
              <a:rPr lang="en-US" sz="1900" spc="5" dirty="0" err="1">
                <a:solidFill>
                  <a:srgbClr val="231F20"/>
                </a:solidFill>
                <a:latin typeface="Arial"/>
                <a:cs typeface="Arial"/>
              </a:rPr>
              <a:t>iff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	L(s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) |= Φ for all states s ∈ Reach(TS</a:t>
            </a:r>
            <a:r>
              <a:rPr lang="en-US" sz="1900" spc="5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br>
              <a:rPr lang="en-US" sz="1900" spc="5" dirty="0" smtClean="0">
                <a:solidFill>
                  <a:srgbClr val="231F20"/>
                </a:solidFill>
                <a:latin typeface="Arial"/>
                <a:cs typeface="Arial"/>
              </a:rPr>
            </a:br>
            <a:endParaRPr lang="en-US" sz="1900" spc="5" dirty="0">
              <a:solidFill>
                <a:srgbClr val="231F20"/>
              </a:solidFill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1900" spc="-150" dirty="0">
                <a:solidFill>
                  <a:srgbClr val="231F20"/>
                </a:solidFill>
                <a:latin typeface="Arial"/>
                <a:cs typeface="Arial"/>
              </a:rPr>
              <a:t>Φ has</a:t>
            </a:r>
            <a:r>
              <a:rPr lang="en-US" sz="19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fu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ill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z="19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l 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al 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tates</a:t>
            </a:r>
            <a:r>
              <a:rPr lang="en-US" sz="19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endParaRPr lang="en-US" sz="1900" dirty="0"/>
          </a:p>
          <a:p>
            <a:pPr marL="302260">
              <a:lnSpc>
                <a:spcPct val="100000"/>
              </a:lnSpc>
            </a:pP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lang="en-US" sz="19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satis</a:t>
            </a:r>
            <a:r>
              <a:rPr lang="en-US" sz="1900" spc="-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action</a:t>
            </a:r>
            <a:r>
              <a:rPr lang="en-US" sz="19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19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0" dirty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lang="en-US" sz="19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sz="19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9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9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90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iant</a:t>
            </a:r>
            <a:r>
              <a:rPr lang="en-US" sz="19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under</a:t>
            </a:r>
            <a:r>
              <a:rPr lang="en-US" sz="19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all</a:t>
            </a:r>
            <a:r>
              <a:rPr lang="en-US" sz="19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ansitions</a:t>
            </a:r>
            <a:r>
              <a:rPr lang="en-US" sz="19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lang="en-US" sz="19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z="19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reacha</a:t>
            </a:r>
            <a:r>
              <a:rPr lang="en-US" sz="19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le</a:t>
            </a:r>
            <a:r>
              <a:rPr lang="en-US" sz="19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9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ag</a:t>
            </a:r>
            <a:r>
              <a:rPr lang="en-US" sz="19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lang="en-US" sz="19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spc="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19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900" i="1" spc="10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endParaRPr lang="en-US" sz="1900" dirty="0">
              <a:latin typeface="Arial"/>
              <a:cs typeface="Arial"/>
            </a:endParaRPr>
          </a:p>
          <a:p>
            <a:pPr marL="12701">
              <a:lnSpc>
                <a:spcPct val="100000"/>
              </a:lnSpc>
              <a:buClr>
                <a:srgbClr val="231F20"/>
              </a:buClr>
              <a:tabLst>
                <a:tab pos="271780" algn="l"/>
              </a:tabLst>
            </a:pPr>
            <a:endParaRPr lang="en-US" sz="1900" dirty="0">
              <a:solidFill>
                <a:srgbClr val="231F20"/>
              </a:solidFill>
              <a:latin typeface="Arial"/>
              <a:cs typeface="Arial"/>
            </a:endParaRPr>
          </a:p>
          <a:p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/>
            </a:r>
            <a:b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US" sz="1900" dirty="0" smtClean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11851"/>
              </p:ext>
            </p:extLst>
          </p:nvPr>
        </p:nvGraphicFramePr>
        <p:xfrm>
          <a:off x="6243638" y="34925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3638" y="349250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2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1400"/>
              </a:lnSpc>
              <a:spcBef>
                <a:spcPts val="78"/>
              </a:spcBef>
              <a:buClr>
                <a:srgbClr val="231F20"/>
              </a:buClr>
              <a:buFont typeface="Arial" panose="020B0604020202020204" pitchFamily="34" charset="0"/>
              <a:buChar char="•"/>
            </a:pP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Safety properties may impose requirements on finite path fragments</a:t>
            </a:r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 smtClean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lang="en-US"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cannot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-4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1700" spc="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ified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-3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conside</a:t>
            </a:r>
            <a:r>
              <a:rPr lang="en-US" sz="1700" spc="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ing</a:t>
            </a:r>
            <a:r>
              <a:rPr lang="en-US" sz="17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reacha</a:t>
            </a:r>
            <a:r>
              <a:rPr lang="en-US" sz="1700" spc="-3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lang="en-US" sz="17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states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endParaRPr lang="en-US" sz="17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9"/>
              </a:spcBef>
              <a:buClr>
                <a:srgbClr val="231F20"/>
              </a:buClr>
              <a:buFont typeface="Arial"/>
              <a:buChar char="–"/>
            </a:pPr>
            <a:endParaRPr lang="en-US" sz="55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ic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lang="en-US" sz="205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05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ant:</a:t>
            </a:r>
            <a:endParaRPr lang="en-US" sz="2050" dirty="0">
              <a:latin typeface="Arial"/>
              <a:cs typeface="Arial"/>
            </a:endParaRPr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 smtClean="0">
                <a:solidFill>
                  <a:srgbClr val="231F20"/>
                </a:solidFill>
                <a:latin typeface="Arial"/>
                <a:cs typeface="Arial"/>
              </a:rPr>
              <a:t>consider</a:t>
            </a:r>
            <a:r>
              <a:rPr lang="en-US"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cash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dispense</a:t>
            </a:r>
            <a:r>
              <a:rPr lang="en-US" sz="1700" spc="-8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also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kn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auto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ated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teller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achine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1700" spc="-19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lang="en-US" sz="1700" dirty="0">
              <a:latin typeface="Arial"/>
              <a:cs typeface="Arial"/>
            </a:endParaRPr>
          </a:p>
          <a:p>
            <a:pPr marL="548640" lvl="1" indent="-247015">
              <a:lnSpc>
                <a:spcPct val="100000"/>
              </a:lnSpc>
              <a:spcBef>
                <a:spcPts val="145"/>
              </a:spcBef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17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can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only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ithd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once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correct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PIN has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been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vided”</a:t>
            </a:r>
            <a:endParaRPr lang="en-US" sz="1700" dirty="0">
              <a:latin typeface="Arial"/>
              <a:cs typeface="Arial"/>
            </a:endParaRPr>
          </a:p>
          <a:p>
            <a:pPr marR="2991485" algn="ctr">
              <a:lnSpc>
                <a:spcPct val="100000"/>
              </a:lnSpc>
              <a:spcBef>
                <a:spcPts val="155"/>
              </a:spcBef>
            </a:pPr>
            <a:r>
              <a:rPr lang="en-US" sz="1700" spc="254" dirty="0">
                <a:solidFill>
                  <a:srgbClr val="231F20"/>
                </a:solidFill>
                <a:latin typeface="Meiryo"/>
                <a:cs typeface="Meiryo"/>
              </a:rPr>
              <a:t>⇒ </a:t>
            </a:r>
            <a:r>
              <a:rPr lang="en-US" sz="1700" spc="-16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iant,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since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 is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not a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state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lang="en-US" sz="170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endParaRPr lang="en-US" sz="17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0"/>
              </a:spcBef>
            </a:pPr>
            <a:endParaRPr lang="en-US" sz="550" dirty="0"/>
          </a:p>
          <a:p>
            <a:pPr>
              <a:lnSpc>
                <a:spcPts val="1000"/>
              </a:lnSpc>
            </a:pPr>
            <a:endParaRPr lang="en-US"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But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lang="en-US"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1700" spc="-2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infinite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violating</a:t>
            </a:r>
            <a:r>
              <a:rPr lang="en-US" sz="17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prope</a:t>
            </a:r>
            <a:r>
              <a:rPr lang="en-US" sz="1700" spc="7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ty</a:t>
            </a:r>
            <a:r>
              <a:rPr lang="en-US" sz="17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has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finite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prefix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lang="en-US"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0000FF"/>
                </a:solidFill>
                <a:latin typeface="Arial"/>
                <a:cs typeface="Arial"/>
              </a:rPr>
              <a:t>“bad”</a:t>
            </a:r>
            <a:endParaRPr lang="en-US" sz="1700" dirty="0">
              <a:latin typeface="Arial"/>
              <a:cs typeface="Arial"/>
            </a:endParaRPr>
          </a:p>
          <a:p>
            <a:pPr marL="548640" lvl="1" indent="-247015">
              <a:lnSpc>
                <a:spcPct val="100000"/>
              </a:lnSpc>
              <a:spcBef>
                <a:spcPts val="155"/>
              </a:spcBef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i.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700" dirty="0">
                <a:solidFill>
                  <a:srgbClr val="231F20"/>
                </a:solidFill>
                <a:latin typeface="Arial"/>
                <a:cs typeface="Arial"/>
              </a:rPr>
              <a:t>.,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hich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ithd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17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ithout</a:t>
            </a:r>
            <a:r>
              <a:rPr lang="en-US" sz="17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issuing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7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PIN be</a:t>
            </a:r>
            <a:r>
              <a:rPr lang="en-US" sz="1700" spc="-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5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7" y="1085850"/>
            <a:ext cx="11551444" cy="53123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LT property </a:t>
            </a:r>
            <a:r>
              <a:rPr lang="en-US" b="0" dirty="0" err="1"/>
              <a:t>Psafe</a:t>
            </a:r>
            <a:r>
              <a:rPr lang="en-US" b="0" dirty="0"/>
              <a:t> over </a:t>
            </a:r>
            <a:r>
              <a:rPr lang="en-US" b="0" i="1" dirty="0"/>
              <a:t>AP </a:t>
            </a:r>
            <a:r>
              <a:rPr lang="en-US" b="0" dirty="0"/>
              <a:t>is a </a:t>
            </a:r>
            <a:r>
              <a:rPr lang="en-US" b="0" i="1" dirty="0"/>
              <a:t>safety property </a:t>
            </a:r>
            <a:r>
              <a:rPr lang="en-US" b="0" dirty="0" smtClean="0"/>
              <a:t>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endParaRPr lang="en-US" sz="2050" spc="-85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spc="-8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ath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spc="-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ag</a:t>
            </a:r>
            <a:r>
              <a:rPr lang="en-US" sz="20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ent 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     i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FF"/>
                </a:solidFill>
                <a:latin typeface="Arial"/>
                <a:cs typeface="Arial"/>
              </a:rPr>
              <a:t>bad</a:t>
            </a:r>
            <a:r>
              <a:rPr lang="en-US" sz="20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0000FF"/>
                </a:solidFill>
                <a:latin typeface="Arial"/>
                <a:cs typeface="Arial"/>
              </a:rPr>
              <a:t>ef</a:t>
            </a:r>
            <a:r>
              <a:rPr lang="en-US" sz="205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en-US" sz="20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40" dirty="0" err="1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100" spc="-179" baseline="-11904" dirty="0" err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100" spc="-82" baseline="-11904" dirty="0" err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100" spc="75" baseline="-11904" dirty="0" err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100" spc="-187" baseline="-11904" dirty="0" err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lang="en-US" sz="2100" baseline="-11904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78"/>
              </a:spcBef>
              <a:buClr>
                <a:srgbClr val="231F20"/>
              </a:buClr>
              <a:buFont typeface="Gulim"/>
              <a:buChar char="•"/>
            </a:pPr>
            <a:endParaRPr lang="en-US"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let </a:t>
            </a:r>
            <a:r>
              <a:rPr lang="en-US" sz="1700" i="1" spc="5" dirty="0" err="1" smtClean="0">
                <a:solidFill>
                  <a:srgbClr val="231F20"/>
                </a:solidFill>
                <a:latin typeface="Arial"/>
                <a:cs typeface="Arial"/>
              </a:rPr>
              <a:t>BadPre</a:t>
            </a:r>
            <a:r>
              <a:rPr lang="en-US" sz="1700" i="1" spc="-25" dirty="0" err="1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700" i="1" spc="-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9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1700" spc="120" dirty="0" err="1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1800" spc="-172" baseline="-11574" dirty="0" err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1800" spc="-89" baseline="-11574" dirty="0" err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800" spc="52" baseline="-11574" dirty="0" err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800" spc="-179" baseline="-11574" dirty="0" err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800" spc="-300" baseline="-1157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20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denote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set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of bad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prefi</a:t>
            </a:r>
            <a:r>
              <a:rPr lang="en-US" sz="17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lang="en-US" sz="1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lang="en-US" sz="17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20" dirty="0" err="1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1800" spc="-172" baseline="-11574" dirty="0" err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1800" spc="-89" baseline="-11574" dirty="0" err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800" spc="52" baseline="-11574" dirty="0" err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800" spc="-179" baseline="-11574" dirty="0" err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lang="en-US" sz="1800" baseline="-11574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40"/>
              </a:spcBef>
              <a:buClr>
                <a:srgbClr val="231F20"/>
              </a:buClr>
              <a:buFont typeface="Arial"/>
              <a:buChar char="–"/>
            </a:pPr>
            <a:endParaRPr lang="en-US" sz="55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lang="en-US" sz="1000" dirty="0"/>
          </a:p>
          <a:p>
            <a:pPr marL="271780" lvl="1" indent="-259079">
              <a:spcAft>
                <a:spcPts val="675"/>
              </a:spcAft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r>
              <a:rPr lang="en-US" sz="2050" spc="-8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ath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ag</a:t>
            </a:r>
            <a:r>
              <a:rPr lang="en-US" sz="205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5" dirty="0" smtClean="0">
                <a:solidFill>
                  <a:srgbClr val="231F20"/>
                </a:solidFill>
                <a:latin typeface="Arial"/>
                <a:cs typeface="Arial"/>
              </a:rPr>
              <a:t>     i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sz="205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05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2050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rgbClr val="0000FF"/>
                </a:solidFill>
                <a:latin typeface="Arial"/>
                <a:cs typeface="Arial"/>
              </a:rPr>
              <a:t>al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bad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ef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lang="en-US" sz="2050" spc="-40" dirty="0" err="1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100" spc="-179" baseline="-11904" dirty="0" err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100" spc="-82" baseline="-11904" dirty="0" err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100" spc="75" baseline="-11904" dirty="0" err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100" spc="-187" baseline="-11904" dirty="0" err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100" spc="-375" baseline="-119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lang="en-US" sz="2050" dirty="0" smtClean="0">
                <a:latin typeface="Arial"/>
                <a:cs typeface="Arial"/>
              </a:rPr>
              <a:t/>
            </a:r>
            <a:br>
              <a:rPr lang="en-US" sz="2050" dirty="0" smtClean="0">
                <a:latin typeface="Arial"/>
                <a:cs typeface="Arial"/>
              </a:rPr>
            </a:br>
            <a:r>
              <a:rPr lang="en-US" sz="2050" dirty="0" smtClean="0">
                <a:latin typeface="Arial"/>
                <a:cs typeface="Arial"/>
              </a:rPr>
              <a:t/>
            </a:r>
            <a:br>
              <a:rPr lang="en-US" sz="2050" dirty="0" smtClean="0">
                <a:latin typeface="Arial"/>
                <a:cs typeface="Arial"/>
              </a:rPr>
            </a:br>
            <a:r>
              <a:rPr lang="en-US" sz="2050" dirty="0" smtClean="0">
                <a:latin typeface="Arial"/>
                <a:cs typeface="Arial"/>
              </a:rPr>
              <a:t>- if          </a:t>
            </a:r>
            <a:r>
              <a:rPr lang="en-US" sz="1700" i="1" spc="5" dirty="0" err="1" smtClean="0">
                <a:solidFill>
                  <a:srgbClr val="231F20"/>
                </a:solidFill>
                <a:latin typeface="Arial"/>
                <a:cs typeface="Arial"/>
              </a:rPr>
              <a:t>BadPre</a:t>
            </a:r>
            <a:r>
              <a:rPr lang="en-US" sz="1700" i="1" spc="-25" dirty="0" err="1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700" i="1" spc="-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19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1700" spc="120" dirty="0" err="1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1800" spc="-172" baseline="-11574" dirty="0" err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1800" spc="-89" baseline="-11574" dirty="0" err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800" spc="52" baseline="-11574" dirty="0" err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800" spc="-179" baseline="-11574" dirty="0" err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1800" spc="-300" baseline="-1157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20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lang="en-US" sz="1700" spc="5" dirty="0">
                <a:solidFill>
                  <a:srgbClr val="231F20"/>
                </a:solidFill>
                <a:latin typeface="Arial"/>
                <a:cs typeface="Arial"/>
              </a:rPr>
              <a:t>and no </a:t>
            </a:r>
            <a:r>
              <a:rPr lang="en-US" sz="1700" spc="5" dirty="0" smtClean="0">
                <a:solidFill>
                  <a:srgbClr val="231F20"/>
                </a:solidFill>
                <a:latin typeface="Arial"/>
                <a:cs typeface="Arial"/>
              </a:rPr>
              <a:t>proper prefix of            is in </a:t>
            </a:r>
            <a:r>
              <a:rPr lang="en-US" sz="1800" i="1" spc="5" dirty="0" err="1">
                <a:solidFill>
                  <a:srgbClr val="231F20"/>
                </a:solidFill>
                <a:latin typeface="Arial"/>
                <a:cs typeface="Arial"/>
              </a:rPr>
              <a:t>BadPre</a:t>
            </a:r>
            <a:r>
              <a:rPr lang="en-US" sz="1800" i="1" spc="-25" dirty="0" err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1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19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1800" spc="120" dirty="0" err="1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000" spc="-172" baseline="-11574" dirty="0" err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000" spc="-89" baseline="-11574" dirty="0" err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2000" spc="52" baseline="-11574" dirty="0" err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sz="2000" spc="-179" baseline="-11574" dirty="0" err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sz="2000" spc="-300" baseline="-1157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200" dirty="0" smtClean="0">
                <a:solidFill>
                  <a:srgbClr val="231F20"/>
                </a:solidFill>
                <a:latin typeface="Arial"/>
                <a:cs typeface="Arial"/>
              </a:rPr>
              <a:t>).</a:t>
            </a:r>
            <a:endParaRPr lang="en-US" sz="1800" baseline="-11574" dirty="0"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Gulim"/>
              <a:buChar char="•"/>
              <a:tabLst>
                <a:tab pos="271780" algn="l"/>
              </a:tabLst>
            </a:pPr>
            <a:endParaRPr lang="en-US" b="0" dirty="0" smtClean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14106"/>
              </p:ext>
            </p:extLst>
          </p:nvPr>
        </p:nvGraphicFramePr>
        <p:xfrm>
          <a:off x="2795587" y="3194050"/>
          <a:ext cx="393699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177480" imgH="203040" progId="Equation.3">
                  <p:embed/>
                </p:oleObj>
              </mc:Choice>
              <mc:Fallback>
                <p:oleObj name="Equation" r:id="rId3" imgW="1774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5587" y="3194050"/>
                        <a:ext cx="393699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119187" y="1847850"/>
            <a:ext cx="8077200" cy="3733800"/>
            <a:chOff x="1119187" y="1847850"/>
            <a:chExt cx="8077200" cy="373380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2761550"/>
                </p:ext>
              </p:extLst>
            </p:nvPr>
          </p:nvGraphicFramePr>
          <p:xfrm>
            <a:off x="1119187" y="1847850"/>
            <a:ext cx="8077200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Equation" r:id="rId5" imgW="4584600" imgH="736560" progId="Equation.3">
                    <p:embed/>
                  </p:oleObj>
                </mc:Choice>
                <mc:Fallback>
                  <p:oleObj name="Equation" r:id="rId5" imgW="4584600" imgH="7365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19187" y="1847850"/>
                          <a:ext cx="8077200" cy="1295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9901418"/>
                </p:ext>
              </p:extLst>
            </p:nvPr>
          </p:nvGraphicFramePr>
          <p:xfrm>
            <a:off x="2795587" y="4641850"/>
            <a:ext cx="393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7" imgW="177480" imgH="203040" progId="Equation.3">
                    <p:embed/>
                  </p:oleObj>
                </mc:Choice>
                <mc:Fallback>
                  <p:oleObj name="Equation" r:id="rId7" imgW="17748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587" y="4641850"/>
                          <a:ext cx="3937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5035434"/>
                </p:ext>
              </p:extLst>
            </p:nvPr>
          </p:nvGraphicFramePr>
          <p:xfrm>
            <a:off x="1387474" y="5251450"/>
            <a:ext cx="646113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Equation" r:id="rId9" imgW="291960" imgH="203040" progId="Equation.3">
                    <p:embed/>
                  </p:oleObj>
                </mc:Choice>
                <mc:Fallback>
                  <p:oleObj name="Equation" r:id="rId9" imgW="29196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474" y="5251450"/>
                          <a:ext cx="646113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836645"/>
                </p:ext>
              </p:extLst>
            </p:nvPr>
          </p:nvGraphicFramePr>
          <p:xfrm>
            <a:off x="6224587" y="5251450"/>
            <a:ext cx="393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Equation" r:id="rId11" imgW="177480" imgH="203040" progId="Equation.3">
                    <p:embed/>
                  </p:oleObj>
                </mc:Choice>
                <mc:Fallback>
                  <p:oleObj name="Equation" r:id="rId11" imgW="17748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4587" y="5251450"/>
                          <a:ext cx="3937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9148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 and finite traces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56285" marR="755650" algn="ctr">
              <a:lnSpc>
                <a:spcPct val="151800"/>
              </a:lnSpc>
            </a:pPr>
            <a:endParaRPr lang="en-US" sz="1700" spc="-3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756285" marR="755650" algn="ctr">
              <a:lnSpc>
                <a:spcPct val="151800"/>
              </a:lnSpc>
            </a:pPr>
            <a:endParaRPr lang="en-US" sz="1700" spc="-3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56285" marR="755650" algn="ctr">
              <a:lnSpc>
                <a:spcPct val="151800"/>
              </a:lnSpc>
            </a:pPr>
            <a:r>
              <a:rPr sz="2000" spc="-35" dirty="0" smtClean="0">
                <a:latin typeface="Arial"/>
                <a:cs typeface="Arial"/>
              </a:rPr>
              <a:t>F</a:t>
            </a:r>
            <a:r>
              <a:rPr sz="2000" spc="5" dirty="0" smtClean="0">
                <a:latin typeface="Arial"/>
                <a:cs typeface="Arial"/>
              </a:rPr>
              <a:t>or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5" dirty="0" smtClean="0">
                <a:latin typeface="Arial"/>
                <a:cs typeface="Arial"/>
              </a:rPr>
              <a:t>r</a:t>
            </a:r>
            <a:r>
              <a:rPr sz="2000" spc="5" dirty="0" smtClean="0">
                <a:latin typeface="Arial"/>
                <a:cs typeface="Arial"/>
              </a:rPr>
              <a:t>ansition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system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i="1" spc="10" dirty="0" smtClean="0">
                <a:latin typeface="Arial"/>
                <a:cs typeface="Arial"/>
              </a:rPr>
              <a:t>TS</a:t>
            </a:r>
            <a:r>
              <a:rPr sz="2000" i="1" spc="-5" dirty="0" smtClean="0">
                <a:latin typeface="Arial"/>
                <a:cs typeface="Arial"/>
              </a:rPr>
              <a:t> </a:t>
            </a:r>
            <a:r>
              <a:rPr sz="2000" spc="15" dirty="0" smtClean="0">
                <a:latin typeface="Arial"/>
                <a:cs typeface="Arial"/>
              </a:rPr>
              <a:t>w</a:t>
            </a:r>
            <a:r>
              <a:rPr sz="2000" spc="5" dirty="0" smtClean="0">
                <a:latin typeface="Arial"/>
                <a:cs typeface="Arial"/>
              </a:rPr>
              <a:t>ithout</a:t>
            </a: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te</a:t>
            </a:r>
            <a:r>
              <a:rPr sz="2000" spc="55" dirty="0" smtClean="0">
                <a:latin typeface="Arial"/>
                <a:cs typeface="Arial"/>
              </a:rPr>
              <a:t>r</a:t>
            </a:r>
            <a:r>
              <a:rPr sz="2000" spc="15" dirty="0" smtClean="0">
                <a:latin typeface="Arial"/>
                <a:cs typeface="Arial"/>
              </a:rPr>
              <a:t>m</a:t>
            </a:r>
            <a:r>
              <a:rPr sz="2000" spc="5" dirty="0" smtClean="0">
                <a:latin typeface="Arial"/>
                <a:cs typeface="Arial"/>
              </a:rPr>
              <a:t>inal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states</a:t>
            </a:r>
            <a:endParaRPr lang="en-US" sz="2000" spc="5" dirty="0" smtClean="0">
              <a:latin typeface="Arial"/>
              <a:cs typeface="Arial"/>
            </a:endParaRPr>
          </a:p>
          <a:p>
            <a:pPr marL="756285" marR="755650" algn="ctr">
              <a:lnSpc>
                <a:spcPct val="151800"/>
              </a:lnSpc>
            </a:pP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and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sa</a:t>
            </a:r>
            <a:r>
              <a:rPr sz="2000" spc="-50" dirty="0" smtClean="0">
                <a:latin typeface="Arial"/>
                <a:cs typeface="Arial"/>
              </a:rPr>
              <a:t>f</a:t>
            </a:r>
            <a:r>
              <a:rPr sz="2000" spc="5" dirty="0" smtClean="0">
                <a:latin typeface="Arial"/>
                <a:cs typeface="Arial"/>
              </a:rPr>
              <a:t>ety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prope</a:t>
            </a:r>
            <a:r>
              <a:rPr sz="2000" spc="75" dirty="0" smtClean="0">
                <a:latin typeface="Arial"/>
                <a:cs typeface="Arial"/>
              </a:rPr>
              <a:t>r</a:t>
            </a:r>
            <a:r>
              <a:rPr sz="2000" spc="5" dirty="0" smtClean="0">
                <a:latin typeface="Arial"/>
                <a:cs typeface="Arial"/>
              </a:rPr>
              <a:t>ty</a:t>
            </a:r>
            <a:r>
              <a:rPr sz="2000" spc="-30" dirty="0" smtClean="0">
                <a:latin typeface="Arial"/>
                <a:cs typeface="Arial"/>
              </a:rPr>
              <a:t> </a:t>
            </a:r>
            <a:r>
              <a:rPr sz="2000" spc="120" dirty="0" smtClean="0">
                <a:latin typeface="Arial"/>
                <a:cs typeface="Arial"/>
              </a:rPr>
              <a:t>P</a:t>
            </a:r>
            <a:r>
              <a:rPr sz="2000" spc="-172" baseline="-11574" dirty="0" smtClean="0">
                <a:latin typeface="Arial"/>
                <a:cs typeface="Arial"/>
              </a:rPr>
              <a:t>s</a:t>
            </a:r>
            <a:r>
              <a:rPr sz="2000" spc="-89" baseline="-11574" dirty="0" smtClean="0">
                <a:latin typeface="Arial"/>
                <a:cs typeface="Arial"/>
              </a:rPr>
              <a:t>a</a:t>
            </a:r>
            <a:r>
              <a:rPr sz="2000" spc="52" baseline="-11574" dirty="0" smtClean="0">
                <a:latin typeface="Arial"/>
                <a:cs typeface="Arial"/>
              </a:rPr>
              <a:t>f</a:t>
            </a:r>
            <a:r>
              <a:rPr sz="2000" spc="-179" baseline="-11574" dirty="0" smtClean="0">
                <a:latin typeface="Arial"/>
                <a:cs typeface="Arial"/>
              </a:rPr>
              <a:t>e</a:t>
            </a:r>
            <a:r>
              <a:rPr sz="2000" spc="-300" baseline="-1157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6"/>
              </a:spcBef>
            </a:pPr>
            <a:endParaRPr sz="2000" dirty="0"/>
          </a:p>
          <a:p>
            <a:pPr>
              <a:lnSpc>
                <a:spcPts val="1000"/>
              </a:lnSpc>
            </a:pPr>
            <a:endParaRPr sz="2000" dirty="0"/>
          </a:p>
          <a:p>
            <a:pPr algn="ctr">
              <a:lnSpc>
                <a:spcPct val="100000"/>
              </a:lnSpc>
              <a:tabLst>
                <a:tab pos="1202055" algn="l"/>
              </a:tabLst>
            </a:pPr>
            <a:r>
              <a:rPr sz="2000" i="1" spc="10" dirty="0" smtClean="0">
                <a:latin typeface="Arial"/>
                <a:cs typeface="Arial"/>
              </a:rPr>
              <a:t>TS</a:t>
            </a:r>
            <a:r>
              <a:rPr sz="2000" i="1" spc="80" dirty="0" smtClean="0">
                <a:latin typeface="Arial"/>
                <a:cs typeface="Arial"/>
              </a:rPr>
              <a:t> </a:t>
            </a:r>
            <a:r>
              <a:rPr sz="2000" spc="-500" dirty="0" smtClean="0">
                <a:latin typeface="Meiryo"/>
                <a:cs typeface="Meiryo"/>
              </a:rPr>
              <a:t>|</a:t>
            </a:r>
            <a:r>
              <a:rPr sz="2000" spc="515" dirty="0" smtClean="0">
                <a:latin typeface="Arial"/>
                <a:cs typeface="Arial"/>
              </a:rPr>
              <a:t>=</a:t>
            </a:r>
            <a:r>
              <a:rPr sz="2000" spc="95" dirty="0" smtClean="0">
                <a:latin typeface="Arial"/>
                <a:cs typeface="Arial"/>
              </a:rPr>
              <a:t> </a:t>
            </a:r>
            <a:r>
              <a:rPr sz="2000" spc="120" dirty="0" err="1" smtClean="0">
                <a:latin typeface="Arial"/>
                <a:cs typeface="Arial"/>
              </a:rPr>
              <a:t>P</a:t>
            </a:r>
            <a:r>
              <a:rPr sz="2000" spc="-172" baseline="-11574" dirty="0" err="1" smtClean="0">
                <a:latin typeface="Arial"/>
                <a:cs typeface="Arial"/>
              </a:rPr>
              <a:t>s</a:t>
            </a:r>
            <a:r>
              <a:rPr sz="2000" spc="-89" baseline="-11574" dirty="0" err="1" smtClean="0">
                <a:latin typeface="Arial"/>
                <a:cs typeface="Arial"/>
              </a:rPr>
              <a:t>a</a:t>
            </a:r>
            <a:r>
              <a:rPr sz="2000" spc="52" baseline="-11574" dirty="0" err="1" smtClean="0">
                <a:latin typeface="Arial"/>
                <a:cs typeface="Arial"/>
              </a:rPr>
              <a:t>f</a:t>
            </a:r>
            <a:r>
              <a:rPr sz="2000" spc="-179" baseline="-11574" dirty="0" err="1" smtClean="0">
                <a:latin typeface="Arial"/>
                <a:cs typeface="Arial"/>
              </a:rPr>
              <a:t>e</a:t>
            </a:r>
            <a:r>
              <a:rPr lang="en-US" sz="2000" spc="-179" dirty="0" smtClean="0">
                <a:latin typeface="Arial"/>
                <a:cs typeface="Arial"/>
              </a:rPr>
              <a:t>  </a:t>
            </a:r>
            <a:r>
              <a:rPr sz="2000" spc="0" dirty="0" smtClean="0">
                <a:latin typeface="Arial"/>
                <a:cs typeface="Arial"/>
              </a:rPr>
              <a:t>if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and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only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if  </a:t>
            </a:r>
            <a:r>
              <a:rPr sz="2000" i="1" spc="-190" dirty="0" smtClean="0">
                <a:latin typeface="Arial"/>
                <a:cs typeface="Arial"/>
              </a:rPr>
              <a:t>T</a:t>
            </a:r>
            <a:r>
              <a:rPr sz="2000" i="1" spc="-5" dirty="0" smtClean="0">
                <a:latin typeface="Arial"/>
                <a:cs typeface="Arial"/>
              </a:rPr>
              <a:t>r</a:t>
            </a:r>
            <a:r>
              <a:rPr sz="2000" i="1" spc="5" dirty="0" smtClean="0">
                <a:latin typeface="Arial"/>
                <a:cs typeface="Arial"/>
              </a:rPr>
              <a:t>ace</a:t>
            </a:r>
            <a:r>
              <a:rPr sz="2000" i="1" spc="-20" dirty="0" smtClean="0">
                <a:latin typeface="Arial"/>
                <a:cs typeface="Arial"/>
              </a:rPr>
              <a:t>s</a:t>
            </a:r>
            <a:r>
              <a:rPr sz="2000" spc="52" baseline="-11574" dirty="0" smtClean="0">
                <a:latin typeface="Arial"/>
                <a:cs typeface="Arial"/>
              </a:rPr>
              <a:t>f</a:t>
            </a:r>
            <a:r>
              <a:rPr sz="2000" spc="30" baseline="-11574" dirty="0" smtClean="0">
                <a:latin typeface="Arial"/>
                <a:cs typeface="Arial"/>
              </a:rPr>
              <a:t>i</a:t>
            </a:r>
            <a:r>
              <a:rPr sz="2000" spc="0" baseline="-11574" dirty="0" smtClean="0">
                <a:latin typeface="Arial"/>
                <a:cs typeface="Arial"/>
              </a:rPr>
              <a:t>n</a:t>
            </a:r>
            <a:r>
              <a:rPr sz="2000" spc="-284" baseline="-11574" dirty="0" smtClean="0">
                <a:latin typeface="Arial"/>
                <a:cs typeface="Arial"/>
              </a:rPr>
              <a:t> </a:t>
            </a:r>
            <a:r>
              <a:rPr sz="2000" spc="195" dirty="0" smtClean="0">
                <a:latin typeface="Arial"/>
                <a:cs typeface="Arial"/>
              </a:rPr>
              <a:t>(</a:t>
            </a:r>
            <a:r>
              <a:rPr sz="2000" i="1" spc="10" dirty="0" smtClean="0">
                <a:latin typeface="Arial"/>
                <a:cs typeface="Arial"/>
              </a:rPr>
              <a:t>TS</a:t>
            </a:r>
            <a:r>
              <a:rPr sz="2000" spc="200" dirty="0" smtClean="0">
                <a:latin typeface="Arial"/>
                <a:cs typeface="Arial"/>
              </a:rPr>
              <a:t>) </a:t>
            </a:r>
            <a:r>
              <a:rPr sz="2000" spc="-160" dirty="0" smtClean="0">
                <a:latin typeface="Arial"/>
                <a:cs typeface="Arial"/>
              </a:rPr>
              <a:t> </a:t>
            </a:r>
            <a:r>
              <a:rPr sz="2000" spc="-45" dirty="0" smtClean="0">
                <a:latin typeface="Meiryo"/>
                <a:cs typeface="Meiryo"/>
              </a:rPr>
              <a:t>∩</a:t>
            </a:r>
            <a:r>
              <a:rPr sz="2000" spc="200" dirty="0" smtClean="0">
                <a:latin typeface="Meiryo"/>
                <a:cs typeface="Meiryo"/>
              </a:rPr>
              <a:t> </a:t>
            </a:r>
            <a:r>
              <a:rPr sz="2000" i="1" spc="5" dirty="0" smtClean="0">
                <a:latin typeface="Arial"/>
                <a:cs typeface="Arial"/>
              </a:rPr>
              <a:t>BadPre</a:t>
            </a:r>
            <a:r>
              <a:rPr sz="2000" i="1" spc="-15" dirty="0" smtClean="0">
                <a:latin typeface="Arial"/>
                <a:cs typeface="Arial"/>
              </a:rPr>
              <a:t>f</a:t>
            </a:r>
            <a:r>
              <a:rPr sz="2000" spc="195" dirty="0" smtClean="0">
                <a:latin typeface="Arial"/>
                <a:cs typeface="Arial"/>
              </a:rPr>
              <a:t>(</a:t>
            </a:r>
            <a:r>
              <a:rPr sz="2000" spc="120" dirty="0" smtClean="0">
                <a:latin typeface="Arial"/>
                <a:cs typeface="Arial"/>
              </a:rPr>
              <a:t>P</a:t>
            </a:r>
            <a:r>
              <a:rPr sz="2000" spc="-172" baseline="-11574" dirty="0" smtClean="0">
                <a:latin typeface="Arial"/>
                <a:cs typeface="Arial"/>
              </a:rPr>
              <a:t>s</a:t>
            </a:r>
            <a:r>
              <a:rPr sz="2000" spc="-89" baseline="-11574" dirty="0" smtClean="0">
                <a:latin typeface="Arial"/>
                <a:cs typeface="Arial"/>
              </a:rPr>
              <a:t>a</a:t>
            </a:r>
            <a:r>
              <a:rPr sz="2000" spc="52" baseline="-11574" dirty="0" smtClean="0">
                <a:latin typeface="Arial"/>
                <a:cs typeface="Arial"/>
              </a:rPr>
              <a:t>f</a:t>
            </a:r>
            <a:r>
              <a:rPr sz="2000" spc="-179" baseline="-11574" dirty="0" smtClean="0">
                <a:latin typeface="Arial"/>
                <a:cs typeface="Arial"/>
              </a:rPr>
              <a:t>e</a:t>
            </a:r>
            <a:r>
              <a:rPr sz="2000" spc="-300" baseline="-11574" dirty="0" smtClean="0">
                <a:latin typeface="Arial"/>
                <a:cs typeface="Arial"/>
              </a:rPr>
              <a:t> </a:t>
            </a:r>
            <a:r>
              <a:rPr sz="2000" spc="200" dirty="0" smtClean="0">
                <a:latin typeface="Arial"/>
                <a:cs typeface="Arial"/>
              </a:rPr>
              <a:t>)</a:t>
            </a:r>
            <a:r>
              <a:rPr sz="2000" spc="85" dirty="0" smtClean="0">
                <a:latin typeface="Arial"/>
                <a:cs typeface="Arial"/>
              </a:rPr>
              <a:t> </a:t>
            </a:r>
            <a:r>
              <a:rPr sz="2000" spc="515" dirty="0" smtClean="0">
                <a:latin typeface="Arial"/>
                <a:cs typeface="Arial"/>
              </a:rPr>
              <a:t>=</a:t>
            </a:r>
            <a:r>
              <a:rPr sz="2000" spc="95" dirty="0" smtClean="0">
                <a:latin typeface="Arial"/>
                <a:cs typeface="Arial"/>
              </a:rPr>
              <a:t> </a:t>
            </a:r>
            <a:r>
              <a:rPr sz="2000" spc="-45" dirty="0" smtClean="0">
                <a:latin typeface="Meiryo"/>
                <a:cs typeface="Meiryo"/>
              </a:rPr>
              <a:t>∅</a:t>
            </a:r>
            <a:endParaRPr sz="2000" dirty="0">
              <a:latin typeface="Meiryo"/>
              <a:cs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43887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770341"/>
              </p:ext>
            </p:extLst>
          </p:nvPr>
        </p:nvGraphicFramePr>
        <p:xfrm>
          <a:off x="1195387" y="1466850"/>
          <a:ext cx="9982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5194080" imgH="2361960" progId="Equation.3">
                  <p:embed/>
                </p:oleObj>
              </mc:Choice>
              <mc:Fallback>
                <p:oleObj name="Equation" r:id="rId3" imgW="5194080" imgH="236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387" y="1466850"/>
                        <a:ext cx="99822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62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 and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		</a:t>
            </a:r>
          </a:p>
          <a:p>
            <a:endParaRPr lang="en-US" b="0" dirty="0"/>
          </a:p>
          <a:p>
            <a:r>
              <a:rPr lang="en-US" b="0" dirty="0" smtClean="0"/>
              <a:t>			</a:t>
            </a:r>
            <a:r>
              <a:rPr lang="en-US" dirty="0" smtClean="0"/>
              <a:t>For </a:t>
            </a:r>
            <a:r>
              <a:rPr lang="en-US" dirty="0"/>
              <a:t>any LT property P over </a:t>
            </a:r>
            <a:r>
              <a:rPr lang="en-US" i="1" dirty="0"/>
              <a:t>AP</a:t>
            </a:r>
            <a:r>
              <a:rPr lang="en-US" dirty="0"/>
              <a:t>:</a:t>
            </a:r>
          </a:p>
          <a:p>
            <a:r>
              <a:rPr lang="en-US" dirty="0" smtClean="0"/>
              <a:t>		P </a:t>
            </a:r>
            <a:r>
              <a:rPr lang="en-US" dirty="0"/>
              <a:t>is a safety property if and only if </a:t>
            </a:r>
            <a:r>
              <a:rPr lang="en-US" i="1" dirty="0"/>
              <a:t>closure</a:t>
            </a:r>
            <a:r>
              <a:rPr lang="en-US" dirty="0"/>
              <a:t>(P) = 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5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4021</TotalTime>
  <Words>1169</Words>
  <Application>Microsoft Office PowerPoint</Application>
  <PresentationFormat>Custom</PresentationFormat>
  <Paragraphs>313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Essential</vt:lpstr>
      <vt:lpstr>Microsoft Equation 3.0</vt:lpstr>
      <vt:lpstr>Safety and Liveness Properties</vt:lpstr>
      <vt:lpstr>Overview Lecture #3 </vt:lpstr>
      <vt:lpstr>Linear-time properties </vt:lpstr>
      <vt:lpstr>Invariants</vt:lpstr>
      <vt:lpstr>Safety properties</vt:lpstr>
      <vt:lpstr>Safety properties</vt:lpstr>
      <vt:lpstr>Safety properties and finite traces</vt:lpstr>
      <vt:lpstr>Closure</vt:lpstr>
      <vt:lpstr>Safety properties and closures</vt:lpstr>
      <vt:lpstr>PowerPoint Presentation</vt:lpstr>
      <vt:lpstr>Finite vs. infinite traces</vt:lpstr>
      <vt:lpstr>PowerPoint Presentation</vt:lpstr>
      <vt:lpstr>Why liveness?</vt:lpstr>
      <vt:lpstr>The meaning of liveness</vt:lpstr>
      <vt:lpstr>Liveness properties</vt:lpstr>
      <vt:lpstr>Example liveness properties</vt:lpstr>
      <vt:lpstr>Liveness properties for mutual exclusion</vt:lpstr>
      <vt:lpstr>PowerPoint Presentation</vt:lpstr>
      <vt:lpstr>Safety vs. liveness</vt:lpstr>
      <vt:lpstr>Basic properties</vt:lpstr>
      <vt:lpstr>A non-safety and non-liveness property</vt:lpstr>
      <vt:lpstr>Decomposition theorem</vt:lpstr>
      <vt:lpstr>“Sharpest” decomposition theorem</vt:lpstr>
      <vt:lpstr>Classification of LT properties</vt:lpstr>
      <vt:lpstr>Summary LT 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user</cp:lastModifiedBy>
  <cp:revision>228</cp:revision>
  <dcterms:created xsi:type="dcterms:W3CDTF">2006-08-16T00:00:00Z</dcterms:created>
  <dcterms:modified xsi:type="dcterms:W3CDTF">2019-01-13T19:07:58Z</dcterms:modified>
</cp:coreProperties>
</file>