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5"/>
  </p:notesMasterIdLst>
  <p:sldIdLst>
    <p:sldId id="325" r:id="rId2"/>
    <p:sldId id="326" r:id="rId3"/>
    <p:sldId id="327" r:id="rId4"/>
    <p:sldId id="328" r:id="rId5"/>
    <p:sldId id="329" r:id="rId6"/>
    <p:sldId id="330" r:id="rId7"/>
    <p:sldId id="331" r:id="rId8"/>
    <p:sldId id="332" r:id="rId9"/>
    <p:sldId id="333" r:id="rId10"/>
    <p:sldId id="356" r:id="rId11"/>
    <p:sldId id="335" r:id="rId12"/>
    <p:sldId id="336" r:id="rId13"/>
    <p:sldId id="337" r:id="rId14"/>
    <p:sldId id="338" r:id="rId15"/>
    <p:sldId id="357" r:id="rId16"/>
    <p:sldId id="339" r:id="rId17"/>
    <p:sldId id="340" r:id="rId18"/>
    <p:sldId id="341" r:id="rId19"/>
    <p:sldId id="342" r:id="rId20"/>
    <p:sldId id="343" r:id="rId21"/>
    <p:sldId id="344" r:id="rId22"/>
    <p:sldId id="345" r:id="rId23"/>
    <p:sldId id="358" r:id="rId24"/>
    <p:sldId id="346" r:id="rId25"/>
    <p:sldId id="347" r:id="rId26"/>
    <p:sldId id="348" r:id="rId27"/>
    <p:sldId id="349" r:id="rId28"/>
    <p:sldId id="350" r:id="rId29"/>
    <p:sldId id="351" r:id="rId30"/>
    <p:sldId id="352" r:id="rId31"/>
    <p:sldId id="353" r:id="rId32"/>
    <p:sldId id="354" r:id="rId33"/>
    <p:sldId id="355" r:id="rId34"/>
  </p:sldIdLst>
  <p:sldSz cx="12601575" cy="7200900"/>
  <p:notesSz cx="6858000" cy="9144000"/>
  <p:defaultTextStyle>
    <a:defPPr>
      <a:defRPr lang="en-US"/>
    </a:defPPr>
    <a:lvl1pPr marL="0" algn="l" defTabSz="102870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14350" algn="l" defTabSz="102870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28700" algn="l" defTabSz="102870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43050" algn="l" defTabSz="102870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57400" algn="l" defTabSz="102870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71750" algn="l" defTabSz="102870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86100" algn="l" defTabSz="102870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600450" algn="l" defTabSz="102870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114800" algn="l" defTabSz="102870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68">
          <p15:clr>
            <a:srgbClr val="A4A3A4"/>
          </p15:clr>
        </p15:guide>
        <p15:guide id="2" pos="396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336600"/>
    <a:srgbClr val="9AD3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7" autoAdjust="0"/>
    <p:restoredTop sz="95027" autoAdjust="0"/>
  </p:normalViewPr>
  <p:slideViewPr>
    <p:cSldViewPr>
      <p:cViewPr>
        <p:scale>
          <a:sx n="78" d="100"/>
          <a:sy n="78" d="100"/>
        </p:scale>
        <p:origin x="701" y="77"/>
      </p:cViewPr>
      <p:guideLst>
        <p:guide orient="horz" pos="2268"/>
        <p:guide pos="396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6936C2-5AB2-4888-815E-534B5DFA1A2B}" type="datetimeFigureOut">
              <a:rPr lang="en-IN" smtClean="0"/>
              <a:t>14-01-2019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8625" y="685800"/>
            <a:ext cx="6000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F6B21A-6754-4A0F-99A2-87145F1C9F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08528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287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14350" algn="l" defTabSz="10287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28700" algn="l" defTabSz="10287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543050" algn="l" defTabSz="10287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057400" algn="l" defTabSz="10287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571750" algn="l" defTabSz="10287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086100" algn="l" defTabSz="10287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600450" algn="l" defTabSz="10287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114800" algn="l" defTabSz="10287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-1" y="5088636"/>
            <a:ext cx="1334542" cy="211226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8787" y="880110"/>
            <a:ext cx="10347723" cy="1200150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4500" spc="-9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8787" y="2080260"/>
            <a:ext cx="8562499" cy="720090"/>
          </a:xfrm>
        </p:spPr>
        <p:txBody>
          <a:bodyPr>
            <a:normAutofit/>
          </a:bodyPr>
          <a:lstStyle>
            <a:lvl1pPr marL="0" indent="0" algn="l">
              <a:buNone/>
              <a:defRPr sz="2700" b="1" cap="all" spc="135" baseline="0">
                <a:solidFill>
                  <a:schemeClr val="tx2"/>
                </a:solidFill>
                <a:latin typeface="Arial Narrow" panose="020B0606020202030204" pitchFamily="34" charset="0"/>
              </a:defRPr>
            </a:lvl1pPr>
            <a:lvl2pPr marL="514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43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717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86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004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114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54577" y="6800850"/>
            <a:ext cx="1680210" cy="360045"/>
          </a:xfrm>
        </p:spPr>
        <p:txBody>
          <a:bodyPr/>
          <a:lstStyle>
            <a:lvl1pPr>
              <a:defRPr sz="1600"/>
            </a:lvl1pPr>
          </a:lstStyle>
          <a:p>
            <a:fld id="{7A6159FC-4B1B-4FF3-ABDA-8AC77A0BBB40}" type="datetime1">
              <a:rPr lang="en-US" smtClean="0"/>
              <a:t>1/14/2019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2404674" y="5088636"/>
            <a:ext cx="196901" cy="211226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2404674" y="0"/>
            <a:ext cx="196901" cy="56007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11825287" y="6610350"/>
            <a:ext cx="609600" cy="381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-1" y="0"/>
            <a:ext cx="1334542" cy="56007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rtlCol="0" anchor="ctr"/>
          <a:lstStyle/>
          <a:p>
            <a:pPr algn="ctr"/>
            <a:endParaRPr lang="en-US"/>
          </a:p>
        </p:txBody>
      </p:sp>
      <p:sp>
        <p:nvSpPr>
          <p:cNvPr id="14" name="Footer Placeholder 4"/>
          <p:cNvSpPr>
            <a:spLocks noGrp="1"/>
          </p:cNvSpPr>
          <p:nvPr userDrawn="1"/>
        </p:nvSpPr>
        <p:spPr>
          <a:xfrm>
            <a:off x="25492" y="6841975"/>
            <a:ext cx="5385182" cy="36004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vert="horz" lIns="102870" tIns="51435" rIns="102870" bIns="51435" rtlCol="0" anchor="t"/>
          <a:lstStyle>
            <a:defPPr>
              <a:defRPr lang="en-US"/>
            </a:defPPr>
            <a:lvl1pPr marL="0" algn="l" defTabSz="10287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algn="l" defTabSz="10287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algn="l" defTabSz="10287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43050" algn="l" defTabSz="10287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algn="l" defTabSz="10287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71750" algn="l" defTabSz="10287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86100" algn="l" defTabSz="10287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00450" algn="l" defTabSz="10287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4800" algn="l" defTabSz="10287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INDIAN INSTITUTE OF TECHNOLOGY KHARAGPUR</a:t>
            </a:r>
            <a:endParaRPr lang="en-US" sz="20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pic>
        <p:nvPicPr>
          <p:cNvPr id="15" name="Picture 14" descr="iit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7" y="5716120"/>
            <a:ext cx="1054170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E48BB-02D7-4E1C-8D08-83024CBE6C76}" type="datetime1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INDIAN INSTITUTE OF TECHNOLOGY KHARAGPUR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36142" y="288372"/>
            <a:ext cx="2835355" cy="61441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30079" y="288372"/>
            <a:ext cx="8296037" cy="61441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0CBF5-DE44-4CC9-98C4-BD445E17A2C7}" type="datetime1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INDIAN INSTITUTE OF TECHNOLOGY KHARAGPUR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065" y="160354"/>
            <a:ext cx="11761470" cy="661682"/>
          </a:xfrm>
        </p:spPr>
        <p:txBody>
          <a:bodyPr>
            <a:noAutofit/>
          </a:bodyPr>
          <a:lstStyle>
            <a:lvl1pPr>
              <a:defRPr sz="37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26B6D-B33D-41AD-9447-3AA125583252}" type="datetime1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INDIAN INSTITUTE OF TECHNOLOGY KHARAGPUR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078" y="1520190"/>
            <a:ext cx="10711339" cy="4537234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9900" b="0" cap="all" spc="-9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078" y="240031"/>
            <a:ext cx="10711339" cy="1120140"/>
          </a:xfrm>
        </p:spPr>
        <p:txBody>
          <a:bodyPr anchor="b"/>
          <a:lstStyle>
            <a:lvl1pPr marL="0" indent="0">
              <a:buNone/>
              <a:defRPr sz="2300" b="0" cap="all" spc="135" baseline="0">
                <a:solidFill>
                  <a:schemeClr val="tx2"/>
                </a:solidFill>
                <a:latin typeface="+mj-lt"/>
              </a:defRPr>
            </a:lvl1pPr>
            <a:lvl2pPr marL="51435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287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4305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057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57175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0861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60045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114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31A43-A9C2-45BF-A4FD-BD0C3F407F45}" type="datetime1">
              <a:rPr lang="en-US" smtClean="0"/>
              <a:t>1/14/2019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IN"/>
              <a:t>INDIAN INSTITUTE OF TECHNOLOGY KHARAGPUR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47281" y="1653542"/>
            <a:ext cx="4536567" cy="4752261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14877" y="1653542"/>
            <a:ext cx="4536567" cy="4752261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B4FC-E5EF-4951-A7CE-A53EA4B54F1D}" type="datetime1">
              <a:rPr lang="en-US" smtClean="0"/>
              <a:t>1/14/2019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INDIAN INSTITUTE OF TECHNOLOGY KHARAGPUR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43080" y="1651406"/>
            <a:ext cx="4536567" cy="671750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113" baseline="0">
                <a:solidFill>
                  <a:schemeClr val="tx1"/>
                </a:solidFill>
                <a:latin typeface="+mj-lt"/>
              </a:defRPr>
            </a:lvl1pPr>
            <a:lvl2pPr marL="514350" indent="0">
              <a:buNone/>
              <a:defRPr sz="2300" b="1"/>
            </a:lvl2pPr>
            <a:lvl3pPr marL="1028700" indent="0">
              <a:buNone/>
              <a:defRPr sz="2000" b="1"/>
            </a:lvl3pPr>
            <a:lvl4pPr marL="1543050" indent="0">
              <a:buNone/>
              <a:defRPr sz="1800" b="1"/>
            </a:lvl4pPr>
            <a:lvl5pPr marL="2057400" indent="0">
              <a:buNone/>
              <a:defRPr sz="1800" b="1"/>
            </a:lvl5pPr>
            <a:lvl6pPr marL="2571750" indent="0">
              <a:buNone/>
              <a:defRPr sz="1800" b="1"/>
            </a:lvl6pPr>
            <a:lvl7pPr marL="3086100" indent="0">
              <a:buNone/>
              <a:defRPr sz="1800" b="1"/>
            </a:lvl7pPr>
            <a:lvl8pPr marL="3600450" indent="0">
              <a:buNone/>
              <a:defRPr sz="1800" b="1"/>
            </a:lvl8pPr>
            <a:lvl9pPr marL="4114800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43080" y="2372334"/>
            <a:ext cx="4536567" cy="4032504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019077" y="1651406"/>
            <a:ext cx="4536567" cy="671750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b="0" kern="1200" cap="all" spc="113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514350" indent="0">
              <a:buNone/>
              <a:defRPr sz="2300" b="1"/>
            </a:lvl2pPr>
            <a:lvl3pPr marL="1028700" indent="0">
              <a:buNone/>
              <a:defRPr sz="2000" b="1"/>
            </a:lvl3pPr>
            <a:lvl4pPr marL="1543050" indent="0">
              <a:buNone/>
              <a:defRPr sz="1800" b="1"/>
            </a:lvl4pPr>
            <a:lvl5pPr marL="2057400" indent="0">
              <a:buNone/>
              <a:defRPr sz="1800" b="1"/>
            </a:lvl5pPr>
            <a:lvl6pPr marL="2571750" indent="0">
              <a:buNone/>
              <a:defRPr sz="1800" b="1"/>
            </a:lvl6pPr>
            <a:lvl7pPr marL="3086100" indent="0">
              <a:buNone/>
              <a:defRPr sz="1800" b="1"/>
            </a:lvl7pPr>
            <a:lvl8pPr marL="3600450" indent="0">
              <a:buNone/>
              <a:defRPr sz="1800" b="1"/>
            </a:lvl8pPr>
            <a:lvl9pPr marL="4114800" indent="0">
              <a:buNone/>
              <a:defRPr sz="1800" b="1"/>
            </a:lvl9pPr>
          </a:lstStyle>
          <a:p>
            <a:pPr marL="0" lvl="0" indent="0" algn="l" defTabSz="10287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019077" y="2372334"/>
            <a:ext cx="4536567" cy="4032504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C1873-77D6-4174-AF6E-61F07D0F5BC9}" type="datetime1">
              <a:rPr lang="en-US" smtClean="0"/>
              <a:t>1/14/2019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INDIAN INSTITUTE OF TECHNOLOGY KHARAGPUR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458BE-414E-411E-A667-3BF35A951085}" type="datetime1">
              <a:rPr lang="en-US" smtClean="0"/>
              <a:t>1/14/2019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INDIAN INSTITUTE OF TECHNOLOGY KHARAGPUR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C4E18-47A8-47EA-8A88-1D8961F4E033}" type="datetime1">
              <a:rPr lang="en-US" smtClean="0"/>
              <a:t>1/14/2019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INDIAN INSTITUTE OF TECHNOLOGY KHARAGPUR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6867" y="1680210"/>
            <a:ext cx="7044631" cy="4704588"/>
          </a:xfrm>
        </p:spPr>
        <p:txBody>
          <a:bodyPr/>
          <a:lstStyle>
            <a:lvl1pPr>
              <a:defRPr sz="3600"/>
            </a:lvl1pPr>
            <a:lvl2pPr>
              <a:defRPr sz="3200"/>
            </a:lvl2pPr>
            <a:lvl3pPr>
              <a:defRPr sz="27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079" y="1680210"/>
            <a:ext cx="4145832" cy="4704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514350" indent="0">
              <a:buNone/>
              <a:defRPr sz="1400"/>
            </a:lvl2pPr>
            <a:lvl3pPr marL="1028700" indent="0">
              <a:buNone/>
              <a:defRPr sz="1100"/>
            </a:lvl3pPr>
            <a:lvl4pPr marL="1543050" indent="0">
              <a:buNone/>
              <a:defRPr sz="1000"/>
            </a:lvl4pPr>
            <a:lvl5pPr marL="2057400" indent="0">
              <a:buNone/>
              <a:defRPr sz="1000"/>
            </a:lvl5pPr>
            <a:lvl6pPr marL="2571750" indent="0">
              <a:buNone/>
              <a:defRPr sz="1000"/>
            </a:lvl6pPr>
            <a:lvl7pPr marL="3086100" indent="0">
              <a:buNone/>
              <a:defRPr sz="1000"/>
            </a:lvl7pPr>
            <a:lvl8pPr marL="3600450" indent="0">
              <a:buNone/>
              <a:defRPr sz="1000"/>
            </a:lvl8pPr>
            <a:lvl9pPr marL="41148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FF4B7-9BFA-415C-892E-4E46ED9F004A}" type="datetime1">
              <a:rPr lang="en-US" smtClean="0"/>
              <a:t>1/14/2019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INDIAN INSTITUTE OF TECHNOLOGY KHARAGPUR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2404674" y="5088636"/>
            <a:ext cx="196901" cy="211226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12404334" cy="5088636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600"/>
            </a:lvl1pPr>
            <a:lvl2pPr marL="514350" indent="0">
              <a:buNone/>
              <a:defRPr sz="3200"/>
            </a:lvl2pPr>
            <a:lvl3pPr marL="1028700" indent="0">
              <a:buNone/>
              <a:defRPr sz="2700"/>
            </a:lvl3pPr>
            <a:lvl4pPr marL="1543050" indent="0">
              <a:buNone/>
              <a:defRPr sz="2300"/>
            </a:lvl4pPr>
            <a:lvl5pPr marL="2057400" indent="0">
              <a:buNone/>
              <a:defRPr sz="2300"/>
            </a:lvl5pPr>
            <a:lvl6pPr marL="2571750" indent="0">
              <a:buNone/>
              <a:defRPr sz="2300"/>
            </a:lvl6pPr>
            <a:lvl7pPr marL="3086100" indent="0">
              <a:buNone/>
              <a:defRPr sz="2300"/>
            </a:lvl7pPr>
            <a:lvl8pPr marL="3600450" indent="0">
              <a:buNone/>
              <a:defRPr sz="2300"/>
            </a:lvl8pPr>
            <a:lvl9pPr marL="4114800" indent="0">
              <a:buNone/>
              <a:defRPr sz="23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078" y="6000750"/>
            <a:ext cx="11236405" cy="480060"/>
          </a:xfrm>
        </p:spPr>
        <p:txBody>
          <a:bodyPr/>
          <a:lstStyle>
            <a:lvl1pPr marL="0" indent="0">
              <a:buNone/>
              <a:defRPr sz="1800"/>
            </a:lvl1pPr>
            <a:lvl2pPr marL="514350" indent="0">
              <a:buNone/>
              <a:defRPr sz="1400"/>
            </a:lvl2pPr>
            <a:lvl3pPr marL="1028700" indent="0">
              <a:buNone/>
              <a:defRPr sz="1100"/>
            </a:lvl3pPr>
            <a:lvl4pPr marL="1543050" indent="0">
              <a:buNone/>
              <a:defRPr sz="1000"/>
            </a:lvl4pPr>
            <a:lvl5pPr marL="2057400" indent="0">
              <a:buNone/>
              <a:defRPr sz="1000"/>
            </a:lvl5pPr>
            <a:lvl6pPr marL="2571750" indent="0">
              <a:buNone/>
              <a:defRPr sz="1000"/>
            </a:lvl6pPr>
            <a:lvl7pPr marL="3086100" indent="0">
              <a:buNone/>
              <a:defRPr sz="1000"/>
            </a:lvl7pPr>
            <a:lvl8pPr marL="3600450" indent="0">
              <a:buNone/>
              <a:defRPr sz="1000"/>
            </a:lvl8pPr>
            <a:lvl9pPr marL="41148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9E1E4-5E4C-469E-B33D-C64675E7E245}" type="datetime1">
              <a:rPr lang="en-US" smtClean="0"/>
              <a:t>1/14/2019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INDIAN INSTITUTE OF TECHNOLOGY KHARAGPUR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30078" y="5200650"/>
            <a:ext cx="11236405" cy="800100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2404674" y="0"/>
            <a:ext cx="196901" cy="50886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5065" y="160354"/>
            <a:ext cx="11761470" cy="639746"/>
          </a:xfrm>
          <a:prstGeom prst="rect">
            <a:avLst/>
          </a:prstGeom>
        </p:spPr>
        <p:txBody>
          <a:bodyPr vert="horz" lIns="102870" tIns="51435" rIns="102870" bIns="51435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078" y="1120141"/>
            <a:ext cx="11551444" cy="5312331"/>
          </a:xfrm>
          <a:prstGeom prst="rect">
            <a:avLst/>
          </a:prstGeom>
        </p:spPr>
        <p:txBody>
          <a:bodyPr vert="horz" lIns="102870" tIns="51435" rIns="102870" bIns="51435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46168" y="6760846"/>
            <a:ext cx="1680210" cy="360045"/>
          </a:xfrm>
          <a:prstGeom prst="rect">
            <a:avLst/>
          </a:prstGeom>
        </p:spPr>
        <p:txBody>
          <a:bodyPr vert="horz" lIns="102870" tIns="51435" rIns="102870" bIns="0" rtlCol="0" anchor="b"/>
          <a:lstStyle>
            <a:lvl1pPr algn="l">
              <a:defRPr sz="1400" b="1">
                <a:solidFill>
                  <a:schemeClr val="tx1"/>
                </a:solidFill>
              </a:defRPr>
            </a:lvl1pPr>
          </a:lstStyle>
          <a:p>
            <a:fld id="{849E93DA-0BFC-43AC-A3DC-FEB04A6DAD14}" type="datetime1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0080" y="6800851"/>
            <a:ext cx="7665958" cy="314706"/>
          </a:xfrm>
          <a:prstGeom prst="rect">
            <a:avLst/>
          </a:prstGeom>
        </p:spPr>
        <p:txBody>
          <a:bodyPr vert="horz" lIns="102870" tIns="51435" rIns="102870" bIns="51435" rtlCol="0" anchor="t"/>
          <a:lstStyle>
            <a:lvl1pPr algn="l">
              <a:defRPr sz="1600" b="1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r>
              <a:rPr lang="en-US"/>
              <a:t>INDIAN INSTITUTE OF TECHNOLOGY KHARAGPUR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11758303" y="6592657"/>
            <a:ext cx="741426" cy="315040"/>
          </a:xfrm>
          <a:prstGeom prst="rect">
            <a:avLst/>
          </a:prstGeom>
        </p:spPr>
        <p:txBody>
          <a:bodyPr vert="horz" lIns="102870" tIns="51435" rIns="102870" bIns="51435" rtlCol="0" anchor="ctr"/>
          <a:lstStyle>
            <a:lvl1pPr algn="l">
              <a:defRPr sz="2300" b="1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2404674" y="0"/>
            <a:ext cx="196901" cy="14401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2404674" y="1120140"/>
            <a:ext cx="196901" cy="6080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13335"/>
            <a:ext cx="420053" cy="14401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1120140"/>
            <a:ext cx="420053" cy="60940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1028700" rtl="0" eaLnBrk="1" latinLnBrk="0" hangingPunct="1">
        <a:spcBef>
          <a:spcPct val="0"/>
        </a:spcBef>
        <a:buNone/>
        <a:defRPr sz="4100" b="1" kern="1200" cap="none" spc="-68" baseline="0">
          <a:solidFill>
            <a:schemeClr val="tx2"/>
          </a:solidFill>
          <a:latin typeface="Arial Narrow" panose="020B0606020202030204" pitchFamily="34" charset="0"/>
          <a:ea typeface="+mj-ea"/>
          <a:cs typeface="+mj-cs"/>
        </a:defRPr>
      </a:lvl1pPr>
    </p:titleStyle>
    <p:bodyStyle>
      <a:lvl1pPr marL="0" indent="0" algn="l" defTabSz="1028700" rtl="0" eaLnBrk="1" latinLnBrk="0" hangingPunct="1">
        <a:spcBef>
          <a:spcPct val="20000"/>
        </a:spcBef>
        <a:spcAft>
          <a:spcPts val="675"/>
        </a:spcAft>
        <a:buFont typeface="Arial" pitchFamily="34" charset="0"/>
        <a:buNone/>
        <a:defRPr sz="2300" b="1" kern="120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1pPr>
      <a:lvl2pPr marL="514350" indent="-205740" algn="l" defTabSz="10287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300" b="1" kern="1200">
          <a:solidFill>
            <a:srgbClr val="002060"/>
          </a:solidFill>
          <a:latin typeface="Arial Narrow" panose="020B0606020202030204" pitchFamily="34" charset="0"/>
          <a:ea typeface="+mn-ea"/>
          <a:cs typeface="+mn-cs"/>
        </a:defRPr>
      </a:lvl2pPr>
      <a:lvl3pPr marL="1285875" indent="-257175" algn="l" defTabSz="10287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300" b="1" kern="1200">
          <a:solidFill>
            <a:srgbClr val="C00000"/>
          </a:solidFill>
          <a:latin typeface="Arial Narrow" panose="020B0606020202030204" pitchFamily="34" charset="0"/>
          <a:ea typeface="+mn-ea"/>
          <a:cs typeface="+mn-cs"/>
        </a:defRPr>
      </a:lvl3pPr>
      <a:lvl4pPr marL="1800225" indent="-257175" algn="l" defTabSz="10287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300" b="1" kern="1200">
          <a:solidFill>
            <a:srgbClr val="7030A0"/>
          </a:solidFill>
          <a:latin typeface="Arial Narrow" panose="020B0606020202030204" pitchFamily="34" charset="0"/>
          <a:ea typeface="+mn-ea"/>
          <a:cs typeface="+mn-cs"/>
        </a:defRPr>
      </a:lvl4pPr>
      <a:lvl5pPr marL="2314575" indent="-257175" algn="l" defTabSz="10287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300" b="1" kern="1200" baseline="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5pPr>
      <a:lvl6pPr marL="2828925" indent="-257175" algn="l" defTabSz="10287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3343275" indent="-257175" algn="l" defTabSz="10287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857625" indent="-257175" algn="l" defTabSz="10287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4371975" indent="-257175" algn="l" defTabSz="10287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287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algn="l" defTabSz="10287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algn="l" defTabSz="10287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43050" algn="l" defTabSz="10287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algn="l" defTabSz="10287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71750" algn="l" defTabSz="10287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86100" algn="l" defTabSz="10287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algn="l" defTabSz="10287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114800" algn="l" defTabSz="10287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Büchi</a:t>
            </a:r>
            <a:r>
              <a:rPr lang="en-US" dirty="0" smtClean="0"/>
              <a:t> Automata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Formal Systems (CS60030)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889835" y="2842803"/>
            <a:ext cx="3593291" cy="1165704"/>
          </a:xfrm>
          <a:prstGeom prst="rect">
            <a:avLst/>
          </a:prstGeom>
          <a:noFill/>
        </p:spPr>
        <p:txBody>
          <a:bodyPr wrap="none" lIns="102870" tIns="51435" rIns="102870" bIns="51435" rtlCol="0">
            <a:spAutoFit/>
          </a:bodyPr>
          <a:lstStyle/>
          <a:p>
            <a:r>
              <a:rPr lang="en-US" sz="2300" b="1" dirty="0" err="1">
                <a:latin typeface="Arial Narrow" panose="020B0606020202030204" pitchFamily="34" charset="0"/>
              </a:rPr>
              <a:t>Pallab</a:t>
            </a:r>
            <a:r>
              <a:rPr lang="en-US" sz="2300" b="1" dirty="0">
                <a:latin typeface="Arial Narrow" panose="020B0606020202030204" pitchFamily="34" charset="0"/>
              </a:rPr>
              <a:t> </a:t>
            </a:r>
            <a:r>
              <a:rPr lang="en-US" sz="2300" b="1" dirty="0" err="1">
                <a:latin typeface="Arial Narrow" panose="020B0606020202030204" pitchFamily="34" charset="0"/>
              </a:rPr>
              <a:t>Dasgupta</a:t>
            </a:r>
            <a:endParaRPr lang="en-US" sz="2300" b="1" dirty="0">
              <a:latin typeface="Arial Narrow" panose="020B0606020202030204" pitchFamily="34" charset="0"/>
            </a:endParaRPr>
          </a:p>
          <a:p>
            <a:r>
              <a:rPr lang="en-US" sz="2300" b="1" dirty="0">
                <a:latin typeface="Arial Narrow" panose="020B0606020202030204" pitchFamily="34" charset="0"/>
              </a:rPr>
              <a:t>Professor, </a:t>
            </a:r>
          </a:p>
          <a:p>
            <a:r>
              <a:rPr lang="en-US" sz="2300" b="1" dirty="0">
                <a:latin typeface="Arial Narrow" panose="020B0606020202030204" pitchFamily="34" charset="0"/>
              </a:rPr>
              <a:t>Dept. of Computer </a:t>
            </a:r>
            <a:r>
              <a:rPr lang="en-US" sz="2300" b="1" dirty="0" err="1">
                <a:latin typeface="Arial Narrow" panose="020B0606020202030204" pitchFamily="34" charset="0"/>
              </a:rPr>
              <a:t>Sc</a:t>
            </a:r>
            <a:r>
              <a:rPr lang="en-US" sz="2300" b="1" dirty="0">
                <a:latin typeface="Arial Narrow" panose="020B0606020202030204" pitchFamily="34" charset="0"/>
              </a:rPr>
              <a:t> &amp; </a:t>
            </a:r>
            <a:r>
              <a:rPr lang="en-US" sz="2300" b="1" dirty="0" err="1">
                <a:latin typeface="Arial Narrow" panose="020B0606020202030204" pitchFamily="34" charset="0"/>
              </a:rPr>
              <a:t>Engg</a:t>
            </a:r>
            <a:endParaRPr lang="en-US" sz="2300" b="1" dirty="0">
              <a:latin typeface="Arial Narrow" panose="020B060602020203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709987" y="2842803"/>
            <a:ext cx="179848" cy="119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spcCol="0"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8605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ontent Placeholder 13"/>
              <p:cNvSpPr>
                <a:spLocks noGrp="1"/>
              </p:cNvSpPr>
              <p:nvPr>
                <p:ph idx="1"/>
              </p:nvPr>
            </p:nvSpPr>
            <p:spPr>
              <a:xfrm>
                <a:off x="966787" y="1482090"/>
                <a:ext cx="9525001" cy="5638800"/>
              </a:xfrm>
            </p:spPr>
            <p:txBody>
              <a:bodyPr>
                <a:norm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i="1" dirty="0" smtClean="0"/>
                  <a:t>For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 </m:t>
                    </m:r>
                    <m:sSup>
                      <m:sSupPr>
                        <m:ctrlPr>
                          <a:rPr 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𝛴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i="1" dirty="0" smtClean="0"/>
                  <a:t> let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pc="109" dirty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</m:ctrlPr>
                      </m:sSupPr>
                      <m:e>
                        <m:r>
                          <a:rPr lang="en-US" b="0" i="1" spc="109" dirty="0" smtClean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  <m:t>𝐿</m:t>
                        </m:r>
                      </m:e>
                      <m:sup>
                        <m:r>
                          <a:rPr lang="en-US" b="0" i="1" spc="109" dirty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  <m:t>𝜔</m:t>
                        </m:r>
                      </m:sup>
                    </m:sSup>
                    <m:r>
                      <a:rPr lang="en-US" b="0" i="1" spc="109" dirty="0" smtClean="0">
                        <a:solidFill>
                          <a:srgbClr val="231F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b="0" i="1" spc="109" dirty="0" smtClean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</m:ctrlPr>
                      </m:dPr>
                      <m:e>
                        <m:r>
                          <a:rPr lang="en-US" b="0" i="1" spc="109" dirty="0" smtClean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  <m:t>𝑤</m:t>
                        </m:r>
                        <m:r>
                          <a:rPr lang="en-US" b="0" i="1" spc="109" baseline="-25000" dirty="0" smtClean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  <m:t>1</m:t>
                        </m:r>
                        <m:r>
                          <a:rPr lang="en-US" b="0" i="1" spc="109" dirty="0" smtClean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  <m:t>𝑤</m:t>
                        </m:r>
                        <m:r>
                          <a:rPr lang="en-US" b="0" i="1" spc="109" baseline="-25000" dirty="0" smtClean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  <m:t>2</m:t>
                        </m:r>
                        <m:r>
                          <a:rPr lang="en-US" b="0" i="1" spc="109" dirty="0" smtClean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  <m:t>𝑤</m:t>
                        </m:r>
                        <m:r>
                          <a:rPr lang="en-US" b="0" i="1" spc="109" baseline="-25000" dirty="0" smtClean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  <m:t>3</m:t>
                        </m:r>
                        <m:r>
                          <a:rPr lang="en-US" b="0" i="1" spc="109" dirty="0" smtClean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  <m:t>…</m:t>
                        </m:r>
                      </m:e>
                    </m:d>
                    <m:r>
                      <a:rPr lang="en-US" b="0" i="1" spc="109" dirty="0" smtClean="0">
                        <a:solidFill>
                          <a:srgbClr val="231F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∀</m:t>
                    </m:r>
                    <m:r>
                      <a:rPr lang="en-US" b="0" i="1" spc="109" dirty="0" smtClean="0">
                        <a:solidFill>
                          <a:srgbClr val="231F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𝑖</m:t>
                    </m:r>
                    <m:r>
                      <a:rPr lang="en-US" b="0" i="1" spc="109" dirty="0" smtClean="0">
                        <a:solidFill>
                          <a:srgbClr val="231F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≥</m:t>
                    </m:r>
                    <m:r>
                      <a:rPr lang="en-US" b="0" i="1" spc="109" dirty="0" smtClean="0">
                        <a:solidFill>
                          <a:srgbClr val="231F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0</m:t>
                    </m:r>
                    <m:r>
                      <a:rPr lang="en-US" b="0" i="1" spc="109" dirty="0" smtClean="0">
                        <a:solidFill>
                          <a:srgbClr val="231F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. </m:t>
                    </m:r>
                    <m:r>
                      <a:rPr lang="en-US" b="0" i="1" spc="109" dirty="0" smtClean="0">
                        <a:solidFill>
                          <a:srgbClr val="231F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𝑤𝑖</m:t>
                    </m:r>
                    <m:r>
                      <a:rPr lang="en-US" b="0" i="1" spc="109" dirty="0" smtClean="0">
                        <a:solidFill>
                          <a:srgbClr val="231F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 ∈</m:t>
                    </m:r>
                    <m:r>
                      <a:rPr lang="en-US" b="0" i="1" spc="109" dirty="0" smtClean="0">
                        <a:solidFill>
                          <a:srgbClr val="231F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𝐿</m:t>
                    </m:r>
                    <m:r>
                      <a:rPr lang="en-US" b="0" i="1" spc="109" dirty="0" smtClean="0">
                        <a:solidFill>
                          <a:srgbClr val="231F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}</m:t>
                    </m:r>
                  </m:oMath>
                </a14:m>
                <a:r>
                  <a:rPr lang="en-US" b="0" i="1" dirty="0" smtClean="0"/>
                  <a:t>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b="0" i="1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i="1" dirty="0" smtClean="0"/>
                  <a:t>Let </a:t>
                </a:r>
                <a:r>
                  <a:rPr lang="en-IN" i="1" dirty="0" smtClean="0"/>
                  <a:t>ω-regular expression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+ …+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sup>
                    </m:sSubSup>
                  </m:oMath>
                </a14:m>
                <a:endParaRPr lang="en-IN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IN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IN" dirty="0" smtClean="0"/>
                  <a:t>The </a:t>
                </a:r>
                <a:r>
                  <a:rPr lang="en-IN" i="1" dirty="0" smtClean="0">
                    <a:solidFill>
                      <a:srgbClr val="C00000"/>
                    </a:solidFill>
                  </a:rPr>
                  <a:t>semantics</a:t>
                </a:r>
                <a:r>
                  <a:rPr lang="en-IN" dirty="0" smtClean="0"/>
                  <a:t> of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en-IN" dirty="0" smtClean="0"/>
                  <a:t> is the language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sub>
                    </m:sSub>
                    <m:d>
                      <m:d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 </m:t>
                    </m:r>
                    <m:sSup>
                      <m:sSupPr>
                        <m:ctrlPr>
                          <a:rPr 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𝛴</m:t>
                        </m:r>
                      </m:e>
                      <m:sup>
                        <m:r>
                          <a:rPr lang="en-US" b="0" i="1" spc="109" dirty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  <m:t>𝜔</m:t>
                        </m:r>
                      </m:sup>
                    </m:sSup>
                  </m:oMath>
                </a14:m>
                <a:r>
                  <a:rPr lang="en-IN" b="0" dirty="0" smtClean="0"/>
                  <a:t>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IN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IN" dirty="0" smtClean="0"/>
              </a:p>
              <a:p>
                <a:r>
                  <a:rPr lang="en-IN" dirty="0" smtClean="0"/>
                  <a:t>	</a:t>
                </a:r>
                <a:endParaRPr lang="en-IN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IN" dirty="0" smtClean="0"/>
                  <a:t>G</a:t>
                </a:r>
                <a:r>
                  <a:rPr lang="en-IN" baseline="-25000" dirty="0" smtClean="0"/>
                  <a:t>1</a:t>
                </a:r>
                <a:r>
                  <a:rPr lang="en-IN" dirty="0" smtClean="0"/>
                  <a:t> and G</a:t>
                </a:r>
                <a:r>
                  <a:rPr lang="en-IN" baseline="-25000" dirty="0" smtClean="0"/>
                  <a:t>2</a:t>
                </a:r>
                <a:r>
                  <a:rPr lang="en-IN" dirty="0" smtClean="0"/>
                  <a:t> are </a:t>
                </a:r>
                <a:r>
                  <a:rPr lang="en-IN" i="1" dirty="0" smtClean="0">
                    <a:solidFill>
                      <a:srgbClr val="C00000"/>
                    </a:solidFill>
                  </a:rPr>
                  <a:t>equivalent</a:t>
                </a:r>
                <a:r>
                  <a:rPr lang="en-IN" dirty="0" smtClean="0"/>
                  <a:t>, denoted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IN" dirty="0" smtClean="0"/>
                  <a:t> , if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sub>
                    </m:sSub>
                    <m:d>
                      <m:dPr>
                        <m:ctrlPr>
                          <a:rPr lang="en-US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b="0" i="1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sub>
                    </m:sSub>
                    <m:d>
                      <m:dPr>
                        <m:ctrlPr>
                          <a:rPr lang="en-US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b="0" i="1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endParaRPr lang="en-US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4" name="Content Placeholder 1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66787" y="1482090"/>
                <a:ext cx="9525001" cy="5638800"/>
              </a:xfrm>
              <a:blipFill rotWithShape="0">
                <a:blip r:embed="rId2"/>
                <a:stretch>
                  <a:fillRect l="-768" t="-7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Semantics </a:t>
            </a:r>
            <a:r>
              <a:rPr lang="en-US" dirty="0"/>
              <a:t>of </a:t>
            </a:r>
            <a:r>
              <a:rPr lang="el-GR" dirty="0"/>
              <a:t>ω-</a:t>
            </a:r>
            <a:r>
              <a:rPr lang="en-US" dirty="0"/>
              <a:t>regular expressions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5285"/>
            <a:r>
              <a:rPr sz="1143" spc="-10" dirty="0">
                <a:solidFill>
                  <a:srgbClr val="231F20"/>
                </a:solidFill>
                <a:latin typeface="Arial"/>
                <a:cs typeface="Arial"/>
              </a:rPr>
              <a:t>8</a:t>
            </a:r>
            <a:endParaRPr sz="1143">
              <a:latin typeface="Arial"/>
              <a:cs typeface="Arial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ectangle 15"/>
              <p:cNvSpPr/>
              <p:nvPr/>
            </p:nvSpPr>
            <p:spPr>
              <a:xfrm>
                <a:off x="2795587" y="4438650"/>
                <a:ext cx="6847188" cy="824996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</m:d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∪  . . .   ∪ 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sup>
                      </m:sSup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5587" y="4438650"/>
                <a:ext cx="6847188" cy="82499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397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8"/>
              <p:cNvSpPr>
                <a:spLocks noGrp="1"/>
              </p:cNvSpPr>
              <p:nvPr>
                <p:ph idx="1"/>
              </p:nvPr>
            </p:nvSpPr>
            <p:spPr>
              <a:xfrm>
                <a:off x="630078" y="1238250"/>
                <a:ext cx="11551444" cy="5194222"/>
              </a:xfrm>
            </p:spPr>
            <p:txBody>
              <a:bodyPr>
                <a:normAutofit/>
              </a:bodyPr>
              <a:lstStyle/>
              <a:p>
                <a:pPr marL="258979" indent="-246876">
                  <a:buClr>
                    <a:srgbClr val="231F20"/>
                  </a:buClr>
                  <a:buFont typeface="Gulim"/>
                  <a:buChar char="•"/>
                  <a:tabLst>
                    <a:tab pos="258979" algn="l"/>
                  </a:tabLst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pc="-109" dirty="0" smtClean="0">
                    <a:solidFill>
                      <a:srgbClr val="231F20"/>
                    </a:solidFill>
                    <a:cs typeface="Gulim"/>
                  </a:rPr>
                  <a:t> </a:t>
                </a:r>
                <a:r>
                  <a:rPr lang="en-IN" spc="-5" dirty="0">
                    <a:solidFill>
                      <a:srgbClr val="231F20"/>
                    </a:solidFill>
                    <a:cs typeface="Arial"/>
                  </a:rPr>
                  <a:t>i</a:t>
                </a:r>
                <a:r>
                  <a:rPr lang="en-IN" dirty="0">
                    <a:solidFill>
                      <a:srgbClr val="231F20"/>
                    </a:solidFill>
                    <a:cs typeface="Arial"/>
                  </a:rPr>
                  <a:t>s</a:t>
                </a:r>
                <a:r>
                  <a:rPr lang="en-IN" spc="5" dirty="0">
                    <a:solidFill>
                      <a:srgbClr val="231F20"/>
                    </a:solidFill>
                    <a:cs typeface="Arial"/>
                  </a:rPr>
                  <a:t> </a:t>
                </a:r>
                <a:r>
                  <a:rPr lang="en-IN" spc="-242" dirty="0">
                    <a:solidFill>
                      <a:srgbClr val="231F20"/>
                    </a:solidFill>
                    <a:cs typeface="Arial"/>
                  </a:rPr>
                  <a:t>ω</a:t>
                </a:r>
                <a:r>
                  <a:rPr lang="en-IN" spc="-5" dirty="0">
                    <a:solidFill>
                      <a:srgbClr val="231F20"/>
                    </a:solidFill>
                    <a:cs typeface="Arial"/>
                  </a:rPr>
                  <a:t>-r</a:t>
                </a:r>
                <a:r>
                  <a:rPr lang="en-IN" dirty="0">
                    <a:solidFill>
                      <a:srgbClr val="231F20"/>
                    </a:solidFill>
                    <a:cs typeface="Arial"/>
                  </a:rPr>
                  <a:t>egu</a:t>
                </a:r>
                <a:r>
                  <a:rPr lang="en-IN" spc="-5" dirty="0">
                    <a:solidFill>
                      <a:srgbClr val="231F20"/>
                    </a:solidFill>
                    <a:cs typeface="Arial"/>
                  </a:rPr>
                  <a:t>l</a:t>
                </a:r>
                <a:r>
                  <a:rPr lang="en-IN" dirty="0">
                    <a:solidFill>
                      <a:srgbClr val="231F20"/>
                    </a:solidFill>
                    <a:cs typeface="Arial"/>
                  </a:rPr>
                  <a:t>ar</a:t>
                </a:r>
                <a:r>
                  <a:rPr lang="en-IN" spc="10" dirty="0">
                    <a:solidFill>
                      <a:srgbClr val="231F20"/>
                    </a:solidFill>
                    <a:cs typeface="Arial"/>
                  </a:rPr>
                  <a:t> </a:t>
                </a:r>
                <a:r>
                  <a:rPr lang="en-IN" spc="-5" dirty="0">
                    <a:solidFill>
                      <a:srgbClr val="231F20"/>
                    </a:solidFill>
                    <a:cs typeface="Arial"/>
                  </a:rPr>
                  <a:t>i</a:t>
                </a:r>
                <a:r>
                  <a:rPr lang="en-IN" dirty="0">
                    <a:solidFill>
                      <a:srgbClr val="231F20"/>
                    </a:solidFill>
                    <a:cs typeface="Arial"/>
                  </a:rPr>
                  <a:t>f</a:t>
                </a:r>
                <a:r>
                  <a:rPr lang="en-IN" spc="5" dirty="0">
                    <a:solidFill>
                      <a:srgbClr val="231F20"/>
                    </a:solidFill>
                    <a:cs typeface="Arial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sub>
                    </m:sSub>
                    <m:d>
                      <m:d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</m:oMath>
                </a14:m>
                <a:r>
                  <a:rPr lang="en-IN" spc="-57" dirty="0" smtClean="0">
                    <a:solidFill>
                      <a:srgbClr val="231F20"/>
                    </a:solidFill>
                    <a:cs typeface="Arial"/>
                  </a:rPr>
                  <a:t> f</a:t>
                </a:r>
                <a:r>
                  <a:rPr lang="en-IN" dirty="0" smtClean="0">
                    <a:solidFill>
                      <a:srgbClr val="231F20"/>
                    </a:solidFill>
                    <a:cs typeface="Arial"/>
                  </a:rPr>
                  <a:t>or</a:t>
                </a:r>
                <a:r>
                  <a:rPr lang="en-IN" spc="-10" dirty="0" smtClean="0">
                    <a:solidFill>
                      <a:srgbClr val="231F20"/>
                    </a:solidFill>
                    <a:cs typeface="Arial"/>
                  </a:rPr>
                  <a:t> </a:t>
                </a:r>
                <a:r>
                  <a:rPr lang="en-IN" spc="-5" dirty="0">
                    <a:solidFill>
                      <a:srgbClr val="231F20"/>
                    </a:solidFill>
                    <a:cs typeface="Arial"/>
                  </a:rPr>
                  <a:t>s</a:t>
                </a:r>
                <a:r>
                  <a:rPr lang="en-IN" dirty="0">
                    <a:solidFill>
                      <a:srgbClr val="231F20"/>
                    </a:solidFill>
                    <a:cs typeface="Arial"/>
                  </a:rPr>
                  <a:t>o</a:t>
                </a:r>
                <a:r>
                  <a:rPr lang="en-IN" spc="-10" dirty="0">
                    <a:solidFill>
                      <a:srgbClr val="231F20"/>
                    </a:solidFill>
                    <a:cs typeface="Arial"/>
                  </a:rPr>
                  <a:t>m</a:t>
                </a:r>
                <a:r>
                  <a:rPr lang="en-IN" dirty="0">
                    <a:solidFill>
                      <a:srgbClr val="231F20"/>
                    </a:solidFill>
                    <a:cs typeface="Arial"/>
                  </a:rPr>
                  <a:t>e</a:t>
                </a:r>
                <a:r>
                  <a:rPr lang="en-IN" spc="5" dirty="0">
                    <a:solidFill>
                      <a:srgbClr val="231F20"/>
                    </a:solidFill>
                    <a:cs typeface="Arial"/>
                  </a:rPr>
                  <a:t> </a:t>
                </a:r>
                <a:r>
                  <a:rPr lang="en-IN" spc="-242" dirty="0">
                    <a:solidFill>
                      <a:srgbClr val="231F20"/>
                    </a:solidFill>
                    <a:cs typeface="Arial"/>
                  </a:rPr>
                  <a:t>ω</a:t>
                </a:r>
                <a:r>
                  <a:rPr lang="en-IN" spc="-5" dirty="0">
                    <a:solidFill>
                      <a:srgbClr val="231F20"/>
                    </a:solidFill>
                    <a:cs typeface="Arial"/>
                  </a:rPr>
                  <a:t>-r</a:t>
                </a:r>
                <a:r>
                  <a:rPr lang="en-IN" dirty="0">
                    <a:solidFill>
                      <a:srgbClr val="231F20"/>
                    </a:solidFill>
                    <a:cs typeface="Arial"/>
                  </a:rPr>
                  <a:t>egu</a:t>
                </a:r>
                <a:r>
                  <a:rPr lang="en-IN" spc="-5" dirty="0">
                    <a:solidFill>
                      <a:srgbClr val="231F20"/>
                    </a:solidFill>
                    <a:cs typeface="Arial"/>
                  </a:rPr>
                  <a:t>l</a:t>
                </a:r>
                <a:r>
                  <a:rPr lang="en-IN" dirty="0">
                    <a:solidFill>
                      <a:srgbClr val="231F20"/>
                    </a:solidFill>
                    <a:cs typeface="Arial"/>
                  </a:rPr>
                  <a:t>ar</a:t>
                </a:r>
                <a:r>
                  <a:rPr lang="en-IN" spc="10" dirty="0">
                    <a:solidFill>
                      <a:srgbClr val="231F20"/>
                    </a:solidFill>
                    <a:cs typeface="Arial"/>
                  </a:rPr>
                  <a:t> </a:t>
                </a:r>
                <a:r>
                  <a:rPr lang="en-IN" spc="-57" dirty="0">
                    <a:solidFill>
                      <a:srgbClr val="231F20"/>
                    </a:solidFill>
                    <a:cs typeface="Arial"/>
                  </a:rPr>
                  <a:t>e</a:t>
                </a:r>
                <a:r>
                  <a:rPr lang="en-IN" spc="-5" dirty="0">
                    <a:solidFill>
                      <a:srgbClr val="231F20"/>
                    </a:solidFill>
                    <a:cs typeface="Arial"/>
                  </a:rPr>
                  <a:t>x</a:t>
                </a:r>
                <a:r>
                  <a:rPr lang="en-IN" dirty="0">
                    <a:solidFill>
                      <a:srgbClr val="231F20"/>
                    </a:solidFill>
                    <a:cs typeface="Arial"/>
                  </a:rPr>
                  <a:t>p</a:t>
                </a:r>
                <a:r>
                  <a:rPr lang="en-IN" spc="-5" dirty="0">
                    <a:solidFill>
                      <a:srgbClr val="231F20"/>
                    </a:solidFill>
                    <a:cs typeface="Arial"/>
                  </a:rPr>
                  <a:t>r</a:t>
                </a:r>
                <a:r>
                  <a:rPr lang="en-IN" dirty="0">
                    <a:solidFill>
                      <a:srgbClr val="231F20"/>
                    </a:solidFill>
                    <a:cs typeface="Arial"/>
                  </a:rPr>
                  <a:t>e</a:t>
                </a:r>
                <a:r>
                  <a:rPr lang="en-IN" spc="-5" dirty="0">
                    <a:solidFill>
                      <a:srgbClr val="231F20"/>
                    </a:solidFill>
                    <a:cs typeface="Arial"/>
                  </a:rPr>
                  <a:t>ssi</a:t>
                </a:r>
                <a:r>
                  <a:rPr lang="en-IN" dirty="0">
                    <a:solidFill>
                      <a:srgbClr val="231F20"/>
                    </a:solidFill>
                    <a:cs typeface="Arial"/>
                  </a:rPr>
                  <a:t>on</a:t>
                </a:r>
                <a:r>
                  <a:rPr lang="en-IN" spc="-5" dirty="0">
                    <a:solidFill>
                      <a:srgbClr val="231F20"/>
                    </a:solidFill>
                    <a:cs typeface="Arial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IN" dirty="0"/>
              </a:p>
              <a:p>
                <a:pPr marL="258979" indent="-246876">
                  <a:buClr>
                    <a:srgbClr val="231F20"/>
                  </a:buClr>
                  <a:buFont typeface="Gulim"/>
                  <a:buChar char="•"/>
                  <a:tabLst>
                    <a:tab pos="258979" algn="l"/>
                  </a:tabLst>
                </a:pPr>
                <a:endParaRPr lang="en-IN" dirty="0" smtClean="0">
                  <a:solidFill>
                    <a:srgbClr val="231F20"/>
                  </a:solidFill>
                  <a:cs typeface="Arial"/>
                </a:endParaRPr>
              </a:p>
              <a:p>
                <a:pPr marL="258979" indent="-246876">
                  <a:buClr>
                    <a:srgbClr val="231F20"/>
                  </a:buClr>
                  <a:buFont typeface="Gulim"/>
                  <a:buChar char="•"/>
                  <a:tabLst>
                    <a:tab pos="258979" algn="l"/>
                  </a:tabLst>
                </a:pPr>
                <a:r>
                  <a:rPr lang="en-IN" dirty="0" smtClean="0">
                    <a:solidFill>
                      <a:srgbClr val="231F20"/>
                    </a:solidFill>
                    <a:cs typeface="Arial"/>
                  </a:rPr>
                  <a:t>E</a:t>
                </a:r>
                <a:r>
                  <a:rPr lang="en-IN" spc="-5" dirty="0" smtClean="0">
                    <a:solidFill>
                      <a:srgbClr val="231F20"/>
                    </a:solidFill>
                    <a:cs typeface="Arial"/>
                  </a:rPr>
                  <a:t>x</a:t>
                </a:r>
                <a:r>
                  <a:rPr lang="en-IN" dirty="0" smtClean="0">
                    <a:solidFill>
                      <a:srgbClr val="231F20"/>
                    </a:solidFill>
                    <a:cs typeface="Arial"/>
                  </a:rPr>
                  <a:t>a</a:t>
                </a:r>
                <a:r>
                  <a:rPr lang="en-IN" spc="-10" dirty="0" smtClean="0">
                    <a:solidFill>
                      <a:srgbClr val="231F20"/>
                    </a:solidFill>
                    <a:cs typeface="Arial"/>
                  </a:rPr>
                  <a:t>m</a:t>
                </a:r>
                <a:r>
                  <a:rPr lang="en-IN" dirty="0" smtClean="0">
                    <a:solidFill>
                      <a:srgbClr val="231F20"/>
                    </a:solidFill>
                    <a:cs typeface="Arial"/>
                  </a:rPr>
                  <a:t>p</a:t>
                </a:r>
                <a:r>
                  <a:rPr lang="en-IN" spc="-5" dirty="0" smtClean="0">
                    <a:solidFill>
                      <a:srgbClr val="231F20"/>
                    </a:solidFill>
                    <a:cs typeface="Arial"/>
                  </a:rPr>
                  <a:t>l</a:t>
                </a:r>
                <a:r>
                  <a:rPr lang="en-IN" dirty="0" smtClean="0">
                    <a:solidFill>
                      <a:srgbClr val="231F20"/>
                    </a:solidFill>
                    <a:cs typeface="Arial"/>
                  </a:rPr>
                  <a:t>es</a:t>
                </a:r>
                <a:r>
                  <a:rPr lang="en-IN" spc="-10" dirty="0" smtClean="0">
                    <a:solidFill>
                      <a:srgbClr val="231F20"/>
                    </a:solidFill>
                    <a:cs typeface="Arial"/>
                  </a:rPr>
                  <a:t> </a:t>
                </a:r>
                <a:r>
                  <a:rPr lang="en-IN" spc="-33" dirty="0">
                    <a:solidFill>
                      <a:srgbClr val="231F20"/>
                    </a:solidFill>
                    <a:cs typeface="Arial"/>
                  </a:rPr>
                  <a:t>o</a:t>
                </a:r>
                <a:r>
                  <a:rPr lang="en-IN" spc="-48" dirty="0">
                    <a:solidFill>
                      <a:srgbClr val="231F20"/>
                    </a:solidFill>
                    <a:cs typeface="Arial"/>
                  </a:rPr>
                  <a:t>v</a:t>
                </a:r>
                <a:r>
                  <a:rPr lang="en-IN" dirty="0">
                    <a:solidFill>
                      <a:srgbClr val="231F20"/>
                    </a:solidFill>
                    <a:cs typeface="Arial"/>
                  </a:rPr>
                  <a:t>er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IN" dirty="0" smtClean="0">
                    <a:solidFill>
                      <a:srgbClr val="231F20"/>
                    </a:solidFill>
                    <a:cs typeface="Arial"/>
                  </a:rPr>
                  <a:t>:</a:t>
                </a:r>
                <a:endParaRPr lang="en-IN" dirty="0">
                  <a:solidFill>
                    <a:srgbClr val="231F20"/>
                  </a:solidFill>
                  <a:cs typeface="Arial"/>
                </a:endParaRPr>
              </a:p>
              <a:p>
                <a:pPr marL="869353" lvl="1" indent="-342900">
                  <a:buClr>
                    <a:srgbClr val="231F20"/>
                  </a:buClr>
                  <a:tabLst>
                    <a:tab pos="258979" algn="l"/>
                  </a:tabLst>
                </a:pPr>
                <a:r>
                  <a:rPr lang="en-IN" sz="2400" dirty="0" smtClean="0"/>
                  <a:t>Language of all words with infinitely many As: </a:t>
                </a:r>
                <a14:m>
                  <m:oMath xmlns:m="http://schemas.openxmlformats.org/officeDocument/2006/math">
                    <m:r>
                      <a:rPr lang="en-IN" sz="2400" i="1" spc="186" dirty="0">
                        <a:solidFill>
                          <a:srgbClr val="231F20"/>
                        </a:solidFill>
                        <a:latin typeface="Cambria Math" panose="02040503050406030204" pitchFamily="18" charset="0"/>
                        <a:cs typeface="Arial"/>
                      </a:rPr>
                      <m:t>(</m:t>
                    </m:r>
                    <m:sSup>
                      <m:sSupPr>
                        <m:ctrlPr>
                          <a:rPr lang="en-IN" sz="2400" b="0" i="1" spc="186" dirty="0" smtClean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pPr>
                      <m:e>
                        <m:r>
                          <a:rPr lang="en-US" sz="2400" b="0" i="1" spc="186" dirty="0" smtClean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𝐵</m:t>
                        </m:r>
                      </m:e>
                      <m:sup>
                        <m:r>
                          <a:rPr lang="en-US" sz="2400" b="0" i="1" spc="186" dirty="0" smtClean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∗</m:t>
                        </m:r>
                      </m:sup>
                    </m:sSup>
                    <m:r>
                      <a:rPr lang="en-IN" sz="2400" i="1" spc="105" dirty="0">
                        <a:solidFill>
                          <a:srgbClr val="231F20"/>
                        </a:solidFill>
                        <a:latin typeface="Cambria Math" panose="02040503050406030204" pitchFamily="18" charset="0"/>
                        <a:cs typeface="Arial"/>
                      </a:rPr>
                      <m:t>.</m:t>
                    </m:r>
                    <m:r>
                      <a:rPr lang="en-IN" sz="2400" i="1" spc="334" dirty="0">
                        <a:solidFill>
                          <a:srgbClr val="231F20"/>
                        </a:solidFill>
                        <a:latin typeface="Cambria Math" panose="02040503050406030204" pitchFamily="18" charset="0"/>
                        <a:cs typeface="Arial"/>
                      </a:rPr>
                      <m:t>𝐴</m:t>
                    </m:r>
                    <m:r>
                      <a:rPr lang="en-IN" sz="2400" i="1" spc="186" dirty="0">
                        <a:solidFill>
                          <a:srgbClr val="231F20"/>
                        </a:solidFill>
                        <a:latin typeface="Cambria Math" panose="02040503050406030204" pitchFamily="18" charset="0"/>
                        <a:cs typeface="Arial"/>
                      </a:rPr>
                      <m:t>)</m:t>
                    </m:r>
                    <m:r>
                      <a:rPr lang="en-IN" sz="2400" i="1" spc="-107" baseline="39351" dirty="0">
                        <a:solidFill>
                          <a:srgbClr val="231F20"/>
                        </a:solidFill>
                        <a:latin typeface="Cambria Math" panose="02040503050406030204" pitchFamily="18" charset="0"/>
                        <a:cs typeface="Arial"/>
                      </a:rPr>
                      <m:t>𝜔</m:t>
                    </m:r>
                  </m:oMath>
                </a14:m>
                <a:endParaRPr lang="en-IN" sz="2400" dirty="0" smtClean="0"/>
              </a:p>
              <a:p>
                <a:pPr marL="526453" lvl="1" indent="0">
                  <a:buClr>
                    <a:srgbClr val="231F20"/>
                  </a:buClr>
                  <a:buNone/>
                  <a:tabLst>
                    <a:tab pos="258979" algn="l"/>
                  </a:tabLst>
                </a:pPr>
                <a:endParaRPr lang="en-IN" sz="2400" dirty="0" smtClean="0"/>
              </a:p>
              <a:p>
                <a:pPr marL="869353" lvl="1" indent="-342900">
                  <a:buClr>
                    <a:srgbClr val="231F20"/>
                  </a:buClr>
                  <a:tabLst>
                    <a:tab pos="258979" algn="l"/>
                  </a:tabLst>
                </a:pPr>
                <a:r>
                  <a:rPr lang="en-IN" sz="2400" dirty="0" smtClean="0"/>
                  <a:t>Language of all words with finitely many As:</a:t>
                </a:r>
                <a14:m>
                  <m:oMath xmlns:m="http://schemas.openxmlformats.org/officeDocument/2006/math">
                    <m:r>
                      <a:rPr lang="en-US" sz="2400" b="1" i="0" spc="186" dirty="0" smtClean="0">
                        <a:solidFill>
                          <a:srgbClr val="231F20"/>
                        </a:solidFill>
                        <a:latin typeface="Cambria Math" panose="02040503050406030204" pitchFamily="18" charset="0"/>
                        <a:cs typeface="Arial"/>
                      </a:rPr>
                      <m:t> </m:t>
                    </m:r>
                    <m:sSup>
                      <m:sSupPr>
                        <m:ctrlPr>
                          <a:rPr lang="en-IN" sz="2400" b="0" i="1" spc="186" dirty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pPr>
                      <m:e>
                        <m:r>
                          <a:rPr lang="en-US" sz="2400" b="0" i="1" spc="186" dirty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(</m:t>
                        </m:r>
                        <m:r>
                          <a:rPr lang="en-US" sz="2400" b="0" i="1" spc="186" dirty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𝐴</m:t>
                        </m:r>
                        <m:r>
                          <a:rPr lang="en-US" sz="2400" b="0" i="1" spc="186" dirty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+</m:t>
                        </m:r>
                        <m:r>
                          <a:rPr lang="en-US" sz="2400" b="0" i="1" spc="186" dirty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𝐵</m:t>
                        </m:r>
                        <m:r>
                          <a:rPr lang="en-US" sz="2400" b="0" i="1" spc="186" dirty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)</m:t>
                        </m:r>
                      </m:e>
                      <m:sup>
                        <m:r>
                          <a:rPr lang="en-US" sz="2400" b="0" i="1" spc="186" dirty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∗</m:t>
                        </m:r>
                      </m:sup>
                    </m:sSup>
                    <m:r>
                      <a:rPr lang="en-IN" sz="2400" i="1" spc="105" dirty="0">
                        <a:solidFill>
                          <a:srgbClr val="231F20"/>
                        </a:solidFill>
                        <a:latin typeface="Cambria Math" panose="02040503050406030204" pitchFamily="18" charset="0"/>
                        <a:cs typeface="Arial"/>
                      </a:rPr>
                      <m:t>.</m:t>
                    </m:r>
                    <m:r>
                      <a:rPr lang="en-US" sz="2400" b="0" i="1" spc="334" dirty="0">
                        <a:solidFill>
                          <a:srgbClr val="231F20"/>
                        </a:solidFill>
                        <a:latin typeface="Cambria Math" panose="02040503050406030204" pitchFamily="18" charset="0"/>
                        <a:cs typeface="Arial"/>
                      </a:rPr>
                      <m:t>𝐵</m:t>
                    </m:r>
                    <m:r>
                      <a:rPr lang="en-IN" sz="2400" i="1" spc="-107" baseline="39351" dirty="0">
                        <a:solidFill>
                          <a:srgbClr val="231F20"/>
                        </a:solidFill>
                        <a:latin typeface="Cambria Math" panose="02040503050406030204" pitchFamily="18" charset="0"/>
                        <a:cs typeface="Arial"/>
                      </a:rPr>
                      <m:t>𝜔</m:t>
                    </m:r>
                  </m:oMath>
                </a14:m>
                <a:endParaRPr lang="en-IN" sz="2400" dirty="0"/>
              </a:p>
              <a:p>
                <a:pPr marL="526453" lvl="1" indent="0" algn="ctr">
                  <a:buClr>
                    <a:srgbClr val="231F20"/>
                  </a:buClr>
                  <a:buNone/>
                  <a:tabLst>
                    <a:tab pos="258979" algn="l"/>
                  </a:tabLst>
                </a:pPr>
                <a:endParaRPr lang="en-IN" sz="2400" dirty="0" smtClean="0"/>
              </a:p>
              <a:p>
                <a:pPr marL="869353" lvl="1" indent="-342900">
                  <a:buClr>
                    <a:srgbClr val="231F20"/>
                  </a:buClr>
                  <a:tabLst>
                    <a:tab pos="258979" algn="l"/>
                  </a:tabLst>
                </a:pPr>
                <a:r>
                  <a:rPr lang="en-IN" sz="2400" dirty="0" smtClean="0"/>
                  <a:t>The empty language: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e>
                      <m:sup>
                        <m:r>
                          <a:rPr lang="en-IN" sz="2400" i="1" spc="-107" dirty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𝜔</m:t>
                        </m:r>
                      </m:sup>
                    </m:sSup>
                  </m:oMath>
                </a14:m>
                <a:endParaRPr lang="en-US" sz="2400" dirty="0" smtClean="0">
                  <a:ea typeface="Cambria Math" panose="02040503050406030204" pitchFamily="18" charset="0"/>
                </a:endParaRPr>
              </a:p>
              <a:p>
                <a:pPr marL="688594" algn="ctr"/>
                <a:endParaRPr lang="en-US" dirty="0" smtClean="0">
                  <a:ea typeface="Cambria Math" panose="020405030504060302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IN" spc="-242" dirty="0" smtClean="0">
                    <a:solidFill>
                      <a:srgbClr val="231F20"/>
                    </a:solidFill>
                    <a:cs typeface="Arial"/>
                  </a:rPr>
                  <a:t>ω</a:t>
                </a:r>
                <a:r>
                  <a:rPr lang="en-IN" spc="-5" dirty="0" smtClean="0">
                    <a:solidFill>
                      <a:srgbClr val="231F20"/>
                    </a:solidFill>
                    <a:cs typeface="Arial"/>
                  </a:rPr>
                  <a:t>-R</a:t>
                </a:r>
                <a:r>
                  <a:rPr lang="en-IN" dirty="0" smtClean="0">
                    <a:solidFill>
                      <a:srgbClr val="231F20"/>
                    </a:solidFill>
                    <a:cs typeface="Arial"/>
                  </a:rPr>
                  <a:t>egu</a:t>
                </a:r>
                <a:r>
                  <a:rPr lang="en-IN" spc="-5" dirty="0" smtClean="0">
                    <a:solidFill>
                      <a:srgbClr val="231F20"/>
                    </a:solidFill>
                    <a:cs typeface="Arial"/>
                  </a:rPr>
                  <a:t>l</a:t>
                </a:r>
                <a:r>
                  <a:rPr lang="en-IN" dirty="0" smtClean="0">
                    <a:solidFill>
                      <a:srgbClr val="231F20"/>
                    </a:solidFill>
                    <a:cs typeface="Arial"/>
                  </a:rPr>
                  <a:t>ar </a:t>
                </a:r>
                <a:r>
                  <a:rPr lang="en-IN" spc="-5" dirty="0">
                    <a:solidFill>
                      <a:srgbClr val="231F20"/>
                    </a:solidFill>
                    <a:cs typeface="Arial"/>
                  </a:rPr>
                  <a:t>l</a:t>
                </a:r>
                <a:r>
                  <a:rPr lang="en-IN" dirty="0">
                    <a:solidFill>
                      <a:srgbClr val="231F20"/>
                    </a:solidFill>
                    <a:cs typeface="Arial"/>
                  </a:rPr>
                  <a:t>anguages</a:t>
                </a:r>
                <a:r>
                  <a:rPr lang="en-IN" spc="-19" dirty="0">
                    <a:solidFill>
                      <a:srgbClr val="231F20"/>
                    </a:solidFill>
                    <a:cs typeface="Arial"/>
                  </a:rPr>
                  <a:t> </a:t>
                </a:r>
                <a:r>
                  <a:rPr lang="en-IN" dirty="0">
                    <a:solidFill>
                      <a:srgbClr val="231F20"/>
                    </a:solidFill>
                    <a:cs typeface="Arial"/>
                  </a:rPr>
                  <a:t>a</a:t>
                </a:r>
                <a:r>
                  <a:rPr lang="en-IN" spc="-5" dirty="0">
                    <a:solidFill>
                      <a:srgbClr val="231F20"/>
                    </a:solidFill>
                    <a:cs typeface="Arial"/>
                  </a:rPr>
                  <a:t>r</a:t>
                </a:r>
                <a:r>
                  <a:rPr lang="en-IN" dirty="0">
                    <a:solidFill>
                      <a:srgbClr val="231F20"/>
                    </a:solidFill>
                    <a:cs typeface="Arial"/>
                  </a:rPr>
                  <a:t>e</a:t>
                </a:r>
                <a:r>
                  <a:rPr lang="en-IN" spc="5" dirty="0">
                    <a:solidFill>
                      <a:srgbClr val="231F20"/>
                    </a:solidFill>
                    <a:cs typeface="Arial"/>
                  </a:rPr>
                  <a:t> </a:t>
                </a:r>
                <a:r>
                  <a:rPr lang="en-IN" spc="-5" dirty="0">
                    <a:solidFill>
                      <a:srgbClr val="231F20"/>
                    </a:solidFill>
                    <a:cs typeface="Arial"/>
                  </a:rPr>
                  <a:t>cl</a:t>
                </a:r>
                <a:r>
                  <a:rPr lang="en-IN" dirty="0">
                    <a:solidFill>
                      <a:srgbClr val="231F20"/>
                    </a:solidFill>
                    <a:cs typeface="Arial"/>
                  </a:rPr>
                  <a:t>o</a:t>
                </a:r>
                <a:r>
                  <a:rPr lang="en-IN" spc="-5" dirty="0">
                    <a:solidFill>
                      <a:srgbClr val="231F20"/>
                    </a:solidFill>
                    <a:cs typeface="Arial"/>
                  </a:rPr>
                  <a:t>s</a:t>
                </a:r>
                <a:r>
                  <a:rPr lang="en-IN" dirty="0">
                    <a:solidFill>
                      <a:srgbClr val="231F20"/>
                    </a:solidFill>
                    <a:cs typeface="Arial"/>
                  </a:rPr>
                  <a:t>ed</a:t>
                </a:r>
                <a:r>
                  <a:rPr lang="en-IN" spc="-5" dirty="0">
                    <a:solidFill>
                      <a:srgbClr val="231F20"/>
                    </a:solidFill>
                    <a:cs typeface="Arial"/>
                  </a:rPr>
                  <a:t> </a:t>
                </a:r>
                <a:r>
                  <a:rPr lang="en-IN" dirty="0" smtClean="0">
                    <a:solidFill>
                      <a:srgbClr val="231F20"/>
                    </a:solidFill>
                    <a:cs typeface="Arial"/>
                  </a:rPr>
                  <a:t>under </a:t>
                </a:r>
                <a14:m>
                  <m:oMath xmlns:m="http://schemas.openxmlformats.org/officeDocument/2006/math">
                    <m:r>
                      <a:rPr lang="en-IN" i="1" smtClean="0">
                        <a:solidFill>
                          <a:srgbClr val="231F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∪</m:t>
                    </m:r>
                  </m:oMath>
                </a14:m>
                <a:r>
                  <a:rPr lang="en-IN" dirty="0" smtClean="0">
                    <a:solidFill>
                      <a:srgbClr val="231F20"/>
                    </a:solidFill>
                    <a:cs typeface="Arial"/>
                  </a:rPr>
                  <a:t> ,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231F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∩</m:t>
                    </m:r>
                  </m:oMath>
                </a14:m>
                <a:r>
                  <a:rPr lang="en-IN" dirty="0" smtClean="0">
                    <a:solidFill>
                      <a:srgbClr val="231F20"/>
                    </a:solidFill>
                    <a:cs typeface="Arial"/>
                  </a:rPr>
                  <a:t> and</a:t>
                </a:r>
                <a:r>
                  <a:rPr lang="en-IN" spc="-5" dirty="0" smtClean="0">
                    <a:solidFill>
                      <a:srgbClr val="231F20"/>
                    </a:solidFill>
                    <a:cs typeface="Arial"/>
                  </a:rPr>
                  <a:t> c</a:t>
                </a:r>
                <a:r>
                  <a:rPr lang="en-IN" dirty="0" smtClean="0">
                    <a:solidFill>
                      <a:srgbClr val="231F20"/>
                    </a:solidFill>
                    <a:cs typeface="Arial"/>
                  </a:rPr>
                  <a:t>o</a:t>
                </a:r>
                <a:r>
                  <a:rPr lang="en-IN" spc="-10" dirty="0" smtClean="0">
                    <a:solidFill>
                      <a:srgbClr val="231F20"/>
                    </a:solidFill>
                    <a:cs typeface="Arial"/>
                  </a:rPr>
                  <a:t>m</a:t>
                </a:r>
                <a:r>
                  <a:rPr lang="en-IN" dirty="0" smtClean="0">
                    <a:solidFill>
                      <a:srgbClr val="231F20"/>
                    </a:solidFill>
                    <a:cs typeface="Arial"/>
                  </a:rPr>
                  <a:t>p</a:t>
                </a:r>
                <a:r>
                  <a:rPr lang="en-IN" spc="-5" dirty="0" smtClean="0">
                    <a:solidFill>
                      <a:srgbClr val="231F20"/>
                    </a:solidFill>
                    <a:cs typeface="Arial"/>
                  </a:rPr>
                  <a:t>l</a:t>
                </a:r>
                <a:r>
                  <a:rPr lang="en-IN" dirty="0" smtClean="0">
                    <a:solidFill>
                      <a:srgbClr val="231F20"/>
                    </a:solidFill>
                    <a:cs typeface="Arial"/>
                  </a:rPr>
                  <a:t>e</a:t>
                </a:r>
                <a:r>
                  <a:rPr lang="en-IN" spc="-10" dirty="0" smtClean="0">
                    <a:solidFill>
                      <a:srgbClr val="231F20"/>
                    </a:solidFill>
                    <a:cs typeface="Arial"/>
                  </a:rPr>
                  <a:t>m</a:t>
                </a:r>
                <a:r>
                  <a:rPr lang="en-IN" dirty="0" smtClean="0">
                    <a:solidFill>
                      <a:srgbClr val="231F20"/>
                    </a:solidFill>
                    <a:cs typeface="Arial"/>
                  </a:rPr>
                  <a:t>entat</a:t>
                </a:r>
                <a:r>
                  <a:rPr lang="en-IN" spc="-5" dirty="0" smtClean="0">
                    <a:solidFill>
                      <a:srgbClr val="231F20"/>
                    </a:solidFill>
                    <a:cs typeface="Arial"/>
                  </a:rPr>
                  <a:t>i</a:t>
                </a:r>
                <a:r>
                  <a:rPr lang="en-IN" dirty="0" smtClean="0">
                    <a:solidFill>
                      <a:srgbClr val="231F20"/>
                    </a:solidFill>
                    <a:cs typeface="Arial"/>
                  </a:rPr>
                  <a:t>on</a:t>
                </a:r>
                <a:endParaRPr lang="en-IN" dirty="0">
                  <a:cs typeface="Arial"/>
                </a:endParaRPr>
              </a:p>
            </p:txBody>
          </p:sp>
        </mc:Choice>
        <mc:Fallback>
          <p:sp>
            <p:nvSpPr>
              <p:cNvPr id="9" name="Content Placeholder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0078" y="1238250"/>
                <a:ext cx="11551444" cy="5194222"/>
              </a:xfrm>
              <a:blipFill rotWithShape="0">
                <a:blip r:embed="rId2"/>
                <a:stretch>
                  <a:fillRect l="-580" t="-8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4204"/>
            <a:r>
              <a:rPr sz="1143" spc="-10" dirty="0">
                <a:solidFill>
                  <a:srgbClr val="231F20"/>
                </a:solidFill>
                <a:latin typeface="Arial"/>
                <a:cs typeface="Arial"/>
              </a:rPr>
              <a:t>10</a:t>
            </a:r>
            <a:endParaRPr sz="1143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20145" y="1934685"/>
            <a:ext cx="7622667" cy="410451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8979" indent="-246876">
              <a:buClr>
                <a:srgbClr val="231F20"/>
              </a:buClr>
              <a:buFont typeface="Gulim"/>
              <a:buChar char="•"/>
              <a:tabLst>
                <a:tab pos="258979" algn="l"/>
              </a:tabLst>
            </a:pPr>
            <a:endParaRPr sz="1953" dirty="0">
              <a:latin typeface="Arial"/>
              <a:cs typeface="Arial"/>
            </a:endParaRPr>
          </a:p>
        </p:txBody>
      </p:sp>
      <p:sp>
        <p:nvSpPr>
          <p:cNvPr id="10" name="Title 12"/>
          <p:cNvSpPr txBox="1">
            <a:spLocks/>
          </p:cNvSpPr>
          <p:nvPr/>
        </p:nvSpPr>
        <p:spPr>
          <a:xfrm>
            <a:off x="630078" y="312754"/>
            <a:ext cx="11808857" cy="661682"/>
          </a:xfrm>
          <a:prstGeom prst="rect">
            <a:avLst/>
          </a:prstGeom>
        </p:spPr>
        <p:txBody>
          <a:bodyPr vert="horz" lIns="102870" tIns="51435" rIns="102870" bIns="51435" rtlCol="0" anchor="b">
            <a:noAutofit/>
          </a:bodyPr>
          <a:lstStyle>
            <a:lvl1pPr algn="l" defTabSz="1028700" rtl="0" eaLnBrk="1" latinLnBrk="0" hangingPunct="1">
              <a:spcBef>
                <a:spcPct val="0"/>
              </a:spcBef>
              <a:buNone/>
              <a:defRPr sz="3700" b="1" kern="1200" cap="none" spc="-68" baseline="0">
                <a:solidFill>
                  <a:schemeClr val="tx2"/>
                </a:solidFill>
                <a:latin typeface="Arial Narrow" panose="020B0606020202030204" pitchFamily="34" charset="0"/>
                <a:ea typeface="+mj-ea"/>
                <a:cs typeface="+mj-cs"/>
              </a:defRPr>
            </a:lvl1pPr>
          </a:lstStyle>
          <a:p>
            <a:r>
              <a:rPr lang="el-GR" dirty="0"/>
              <a:t>ω-</a:t>
            </a:r>
            <a:r>
              <a:rPr lang="en-US" dirty="0"/>
              <a:t>Regular languages</a:t>
            </a:r>
          </a:p>
        </p:txBody>
      </p:sp>
    </p:spTree>
    <p:extLst>
      <p:ext uri="{BB962C8B-B14F-4D97-AF65-F5344CB8AC3E}">
        <p14:creationId xmlns:p14="http://schemas.microsoft.com/office/powerpoint/2010/main" val="2584607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630078" y="1771650"/>
            <a:ext cx="11551444" cy="4660822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Definition:</a:t>
            </a:r>
          </a:p>
          <a:p>
            <a:pPr marL="0" lvl="1" indent="0" algn="ctr">
              <a:buNone/>
            </a:pPr>
            <a:r>
              <a:rPr lang="en-US" sz="2400" dirty="0" smtClean="0"/>
              <a:t>LT property P over AP is </a:t>
            </a:r>
            <a:r>
              <a:rPr lang="el-GR" sz="2400" dirty="0">
                <a:solidFill>
                  <a:srgbClr val="C00000"/>
                </a:solidFill>
              </a:rPr>
              <a:t>ω-</a:t>
            </a:r>
            <a:r>
              <a:rPr lang="en-US" sz="2400" dirty="0">
                <a:solidFill>
                  <a:srgbClr val="C00000"/>
                </a:solidFill>
              </a:rPr>
              <a:t>Regular</a:t>
            </a:r>
            <a:r>
              <a:rPr lang="en-US" sz="2400" dirty="0"/>
              <a:t> </a:t>
            </a:r>
            <a:r>
              <a:rPr lang="en-US" sz="2400" dirty="0" smtClean="0"/>
              <a:t>if</a:t>
            </a:r>
          </a:p>
          <a:p>
            <a:pPr marL="0" lvl="1" indent="0" algn="ctr">
              <a:buNone/>
            </a:pPr>
            <a:r>
              <a:rPr lang="en-US" sz="2400" dirty="0" smtClean="0"/>
              <a:t>P is an </a:t>
            </a:r>
            <a:r>
              <a:rPr lang="el-GR" sz="2400" dirty="0" smtClean="0"/>
              <a:t>ω-</a:t>
            </a:r>
            <a:r>
              <a:rPr lang="en-US" sz="2400" dirty="0" smtClean="0"/>
              <a:t>regular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  <a:r>
              <a:rPr lang="en-US" sz="2400" dirty="0" smtClean="0"/>
              <a:t>language over the alphabet 2</a:t>
            </a:r>
            <a:r>
              <a:rPr lang="en-US" sz="2400" baseline="30000" dirty="0" smtClean="0"/>
              <a:t>AP</a:t>
            </a:r>
          </a:p>
          <a:p>
            <a:pPr marL="0" lvl="1" indent="0" algn="ctr">
              <a:buNone/>
            </a:pPr>
            <a:endParaRPr lang="en-US" sz="2400" baseline="30000" dirty="0"/>
          </a:p>
          <a:p>
            <a:pPr marL="0" lvl="1" indent="0" algn="ctr">
              <a:buNone/>
            </a:pPr>
            <a:endParaRPr lang="en-US" sz="2400" baseline="30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Or, equivalently:</a:t>
            </a:r>
          </a:p>
          <a:p>
            <a:pPr marL="0" lvl="1" indent="0" algn="ctr">
              <a:buNone/>
            </a:pPr>
            <a:r>
              <a:rPr lang="en-US" sz="2400" dirty="0"/>
              <a:t>LT property P over AP is </a:t>
            </a:r>
            <a:r>
              <a:rPr lang="el-GR" sz="2400" dirty="0">
                <a:solidFill>
                  <a:srgbClr val="C00000"/>
                </a:solidFill>
              </a:rPr>
              <a:t>ω-</a:t>
            </a:r>
            <a:r>
              <a:rPr lang="en-US" sz="2400" dirty="0">
                <a:solidFill>
                  <a:srgbClr val="C00000"/>
                </a:solidFill>
              </a:rPr>
              <a:t>Regular</a:t>
            </a:r>
            <a:r>
              <a:rPr lang="en-US" sz="2400" dirty="0"/>
              <a:t> if</a:t>
            </a:r>
          </a:p>
          <a:p>
            <a:pPr marL="0" lvl="1" indent="0" algn="ctr">
              <a:buNone/>
            </a:pPr>
            <a:r>
              <a:rPr lang="en-US" sz="2400" dirty="0"/>
              <a:t>P is </a:t>
            </a:r>
            <a:r>
              <a:rPr lang="en-US" sz="2400" dirty="0" smtClean="0"/>
              <a:t>a language accepted by a nondeterministic </a:t>
            </a:r>
            <a:r>
              <a:rPr lang="en-US" sz="2400" dirty="0" err="1" smtClean="0"/>
              <a:t>B</a:t>
            </a:r>
            <a:r>
              <a:rPr lang="en-US" sz="2400" dirty="0" err="1"/>
              <a:t>ü</a:t>
            </a:r>
            <a:r>
              <a:rPr lang="en-US" sz="2400" dirty="0" err="1" smtClean="0"/>
              <a:t>chi</a:t>
            </a:r>
            <a:r>
              <a:rPr lang="en-US" sz="2400" dirty="0" smtClean="0"/>
              <a:t> automaton over 2</a:t>
            </a:r>
            <a:r>
              <a:rPr lang="en-US" sz="2400" baseline="30000" dirty="0" smtClean="0"/>
              <a:t>AP</a:t>
            </a:r>
            <a:endParaRPr lang="en-US" sz="2400" baseline="30000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ω-</a:t>
            </a:r>
            <a:r>
              <a:rPr lang="en-US" dirty="0" smtClean="0"/>
              <a:t>Regular safety properties</a:t>
            </a:r>
            <a:endParaRPr lang="en-US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4204"/>
            <a:r>
              <a:rPr sz="1143" spc="-10" dirty="0">
                <a:solidFill>
                  <a:srgbClr val="231F20"/>
                </a:solidFill>
                <a:latin typeface="Arial"/>
                <a:cs typeface="Arial"/>
              </a:rPr>
              <a:t>11</a:t>
            </a:r>
            <a:endParaRPr sz="1143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40628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7" name="Content Placeholder 16"/>
              <p:cNvSpPr>
                <a:spLocks noGrp="1"/>
              </p:cNvSpPr>
              <p:nvPr>
                <p:ph idx="1"/>
              </p:nvPr>
            </p:nvSpPr>
            <p:spPr>
              <a:xfrm>
                <a:off x="890586" y="1543050"/>
                <a:ext cx="11290935" cy="4889422"/>
              </a:xfrm>
            </p:spPr>
            <p:txBody>
              <a:bodyPr>
                <a:normAutofit/>
              </a:bodyPr>
              <a:lstStyle/>
              <a:p>
                <a:pPr marL="355003" indent="-342900">
                  <a:buClr>
                    <a:srgbClr val="231F20"/>
                  </a:buClr>
                  <a:buFont typeface="Arial" panose="020B0604020202020204" pitchFamily="34" charset="0"/>
                  <a:buChar char="•"/>
                  <a:tabLst>
                    <a:tab pos="258979" algn="l"/>
                  </a:tabLst>
                </a:pPr>
                <a:r>
                  <a:rPr lang="en-IN" dirty="0" smtClean="0">
                    <a:solidFill>
                      <a:srgbClr val="231F20"/>
                    </a:solidFill>
                    <a:cs typeface="Arial"/>
                  </a:rPr>
                  <a:t>A</a:t>
                </a:r>
                <a:r>
                  <a:rPr lang="en-IN" spc="-33" dirty="0">
                    <a:solidFill>
                      <a:srgbClr val="231F20"/>
                    </a:solidFill>
                    <a:cs typeface="Arial"/>
                  </a:rPr>
                  <a:t>n</a:t>
                </a:r>
                <a:r>
                  <a:rPr lang="en-IN" dirty="0">
                    <a:solidFill>
                      <a:srgbClr val="231F20"/>
                    </a:solidFill>
                    <a:cs typeface="Arial"/>
                  </a:rPr>
                  <a:t>y</a:t>
                </a:r>
                <a:r>
                  <a:rPr lang="en-IN" spc="5" dirty="0">
                    <a:solidFill>
                      <a:srgbClr val="231F20"/>
                    </a:solidFill>
                    <a:cs typeface="Arial"/>
                  </a:rPr>
                  <a:t> </a:t>
                </a:r>
                <a:r>
                  <a:rPr lang="en-IN" spc="-5" dirty="0">
                    <a:solidFill>
                      <a:srgbClr val="231F20"/>
                    </a:solidFill>
                    <a:cs typeface="Arial"/>
                  </a:rPr>
                  <a:t>i</a:t>
                </a:r>
                <a:r>
                  <a:rPr lang="en-IN" spc="-33" dirty="0">
                    <a:solidFill>
                      <a:srgbClr val="231F20"/>
                    </a:solidFill>
                    <a:cs typeface="Arial"/>
                  </a:rPr>
                  <a:t>n</a:t>
                </a:r>
                <a:r>
                  <a:rPr lang="en-IN" spc="-48" dirty="0">
                    <a:solidFill>
                      <a:srgbClr val="231F20"/>
                    </a:solidFill>
                    <a:cs typeface="Arial"/>
                  </a:rPr>
                  <a:t>v</a:t>
                </a:r>
                <a:r>
                  <a:rPr lang="en-IN" dirty="0">
                    <a:solidFill>
                      <a:srgbClr val="231F20"/>
                    </a:solidFill>
                    <a:cs typeface="Arial"/>
                  </a:rPr>
                  <a:t>a</a:t>
                </a:r>
                <a:r>
                  <a:rPr lang="en-IN" spc="29" dirty="0">
                    <a:solidFill>
                      <a:srgbClr val="231F20"/>
                    </a:solidFill>
                    <a:cs typeface="Arial"/>
                  </a:rPr>
                  <a:t>r</a:t>
                </a:r>
                <a:r>
                  <a:rPr lang="en-IN" spc="-5" dirty="0">
                    <a:solidFill>
                      <a:srgbClr val="231F20"/>
                    </a:solidFill>
                    <a:cs typeface="Arial"/>
                  </a:rPr>
                  <a:t>i</a:t>
                </a:r>
                <a:r>
                  <a:rPr lang="en-IN" dirty="0">
                    <a:solidFill>
                      <a:srgbClr val="231F20"/>
                    </a:solidFill>
                    <a:cs typeface="Arial"/>
                  </a:rPr>
                  <a:t>ant</a:t>
                </a:r>
                <a:r>
                  <a:rPr lang="en-IN" spc="-19" dirty="0">
                    <a:solidFill>
                      <a:srgbClr val="231F20"/>
                    </a:solidFill>
                    <a:cs typeface="Arial"/>
                  </a:rPr>
                  <a:t> </a:t>
                </a:r>
                <a:r>
                  <a:rPr lang="en-IN" spc="-43" dirty="0">
                    <a:solidFill>
                      <a:srgbClr val="231F20"/>
                    </a:solidFill>
                    <a:cs typeface="Arial"/>
                  </a:rPr>
                  <a:t>P </a:t>
                </a:r>
                <a:r>
                  <a:rPr lang="en-IN" spc="-272" dirty="0">
                    <a:solidFill>
                      <a:srgbClr val="231F20"/>
                    </a:solidFill>
                    <a:cs typeface="Arial"/>
                  </a:rPr>
                  <a:t> </a:t>
                </a:r>
                <a:r>
                  <a:rPr lang="en-IN" spc="-5" dirty="0">
                    <a:solidFill>
                      <a:srgbClr val="231F20"/>
                    </a:solidFill>
                    <a:cs typeface="Arial"/>
                  </a:rPr>
                  <a:t>i</a:t>
                </a:r>
                <a:r>
                  <a:rPr lang="en-IN" dirty="0">
                    <a:solidFill>
                      <a:srgbClr val="231F20"/>
                    </a:solidFill>
                    <a:cs typeface="Arial"/>
                  </a:rPr>
                  <a:t>s</a:t>
                </a:r>
                <a:r>
                  <a:rPr lang="en-IN" spc="5" dirty="0">
                    <a:solidFill>
                      <a:srgbClr val="231F20"/>
                    </a:solidFill>
                    <a:cs typeface="Arial"/>
                  </a:rPr>
                  <a:t> </a:t>
                </a:r>
                <a:r>
                  <a:rPr lang="en-IN" dirty="0">
                    <a:solidFill>
                      <a:srgbClr val="231F20"/>
                    </a:solidFill>
                    <a:cs typeface="Arial"/>
                  </a:rPr>
                  <a:t>an</a:t>
                </a:r>
                <a:r>
                  <a:rPr lang="en-IN" spc="5" dirty="0">
                    <a:solidFill>
                      <a:srgbClr val="231F20"/>
                    </a:solidFill>
                    <a:cs typeface="Arial"/>
                  </a:rPr>
                  <a:t> </a:t>
                </a:r>
                <a:r>
                  <a:rPr lang="en-IN" spc="-242" dirty="0" smtClean="0">
                    <a:solidFill>
                      <a:srgbClr val="231F20"/>
                    </a:solidFill>
                    <a:cs typeface="Arial"/>
                  </a:rPr>
                  <a:t>ω - </a:t>
                </a:r>
                <a:r>
                  <a:rPr lang="en-IN" spc="-5" dirty="0" smtClean="0">
                    <a:solidFill>
                      <a:srgbClr val="231F20"/>
                    </a:solidFill>
                    <a:cs typeface="Arial"/>
                  </a:rPr>
                  <a:t>r</a:t>
                </a:r>
                <a:r>
                  <a:rPr lang="en-IN" dirty="0" smtClean="0">
                    <a:solidFill>
                      <a:srgbClr val="231F20"/>
                    </a:solidFill>
                    <a:cs typeface="Arial"/>
                  </a:rPr>
                  <a:t>egu</a:t>
                </a:r>
                <a:r>
                  <a:rPr lang="en-IN" spc="-5" dirty="0" smtClean="0">
                    <a:solidFill>
                      <a:srgbClr val="231F20"/>
                    </a:solidFill>
                    <a:cs typeface="Arial"/>
                  </a:rPr>
                  <a:t>l</a:t>
                </a:r>
                <a:r>
                  <a:rPr lang="en-IN" dirty="0" smtClean="0">
                    <a:solidFill>
                      <a:srgbClr val="231F20"/>
                    </a:solidFill>
                    <a:cs typeface="Arial"/>
                  </a:rPr>
                  <a:t>ar p</a:t>
                </a:r>
                <a:r>
                  <a:rPr lang="en-IN" spc="-5" dirty="0" smtClean="0">
                    <a:solidFill>
                      <a:srgbClr val="231F20"/>
                    </a:solidFill>
                    <a:cs typeface="Arial"/>
                  </a:rPr>
                  <a:t>r</a:t>
                </a:r>
                <a:r>
                  <a:rPr lang="en-IN" dirty="0" smtClean="0">
                    <a:solidFill>
                      <a:srgbClr val="231F20"/>
                    </a:solidFill>
                    <a:cs typeface="Arial"/>
                  </a:rPr>
                  <a:t>ope</a:t>
                </a:r>
                <a:r>
                  <a:rPr lang="en-IN" spc="76" dirty="0" smtClean="0">
                    <a:solidFill>
                      <a:srgbClr val="231F20"/>
                    </a:solidFill>
                    <a:cs typeface="Arial"/>
                  </a:rPr>
                  <a:t>r</a:t>
                </a:r>
                <a:r>
                  <a:rPr lang="en-IN" dirty="0" smtClean="0">
                    <a:solidFill>
                      <a:srgbClr val="231F20"/>
                    </a:solidFill>
                    <a:cs typeface="Arial"/>
                  </a:rPr>
                  <a:t>ty</a:t>
                </a:r>
              </a:p>
              <a:p>
                <a:pPr marL="869353" lvl="1" indent="-342900">
                  <a:buClr>
                    <a:srgbClr val="231F20"/>
                  </a:buClr>
                  <a:tabLst>
                    <a:tab pos="258979" algn="l"/>
                  </a:tabLst>
                </a:pPr>
                <a:r>
                  <a:rPr lang="en-IN" dirty="0" smtClean="0">
                    <a:solidFill>
                      <a:srgbClr val="002060"/>
                    </a:solidFill>
                    <a:cs typeface="Arial"/>
                  </a:rPr>
                  <a:t>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pPr>
                      <m:e>
                        <m:r>
                          <a:rPr lang="en-IN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  <m:t>∅</m:t>
                        </m:r>
                      </m:e>
                      <m:sup>
                        <m:r>
                          <a:rPr lang="en-IN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  <m:t>𝝎</m:t>
                        </m:r>
                      </m:sup>
                    </m:sSup>
                  </m:oMath>
                </a14:m>
                <a:r>
                  <a:rPr lang="en-IN" dirty="0" smtClean="0">
                    <a:solidFill>
                      <a:srgbClr val="002060"/>
                    </a:solidFill>
                    <a:cs typeface="Arial"/>
                  </a:rPr>
                  <a:t> described P with invariant condition </a:t>
                </a:r>
                <a14:m>
                  <m:oMath xmlns:m="http://schemas.openxmlformats.org/officeDocument/2006/math">
                    <m:r>
                      <a:rPr lang="en-IN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∅</m:t>
                    </m:r>
                  </m:oMath>
                </a14:m>
                <a:endParaRPr lang="en-IN" dirty="0">
                  <a:solidFill>
                    <a:srgbClr val="002060"/>
                  </a:solidFill>
                  <a:cs typeface="Arial"/>
                </a:endParaRPr>
              </a:p>
              <a:p>
                <a:pPr>
                  <a:lnSpc>
                    <a:spcPts val="1334"/>
                  </a:lnSpc>
                  <a:spcBef>
                    <a:spcPts val="74"/>
                  </a:spcBef>
                  <a:buClr>
                    <a:srgbClr val="231F20"/>
                  </a:buClr>
                  <a:buFont typeface="Gulim"/>
                  <a:buChar char="•"/>
                </a:pPr>
                <a:endParaRPr lang="en-IN" dirty="0"/>
              </a:p>
              <a:p>
                <a:pPr marL="355003" indent="-342900">
                  <a:buClr>
                    <a:srgbClr val="231F20"/>
                  </a:buClr>
                  <a:buFont typeface="Arial" panose="020B0604020202020204" pitchFamily="34" charset="0"/>
                  <a:buChar char="•"/>
                  <a:tabLst>
                    <a:tab pos="258979" algn="l"/>
                  </a:tabLst>
                </a:pPr>
                <a:r>
                  <a:rPr lang="en-IN" dirty="0" smtClean="0">
                    <a:solidFill>
                      <a:srgbClr val="231F20"/>
                    </a:solidFill>
                    <a:cs typeface="Arial"/>
                  </a:rPr>
                  <a:t>A</a:t>
                </a:r>
                <a:r>
                  <a:rPr lang="en-IN" spc="-33" dirty="0" smtClean="0">
                    <a:solidFill>
                      <a:srgbClr val="231F20"/>
                    </a:solidFill>
                    <a:cs typeface="Arial"/>
                  </a:rPr>
                  <a:t>n</a:t>
                </a:r>
                <a:r>
                  <a:rPr lang="en-IN" dirty="0" smtClean="0">
                    <a:solidFill>
                      <a:srgbClr val="231F20"/>
                    </a:solidFill>
                    <a:cs typeface="Arial"/>
                  </a:rPr>
                  <a:t>y</a:t>
                </a:r>
                <a:r>
                  <a:rPr lang="en-IN" spc="5" dirty="0" smtClean="0">
                    <a:solidFill>
                      <a:srgbClr val="231F20"/>
                    </a:solidFill>
                    <a:cs typeface="Arial"/>
                  </a:rPr>
                  <a:t> </a:t>
                </a:r>
                <a:r>
                  <a:rPr lang="en-IN" spc="-5" dirty="0">
                    <a:solidFill>
                      <a:srgbClr val="231F20"/>
                    </a:solidFill>
                    <a:cs typeface="Arial"/>
                  </a:rPr>
                  <a:t>r</a:t>
                </a:r>
                <a:r>
                  <a:rPr lang="en-IN" dirty="0">
                    <a:solidFill>
                      <a:srgbClr val="231F20"/>
                    </a:solidFill>
                    <a:cs typeface="Arial"/>
                  </a:rPr>
                  <a:t>egu</a:t>
                </a:r>
                <a:r>
                  <a:rPr lang="en-IN" spc="-5" dirty="0">
                    <a:solidFill>
                      <a:srgbClr val="231F20"/>
                    </a:solidFill>
                    <a:cs typeface="Arial"/>
                  </a:rPr>
                  <a:t>l</a:t>
                </a:r>
                <a:r>
                  <a:rPr lang="en-IN" dirty="0">
                    <a:solidFill>
                      <a:srgbClr val="231F20"/>
                    </a:solidFill>
                    <a:cs typeface="Arial"/>
                  </a:rPr>
                  <a:t>ar</a:t>
                </a:r>
                <a:r>
                  <a:rPr lang="en-IN" spc="-10" dirty="0">
                    <a:solidFill>
                      <a:srgbClr val="231F20"/>
                    </a:solidFill>
                    <a:cs typeface="Arial"/>
                  </a:rPr>
                  <a:t> </a:t>
                </a:r>
                <a:r>
                  <a:rPr lang="en-IN" spc="-5" dirty="0">
                    <a:solidFill>
                      <a:srgbClr val="231F20"/>
                    </a:solidFill>
                    <a:cs typeface="Arial"/>
                  </a:rPr>
                  <a:t>s</a:t>
                </a:r>
                <a:r>
                  <a:rPr lang="en-IN" dirty="0">
                    <a:solidFill>
                      <a:srgbClr val="231F20"/>
                    </a:solidFill>
                    <a:cs typeface="Arial"/>
                  </a:rPr>
                  <a:t>a</a:t>
                </a:r>
                <a:r>
                  <a:rPr lang="en-IN" spc="-57" dirty="0">
                    <a:solidFill>
                      <a:srgbClr val="231F20"/>
                    </a:solidFill>
                    <a:cs typeface="Arial"/>
                  </a:rPr>
                  <a:t>f</a:t>
                </a:r>
                <a:r>
                  <a:rPr lang="en-IN" dirty="0">
                    <a:solidFill>
                      <a:srgbClr val="231F20"/>
                    </a:solidFill>
                    <a:cs typeface="Arial"/>
                  </a:rPr>
                  <a:t>ety</a:t>
                </a:r>
                <a:r>
                  <a:rPr lang="en-IN" spc="-10" dirty="0">
                    <a:solidFill>
                      <a:srgbClr val="231F20"/>
                    </a:solidFill>
                    <a:cs typeface="Arial"/>
                  </a:rPr>
                  <a:t> </a:t>
                </a:r>
                <a:r>
                  <a:rPr lang="en-IN" dirty="0">
                    <a:solidFill>
                      <a:srgbClr val="231F20"/>
                    </a:solidFill>
                    <a:cs typeface="Arial"/>
                  </a:rPr>
                  <a:t>p</a:t>
                </a:r>
                <a:r>
                  <a:rPr lang="en-IN" spc="-5" dirty="0">
                    <a:solidFill>
                      <a:srgbClr val="231F20"/>
                    </a:solidFill>
                    <a:cs typeface="Arial"/>
                  </a:rPr>
                  <a:t>r</a:t>
                </a:r>
                <a:r>
                  <a:rPr lang="en-IN" dirty="0">
                    <a:solidFill>
                      <a:srgbClr val="231F20"/>
                    </a:solidFill>
                    <a:cs typeface="Arial"/>
                  </a:rPr>
                  <a:t>ope</a:t>
                </a:r>
                <a:r>
                  <a:rPr lang="en-IN" spc="76" dirty="0">
                    <a:solidFill>
                      <a:srgbClr val="231F20"/>
                    </a:solidFill>
                    <a:cs typeface="Arial"/>
                  </a:rPr>
                  <a:t>r</a:t>
                </a:r>
                <a:r>
                  <a:rPr lang="en-IN" dirty="0">
                    <a:solidFill>
                      <a:srgbClr val="231F20"/>
                    </a:solidFill>
                    <a:cs typeface="Arial"/>
                  </a:rPr>
                  <a:t>ty </a:t>
                </a:r>
                <a:r>
                  <a:rPr lang="en-IN" spc="-43" dirty="0">
                    <a:solidFill>
                      <a:srgbClr val="231F20"/>
                    </a:solidFill>
                    <a:cs typeface="Arial"/>
                  </a:rPr>
                  <a:t>P </a:t>
                </a:r>
                <a:r>
                  <a:rPr lang="en-IN" spc="-272" dirty="0">
                    <a:solidFill>
                      <a:srgbClr val="231F20"/>
                    </a:solidFill>
                    <a:cs typeface="Arial"/>
                  </a:rPr>
                  <a:t> </a:t>
                </a:r>
                <a:r>
                  <a:rPr lang="en-IN" spc="-5" dirty="0">
                    <a:solidFill>
                      <a:srgbClr val="231F20"/>
                    </a:solidFill>
                    <a:cs typeface="Arial"/>
                  </a:rPr>
                  <a:t>i</a:t>
                </a:r>
                <a:r>
                  <a:rPr lang="en-IN" dirty="0">
                    <a:solidFill>
                      <a:srgbClr val="231F20"/>
                    </a:solidFill>
                    <a:cs typeface="Arial"/>
                  </a:rPr>
                  <a:t>s</a:t>
                </a:r>
                <a:r>
                  <a:rPr lang="en-IN" spc="5" dirty="0">
                    <a:solidFill>
                      <a:srgbClr val="231F20"/>
                    </a:solidFill>
                    <a:cs typeface="Arial"/>
                  </a:rPr>
                  <a:t> </a:t>
                </a:r>
                <a:r>
                  <a:rPr lang="en-IN" dirty="0">
                    <a:solidFill>
                      <a:srgbClr val="231F20"/>
                    </a:solidFill>
                    <a:cs typeface="Arial"/>
                  </a:rPr>
                  <a:t>an</a:t>
                </a:r>
                <a:r>
                  <a:rPr lang="en-IN" spc="-5" dirty="0">
                    <a:solidFill>
                      <a:srgbClr val="231F20"/>
                    </a:solidFill>
                    <a:cs typeface="Arial"/>
                  </a:rPr>
                  <a:t> </a:t>
                </a:r>
                <a:r>
                  <a:rPr lang="en-IN" spc="-242" dirty="0" smtClean="0">
                    <a:solidFill>
                      <a:srgbClr val="231F20"/>
                    </a:solidFill>
                    <a:cs typeface="Arial"/>
                  </a:rPr>
                  <a:t>ω </a:t>
                </a:r>
                <a:r>
                  <a:rPr lang="en-IN" spc="-5" dirty="0" smtClean="0">
                    <a:solidFill>
                      <a:srgbClr val="231F20"/>
                    </a:solidFill>
                    <a:cs typeface="Arial"/>
                  </a:rPr>
                  <a:t>-r</a:t>
                </a:r>
                <a:r>
                  <a:rPr lang="en-IN" dirty="0" smtClean="0">
                    <a:solidFill>
                      <a:srgbClr val="231F20"/>
                    </a:solidFill>
                    <a:cs typeface="Arial"/>
                  </a:rPr>
                  <a:t>egu</a:t>
                </a:r>
                <a:r>
                  <a:rPr lang="en-IN" spc="-5" dirty="0" smtClean="0">
                    <a:solidFill>
                      <a:srgbClr val="231F20"/>
                    </a:solidFill>
                    <a:cs typeface="Arial"/>
                  </a:rPr>
                  <a:t>l</a:t>
                </a:r>
                <a:r>
                  <a:rPr lang="en-IN" dirty="0" smtClean="0">
                    <a:solidFill>
                      <a:srgbClr val="231F20"/>
                    </a:solidFill>
                    <a:cs typeface="Arial"/>
                  </a:rPr>
                  <a:t>ar</a:t>
                </a:r>
                <a:r>
                  <a:rPr lang="en-IN" spc="10" dirty="0" smtClean="0">
                    <a:solidFill>
                      <a:srgbClr val="231F20"/>
                    </a:solidFill>
                    <a:cs typeface="Arial"/>
                  </a:rPr>
                  <a:t> </a:t>
                </a:r>
                <a:r>
                  <a:rPr lang="en-IN" dirty="0" smtClean="0">
                    <a:solidFill>
                      <a:srgbClr val="231F20"/>
                    </a:solidFill>
                    <a:cs typeface="Arial"/>
                  </a:rPr>
                  <a:t>p</a:t>
                </a:r>
                <a:r>
                  <a:rPr lang="en-IN" spc="-5" dirty="0" smtClean="0">
                    <a:solidFill>
                      <a:srgbClr val="231F20"/>
                    </a:solidFill>
                    <a:cs typeface="Arial"/>
                  </a:rPr>
                  <a:t>r</a:t>
                </a:r>
                <a:r>
                  <a:rPr lang="en-IN" dirty="0" smtClean="0">
                    <a:solidFill>
                      <a:srgbClr val="231F20"/>
                    </a:solidFill>
                    <a:cs typeface="Arial"/>
                  </a:rPr>
                  <a:t>ope</a:t>
                </a:r>
                <a:r>
                  <a:rPr lang="en-IN" spc="76" dirty="0" smtClean="0">
                    <a:solidFill>
                      <a:srgbClr val="231F20"/>
                    </a:solidFill>
                    <a:cs typeface="Arial"/>
                  </a:rPr>
                  <a:t>r</a:t>
                </a:r>
                <a:r>
                  <a:rPr lang="en-IN" dirty="0" smtClean="0">
                    <a:solidFill>
                      <a:srgbClr val="231F20"/>
                    </a:solidFill>
                    <a:cs typeface="Arial"/>
                  </a:rPr>
                  <a:t>ty</a:t>
                </a:r>
              </a:p>
              <a:p>
                <a:pPr marL="869353" lvl="1" indent="-342900">
                  <a:buClr>
                    <a:srgbClr val="231F20"/>
                  </a:buClr>
                  <a:tabLst>
                    <a:tab pos="258979" algn="l"/>
                  </a:tabLst>
                </a:pPr>
                <a:r>
                  <a:rPr lang="en-IN" dirty="0" smtClean="0">
                    <a:solidFill>
                      <a:srgbClr val="002060"/>
                    </a:solidFill>
                    <a:cs typeface="Arial"/>
                  </a:rPr>
                  <a:t>as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IN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barPr>
                      <m:e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𝑷</m:t>
                        </m:r>
                      </m:e>
                    </m:ba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/>
                      </a:rPr>
                      <m:t>=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/>
                      </a:rPr>
                      <m:t>𝒃𝒑</m:t>
                    </m:r>
                    <m:d>
                      <m:dPr>
                        <m:ctrlP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𝑷</m:t>
                        </m:r>
                      </m:e>
                    </m:d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/>
                      </a:rPr>
                      <m:t>.</m:t>
                    </m:r>
                    <m:sSup>
                      <m:sSupPr>
                        <m:ctrlP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</m:ctrlPr>
                              </m:sSupPr>
                              <m:e>
                                <m:r>
                                  <a:rPr lang="en-US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  <m:t>𝟐</m:t>
                                </m:r>
                              </m:e>
                              <m:sup>
                                <m:r>
                                  <a:rPr lang="en-US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  <m:t>𝑨𝑷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IN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  <m:t>𝝎</m:t>
                        </m:r>
                      </m:sup>
                    </m:sSup>
                  </m:oMath>
                </a14:m>
                <a:r>
                  <a:rPr lang="en-IN" dirty="0" smtClean="0">
                    <a:solidFill>
                      <a:srgbClr val="002060"/>
                    </a:solidFill>
                    <a:cs typeface="Arial"/>
                  </a:rPr>
                  <a:t> is </a:t>
                </a:r>
                <a14:m>
                  <m:oMath xmlns:m="http://schemas.openxmlformats.org/officeDocument/2006/math">
                    <m:r>
                      <a:rPr lang="en-IN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𝝎</m:t>
                    </m:r>
                  </m:oMath>
                </a14:m>
                <a:r>
                  <a:rPr lang="en-IN" dirty="0" smtClean="0">
                    <a:solidFill>
                      <a:srgbClr val="002060"/>
                    </a:solidFill>
                    <a:cs typeface="Arial"/>
                  </a:rPr>
                  <a:t>-regular.</a:t>
                </a:r>
              </a:p>
              <a:p>
                <a:pPr marL="869353" lvl="1" indent="-342900">
                  <a:buClr>
                    <a:srgbClr val="231F20"/>
                  </a:buClr>
                  <a:tabLst>
                    <a:tab pos="258979" algn="l"/>
                  </a:tabLst>
                </a:pPr>
                <a:r>
                  <a:rPr lang="en-IN" dirty="0" smtClean="0">
                    <a:cs typeface="Arial"/>
                  </a:rPr>
                  <a:t>And the fact </a:t>
                </a:r>
                <a:r>
                  <a:rPr lang="en-IN" dirty="0">
                    <a:cs typeface="Arial"/>
                  </a:rPr>
                  <a:t>that </a:t>
                </a:r>
                <a:r>
                  <a:rPr lang="en-IN" dirty="0" smtClean="0">
                    <a:cs typeface="Arial"/>
                  </a:rPr>
                  <a:t>𝝎-regular languages are closed under complement.</a:t>
                </a:r>
                <a:endParaRPr lang="en-IN" dirty="0">
                  <a:solidFill>
                    <a:srgbClr val="002060"/>
                  </a:solidFill>
                  <a:cs typeface="Arial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IN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IN" dirty="0" smtClean="0"/>
                  <a:t>Any </a:t>
                </a:r>
                <a:r>
                  <a:rPr lang="en-IN" dirty="0"/>
                  <a:t>liveness property P  is an ω-regular property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17" name="Content Placeholder 1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90586" y="1543050"/>
                <a:ext cx="11290935" cy="4889422"/>
              </a:xfrm>
              <a:blipFill rotWithShape="0">
                <a:blip r:embed="rId2"/>
                <a:stretch>
                  <a:fillRect l="-648" t="-8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bject 5"/>
          <p:cNvSpPr txBox="1"/>
          <p:nvPr/>
        </p:nvSpPr>
        <p:spPr>
          <a:xfrm>
            <a:off x="2120142" y="2447337"/>
            <a:ext cx="6227265" cy="135969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8979" indent="-246876">
              <a:buClr>
                <a:srgbClr val="231F20"/>
              </a:buClr>
              <a:buFont typeface="Gulim"/>
              <a:buChar char="•"/>
              <a:tabLst>
                <a:tab pos="258979" algn="l"/>
              </a:tabLst>
            </a:pPr>
            <a:endParaRPr sz="1953" dirty="0">
              <a:latin typeface="Arial"/>
              <a:cs typeface="Arial"/>
            </a:endParaRPr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examples of </a:t>
            </a:r>
            <a:r>
              <a:rPr lang="el-GR" dirty="0"/>
              <a:t>ω-</a:t>
            </a:r>
            <a:r>
              <a:rPr lang="en-US" dirty="0"/>
              <a:t>regular </a:t>
            </a:r>
            <a:r>
              <a:rPr lang="en-US" dirty="0" smtClean="0"/>
              <a:t>properties</a:t>
            </a:r>
            <a:endParaRPr lang="en-US" dirty="0"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4204"/>
            <a:r>
              <a:rPr sz="1143" spc="-10" dirty="0">
                <a:solidFill>
                  <a:srgbClr val="231F20"/>
                </a:solidFill>
                <a:latin typeface="Arial"/>
                <a:cs typeface="Arial"/>
              </a:rPr>
              <a:t>12</a:t>
            </a:r>
            <a:endParaRPr sz="1143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349630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object 4"/>
          <p:cNvSpPr txBox="1"/>
          <p:nvPr/>
        </p:nvSpPr>
        <p:spPr>
          <a:xfrm>
            <a:off x="3861437" y="1318430"/>
            <a:ext cx="4270920" cy="3836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102"/>
            <a:endParaRPr sz="2335" dirty="0">
              <a:latin typeface="Arial"/>
              <a:cs typeface="Arial"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Concrete </a:t>
            </a:r>
            <a:r>
              <a:rPr lang="el-GR" dirty="0"/>
              <a:t>ω-</a:t>
            </a:r>
            <a:r>
              <a:rPr lang="en-US" dirty="0"/>
              <a:t>regular </a:t>
            </a:r>
            <a:r>
              <a:rPr lang="en-US" dirty="0" smtClean="0"/>
              <a:t>properties</a:t>
            </a:r>
            <a:endParaRPr lang="en-US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4204"/>
            <a:r>
              <a:rPr sz="1143" spc="-10" dirty="0">
                <a:solidFill>
                  <a:srgbClr val="231F20"/>
                </a:solidFill>
                <a:latin typeface="Arial"/>
                <a:cs typeface="Arial"/>
              </a:rPr>
              <a:t>13</a:t>
            </a:r>
            <a:endParaRPr sz="1143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204543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Overview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5285"/>
            <a:r>
              <a:rPr sz="1143" spc="-10" dirty="0">
                <a:solidFill>
                  <a:srgbClr val="231F20"/>
                </a:solidFill>
                <a:latin typeface="Arial"/>
                <a:cs typeface="Arial"/>
              </a:rPr>
              <a:t>6</a:t>
            </a:r>
            <a:endParaRPr sz="1143">
              <a:latin typeface="Arial"/>
              <a:cs typeface="Arial"/>
            </a:endParaRPr>
          </a:p>
        </p:txBody>
      </p:sp>
      <p:sp>
        <p:nvSpPr>
          <p:cNvPr id="13" name="object 5"/>
          <p:cNvSpPr txBox="1"/>
          <p:nvPr/>
        </p:nvSpPr>
        <p:spPr>
          <a:xfrm>
            <a:off x="3176163" y="2265768"/>
            <a:ext cx="7620424" cy="26699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1963" indent="-344488">
              <a:spcBef>
                <a:spcPts val="1475"/>
              </a:spcBef>
              <a:buClr>
                <a:srgbClr val="0000FF"/>
              </a:buClr>
              <a:buFont typeface="Arial"/>
              <a:buChar char="–"/>
            </a:pPr>
            <a:r>
              <a:rPr lang="en-US" sz="2400" b="1" i="1" spc="-55" dirty="0" smtClean="0">
                <a:latin typeface="Arial Narrow" panose="020B0606020202030204" pitchFamily="34" charset="0"/>
                <a:cs typeface="Arial"/>
              </a:rPr>
              <a:t>Motivation</a:t>
            </a:r>
            <a:r>
              <a:rPr lang="en-US" sz="2400" b="1" i="1" spc="-55" dirty="0">
                <a:latin typeface="Arial Narrow" panose="020B0606020202030204" pitchFamily="34" charset="0"/>
                <a:cs typeface="Arial"/>
              </a:rPr>
              <a:t>: Peterson’s </a:t>
            </a:r>
            <a:r>
              <a:rPr lang="en-US" sz="2400" b="1" i="1" spc="-55" dirty="0" smtClean="0">
                <a:latin typeface="Arial Narrow" panose="020B0606020202030204" pitchFamily="34" charset="0"/>
                <a:cs typeface="Arial"/>
              </a:rPr>
              <a:t>Algorithm</a:t>
            </a:r>
          </a:p>
          <a:p>
            <a:pPr marL="461963" indent="-344488">
              <a:spcBef>
                <a:spcPts val="1475"/>
              </a:spcBef>
              <a:buClr>
                <a:srgbClr val="0000FF"/>
              </a:buClr>
              <a:buFont typeface="Arial"/>
              <a:buChar char="–"/>
            </a:pPr>
            <a:r>
              <a:rPr lang="el-GR" sz="2400" b="1" spc="-40" dirty="0">
                <a:latin typeface="Arial Narrow" panose="020B0606020202030204" pitchFamily="34" charset="0"/>
                <a:cs typeface="Tahoma"/>
              </a:rPr>
              <a:t>ω-</a:t>
            </a:r>
            <a:r>
              <a:rPr lang="en-US" sz="2400" b="1" spc="-40" dirty="0">
                <a:latin typeface="Arial Narrow" panose="020B0606020202030204" pitchFamily="34" charset="0"/>
                <a:cs typeface="Tahoma"/>
              </a:rPr>
              <a:t>Regular </a:t>
            </a:r>
            <a:r>
              <a:rPr lang="en-US" sz="2400" b="1" spc="-40" dirty="0" smtClean="0">
                <a:latin typeface="Arial Narrow" panose="020B0606020202030204" pitchFamily="34" charset="0"/>
                <a:cs typeface="Tahoma"/>
              </a:rPr>
              <a:t>Languages</a:t>
            </a:r>
            <a:endParaRPr lang="en-US" sz="2400" b="1" i="1" spc="-55" dirty="0" smtClean="0">
              <a:latin typeface="Arial Narrow" panose="020B0606020202030204" pitchFamily="34" charset="0"/>
              <a:cs typeface="Arial"/>
            </a:endParaRPr>
          </a:p>
          <a:p>
            <a:pPr marL="12700">
              <a:spcBef>
                <a:spcPts val="1475"/>
              </a:spcBef>
              <a:buClr>
                <a:srgbClr val="0000FF"/>
              </a:buClr>
            </a:pPr>
            <a:r>
              <a:rPr lang="en-US" sz="3200" b="1" spc="130" dirty="0" smtClean="0">
                <a:latin typeface="Arial Narrow" panose="020B0606020202030204" pitchFamily="34" charset="0"/>
                <a:cs typeface="Lucida Sans Unicode"/>
              </a:rPr>
              <a:t>⇒ </a:t>
            </a:r>
            <a:r>
              <a:rPr lang="en-US" sz="3200" b="1" dirty="0">
                <a:latin typeface="Arial Narrow" panose="020B0606020202030204" pitchFamily="34" charset="0"/>
                <a:cs typeface="Tahoma"/>
              </a:rPr>
              <a:t>Nondeterministic </a:t>
            </a:r>
            <a:r>
              <a:rPr lang="en-US" sz="3200" b="1" dirty="0" err="1">
                <a:latin typeface="Arial Narrow" panose="020B0606020202030204" pitchFamily="34" charset="0"/>
                <a:cs typeface="Tahoma"/>
              </a:rPr>
              <a:t>Büchi</a:t>
            </a:r>
            <a:r>
              <a:rPr lang="en-US" sz="3200" b="1" dirty="0">
                <a:latin typeface="Arial Narrow" panose="020B0606020202030204" pitchFamily="34" charset="0"/>
                <a:cs typeface="Tahoma"/>
              </a:rPr>
              <a:t> Automata (</a:t>
            </a:r>
            <a:r>
              <a:rPr lang="en-US" sz="3200" b="1" dirty="0" smtClean="0">
                <a:latin typeface="Arial Narrow" panose="020B0606020202030204" pitchFamily="34" charset="0"/>
                <a:cs typeface="Tahoma"/>
              </a:rPr>
              <a:t>NBA)</a:t>
            </a:r>
            <a:endParaRPr lang="en-US" sz="3200" b="1" i="1" spc="-55" dirty="0">
              <a:latin typeface="Arial Narrow" panose="020B0606020202030204" pitchFamily="34" charset="0"/>
              <a:cs typeface="Arial"/>
            </a:endParaRPr>
          </a:p>
          <a:p>
            <a:pPr marL="461963" indent="-344488">
              <a:lnSpc>
                <a:spcPct val="100000"/>
              </a:lnSpc>
              <a:spcBef>
                <a:spcPts val="1475"/>
              </a:spcBef>
              <a:buClr>
                <a:srgbClr val="0000FF"/>
              </a:buClr>
              <a:buFont typeface="Arial"/>
              <a:buChar char="–"/>
            </a:pPr>
            <a:r>
              <a:rPr lang="en-US" sz="2400" b="1" spc="65" dirty="0" smtClean="0">
                <a:latin typeface="Arial Narrow" panose="020B0606020202030204" pitchFamily="34" charset="0"/>
                <a:cs typeface="Tahoma"/>
              </a:rPr>
              <a:t>NBA </a:t>
            </a:r>
            <a:r>
              <a:rPr lang="en-US" sz="2400" b="1" spc="65" dirty="0">
                <a:latin typeface="Arial Narrow" panose="020B0606020202030204" pitchFamily="34" charset="0"/>
                <a:cs typeface="Tahoma"/>
              </a:rPr>
              <a:t>and </a:t>
            </a:r>
            <a:r>
              <a:rPr lang="el-GR" sz="2400" b="1" spc="65" dirty="0">
                <a:latin typeface="Arial Narrow" panose="020B0606020202030204" pitchFamily="34" charset="0"/>
                <a:cs typeface="Tahoma"/>
              </a:rPr>
              <a:t>ω-</a:t>
            </a:r>
            <a:r>
              <a:rPr lang="en-US" sz="2400" b="1" spc="65" dirty="0">
                <a:latin typeface="Arial Narrow" panose="020B0606020202030204" pitchFamily="34" charset="0"/>
                <a:cs typeface="Tahoma"/>
              </a:rPr>
              <a:t>Regular Languages</a:t>
            </a:r>
          </a:p>
          <a:p>
            <a:pPr>
              <a:lnSpc>
                <a:spcPct val="100000"/>
              </a:lnSpc>
              <a:spcBef>
                <a:spcPts val="2"/>
              </a:spcBef>
            </a:pPr>
            <a:endParaRPr sz="3200" b="1" dirty="0">
              <a:latin typeface="Arial Narrow" panose="020B0606020202030204" pitchFamily="34" charset="0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589709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NFA (and DFA) are incapable of accepting infinite words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Automata on infinite words</a:t>
            </a:r>
          </a:p>
          <a:p>
            <a:pPr marL="857250" lvl="1" indent="-342900"/>
            <a:r>
              <a:rPr lang="en-US" dirty="0" smtClean="0"/>
              <a:t>suited for accepting </a:t>
            </a:r>
            <a:r>
              <a:rPr lang="el-GR" dirty="0"/>
              <a:t>ω-</a:t>
            </a:r>
            <a:r>
              <a:rPr lang="en-US" dirty="0"/>
              <a:t>regular languages</a:t>
            </a:r>
            <a:endParaRPr lang="en-US" dirty="0" smtClean="0"/>
          </a:p>
          <a:p>
            <a:pPr marL="857250" lvl="1" indent="-342900"/>
            <a:r>
              <a:rPr lang="en-US" dirty="0" smtClean="0"/>
              <a:t>We consider nondeterministic </a:t>
            </a:r>
            <a:r>
              <a:rPr lang="en-US" dirty="0" err="1" smtClean="0"/>
              <a:t>B</a:t>
            </a:r>
            <a:r>
              <a:rPr lang="en-US" sz="2400" dirty="0" err="1"/>
              <a:t>ü</a:t>
            </a:r>
            <a:r>
              <a:rPr lang="en-US" dirty="0" err="1" smtClean="0"/>
              <a:t>chi</a:t>
            </a:r>
            <a:r>
              <a:rPr lang="en-US" dirty="0" smtClean="0"/>
              <a:t> automata (NBA)</a:t>
            </a:r>
          </a:p>
          <a:p>
            <a:pPr marL="857250" lvl="1" indent="-342900"/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Accepting runs have to “check” the entire input word </a:t>
            </a:r>
            <a:r>
              <a:rPr lang="en-US" dirty="0" smtClean="0">
                <a:solidFill>
                  <a:srgbClr val="231F20"/>
                </a:solidFill>
                <a:cs typeface="Gulim"/>
              </a:rPr>
              <a:t>⇒ are infinite</a:t>
            </a:r>
            <a:r>
              <a:rPr lang="en-US" dirty="0" smtClean="0"/>
              <a:t> </a:t>
            </a:r>
          </a:p>
          <a:p>
            <a:pPr marL="857250" lvl="1" indent="-342900"/>
            <a:r>
              <a:rPr lang="en-US" dirty="0" smtClean="0"/>
              <a:t>acceptance criteria for infinite runs are needed</a:t>
            </a:r>
          </a:p>
          <a:p>
            <a:pPr marL="857250" lvl="1" indent="-342900"/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NBA are like NFA, but have a distinct </a:t>
            </a:r>
            <a:r>
              <a:rPr lang="en-US" i="1" dirty="0" smtClean="0"/>
              <a:t>acceptance criterion</a:t>
            </a:r>
          </a:p>
          <a:p>
            <a:pPr marL="857250" lvl="1" indent="-342900"/>
            <a:r>
              <a:rPr lang="en-US" i="1" dirty="0" smtClean="0"/>
              <a:t>one of the accept states must be visited infinitely often</a:t>
            </a:r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Nondeterministic </a:t>
            </a:r>
            <a:r>
              <a:rPr lang="en-US" dirty="0" err="1" smtClean="0"/>
              <a:t>B</a:t>
            </a:r>
            <a:r>
              <a:rPr lang="en-US" sz="4000" dirty="0" err="1"/>
              <a:t>ü</a:t>
            </a:r>
            <a:r>
              <a:rPr lang="en-US" dirty="0" err="1" smtClean="0"/>
              <a:t>chi</a:t>
            </a:r>
            <a:r>
              <a:rPr lang="en-US" dirty="0" smtClean="0"/>
              <a:t> automata</a:t>
            </a:r>
            <a:endParaRPr lang="en-US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4204"/>
            <a:r>
              <a:rPr sz="1143" spc="-10" dirty="0">
                <a:solidFill>
                  <a:srgbClr val="231F20"/>
                </a:solidFill>
                <a:latin typeface="Arial"/>
                <a:cs typeface="Arial"/>
              </a:rPr>
              <a:t>14</a:t>
            </a:r>
            <a:endParaRPr sz="1143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9610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ontent Placeholder 10"/>
              <p:cNvSpPr>
                <a:spLocks noGrp="1"/>
              </p:cNvSpPr>
              <p:nvPr>
                <p:ph idx="1"/>
              </p:nvPr>
            </p:nvSpPr>
            <p:spPr>
              <a:xfrm>
                <a:off x="1119186" y="1924050"/>
                <a:ext cx="11062335" cy="4508422"/>
              </a:xfrm>
            </p:spPr>
            <p:txBody>
              <a:bodyPr/>
              <a:lstStyle/>
              <a:p>
                <a:r>
                  <a:rPr lang="en-US" dirty="0" smtClean="0"/>
                  <a:t>A nondeterministic </a:t>
                </a:r>
                <a:r>
                  <a:rPr lang="en-US" dirty="0" err="1">
                    <a:solidFill>
                      <a:schemeClr val="tx2"/>
                    </a:solidFill>
                  </a:rPr>
                  <a:t>Büchi</a:t>
                </a:r>
                <a:r>
                  <a:rPr lang="en-US" dirty="0">
                    <a:solidFill>
                      <a:schemeClr val="tx2"/>
                    </a:solidFill>
                  </a:rPr>
                  <a:t> </a:t>
                </a:r>
                <a:r>
                  <a:rPr lang="en-US" dirty="0" smtClean="0"/>
                  <a:t>automaton (N</a:t>
                </a:r>
                <a:r>
                  <a:rPr lang="en-US" dirty="0" smtClean="0">
                    <a:solidFill>
                      <a:schemeClr val="tx2"/>
                    </a:solidFill>
                  </a:rPr>
                  <a:t>B</a:t>
                </a:r>
                <a:r>
                  <a:rPr lang="en-US" dirty="0" smtClean="0"/>
                  <a:t>A)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 smtClean="0"/>
                  <a:t> is a tuple </a:t>
                </a:r>
                <a:r>
                  <a:rPr lang="el-GR" dirty="0" smtClean="0"/>
                  <a:t>(</a:t>
                </a:r>
                <a:r>
                  <a:rPr lang="el-GR" dirty="0"/>
                  <a:t>Q, Σ, δ, Q</a:t>
                </a:r>
                <a:r>
                  <a:rPr lang="el-GR" baseline="-25000" dirty="0"/>
                  <a:t>0</a:t>
                </a:r>
                <a:r>
                  <a:rPr lang="el-GR" dirty="0"/>
                  <a:t>, F </a:t>
                </a:r>
                <a:r>
                  <a:rPr lang="el-GR" dirty="0" smtClean="0"/>
                  <a:t>)</a:t>
                </a:r>
                <a:r>
                  <a:rPr lang="en-US" dirty="0" smtClean="0"/>
                  <a:t> where:</a:t>
                </a:r>
              </a:p>
              <a:p>
                <a:pPr marL="747713" indent="-246063">
                  <a:buClr>
                    <a:srgbClr val="231F20"/>
                  </a:buClr>
                  <a:buFont typeface="Gulim"/>
                  <a:buChar char="•"/>
                </a:pPr>
                <a:r>
                  <a:rPr lang="en-IN" spc="29" dirty="0">
                    <a:solidFill>
                      <a:srgbClr val="231F20"/>
                    </a:solidFill>
                    <a:cs typeface="Arial"/>
                  </a:rPr>
                  <a:t>Q</a:t>
                </a:r>
                <a:r>
                  <a:rPr lang="en-IN" spc="5" dirty="0">
                    <a:solidFill>
                      <a:srgbClr val="231F20"/>
                    </a:solidFill>
                    <a:cs typeface="Arial"/>
                  </a:rPr>
                  <a:t> </a:t>
                </a:r>
                <a:r>
                  <a:rPr lang="en-IN" spc="-5" dirty="0">
                    <a:solidFill>
                      <a:srgbClr val="231F20"/>
                    </a:solidFill>
                    <a:cs typeface="Arial"/>
                  </a:rPr>
                  <a:t>i</a:t>
                </a:r>
                <a:r>
                  <a:rPr lang="en-IN" dirty="0">
                    <a:solidFill>
                      <a:srgbClr val="231F20"/>
                    </a:solidFill>
                    <a:cs typeface="Arial"/>
                  </a:rPr>
                  <a:t>s</a:t>
                </a:r>
                <a:r>
                  <a:rPr lang="en-IN" spc="5" dirty="0">
                    <a:solidFill>
                      <a:srgbClr val="231F20"/>
                    </a:solidFill>
                    <a:cs typeface="Arial"/>
                  </a:rPr>
                  <a:t> </a:t>
                </a:r>
                <a:r>
                  <a:rPr lang="en-IN" dirty="0">
                    <a:solidFill>
                      <a:srgbClr val="231F20"/>
                    </a:solidFill>
                    <a:cs typeface="Arial"/>
                  </a:rPr>
                  <a:t>a</a:t>
                </a:r>
                <a:r>
                  <a:rPr lang="en-IN" spc="-5" dirty="0">
                    <a:solidFill>
                      <a:srgbClr val="231F20"/>
                    </a:solidFill>
                    <a:cs typeface="Arial"/>
                  </a:rPr>
                  <a:t> </a:t>
                </a:r>
                <a:r>
                  <a:rPr lang="en-IN" dirty="0">
                    <a:solidFill>
                      <a:srgbClr val="231F20"/>
                    </a:solidFill>
                    <a:cs typeface="Arial"/>
                  </a:rPr>
                  <a:t>f</a:t>
                </a:r>
                <a:r>
                  <a:rPr lang="en-IN" spc="-5" dirty="0">
                    <a:solidFill>
                      <a:srgbClr val="231F20"/>
                    </a:solidFill>
                    <a:cs typeface="Arial"/>
                  </a:rPr>
                  <a:t>i</a:t>
                </a:r>
                <a:r>
                  <a:rPr lang="en-IN" dirty="0">
                    <a:solidFill>
                      <a:srgbClr val="231F20"/>
                    </a:solidFill>
                    <a:cs typeface="Arial"/>
                  </a:rPr>
                  <a:t>n</a:t>
                </a:r>
                <a:r>
                  <a:rPr lang="en-IN" spc="-5" dirty="0">
                    <a:solidFill>
                      <a:srgbClr val="231F20"/>
                    </a:solidFill>
                    <a:cs typeface="Arial"/>
                  </a:rPr>
                  <a:t>i</a:t>
                </a:r>
                <a:r>
                  <a:rPr lang="en-IN" dirty="0">
                    <a:solidFill>
                      <a:srgbClr val="231F20"/>
                    </a:solidFill>
                    <a:cs typeface="Arial"/>
                  </a:rPr>
                  <a:t>te</a:t>
                </a:r>
                <a:r>
                  <a:rPr lang="en-IN" spc="5" dirty="0">
                    <a:solidFill>
                      <a:srgbClr val="231F20"/>
                    </a:solidFill>
                    <a:cs typeface="Arial"/>
                  </a:rPr>
                  <a:t> </a:t>
                </a:r>
                <a:r>
                  <a:rPr lang="en-IN" spc="-5" dirty="0">
                    <a:solidFill>
                      <a:srgbClr val="231F20"/>
                    </a:solidFill>
                    <a:cs typeface="Arial"/>
                  </a:rPr>
                  <a:t>s</a:t>
                </a:r>
                <a:r>
                  <a:rPr lang="en-IN" dirty="0">
                    <a:solidFill>
                      <a:srgbClr val="231F20"/>
                    </a:solidFill>
                    <a:cs typeface="Arial"/>
                  </a:rPr>
                  <a:t>et</a:t>
                </a:r>
                <a:r>
                  <a:rPr lang="en-IN" spc="-5" dirty="0">
                    <a:solidFill>
                      <a:srgbClr val="231F20"/>
                    </a:solidFill>
                    <a:cs typeface="Arial"/>
                  </a:rPr>
                  <a:t> </a:t>
                </a:r>
                <a:r>
                  <a:rPr lang="en-IN" dirty="0">
                    <a:solidFill>
                      <a:srgbClr val="231F20"/>
                    </a:solidFill>
                    <a:cs typeface="Arial"/>
                  </a:rPr>
                  <a:t>of</a:t>
                </a:r>
                <a:r>
                  <a:rPr lang="en-IN" spc="5" dirty="0">
                    <a:solidFill>
                      <a:srgbClr val="231F20"/>
                    </a:solidFill>
                    <a:cs typeface="Arial"/>
                  </a:rPr>
                  <a:t> </a:t>
                </a:r>
                <a:r>
                  <a:rPr lang="en-IN" spc="-5" dirty="0">
                    <a:solidFill>
                      <a:srgbClr val="231F20"/>
                    </a:solidFill>
                    <a:cs typeface="Arial"/>
                  </a:rPr>
                  <a:t>s</a:t>
                </a:r>
                <a:r>
                  <a:rPr lang="en-IN" dirty="0">
                    <a:solidFill>
                      <a:srgbClr val="231F20"/>
                    </a:solidFill>
                    <a:cs typeface="Arial"/>
                  </a:rPr>
                  <a:t>tates</a:t>
                </a:r>
                <a:r>
                  <a:rPr lang="en-IN" spc="-10" dirty="0">
                    <a:solidFill>
                      <a:srgbClr val="231F20"/>
                    </a:solidFill>
                    <a:cs typeface="Arial"/>
                  </a:rPr>
                  <a:t> </a:t>
                </a:r>
                <a:r>
                  <a:rPr lang="en-IN" spc="-5" dirty="0">
                    <a:solidFill>
                      <a:srgbClr val="231F20"/>
                    </a:solidFill>
                    <a:cs typeface="Arial"/>
                  </a:rPr>
                  <a:t>wi</a:t>
                </a:r>
                <a:r>
                  <a:rPr lang="en-IN" dirty="0">
                    <a:solidFill>
                      <a:srgbClr val="231F20"/>
                    </a:solidFill>
                    <a:cs typeface="Arial"/>
                  </a:rPr>
                  <a:t>th</a:t>
                </a:r>
                <a:r>
                  <a:rPr lang="en-IN" spc="5" dirty="0">
                    <a:solidFill>
                      <a:srgbClr val="231F20"/>
                    </a:solidFill>
                    <a:cs typeface="Arial"/>
                  </a:rPr>
                  <a:t> </a:t>
                </a:r>
                <a:r>
                  <a:rPr lang="en-IN" spc="24" dirty="0">
                    <a:solidFill>
                      <a:srgbClr val="231F20"/>
                    </a:solidFill>
                    <a:cs typeface="Arial"/>
                  </a:rPr>
                  <a:t>Q</a:t>
                </a:r>
                <a:r>
                  <a:rPr lang="en-IN" spc="7" baseline="-11494" dirty="0">
                    <a:solidFill>
                      <a:srgbClr val="231F20"/>
                    </a:solidFill>
                    <a:cs typeface="Arial"/>
                  </a:rPr>
                  <a:t>0 </a:t>
                </a:r>
                <a:r>
                  <a:rPr lang="en-IN" spc="-257" baseline="-11494" dirty="0">
                    <a:solidFill>
                      <a:srgbClr val="231F20"/>
                    </a:solidFill>
                    <a:cs typeface="Arial"/>
                  </a:rPr>
                  <a:t> </a:t>
                </a:r>
                <a:r>
                  <a:rPr lang="en-IN" spc="-434" dirty="0">
                    <a:solidFill>
                      <a:srgbClr val="231F20"/>
                    </a:solidFill>
                    <a:cs typeface="Gulim"/>
                  </a:rPr>
                  <a:t>⊆</a:t>
                </a:r>
                <a:r>
                  <a:rPr lang="en-IN" spc="-100" dirty="0">
                    <a:solidFill>
                      <a:srgbClr val="231F20"/>
                    </a:solidFill>
                    <a:cs typeface="Gulim"/>
                  </a:rPr>
                  <a:t> </a:t>
                </a:r>
                <a:r>
                  <a:rPr lang="en-IN" spc="-100" dirty="0" smtClean="0">
                    <a:solidFill>
                      <a:srgbClr val="231F20"/>
                    </a:solidFill>
                    <a:cs typeface="Gulim"/>
                  </a:rPr>
                  <a:t> </a:t>
                </a:r>
                <a:r>
                  <a:rPr lang="en-IN" spc="29" dirty="0" smtClean="0">
                    <a:solidFill>
                      <a:srgbClr val="231F20"/>
                    </a:solidFill>
                    <a:cs typeface="Arial"/>
                  </a:rPr>
                  <a:t>Q</a:t>
                </a:r>
                <a:r>
                  <a:rPr lang="en-IN" spc="5" dirty="0" smtClean="0">
                    <a:solidFill>
                      <a:srgbClr val="231F20"/>
                    </a:solidFill>
                    <a:cs typeface="Arial"/>
                  </a:rPr>
                  <a:t> </a:t>
                </a:r>
                <a:r>
                  <a:rPr lang="en-IN" dirty="0">
                    <a:solidFill>
                      <a:srgbClr val="231F20"/>
                    </a:solidFill>
                    <a:cs typeface="Arial"/>
                  </a:rPr>
                  <a:t>a</a:t>
                </a:r>
                <a:r>
                  <a:rPr lang="en-IN" spc="-5" dirty="0">
                    <a:solidFill>
                      <a:srgbClr val="231F20"/>
                    </a:solidFill>
                    <a:cs typeface="Arial"/>
                  </a:rPr>
                  <a:t> s</a:t>
                </a:r>
                <a:r>
                  <a:rPr lang="en-IN" dirty="0">
                    <a:solidFill>
                      <a:srgbClr val="231F20"/>
                    </a:solidFill>
                    <a:cs typeface="Arial"/>
                  </a:rPr>
                  <a:t>et</a:t>
                </a:r>
                <a:r>
                  <a:rPr lang="en-IN" spc="5" dirty="0">
                    <a:solidFill>
                      <a:srgbClr val="231F20"/>
                    </a:solidFill>
                    <a:cs typeface="Arial"/>
                  </a:rPr>
                  <a:t> </a:t>
                </a:r>
                <a:r>
                  <a:rPr lang="en-IN" dirty="0">
                    <a:solidFill>
                      <a:srgbClr val="231F20"/>
                    </a:solidFill>
                    <a:cs typeface="Arial"/>
                  </a:rPr>
                  <a:t>of</a:t>
                </a:r>
                <a:r>
                  <a:rPr lang="en-IN" spc="-5" dirty="0">
                    <a:solidFill>
                      <a:srgbClr val="231F20"/>
                    </a:solidFill>
                    <a:cs typeface="Arial"/>
                  </a:rPr>
                  <a:t> i</a:t>
                </a:r>
                <a:r>
                  <a:rPr lang="en-IN" dirty="0">
                    <a:solidFill>
                      <a:srgbClr val="231F20"/>
                    </a:solidFill>
                    <a:cs typeface="Arial"/>
                  </a:rPr>
                  <a:t>n</a:t>
                </a:r>
                <a:r>
                  <a:rPr lang="en-IN" spc="-5" dirty="0">
                    <a:solidFill>
                      <a:srgbClr val="231F20"/>
                    </a:solidFill>
                    <a:cs typeface="Arial"/>
                  </a:rPr>
                  <a:t>i</a:t>
                </a:r>
                <a:r>
                  <a:rPr lang="en-IN" dirty="0">
                    <a:solidFill>
                      <a:srgbClr val="231F20"/>
                    </a:solidFill>
                    <a:cs typeface="Arial"/>
                  </a:rPr>
                  <a:t>t</a:t>
                </a:r>
                <a:r>
                  <a:rPr lang="en-IN" spc="-5" dirty="0">
                    <a:solidFill>
                      <a:srgbClr val="231F20"/>
                    </a:solidFill>
                    <a:cs typeface="Arial"/>
                  </a:rPr>
                  <a:t>i</a:t>
                </a:r>
                <a:r>
                  <a:rPr lang="en-IN" dirty="0">
                    <a:solidFill>
                      <a:srgbClr val="231F20"/>
                    </a:solidFill>
                    <a:cs typeface="Arial"/>
                  </a:rPr>
                  <a:t>al </a:t>
                </a:r>
                <a:r>
                  <a:rPr lang="en-IN" spc="-5" dirty="0" smtClean="0">
                    <a:solidFill>
                      <a:srgbClr val="231F20"/>
                    </a:solidFill>
                    <a:cs typeface="Arial"/>
                  </a:rPr>
                  <a:t>s</a:t>
                </a:r>
                <a:r>
                  <a:rPr lang="en-IN" dirty="0" smtClean="0">
                    <a:solidFill>
                      <a:srgbClr val="231F20"/>
                    </a:solidFill>
                    <a:cs typeface="Arial"/>
                  </a:rPr>
                  <a:t>tates</a:t>
                </a:r>
                <a:endParaRPr lang="en-IN" dirty="0"/>
              </a:p>
              <a:p>
                <a:pPr marL="747713" indent="-246063">
                  <a:buClr>
                    <a:srgbClr val="231F20"/>
                  </a:buClr>
                  <a:buFont typeface="Gulim"/>
                  <a:buChar char="•"/>
                </a:pPr>
                <a:r>
                  <a:rPr lang="en-IN" spc="205" dirty="0">
                    <a:solidFill>
                      <a:srgbClr val="231F20"/>
                    </a:solidFill>
                    <a:cs typeface="Arial"/>
                  </a:rPr>
                  <a:t>Σ </a:t>
                </a:r>
                <a:r>
                  <a:rPr lang="en-IN" spc="-5" dirty="0">
                    <a:solidFill>
                      <a:srgbClr val="231F20"/>
                    </a:solidFill>
                    <a:cs typeface="Arial"/>
                  </a:rPr>
                  <a:t>i</a:t>
                </a:r>
                <a:r>
                  <a:rPr lang="en-IN" dirty="0">
                    <a:solidFill>
                      <a:srgbClr val="231F20"/>
                    </a:solidFill>
                    <a:cs typeface="Arial"/>
                  </a:rPr>
                  <a:t>s</a:t>
                </a:r>
                <a:r>
                  <a:rPr lang="en-IN" spc="5" dirty="0">
                    <a:solidFill>
                      <a:srgbClr val="231F20"/>
                    </a:solidFill>
                    <a:cs typeface="Arial"/>
                  </a:rPr>
                  <a:t> </a:t>
                </a:r>
                <a:r>
                  <a:rPr lang="en-IN" dirty="0">
                    <a:solidFill>
                      <a:srgbClr val="231F20"/>
                    </a:solidFill>
                    <a:cs typeface="Arial"/>
                  </a:rPr>
                  <a:t>an</a:t>
                </a:r>
                <a:r>
                  <a:rPr lang="en-IN" spc="-5" dirty="0">
                    <a:solidFill>
                      <a:srgbClr val="231F20"/>
                    </a:solidFill>
                    <a:cs typeface="Arial"/>
                  </a:rPr>
                  <a:t> </a:t>
                </a:r>
                <a:r>
                  <a:rPr lang="en-IN" dirty="0" smtClean="0">
                    <a:solidFill>
                      <a:srgbClr val="0000FF"/>
                    </a:solidFill>
                    <a:cs typeface="Arial"/>
                  </a:rPr>
                  <a:t>a</a:t>
                </a:r>
                <a:r>
                  <a:rPr lang="en-IN" spc="-5" dirty="0" smtClean="0">
                    <a:solidFill>
                      <a:srgbClr val="0000FF"/>
                    </a:solidFill>
                    <a:cs typeface="Arial"/>
                  </a:rPr>
                  <a:t>l</a:t>
                </a:r>
                <a:r>
                  <a:rPr lang="en-IN" dirty="0" smtClean="0">
                    <a:solidFill>
                      <a:srgbClr val="0000FF"/>
                    </a:solidFill>
                    <a:cs typeface="Arial"/>
                  </a:rPr>
                  <a:t>phabet</a:t>
                </a:r>
                <a:endParaRPr lang="en-IN" dirty="0"/>
              </a:p>
              <a:p>
                <a:pPr marL="747713" indent="-246063">
                  <a:buClr>
                    <a:srgbClr val="231F20"/>
                  </a:buClr>
                  <a:buFont typeface="Gulim"/>
                  <a:buChar char="•"/>
                </a:pPr>
                <a:r>
                  <a:rPr lang="en-IN" spc="-218" dirty="0">
                    <a:solidFill>
                      <a:srgbClr val="231F20"/>
                    </a:solidFill>
                    <a:cs typeface="Arial"/>
                  </a:rPr>
                  <a:t>δ</a:t>
                </a:r>
                <a:r>
                  <a:rPr lang="en-IN" spc="67" dirty="0">
                    <a:solidFill>
                      <a:srgbClr val="231F20"/>
                    </a:solidFill>
                    <a:cs typeface="Arial"/>
                  </a:rPr>
                  <a:t> </a:t>
                </a:r>
                <a:r>
                  <a:rPr lang="en-IN" dirty="0">
                    <a:solidFill>
                      <a:srgbClr val="231F20"/>
                    </a:solidFill>
                    <a:cs typeface="Arial"/>
                  </a:rPr>
                  <a:t>:</a:t>
                </a:r>
                <a:r>
                  <a:rPr lang="en-IN" spc="5" dirty="0">
                    <a:solidFill>
                      <a:srgbClr val="231F20"/>
                    </a:solidFill>
                    <a:cs typeface="Arial"/>
                  </a:rPr>
                  <a:t> </a:t>
                </a:r>
                <a:r>
                  <a:rPr lang="en-IN" spc="29" dirty="0">
                    <a:solidFill>
                      <a:srgbClr val="231F20"/>
                    </a:solidFill>
                    <a:cs typeface="Arial"/>
                  </a:rPr>
                  <a:t>Q</a:t>
                </a:r>
                <a:r>
                  <a:rPr lang="en-IN" spc="-109" dirty="0">
                    <a:solidFill>
                      <a:srgbClr val="231F20"/>
                    </a:solidFill>
                    <a:cs typeface="Arial"/>
                  </a:rPr>
                  <a:t> </a:t>
                </a:r>
                <a:r>
                  <a:rPr lang="en-IN" spc="-100" dirty="0">
                    <a:solidFill>
                      <a:srgbClr val="231F20"/>
                    </a:solidFill>
                    <a:cs typeface="Gulim"/>
                  </a:rPr>
                  <a:t>×</a:t>
                </a:r>
                <a:r>
                  <a:rPr lang="en-IN" spc="-205" dirty="0">
                    <a:solidFill>
                      <a:srgbClr val="231F20"/>
                    </a:solidFill>
                    <a:cs typeface="Gulim"/>
                  </a:rPr>
                  <a:t> </a:t>
                </a:r>
                <a:r>
                  <a:rPr lang="en-IN" spc="205" dirty="0">
                    <a:solidFill>
                      <a:srgbClr val="231F20"/>
                    </a:solidFill>
                    <a:cs typeface="Arial"/>
                  </a:rPr>
                  <a:t>Σ </a:t>
                </a:r>
                <a:r>
                  <a:rPr lang="en-IN" spc="205" dirty="0">
                    <a:solidFill>
                      <a:srgbClr val="231F20"/>
                    </a:solidFill>
                    <a:cs typeface="Gulim"/>
                  </a:rPr>
                  <a:t>→</a:t>
                </a:r>
                <a:r>
                  <a:rPr lang="en-IN" spc="-105" dirty="0">
                    <a:solidFill>
                      <a:srgbClr val="231F20"/>
                    </a:solidFill>
                    <a:cs typeface="Gulim"/>
                  </a:rPr>
                  <a:t> </a:t>
                </a:r>
                <a:r>
                  <a:rPr lang="en-IN" spc="-114" dirty="0">
                    <a:solidFill>
                      <a:srgbClr val="231F20"/>
                    </a:solidFill>
                    <a:cs typeface="Arial"/>
                  </a:rPr>
                  <a:t>2</a:t>
                </a:r>
                <a:r>
                  <a:rPr lang="en-IN" spc="235" baseline="28735" dirty="0">
                    <a:solidFill>
                      <a:srgbClr val="231F20"/>
                    </a:solidFill>
                    <a:cs typeface="Arial"/>
                  </a:rPr>
                  <a:t>Q </a:t>
                </a:r>
                <a:r>
                  <a:rPr lang="en-IN" spc="-264" baseline="28735" dirty="0">
                    <a:solidFill>
                      <a:srgbClr val="231F20"/>
                    </a:solidFill>
                    <a:cs typeface="Arial"/>
                  </a:rPr>
                  <a:t> </a:t>
                </a:r>
                <a:r>
                  <a:rPr lang="en-IN" spc="-5" dirty="0">
                    <a:solidFill>
                      <a:srgbClr val="231F20"/>
                    </a:solidFill>
                    <a:cs typeface="Arial"/>
                  </a:rPr>
                  <a:t>i</a:t>
                </a:r>
                <a:r>
                  <a:rPr lang="en-IN" dirty="0">
                    <a:solidFill>
                      <a:srgbClr val="231F20"/>
                    </a:solidFill>
                    <a:cs typeface="Arial"/>
                  </a:rPr>
                  <a:t>s</a:t>
                </a:r>
                <a:r>
                  <a:rPr lang="en-IN" spc="5" dirty="0">
                    <a:solidFill>
                      <a:srgbClr val="231F20"/>
                    </a:solidFill>
                    <a:cs typeface="Arial"/>
                  </a:rPr>
                  <a:t> </a:t>
                </a:r>
                <a:r>
                  <a:rPr lang="en-IN" dirty="0">
                    <a:solidFill>
                      <a:srgbClr val="231F20"/>
                    </a:solidFill>
                    <a:cs typeface="Arial"/>
                  </a:rPr>
                  <a:t>a</a:t>
                </a:r>
                <a:r>
                  <a:rPr lang="en-IN" spc="5" dirty="0">
                    <a:solidFill>
                      <a:srgbClr val="231F20"/>
                    </a:solidFill>
                    <a:cs typeface="Arial"/>
                  </a:rPr>
                  <a:t> </a:t>
                </a:r>
                <a:r>
                  <a:rPr lang="en-IN" dirty="0">
                    <a:solidFill>
                      <a:srgbClr val="0000FF"/>
                    </a:solidFill>
                    <a:cs typeface="Arial"/>
                  </a:rPr>
                  <a:t>t</a:t>
                </a:r>
                <a:r>
                  <a:rPr lang="en-IN" spc="-29" dirty="0">
                    <a:solidFill>
                      <a:srgbClr val="0000FF"/>
                    </a:solidFill>
                    <a:cs typeface="Arial"/>
                  </a:rPr>
                  <a:t>r</a:t>
                </a:r>
                <a:r>
                  <a:rPr lang="en-IN" dirty="0">
                    <a:solidFill>
                      <a:srgbClr val="0000FF"/>
                    </a:solidFill>
                    <a:cs typeface="Arial"/>
                  </a:rPr>
                  <a:t>an</a:t>
                </a:r>
                <a:r>
                  <a:rPr lang="en-IN" spc="-5" dirty="0">
                    <a:solidFill>
                      <a:srgbClr val="0000FF"/>
                    </a:solidFill>
                    <a:cs typeface="Arial"/>
                  </a:rPr>
                  <a:t>si</a:t>
                </a:r>
                <a:r>
                  <a:rPr lang="en-IN" dirty="0">
                    <a:solidFill>
                      <a:srgbClr val="0000FF"/>
                    </a:solidFill>
                    <a:cs typeface="Arial"/>
                  </a:rPr>
                  <a:t>t</a:t>
                </a:r>
                <a:r>
                  <a:rPr lang="en-IN" spc="-5" dirty="0">
                    <a:solidFill>
                      <a:srgbClr val="0000FF"/>
                    </a:solidFill>
                    <a:cs typeface="Arial"/>
                  </a:rPr>
                  <a:t>i</a:t>
                </a:r>
                <a:r>
                  <a:rPr lang="en-IN" dirty="0">
                    <a:solidFill>
                      <a:srgbClr val="0000FF"/>
                    </a:solidFill>
                    <a:cs typeface="Arial"/>
                  </a:rPr>
                  <a:t>on</a:t>
                </a:r>
                <a:r>
                  <a:rPr lang="en-IN" spc="5" dirty="0">
                    <a:solidFill>
                      <a:srgbClr val="0000FF"/>
                    </a:solidFill>
                    <a:cs typeface="Arial"/>
                  </a:rPr>
                  <a:t> </a:t>
                </a:r>
                <a:r>
                  <a:rPr lang="en-IN" dirty="0" smtClean="0">
                    <a:solidFill>
                      <a:srgbClr val="0000FF"/>
                    </a:solidFill>
                    <a:cs typeface="Arial"/>
                  </a:rPr>
                  <a:t>fun</a:t>
                </a:r>
                <a:r>
                  <a:rPr lang="en-IN" spc="-5" dirty="0" smtClean="0">
                    <a:solidFill>
                      <a:srgbClr val="0000FF"/>
                    </a:solidFill>
                    <a:cs typeface="Arial"/>
                  </a:rPr>
                  <a:t>c</a:t>
                </a:r>
                <a:r>
                  <a:rPr lang="en-IN" dirty="0" smtClean="0">
                    <a:solidFill>
                      <a:srgbClr val="0000FF"/>
                    </a:solidFill>
                    <a:cs typeface="Arial"/>
                  </a:rPr>
                  <a:t>t</a:t>
                </a:r>
                <a:r>
                  <a:rPr lang="en-IN" spc="-5" dirty="0" smtClean="0">
                    <a:solidFill>
                      <a:srgbClr val="0000FF"/>
                    </a:solidFill>
                    <a:cs typeface="Arial"/>
                  </a:rPr>
                  <a:t>i</a:t>
                </a:r>
                <a:r>
                  <a:rPr lang="en-IN" dirty="0" smtClean="0">
                    <a:solidFill>
                      <a:srgbClr val="0000FF"/>
                    </a:solidFill>
                    <a:cs typeface="Arial"/>
                  </a:rPr>
                  <a:t>on</a:t>
                </a:r>
                <a:endParaRPr lang="en-IN" dirty="0" smtClean="0"/>
              </a:p>
              <a:p>
                <a:pPr marL="747713" indent="-246063">
                  <a:buClr>
                    <a:srgbClr val="231F20"/>
                  </a:buClr>
                  <a:buFont typeface="Gulim"/>
                  <a:buChar char="•"/>
                </a:pPr>
                <a:r>
                  <a:rPr lang="en-IN" spc="71" dirty="0" smtClean="0">
                    <a:solidFill>
                      <a:srgbClr val="231F20"/>
                    </a:solidFill>
                    <a:cs typeface="Arial"/>
                  </a:rPr>
                  <a:t>F </a:t>
                </a:r>
                <a:r>
                  <a:rPr lang="en-IN" spc="-272" dirty="0" smtClean="0">
                    <a:solidFill>
                      <a:srgbClr val="231F20"/>
                    </a:solidFill>
                    <a:cs typeface="Arial"/>
                  </a:rPr>
                  <a:t> </a:t>
                </a:r>
                <a:r>
                  <a:rPr lang="en-IN" spc="-434" dirty="0">
                    <a:solidFill>
                      <a:srgbClr val="231F20"/>
                    </a:solidFill>
                    <a:cs typeface="Gulim"/>
                  </a:rPr>
                  <a:t>⊆</a:t>
                </a:r>
                <a:r>
                  <a:rPr lang="en-IN" spc="-100" dirty="0">
                    <a:solidFill>
                      <a:srgbClr val="231F20"/>
                    </a:solidFill>
                    <a:cs typeface="Gulim"/>
                  </a:rPr>
                  <a:t> </a:t>
                </a:r>
                <a:r>
                  <a:rPr lang="en-IN" spc="29" dirty="0">
                    <a:solidFill>
                      <a:srgbClr val="231F20"/>
                    </a:solidFill>
                    <a:cs typeface="Arial"/>
                  </a:rPr>
                  <a:t>Q</a:t>
                </a:r>
                <a:r>
                  <a:rPr lang="en-IN" spc="5" dirty="0">
                    <a:solidFill>
                      <a:srgbClr val="231F20"/>
                    </a:solidFill>
                    <a:cs typeface="Arial"/>
                  </a:rPr>
                  <a:t> </a:t>
                </a:r>
                <a:r>
                  <a:rPr lang="en-IN" spc="-5" dirty="0">
                    <a:solidFill>
                      <a:srgbClr val="231F20"/>
                    </a:solidFill>
                    <a:cs typeface="Arial"/>
                  </a:rPr>
                  <a:t>i</a:t>
                </a:r>
                <a:r>
                  <a:rPr lang="en-IN" dirty="0">
                    <a:solidFill>
                      <a:srgbClr val="231F20"/>
                    </a:solidFill>
                    <a:cs typeface="Arial"/>
                  </a:rPr>
                  <a:t>s</a:t>
                </a:r>
                <a:r>
                  <a:rPr lang="en-IN" spc="5" dirty="0">
                    <a:solidFill>
                      <a:srgbClr val="231F20"/>
                    </a:solidFill>
                    <a:cs typeface="Arial"/>
                  </a:rPr>
                  <a:t> </a:t>
                </a:r>
                <a:r>
                  <a:rPr lang="en-IN" dirty="0">
                    <a:solidFill>
                      <a:srgbClr val="231F20"/>
                    </a:solidFill>
                    <a:cs typeface="Arial"/>
                  </a:rPr>
                  <a:t>a</a:t>
                </a:r>
                <a:r>
                  <a:rPr lang="en-IN" spc="5" dirty="0">
                    <a:solidFill>
                      <a:srgbClr val="231F20"/>
                    </a:solidFill>
                    <a:cs typeface="Arial"/>
                  </a:rPr>
                  <a:t> </a:t>
                </a:r>
                <a:r>
                  <a:rPr lang="en-IN" spc="-5" dirty="0">
                    <a:solidFill>
                      <a:srgbClr val="231F20"/>
                    </a:solidFill>
                    <a:cs typeface="Arial"/>
                  </a:rPr>
                  <a:t>s</a:t>
                </a:r>
                <a:r>
                  <a:rPr lang="en-IN" dirty="0">
                    <a:solidFill>
                      <a:srgbClr val="231F20"/>
                    </a:solidFill>
                    <a:cs typeface="Arial"/>
                  </a:rPr>
                  <a:t>et</a:t>
                </a:r>
                <a:r>
                  <a:rPr lang="en-IN" spc="-5" dirty="0">
                    <a:solidFill>
                      <a:srgbClr val="231F20"/>
                    </a:solidFill>
                    <a:cs typeface="Arial"/>
                  </a:rPr>
                  <a:t> </a:t>
                </a:r>
                <a:r>
                  <a:rPr lang="en-IN" dirty="0">
                    <a:solidFill>
                      <a:srgbClr val="231F20"/>
                    </a:solidFill>
                    <a:cs typeface="Arial"/>
                  </a:rPr>
                  <a:t>of</a:t>
                </a:r>
                <a:r>
                  <a:rPr lang="en-IN" spc="5" dirty="0">
                    <a:solidFill>
                      <a:srgbClr val="231F20"/>
                    </a:solidFill>
                    <a:cs typeface="Arial"/>
                  </a:rPr>
                  <a:t> </a:t>
                </a:r>
                <a:r>
                  <a:rPr lang="en-IN" dirty="0">
                    <a:solidFill>
                      <a:srgbClr val="0000FF"/>
                    </a:solidFill>
                    <a:cs typeface="Arial"/>
                  </a:rPr>
                  <a:t>a</a:t>
                </a:r>
                <a:r>
                  <a:rPr lang="en-IN" spc="-5" dirty="0">
                    <a:solidFill>
                      <a:srgbClr val="0000FF"/>
                    </a:solidFill>
                    <a:cs typeface="Arial"/>
                  </a:rPr>
                  <a:t>cc</a:t>
                </a:r>
                <a:r>
                  <a:rPr lang="en-IN" dirty="0">
                    <a:solidFill>
                      <a:srgbClr val="0000FF"/>
                    </a:solidFill>
                    <a:cs typeface="Arial"/>
                  </a:rPr>
                  <a:t>ept</a:t>
                </a:r>
                <a:r>
                  <a:rPr lang="en-IN" spc="-5" dirty="0">
                    <a:solidFill>
                      <a:srgbClr val="0000FF"/>
                    </a:solidFill>
                    <a:cs typeface="Arial"/>
                  </a:rPr>
                  <a:t> </a:t>
                </a:r>
                <a:r>
                  <a:rPr lang="en-IN" spc="-5" dirty="0">
                    <a:solidFill>
                      <a:srgbClr val="231F20"/>
                    </a:solidFill>
                    <a:cs typeface="Arial"/>
                  </a:rPr>
                  <a:t>(</a:t>
                </a:r>
                <a:r>
                  <a:rPr lang="en-IN" dirty="0">
                    <a:solidFill>
                      <a:srgbClr val="231F20"/>
                    </a:solidFill>
                    <a:cs typeface="Arial"/>
                  </a:rPr>
                  <a:t>o</a:t>
                </a:r>
                <a:r>
                  <a:rPr lang="en-IN" spc="52" dirty="0">
                    <a:solidFill>
                      <a:srgbClr val="231F20"/>
                    </a:solidFill>
                    <a:cs typeface="Arial"/>
                  </a:rPr>
                  <a:t>r</a:t>
                </a:r>
                <a:r>
                  <a:rPr lang="en-IN" dirty="0">
                    <a:solidFill>
                      <a:srgbClr val="231F20"/>
                    </a:solidFill>
                    <a:cs typeface="Arial"/>
                  </a:rPr>
                  <a:t>:</a:t>
                </a:r>
                <a:r>
                  <a:rPr lang="en-IN" spc="129" dirty="0">
                    <a:solidFill>
                      <a:srgbClr val="231F20"/>
                    </a:solidFill>
                    <a:cs typeface="Arial"/>
                  </a:rPr>
                  <a:t> </a:t>
                </a:r>
                <a:r>
                  <a:rPr lang="en-IN" dirty="0">
                    <a:solidFill>
                      <a:srgbClr val="231F20"/>
                    </a:solidFill>
                    <a:cs typeface="Arial"/>
                  </a:rPr>
                  <a:t>f</a:t>
                </a:r>
                <a:r>
                  <a:rPr lang="en-IN" spc="-5" dirty="0">
                    <a:solidFill>
                      <a:srgbClr val="231F20"/>
                    </a:solidFill>
                    <a:cs typeface="Arial"/>
                  </a:rPr>
                  <a:t>i</a:t>
                </a:r>
                <a:r>
                  <a:rPr lang="en-IN" dirty="0">
                    <a:solidFill>
                      <a:srgbClr val="231F20"/>
                    </a:solidFill>
                    <a:cs typeface="Arial"/>
                  </a:rPr>
                  <a:t>na</a:t>
                </a:r>
                <a:r>
                  <a:rPr lang="en-IN" spc="-5" dirty="0">
                    <a:solidFill>
                      <a:srgbClr val="231F20"/>
                    </a:solidFill>
                    <a:cs typeface="Arial"/>
                  </a:rPr>
                  <a:t>l</a:t>
                </a:r>
                <a:r>
                  <a:rPr lang="en-IN" dirty="0">
                    <a:solidFill>
                      <a:srgbClr val="231F20"/>
                    </a:solidFill>
                    <a:cs typeface="Arial"/>
                  </a:rPr>
                  <a:t>) </a:t>
                </a:r>
                <a:r>
                  <a:rPr lang="en-IN" spc="-5" dirty="0" smtClean="0">
                    <a:solidFill>
                      <a:srgbClr val="231F20"/>
                    </a:solidFill>
                    <a:cs typeface="Arial"/>
                  </a:rPr>
                  <a:t>s</a:t>
                </a:r>
                <a:r>
                  <a:rPr lang="en-IN" dirty="0" smtClean="0">
                    <a:solidFill>
                      <a:srgbClr val="231F20"/>
                    </a:solidFill>
                    <a:cs typeface="Arial"/>
                  </a:rPr>
                  <a:t>tates</a:t>
                </a:r>
                <a:endParaRPr lang="en-IN" dirty="0">
                  <a:cs typeface="Arial"/>
                </a:endParaRPr>
              </a:p>
            </p:txBody>
          </p:sp>
        </mc:Choice>
        <mc:Fallback>
          <p:sp>
            <p:nvSpPr>
              <p:cNvPr id="11" name="Content Placeholder 10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19186" y="1924050"/>
                <a:ext cx="11062335" cy="4508422"/>
              </a:xfrm>
              <a:blipFill rotWithShape="0">
                <a:blip r:embed="rId2"/>
                <a:stretch>
                  <a:fillRect l="-772" t="-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 smtClean="0"/>
              <a:t>Büchi</a:t>
            </a:r>
            <a:r>
              <a:rPr lang="en-US" sz="3600" dirty="0" smtClean="0"/>
              <a:t> automata</a:t>
            </a:r>
            <a:endParaRPr lang="en-US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4204"/>
            <a:r>
              <a:rPr sz="1143" spc="-10" dirty="0">
                <a:solidFill>
                  <a:srgbClr val="231F20"/>
                </a:solidFill>
                <a:latin typeface="Arial"/>
                <a:cs typeface="Arial"/>
              </a:rPr>
              <a:t>15</a:t>
            </a:r>
            <a:endParaRPr sz="1143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68731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4204"/>
            <a:r>
              <a:rPr sz="1143" spc="-10" dirty="0">
                <a:solidFill>
                  <a:srgbClr val="231F20"/>
                </a:solidFill>
                <a:latin typeface="Arial"/>
                <a:cs typeface="Arial"/>
              </a:rPr>
              <a:t>16</a:t>
            </a:r>
            <a:endParaRPr sz="1143">
              <a:latin typeface="Arial"/>
              <a:cs typeface="Arial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 NBA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575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ontent Placeholder 10"/>
              <p:cNvSpPr>
                <a:spLocks noGrp="1"/>
              </p:cNvSpPr>
              <p:nvPr>
                <p:ph idx="1"/>
              </p:nvPr>
            </p:nvSpPr>
            <p:spPr>
              <a:xfrm>
                <a:off x="630078" y="1120141"/>
                <a:ext cx="11551444" cy="5756909"/>
              </a:xfrm>
            </p:spPr>
            <p:txBody>
              <a:bodyPr>
                <a:normAutofit/>
              </a:bodyPr>
              <a:lstStyle/>
              <a:p>
                <a:pPr marL="258979" indent="-246876">
                  <a:buClr>
                    <a:srgbClr val="231F20"/>
                  </a:buClr>
                  <a:buFont typeface="Gulim"/>
                  <a:buChar char="•"/>
                  <a:tabLst>
                    <a:tab pos="258979" algn="l"/>
                  </a:tabLst>
                </a:pPr>
                <a:r>
                  <a:rPr lang="en-IN" sz="2000" spc="-5" dirty="0" smtClean="0">
                    <a:solidFill>
                      <a:srgbClr val="231F20"/>
                    </a:solidFill>
                    <a:cs typeface="Arial"/>
                  </a:rPr>
                  <a:t>N</a:t>
                </a:r>
                <a:r>
                  <a:rPr lang="en-IN" sz="2000" dirty="0">
                    <a:solidFill>
                      <a:srgbClr val="231F20"/>
                    </a:solidFill>
                    <a:cs typeface="Arial"/>
                  </a:rPr>
                  <a:t>BA</a:t>
                </a:r>
                <a:r>
                  <a:rPr lang="en-IN" sz="2000" spc="-5" dirty="0">
                    <a:solidFill>
                      <a:srgbClr val="231F20"/>
                    </a:solidFill>
                    <a:cs typeface="Arial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IN" sz="2000" spc="300" dirty="0" smtClean="0">
                    <a:solidFill>
                      <a:srgbClr val="231F20"/>
                    </a:solidFill>
                    <a:cs typeface="Gulim"/>
                  </a:rPr>
                  <a:t> = (Q,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𝜮</m:t>
                    </m:r>
                  </m:oMath>
                </a14:m>
                <a:r>
                  <a:rPr lang="en-IN" sz="2000" spc="386" dirty="0" smtClean="0">
                    <a:solidFill>
                      <a:srgbClr val="231F20"/>
                    </a:solidFill>
                    <a:cs typeface="Arial"/>
                  </a:rPr>
                  <a:t>, </a:t>
                </a:r>
                <a14:m>
                  <m:oMath xmlns:m="http://schemas.openxmlformats.org/officeDocument/2006/math">
                    <m:r>
                      <a:rPr lang="el-GR" sz="20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𝜹</m:t>
                    </m:r>
                  </m:oMath>
                </a14:m>
                <a:r>
                  <a:rPr lang="en-IN" sz="2000" spc="386" dirty="0" smtClean="0">
                    <a:solidFill>
                      <a:srgbClr val="231F20"/>
                    </a:solidFill>
                    <a:cs typeface="Arial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i="1" spc="386" dirty="0" smtClean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sz="2000" b="1" i="1" spc="386" dirty="0" smtClean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𝑸</m:t>
                        </m:r>
                      </m:e>
                      <m:sub>
                        <m:r>
                          <a:rPr lang="en-US" sz="2000" b="1" i="1" spc="386" dirty="0" smtClean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IN" sz="2000" spc="386" dirty="0" smtClean="0">
                    <a:solidFill>
                      <a:srgbClr val="231F20"/>
                    </a:solidFill>
                    <a:cs typeface="Arial"/>
                  </a:rPr>
                  <a:t>, F) </a:t>
                </a:r>
                <a:r>
                  <a:rPr lang="en-IN" sz="2000" dirty="0" smtClean="0">
                    <a:solidFill>
                      <a:srgbClr val="231F20"/>
                    </a:solidFill>
                    <a:cs typeface="Arial"/>
                  </a:rPr>
                  <a:t>and</a:t>
                </a:r>
                <a:r>
                  <a:rPr lang="en-IN" sz="2000" spc="-5" dirty="0" smtClean="0">
                    <a:solidFill>
                      <a:srgbClr val="231F20"/>
                    </a:solidFill>
                    <a:cs typeface="Arial"/>
                  </a:rPr>
                  <a:t> </a:t>
                </a:r>
                <a:r>
                  <a:rPr lang="en-IN" sz="2000" spc="-29" dirty="0">
                    <a:solidFill>
                      <a:srgbClr val="231F20"/>
                    </a:solidFill>
                    <a:cs typeface="Arial"/>
                  </a:rPr>
                  <a:t>w</a:t>
                </a:r>
                <a:r>
                  <a:rPr lang="en-IN" sz="2000" dirty="0">
                    <a:solidFill>
                      <a:srgbClr val="231F20"/>
                    </a:solidFill>
                    <a:cs typeface="Arial"/>
                  </a:rPr>
                  <a:t>o</a:t>
                </a:r>
                <a:r>
                  <a:rPr lang="en-IN" sz="2000" spc="-5" dirty="0">
                    <a:solidFill>
                      <a:srgbClr val="231F20"/>
                    </a:solidFill>
                    <a:cs typeface="Arial"/>
                  </a:rPr>
                  <a:t>r</a:t>
                </a:r>
                <a:r>
                  <a:rPr lang="en-IN" sz="2000" dirty="0">
                    <a:solidFill>
                      <a:srgbClr val="231F20"/>
                    </a:solidFill>
                    <a:cs typeface="Arial"/>
                  </a:rPr>
                  <a:t>d</a:t>
                </a:r>
                <a:r>
                  <a:rPr lang="en-IN" sz="2000" spc="5" dirty="0">
                    <a:solidFill>
                      <a:srgbClr val="231F20"/>
                    </a:solidFill>
                    <a:cs typeface="Arial"/>
                  </a:rPr>
                  <a:t> </a:t>
                </a:r>
                <a14:m>
                  <m:oMath xmlns:m="http://schemas.openxmlformats.org/officeDocument/2006/math">
                    <m:r>
                      <a:rPr lang="en-IN" sz="2000" i="1" spc="-86" dirty="0" smtClean="0">
                        <a:solidFill>
                          <a:srgbClr val="231F20"/>
                        </a:solidFill>
                        <a:latin typeface="Cambria Math" panose="02040503050406030204" pitchFamily="18" charset="0"/>
                        <a:cs typeface="Arial"/>
                      </a:rPr>
                      <m:t>𝜎</m:t>
                    </m:r>
                  </m:oMath>
                </a14:m>
                <a:r>
                  <a:rPr lang="en-IN" sz="2000" spc="81" dirty="0">
                    <a:solidFill>
                      <a:srgbClr val="231F20"/>
                    </a:solidFill>
                    <a:cs typeface="Arial"/>
                  </a:rPr>
                  <a:t> </a:t>
                </a:r>
                <a:r>
                  <a:rPr lang="en-IN" sz="2000" spc="386" dirty="0">
                    <a:solidFill>
                      <a:srgbClr val="231F20"/>
                    </a:solidFill>
                    <a:cs typeface="Arial"/>
                  </a:rPr>
                  <a:t>=</a:t>
                </a:r>
                <a:r>
                  <a:rPr lang="en-IN" sz="2000" spc="-5" dirty="0">
                    <a:solidFill>
                      <a:srgbClr val="231F20"/>
                    </a:solidFill>
                    <a:cs typeface="Arial"/>
                  </a:rPr>
                  <a:t> </a:t>
                </a:r>
                <a:r>
                  <a:rPr lang="en-IN" sz="2000" b="0" dirty="0" smtClean="0">
                    <a:solidFill>
                      <a:srgbClr val="231F20"/>
                    </a:solidFill>
                    <a:latin typeface="Leelawadee UI" panose="020B0502040204020203" pitchFamily="34" charset="-34"/>
                    <a:cs typeface="Leelawadee UI" panose="020B0502040204020203" pitchFamily="34" charset="-34"/>
                  </a:rPr>
                  <a:t>A</a:t>
                </a:r>
                <a:r>
                  <a:rPr lang="en-IN" sz="2000" b="0" spc="78" baseline="-11494" dirty="0" smtClean="0">
                    <a:solidFill>
                      <a:srgbClr val="231F20"/>
                    </a:solidFill>
                    <a:cs typeface="Arial"/>
                  </a:rPr>
                  <a:t>0 </a:t>
                </a:r>
                <a:r>
                  <a:rPr lang="en-IN" sz="2000" b="0" dirty="0">
                    <a:solidFill>
                      <a:srgbClr val="231F20"/>
                    </a:solidFill>
                    <a:latin typeface="Leelawadee UI" panose="020B0502040204020203" pitchFamily="34" charset="-34"/>
                    <a:cs typeface="Leelawadee UI" panose="020B0502040204020203" pitchFamily="34" charset="-34"/>
                  </a:rPr>
                  <a:t>A</a:t>
                </a:r>
                <a:r>
                  <a:rPr lang="en-IN" sz="2000" b="0" spc="64" baseline="-11494" dirty="0" smtClean="0">
                    <a:solidFill>
                      <a:srgbClr val="231F20"/>
                    </a:solidFill>
                    <a:cs typeface="Arial"/>
                  </a:rPr>
                  <a:t>1 </a:t>
                </a:r>
                <a:r>
                  <a:rPr lang="en-IN" sz="2000" b="0" dirty="0">
                    <a:solidFill>
                      <a:srgbClr val="231F20"/>
                    </a:solidFill>
                    <a:latin typeface="Leelawadee UI" panose="020B0502040204020203" pitchFamily="34" charset="-34"/>
                    <a:cs typeface="Leelawadee UI" panose="020B0502040204020203" pitchFamily="34" charset="-34"/>
                  </a:rPr>
                  <a:t>A</a:t>
                </a:r>
                <a:r>
                  <a:rPr lang="en-IN" sz="2000" b="0" spc="7" baseline="-11494" dirty="0" smtClean="0">
                    <a:solidFill>
                      <a:srgbClr val="231F20"/>
                    </a:solidFill>
                    <a:cs typeface="Arial"/>
                  </a:rPr>
                  <a:t>2</a:t>
                </a:r>
                <a:r>
                  <a:rPr lang="en-IN" sz="2000" spc="-7" baseline="-11494" dirty="0" smtClean="0">
                    <a:solidFill>
                      <a:srgbClr val="231F20"/>
                    </a:solidFill>
                    <a:cs typeface="Arial"/>
                  </a:rPr>
                  <a:t> </a:t>
                </a:r>
                <a:r>
                  <a:rPr lang="en-IN" sz="2000" dirty="0">
                    <a:solidFill>
                      <a:srgbClr val="231F20"/>
                    </a:solidFill>
                    <a:cs typeface="Arial"/>
                  </a:rPr>
                  <a:t>.</a:t>
                </a:r>
                <a:r>
                  <a:rPr lang="en-IN" sz="2000" spc="-218" dirty="0">
                    <a:solidFill>
                      <a:srgbClr val="231F20"/>
                    </a:solidFill>
                    <a:cs typeface="Arial"/>
                  </a:rPr>
                  <a:t> </a:t>
                </a:r>
                <a:r>
                  <a:rPr lang="en-IN" sz="2000" dirty="0">
                    <a:solidFill>
                      <a:srgbClr val="231F20"/>
                    </a:solidFill>
                    <a:cs typeface="Arial"/>
                  </a:rPr>
                  <a:t>.</a:t>
                </a:r>
                <a:r>
                  <a:rPr lang="en-IN" sz="2000" spc="-210" dirty="0">
                    <a:solidFill>
                      <a:srgbClr val="231F20"/>
                    </a:solidFill>
                    <a:cs typeface="Arial"/>
                  </a:rPr>
                  <a:t> </a:t>
                </a:r>
                <a:r>
                  <a:rPr lang="en-IN" sz="2000" dirty="0" smtClean="0">
                    <a:solidFill>
                      <a:srgbClr val="231F20"/>
                    </a:solidFill>
                    <a:cs typeface="Arial"/>
                  </a:rPr>
                  <a:t>. </a:t>
                </a:r>
                <a14:m>
                  <m:oMath xmlns:m="http://schemas.openxmlformats.org/officeDocument/2006/math">
                    <m:r>
                      <a:rPr lang="en-IN" sz="2000" b="1" i="1" smtClean="0">
                        <a:solidFill>
                          <a:srgbClr val="231F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∈</m:t>
                    </m:r>
                    <m:r>
                      <a:rPr lang="en-US" sz="2000" b="1" i="1" smtClean="0">
                        <a:solidFill>
                          <a:srgbClr val="231F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 </m:t>
                    </m:r>
                    <m:sSup>
                      <m:sSupPr>
                        <m:ctrlPr>
                          <a:rPr lang="en-US" sz="2000" i="1" smtClean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</m:ctrlPr>
                      </m:sSupPr>
                      <m:e>
                        <m:r>
                          <a:rPr lang="en-US" sz="2000" b="1" i="1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  <m:t>𝜮</m:t>
                        </m:r>
                      </m:e>
                      <m:sup>
                        <m:r>
                          <a:rPr lang="en-US" sz="2000" b="1" i="1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  <m:t>𝝎</m:t>
                        </m:r>
                      </m:sup>
                    </m:sSup>
                  </m:oMath>
                </a14:m>
                <a:endParaRPr lang="en-IN" sz="2000" dirty="0" smtClean="0">
                  <a:solidFill>
                    <a:srgbClr val="231F20"/>
                  </a:solidFill>
                  <a:cs typeface="Arial"/>
                </a:endParaRPr>
              </a:p>
              <a:p>
                <a:pPr marL="258979" indent="-246876">
                  <a:buClr>
                    <a:srgbClr val="231F20"/>
                  </a:buClr>
                  <a:buFont typeface="Gulim"/>
                  <a:buChar char="•"/>
                  <a:tabLst>
                    <a:tab pos="258979" algn="l"/>
                  </a:tabLst>
                </a:pPr>
                <a:endParaRPr lang="en-IN" sz="2000" baseline="28735" dirty="0">
                  <a:cs typeface="Arial"/>
                </a:endParaRPr>
              </a:p>
              <a:p>
                <a:pPr marL="258979" indent="-246876">
                  <a:buClr>
                    <a:srgbClr val="231F20"/>
                  </a:buClr>
                  <a:buFont typeface="Gulim"/>
                  <a:buChar char="•"/>
                  <a:tabLst>
                    <a:tab pos="258979" algn="l"/>
                  </a:tabLst>
                </a:pPr>
                <a:r>
                  <a:rPr lang="en-IN" sz="2000" dirty="0" smtClean="0">
                    <a:solidFill>
                      <a:srgbClr val="231F20"/>
                    </a:solidFill>
                    <a:cs typeface="Arial"/>
                  </a:rPr>
                  <a:t>A</a:t>
                </a:r>
                <a:r>
                  <a:rPr lang="en-IN" sz="2000" spc="-5" dirty="0" smtClean="0">
                    <a:solidFill>
                      <a:srgbClr val="231F20"/>
                    </a:solidFill>
                    <a:cs typeface="Arial"/>
                  </a:rPr>
                  <a:t> </a:t>
                </a:r>
                <a:r>
                  <a:rPr lang="en-IN" sz="2000" i="1" spc="29" dirty="0">
                    <a:solidFill>
                      <a:srgbClr val="0000FF"/>
                    </a:solidFill>
                    <a:cs typeface="Arial"/>
                  </a:rPr>
                  <a:t>r</a:t>
                </a:r>
                <a:r>
                  <a:rPr lang="en-IN" sz="2000" i="1" dirty="0">
                    <a:solidFill>
                      <a:srgbClr val="0000FF"/>
                    </a:solidFill>
                    <a:cs typeface="Arial"/>
                  </a:rPr>
                  <a:t>un</a:t>
                </a:r>
                <a:r>
                  <a:rPr lang="en-IN" sz="2000" i="1" spc="5" dirty="0">
                    <a:solidFill>
                      <a:srgbClr val="0000FF"/>
                    </a:solidFill>
                    <a:cs typeface="Arial"/>
                  </a:rPr>
                  <a:t> </a:t>
                </a:r>
                <a:r>
                  <a:rPr lang="en-IN" sz="2000" spc="-57" dirty="0">
                    <a:solidFill>
                      <a:srgbClr val="231F20"/>
                    </a:solidFill>
                    <a:cs typeface="Arial"/>
                  </a:rPr>
                  <a:t>f</a:t>
                </a:r>
                <a:r>
                  <a:rPr lang="en-IN" sz="2000" dirty="0">
                    <a:solidFill>
                      <a:srgbClr val="231F20"/>
                    </a:solidFill>
                    <a:cs typeface="Arial"/>
                  </a:rPr>
                  <a:t>or</a:t>
                </a:r>
                <a:r>
                  <a:rPr lang="en-IN" sz="2000" spc="-10" dirty="0">
                    <a:solidFill>
                      <a:srgbClr val="231F20"/>
                    </a:solidFill>
                    <a:cs typeface="Arial"/>
                  </a:rPr>
                  <a:t> </a:t>
                </a:r>
                <a14:m>
                  <m:oMath xmlns:m="http://schemas.openxmlformats.org/officeDocument/2006/math">
                    <m:r>
                      <a:rPr lang="en-IN" sz="2000" i="1" spc="-86" dirty="0" smtClean="0">
                        <a:solidFill>
                          <a:srgbClr val="231F20"/>
                        </a:solidFill>
                        <a:latin typeface="Cambria Math" panose="02040503050406030204" pitchFamily="18" charset="0"/>
                        <a:cs typeface="Arial"/>
                      </a:rPr>
                      <m:t>𝜎</m:t>
                    </m:r>
                  </m:oMath>
                </a14:m>
                <a:r>
                  <a:rPr lang="en-IN" sz="2000" spc="81" dirty="0">
                    <a:solidFill>
                      <a:srgbClr val="231F20"/>
                    </a:solidFill>
                    <a:cs typeface="Arial"/>
                  </a:rPr>
                  <a:t> </a:t>
                </a:r>
                <a:r>
                  <a:rPr lang="en-IN" sz="2000" spc="-5" dirty="0">
                    <a:solidFill>
                      <a:srgbClr val="231F20"/>
                    </a:solidFill>
                    <a:cs typeface="Arial"/>
                  </a:rPr>
                  <a:t>i</a:t>
                </a:r>
                <a:r>
                  <a:rPr lang="en-IN" sz="2000" dirty="0">
                    <a:solidFill>
                      <a:srgbClr val="231F20"/>
                    </a:solidFill>
                    <a:cs typeface="Arial"/>
                  </a:rPr>
                  <a:t>n</a:t>
                </a:r>
                <a:r>
                  <a:rPr lang="en-IN" sz="2000" spc="-5" dirty="0">
                    <a:solidFill>
                      <a:srgbClr val="231F20"/>
                    </a:solidFill>
                    <a:cs typeface="Arial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IN" sz="2000" spc="-95" dirty="0">
                    <a:solidFill>
                      <a:srgbClr val="231F20"/>
                    </a:solidFill>
                    <a:cs typeface="Gulim"/>
                  </a:rPr>
                  <a:t> </a:t>
                </a:r>
                <a:r>
                  <a:rPr lang="en-IN" sz="2000" spc="-5" dirty="0">
                    <a:solidFill>
                      <a:srgbClr val="231F20"/>
                    </a:solidFill>
                    <a:cs typeface="Arial"/>
                  </a:rPr>
                  <a:t>i</a:t>
                </a:r>
                <a:r>
                  <a:rPr lang="en-IN" sz="2000" dirty="0">
                    <a:solidFill>
                      <a:srgbClr val="231F20"/>
                    </a:solidFill>
                    <a:cs typeface="Arial"/>
                  </a:rPr>
                  <a:t>s</a:t>
                </a:r>
                <a:r>
                  <a:rPr lang="en-IN" sz="2000" spc="5" dirty="0">
                    <a:solidFill>
                      <a:srgbClr val="231F20"/>
                    </a:solidFill>
                    <a:cs typeface="Arial"/>
                  </a:rPr>
                  <a:t> </a:t>
                </a:r>
                <a:r>
                  <a:rPr lang="en-IN" sz="2000" dirty="0">
                    <a:solidFill>
                      <a:srgbClr val="231F20"/>
                    </a:solidFill>
                    <a:cs typeface="Arial"/>
                  </a:rPr>
                  <a:t>an</a:t>
                </a:r>
                <a:r>
                  <a:rPr lang="en-IN" sz="2000" spc="-5" dirty="0">
                    <a:solidFill>
                      <a:srgbClr val="231F20"/>
                    </a:solidFill>
                    <a:cs typeface="Arial"/>
                  </a:rPr>
                  <a:t> </a:t>
                </a:r>
                <a:r>
                  <a:rPr lang="en-IN" sz="2000" spc="-5" dirty="0">
                    <a:solidFill>
                      <a:srgbClr val="FF0000"/>
                    </a:solidFill>
                    <a:cs typeface="Arial"/>
                  </a:rPr>
                  <a:t>i</a:t>
                </a:r>
                <a:r>
                  <a:rPr lang="en-IN" sz="2000" dirty="0">
                    <a:solidFill>
                      <a:srgbClr val="FF0000"/>
                    </a:solidFill>
                    <a:cs typeface="Arial"/>
                  </a:rPr>
                  <a:t>n</a:t>
                </a:r>
                <a:r>
                  <a:rPr lang="en-IN" sz="2000" dirty="0">
                    <a:solidFill>
                      <a:srgbClr val="231F20"/>
                    </a:solidFill>
                    <a:cs typeface="Arial"/>
                  </a:rPr>
                  <a:t>f</a:t>
                </a:r>
                <a:r>
                  <a:rPr lang="en-IN" sz="2000" spc="-5" dirty="0">
                    <a:solidFill>
                      <a:srgbClr val="231F20"/>
                    </a:solidFill>
                    <a:cs typeface="Arial"/>
                  </a:rPr>
                  <a:t>i</a:t>
                </a:r>
                <a:r>
                  <a:rPr lang="en-IN" sz="2000" dirty="0">
                    <a:solidFill>
                      <a:srgbClr val="231F20"/>
                    </a:solidFill>
                    <a:cs typeface="Arial"/>
                  </a:rPr>
                  <a:t>n</a:t>
                </a:r>
                <a:r>
                  <a:rPr lang="en-IN" sz="2000" spc="-5" dirty="0">
                    <a:solidFill>
                      <a:srgbClr val="231F20"/>
                    </a:solidFill>
                    <a:cs typeface="Arial"/>
                  </a:rPr>
                  <a:t>i</a:t>
                </a:r>
                <a:r>
                  <a:rPr lang="en-IN" sz="2000" dirty="0">
                    <a:solidFill>
                      <a:srgbClr val="231F20"/>
                    </a:solidFill>
                    <a:cs typeface="Arial"/>
                  </a:rPr>
                  <a:t>te</a:t>
                </a:r>
                <a:r>
                  <a:rPr lang="en-IN" sz="2000" spc="5" dirty="0">
                    <a:solidFill>
                      <a:srgbClr val="231F20"/>
                    </a:solidFill>
                    <a:cs typeface="Arial"/>
                  </a:rPr>
                  <a:t> </a:t>
                </a:r>
                <a:r>
                  <a:rPr lang="en-IN" sz="2000" spc="-5" dirty="0">
                    <a:solidFill>
                      <a:srgbClr val="231F20"/>
                    </a:solidFill>
                    <a:cs typeface="Arial"/>
                  </a:rPr>
                  <a:t>s</a:t>
                </a:r>
                <a:r>
                  <a:rPr lang="en-IN" sz="2000" dirty="0">
                    <a:solidFill>
                      <a:srgbClr val="231F20"/>
                    </a:solidFill>
                    <a:cs typeface="Arial"/>
                  </a:rPr>
                  <a:t>equen</a:t>
                </a:r>
                <a:r>
                  <a:rPr lang="en-IN" sz="2000" spc="-5" dirty="0">
                    <a:solidFill>
                      <a:srgbClr val="231F20"/>
                    </a:solidFill>
                    <a:cs typeface="Arial"/>
                  </a:rPr>
                  <a:t>c</a:t>
                </a:r>
                <a:r>
                  <a:rPr lang="en-IN" sz="2000" dirty="0">
                    <a:solidFill>
                      <a:srgbClr val="231F20"/>
                    </a:solidFill>
                    <a:cs typeface="Arial"/>
                  </a:rPr>
                  <a:t>e</a:t>
                </a:r>
                <a:r>
                  <a:rPr lang="en-IN" sz="2000" spc="-14" dirty="0">
                    <a:solidFill>
                      <a:srgbClr val="231F20"/>
                    </a:solidFill>
                    <a:cs typeface="Arial"/>
                  </a:rPr>
                  <a:t> </a:t>
                </a:r>
                <a:r>
                  <a:rPr lang="en-IN" sz="2000" spc="-14" dirty="0" smtClean="0">
                    <a:solidFill>
                      <a:srgbClr val="231F20"/>
                    </a:solidFill>
                    <a:cs typeface="Arial"/>
                  </a:rPr>
                  <a:t>q</a:t>
                </a:r>
                <a:r>
                  <a:rPr lang="en-IN" sz="2000" spc="-14" baseline="-25000" dirty="0" smtClean="0">
                    <a:solidFill>
                      <a:srgbClr val="231F20"/>
                    </a:solidFill>
                    <a:cs typeface="Arial"/>
                  </a:rPr>
                  <a:t>0</a:t>
                </a:r>
                <a:r>
                  <a:rPr lang="en-IN" sz="2000" spc="-14" dirty="0" smtClean="0">
                    <a:solidFill>
                      <a:srgbClr val="231F20"/>
                    </a:solidFill>
                    <a:cs typeface="Arial"/>
                  </a:rPr>
                  <a:t> q</a:t>
                </a:r>
                <a:r>
                  <a:rPr lang="en-IN" sz="2000" spc="-14" baseline="-25000" dirty="0" smtClean="0">
                    <a:solidFill>
                      <a:srgbClr val="231F20"/>
                    </a:solidFill>
                    <a:cs typeface="Arial"/>
                  </a:rPr>
                  <a:t>1</a:t>
                </a:r>
                <a:r>
                  <a:rPr lang="en-IN" sz="2000" spc="-14" dirty="0" smtClean="0">
                    <a:solidFill>
                      <a:srgbClr val="231F20"/>
                    </a:solidFill>
                    <a:cs typeface="Arial"/>
                  </a:rPr>
                  <a:t> q</a:t>
                </a:r>
                <a:r>
                  <a:rPr lang="en-IN" sz="2000" spc="-14" baseline="-25000" dirty="0" smtClean="0">
                    <a:solidFill>
                      <a:srgbClr val="231F20"/>
                    </a:solidFill>
                    <a:cs typeface="Arial"/>
                  </a:rPr>
                  <a:t>2</a:t>
                </a:r>
                <a:r>
                  <a:rPr lang="en-IN" sz="2000" spc="-218" dirty="0" smtClean="0">
                    <a:solidFill>
                      <a:srgbClr val="231F20"/>
                    </a:solidFill>
                    <a:cs typeface="Arial"/>
                  </a:rPr>
                  <a:t> </a:t>
                </a:r>
                <a:r>
                  <a:rPr lang="en-IN" sz="2000" spc="-21" baseline="-11494" dirty="0" smtClean="0">
                    <a:solidFill>
                      <a:srgbClr val="231F20"/>
                    </a:solidFill>
                    <a:cs typeface="Arial"/>
                  </a:rPr>
                  <a:t> </a:t>
                </a:r>
                <a:r>
                  <a:rPr lang="en-IN" sz="2000" dirty="0">
                    <a:solidFill>
                      <a:srgbClr val="231F20"/>
                    </a:solidFill>
                    <a:cs typeface="Arial"/>
                  </a:rPr>
                  <a:t>.</a:t>
                </a:r>
                <a:r>
                  <a:rPr lang="en-IN" sz="2000" spc="-210" dirty="0">
                    <a:solidFill>
                      <a:srgbClr val="231F20"/>
                    </a:solidFill>
                    <a:cs typeface="Arial"/>
                  </a:rPr>
                  <a:t> </a:t>
                </a:r>
                <a:r>
                  <a:rPr lang="en-IN" sz="2000" dirty="0">
                    <a:solidFill>
                      <a:srgbClr val="231F20"/>
                    </a:solidFill>
                    <a:cs typeface="Arial"/>
                  </a:rPr>
                  <a:t>.</a:t>
                </a:r>
                <a:r>
                  <a:rPr lang="en-IN" sz="2000" spc="-218" dirty="0">
                    <a:solidFill>
                      <a:srgbClr val="231F20"/>
                    </a:solidFill>
                    <a:cs typeface="Arial"/>
                  </a:rPr>
                  <a:t> </a:t>
                </a:r>
                <a:r>
                  <a:rPr lang="en-IN" sz="2000" dirty="0">
                    <a:solidFill>
                      <a:srgbClr val="231F20"/>
                    </a:solidFill>
                    <a:cs typeface="Arial"/>
                  </a:rPr>
                  <a:t>.</a:t>
                </a:r>
                <a:r>
                  <a:rPr lang="en-IN" sz="2000" spc="5" dirty="0">
                    <a:solidFill>
                      <a:srgbClr val="231F20"/>
                    </a:solidFill>
                    <a:cs typeface="Arial"/>
                  </a:rPr>
                  <a:t> </a:t>
                </a:r>
                <a:r>
                  <a:rPr lang="en-IN" sz="2000" spc="-5" dirty="0">
                    <a:solidFill>
                      <a:srgbClr val="231F20"/>
                    </a:solidFill>
                    <a:cs typeface="Arial"/>
                  </a:rPr>
                  <a:t>s</a:t>
                </a:r>
                <a:r>
                  <a:rPr lang="en-IN" sz="2000" dirty="0">
                    <a:solidFill>
                      <a:srgbClr val="231F20"/>
                    </a:solidFill>
                    <a:cs typeface="Arial"/>
                  </a:rPr>
                  <a:t>u</a:t>
                </a:r>
                <a:r>
                  <a:rPr lang="en-IN" sz="2000" spc="-5" dirty="0">
                    <a:solidFill>
                      <a:srgbClr val="231F20"/>
                    </a:solidFill>
                    <a:cs typeface="Arial"/>
                  </a:rPr>
                  <a:t>c</a:t>
                </a:r>
                <a:r>
                  <a:rPr lang="en-IN" sz="2000" dirty="0">
                    <a:solidFill>
                      <a:srgbClr val="231F20"/>
                    </a:solidFill>
                    <a:cs typeface="Arial"/>
                  </a:rPr>
                  <a:t>h</a:t>
                </a:r>
                <a:r>
                  <a:rPr lang="en-IN" sz="2000" spc="-5" dirty="0">
                    <a:solidFill>
                      <a:srgbClr val="231F20"/>
                    </a:solidFill>
                    <a:cs typeface="Arial"/>
                  </a:rPr>
                  <a:t> </a:t>
                </a:r>
                <a:r>
                  <a:rPr lang="en-IN" sz="2000" dirty="0">
                    <a:solidFill>
                      <a:srgbClr val="231F20"/>
                    </a:solidFill>
                    <a:cs typeface="Arial"/>
                  </a:rPr>
                  <a:t>that</a:t>
                </a:r>
                <a:r>
                  <a:rPr lang="en-IN" sz="2000" dirty="0" smtClean="0">
                    <a:solidFill>
                      <a:srgbClr val="231F20"/>
                    </a:solidFill>
                    <a:cs typeface="Arial"/>
                  </a:rPr>
                  <a:t>:</a:t>
                </a:r>
              </a:p>
              <a:p>
                <a:pPr marL="773329" lvl="1" indent="-246876">
                  <a:buClr>
                    <a:srgbClr val="231F20"/>
                  </a:buClr>
                  <a:buFont typeface="Gulim"/>
                  <a:buChar char="•"/>
                  <a:tabLst>
                    <a:tab pos="258979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sz="20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𝒒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𝟎</m:t>
                        </m:r>
                      </m:sub>
                    </m:sSub>
                    <m:r>
                      <a:rPr lang="en-IN" sz="200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∈</m:t>
                    </m:r>
                    <m:sSub>
                      <m:sSubPr>
                        <m:ctrlPr>
                          <a:rPr lang="en-IN" sz="20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  <m:t>𝑸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IN" sz="2000" dirty="0" smtClean="0">
                    <a:solidFill>
                      <a:srgbClr val="002060"/>
                    </a:solidFill>
                    <a:cs typeface="Arial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𝒒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𝒊</m:t>
                        </m:r>
                      </m:sub>
                    </m:sSub>
                    <m:groupChr>
                      <m:groupChrPr>
                        <m:chr m:val="→"/>
                        <m:vertJc m:val="bot"/>
                        <m:ctrlPr>
                          <a:rPr lang="en-IN" sz="20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groupChrPr>
                      <m:e>
                        <m:sSub>
                          <m:sSubPr>
                            <m:ctrlPr>
                              <a:rPr lang="en-IN" sz="200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𝑨</m:t>
                            </m:r>
                          </m:e>
                          <m:sub>
                            <m:r>
                              <a:rPr lang="en-US" sz="20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𝒊</m:t>
                            </m:r>
                            <m:r>
                              <a:rPr lang="en-US" sz="20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+</m:t>
                            </m:r>
                            <m:r>
                              <a:rPr lang="en-US" sz="20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𝟏</m:t>
                            </m:r>
                          </m:sub>
                        </m:sSub>
                      </m:e>
                    </m:groupChr>
                    <m:sSub>
                      <m:sSubPr>
                        <m:ctrlPr>
                          <a:rPr lang="en-IN" sz="2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𝒒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𝒊</m:t>
                        </m:r>
                        <m:r>
                          <a:rPr lang="en-US" sz="20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+</m:t>
                        </m:r>
                        <m:r>
                          <a:rPr lang="en-US" sz="20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IN" sz="2000" dirty="0" smtClean="0">
                    <a:solidFill>
                      <a:srgbClr val="002060"/>
                    </a:solidFill>
                    <a:cs typeface="Arial"/>
                  </a:rPr>
                  <a:t> for all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/>
                      </a:rPr>
                      <m:t>𝒊</m:t>
                    </m:r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≥</m:t>
                    </m:r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𝟎</m:t>
                    </m:r>
                  </m:oMath>
                </a14:m>
                <a:endParaRPr lang="en-IN" sz="2000" dirty="0" smtClean="0">
                  <a:solidFill>
                    <a:srgbClr val="002060"/>
                  </a:solidFill>
                  <a:cs typeface="Arial"/>
                </a:endParaRPr>
              </a:p>
              <a:p>
                <a:endParaRPr lang="en-US" sz="2000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Run q</a:t>
                </a:r>
                <a:r>
                  <a:rPr lang="en-US" sz="2000" baseline="-25000" dirty="0" smtClean="0"/>
                  <a:t>0</a:t>
                </a:r>
                <a:r>
                  <a:rPr lang="en-US" sz="2000" dirty="0" smtClean="0"/>
                  <a:t> q</a:t>
                </a:r>
                <a:r>
                  <a:rPr lang="en-US" sz="2000" baseline="-25000" dirty="0" smtClean="0"/>
                  <a:t>1</a:t>
                </a:r>
                <a:r>
                  <a:rPr lang="en-US" sz="2000" dirty="0" smtClean="0"/>
                  <a:t> q</a:t>
                </a:r>
                <a:r>
                  <a:rPr lang="en-US" sz="2000" baseline="-25000" dirty="0" smtClean="0"/>
                  <a:t>2</a:t>
                </a:r>
                <a:r>
                  <a:rPr lang="en-US" sz="2000" dirty="0" smtClean="0"/>
                  <a:t> … is </a:t>
                </a:r>
                <a:r>
                  <a:rPr lang="en-US" sz="2000" dirty="0" smtClean="0">
                    <a:solidFill>
                      <a:schemeClr val="tx2"/>
                    </a:solidFill>
                  </a:rPr>
                  <a:t>accepting</a:t>
                </a:r>
                <a:r>
                  <a:rPr lang="en-US" sz="2000" dirty="0" smtClean="0"/>
                  <a:t>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𝒒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𝒊</m:t>
                        </m:r>
                      </m:sub>
                    </m:sSub>
                    <m:r>
                      <a:rPr lang="en-IN" sz="20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∈</m:t>
                    </m:r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𝑭</m:t>
                    </m:r>
                  </m:oMath>
                </a14:m>
                <a:r>
                  <a:rPr lang="en-US" sz="2000" dirty="0" smtClean="0"/>
                  <a:t> for </a:t>
                </a:r>
                <a:r>
                  <a:rPr lang="en-US" sz="2000" dirty="0" smtClean="0">
                    <a:solidFill>
                      <a:schemeClr val="tx2"/>
                    </a:solidFill>
                  </a:rPr>
                  <a:t>infinitely</a:t>
                </a:r>
                <a:r>
                  <a:rPr lang="en-US" sz="2000" dirty="0" smtClean="0"/>
                  <a:t> many </a:t>
                </a:r>
                <a:r>
                  <a:rPr lang="en-US" sz="2000" i="1" dirty="0" err="1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r>
                  <a:rPr lang="en-US" sz="2000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0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IN" sz="2000" i="1" spc="-86" dirty="0">
                        <a:solidFill>
                          <a:srgbClr val="231F20"/>
                        </a:solidFill>
                        <a:latin typeface="Cambria Math" panose="02040503050406030204" pitchFamily="18" charset="0"/>
                        <a:cs typeface="Arial"/>
                      </a:rPr>
                      <m:t>𝜎</m:t>
                    </m:r>
                    <m:r>
                      <a:rPr lang="en-IN" sz="2000" i="1">
                        <a:solidFill>
                          <a:srgbClr val="231F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∈</m:t>
                    </m:r>
                    <m:r>
                      <a:rPr lang="en-US" sz="2000" b="0" i="1">
                        <a:solidFill>
                          <a:srgbClr val="231F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 </m:t>
                    </m:r>
                    <m:sSup>
                      <m:sSupPr>
                        <m:ctrlPr>
                          <a:rPr lang="en-US" sz="2000" b="0" i="1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</m:ctrlPr>
                      </m:sSupPr>
                      <m:e>
                        <m:r>
                          <a:rPr lang="en-US" sz="2000" b="0" i="1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  <m:t>𝛴</m:t>
                        </m:r>
                      </m:e>
                      <m:sup>
                        <m:r>
                          <a:rPr lang="en-US" sz="2000" b="0" i="1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  <m:t>𝜔</m:t>
                        </m:r>
                      </m:sup>
                    </m:sSup>
                  </m:oMath>
                </a14:m>
                <a:r>
                  <a:rPr lang="en-US" sz="2000" dirty="0" smtClean="0">
                    <a:ea typeface="Cambria Math" panose="02040503050406030204" pitchFamily="18" charset="0"/>
                  </a:rPr>
                  <a:t> is accepted by </a:t>
                </a:r>
                <a14:m>
                  <m:oMath xmlns:m="http://schemas.openxmlformats.org/officeDocument/2006/math">
                    <m:r>
                      <a:rPr lang="en-US" sz="2000" b="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 smtClean="0">
                    <a:latin typeface=" Arial Narrow"/>
                    <a:ea typeface="Cambria Math" panose="02040503050406030204" pitchFamily="18" charset="0"/>
                  </a:rPr>
                  <a:t> </a:t>
                </a:r>
                <a:r>
                  <a:rPr lang="en-US" sz="2000" dirty="0" smtClean="0">
                    <a:ea typeface="Cambria Math" panose="02040503050406030204" pitchFamily="18" charset="0"/>
                  </a:rPr>
                  <a:t>if there exists an accepting run for </a:t>
                </a:r>
                <a14:m>
                  <m:oMath xmlns:m="http://schemas.openxmlformats.org/officeDocument/2006/math">
                    <m:r>
                      <a:rPr lang="en-IN" sz="2000" i="1" spc="-86" dirty="0">
                        <a:solidFill>
                          <a:srgbClr val="231F20"/>
                        </a:solidFill>
                        <a:latin typeface="Cambria Math" panose="02040503050406030204" pitchFamily="18" charset="0"/>
                        <a:cs typeface="Arial"/>
                      </a:rPr>
                      <m:t>𝜎</m:t>
                    </m:r>
                  </m:oMath>
                </a14:m>
                <a:endParaRPr lang="en-US" sz="2000" spc="-86" dirty="0" smtClean="0">
                  <a:solidFill>
                    <a:srgbClr val="231F20"/>
                  </a:solidFill>
                  <a:cs typeface="Arial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000" dirty="0" smtClean="0">
                  <a:ea typeface="Cambria Math" panose="020405030504060302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ea typeface="Cambria Math" panose="02040503050406030204" pitchFamily="18" charset="0"/>
                  </a:rPr>
                  <a:t>The accepted language of </a:t>
                </a:r>
                <a14:m>
                  <m:oMath xmlns:m="http://schemas.openxmlformats.org/officeDocument/2006/math">
                    <m:r>
                      <a:rPr lang="en-US" sz="2000" b="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 smtClean="0">
                    <a:ea typeface="Cambria Math" panose="02040503050406030204" pitchFamily="18" charset="0"/>
                  </a:rPr>
                  <a:t>: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sub>
                      </m:sSub>
                      <m:d>
                        <m:dPr>
                          <m:ctrlPr>
                            <a:rPr lang="en-US" sz="20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 =</m:t>
                      </m:r>
                      <m:d>
                        <m:dPr>
                          <m:begChr m:val="{"/>
                          <m:endChr m:val="|"/>
                          <m:ctrlPr>
                            <a:rPr lang="en-US" sz="2000" i="1" spc="-86" dirty="0">
                              <a:solidFill>
                                <a:srgbClr val="231F2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dPr>
                        <m:e>
                          <m:r>
                            <a:rPr lang="en-IN" sz="2000" i="1" spc="-86" dirty="0">
                              <a:solidFill>
                                <a:srgbClr val="231F2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𝜎</m:t>
                          </m:r>
                          <m:r>
                            <a:rPr lang="en-IN" sz="2000" i="1">
                              <a:solidFill>
                                <a:srgbClr val="231F2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∈</m:t>
                          </m:r>
                          <m:r>
                            <a:rPr lang="en-US" sz="2000" b="0" i="1">
                              <a:solidFill>
                                <a:srgbClr val="231F2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sz="2000" b="0" i="1">
                                  <a:solidFill>
                                    <a:srgbClr val="231F2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/>
                                </a:rPr>
                              </m:ctrlPr>
                            </m:sSupPr>
                            <m:e>
                              <m:r>
                                <a:rPr lang="en-US" sz="2000" b="0" i="1">
                                  <a:solidFill>
                                    <a:srgbClr val="231F2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/>
                                </a:rPr>
                                <m:t>𝛴</m:t>
                              </m:r>
                            </m:e>
                            <m:sup>
                              <m:r>
                                <a:rPr lang="en-US" sz="2000" b="0" i="1">
                                  <a:solidFill>
                                    <a:srgbClr val="231F2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/>
                                </a:rPr>
                                <m:t>𝜔</m:t>
                              </m:r>
                            </m:sup>
                          </m:sSup>
                          <m:r>
                            <a:rPr lang="en-US" sz="2000" b="0" i="1">
                              <a:solidFill>
                                <a:srgbClr val="231F2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 </m:t>
                          </m:r>
                        </m:e>
                      </m:d>
                      <m:r>
                        <a:rPr lang="en-US" sz="2000" b="0" i="1">
                          <a:solidFill>
                            <a:srgbClr val="231F2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 </m:t>
                      </m:r>
                      <m:r>
                        <a:rPr lang="en-US" sz="2000" b="0" i="1">
                          <a:solidFill>
                            <a:srgbClr val="231F2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𝑡</m:t>
                      </m:r>
                      <m:r>
                        <a:rPr lang="en-US" sz="2000" b="0" i="1">
                          <a:solidFill>
                            <a:srgbClr val="231F2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h</m:t>
                      </m:r>
                      <m:r>
                        <a:rPr lang="en-US" sz="2000" b="0" i="1">
                          <a:solidFill>
                            <a:srgbClr val="231F2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𝑒𝑟𝑒</m:t>
                      </m:r>
                      <m:r>
                        <a:rPr lang="en-US" sz="2000" b="0" i="1">
                          <a:solidFill>
                            <a:srgbClr val="231F2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 </m:t>
                      </m:r>
                      <m:r>
                        <a:rPr lang="en-US" sz="2000" b="0" i="1">
                          <a:solidFill>
                            <a:srgbClr val="231F2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𝑒𝑥𝑖𝑠𝑡𝑠</m:t>
                      </m:r>
                      <m:r>
                        <a:rPr lang="en-US" sz="2000" b="0" i="1">
                          <a:solidFill>
                            <a:srgbClr val="231F2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 </m:t>
                      </m:r>
                      <m:r>
                        <a:rPr lang="en-US" sz="2000" b="0" i="1">
                          <a:solidFill>
                            <a:srgbClr val="231F2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𝑎𝑛</m:t>
                      </m:r>
                      <m:r>
                        <a:rPr lang="en-US" sz="2000" b="0" i="1">
                          <a:solidFill>
                            <a:srgbClr val="231F2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 </m:t>
                      </m:r>
                      <m:r>
                        <a:rPr lang="en-US" sz="2000" b="0" i="1">
                          <a:solidFill>
                            <a:srgbClr val="231F2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𝑎𝑐𝑐𝑒𝑝𝑡𝑖𝑛𝑔</m:t>
                      </m:r>
                      <m:r>
                        <a:rPr lang="en-US" sz="2000" b="0" i="1">
                          <a:solidFill>
                            <a:srgbClr val="231F2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 </m:t>
                      </m:r>
                      <m:r>
                        <a:rPr lang="en-US" sz="2000" b="0" i="1">
                          <a:solidFill>
                            <a:srgbClr val="231F2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𝑟𝑢𝑛</m:t>
                      </m:r>
                      <m:r>
                        <a:rPr lang="en-US" sz="2000" b="0" i="1">
                          <a:solidFill>
                            <a:srgbClr val="231F2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 </m:t>
                      </m:r>
                      <m:r>
                        <a:rPr lang="en-US" sz="2000" b="0" i="1">
                          <a:solidFill>
                            <a:srgbClr val="231F2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𝑓𝑜𝑟</m:t>
                      </m:r>
                      <m:r>
                        <a:rPr lang="en-US" sz="2000" b="0" i="1">
                          <a:solidFill>
                            <a:srgbClr val="231F2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 </m:t>
                      </m:r>
                      <m:r>
                        <a:rPr lang="en-IN" sz="2000" i="1" spc="-86" dirty="0">
                          <a:solidFill>
                            <a:srgbClr val="231F20"/>
                          </a:solidFill>
                          <a:latin typeface="Cambria Math" panose="02040503050406030204" pitchFamily="18" charset="0"/>
                          <a:cs typeface="Arial"/>
                        </a:rPr>
                        <m:t>𝜎</m:t>
                      </m:r>
                      <m:r>
                        <a:rPr lang="en-US" sz="2000" i="1" spc="-86" dirty="0">
                          <a:solidFill>
                            <a:srgbClr val="231F20"/>
                          </a:solidFill>
                          <a:latin typeface="Cambria Math" panose="02040503050406030204" pitchFamily="18" charset="0"/>
                          <a:cs typeface="Arial"/>
                        </a:rPr>
                        <m:t>  </m:t>
                      </m:r>
                      <m:r>
                        <a:rPr lang="en-US" sz="2000" b="0" i="1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US" sz="2000" b="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}</m:t>
                      </m:r>
                      <m:r>
                        <a:rPr lang="en-US" sz="2000" i="1" spc="-86" dirty="0">
                          <a:solidFill>
                            <a:srgbClr val="231F20"/>
                          </a:solidFill>
                          <a:latin typeface="Cambria Math" panose="02040503050406030204" pitchFamily="18" charset="0"/>
                          <a:cs typeface="Arial"/>
                        </a:rPr>
                        <m:t> </m:t>
                      </m:r>
                    </m:oMath>
                  </m:oMathPara>
                </a14:m>
                <a:endParaRPr lang="en-US" sz="2000" dirty="0">
                  <a:ea typeface="Cambria Math" panose="02040503050406030204" pitchFamily="18" charset="0"/>
                </a:endParaRPr>
              </a:p>
              <a:p>
                <a:endParaRPr lang="en-US" sz="2000" dirty="0" smtClean="0">
                  <a:ea typeface="Cambria Math" panose="020405030504060302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ea typeface="Cambria Math" panose="02040503050406030204" pitchFamily="18" charset="0"/>
                  </a:rPr>
                  <a:t>NBA </a:t>
                </a:r>
                <a14:m>
                  <m:oMath xmlns:m="http://schemas.openxmlformats.org/officeDocument/2006/math">
                    <m:r>
                      <a:rPr lang="en-US" sz="2000" b="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 smtClean="0">
                    <a:ea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b="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000" dirty="0" smtClean="0">
                    <a:ea typeface="Cambria Math" panose="02040503050406030204" pitchFamily="18" charset="0"/>
                  </a:rPr>
                  <a:t> are equivalent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sub>
                    </m:sSub>
                    <m:d>
                      <m:dPr>
                        <m:ctrlPr>
                          <a:rPr lang="en-US" sz="20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lang="en-US" sz="2000" dirty="0" smtClean="0">
                    <a:ea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sub>
                    </m:sSub>
                    <m:d>
                      <m:dPr>
                        <m:ctrlPr>
                          <a:rPr lang="en-US" sz="20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</m:oMath>
                </a14:m>
                <a:endParaRPr lang="en-US" sz="2000" dirty="0" smtClean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1" name="Content Placeholder 10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0078" y="1120141"/>
                <a:ext cx="11551444" cy="5756909"/>
              </a:xfrm>
              <a:blipFill rotWithShape="0">
                <a:blip r:embed="rId2"/>
                <a:stretch>
                  <a:fillRect l="-369" t="-530" b="-12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4204"/>
            <a:r>
              <a:rPr sz="1143" spc="-10" dirty="0">
                <a:solidFill>
                  <a:srgbClr val="231F20"/>
                </a:solidFill>
                <a:latin typeface="Arial"/>
                <a:cs typeface="Arial"/>
              </a:rPr>
              <a:t>17</a:t>
            </a:r>
            <a:endParaRPr sz="1143">
              <a:latin typeface="Arial"/>
              <a:cs typeface="Arial"/>
            </a:endParaRPr>
          </a:p>
        </p:txBody>
      </p:sp>
      <p:sp>
        <p:nvSpPr>
          <p:cNvPr id="13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of an NBA</a:t>
            </a:r>
          </a:p>
        </p:txBody>
      </p:sp>
    </p:spTree>
    <p:extLst>
      <p:ext uri="{BB962C8B-B14F-4D97-AF65-F5344CB8AC3E}">
        <p14:creationId xmlns:p14="http://schemas.microsoft.com/office/powerpoint/2010/main" val="1146544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Lecture Overview</a:t>
            </a:r>
            <a:endParaRPr lang="en-US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5285"/>
            <a:r>
              <a:rPr sz="1143" spc="-10" dirty="0">
                <a:solidFill>
                  <a:srgbClr val="231F20"/>
                </a:solidFill>
                <a:latin typeface="Arial"/>
                <a:cs typeface="Arial"/>
              </a:rPr>
              <a:t>1</a:t>
            </a:r>
            <a:endParaRPr sz="1143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45254" y="1318431"/>
            <a:ext cx="3107279" cy="36609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102"/>
            <a:endParaRPr sz="2335" dirty="0">
              <a:latin typeface="Arial"/>
              <a:cs typeface="Arial"/>
            </a:endParaRPr>
          </a:p>
        </p:txBody>
      </p:sp>
      <p:sp>
        <p:nvSpPr>
          <p:cNvPr id="13" name="object 5"/>
          <p:cNvSpPr txBox="1"/>
          <p:nvPr/>
        </p:nvSpPr>
        <p:spPr>
          <a:xfrm>
            <a:off x="3176163" y="2265768"/>
            <a:ext cx="6459274" cy="26699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130" dirty="0">
                <a:latin typeface="Arial Narrow" panose="020B0606020202030204" pitchFamily="34" charset="0"/>
                <a:cs typeface="Lucida Sans Unicode"/>
              </a:rPr>
              <a:t>⇒ </a:t>
            </a:r>
            <a:r>
              <a:rPr lang="en-US" sz="3200" b="1" i="1" spc="-55" dirty="0">
                <a:latin typeface="Arial Narrow" panose="020B0606020202030204" pitchFamily="34" charset="0"/>
                <a:cs typeface="Arial"/>
              </a:rPr>
              <a:t>Motivation: Peterson’s </a:t>
            </a:r>
            <a:r>
              <a:rPr lang="en-US" sz="3200" b="1" i="1" spc="-55" dirty="0" smtClean="0">
                <a:latin typeface="Arial Narrow" panose="020B0606020202030204" pitchFamily="34" charset="0"/>
                <a:cs typeface="Arial"/>
              </a:rPr>
              <a:t>Algorithm</a:t>
            </a:r>
            <a:endParaRPr sz="3200" b="1" i="1" spc="-55" dirty="0" smtClean="0">
              <a:latin typeface="Arial Narrow" panose="020B0606020202030204" pitchFamily="34" charset="0"/>
              <a:cs typeface="Arial"/>
            </a:endParaRPr>
          </a:p>
          <a:p>
            <a:pPr marL="461963" indent="-344488">
              <a:lnSpc>
                <a:spcPct val="100000"/>
              </a:lnSpc>
              <a:spcBef>
                <a:spcPts val="1475"/>
              </a:spcBef>
              <a:buClr>
                <a:srgbClr val="0000FF"/>
              </a:buClr>
              <a:buFont typeface="Arial"/>
              <a:buChar char="–"/>
            </a:pPr>
            <a:r>
              <a:rPr lang="el-GR" sz="2400" b="1" spc="-40" dirty="0">
                <a:latin typeface="Arial Narrow" panose="020B0606020202030204" pitchFamily="34" charset="0"/>
                <a:cs typeface="Tahoma"/>
              </a:rPr>
              <a:t>ω-</a:t>
            </a:r>
            <a:r>
              <a:rPr lang="en-US" sz="2400" b="1" spc="-40" dirty="0">
                <a:latin typeface="Arial Narrow" panose="020B0606020202030204" pitchFamily="34" charset="0"/>
                <a:cs typeface="Tahoma"/>
              </a:rPr>
              <a:t>Regular </a:t>
            </a:r>
            <a:r>
              <a:rPr lang="en-US" sz="2400" b="1" spc="-40" dirty="0" smtClean="0">
                <a:latin typeface="Arial Narrow" panose="020B0606020202030204" pitchFamily="34" charset="0"/>
                <a:cs typeface="Tahoma"/>
              </a:rPr>
              <a:t>Languages</a:t>
            </a:r>
            <a:endParaRPr lang="en-US" sz="2400" b="1" spc="-40" dirty="0">
              <a:latin typeface="Arial Narrow" panose="020B0606020202030204" pitchFamily="34" charset="0"/>
              <a:cs typeface="Tahoma"/>
            </a:endParaRPr>
          </a:p>
          <a:p>
            <a:pPr marL="461963" indent="-344488">
              <a:lnSpc>
                <a:spcPct val="100000"/>
              </a:lnSpc>
              <a:spcBef>
                <a:spcPts val="1475"/>
              </a:spcBef>
              <a:buClr>
                <a:srgbClr val="0000FF"/>
              </a:buClr>
              <a:buFont typeface="Arial"/>
              <a:buChar char="–"/>
            </a:pPr>
            <a:r>
              <a:rPr lang="en-US" sz="2400" b="1" dirty="0">
                <a:latin typeface="Arial Narrow" panose="020B0606020202030204" pitchFamily="34" charset="0"/>
                <a:cs typeface="Tahoma"/>
              </a:rPr>
              <a:t>Nondeterministic </a:t>
            </a:r>
            <a:r>
              <a:rPr lang="en-US" sz="2400" b="1" dirty="0" err="1">
                <a:latin typeface="Arial Narrow" panose="020B0606020202030204" pitchFamily="34" charset="0"/>
                <a:cs typeface="Tahoma"/>
              </a:rPr>
              <a:t>Büchi</a:t>
            </a:r>
            <a:r>
              <a:rPr lang="en-US" sz="2400" b="1" dirty="0">
                <a:latin typeface="Arial Narrow" panose="020B0606020202030204" pitchFamily="34" charset="0"/>
                <a:cs typeface="Tahoma"/>
              </a:rPr>
              <a:t> </a:t>
            </a:r>
            <a:r>
              <a:rPr lang="en-US" sz="2400" b="1" dirty="0" smtClean="0">
                <a:latin typeface="Arial Narrow" panose="020B0606020202030204" pitchFamily="34" charset="0"/>
                <a:cs typeface="Tahoma"/>
              </a:rPr>
              <a:t>Automata (NBA)</a:t>
            </a:r>
          </a:p>
          <a:p>
            <a:pPr marL="461963" indent="-344488">
              <a:lnSpc>
                <a:spcPct val="100000"/>
              </a:lnSpc>
              <a:spcBef>
                <a:spcPts val="1475"/>
              </a:spcBef>
              <a:buClr>
                <a:srgbClr val="0000FF"/>
              </a:buClr>
              <a:buFont typeface="Arial"/>
              <a:buChar char="–"/>
            </a:pPr>
            <a:r>
              <a:rPr lang="en-US" sz="2400" b="1" spc="65" dirty="0" smtClean="0">
                <a:latin typeface="Arial Narrow" panose="020B0606020202030204" pitchFamily="34" charset="0"/>
                <a:cs typeface="Tahoma"/>
              </a:rPr>
              <a:t>NBA </a:t>
            </a:r>
            <a:r>
              <a:rPr lang="en-US" sz="2400" b="1" spc="65" dirty="0">
                <a:latin typeface="Arial Narrow" panose="020B0606020202030204" pitchFamily="34" charset="0"/>
                <a:cs typeface="Tahoma"/>
              </a:rPr>
              <a:t>and </a:t>
            </a:r>
            <a:r>
              <a:rPr lang="el-GR" sz="2400" b="1" spc="65" dirty="0">
                <a:latin typeface="Arial Narrow" panose="020B0606020202030204" pitchFamily="34" charset="0"/>
                <a:cs typeface="Tahoma"/>
              </a:rPr>
              <a:t>ω-</a:t>
            </a:r>
            <a:r>
              <a:rPr lang="en-US" sz="2400" b="1" spc="65" dirty="0">
                <a:latin typeface="Arial Narrow" panose="020B0606020202030204" pitchFamily="34" charset="0"/>
                <a:cs typeface="Tahoma"/>
              </a:rPr>
              <a:t>Regular Languages</a:t>
            </a:r>
          </a:p>
          <a:p>
            <a:pPr>
              <a:lnSpc>
                <a:spcPct val="100000"/>
              </a:lnSpc>
              <a:spcBef>
                <a:spcPts val="2"/>
              </a:spcBef>
            </a:pPr>
            <a:endParaRPr sz="3200" b="1" dirty="0">
              <a:latin typeface="Arial Narrow" panose="020B0606020202030204" pitchFamily="34" charset="0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50970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runs and accepted words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4204"/>
            <a:r>
              <a:rPr sz="1143" spc="-10" dirty="0">
                <a:solidFill>
                  <a:srgbClr val="231F20"/>
                </a:solidFill>
                <a:latin typeface="Arial"/>
                <a:cs typeface="Arial"/>
              </a:rPr>
              <a:t>18</a:t>
            </a:r>
            <a:endParaRPr sz="1143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626180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NBA for </a:t>
            </a:r>
            <a:r>
              <a:rPr lang="el-GR" dirty="0"/>
              <a:t>ω-</a:t>
            </a:r>
            <a:r>
              <a:rPr lang="en-US" dirty="0"/>
              <a:t>regular </a:t>
            </a:r>
            <a:r>
              <a:rPr lang="en-US" dirty="0" smtClean="0"/>
              <a:t>properties</a:t>
            </a:r>
            <a:endParaRPr lang="en-US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4204"/>
            <a:r>
              <a:rPr sz="1143" spc="-10" dirty="0">
                <a:solidFill>
                  <a:srgbClr val="231F20"/>
                </a:solidFill>
                <a:latin typeface="Arial"/>
                <a:cs typeface="Arial"/>
              </a:rPr>
              <a:t>19</a:t>
            </a:r>
            <a:endParaRPr sz="1143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656928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Content Placeholder 6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object 53"/>
              <p:cNvSpPr txBox="1"/>
              <p:nvPr/>
            </p:nvSpPr>
            <p:spPr>
              <a:xfrm>
                <a:off x="1001479" y="5102693"/>
                <a:ext cx="5392604" cy="1170501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noAutofit/>
              </a:bodyPr>
              <a:lstStyle/>
              <a:p>
                <a:pPr marL="12102" algn="ctr"/>
                <a:r>
                  <a:rPr lang="en-US" spc="5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finite</a:t>
                </a:r>
                <a:r>
                  <a:rPr lang="en-US" spc="-5" dirty="0">
                    <a:solidFill>
                      <a:srgbClr val="231F20"/>
                    </a:solidFill>
                    <a:latin typeface="Arial"/>
                    <a:cs typeface="Arial"/>
                  </a:rPr>
                  <a:t> </a:t>
                </a:r>
                <a:r>
                  <a:rPr lang="en-US" spc="5" dirty="0">
                    <a:solidFill>
                      <a:srgbClr val="231F20"/>
                    </a:solidFill>
                    <a:latin typeface="Arial"/>
                    <a:cs typeface="Arial"/>
                  </a:rPr>
                  <a:t>equi</a:t>
                </a:r>
                <a:r>
                  <a:rPr lang="en-US" spc="-38" dirty="0">
                    <a:solidFill>
                      <a:srgbClr val="231F20"/>
                    </a:solidFill>
                    <a:latin typeface="Arial"/>
                    <a:cs typeface="Arial"/>
                  </a:rPr>
                  <a:t>v</a:t>
                </a:r>
                <a:r>
                  <a:rPr lang="en-US" spc="5" dirty="0">
                    <a:solidFill>
                      <a:srgbClr val="231F20"/>
                    </a:solidFill>
                    <a:latin typeface="Arial"/>
                    <a:cs typeface="Arial"/>
                  </a:rPr>
                  <a:t>alence</a:t>
                </a:r>
                <a:r>
                  <a:rPr lang="en-US" spc="-14" dirty="0">
                    <a:solidFill>
                      <a:srgbClr val="231F20"/>
                    </a:solidFill>
                    <a:latin typeface="Arial"/>
                    <a:cs typeface="Arial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spc="172" dirty="0" smtClean="0">
                        <a:solidFill>
                          <a:srgbClr val="231F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Meiryo"/>
                      </a:rPr>
                      <m:t>⇏</m:t>
                    </m:r>
                  </m:oMath>
                </a14:m>
                <a:r>
                  <a:rPr lang="en-US" spc="-100" dirty="0">
                    <a:solidFill>
                      <a:srgbClr val="231F20"/>
                    </a:solidFill>
                    <a:latin typeface="Meiryo"/>
                    <a:cs typeface="Meiryo"/>
                  </a:rPr>
                  <a:t> </a:t>
                </a:r>
                <a:r>
                  <a:rPr lang="el-GR" spc="-33" dirty="0">
                    <a:solidFill>
                      <a:srgbClr val="231F20"/>
                    </a:solidFill>
                    <a:latin typeface="Arial"/>
                    <a:cs typeface="Arial"/>
                  </a:rPr>
                  <a:t>ω</a:t>
                </a:r>
                <a:r>
                  <a:rPr lang="el-GR" spc="5" dirty="0">
                    <a:solidFill>
                      <a:srgbClr val="231F20"/>
                    </a:solidFill>
                    <a:latin typeface="Arial"/>
                    <a:cs typeface="Arial"/>
                  </a:rPr>
                  <a:t>-</a:t>
                </a:r>
                <a:r>
                  <a:rPr lang="en-US" spc="5" dirty="0">
                    <a:solidFill>
                      <a:srgbClr val="231F20"/>
                    </a:solidFill>
                    <a:latin typeface="Arial"/>
                    <a:cs typeface="Arial"/>
                  </a:rPr>
                  <a:t>equi</a:t>
                </a:r>
                <a:r>
                  <a:rPr lang="en-US" spc="-38" dirty="0">
                    <a:solidFill>
                      <a:srgbClr val="231F20"/>
                    </a:solidFill>
                    <a:latin typeface="Arial"/>
                    <a:cs typeface="Arial"/>
                  </a:rPr>
                  <a:t>v</a:t>
                </a:r>
                <a:r>
                  <a:rPr lang="en-US" spc="5" dirty="0">
                    <a:solidFill>
                      <a:srgbClr val="231F20"/>
                    </a:solidFill>
                    <a:latin typeface="Arial"/>
                    <a:cs typeface="Arial"/>
                  </a:rPr>
                  <a:t>alence</a:t>
                </a:r>
                <a:endParaRPr lang="en-US" dirty="0">
                  <a:latin typeface="Arial"/>
                  <a:cs typeface="Arial"/>
                </a:endParaRPr>
              </a:p>
              <a:p>
                <a:pPr algn="ctr">
                  <a:lnSpc>
                    <a:spcPts val="476"/>
                  </a:lnSpc>
                  <a:spcBef>
                    <a:spcPts val="23"/>
                  </a:spcBef>
                </a:pPr>
                <a:endParaRPr lang="en-US" dirty="0"/>
              </a:p>
              <a:p>
                <a:pPr algn="ctr">
                  <a:lnSpc>
                    <a:spcPts val="953"/>
                  </a:lnSpc>
                </a:pPr>
                <a:endParaRPr lang="en-US" dirty="0"/>
              </a:p>
              <a:p>
                <a:pPr marL="12102" algn="ctr"/>
                <a14:m>
                  <m:oMath xmlns:m="http://schemas.openxmlformats.org/officeDocument/2006/math">
                    <m:r>
                      <a:rPr lang="en-US" b="0" i="1" spc="390" dirty="0" smtClean="0">
                        <a:solidFill>
                          <a:srgbClr val="231F20"/>
                        </a:solidFill>
                        <a:latin typeface="Cambria Math" panose="02040503050406030204" pitchFamily="18" charset="0"/>
                        <a:cs typeface="Meiryo"/>
                      </a:rPr>
                      <m:t>𝐿</m:t>
                    </m:r>
                    <m:d>
                      <m:dPr>
                        <m:ctrlPr>
                          <a:rPr lang="en-US" b="0" i="1" spc="390" dirty="0" smtClean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  <a:cs typeface="Meiryo"/>
                          </a:rPr>
                        </m:ctrlPr>
                      </m:dPr>
                      <m:e>
                        <m:r>
                          <a:rPr lang="en-US" b="0" i="1" spc="390" dirty="0" smtClean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  <a:cs typeface="Meiryo"/>
                          </a:rPr>
                          <m:t>𝐴</m:t>
                        </m:r>
                      </m:e>
                    </m:d>
                    <m:r>
                      <a:rPr lang="en-US" b="0" i="1" spc="390" dirty="0" smtClean="0">
                        <a:solidFill>
                          <a:srgbClr val="231F20"/>
                        </a:solidFill>
                        <a:latin typeface="Cambria Math" panose="02040503050406030204" pitchFamily="18" charset="0"/>
                        <a:cs typeface="Meiryo"/>
                      </a:rPr>
                      <m:t>=</m:t>
                    </m:r>
                    <m:r>
                      <a:rPr lang="en-US" i="1" spc="390" dirty="0">
                        <a:solidFill>
                          <a:srgbClr val="231F20"/>
                        </a:solidFill>
                        <a:latin typeface="Cambria Math" panose="02040503050406030204" pitchFamily="18" charset="0"/>
                        <a:cs typeface="Meiryo"/>
                      </a:rPr>
                      <m:t>𝐿</m:t>
                    </m:r>
                    <m:r>
                      <a:rPr lang="en-US" i="1" spc="186" dirty="0">
                        <a:solidFill>
                          <a:srgbClr val="231F20"/>
                        </a:solidFill>
                        <a:latin typeface="Cambria Math" panose="02040503050406030204" pitchFamily="18" charset="0"/>
                        <a:cs typeface="Arial"/>
                      </a:rPr>
                      <m:t>(</m:t>
                    </m:r>
                    <m:r>
                      <a:rPr lang="en-US" i="1" spc="400" dirty="0">
                        <a:solidFill>
                          <a:srgbClr val="231F20"/>
                        </a:solidFill>
                        <a:latin typeface="Cambria Math" panose="02040503050406030204" pitchFamily="18" charset="0"/>
                        <a:cs typeface="Meiryo"/>
                      </a:rPr>
                      <m:t>𝐴</m:t>
                    </m:r>
                    <m:r>
                      <a:rPr lang="en-US" b="0" i="1" spc="400" dirty="0" smtClean="0">
                        <a:solidFill>
                          <a:srgbClr val="231F20"/>
                        </a:solidFill>
                        <a:latin typeface="Cambria Math" panose="02040503050406030204" pitchFamily="18" charset="0"/>
                        <a:cs typeface="Meiryo"/>
                      </a:rPr>
                      <m:t>′</m:t>
                    </m:r>
                    <m:r>
                      <a:rPr lang="en-US" i="1" spc="186" dirty="0">
                        <a:solidFill>
                          <a:srgbClr val="231F20"/>
                        </a:solidFill>
                        <a:latin typeface="Cambria Math" panose="02040503050406030204" pitchFamily="18" charset="0"/>
                        <a:cs typeface="Arial"/>
                      </a:rPr>
                      <m:t>)</m:t>
                    </m:r>
                    <m:r>
                      <a:rPr lang="en-US" i="1" dirty="0">
                        <a:solidFill>
                          <a:srgbClr val="231F20"/>
                        </a:solidFill>
                        <a:latin typeface="Cambria Math" panose="02040503050406030204" pitchFamily="18" charset="0"/>
                        <a:cs typeface="Arial"/>
                      </a:rPr>
                      <m:t>,</m:t>
                    </m:r>
                    <m:r>
                      <a:rPr lang="en-US" i="1" spc="5" dirty="0">
                        <a:solidFill>
                          <a:srgbClr val="231F20"/>
                        </a:solidFill>
                        <a:latin typeface="Cambria Math" panose="02040503050406030204" pitchFamily="18" charset="0"/>
                        <a:cs typeface="Arial"/>
                      </a:rPr>
                      <m:t> </m:t>
                    </m:r>
                    <m:r>
                      <a:rPr lang="en-US" b="0" i="1" spc="5" dirty="0" smtClean="0">
                        <a:solidFill>
                          <a:srgbClr val="231F20"/>
                        </a:solidFill>
                        <a:latin typeface="Cambria Math" panose="02040503050406030204" pitchFamily="18" charset="0"/>
                        <a:cs typeface="Arial"/>
                      </a:rPr>
                      <m:t> </m:t>
                    </m:r>
                  </m:oMath>
                </a14:m>
                <a:r>
                  <a:rPr lang="en-US" spc="-29" dirty="0">
                    <a:solidFill>
                      <a:srgbClr val="231F20"/>
                    </a:solidFill>
                    <a:latin typeface="Arial"/>
                    <a:cs typeface="Arial"/>
                  </a:rPr>
                  <a:t>b</a:t>
                </a:r>
                <a:r>
                  <a:rPr lang="en-US" spc="5" dirty="0">
                    <a:solidFill>
                      <a:srgbClr val="231F20"/>
                    </a:solidFill>
                    <a:latin typeface="Arial"/>
                    <a:cs typeface="Arial"/>
                  </a:rPr>
                  <a:t>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lang="en-US" spc="390" dirty="0" smtClean="0">
                    <a:solidFill>
                      <a:srgbClr val="231F20"/>
                    </a:solidFill>
                    <a:latin typeface="Meiryo"/>
                    <a:cs typeface="Meiryo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spc="-14" dirty="0" smtClean="0">
                        <a:solidFill>
                          <a:srgbClr val="231F20"/>
                        </a:solidFill>
                        <a:latin typeface="Cambria Math" panose="02040503050406030204" pitchFamily="18" charset="0"/>
                        <a:cs typeface="Meiryo"/>
                      </a:rPr>
                      <m:t>≠</m:t>
                    </m:r>
                  </m:oMath>
                </a14:m>
                <a:r>
                  <a:rPr lang="en-US" spc="91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</m:oMath>
                </a14:m>
                <a:endParaRPr dirty="0">
                  <a:latin typeface="Arial"/>
                  <a:cs typeface="Arial"/>
                </a:endParaRPr>
              </a:p>
            </p:txBody>
          </p:sp>
        </mc:Choice>
        <mc:Fallback>
          <p:sp>
            <p:nvSpPr>
              <p:cNvPr id="53" name="object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479" y="5102693"/>
                <a:ext cx="5392604" cy="1170501"/>
              </a:xfrm>
              <a:prstGeom prst="rect">
                <a:avLst/>
              </a:prstGeom>
              <a:blipFill rotWithShape="0">
                <a:blip r:embed="rId2"/>
                <a:stretch>
                  <a:fillRect t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object 55"/>
              <p:cNvSpPr txBox="1"/>
              <p:nvPr/>
            </p:nvSpPr>
            <p:spPr>
              <a:xfrm>
                <a:off x="6524988" y="5094759"/>
                <a:ext cx="5181600" cy="715249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noAutofit/>
              </a:bodyPr>
              <a:lstStyle/>
              <a:p>
                <a:pPr marL="12102" algn="ctr"/>
                <a:r>
                  <a:rPr lang="el-GR" spc="-33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ω</a:t>
                </a:r>
                <a:r>
                  <a:rPr lang="el-GR" spc="5" dirty="0">
                    <a:solidFill>
                      <a:srgbClr val="231F20"/>
                    </a:solidFill>
                    <a:latin typeface="Arial"/>
                    <a:cs typeface="Arial"/>
                  </a:rPr>
                  <a:t>-</a:t>
                </a:r>
                <a:r>
                  <a:rPr lang="en-US" spc="5" dirty="0">
                    <a:solidFill>
                      <a:srgbClr val="231F20"/>
                    </a:solidFill>
                    <a:latin typeface="Arial"/>
                    <a:cs typeface="Arial"/>
                  </a:rPr>
                  <a:t>equi</a:t>
                </a:r>
                <a:r>
                  <a:rPr lang="en-US" spc="-38" dirty="0">
                    <a:solidFill>
                      <a:srgbClr val="231F20"/>
                    </a:solidFill>
                    <a:latin typeface="Arial"/>
                    <a:cs typeface="Arial"/>
                  </a:rPr>
                  <a:t>v</a:t>
                </a:r>
                <a:r>
                  <a:rPr lang="en-US" spc="5" dirty="0">
                    <a:solidFill>
                      <a:srgbClr val="231F20"/>
                    </a:solidFill>
                    <a:latin typeface="Arial"/>
                    <a:cs typeface="Arial"/>
                  </a:rPr>
                  <a:t>alence</a:t>
                </a:r>
                <a:r>
                  <a:rPr lang="en-US" spc="-14" dirty="0">
                    <a:solidFill>
                      <a:srgbClr val="231F20"/>
                    </a:solidFill>
                    <a:latin typeface="Arial"/>
                    <a:cs typeface="Arial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spc="172" dirty="0">
                        <a:solidFill>
                          <a:srgbClr val="231F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Meiryo"/>
                      </a:rPr>
                      <m:t>⇏</m:t>
                    </m:r>
                  </m:oMath>
                </a14:m>
                <a:r>
                  <a:rPr lang="en-US" spc="-100" dirty="0">
                    <a:solidFill>
                      <a:srgbClr val="231F20"/>
                    </a:solidFill>
                    <a:latin typeface="Meiryo"/>
                    <a:cs typeface="Meiryo"/>
                  </a:rPr>
                  <a:t> </a:t>
                </a:r>
                <a:r>
                  <a:rPr lang="en-US" spc="5" dirty="0">
                    <a:solidFill>
                      <a:srgbClr val="231F20"/>
                    </a:solidFill>
                    <a:latin typeface="Arial"/>
                    <a:cs typeface="Arial"/>
                  </a:rPr>
                  <a:t>finite</a:t>
                </a:r>
                <a:r>
                  <a:rPr lang="en-US" spc="-5" dirty="0">
                    <a:solidFill>
                      <a:srgbClr val="231F20"/>
                    </a:solidFill>
                    <a:latin typeface="Arial"/>
                    <a:cs typeface="Arial"/>
                  </a:rPr>
                  <a:t> </a:t>
                </a:r>
                <a:r>
                  <a:rPr lang="en-US" spc="5" dirty="0">
                    <a:solidFill>
                      <a:srgbClr val="231F20"/>
                    </a:solidFill>
                    <a:latin typeface="Arial"/>
                    <a:cs typeface="Arial"/>
                  </a:rPr>
                  <a:t>equi</a:t>
                </a:r>
                <a:r>
                  <a:rPr lang="en-US" spc="-38" dirty="0">
                    <a:solidFill>
                      <a:srgbClr val="231F20"/>
                    </a:solidFill>
                    <a:latin typeface="Arial"/>
                    <a:cs typeface="Arial"/>
                  </a:rPr>
                  <a:t>v</a:t>
                </a:r>
                <a:r>
                  <a:rPr lang="en-US" spc="5" dirty="0">
                    <a:solidFill>
                      <a:srgbClr val="231F20"/>
                    </a:solidFill>
                    <a:latin typeface="Arial"/>
                    <a:cs typeface="Arial"/>
                  </a:rPr>
                  <a:t>alence</a:t>
                </a:r>
                <a:endParaRPr lang="en-US" dirty="0">
                  <a:latin typeface="Arial"/>
                  <a:cs typeface="Arial"/>
                </a:endParaRPr>
              </a:p>
              <a:p>
                <a:pPr algn="ctr">
                  <a:lnSpc>
                    <a:spcPts val="476"/>
                  </a:lnSpc>
                  <a:spcBef>
                    <a:spcPts val="22"/>
                  </a:spcBef>
                </a:pPr>
                <a:endParaRPr lang="en-US" dirty="0"/>
              </a:p>
              <a:p>
                <a:pPr algn="ctr">
                  <a:lnSpc>
                    <a:spcPts val="953"/>
                  </a:lnSpc>
                </a:pPr>
                <a:endParaRPr lang="en-US" dirty="0"/>
              </a:p>
              <a:p>
                <a:pPr marL="12102" algn="ctr"/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ar-A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sub>
                    </m:sSub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lang="ar-AE" spc="390" dirty="0">
                    <a:solidFill>
                      <a:srgbClr val="231F20"/>
                    </a:solidFill>
                    <a:latin typeface="Meiryo"/>
                    <a:cs typeface="Meiryo"/>
                  </a:rPr>
                  <a:t> </a:t>
                </a:r>
                <a14:m>
                  <m:oMath xmlns:m="http://schemas.openxmlformats.org/officeDocument/2006/math">
                    <m:r>
                      <a:rPr lang="ar-AE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ar-A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sub>
                    </m:sSub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ar-AE" i="1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</m:oMath>
                </a14:m>
                <a:r>
                  <a:rPr lang="ar-AE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,</a:t>
                </a:r>
                <a:r>
                  <a:rPr lang="ar-AE" spc="5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 </a:t>
                </a:r>
                <a:r>
                  <a:rPr lang="en-US" spc="-29" dirty="0">
                    <a:solidFill>
                      <a:srgbClr val="231F20"/>
                    </a:solidFill>
                    <a:latin typeface="Arial"/>
                    <a:cs typeface="Arial"/>
                  </a:rPr>
                  <a:t>b</a:t>
                </a:r>
                <a:r>
                  <a:rPr lang="en-US" spc="5" dirty="0">
                    <a:solidFill>
                      <a:srgbClr val="231F20"/>
                    </a:solidFill>
                    <a:latin typeface="Arial"/>
                    <a:cs typeface="Arial"/>
                  </a:rPr>
                  <a:t>ut</a:t>
                </a:r>
                <a:r>
                  <a:rPr lang="en-US" spc="-5" dirty="0">
                    <a:solidFill>
                      <a:srgbClr val="231F20"/>
                    </a:solidFill>
                    <a:latin typeface="Arial"/>
                    <a:cs typeface="Arial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spc="390" dirty="0">
                        <a:solidFill>
                          <a:srgbClr val="231F20"/>
                        </a:solidFill>
                        <a:latin typeface="Cambria Math" panose="02040503050406030204" pitchFamily="18" charset="0"/>
                        <a:cs typeface="Meiryo"/>
                      </a:rPr>
                      <m:t>𝐿</m:t>
                    </m:r>
                    <m:d>
                      <m:dPr>
                        <m:ctrlPr>
                          <a:rPr lang="ar-AE" i="1" spc="390" dirty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  <a:cs typeface="Meiryo"/>
                          </a:rPr>
                        </m:ctrlPr>
                      </m:dPr>
                      <m:e>
                        <m:r>
                          <a:rPr lang="ar-AE" i="1" spc="390" dirty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  <a:cs typeface="Meiryo"/>
                          </a:rPr>
                          <m:t>𝐴</m:t>
                        </m:r>
                      </m:e>
                    </m:d>
                    <m:r>
                      <a:rPr lang="ar-AE" i="1" spc="-14" dirty="0">
                        <a:solidFill>
                          <a:srgbClr val="231F20"/>
                        </a:solidFill>
                        <a:latin typeface="Cambria Math" panose="02040503050406030204" pitchFamily="18" charset="0"/>
                        <a:cs typeface="Meiryo"/>
                      </a:rPr>
                      <m:t>≠</m:t>
                    </m:r>
                    <m:r>
                      <a:rPr lang="ar-AE" i="1" spc="390" dirty="0">
                        <a:solidFill>
                          <a:srgbClr val="231F20"/>
                        </a:solidFill>
                        <a:latin typeface="Cambria Math" panose="02040503050406030204" pitchFamily="18" charset="0"/>
                        <a:cs typeface="Meiryo"/>
                      </a:rPr>
                      <m:t>𝐿</m:t>
                    </m:r>
                    <m:r>
                      <a:rPr lang="ar-AE" i="1" spc="186" dirty="0">
                        <a:solidFill>
                          <a:srgbClr val="231F20"/>
                        </a:solidFill>
                        <a:latin typeface="Cambria Math" panose="02040503050406030204" pitchFamily="18" charset="0"/>
                        <a:cs typeface="Arial"/>
                      </a:rPr>
                      <m:t>(</m:t>
                    </m:r>
                    <m:r>
                      <a:rPr lang="ar-AE" i="1" spc="400" dirty="0">
                        <a:solidFill>
                          <a:srgbClr val="231F20"/>
                        </a:solidFill>
                        <a:latin typeface="Cambria Math" panose="02040503050406030204" pitchFamily="18" charset="0"/>
                        <a:cs typeface="Meiryo"/>
                      </a:rPr>
                      <m:t>𝐴</m:t>
                    </m:r>
                    <m:r>
                      <a:rPr lang="ar-AE" i="1" spc="400" dirty="0">
                        <a:solidFill>
                          <a:srgbClr val="231F20"/>
                        </a:solidFill>
                        <a:latin typeface="Cambria Math" panose="02040503050406030204" pitchFamily="18" charset="0"/>
                        <a:cs typeface="Meiryo"/>
                      </a:rPr>
                      <m:t>′</m:t>
                    </m:r>
                    <m:r>
                      <a:rPr lang="ar-AE" i="1" spc="186" dirty="0">
                        <a:solidFill>
                          <a:srgbClr val="231F20"/>
                        </a:solidFill>
                        <a:latin typeface="Cambria Math" panose="02040503050406030204" pitchFamily="18" charset="0"/>
                        <a:cs typeface="Arial"/>
                      </a:rPr>
                      <m:t>)</m:t>
                    </m:r>
                  </m:oMath>
                </a14:m>
                <a:endParaRPr dirty="0">
                  <a:latin typeface="Arial"/>
                  <a:cs typeface="Arial"/>
                </a:endParaRPr>
              </a:p>
            </p:txBody>
          </p:sp>
        </mc:Choice>
        <mc:Fallback>
          <p:sp>
            <p:nvSpPr>
              <p:cNvPr id="55" name="object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4988" y="5094759"/>
                <a:ext cx="5181600" cy="715249"/>
              </a:xfrm>
              <a:prstGeom prst="rect">
                <a:avLst/>
              </a:prstGeom>
              <a:blipFill rotWithShape="0">
                <a:blip r:embed="rId3"/>
                <a:stretch>
                  <a:fillRect t="-10256" b="-341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Title 6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NBA versus NFA</a:t>
            </a:r>
            <a:endParaRPr lang="en-US" dirty="0"/>
          </a:p>
        </p:txBody>
      </p:sp>
      <p:sp>
        <p:nvSpPr>
          <p:cNvPr id="58" name="object 5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4204"/>
            <a:r>
              <a:rPr sz="1143" spc="-10" dirty="0">
                <a:solidFill>
                  <a:srgbClr val="231F20"/>
                </a:solidFill>
                <a:latin typeface="Arial"/>
                <a:cs typeface="Arial"/>
              </a:rPr>
              <a:t>20</a:t>
            </a:r>
            <a:endParaRPr sz="1143">
              <a:latin typeface="Arial"/>
              <a:cs typeface="Arial"/>
            </a:endParaRPr>
          </a:p>
        </p:txBody>
      </p:sp>
      <p:grpSp>
        <p:nvGrpSpPr>
          <p:cNvPr id="69" name="Group 68"/>
          <p:cNvGrpSpPr/>
          <p:nvPr/>
        </p:nvGrpSpPr>
        <p:grpSpPr>
          <a:xfrm>
            <a:off x="7864084" y="1788903"/>
            <a:ext cx="2156638" cy="1418071"/>
            <a:chOff x="7381329" y="1781633"/>
            <a:chExt cx="2156638" cy="1418071"/>
          </a:xfrm>
        </p:grpSpPr>
        <p:sp>
          <p:nvSpPr>
            <p:cNvPr id="24" name="object 24"/>
            <p:cNvSpPr/>
            <p:nvPr/>
          </p:nvSpPr>
          <p:spPr>
            <a:xfrm>
              <a:off x="8086727" y="2130740"/>
              <a:ext cx="1115506" cy="140762"/>
            </a:xfrm>
            <a:custGeom>
              <a:avLst/>
              <a:gdLst/>
              <a:ahLst/>
              <a:cxnLst/>
              <a:rect l="l" t="t" r="r" b="b"/>
              <a:pathLst>
                <a:path w="1170593" h="147713">
                  <a:moveTo>
                    <a:pt x="0" y="147713"/>
                  </a:moveTo>
                  <a:lnTo>
                    <a:pt x="58519" y="119975"/>
                  </a:lnTo>
                  <a:lnTo>
                    <a:pt x="118139" y="95053"/>
                  </a:lnTo>
                  <a:lnTo>
                    <a:pt x="178758" y="72973"/>
                  </a:lnTo>
                  <a:lnTo>
                    <a:pt x="240273" y="53758"/>
                  </a:lnTo>
                  <a:lnTo>
                    <a:pt x="302582" y="37433"/>
                  </a:lnTo>
                  <a:lnTo>
                    <a:pt x="365582" y="24021"/>
                  </a:lnTo>
                  <a:lnTo>
                    <a:pt x="429172" y="13548"/>
                  </a:lnTo>
                  <a:lnTo>
                    <a:pt x="493248" y="6037"/>
                  </a:lnTo>
                  <a:lnTo>
                    <a:pt x="557709" y="1513"/>
                  </a:lnTo>
                  <a:lnTo>
                    <a:pt x="622452" y="0"/>
                  </a:lnTo>
                  <a:lnTo>
                    <a:pt x="654852" y="378"/>
                  </a:lnTo>
                  <a:lnTo>
                    <a:pt x="719467" y="3400"/>
                  </a:lnTo>
                  <a:lnTo>
                    <a:pt x="783748" y="9421"/>
                  </a:lnTo>
                  <a:lnTo>
                    <a:pt x="847594" y="18416"/>
                  </a:lnTo>
                  <a:lnTo>
                    <a:pt x="910902" y="30361"/>
                  </a:lnTo>
                  <a:lnTo>
                    <a:pt x="973569" y="45233"/>
                  </a:lnTo>
                  <a:lnTo>
                    <a:pt x="1035494" y="63006"/>
                  </a:lnTo>
                  <a:lnTo>
                    <a:pt x="1096574" y="83656"/>
                  </a:lnTo>
                  <a:lnTo>
                    <a:pt x="1156706" y="107160"/>
                  </a:lnTo>
                  <a:lnTo>
                    <a:pt x="1170593" y="113156"/>
                  </a:lnTo>
                </a:path>
              </a:pathLst>
            </a:custGeom>
            <a:ln w="10287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906"/>
            </a:p>
          </p:txBody>
        </p:sp>
        <p:sp>
          <p:nvSpPr>
            <p:cNvPr id="25" name="object 25"/>
            <p:cNvSpPr/>
            <p:nvPr/>
          </p:nvSpPr>
          <p:spPr>
            <a:xfrm>
              <a:off x="9202234" y="2238573"/>
              <a:ext cx="44376" cy="20018"/>
            </a:xfrm>
            <a:custGeom>
              <a:avLst/>
              <a:gdLst/>
              <a:ahLst/>
              <a:cxnLst/>
              <a:rect l="l" t="t" r="r" b="b"/>
              <a:pathLst>
                <a:path w="46567" h="21007">
                  <a:moveTo>
                    <a:pt x="0" y="0"/>
                  </a:moveTo>
                  <a:lnTo>
                    <a:pt x="0" y="0"/>
                  </a:lnTo>
                </a:path>
                <a:path w="46567" h="21007">
                  <a:moveTo>
                    <a:pt x="0" y="0"/>
                  </a:moveTo>
                  <a:lnTo>
                    <a:pt x="15791" y="6818"/>
                  </a:lnTo>
                  <a:lnTo>
                    <a:pt x="45195" y="20336"/>
                  </a:lnTo>
                  <a:lnTo>
                    <a:pt x="46567" y="21006"/>
                  </a:lnTo>
                </a:path>
              </a:pathLst>
            </a:custGeom>
            <a:ln w="10287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906"/>
            </a:p>
          </p:txBody>
        </p:sp>
        <p:sp>
          <p:nvSpPr>
            <p:cNvPr id="26" name="object 26"/>
            <p:cNvSpPr/>
            <p:nvPr/>
          </p:nvSpPr>
          <p:spPr>
            <a:xfrm>
              <a:off x="9092262" y="2165377"/>
              <a:ext cx="160767" cy="98029"/>
            </a:xfrm>
            <a:custGeom>
              <a:avLst/>
              <a:gdLst/>
              <a:ahLst/>
              <a:cxnLst/>
              <a:rect l="l" t="t" r="r" b="b"/>
              <a:pathLst>
                <a:path w="168706" h="102870">
                  <a:moveTo>
                    <a:pt x="0" y="76809"/>
                  </a:moveTo>
                  <a:lnTo>
                    <a:pt x="168706" y="102870"/>
                  </a:lnTo>
                  <a:lnTo>
                    <a:pt x="31546" y="0"/>
                  </a:lnTo>
                </a:path>
              </a:pathLst>
            </a:custGeom>
            <a:ln w="10287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906"/>
            </a:p>
          </p:txBody>
        </p:sp>
        <p:sp>
          <p:nvSpPr>
            <p:cNvPr id="30" name="object 30"/>
            <p:cNvSpPr/>
            <p:nvPr/>
          </p:nvSpPr>
          <p:spPr>
            <a:xfrm>
              <a:off x="8385503" y="2736559"/>
              <a:ext cx="658036" cy="55682"/>
            </a:xfrm>
            <a:custGeom>
              <a:avLst/>
              <a:gdLst/>
              <a:ahLst/>
              <a:cxnLst/>
              <a:rect l="l" t="t" r="r" b="b"/>
              <a:pathLst>
                <a:path w="690532" h="58432">
                  <a:moveTo>
                    <a:pt x="690532" y="0"/>
                  </a:moveTo>
                  <a:lnTo>
                    <a:pt x="627241" y="19863"/>
                  </a:lnTo>
                  <a:lnTo>
                    <a:pt x="565881" y="34994"/>
                  </a:lnTo>
                  <a:lnTo>
                    <a:pt x="503639" y="46420"/>
                  </a:lnTo>
                  <a:lnTo>
                    <a:pt x="440682" y="54089"/>
                  </a:lnTo>
                  <a:lnTo>
                    <a:pt x="377175" y="57947"/>
                  </a:lnTo>
                  <a:lnTo>
                    <a:pt x="345268" y="58432"/>
                  </a:lnTo>
                  <a:lnTo>
                    <a:pt x="313358" y="57947"/>
                  </a:lnTo>
                  <a:lnTo>
                    <a:pt x="249849" y="54089"/>
                  </a:lnTo>
                  <a:lnTo>
                    <a:pt x="186891" y="46420"/>
                  </a:lnTo>
                  <a:lnTo>
                    <a:pt x="124649" y="34994"/>
                  </a:lnTo>
                  <a:lnTo>
                    <a:pt x="63290" y="19863"/>
                  </a:lnTo>
                  <a:lnTo>
                    <a:pt x="2977" y="1077"/>
                  </a:lnTo>
                  <a:lnTo>
                    <a:pt x="0" y="0"/>
                  </a:lnTo>
                </a:path>
                <a:path w="690532" h="58432">
                  <a:moveTo>
                    <a:pt x="690532" y="0"/>
                  </a:moveTo>
                  <a:lnTo>
                    <a:pt x="690532" y="0"/>
                  </a:lnTo>
                </a:path>
                <a:path w="690532" h="58432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0287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906"/>
            </a:p>
          </p:txBody>
        </p:sp>
        <p:sp>
          <p:nvSpPr>
            <p:cNvPr id="31" name="object 31"/>
            <p:cNvSpPr/>
            <p:nvPr/>
          </p:nvSpPr>
          <p:spPr>
            <a:xfrm>
              <a:off x="9043540" y="2668593"/>
              <a:ext cx="152611" cy="67967"/>
            </a:xfrm>
            <a:custGeom>
              <a:avLst/>
              <a:gdLst/>
              <a:ahLst/>
              <a:cxnLst/>
              <a:rect l="l" t="t" r="r" b="b"/>
              <a:pathLst>
                <a:path w="160147" h="71323">
                  <a:moveTo>
                    <a:pt x="160147" y="0"/>
                  </a:moveTo>
                  <a:lnTo>
                    <a:pt x="113843" y="24073"/>
                  </a:lnTo>
                  <a:lnTo>
                    <a:pt x="56122" y="50012"/>
                  </a:lnTo>
                  <a:lnTo>
                    <a:pt x="26734" y="61653"/>
                  </a:lnTo>
                  <a:lnTo>
                    <a:pt x="0" y="71323"/>
                  </a:lnTo>
                </a:path>
                <a:path w="160147" h="71323">
                  <a:moveTo>
                    <a:pt x="160147" y="0"/>
                  </a:moveTo>
                  <a:lnTo>
                    <a:pt x="160147" y="0"/>
                  </a:lnTo>
                </a:path>
              </a:pathLst>
            </a:custGeom>
            <a:ln w="10287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906"/>
            </a:p>
          </p:txBody>
        </p:sp>
        <p:sp>
          <p:nvSpPr>
            <p:cNvPr id="32" name="object 32"/>
            <p:cNvSpPr/>
            <p:nvPr/>
          </p:nvSpPr>
          <p:spPr>
            <a:xfrm>
              <a:off x="8170477" y="2631404"/>
              <a:ext cx="215026" cy="105156"/>
            </a:xfrm>
            <a:custGeom>
              <a:avLst/>
              <a:gdLst/>
              <a:ahLst/>
              <a:cxnLst/>
              <a:rect l="l" t="t" r="r" b="b"/>
              <a:pathLst>
                <a:path w="225645" h="110349">
                  <a:moveTo>
                    <a:pt x="225645" y="110349"/>
                  </a:moveTo>
                  <a:lnTo>
                    <a:pt x="169524" y="89038"/>
                  </a:lnTo>
                  <a:lnTo>
                    <a:pt x="111804" y="63099"/>
                  </a:lnTo>
                  <a:lnTo>
                    <a:pt x="55628" y="33661"/>
                  </a:lnTo>
                  <a:lnTo>
                    <a:pt x="1162" y="776"/>
                  </a:lnTo>
                  <a:lnTo>
                    <a:pt x="0" y="0"/>
                  </a:lnTo>
                </a:path>
              </a:pathLst>
            </a:custGeom>
            <a:ln w="10287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906"/>
            </a:p>
          </p:txBody>
        </p:sp>
        <p:sp>
          <p:nvSpPr>
            <p:cNvPr id="33" name="object 33"/>
            <p:cNvSpPr/>
            <p:nvPr/>
          </p:nvSpPr>
          <p:spPr>
            <a:xfrm>
              <a:off x="9196152" y="2615257"/>
              <a:ext cx="86601" cy="53334"/>
            </a:xfrm>
            <a:custGeom>
              <a:avLst/>
              <a:gdLst/>
              <a:ahLst/>
              <a:cxnLst/>
              <a:rect l="l" t="t" r="r" b="b"/>
              <a:pathLst>
                <a:path w="90878" h="55968">
                  <a:moveTo>
                    <a:pt x="90878" y="0"/>
                  </a:moveTo>
                  <a:lnTo>
                    <a:pt x="64338" y="17719"/>
                  </a:lnTo>
                  <a:lnTo>
                    <a:pt x="37329" y="34589"/>
                  </a:lnTo>
                  <a:lnTo>
                    <a:pt x="9872" y="50604"/>
                  </a:lnTo>
                  <a:lnTo>
                    <a:pt x="0" y="55968"/>
                  </a:lnTo>
                </a:path>
              </a:pathLst>
            </a:custGeom>
            <a:ln w="10287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906"/>
            </a:p>
          </p:txBody>
        </p:sp>
        <p:sp>
          <p:nvSpPr>
            <p:cNvPr id="34" name="object 34"/>
            <p:cNvSpPr/>
            <p:nvPr/>
          </p:nvSpPr>
          <p:spPr>
            <a:xfrm>
              <a:off x="8164254" y="2625459"/>
              <a:ext cx="155539" cy="111100"/>
            </a:xfrm>
            <a:custGeom>
              <a:avLst/>
              <a:gdLst/>
              <a:ahLst/>
              <a:cxnLst/>
              <a:rect l="l" t="t" r="r" b="b"/>
              <a:pathLst>
                <a:path w="163220" h="116586">
                  <a:moveTo>
                    <a:pt x="163220" y="45262"/>
                  </a:moveTo>
                  <a:lnTo>
                    <a:pt x="0" y="0"/>
                  </a:lnTo>
                  <a:lnTo>
                    <a:pt x="122072" y="116586"/>
                  </a:lnTo>
                </a:path>
              </a:pathLst>
            </a:custGeom>
            <a:ln w="10287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906"/>
            </a:p>
          </p:txBody>
        </p:sp>
        <p:sp>
          <p:nvSpPr>
            <p:cNvPr id="40" name="object 40"/>
            <p:cNvSpPr/>
            <p:nvPr/>
          </p:nvSpPr>
          <p:spPr>
            <a:xfrm>
              <a:off x="9185062" y="2262099"/>
              <a:ext cx="352905" cy="352905"/>
            </a:xfrm>
            <a:custGeom>
              <a:avLst/>
              <a:gdLst/>
              <a:ahLst/>
              <a:cxnLst/>
              <a:rect l="l" t="t" r="r" b="b"/>
              <a:pathLst>
                <a:path w="370332" h="370332">
                  <a:moveTo>
                    <a:pt x="370332" y="185166"/>
                  </a:moveTo>
                  <a:lnTo>
                    <a:pt x="364950" y="229662"/>
                  </a:lnTo>
                  <a:lnTo>
                    <a:pt x="349663" y="270258"/>
                  </a:lnTo>
                  <a:lnTo>
                    <a:pt x="325757" y="305668"/>
                  </a:lnTo>
                  <a:lnTo>
                    <a:pt x="294520" y="334604"/>
                  </a:lnTo>
                  <a:lnTo>
                    <a:pt x="257239" y="355780"/>
                  </a:lnTo>
                  <a:lnTo>
                    <a:pt x="215199" y="367908"/>
                  </a:lnTo>
                  <a:lnTo>
                    <a:pt x="185166" y="370332"/>
                  </a:lnTo>
                  <a:lnTo>
                    <a:pt x="169980" y="369718"/>
                  </a:lnTo>
                  <a:lnTo>
                    <a:pt x="126640" y="360891"/>
                  </a:lnTo>
                  <a:lnTo>
                    <a:pt x="87630" y="342588"/>
                  </a:lnTo>
                  <a:lnTo>
                    <a:pt x="54235" y="316096"/>
                  </a:lnTo>
                  <a:lnTo>
                    <a:pt x="27743" y="282701"/>
                  </a:lnTo>
                  <a:lnTo>
                    <a:pt x="9440" y="243691"/>
                  </a:lnTo>
                  <a:lnTo>
                    <a:pt x="613" y="200351"/>
                  </a:lnTo>
                  <a:lnTo>
                    <a:pt x="0" y="185166"/>
                  </a:lnTo>
                  <a:lnTo>
                    <a:pt x="613" y="169980"/>
                  </a:lnTo>
                  <a:lnTo>
                    <a:pt x="9440" y="126640"/>
                  </a:lnTo>
                  <a:lnTo>
                    <a:pt x="27743" y="87630"/>
                  </a:lnTo>
                  <a:lnTo>
                    <a:pt x="54235" y="54235"/>
                  </a:lnTo>
                  <a:lnTo>
                    <a:pt x="87630" y="27743"/>
                  </a:lnTo>
                  <a:lnTo>
                    <a:pt x="126640" y="9440"/>
                  </a:lnTo>
                  <a:lnTo>
                    <a:pt x="169980" y="613"/>
                  </a:lnTo>
                  <a:lnTo>
                    <a:pt x="185166" y="0"/>
                  </a:lnTo>
                  <a:lnTo>
                    <a:pt x="200351" y="613"/>
                  </a:lnTo>
                  <a:lnTo>
                    <a:pt x="243691" y="9440"/>
                  </a:lnTo>
                  <a:lnTo>
                    <a:pt x="282701" y="27743"/>
                  </a:lnTo>
                  <a:lnTo>
                    <a:pt x="316096" y="54235"/>
                  </a:lnTo>
                  <a:lnTo>
                    <a:pt x="342588" y="87630"/>
                  </a:lnTo>
                  <a:lnTo>
                    <a:pt x="360891" y="126640"/>
                  </a:lnTo>
                  <a:lnTo>
                    <a:pt x="369718" y="169980"/>
                  </a:lnTo>
                  <a:lnTo>
                    <a:pt x="370332" y="185166"/>
                  </a:lnTo>
                  <a:close/>
                </a:path>
              </a:pathLst>
            </a:custGeom>
            <a:ln w="10287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906"/>
            </a:p>
          </p:txBody>
        </p:sp>
        <p:sp>
          <p:nvSpPr>
            <p:cNvPr id="41" name="object 41"/>
            <p:cNvSpPr/>
            <p:nvPr/>
          </p:nvSpPr>
          <p:spPr>
            <a:xfrm>
              <a:off x="7851868" y="2262099"/>
              <a:ext cx="352905" cy="352905"/>
            </a:xfrm>
            <a:custGeom>
              <a:avLst/>
              <a:gdLst/>
              <a:ahLst/>
              <a:cxnLst/>
              <a:rect l="l" t="t" r="r" b="b"/>
              <a:pathLst>
                <a:path w="370332" h="370332">
                  <a:moveTo>
                    <a:pt x="0" y="185166"/>
                  </a:moveTo>
                  <a:lnTo>
                    <a:pt x="5381" y="229662"/>
                  </a:lnTo>
                  <a:lnTo>
                    <a:pt x="20668" y="270258"/>
                  </a:lnTo>
                  <a:lnTo>
                    <a:pt x="44574" y="305668"/>
                  </a:lnTo>
                  <a:lnTo>
                    <a:pt x="75811" y="334604"/>
                  </a:lnTo>
                  <a:lnTo>
                    <a:pt x="113092" y="355780"/>
                  </a:lnTo>
                  <a:lnTo>
                    <a:pt x="155132" y="367908"/>
                  </a:lnTo>
                  <a:lnTo>
                    <a:pt x="185166" y="370332"/>
                  </a:lnTo>
                  <a:lnTo>
                    <a:pt x="200351" y="369718"/>
                  </a:lnTo>
                  <a:lnTo>
                    <a:pt x="243691" y="360891"/>
                  </a:lnTo>
                  <a:lnTo>
                    <a:pt x="282701" y="342588"/>
                  </a:lnTo>
                  <a:lnTo>
                    <a:pt x="316096" y="316096"/>
                  </a:lnTo>
                  <a:lnTo>
                    <a:pt x="342588" y="282701"/>
                  </a:lnTo>
                  <a:lnTo>
                    <a:pt x="360891" y="243691"/>
                  </a:lnTo>
                  <a:lnTo>
                    <a:pt x="369718" y="200351"/>
                  </a:lnTo>
                  <a:lnTo>
                    <a:pt x="370332" y="185166"/>
                  </a:lnTo>
                  <a:lnTo>
                    <a:pt x="369718" y="169980"/>
                  </a:lnTo>
                  <a:lnTo>
                    <a:pt x="360891" y="126640"/>
                  </a:lnTo>
                  <a:lnTo>
                    <a:pt x="342588" y="87630"/>
                  </a:lnTo>
                  <a:lnTo>
                    <a:pt x="316096" y="54235"/>
                  </a:lnTo>
                  <a:lnTo>
                    <a:pt x="282701" y="27743"/>
                  </a:lnTo>
                  <a:lnTo>
                    <a:pt x="243691" y="9440"/>
                  </a:lnTo>
                  <a:lnTo>
                    <a:pt x="200351" y="613"/>
                  </a:lnTo>
                  <a:lnTo>
                    <a:pt x="185166" y="0"/>
                  </a:lnTo>
                  <a:lnTo>
                    <a:pt x="169980" y="613"/>
                  </a:lnTo>
                  <a:lnTo>
                    <a:pt x="126640" y="9440"/>
                  </a:lnTo>
                  <a:lnTo>
                    <a:pt x="87630" y="27743"/>
                  </a:lnTo>
                  <a:lnTo>
                    <a:pt x="54235" y="54235"/>
                  </a:lnTo>
                  <a:lnTo>
                    <a:pt x="27743" y="87630"/>
                  </a:lnTo>
                  <a:lnTo>
                    <a:pt x="9440" y="126640"/>
                  </a:lnTo>
                  <a:lnTo>
                    <a:pt x="613" y="169980"/>
                  </a:lnTo>
                  <a:lnTo>
                    <a:pt x="0" y="185166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906"/>
            </a:p>
          </p:txBody>
        </p:sp>
        <p:sp>
          <p:nvSpPr>
            <p:cNvPr id="42" name="object 42"/>
            <p:cNvSpPr/>
            <p:nvPr/>
          </p:nvSpPr>
          <p:spPr>
            <a:xfrm>
              <a:off x="7851868" y="2262099"/>
              <a:ext cx="352905" cy="352905"/>
            </a:xfrm>
            <a:custGeom>
              <a:avLst/>
              <a:gdLst/>
              <a:ahLst/>
              <a:cxnLst/>
              <a:rect l="l" t="t" r="r" b="b"/>
              <a:pathLst>
                <a:path w="370332" h="370332">
                  <a:moveTo>
                    <a:pt x="370332" y="185166"/>
                  </a:moveTo>
                  <a:lnTo>
                    <a:pt x="364950" y="229662"/>
                  </a:lnTo>
                  <a:lnTo>
                    <a:pt x="349663" y="270258"/>
                  </a:lnTo>
                  <a:lnTo>
                    <a:pt x="325757" y="305668"/>
                  </a:lnTo>
                  <a:lnTo>
                    <a:pt x="294520" y="334604"/>
                  </a:lnTo>
                  <a:lnTo>
                    <a:pt x="257239" y="355780"/>
                  </a:lnTo>
                  <a:lnTo>
                    <a:pt x="215199" y="367908"/>
                  </a:lnTo>
                  <a:lnTo>
                    <a:pt x="185166" y="370332"/>
                  </a:lnTo>
                  <a:lnTo>
                    <a:pt x="169980" y="369718"/>
                  </a:lnTo>
                  <a:lnTo>
                    <a:pt x="126640" y="360891"/>
                  </a:lnTo>
                  <a:lnTo>
                    <a:pt x="87630" y="342588"/>
                  </a:lnTo>
                  <a:lnTo>
                    <a:pt x="54235" y="316096"/>
                  </a:lnTo>
                  <a:lnTo>
                    <a:pt x="27743" y="282701"/>
                  </a:lnTo>
                  <a:lnTo>
                    <a:pt x="9440" y="243691"/>
                  </a:lnTo>
                  <a:lnTo>
                    <a:pt x="613" y="200351"/>
                  </a:lnTo>
                  <a:lnTo>
                    <a:pt x="0" y="185166"/>
                  </a:lnTo>
                  <a:lnTo>
                    <a:pt x="613" y="169980"/>
                  </a:lnTo>
                  <a:lnTo>
                    <a:pt x="9440" y="126640"/>
                  </a:lnTo>
                  <a:lnTo>
                    <a:pt x="27743" y="87630"/>
                  </a:lnTo>
                  <a:lnTo>
                    <a:pt x="54235" y="54235"/>
                  </a:lnTo>
                  <a:lnTo>
                    <a:pt x="87630" y="27743"/>
                  </a:lnTo>
                  <a:lnTo>
                    <a:pt x="126640" y="9440"/>
                  </a:lnTo>
                  <a:lnTo>
                    <a:pt x="169980" y="613"/>
                  </a:lnTo>
                  <a:lnTo>
                    <a:pt x="185166" y="0"/>
                  </a:lnTo>
                  <a:lnTo>
                    <a:pt x="200351" y="613"/>
                  </a:lnTo>
                  <a:lnTo>
                    <a:pt x="243691" y="9440"/>
                  </a:lnTo>
                  <a:lnTo>
                    <a:pt x="282701" y="27743"/>
                  </a:lnTo>
                  <a:lnTo>
                    <a:pt x="316096" y="54235"/>
                  </a:lnTo>
                  <a:lnTo>
                    <a:pt x="342588" y="87630"/>
                  </a:lnTo>
                  <a:lnTo>
                    <a:pt x="360891" y="126640"/>
                  </a:lnTo>
                  <a:lnTo>
                    <a:pt x="369718" y="169980"/>
                  </a:lnTo>
                  <a:lnTo>
                    <a:pt x="370332" y="185166"/>
                  </a:lnTo>
                  <a:close/>
                </a:path>
              </a:pathLst>
            </a:custGeom>
            <a:ln w="10287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906"/>
            </a:p>
          </p:txBody>
        </p:sp>
        <p:sp>
          <p:nvSpPr>
            <p:cNvPr id="46" name="object 46"/>
            <p:cNvSpPr/>
            <p:nvPr/>
          </p:nvSpPr>
          <p:spPr>
            <a:xfrm>
              <a:off x="7381329" y="2438551"/>
              <a:ext cx="428713" cy="0"/>
            </a:xfrm>
            <a:custGeom>
              <a:avLst/>
              <a:gdLst/>
              <a:ahLst/>
              <a:cxnLst/>
              <a:rect l="l" t="t" r="r" b="b"/>
              <a:pathLst>
                <a:path w="449884">
                  <a:moveTo>
                    <a:pt x="0" y="0"/>
                  </a:moveTo>
                  <a:lnTo>
                    <a:pt x="449884" y="0"/>
                  </a:lnTo>
                </a:path>
              </a:pathLst>
            </a:custGeom>
            <a:ln w="10287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906"/>
            </a:p>
          </p:txBody>
        </p:sp>
        <p:sp>
          <p:nvSpPr>
            <p:cNvPr id="47" name="object 47"/>
            <p:cNvSpPr/>
            <p:nvPr/>
          </p:nvSpPr>
          <p:spPr>
            <a:xfrm>
              <a:off x="7653196" y="2399339"/>
              <a:ext cx="156846" cy="78423"/>
            </a:xfrm>
            <a:custGeom>
              <a:avLst/>
              <a:gdLst/>
              <a:ahLst/>
              <a:cxnLst/>
              <a:rect l="l" t="t" r="r" b="b"/>
              <a:pathLst>
                <a:path w="164592" h="82296">
                  <a:moveTo>
                    <a:pt x="0" y="82296"/>
                  </a:moveTo>
                  <a:lnTo>
                    <a:pt x="164592" y="41148"/>
                  </a:lnTo>
                  <a:lnTo>
                    <a:pt x="0" y="0"/>
                  </a:lnTo>
                </a:path>
              </a:pathLst>
            </a:custGeom>
            <a:ln w="10287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906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8533276" y="2799594"/>
              <a:ext cx="33220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R="12102" algn="r"/>
              <a:r>
                <a:rPr lang="en-US" spc="-57" dirty="0">
                  <a:solidFill>
                    <a:srgbClr val="231F20"/>
                  </a:solidFill>
                  <a:cs typeface="Arial"/>
                </a:rPr>
                <a:t>a</a:t>
              </a:r>
              <a:endParaRPr lang="en-US" dirty="0">
                <a:cs typeface="Arial"/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8562144" y="1781633"/>
              <a:ext cx="33220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R="12102" algn="r"/>
              <a:r>
                <a:rPr lang="en-US" spc="-57" dirty="0">
                  <a:solidFill>
                    <a:srgbClr val="231F20"/>
                  </a:solidFill>
                  <a:cs typeface="Arial"/>
                </a:rPr>
                <a:t>a</a:t>
              </a:r>
              <a:endParaRPr lang="en-US" dirty="0">
                <a:cs typeface="Arial"/>
              </a:endParaRP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2446613" y="1714537"/>
            <a:ext cx="2231142" cy="1081104"/>
            <a:chOff x="2446613" y="1714537"/>
            <a:chExt cx="2231142" cy="1081104"/>
          </a:xfrm>
        </p:grpSpPr>
        <p:sp>
          <p:nvSpPr>
            <p:cNvPr id="4" name="object 4"/>
            <p:cNvSpPr/>
            <p:nvPr/>
          </p:nvSpPr>
          <p:spPr>
            <a:xfrm>
              <a:off x="4108399" y="2081723"/>
              <a:ext cx="532462" cy="498459"/>
            </a:xfrm>
            <a:custGeom>
              <a:avLst/>
              <a:gdLst/>
              <a:ahLst/>
              <a:cxnLst/>
              <a:rect l="l" t="t" r="r" b="b"/>
              <a:pathLst>
                <a:path w="558756" h="523074">
                  <a:moveTo>
                    <a:pt x="142316" y="523074"/>
                  </a:moveTo>
                  <a:lnTo>
                    <a:pt x="105084" y="497961"/>
                  </a:lnTo>
                  <a:lnTo>
                    <a:pt x="72802" y="467693"/>
                  </a:lnTo>
                  <a:lnTo>
                    <a:pt x="45891" y="432993"/>
                  </a:lnTo>
                  <a:lnTo>
                    <a:pt x="24773" y="394585"/>
                  </a:lnTo>
                  <a:lnTo>
                    <a:pt x="9872" y="353192"/>
                  </a:lnTo>
                  <a:lnTo>
                    <a:pt x="1610" y="309540"/>
                  </a:lnTo>
                  <a:lnTo>
                    <a:pt x="0" y="279539"/>
                  </a:lnTo>
                  <a:lnTo>
                    <a:pt x="926" y="256613"/>
                  </a:lnTo>
                  <a:lnTo>
                    <a:pt x="8124" y="212364"/>
                  </a:lnTo>
                  <a:lnTo>
                    <a:pt x="21968" y="170732"/>
                  </a:lnTo>
                  <a:lnTo>
                    <a:pt x="41881" y="132292"/>
                  </a:lnTo>
                  <a:lnTo>
                    <a:pt x="67290" y="97620"/>
                  </a:lnTo>
                  <a:lnTo>
                    <a:pt x="97617" y="67291"/>
                  </a:lnTo>
                  <a:lnTo>
                    <a:pt x="132288" y="41882"/>
                  </a:lnTo>
                  <a:lnTo>
                    <a:pt x="170726" y="21968"/>
                  </a:lnTo>
                  <a:lnTo>
                    <a:pt x="212356" y="8124"/>
                  </a:lnTo>
                  <a:lnTo>
                    <a:pt x="256602" y="926"/>
                  </a:lnTo>
                  <a:lnTo>
                    <a:pt x="279527" y="0"/>
                  </a:lnTo>
                  <a:lnTo>
                    <a:pt x="302453" y="926"/>
                  </a:lnTo>
                  <a:lnTo>
                    <a:pt x="346702" y="8124"/>
                  </a:lnTo>
                  <a:lnTo>
                    <a:pt x="388334" y="21968"/>
                  </a:lnTo>
                  <a:lnTo>
                    <a:pt x="426774" y="41882"/>
                  </a:lnTo>
                  <a:lnTo>
                    <a:pt x="461446" y="67291"/>
                  </a:lnTo>
                  <a:lnTo>
                    <a:pt x="491775" y="97620"/>
                  </a:lnTo>
                  <a:lnTo>
                    <a:pt x="517184" y="132292"/>
                  </a:lnTo>
                  <a:lnTo>
                    <a:pt x="537098" y="170732"/>
                  </a:lnTo>
                  <a:lnTo>
                    <a:pt x="550942" y="212364"/>
                  </a:lnTo>
                  <a:lnTo>
                    <a:pt x="558140" y="256613"/>
                  </a:lnTo>
                  <a:lnTo>
                    <a:pt x="558756" y="271856"/>
                  </a:lnTo>
                </a:path>
              </a:pathLst>
            </a:custGeom>
            <a:ln w="10287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906"/>
            </a:p>
          </p:txBody>
        </p:sp>
        <p:sp>
          <p:nvSpPr>
            <p:cNvPr id="5" name="object 5"/>
            <p:cNvSpPr/>
            <p:nvPr/>
          </p:nvSpPr>
          <p:spPr>
            <a:xfrm>
              <a:off x="4620287" y="2340787"/>
              <a:ext cx="20871" cy="110507"/>
            </a:xfrm>
            <a:custGeom>
              <a:avLst/>
              <a:gdLst/>
              <a:ahLst/>
              <a:cxnLst/>
              <a:rect l="l" t="t" r="r" b="b"/>
              <a:pathLst>
                <a:path w="21902" h="115964">
                  <a:moveTo>
                    <a:pt x="21591" y="0"/>
                  </a:moveTo>
                  <a:lnTo>
                    <a:pt x="21591" y="0"/>
                  </a:lnTo>
                </a:path>
                <a:path w="21902" h="115964">
                  <a:moveTo>
                    <a:pt x="21591" y="0"/>
                  </a:moveTo>
                  <a:lnTo>
                    <a:pt x="21902" y="7683"/>
                  </a:lnTo>
                  <a:lnTo>
                    <a:pt x="21596" y="20756"/>
                  </a:lnTo>
                  <a:lnTo>
                    <a:pt x="20684" y="33753"/>
                  </a:lnTo>
                  <a:lnTo>
                    <a:pt x="14379" y="72093"/>
                  </a:lnTo>
                  <a:lnTo>
                    <a:pt x="2877" y="109043"/>
                  </a:lnTo>
                  <a:lnTo>
                    <a:pt x="0" y="115963"/>
                  </a:lnTo>
                </a:path>
              </a:pathLst>
            </a:custGeom>
            <a:ln w="10287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906"/>
            </a:p>
          </p:txBody>
        </p:sp>
        <p:sp>
          <p:nvSpPr>
            <p:cNvPr id="6" name="object 6"/>
            <p:cNvSpPr/>
            <p:nvPr/>
          </p:nvSpPr>
          <p:spPr>
            <a:xfrm>
              <a:off x="4584955" y="2340787"/>
              <a:ext cx="92800" cy="160767"/>
            </a:xfrm>
            <a:custGeom>
              <a:avLst/>
              <a:gdLst/>
              <a:ahLst/>
              <a:cxnLst/>
              <a:rect l="l" t="t" r="r" b="b"/>
              <a:pathLst>
                <a:path w="97383" h="168706">
                  <a:moveTo>
                    <a:pt x="20574" y="0"/>
                  </a:moveTo>
                  <a:lnTo>
                    <a:pt x="0" y="168706"/>
                  </a:lnTo>
                  <a:lnTo>
                    <a:pt x="97383" y="30175"/>
                  </a:lnTo>
                </a:path>
              </a:pathLst>
            </a:custGeom>
            <a:ln w="10287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906"/>
            </a:p>
          </p:txBody>
        </p:sp>
        <p:sp>
          <p:nvSpPr>
            <p:cNvPr id="10" name="object 10"/>
            <p:cNvSpPr/>
            <p:nvPr/>
          </p:nvSpPr>
          <p:spPr>
            <a:xfrm>
              <a:off x="2906697" y="2432280"/>
              <a:ext cx="352905" cy="352905"/>
            </a:xfrm>
            <a:custGeom>
              <a:avLst/>
              <a:gdLst/>
              <a:ahLst/>
              <a:cxnLst/>
              <a:rect l="l" t="t" r="r" b="b"/>
              <a:pathLst>
                <a:path w="370332" h="370332">
                  <a:moveTo>
                    <a:pt x="370332" y="185166"/>
                  </a:moveTo>
                  <a:lnTo>
                    <a:pt x="364950" y="229662"/>
                  </a:lnTo>
                  <a:lnTo>
                    <a:pt x="349663" y="270258"/>
                  </a:lnTo>
                  <a:lnTo>
                    <a:pt x="325757" y="305668"/>
                  </a:lnTo>
                  <a:lnTo>
                    <a:pt x="294520" y="334604"/>
                  </a:lnTo>
                  <a:lnTo>
                    <a:pt x="257239" y="355780"/>
                  </a:lnTo>
                  <a:lnTo>
                    <a:pt x="215199" y="367908"/>
                  </a:lnTo>
                  <a:lnTo>
                    <a:pt x="185166" y="370332"/>
                  </a:lnTo>
                  <a:lnTo>
                    <a:pt x="169980" y="369718"/>
                  </a:lnTo>
                  <a:lnTo>
                    <a:pt x="126640" y="360891"/>
                  </a:lnTo>
                  <a:lnTo>
                    <a:pt x="87630" y="342588"/>
                  </a:lnTo>
                  <a:lnTo>
                    <a:pt x="54235" y="316096"/>
                  </a:lnTo>
                  <a:lnTo>
                    <a:pt x="27743" y="282701"/>
                  </a:lnTo>
                  <a:lnTo>
                    <a:pt x="9440" y="243691"/>
                  </a:lnTo>
                  <a:lnTo>
                    <a:pt x="613" y="200351"/>
                  </a:lnTo>
                  <a:lnTo>
                    <a:pt x="0" y="185166"/>
                  </a:lnTo>
                  <a:lnTo>
                    <a:pt x="613" y="169980"/>
                  </a:lnTo>
                  <a:lnTo>
                    <a:pt x="9440" y="126640"/>
                  </a:lnTo>
                  <a:lnTo>
                    <a:pt x="27743" y="87630"/>
                  </a:lnTo>
                  <a:lnTo>
                    <a:pt x="54235" y="54235"/>
                  </a:lnTo>
                  <a:lnTo>
                    <a:pt x="87630" y="27743"/>
                  </a:lnTo>
                  <a:lnTo>
                    <a:pt x="126640" y="9440"/>
                  </a:lnTo>
                  <a:lnTo>
                    <a:pt x="169980" y="613"/>
                  </a:lnTo>
                  <a:lnTo>
                    <a:pt x="185166" y="0"/>
                  </a:lnTo>
                  <a:lnTo>
                    <a:pt x="200351" y="613"/>
                  </a:lnTo>
                  <a:lnTo>
                    <a:pt x="243691" y="9440"/>
                  </a:lnTo>
                  <a:lnTo>
                    <a:pt x="282701" y="27743"/>
                  </a:lnTo>
                  <a:lnTo>
                    <a:pt x="316096" y="54235"/>
                  </a:lnTo>
                  <a:lnTo>
                    <a:pt x="342588" y="87630"/>
                  </a:lnTo>
                  <a:lnTo>
                    <a:pt x="360891" y="126640"/>
                  </a:lnTo>
                  <a:lnTo>
                    <a:pt x="369718" y="169980"/>
                  </a:lnTo>
                  <a:lnTo>
                    <a:pt x="370332" y="185166"/>
                  </a:lnTo>
                  <a:close/>
                </a:path>
              </a:pathLst>
            </a:custGeom>
            <a:ln w="10287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906"/>
            </a:p>
          </p:txBody>
        </p:sp>
        <p:sp>
          <p:nvSpPr>
            <p:cNvPr id="11" name="object 11"/>
            <p:cNvSpPr/>
            <p:nvPr/>
          </p:nvSpPr>
          <p:spPr>
            <a:xfrm>
              <a:off x="4250349" y="2442736"/>
              <a:ext cx="352905" cy="352905"/>
            </a:xfrm>
            <a:custGeom>
              <a:avLst/>
              <a:gdLst/>
              <a:ahLst/>
              <a:cxnLst/>
              <a:rect l="l" t="t" r="r" b="b"/>
              <a:pathLst>
                <a:path w="370332" h="370332">
                  <a:moveTo>
                    <a:pt x="0" y="185166"/>
                  </a:moveTo>
                  <a:lnTo>
                    <a:pt x="5381" y="229662"/>
                  </a:lnTo>
                  <a:lnTo>
                    <a:pt x="20668" y="270258"/>
                  </a:lnTo>
                  <a:lnTo>
                    <a:pt x="44574" y="305668"/>
                  </a:lnTo>
                  <a:lnTo>
                    <a:pt x="75811" y="334604"/>
                  </a:lnTo>
                  <a:lnTo>
                    <a:pt x="113092" y="355780"/>
                  </a:lnTo>
                  <a:lnTo>
                    <a:pt x="155132" y="367908"/>
                  </a:lnTo>
                  <a:lnTo>
                    <a:pt x="185166" y="370332"/>
                  </a:lnTo>
                  <a:lnTo>
                    <a:pt x="200351" y="369718"/>
                  </a:lnTo>
                  <a:lnTo>
                    <a:pt x="243691" y="360891"/>
                  </a:lnTo>
                  <a:lnTo>
                    <a:pt x="282701" y="342588"/>
                  </a:lnTo>
                  <a:lnTo>
                    <a:pt x="316096" y="316096"/>
                  </a:lnTo>
                  <a:lnTo>
                    <a:pt x="342588" y="282701"/>
                  </a:lnTo>
                  <a:lnTo>
                    <a:pt x="360891" y="243691"/>
                  </a:lnTo>
                  <a:lnTo>
                    <a:pt x="369718" y="200351"/>
                  </a:lnTo>
                  <a:lnTo>
                    <a:pt x="370332" y="185166"/>
                  </a:lnTo>
                  <a:lnTo>
                    <a:pt x="369718" y="169980"/>
                  </a:lnTo>
                  <a:lnTo>
                    <a:pt x="360891" y="126640"/>
                  </a:lnTo>
                  <a:lnTo>
                    <a:pt x="342588" y="87630"/>
                  </a:lnTo>
                  <a:lnTo>
                    <a:pt x="316096" y="54235"/>
                  </a:lnTo>
                  <a:lnTo>
                    <a:pt x="282701" y="27743"/>
                  </a:lnTo>
                  <a:lnTo>
                    <a:pt x="243691" y="9440"/>
                  </a:lnTo>
                  <a:lnTo>
                    <a:pt x="200351" y="613"/>
                  </a:lnTo>
                  <a:lnTo>
                    <a:pt x="185166" y="0"/>
                  </a:lnTo>
                  <a:lnTo>
                    <a:pt x="169980" y="613"/>
                  </a:lnTo>
                  <a:lnTo>
                    <a:pt x="126640" y="9440"/>
                  </a:lnTo>
                  <a:lnTo>
                    <a:pt x="87630" y="27743"/>
                  </a:lnTo>
                  <a:lnTo>
                    <a:pt x="54235" y="54235"/>
                  </a:lnTo>
                  <a:lnTo>
                    <a:pt x="27743" y="87630"/>
                  </a:lnTo>
                  <a:lnTo>
                    <a:pt x="9440" y="126640"/>
                  </a:lnTo>
                  <a:lnTo>
                    <a:pt x="613" y="169980"/>
                  </a:lnTo>
                  <a:lnTo>
                    <a:pt x="0" y="185166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906"/>
            </a:p>
          </p:txBody>
        </p:sp>
        <p:sp>
          <p:nvSpPr>
            <p:cNvPr id="12" name="object 12"/>
            <p:cNvSpPr/>
            <p:nvPr/>
          </p:nvSpPr>
          <p:spPr>
            <a:xfrm>
              <a:off x="4250349" y="2442736"/>
              <a:ext cx="352905" cy="352905"/>
            </a:xfrm>
            <a:custGeom>
              <a:avLst/>
              <a:gdLst/>
              <a:ahLst/>
              <a:cxnLst/>
              <a:rect l="l" t="t" r="r" b="b"/>
              <a:pathLst>
                <a:path w="370332" h="370332">
                  <a:moveTo>
                    <a:pt x="370332" y="185166"/>
                  </a:moveTo>
                  <a:lnTo>
                    <a:pt x="364950" y="229662"/>
                  </a:lnTo>
                  <a:lnTo>
                    <a:pt x="349663" y="270258"/>
                  </a:lnTo>
                  <a:lnTo>
                    <a:pt x="325757" y="305668"/>
                  </a:lnTo>
                  <a:lnTo>
                    <a:pt x="294520" y="334604"/>
                  </a:lnTo>
                  <a:lnTo>
                    <a:pt x="257239" y="355780"/>
                  </a:lnTo>
                  <a:lnTo>
                    <a:pt x="215199" y="367908"/>
                  </a:lnTo>
                  <a:lnTo>
                    <a:pt x="185166" y="370332"/>
                  </a:lnTo>
                  <a:lnTo>
                    <a:pt x="169980" y="369718"/>
                  </a:lnTo>
                  <a:lnTo>
                    <a:pt x="126640" y="360891"/>
                  </a:lnTo>
                  <a:lnTo>
                    <a:pt x="87630" y="342588"/>
                  </a:lnTo>
                  <a:lnTo>
                    <a:pt x="54235" y="316096"/>
                  </a:lnTo>
                  <a:lnTo>
                    <a:pt x="27743" y="282701"/>
                  </a:lnTo>
                  <a:lnTo>
                    <a:pt x="9440" y="243691"/>
                  </a:lnTo>
                  <a:lnTo>
                    <a:pt x="613" y="200351"/>
                  </a:lnTo>
                  <a:lnTo>
                    <a:pt x="0" y="185166"/>
                  </a:lnTo>
                  <a:lnTo>
                    <a:pt x="613" y="169980"/>
                  </a:lnTo>
                  <a:lnTo>
                    <a:pt x="9440" y="126640"/>
                  </a:lnTo>
                  <a:lnTo>
                    <a:pt x="27743" y="87630"/>
                  </a:lnTo>
                  <a:lnTo>
                    <a:pt x="54235" y="54235"/>
                  </a:lnTo>
                  <a:lnTo>
                    <a:pt x="87630" y="27743"/>
                  </a:lnTo>
                  <a:lnTo>
                    <a:pt x="126640" y="9440"/>
                  </a:lnTo>
                  <a:lnTo>
                    <a:pt x="169980" y="613"/>
                  </a:lnTo>
                  <a:lnTo>
                    <a:pt x="185166" y="0"/>
                  </a:lnTo>
                  <a:lnTo>
                    <a:pt x="200351" y="613"/>
                  </a:lnTo>
                  <a:lnTo>
                    <a:pt x="243691" y="9440"/>
                  </a:lnTo>
                  <a:lnTo>
                    <a:pt x="282701" y="27743"/>
                  </a:lnTo>
                  <a:lnTo>
                    <a:pt x="316096" y="54235"/>
                  </a:lnTo>
                  <a:lnTo>
                    <a:pt x="342588" y="87630"/>
                  </a:lnTo>
                  <a:lnTo>
                    <a:pt x="360891" y="126640"/>
                  </a:lnTo>
                  <a:lnTo>
                    <a:pt x="369718" y="169980"/>
                  </a:lnTo>
                  <a:lnTo>
                    <a:pt x="370332" y="185166"/>
                  </a:lnTo>
                  <a:close/>
                </a:path>
              </a:pathLst>
            </a:custGeom>
            <a:ln w="10287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906"/>
            </a:p>
          </p:txBody>
        </p:sp>
        <p:sp>
          <p:nvSpPr>
            <p:cNvPr id="16" name="object 16"/>
            <p:cNvSpPr/>
            <p:nvPr/>
          </p:nvSpPr>
          <p:spPr>
            <a:xfrm>
              <a:off x="2446613" y="2619190"/>
              <a:ext cx="428713" cy="0"/>
            </a:xfrm>
            <a:custGeom>
              <a:avLst/>
              <a:gdLst/>
              <a:ahLst/>
              <a:cxnLst/>
              <a:rect l="l" t="t" r="r" b="b"/>
              <a:pathLst>
                <a:path w="449884">
                  <a:moveTo>
                    <a:pt x="0" y="0"/>
                  </a:moveTo>
                  <a:lnTo>
                    <a:pt x="449884" y="0"/>
                  </a:lnTo>
                </a:path>
              </a:pathLst>
            </a:custGeom>
            <a:ln w="10287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906"/>
            </a:p>
          </p:txBody>
        </p:sp>
        <p:sp>
          <p:nvSpPr>
            <p:cNvPr id="17" name="object 17"/>
            <p:cNvSpPr/>
            <p:nvPr/>
          </p:nvSpPr>
          <p:spPr>
            <a:xfrm>
              <a:off x="2718481" y="2579977"/>
              <a:ext cx="156846" cy="78423"/>
            </a:xfrm>
            <a:custGeom>
              <a:avLst/>
              <a:gdLst/>
              <a:ahLst/>
              <a:cxnLst/>
              <a:rect l="l" t="t" r="r" b="b"/>
              <a:pathLst>
                <a:path w="164592" h="82296">
                  <a:moveTo>
                    <a:pt x="0" y="82296"/>
                  </a:moveTo>
                  <a:lnTo>
                    <a:pt x="164592" y="41148"/>
                  </a:lnTo>
                  <a:lnTo>
                    <a:pt x="0" y="0"/>
                  </a:lnTo>
                </a:path>
              </a:pathLst>
            </a:custGeom>
            <a:ln w="10287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906"/>
            </a:p>
          </p:txBody>
        </p:sp>
        <p:sp>
          <p:nvSpPr>
            <p:cNvPr id="18" name="object 18"/>
            <p:cNvSpPr/>
            <p:nvPr/>
          </p:nvSpPr>
          <p:spPr>
            <a:xfrm>
              <a:off x="3270057" y="2619190"/>
              <a:ext cx="977676" cy="0"/>
            </a:xfrm>
            <a:custGeom>
              <a:avLst/>
              <a:gdLst/>
              <a:ahLst/>
              <a:cxnLst/>
              <a:rect l="l" t="t" r="r" b="b"/>
              <a:pathLst>
                <a:path w="1025956">
                  <a:moveTo>
                    <a:pt x="0" y="0"/>
                  </a:moveTo>
                  <a:lnTo>
                    <a:pt x="1025956" y="0"/>
                  </a:lnTo>
                </a:path>
              </a:pathLst>
            </a:custGeom>
            <a:ln w="10287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906"/>
            </a:p>
          </p:txBody>
        </p:sp>
        <p:sp>
          <p:nvSpPr>
            <p:cNvPr id="19" name="object 19"/>
            <p:cNvSpPr/>
            <p:nvPr/>
          </p:nvSpPr>
          <p:spPr>
            <a:xfrm>
              <a:off x="4090888" y="2579977"/>
              <a:ext cx="156846" cy="78423"/>
            </a:xfrm>
            <a:custGeom>
              <a:avLst/>
              <a:gdLst/>
              <a:ahLst/>
              <a:cxnLst/>
              <a:rect l="l" t="t" r="r" b="b"/>
              <a:pathLst>
                <a:path w="164592" h="82296">
                  <a:moveTo>
                    <a:pt x="0" y="82296"/>
                  </a:moveTo>
                  <a:lnTo>
                    <a:pt x="164592" y="41148"/>
                  </a:lnTo>
                  <a:lnTo>
                    <a:pt x="0" y="0"/>
                  </a:lnTo>
                </a:path>
              </a:pathLst>
            </a:custGeom>
            <a:ln w="10287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906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3365575" y="2266596"/>
              <a:ext cx="33220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R="12102" algn="r"/>
              <a:r>
                <a:rPr lang="en-US" spc="-57" dirty="0">
                  <a:solidFill>
                    <a:srgbClr val="231F20"/>
                  </a:solidFill>
                  <a:cs typeface="Arial"/>
                </a:rPr>
                <a:t>a</a:t>
              </a:r>
              <a:endParaRPr lang="en-US" dirty="0">
                <a:cs typeface="Arial"/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4149705" y="1714537"/>
              <a:ext cx="33220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R="12102" algn="r"/>
              <a:r>
                <a:rPr lang="en-US" spc="-57" dirty="0">
                  <a:solidFill>
                    <a:srgbClr val="231F20"/>
                  </a:solidFill>
                  <a:cs typeface="Arial"/>
                </a:rPr>
                <a:t>a</a:t>
              </a:r>
              <a:endParaRPr lang="en-US" dirty="0">
                <a:cs typeface="Arial"/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7868004" y="3458303"/>
            <a:ext cx="2176245" cy="1373935"/>
            <a:chOff x="7385249" y="3451033"/>
            <a:chExt cx="2176245" cy="1373935"/>
          </a:xfrm>
        </p:grpSpPr>
        <p:sp>
          <p:nvSpPr>
            <p:cNvPr id="27" name="object 27"/>
            <p:cNvSpPr/>
            <p:nvPr/>
          </p:nvSpPr>
          <p:spPr>
            <a:xfrm>
              <a:off x="8110253" y="3775015"/>
              <a:ext cx="1115506" cy="140762"/>
            </a:xfrm>
            <a:custGeom>
              <a:avLst/>
              <a:gdLst/>
              <a:ahLst/>
              <a:cxnLst/>
              <a:rect l="l" t="t" r="r" b="b"/>
              <a:pathLst>
                <a:path w="1170593" h="147713">
                  <a:moveTo>
                    <a:pt x="0" y="147713"/>
                  </a:moveTo>
                  <a:lnTo>
                    <a:pt x="58519" y="119975"/>
                  </a:lnTo>
                  <a:lnTo>
                    <a:pt x="118139" y="95053"/>
                  </a:lnTo>
                  <a:lnTo>
                    <a:pt x="178758" y="72973"/>
                  </a:lnTo>
                  <a:lnTo>
                    <a:pt x="240273" y="53758"/>
                  </a:lnTo>
                  <a:lnTo>
                    <a:pt x="302582" y="37433"/>
                  </a:lnTo>
                  <a:lnTo>
                    <a:pt x="365582" y="24021"/>
                  </a:lnTo>
                  <a:lnTo>
                    <a:pt x="429172" y="13548"/>
                  </a:lnTo>
                  <a:lnTo>
                    <a:pt x="493248" y="6037"/>
                  </a:lnTo>
                  <a:lnTo>
                    <a:pt x="557709" y="1513"/>
                  </a:lnTo>
                  <a:lnTo>
                    <a:pt x="622452" y="0"/>
                  </a:lnTo>
                  <a:lnTo>
                    <a:pt x="654852" y="378"/>
                  </a:lnTo>
                  <a:lnTo>
                    <a:pt x="719467" y="3400"/>
                  </a:lnTo>
                  <a:lnTo>
                    <a:pt x="783748" y="9421"/>
                  </a:lnTo>
                  <a:lnTo>
                    <a:pt x="847594" y="18416"/>
                  </a:lnTo>
                  <a:lnTo>
                    <a:pt x="910902" y="30361"/>
                  </a:lnTo>
                  <a:lnTo>
                    <a:pt x="973569" y="45233"/>
                  </a:lnTo>
                  <a:lnTo>
                    <a:pt x="1035494" y="63006"/>
                  </a:lnTo>
                  <a:lnTo>
                    <a:pt x="1096574" y="83656"/>
                  </a:lnTo>
                  <a:lnTo>
                    <a:pt x="1156706" y="107160"/>
                  </a:lnTo>
                  <a:lnTo>
                    <a:pt x="1170593" y="113156"/>
                  </a:lnTo>
                </a:path>
              </a:pathLst>
            </a:custGeom>
            <a:ln w="10287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906"/>
            </a:p>
          </p:txBody>
        </p:sp>
        <p:sp>
          <p:nvSpPr>
            <p:cNvPr id="28" name="object 28"/>
            <p:cNvSpPr/>
            <p:nvPr/>
          </p:nvSpPr>
          <p:spPr>
            <a:xfrm>
              <a:off x="9225761" y="3882846"/>
              <a:ext cx="44376" cy="20018"/>
            </a:xfrm>
            <a:custGeom>
              <a:avLst/>
              <a:gdLst/>
              <a:ahLst/>
              <a:cxnLst/>
              <a:rect l="l" t="t" r="r" b="b"/>
              <a:pathLst>
                <a:path w="46567" h="21007">
                  <a:moveTo>
                    <a:pt x="0" y="0"/>
                  </a:moveTo>
                  <a:lnTo>
                    <a:pt x="0" y="0"/>
                  </a:lnTo>
                </a:path>
                <a:path w="46567" h="21007">
                  <a:moveTo>
                    <a:pt x="0" y="0"/>
                  </a:moveTo>
                  <a:lnTo>
                    <a:pt x="15791" y="6818"/>
                  </a:lnTo>
                  <a:lnTo>
                    <a:pt x="45195" y="20336"/>
                  </a:lnTo>
                  <a:lnTo>
                    <a:pt x="46567" y="21006"/>
                  </a:lnTo>
                </a:path>
              </a:pathLst>
            </a:custGeom>
            <a:ln w="10287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906"/>
            </a:p>
          </p:txBody>
        </p:sp>
        <p:sp>
          <p:nvSpPr>
            <p:cNvPr id="29" name="object 29"/>
            <p:cNvSpPr/>
            <p:nvPr/>
          </p:nvSpPr>
          <p:spPr>
            <a:xfrm>
              <a:off x="9115788" y="3809651"/>
              <a:ext cx="160767" cy="98029"/>
            </a:xfrm>
            <a:custGeom>
              <a:avLst/>
              <a:gdLst/>
              <a:ahLst/>
              <a:cxnLst/>
              <a:rect l="l" t="t" r="r" b="b"/>
              <a:pathLst>
                <a:path w="168706" h="102870">
                  <a:moveTo>
                    <a:pt x="0" y="76809"/>
                  </a:moveTo>
                  <a:lnTo>
                    <a:pt x="168706" y="102870"/>
                  </a:lnTo>
                  <a:lnTo>
                    <a:pt x="31546" y="0"/>
                  </a:lnTo>
                </a:path>
              </a:pathLst>
            </a:custGeom>
            <a:ln w="10287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906"/>
            </a:p>
          </p:txBody>
        </p:sp>
        <p:sp>
          <p:nvSpPr>
            <p:cNvPr id="35" name="object 35"/>
            <p:cNvSpPr/>
            <p:nvPr/>
          </p:nvSpPr>
          <p:spPr>
            <a:xfrm>
              <a:off x="8407414" y="4371685"/>
              <a:ext cx="641666" cy="54763"/>
            </a:xfrm>
            <a:custGeom>
              <a:avLst/>
              <a:gdLst/>
              <a:ahLst/>
              <a:cxnLst/>
              <a:rect l="l" t="t" r="r" b="b"/>
              <a:pathLst>
                <a:path w="673353" h="57467">
                  <a:moveTo>
                    <a:pt x="673353" y="0"/>
                  </a:moveTo>
                  <a:lnTo>
                    <a:pt x="614639" y="18670"/>
                  </a:lnTo>
                  <a:lnTo>
                    <a:pt x="554205" y="33887"/>
                  </a:lnTo>
                  <a:lnTo>
                    <a:pt x="492866" y="45380"/>
                  </a:lnTo>
                  <a:lnTo>
                    <a:pt x="430792" y="53095"/>
                  </a:lnTo>
                  <a:lnTo>
                    <a:pt x="368154" y="56979"/>
                  </a:lnTo>
                  <a:lnTo>
                    <a:pt x="336676" y="57467"/>
                  </a:lnTo>
                  <a:lnTo>
                    <a:pt x="305199" y="56979"/>
                  </a:lnTo>
                  <a:lnTo>
                    <a:pt x="242560" y="53095"/>
                  </a:lnTo>
                  <a:lnTo>
                    <a:pt x="180487" y="45380"/>
                  </a:lnTo>
                  <a:lnTo>
                    <a:pt x="119148" y="33887"/>
                  </a:lnTo>
                  <a:lnTo>
                    <a:pt x="58714" y="18670"/>
                  </a:lnTo>
                  <a:lnTo>
                    <a:pt x="28889" y="9682"/>
                  </a:lnTo>
                  <a:lnTo>
                    <a:pt x="0" y="0"/>
                  </a:lnTo>
                </a:path>
                <a:path w="673353" h="57467">
                  <a:moveTo>
                    <a:pt x="673353" y="0"/>
                  </a:moveTo>
                  <a:lnTo>
                    <a:pt x="673353" y="0"/>
                  </a:lnTo>
                </a:path>
                <a:path w="673353" h="57467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0287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906"/>
            </a:p>
          </p:txBody>
        </p:sp>
        <p:sp>
          <p:nvSpPr>
            <p:cNvPr id="36" name="object 36"/>
            <p:cNvSpPr/>
            <p:nvPr/>
          </p:nvSpPr>
          <p:spPr>
            <a:xfrm>
              <a:off x="9049082" y="4303717"/>
              <a:ext cx="150515" cy="67967"/>
            </a:xfrm>
            <a:custGeom>
              <a:avLst/>
              <a:gdLst/>
              <a:ahLst/>
              <a:cxnLst/>
              <a:rect l="l" t="t" r="r" b="b"/>
              <a:pathLst>
                <a:path w="157948" h="71323">
                  <a:moveTo>
                    <a:pt x="157948" y="0"/>
                  </a:moveTo>
                  <a:lnTo>
                    <a:pt x="115465" y="22539"/>
                  </a:lnTo>
                  <a:lnTo>
                    <a:pt x="58762" y="48604"/>
                  </a:lnTo>
                  <a:lnTo>
                    <a:pt x="646" y="71106"/>
                  </a:lnTo>
                  <a:lnTo>
                    <a:pt x="0" y="71323"/>
                  </a:lnTo>
                </a:path>
                <a:path w="157948" h="71323">
                  <a:moveTo>
                    <a:pt x="157948" y="0"/>
                  </a:moveTo>
                  <a:lnTo>
                    <a:pt x="157948" y="0"/>
                  </a:lnTo>
                </a:path>
              </a:pathLst>
            </a:custGeom>
            <a:ln w="10287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906"/>
            </a:p>
          </p:txBody>
        </p:sp>
        <p:sp>
          <p:nvSpPr>
            <p:cNvPr id="37" name="object 37"/>
            <p:cNvSpPr/>
            <p:nvPr/>
          </p:nvSpPr>
          <p:spPr>
            <a:xfrm>
              <a:off x="8194559" y="4265901"/>
              <a:ext cx="212856" cy="105782"/>
            </a:xfrm>
            <a:custGeom>
              <a:avLst/>
              <a:gdLst/>
              <a:ahLst/>
              <a:cxnLst/>
              <a:rect l="l" t="t" r="r" b="b"/>
              <a:pathLst>
                <a:path w="223367" h="111006">
                  <a:moveTo>
                    <a:pt x="223367" y="111006"/>
                  </a:moveTo>
                  <a:lnTo>
                    <a:pt x="164604" y="88287"/>
                  </a:lnTo>
                  <a:lnTo>
                    <a:pt x="107901" y="62223"/>
                  </a:lnTo>
                  <a:lnTo>
                    <a:pt x="52782" y="32651"/>
                  </a:lnTo>
                  <a:lnTo>
                    <a:pt x="25869" y="16567"/>
                  </a:lnTo>
                  <a:lnTo>
                    <a:pt x="0" y="0"/>
                  </a:lnTo>
                </a:path>
              </a:pathLst>
            </a:custGeom>
            <a:ln w="10287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906"/>
            </a:p>
          </p:txBody>
        </p:sp>
        <p:sp>
          <p:nvSpPr>
            <p:cNvPr id="38" name="object 38"/>
            <p:cNvSpPr/>
            <p:nvPr/>
          </p:nvSpPr>
          <p:spPr>
            <a:xfrm>
              <a:off x="9199597" y="4248591"/>
              <a:ext cx="87646" cy="55126"/>
            </a:xfrm>
            <a:custGeom>
              <a:avLst/>
              <a:gdLst/>
              <a:ahLst/>
              <a:cxnLst/>
              <a:rect l="l" t="t" r="r" b="b"/>
              <a:pathLst>
                <a:path w="91974" h="57848">
                  <a:moveTo>
                    <a:pt x="91974" y="0"/>
                  </a:moveTo>
                  <a:lnTo>
                    <a:pt x="66002" y="17791"/>
                  </a:lnTo>
                  <a:lnTo>
                    <a:pt x="39548" y="34732"/>
                  </a:lnTo>
                  <a:lnTo>
                    <a:pt x="12635" y="50816"/>
                  </a:lnTo>
                  <a:lnTo>
                    <a:pt x="0" y="57848"/>
                  </a:lnTo>
                </a:path>
              </a:pathLst>
            </a:custGeom>
            <a:ln w="10287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906"/>
            </a:p>
          </p:txBody>
        </p:sp>
        <p:sp>
          <p:nvSpPr>
            <p:cNvPr id="39" name="object 39"/>
            <p:cNvSpPr/>
            <p:nvPr/>
          </p:nvSpPr>
          <p:spPr>
            <a:xfrm>
              <a:off x="8187781" y="4259278"/>
              <a:ext cx="154232" cy="112406"/>
            </a:xfrm>
            <a:custGeom>
              <a:avLst/>
              <a:gdLst/>
              <a:ahLst/>
              <a:cxnLst/>
              <a:rect l="l" t="t" r="r" b="b"/>
              <a:pathLst>
                <a:path w="161848" h="117957">
                  <a:moveTo>
                    <a:pt x="161848" y="46634"/>
                  </a:moveTo>
                  <a:lnTo>
                    <a:pt x="0" y="0"/>
                  </a:lnTo>
                  <a:lnTo>
                    <a:pt x="120700" y="117957"/>
                  </a:lnTo>
                </a:path>
              </a:pathLst>
            </a:custGeom>
            <a:ln w="10287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906"/>
            </a:p>
          </p:txBody>
        </p:sp>
        <p:sp>
          <p:nvSpPr>
            <p:cNvPr id="43" name="object 43"/>
            <p:cNvSpPr/>
            <p:nvPr/>
          </p:nvSpPr>
          <p:spPr>
            <a:xfrm>
              <a:off x="9208589" y="3895917"/>
              <a:ext cx="352905" cy="352905"/>
            </a:xfrm>
            <a:custGeom>
              <a:avLst/>
              <a:gdLst/>
              <a:ahLst/>
              <a:cxnLst/>
              <a:rect l="l" t="t" r="r" b="b"/>
              <a:pathLst>
                <a:path w="370332" h="370332">
                  <a:moveTo>
                    <a:pt x="0" y="185166"/>
                  </a:moveTo>
                  <a:lnTo>
                    <a:pt x="5381" y="229662"/>
                  </a:lnTo>
                  <a:lnTo>
                    <a:pt x="20668" y="270258"/>
                  </a:lnTo>
                  <a:lnTo>
                    <a:pt x="44574" y="305668"/>
                  </a:lnTo>
                  <a:lnTo>
                    <a:pt x="75811" y="334604"/>
                  </a:lnTo>
                  <a:lnTo>
                    <a:pt x="113092" y="355780"/>
                  </a:lnTo>
                  <a:lnTo>
                    <a:pt x="155132" y="367908"/>
                  </a:lnTo>
                  <a:lnTo>
                    <a:pt x="185166" y="370332"/>
                  </a:lnTo>
                  <a:lnTo>
                    <a:pt x="200351" y="369718"/>
                  </a:lnTo>
                  <a:lnTo>
                    <a:pt x="243691" y="360891"/>
                  </a:lnTo>
                  <a:lnTo>
                    <a:pt x="282701" y="342588"/>
                  </a:lnTo>
                  <a:lnTo>
                    <a:pt x="316096" y="316096"/>
                  </a:lnTo>
                  <a:lnTo>
                    <a:pt x="342588" y="282701"/>
                  </a:lnTo>
                  <a:lnTo>
                    <a:pt x="360891" y="243691"/>
                  </a:lnTo>
                  <a:lnTo>
                    <a:pt x="369718" y="200351"/>
                  </a:lnTo>
                  <a:lnTo>
                    <a:pt x="370332" y="185166"/>
                  </a:lnTo>
                  <a:lnTo>
                    <a:pt x="369718" y="169980"/>
                  </a:lnTo>
                  <a:lnTo>
                    <a:pt x="360891" y="126640"/>
                  </a:lnTo>
                  <a:lnTo>
                    <a:pt x="342588" y="87630"/>
                  </a:lnTo>
                  <a:lnTo>
                    <a:pt x="316096" y="54235"/>
                  </a:lnTo>
                  <a:lnTo>
                    <a:pt x="282701" y="27743"/>
                  </a:lnTo>
                  <a:lnTo>
                    <a:pt x="243691" y="9440"/>
                  </a:lnTo>
                  <a:lnTo>
                    <a:pt x="200351" y="613"/>
                  </a:lnTo>
                  <a:lnTo>
                    <a:pt x="185166" y="0"/>
                  </a:lnTo>
                  <a:lnTo>
                    <a:pt x="169980" y="613"/>
                  </a:lnTo>
                  <a:lnTo>
                    <a:pt x="126640" y="9440"/>
                  </a:lnTo>
                  <a:lnTo>
                    <a:pt x="87630" y="27743"/>
                  </a:lnTo>
                  <a:lnTo>
                    <a:pt x="54235" y="54235"/>
                  </a:lnTo>
                  <a:lnTo>
                    <a:pt x="27743" y="87630"/>
                  </a:lnTo>
                  <a:lnTo>
                    <a:pt x="9440" y="126640"/>
                  </a:lnTo>
                  <a:lnTo>
                    <a:pt x="613" y="169980"/>
                  </a:lnTo>
                  <a:lnTo>
                    <a:pt x="0" y="185166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906"/>
            </a:p>
          </p:txBody>
        </p:sp>
        <p:sp>
          <p:nvSpPr>
            <p:cNvPr id="44" name="object 44"/>
            <p:cNvSpPr/>
            <p:nvPr/>
          </p:nvSpPr>
          <p:spPr>
            <a:xfrm>
              <a:off x="9208589" y="3895917"/>
              <a:ext cx="352905" cy="352905"/>
            </a:xfrm>
            <a:custGeom>
              <a:avLst/>
              <a:gdLst/>
              <a:ahLst/>
              <a:cxnLst/>
              <a:rect l="l" t="t" r="r" b="b"/>
              <a:pathLst>
                <a:path w="370332" h="370332">
                  <a:moveTo>
                    <a:pt x="370332" y="185166"/>
                  </a:moveTo>
                  <a:lnTo>
                    <a:pt x="364950" y="229662"/>
                  </a:lnTo>
                  <a:lnTo>
                    <a:pt x="349663" y="270258"/>
                  </a:lnTo>
                  <a:lnTo>
                    <a:pt x="325757" y="305668"/>
                  </a:lnTo>
                  <a:lnTo>
                    <a:pt x="294520" y="334604"/>
                  </a:lnTo>
                  <a:lnTo>
                    <a:pt x="257239" y="355780"/>
                  </a:lnTo>
                  <a:lnTo>
                    <a:pt x="215199" y="367908"/>
                  </a:lnTo>
                  <a:lnTo>
                    <a:pt x="185166" y="370332"/>
                  </a:lnTo>
                  <a:lnTo>
                    <a:pt x="169980" y="369718"/>
                  </a:lnTo>
                  <a:lnTo>
                    <a:pt x="126640" y="360891"/>
                  </a:lnTo>
                  <a:lnTo>
                    <a:pt x="87630" y="342588"/>
                  </a:lnTo>
                  <a:lnTo>
                    <a:pt x="54235" y="316096"/>
                  </a:lnTo>
                  <a:lnTo>
                    <a:pt x="27743" y="282701"/>
                  </a:lnTo>
                  <a:lnTo>
                    <a:pt x="9440" y="243691"/>
                  </a:lnTo>
                  <a:lnTo>
                    <a:pt x="613" y="200351"/>
                  </a:lnTo>
                  <a:lnTo>
                    <a:pt x="0" y="185166"/>
                  </a:lnTo>
                  <a:lnTo>
                    <a:pt x="613" y="169980"/>
                  </a:lnTo>
                  <a:lnTo>
                    <a:pt x="9440" y="126640"/>
                  </a:lnTo>
                  <a:lnTo>
                    <a:pt x="27743" y="87630"/>
                  </a:lnTo>
                  <a:lnTo>
                    <a:pt x="54235" y="54235"/>
                  </a:lnTo>
                  <a:lnTo>
                    <a:pt x="87630" y="27743"/>
                  </a:lnTo>
                  <a:lnTo>
                    <a:pt x="126640" y="9440"/>
                  </a:lnTo>
                  <a:lnTo>
                    <a:pt x="169980" y="613"/>
                  </a:lnTo>
                  <a:lnTo>
                    <a:pt x="185166" y="0"/>
                  </a:lnTo>
                  <a:lnTo>
                    <a:pt x="200351" y="613"/>
                  </a:lnTo>
                  <a:lnTo>
                    <a:pt x="243691" y="9440"/>
                  </a:lnTo>
                  <a:lnTo>
                    <a:pt x="282701" y="27743"/>
                  </a:lnTo>
                  <a:lnTo>
                    <a:pt x="316096" y="54235"/>
                  </a:lnTo>
                  <a:lnTo>
                    <a:pt x="342588" y="87630"/>
                  </a:lnTo>
                  <a:lnTo>
                    <a:pt x="360891" y="126640"/>
                  </a:lnTo>
                  <a:lnTo>
                    <a:pt x="369718" y="169980"/>
                  </a:lnTo>
                  <a:lnTo>
                    <a:pt x="370332" y="185166"/>
                  </a:lnTo>
                  <a:close/>
                </a:path>
              </a:pathLst>
            </a:custGeom>
            <a:ln w="10287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906"/>
            </a:p>
          </p:txBody>
        </p:sp>
        <p:sp>
          <p:nvSpPr>
            <p:cNvPr id="45" name="object 45"/>
            <p:cNvSpPr/>
            <p:nvPr/>
          </p:nvSpPr>
          <p:spPr>
            <a:xfrm>
              <a:off x="7875394" y="3895917"/>
              <a:ext cx="352905" cy="352905"/>
            </a:xfrm>
            <a:custGeom>
              <a:avLst/>
              <a:gdLst/>
              <a:ahLst/>
              <a:cxnLst/>
              <a:rect l="l" t="t" r="r" b="b"/>
              <a:pathLst>
                <a:path w="370332" h="370332">
                  <a:moveTo>
                    <a:pt x="370332" y="185166"/>
                  </a:moveTo>
                  <a:lnTo>
                    <a:pt x="364950" y="229662"/>
                  </a:lnTo>
                  <a:lnTo>
                    <a:pt x="349663" y="270258"/>
                  </a:lnTo>
                  <a:lnTo>
                    <a:pt x="325757" y="305668"/>
                  </a:lnTo>
                  <a:lnTo>
                    <a:pt x="294520" y="334604"/>
                  </a:lnTo>
                  <a:lnTo>
                    <a:pt x="257239" y="355780"/>
                  </a:lnTo>
                  <a:lnTo>
                    <a:pt x="215199" y="367908"/>
                  </a:lnTo>
                  <a:lnTo>
                    <a:pt x="185166" y="370332"/>
                  </a:lnTo>
                  <a:lnTo>
                    <a:pt x="169980" y="369718"/>
                  </a:lnTo>
                  <a:lnTo>
                    <a:pt x="126640" y="360891"/>
                  </a:lnTo>
                  <a:lnTo>
                    <a:pt x="87630" y="342588"/>
                  </a:lnTo>
                  <a:lnTo>
                    <a:pt x="54235" y="316096"/>
                  </a:lnTo>
                  <a:lnTo>
                    <a:pt x="27743" y="282701"/>
                  </a:lnTo>
                  <a:lnTo>
                    <a:pt x="9440" y="243691"/>
                  </a:lnTo>
                  <a:lnTo>
                    <a:pt x="613" y="200351"/>
                  </a:lnTo>
                  <a:lnTo>
                    <a:pt x="0" y="185166"/>
                  </a:lnTo>
                  <a:lnTo>
                    <a:pt x="613" y="169980"/>
                  </a:lnTo>
                  <a:lnTo>
                    <a:pt x="9440" y="126640"/>
                  </a:lnTo>
                  <a:lnTo>
                    <a:pt x="27743" y="87630"/>
                  </a:lnTo>
                  <a:lnTo>
                    <a:pt x="54235" y="54235"/>
                  </a:lnTo>
                  <a:lnTo>
                    <a:pt x="87630" y="27743"/>
                  </a:lnTo>
                  <a:lnTo>
                    <a:pt x="126640" y="9440"/>
                  </a:lnTo>
                  <a:lnTo>
                    <a:pt x="169980" y="613"/>
                  </a:lnTo>
                  <a:lnTo>
                    <a:pt x="185166" y="0"/>
                  </a:lnTo>
                  <a:lnTo>
                    <a:pt x="200351" y="613"/>
                  </a:lnTo>
                  <a:lnTo>
                    <a:pt x="243691" y="9440"/>
                  </a:lnTo>
                  <a:lnTo>
                    <a:pt x="282701" y="27743"/>
                  </a:lnTo>
                  <a:lnTo>
                    <a:pt x="316096" y="54235"/>
                  </a:lnTo>
                  <a:lnTo>
                    <a:pt x="342588" y="87630"/>
                  </a:lnTo>
                  <a:lnTo>
                    <a:pt x="360891" y="126640"/>
                  </a:lnTo>
                  <a:lnTo>
                    <a:pt x="369718" y="169980"/>
                  </a:lnTo>
                  <a:lnTo>
                    <a:pt x="370332" y="185166"/>
                  </a:lnTo>
                  <a:close/>
                </a:path>
              </a:pathLst>
            </a:custGeom>
            <a:ln w="10287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906"/>
            </a:p>
          </p:txBody>
        </p:sp>
        <p:sp>
          <p:nvSpPr>
            <p:cNvPr id="48" name="object 48"/>
            <p:cNvSpPr/>
            <p:nvPr/>
          </p:nvSpPr>
          <p:spPr>
            <a:xfrm>
              <a:off x="7385249" y="4072368"/>
              <a:ext cx="428713" cy="0"/>
            </a:xfrm>
            <a:custGeom>
              <a:avLst/>
              <a:gdLst/>
              <a:ahLst/>
              <a:cxnLst/>
              <a:rect l="l" t="t" r="r" b="b"/>
              <a:pathLst>
                <a:path w="449884">
                  <a:moveTo>
                    <a:pt x="0" y="0"/>
                  </a:moveTo>
                  <a:lnTo>
                    <a:pt x="449884" y="0"/>
                  </a:lnTo>
                </a:path>
              </a:pathLst>
            </a:custGeom>
            <a:ln w="10287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906"/>
            </a:p>
          </p:txBody>
        </p:sp>
        <p:sp>
          <p:nvSpPr>
            <p:cNvPr id="49" name="object 49"/>
            <p:cNvSpPr/>
            <p:nvPr/>
          </p:nvSpPr>
          <p:spPr>
            <a:xfrm>
              <a:off x="7657117" y="4033157"/>
              <a:ext cx="156846" cy="78423"/>
            </a:xfrm>
            <a:custGeom>
              <a:avLst/>
              <a:gdLst/>
              <a:ahLst/>
              <a:cxnLst/>
              <a:rect l="l" t="t" r="r" b="b"/>
              <a:pathLst>
                <a:path w="164592" h="82296">
                  <a:moveTo>
                    <a:pt x="0" y="82296"/>
                  </a:moveTo>
                  <a:lnTo>
                    <a:pt x="164592" y="41148"/>
                  </a:lnTo>
                  <a:lnTo>
                    <a:pt x="0" y="0"/>
                  </a:lnTo>
                </a:path>
              </a:pathLst>
            </a:custGeom>
            <a:ln w="10287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906"/>
            </a:p>
          </p:txBody>
        </p:sp>
        <p:sp>
          <p:nvSpPr>
            <p:cNvPr id="54" name="object 54"/>
            <p:cNvSpPr txBox="1"/>
            <p:nvPr/>
          </p:nvSpPr>
          <p:spPr>
            <a:xfrm>
              <a:off x="8640746" y="3451033"/>
              <a:ext cx="156725" cy="323133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12102"/>
              <a:r>
                <a:rPr sz="1953" spc="-57" dirty="0">
                  <a:solidFill>
                    <a:srgbClr val="231F20"/>
                  </a:solidFill>
                  <a:latin typeface="Arial"/>
                  <a:cs typeface="Arial"/>
                </a:rPr>
                <a:t>a</a:t>
              </a:r>
              <a:endParaRPr sz="1953">
                <a:latin typeface="Arial"/>
                <a:cs typeface="Arial"/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8533276" y="4424858"/>
              <a:ext cx="33220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R="12102" algn="r"/>
              <a:r>
                <a:rPr lang="en-US" spc="-57" dirty="0">
                  <a:solidFill>
                    <a:srgbClr val="231F20"/>
                  </a:solidFill>
                  <a:cs typeface="Arial"/>
                </a:rPr>
                <a:t>a</a:t>
              </a:r>
              <a:endParaRPr lang="en-US" dirty="0">
                <a:cs typeface="Arial"/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2446613" y="3331291"/>
            <a:ext cx="2156641" cy="1000140"/>
            <a:chOff x="2446613" y="3331291"/>
            <a:chExt cx="2156641" cy="1000140"/>
          </a:xfrm>
        </p:grpSpPr>
        <p:sp>
          <p:nvSpPr>
            <p:cNvPr id="7" name="object 7"/>
            <p:cNvSpPr/>
            <p:nvPr/>
          </p:nvSpPr>
          <p:spPr>
            <a:xfrm>
              <a:off x="2762134" y="3637130"/>
              <a:ext cx="532462" cy="498435"/>
            </a:xfrm>
            <a:custGeom>
              <a:avLst/>
              <a:gdLst/>
              <a:ahLst/>
              <a:cxnLst/>
              <a:rect l="l" t="t" r="r" b="b"/>
              <a:pathLst>
                <a:path w="558756" h="523049">
                  <a:moveTo>
                    <a:pt x="142316" y="523049"/>
                  </a:moveTo>
                  <a:lnTo>
                    <a:pt x="105084" y="497942"/>
                  </a:lnTo>
                  <a:lnTo>
                    <a:pt x="72802" y="467678"/>
                  </a:lnTo>
                  <a:lnTo>
                    <a:pt x="45891" y="432982"/>
                  </a:lnTo>
                  <a:lnTo>
                    <a:pt x="24773" y="394577"/>
                  </a:lnTo>
                  <a:lnTo>
                    <a:pt x="9872" y="353185"/>
                  </a:lnTo>
                  <a:lnTo>
                    <a:pt x="1610" y="309530"/>
                  </a:lnTo>
                  <a:lnTo>
                    <a:pt x="0" y="279527"/>
                  </a:lnTo>
                  <a:lnTo>
                    <a:pt x="926" y="256601"/>
                  </a:lnTo>
                  <a:lnTo>
                    <a:pt x="8124" y="212352"/>
                  </a:lnTo>
                  <a:lnTo>
                    <a:pt x="21968" y="170721"/>
                  </a:lnTo>
                  <a:lnTo>
                    <a:pt x="41882" y="132282"/>
                  </a:lnTo>
                  <a:lnTo>
                    <a:pt x="67291" y="97612"/>
                  </a:lnTo>
                  <a:lnTo>
                    <a:pt x="97620" y="67286"/>
                  </a:lnTo>
                  <a:lnTo>
                    <a:pt x="132292" y="41878"/>
                  </a:lnTo>
                  <a:lnTo>
                    <a:pt x="170732" y="21966"/>
                  </a:lnTo>
                  <a:lnTo>
                    <a:pt x="212364" y="8123"/>
                  </a:lnTo>
                  <a:lnTo>
                    <a:pt x="256613" y="926"/>
                  </a:lnTo>
                  <a:lnTo>
                    <a:pt x="279539" y="0"/>
                  </a:lnTo>
                  <a:lnTo>
                    <a:pt x="302465" y="926"/>
                  </a:lnTo>
                  <a:lnTo>
                    <a:pt x="346714" y="8123"/>
                  </a:lnTo>
                  <a:lnTo>
                    <a:pt x="388345" y="21966"/>
                  </a:lnTo>
                  <a:lnTo>
                    <a:pt x="426783" y="41878"/>
                  </a:lnTo>
                  <a:lnTo>
                    <a:pt x="461453" y="67286"/>
                  </a:lnTo>
                  <a:lnTo>
                    <a:pt x="491780" y="97612"/>
                  </a:lnTo>
                  <a:lnTo>
                    <a:pt x="517187" y="132282"/>
                  </a:lnTo>
                  <a:lnTo>
                    <a:pt x="537100" y="170721"/>
                  </a:lnTo>
                  <a:lnTo>
                    <a:pt x="550943" y="212352"/>
                  </a:lnTo>
                  <a:lnTo>
                    <a:pt x="558140" y="256601"/>
                  </a:lnTo>
                  <a:lnTo>
                    <a:pt x="558756" y="271843"/>
                  </a:lnTo>
                </a:path>
              </a:pathLst>
            </a:custGeom>
            <a:ln w="10287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906"/>
            </a:p>
          </p:txBody>
        </p:sp>
        <p:sp>
          <p:nvSpPr>
            <p:cNvPr id="8" name="object 8"/>
            <p:cNvSpPr/>
            <p:nvPr/>
          </p:nvSpPr>
          <p:spPr>
            <a:xfrm>
              <a:off x="3274010" y="3896182"/>
              <a:ext cx="20882" cy="110521"/>
            </a:xfrm>
            <a:custGeom>
              <a:avLst/>
              <a:gdLst/>
              <a:ahLst/>
              <a:cxnLst/>
              <a:rect l="l" t="t" r="r" b="b"/>
              <a:pathLst>
                <a:path w="21913" h="115979">
                  <a:moveTo>
                    <a:pt x="21602" y="0"/>
                  </a:moveTo>
                  <a:lnTo>
                    <a:pt x="21602" y="0"/>
                  </a:lnTo>
                </a:path>
                <a:path w="21913" h="115979">
                  <a:moveTo>
                    <a:pt x="21602" y="0"/>
                  </a:moveTo>
                  <a:lnTo>
                    <a:pt x="21913" y="7683"/>
                  </a:lnTo>
                  <a:lnTo>
                    <a:pt x="21607" y="20755"/>
                  </a:lnTo>
                  <a:lnTo>
                    <a:pt x="20695" y="33752"/>
                  </a:lnTo>
                  <a:lnTo>
                    <a:pt x="14390" y="72089"/>
                  </a:lnTo>
                  <a:lnTo>
                    <a:pt x="2887" y="109036"/>
                  </a:lnTo>
                  <a:lnTo>
                    <a:pt x="0" y="115979"/>
                  </a:lnTo>
                </a:path>
              </a:pathLst>
            </a:custGeom>
            <a:ln w="10287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906"/>
            </a:p>
          </p:txBody>
        </p:sp>
        <p:sp>
          <p:nvSpPr>
            <p:cNvPr id="9" name="object 9"/>
            <p:cNvSpPr/>
            <p:nvPr/>
          </p:nvSpPr>
          <p:spPr>
            <a:xfrm>
              <a:off x="3238689" y="3896181"/>
              <a:ext cx="92800" cy="160767"/>
            </a:xfrm>
            <a:custGeom>
              <a:avLst/>
              <a:gdLst/>
              <a:ahLst/>
              <a:cxnLst/>
              <a:rect l="l" t="t" r="r" b="b"/>
              <a:pathLst>
                <a:path w="97383" h="168706">
                  <a:moveTo>
                    <a:pt x="20574" y="0"/>
                  </a:moveTo>
                  <a:lnTo>
                    <a:pt x="0" y="168706"/>
                  </a:lnTo>
                  <a:lnTo>
                    <a:pt x="97383" y="30175"/>
                  </a:lnTo>
                </a:path>
              </a:pathLst>
            </a:custGeom>
            <a:ln w="10287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906"/>
            </a:p>
          </p:txBody>
        </p:sp>
        <p:sp>
          <p:nvSpPr>
            <p:cNvPr id="13" name="object 13"/>
            <p:cNvSpPr/>
            <p:nvPr/>
          </p:nvSpPr>
          <p:spPr>
            <a:xfrm>
              <a:off x="2897547" y="3978526"/>
              <a:ext cx="352905" cy="352905"/>
            </a:xfrm>
            <a:custGeom>
              <a:avLst/>
              <a:gdLst/>
              <a:ahLst/>
              <a:cxnLst/>
              <a:rect l="l" t="t" r="r" b="b"/>
              <a:pathLst>
                <a:path w="370332" h="370332">
                  <a:moveTo>
                    <a:pt x="370332" y="185166"/>
                  </a:moveTo>
                  <a:lnTo>
                    <a:pt x="364950" y="229662"/>
                  </a:lnTo>
                  <a:lnTo>
                    <a:pt x="349663" y="270258"/>
                  </a:lnTo>
                  <a:lnTo>
                    <a:pt x="325757" y="305668"/>
                  </a:lnTo>
                  <a:lnTo>
                    <a:pt x="294520" y="334604"/>
                  </a:lnTo>
                  <a:lnTo>
                    <a:pt x="257239" y="355780"/>
                  </a:lnTo>
                  <a:lnTo>
                    <a:pt x="215199" y="367908"/>
                  </a:lnTo>
                  <a:lnTo>
                    <a:pt x="185166" y="370332"/>
                  </a:lnTo>
                  <a:lnTo>
                    <a:pt x="169980" y="369718"/>
                  </a:lnTo>
                  <a:lnTo>
                    <a:pt x="126640" y="360891"/>
                  </a:lnTo>
                  <a:lnTo>
                    <a:pt x="87630" y="342588"/>
                  </a:lnTo>
                  <a:lnTo>
                    <a:pt x="54235" y="316096"/>
                  </a:lnTo>
                  <a:lnTo>
                    <a:pt x="27743" y="282701"/>
                  </a:lnTo>
                  <a:lnTo>
                    <a:pt x="9440" y="243691"/>
                  </a:lnTo>
                  <a:lnTo>
                    <a:pt x="613" y="200351"/>
                  </a:lnTo>
                  <a:lnTo>
                    <a:pt x="0" y="185166"/>
                  </a:lnTo>
                  <a:lnTo>
                    <a:pt x="613" y="169980"/>
                  </a:lnTo>
                  <a:lnTo>
                    <a:pt x="9440" y="126640"/>
                  </a:lnTo>
                  <a:lnTo>
                    <a:pt x="27743" y="87630"/>
                  </a:lnTo>
                  <a:lnTo>
                    <a:pt x="54235" y="54235"/>
                  </a:lnTo>
                  <a:lnTo>
                    <a:pt x="87630" y="27743"/>
                  </a:lnTo>
                  <a:lnTo>
                    <a:pt x="126640" y="9440"/>
                  </a:lnTo>
                  <a:lnTo>
                    <a:pt x="169980" y="613"/>
                  </a:lnTo>
                  <a:lnTo>
                    <a:pt x="185166" y="0"/>
                  </a:lnTo>
                  <a:lnTo>
                    <a:pt x="200351" y="613"/>
                  </a:lnTo>
                  <a:lnTo>
                    <a:pt x="243691" y="9440"/>
                  </a:lnTo>
                  <a:lnTo>
                    <a:pt x="282701" y="27743"/>
                  </a:lnTo>
                  <a:lnTo>
                    <a:pt x="316096" y="54235"/>
                  </a:lnTo>
                  <a:lnTo>
                    <a:pt x="342588" y="87630"/>
                  </a:lnTo>
                  <a:lnTo>
                    <a:pt x="360891" y="126640"/>
                  </a:lnTo>
                  <a:lnTo>
                    <a:pt x="369718" y="169980"/>
                  </a:lnTo>
                  <a:lnTo>
                    <a:pt x="370332" y="185166"/>
                  </a:lnTo>
                  <a:close/>
                </a:path>
              </a:pathLst>
            </a:custGeom>
            <a:ln w="10287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906"/>
            </a:p>
          </p:txBody>
        </p:sp>
        <p:sp>
          <p:nvSpPr>
            <p:cNvPr id="14" name="object 14"/>
            <p:cNvSpPr/>
            <p:nvPr/>
          </p:nvSpPr>
          <p:spPr>
            <a:xfrm>
              <a:off x="4250349" y="3978526"/>
              <a:ext cx="352905" cy="352905"/>
            </a:xfrm>
            <a:custGeom>
              <a:avLst/>
              <a:gdLst/>
              <a:ahLst/>
              <a:cxnLst/>
              <a:rect l="l" t="t" r="r" b="b"/>
              <a:pathLst>
                <a:path w="370332" h="370332">
                  <a:moveTo>
                    <a:pt x="0" y="185166"/>
                  </a:moveTo>
                  <a:lnTo>
                    <a:pt x="5381" y="229662"/>
                  </a:lnTo>
                  <a:lnTo>
                    <a:pt x="20668" y="270258"/>
                  </a:lnTo>
                  <a:lnTo>
                    <a:pt x="44574" y="305668"/>
                  </a:lnTo>
                  <a:lnTo>
                    <a:pt x="75811" y="334604"/>
                  </a:lnTo>
                  <a:lnTo>
                    <a:pt x="113092" y="355780"/>
                  </a:lnTo>
                  <a:lnTo>
                    <a:pt x="155132" y="367908"/>
                  </a:lnTo>
                  <a:lnTo>
                    <a:pt x="185166" y="370332"/>
                  </a:lnTo>
                  <a:lnTo>
                    <a:pt x="200351" y="369718"/>
                  </a:lnTo>
                  <a:lnTo>
                    <a:pt x="243691" y="360891"/>
                  </a:lnTo>
                  <a:lnTo>
                    <a:pt x="282701" y="342588"/>
                  </a:lnTo>
                  <a:lnTo>
                    <a:pt x="316096" y="316096"/>
                  </a:lnTo>
                  <a:lnTo>
                    <a:pt x="342588" y="282701"/>
                  </a:lnTo>
                  <a:lnTo>
                    <a:pt x="360891" y="243691"/>
                  </a:lnTo>
                  <a:lnTo>
                    <a:pt x="369718" y="200351"/>
                  </a:lnTo>
                  <a:lnTo>
                    <a:pt x="370332" y="185166"/>
                  </a:lnTo>
                  <a:lnTo>
                    <a:pt x="369718" y="169980"/>
                  </a:lnTo>
                  <a:lnTo>
                    <a:pt x="360891" y="126640"/>
                  </a:lnTo>
                  <a:lnTo>
                    <a:pt x="342588" y="87630"/>
                  </a:lnTo>
                  <a:lnTo>
                    <a:pt x="316096" y="54235"/>
                  </a:lnTo>
                  <a:lnTo>
                    <a:pt x="282701" y="27743"/>
                  </a:lnTo>
                  <a:lnTo>
                    <a:pt x="243691" y="9440"/>
                  </a:lnTo>
                  <a:lnTo>
                    <a:pt x="200351" y="613"/>
                  </a:lnTo>
                  <a:lnTo>
                    <a:pt x="185166" y="0"/>
                  </a:lnTo>
                  <a:lnTo>
                    <a:pt x="169980" y="613"/>
                  </a:lnTo>
                  <a:lnTo>
                    <a:pt x="126640" y="9440"/>
                  </a:lnTo>
                  <a:lnTo>
                    <a:pt x="87630" y="27743"/>
                  </a:lnTo>
                  <a:lnTo>
                    <a:pt x="54235" y="54235"/>
                  </a:lnTo>
                  <a:lnTo>
                    <a:pt x="27743" y="87630"/>
                  </a:lnTo>
                  <a:lnTo>
                    <a:pt x="9440" y="126640"/>
                  </a:lnTo>
                  <a:lnTo>
                    <a:pt x="613" y="169980"/>
                  </a:lnTo>
                  <a:lnTo>
                    <a:pt x="0" y="185166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906"/>
            </a:p>
          </p:txBody>
        </p:sp>
        <p:sp>
          <p:nvSpPr>
            <p:cNvPr id="15" name="object 15"/>
            <p:cNvSpPr/>
            <p:nvPr/>
          </p:nvSpPr>
          <p:spPr>
            <a:xfrm>
              <a:off x="4250349" y="3978526"/>
              <a:ext cx="352905" cy="352905"/>
            </a:xfrm>
            <a:custGeom>
              <a:avLst/>
              <a:gdLst/>
              <a:ahLst/>
              <a:cxnLst/>
              <a:rect l="l" t="t" r="r" b="b"/>
              <a:pathLst>
                <a:path w="370332" h="370332">
                  <a:moveTo>
                    <a:pt x="370332" y="185166"/>
                  </a:moveTo>
                  <a:lnTo>
                    <a:pt x="364950" y="229662"/>
                  </a:lnTo>
                  <a:lnTo>
                    <a:pt x="349663" y="270258"/>
                  </a:lnTo>
                  <a:lnTo>
                    <a:pt x="325757" y="305668"/>
                  </a:lnTo>
                  <a:lnTo>
                    <a:pt x="294520" y="334604"/>
                  </a:lnTo>
                  <a:lnTo>
                    <a:pt x="257239" y="355780"/>
                  </a:lnTo>
                  <a:lnTo>
                    <a:pt x="215199" y="367908"/>
                  </a:lnTo>
                  <a:lnTo>
                    <a:pt x="185166" y="370332"/>
                  </a:lnTo>
                  <a:lnTo>
                    <a:pt x="169980" y="369718"/>
                  </a:lnTo>
                  <a:lnTo>
                    <a:pt x="126640" y="360891"/>
                  </a:lnTo>
                  <a:lnTo>
                    <a:pt x="87630" y="342588"/>
                  </a:lnTo>
                  <a:lnTo>
                    <a:pt x="54235" y="316096"/>
                  </a:lnTo>
                  <a:lnTo>
                    <a:pt x="27743" y="282701"/>
                  </a:lnTo>
                  <a:lnTo>
                    <a:pt x="9440" y="243691"/>
                  </a:lnTo>
                  <a:lnTo>
                    <a:pt x="613" y="200351"/>
                  </a:lnTo>
                  <a:lnTo>
                    <a:pt x="0" y="185166"/>
                  </a:lnTo>
                  <a:lnTo>
                    <a:pt x="613" y="169980"/>
                  </a:lnTo>
                  <a:lnTo>
                    <a:pt x="9440" y="126640"/>
                  </a:lnTo>
                  <a:lnTo>
                    <a:pt x="27743" y="87630"/>
                  </a:lnTo>
                  <a:lnTo>
                    <a:pt x="54235" y="54235"/>
                  </a:lnTo>
                  <a:lnTo>
                    <a:pt x="87630" y="27743"/>
                  </a:lnTo>
                  <a:lnTo>
                    <a:pt x="126640" y="9440"/>
                  </a:lnTo>
                  <a:lnTo>
                    <a:pt x="169980" y="613"/>
                  </a:lnTo>
                  <a:lnTo>
                    <a:pt x="185166" y="0"/>
                  </a:lnTo>
                  <a:lnTo>
                    <a:pt x="200351" y="613"/>
                  </a:lnTo>
                  <a:lnTo>
                    <a:pt x="243691" y="9440"/>
                  </a:lnTo>
                  <a:lnTo>
                    <a:pt x="282701" y="27743"/>
                  </a:lnTo>
                  <a:lnTo>
                    <a:pt x="316096" y="54235"/>
                  </a:lnTo>
                  <a:lnTo>
                    <a:pt x="342588" y="87630"/>
                  </a:lnTo>
                  <a:lnTo>
                    <a:pt x="360891" y="126640"/>
                  </a:lnTo>
                  <a:lnTo>
                    <a:pt x="369718" y="169980"/>
                  </a:lnTo>
                  <a:lnTo>
                    <a:pt x="370332" y="185166"/>
                  </a:lnTo>
                  <a:close/>
                </a:path>
              </a:pathLst>
            </a:custGeom>
            <a:ln w="10287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906"/>
            </a:p>
          </p:txBody>
        </p:sp>
        <p:sp>
          <p:nvSpPr>
            <p:cNvPr id="20" name="object 20"/>
            <p:cNvSpPr/>
            <p:nvPr/>
          </p:nvSpPr>
          <p:spPr>
            <a:xfrm>
              <a:off x="2446613" y="4154977"/>
              <a:ext cx="428713" cy="0"/>
            </a:xfrm>
            <a:custGeom>
              <a:avLst/>
              <a:gdLst/>
              <a:ahLst/>
              <a:cxnLst/>
              <a:rect l="l" t="t" r="r" b="b"/>
              <a:pathLst>
                <a:path w="449884">
                  <a:moveTo>
                    <a:pt x="0" y="0"/>
                  </a:moveTo>
                  <a:lnTo>
                    <a:pt x="449884" y="0"/>
                  </a:lnTo>
                </a:path>
              </a:pathLst>
            </a:custGeom>
            <a:ln w="10287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906"/>
            </a:p>
          </p:txBody>
        </p:sp>
        <p:sp>
          <p:nvSpPr>
            <p:cNvPr id="21" name="object 21"/>
            <p:cNvSpPr/>
            <p:nvPr/>
          </p:nvSpPr>
          <p:spPr>
            <a:xfrm>
              <a:off x="2718481" y="4115767"/>
              <a:ext cx="156846" cy="78423"/>
            </a:xfrm>
            <a:custGeom>
              <a:avLst/>
              <a:gdLst/>
              <a:ahLst/>
              <a:cxnLst/>
              <a:rect l="l" t="t" r="r" b="b"/>
              <a:pathLst>
                <a:path w="164592" h="82296">
                  <a:moveTo>
                    <a:pt x="0" y="82296"/>
                  </a:moveTo>
                  <a:lnTo>
                    <a:pt x="164592" y="41148"/>
                  </a:lnTo>
                  <a:lnTo>
                    <a:pt x="0" y="0"/>
                  </a:lnTo>
                </a:path>
              </a:pathLst>
            </a:custGeom>
            <a:ln w="10287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906"/>
            </a:p>
          </p:txBody>
        </p:sp>
        <p:sp>
          <p:nvSpPr>
            <p:cNvPr id="22" name="object 22"/>
            <p:cNvSpPr/>
            <p:nvPr/>
          </p:nvSpPr>
          <p:spPr>
            <a:xfrm>
              <a:off x="3250451" y="4154977"/>
              <a:ext cx="977676" cy="0"/>
            </a:xfrm>
            <a:custGeom>
              <a:avLst/>
              <a:gdLst/>
              <a:ahLst/>
              <a:cxnLst/>
              <a:rect l="l" t="t" r="r" b="b"/>
              <a:pathLst>
                <a:path w="1025956">
                  <a:moveTo>
                    <a:pt x="0" y="0"/>
                  </a:moveTo>
                  <a:lnTo>
                    <a:pt x="1025956" y="0"/>
                  </a:lnTo>
                </a:path>
              </a:pathLst>
            </a:custGeom>
            <a:ln w="10287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906"/>
            </a:p>
          </p:txBody>
        </p:sp>
        <p:sp>
          <p:nvSpPr>
            <p:cNvPr id="23" name="object 23"/>
            <p:cNvSpPr/>
            <p:nvPr/>
          </p:nvSpPr>
          <p:spPr>
            <a:xfrm>
              <a:off x="4071282" y="4115767"/>
              <a:ext cx="156846" cy="78423"/>
            </a:xfrm>
            <a:custGeom>
              <a:avLst/>
              <a:gdLst/>
              <a:ahLst/>
              <a:cxnLst/>
              <a:rect l="l" t="t" r="r" b="b"/>
              <a:pathLst>
                <a:path w="164592" h="82296">
                  <a:moveTo>
                    <a:pt x="0" y="82296"/>
                  </a:moveTo>
                  <a:lnTo>
                    <a:pt x="164592" y="41148"/>
                  </a:lnTo>
                  <a:lnTo>
                    <a:pt x="0" y="0"/>
                  </a:lnTo>
                </a:path>
              </a:pathLst>
            </a:custGeom>
            <a:ln w="10287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906"/>
            </a:p>
          </p:txBody>
        </p:sp>
        <p:sp>
          <p:nvSpPr>
            <p:cNvPr id="51" name="object 51"/>
            <p:cNvSpPr txBox="1"/>
            <p:nvPr/>
          </p:nvSpPr>
          <p:spPr>
            <a:xfrm>
              <a:off x="2978390" y="3331291"/>
              <a:ext cx="156725" cy="323133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12102"/>
              <a:r>
                <a:rPr sz="1953" spc="-57" dirty="0">
                  <a:solidFill>
                    <a:srgbClr val="231F20"/>
                  </a:solidFill>
                  <a:latin typeface="Arial"/>
                  <a:cs typeface="Arial"/>
                </a:rPr>
                <a:t>a</a:t>
              </a:r>
              <a:endParaRPr sz="1953" dirty="0">
                <a:latin typeface="Arial"/>
                <a:cs typeface="Arial"/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3634062" y="3745161"/>
              <a:ext cx="33220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R="12102" algn="r"/>
              <a:r>
                <a:rPr lang="en-US" spc="-57" dirty="0">
                  <a:solidFill>
                    <a:srgbClr val="231F20"/>
                  </a:solidFill>
                  <a:cs typeface="Arial"/>
                </a:rPr>
                <a:t>a</a:t>
              </a:r>
              <a:endParaRPr lang="en-US" dirty="0"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20944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Overview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5285"/>
            <a:r>
              <a:rPr sz="1143" spc="-10" dirty="0">
                <a:solidFill>
                  <a:srgbClr val="231F20"/>
                </a:solidFill>
                <a:latin typeface="Arial"/>
                <a:cs typeface="Arial"/>
              </a:rPr>
              <a:t>6</a:t>
            </a:r>
            <a:endParaRPr sz="1143">
              <a:latin typeface="Arial"/>
              <a:cs typeface="Arial"/>
            </a:endParaRPr>
          </a:p>
        </p:txBody>
      </p:sp>
      <p:sp>
        <p:nvSpPr>
          <p:cNvPr id="13" name="object 5"/>
          <p:cNvSpPr txBox="1"/>
          <p:nvPr/>
        </p:nvSpPr>
        <p:spPr>
          <a:xfrm>
            <a:off x="3176163" y="2265768"/>
            <a:ext cx="7620424" cy="21775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1963" indent="-344488">
              <a:spcBef>
                <a:spcPts val="1475"/>
              </a:spcBef>
              <a:buClr>
                <a:srgbClr val="0000FF"/>
              </a:buClr>
              <a:buFont typeface="Arial"/>
              <a:buChar char="–"/>
            </a:pPr>
            <a:r>
              <a:rPr lang="en-US" sz="2400" b="1" i="1" spc="-55" dirty="0" smtClean="0">
                <a:latin typeface="Arial Narrow" panose="020B0606020202030204" pitchFamily="34" charset="0"/>
                <a:cs typeface="Arial"/>
              </a:rPr>
              <a:t>Motivation</a:t>
            </a:r>
            <a:r>
              <a:rPr lang="en-US" sz="2400" b="1" i="1" spc="-55" dirty="0">
                <a:latin typeface="Arial Narrow" panose="020B0606020202030204" pitchFamily="34" charset="0"/>
                <a:cs typeface="Arial"/>
              </a:rPr>
              <a:t>: Peterson’s </a:t>
            </a:r>
            <a:r>
              <a:rPr lang="en-US" sz="2400" b="1" i="1" spc="-55" dirty="0" smtClean="0">
                <a:latin typeface="Arial Narrow" panose="020B0606020202030204" pitchFamily="34" charset="0"/>
                <a:cs typeface="Arial"/>
              </a:rPr>
              <a:t>Algorithm</a:t>
            </a:r>
          </a:p>
          <a:p>
            <a:pPr marL="461963" indent="-344488">
              <a:spcBef>
                <a:spcPts val="1475"/>
              </a:spcBef>
              <a:buClr>
                <a:srgbClr val="0000FF"/>
              </a:buClr>
              <a:buFont typeface="Arial"/>
              <a:buChar char="–"/>
            </a:pPr>
            <a:r>
              <a:rPr lang="el-GR" sz="2400" b="1" spc="-40" dirty="0">
                <a:latin typeface="Arial Narrow" panose="020B0606020202030204" pitchFamily="34" charset="0"/>
                <a:cs typeface="Tahoma"/>
              </a:rPr>
              <a:t>ω-</a:t>
            </a:r>
            <a:r>
              <a:rPr lang="en-US" sz="2400" b="1" spc="-40" dirty="0">
                <a:latin typeface="Arial Narrow" panose="020B0606020202030204" pitchFamily="34" charset="0"/>
                <a:cs typeface="Tahoma"/>
              </a:rPr>
              <a:t>Regular </a:t>
            </a:r>
            <a:r>
              <a:rPr lang="en-US" sz="2400" b="1" spc="-40" dirty="0" smtClean="0">
                <a:latin typeface="Arial Narrow" panose="020B0606020202030204" pitchFamily="34" charset="0"/>
                <a:cs typeface="Tahoma"/>
              </a:rPr>
              <a:t>Languages</a:t>
            </a:r>
          </a:p>
          <a:p>
            <a:pPr marL="461963" indent="-344488">
              <a:spcBef>
                <a:spcPts val="1475"/>
              </a:spcBef>
              <a:buClr>
                <a:srgbClr val="0000FF"/>
              </a:buClr>
              <a:buFont typeface="Arial"/>
              <a:buChar char="–"/>
            </a:pPr>
            <a:r>
              <a:rPr lang="en-US" sz="2400" b="1" dirty="0">
                <a:latin typeface="Arial Narrow" panose="020B0606020202030204" pitchFamily="34" charset="0"/>
                <a:cs typeface="Tahoma"/>
              </a:rPr>
              <a:t>Nondeterministic </a:t>
            </a:r>
            <a:r>
              <a:rPr lang="en-US" sz="2400" b="1" dirty="0" err="1">
                <a:latin typeface="Arial Narrow" panose="020B0606020202030204" pitchFamily="34" charset="0"/>
                <a:cs typeface="Tahoma"/>
              </a:rPr>
              <a:t>Büchi</a:t>
            </a:r>
            <a:r>
              <a:rPr lang="en-US" sz="2400" b="1" dirty="0">
                <a:latin typeface="Arial Narrow" panose="020B0606020202030204" pitchFamily="34" charset="0"/>
                <a:cs typeface="Tahoma"/>
              </a:rPr>
              <a:t> Automata (</a:t>
            </a:r>
            <a:r>
              <a:rPr lang="en-US" sz="2400" b="1">
                <a:latin typeface="Arial Narrow" panose="020B0606020202030204" pitchFamily="34" charset="0"/>
                <a:cs typeface="Tahoma"/>
              </a:rPr>
              <a:t>NBA</a:t>
            </a:r>
            <a:r>
              <a:rPr lang="en-US" sz="2400" b="1" smtClean="0">
                <a:latin typeface="Arial Narrow" panose="020B0606020202030204" pitchFamily="34" charset="0"/>
                <a:cs typeface="Tahoma"/>
              </a:rPr>
              <a:t>)</a:t>
            </a:r>
            <a:endParaRPr lang="en-US" sz="2400" b="1" i="1" spc="-55" dirty="0" smtClean="0">
              <a:latin typeface="Arial Narrow" panose="020B0606020202030204" pitchFamily="34" charset="0"/>
              <a:cs typeface="Arial"/>
            </a:endParaRPr>
          </a:p>
          <a:p>
            <a:pPr marL="12700">
              <a:spcBef>
                <a:spcPts val="1475"/>
              </a:spcBef>
              <a:buClr>
                <a:srgbClr val="0000FF"/>
              </a:buClr>
            </a:pPr>
            <a:r>
              <a:rPr lang="en-US" sz="3200" b="1" spc="130" dirty="0" smtClean="0">
                <a:latin typeface="Arial Narrow" panose="020B0606020202030204" pitchFamily="34" charset="0"/>
                <a:cs typeface="Lucida Sans Unicode"/>
              </a:rPr>
              <a:t>⇒ </a:t>
            </a:r>
            <a:r>
              <a:rPr lang="en-US" sz="3200" b="1" spc="65" dirty="0">
                <a:latin typeface="Arial Narrow" panose="020B0606020202030204" pitchFamily="34" charset="0"/>
                <a:cs typeface="Tahoma"/>
              </a:rPr>
              <a:t>NBA and </a:t>
            </a:r>
            <a:r>
              <a:rPr lang="el-GR" sz="3200" b="1" spc="65" dirty="0">
                <a:latin typeface="Arial Narrow" panose="020B0606020202030204" pitchFamily="34" charset="0"/>
                <a:cs typeface="Tahoma"/>
              </a:rPr>
              <a:t>ω-</a:t>
            </a:r>
            <a:r>
              <a:rPr lang="en-US" sz="3200" b="1" spc="65" dirty="0">
                <a:latin typeface="Arial Narrow" panose="020B0606020202030204" pitchFamily="34" charset="0"/>
                <a:cs typeface="Tahoma"/>
              </a:rPr>
              <a:t>Regular </a:t>
            </a:r>
            <a:r>
              <a:rPr lang="en-US" sz="3200" b="1" spc="65" dirty="0" smtClean="0">
                <a:latin typeface="Arial Narrow" panose="020B0606020202030204" pitchFamily="34" charset="0"/>
                <a:cs typeface="Tahoma"/>
              </a:rPr>
              <a:t>Languages</a:t>
            </a:r>
            <a:endParaRPr lang="en-US" sz="3200" b="1" spc="65" dirty="0">
              <a:latin typeface="Arial Narrow" panose="020B0606020202030204" pitchFamily="34" charset="0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5544206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object 10"/>
          <p:cNvSpPr txBox="1"/>
          <p:nvPr/>
        </p:nvSpPr>
        <p:spPr>
          <a:xfrm>
            <a:off x="3101893" y="4619952"/>
            <a:ext cx="6704094" cy="77213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87863" indent="-376367">
              <a:buClr>
                <a:srgbClr val="0000FF"/>
              </a:buClr>
              <a:buFont typeface="Arial"/>
              <a:buAutoNum type="arabicParenBoth"/>
              <a:tabLst>
                <a:tab pos="387863" algn="l"/>
              </a:tabLst>
            </a:pPr>
            <a:r>
              <a:rPr i="1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i="1" spc="-33" dirty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i="1" dirty="0">
                <a:solidFill>
                  <a:srgbClr val="0000FF"/>
                </a:solidFill>
                <a:latin typeface="Arial"/>
                <a:cs typeface="Arial"/>
              </a:rPr>
              <a:t>y</a:t>
            </a:r>
            <a:r>
              <a:rPr i="1" spc="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pc="-242" dirty="0">
                <a:solidFill>
                  <a:srgbClr val="0000FF"/>
                </a:solidFill>
                <a:latin typeface="Arial"/>
                <a:cs typeface="Arial"/>
              </a:rPr>
              <a:t>ω</a:t>
            </a:r>
            <a:r>
              <a:rPr i="1" spc="-5" dirty="0">
                <a:solidFill>
                  <a:srgbClr val="0000FF"/>
                </a:solidFill>
                <a:latin typeface="Arial"/>
                <a:cs typeface="Arial"/>
              </a:rPr>
              <a:t>-r</a:t>
            </a:r>
            <a:r>
              <a:rPr i="1" dirty="0">
                <a:solidFill>
                  <a:srgbClr val="0000FF"/>
                </a:solidFill>
                <a:latin typeface="Arial"/>
                <a:cs typeface="Arial"/>
              </a:rPr>
              <a:t>egu</a:t>
            </a:r>
            <a:r>
              <a:rPr i="1" spc="-5" dirty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i="1" dirty="0">
                <a:solidFill>
                  <a:srgbClr val="0000FF"/>
                </a:solidFill>
                <a:latin typeface="Arial"/>
                <a:cs typeface="Arial"/>
              </a:rPr>
              <a:t>ar </a:t>
            </a:r>
            <a:r>
              <a:rPr i="1" spc="-5" dirty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i="1" dirty="0">
                <a:solidFill>
                  <a:srgbClr val="0000FF"/>
                </a:solidFill>
                <a:latin typeface="Arial"/>
                <a:cs typeface="Arial"/>
              </a:rPr>
              <a:t>anguage</a:t>
            </a:r>
            <a:r>
              <a:rPr i="1" spc="-14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i="1" spc="-5" dirty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i="1" dirty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i="1" spc="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i="1" spc="-5" dirty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i="1"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i="1" spc="-5" dirty="0">
                <a:solidFill>
                  <a:srgbClr val="0000FF"/>
                </a:solidFill>
                <a:latin typeface="Arial"/>
                <a:cs typeface="Arial"/>
              </a:rPr>
              <a:t>c</a:t>
            </a:r>
            <a:r>
              <a:rPr i="1" dirty="0">
                <a:solidFill>
                  <a:srgbClr val="0000FF"/>
                </a:solidFill>
                <a:latin typeface="Arial"/>
                <a:cs typeface="Arial"/>
              </a:rPr>
              <a:t>ogn</a:t>
            </a:r>
            <a:r>
              <a:rPr i="1" spc="-5" dirty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i="1" spc="-38" dirty="0">
                <a:solidFill>
                  <a:srgbClr val="0000FF"/>
                </a:solidFill>
                <a:latin typeface="Arial"/>
                <a:cs typeface="Arial"/>
              </a:rPr>
              <a:t>z</a:t>
            </a:r>
            <a:r>
              <a:rPr i="1" dirty="0">
                <a:solidFill>
                  <a:srgbClr val="0000FF"/>
                </a:solidFill>
                <a:latin typeface="Arial"/>
                <a:cs typeface="Arial"/>
              </a:rPr>
              <a:t>ed</a:t>
            </a:r>
            <a:r>
              <a:rPr i="1" spc="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i="1" spc="-33" dirty="0">
                <a:solidFill>
                  <a:srgbClr val="0000FF"/>
                </a:solidFill>
                <a:latin typeface="Arial"/>
                <a:cs typeface="Arial"/>
              </a:rPr>
              <a:t>b</a:t>
            </a:r>
            <a:r>
              <a:rPr i="1" dirty="0">
                <a:solidFill>
                  <a:srgbClr val="0000FF"/>
                </a:solidFill>
                <a:latin typeface="Arial"/>
                <a:cs typeface="Arial"/>
              </a:rPr>
              <a:t>y</a:t>
            </a:r>
            <a:r>
              <a:rPr i="1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i="1" dirty="0">
                <a:solidFill>
                  <a:srgbClr val="0000FF"/>
                </a:solidFill>
                <a:latin typeface="Arial"/>
                <a:cs typeface="Arial"/>
              </a:rPr>
              <a:t>an</a:t>
            </a:r>
            <a:r>
              <a:rPr i="1" spc="-5" dirty="0">
                <a:solidFill>
                  <a:srgbClr val="0000FF"/>
                </a:solidFill>
                <a:latin typeface="Arial"/>
                <a:cs typeface="Arial"/>
              </a:rPr>
              <a:t> N</a:t>
            </a:r>
            <a:r>
              <a:rPr i="1" dirty="0">
                <a:solidFill>
                  <a:srgbClr val="0000FF"/>
                </a:solidFill>
                <a:latin typeface="Arial"/>
                <a:cs typeface="Arial"/>
              </a:rPr>
              <a:t>BA</a:t>
            </a:r>
            <a:endParaRPr dirty="0">
              <a:latin typeface="Arial"/>
              <a:cs typeface="Arial"/>
            </a:endParaRPr>
          </a:p>
          <a:p>
            <a:pPr>
              <a:lnSpc>
                <a:spcPts val="953"/>
              </a:lnSpc>
              <a:spcBef>
                <a:spcPts val="88"/>
              </a:spcBef>
              <a:buClr>
                <a:srgbClr val="0000FF"/>
              </a:buClr>
              <a:buFont typeface="Arial"/>
              <a:buAutoNum type="arabicParenBoth"/>
            </a:pPr>
            <a:endParaRPr dirty="0"/>
          </a:p>
          <a:p>
            <a:pPr marL="413883" indent="-375157">
              <a:buClr>
                <a:srgbClr val="0000FF"/>
              </a:buClr>
              <a:buFont typeface="Arial"/>
              <a:buAutoNum type="arabicParenBoth"/>
              <a:tabLst>
                <a:tab pos="413883" algn="l"/>
              </a:tabLst>
            </a:pPr>
            <a:r>
              <a:rPr i="1" spc="-57" dirty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i="1" dirty="0">
                <a:solidFill>
                  <a:srgbClr val="0000FF"/>
                </a:solidFill>
                <a:latin typeface="Arial"/>
                <a:cs typeface="Arial"/>
              </a:rPr>
              <a:t>or a</a:t>
            </a:r>
            <a:r>
              <a:rPr i="1" spc="-33" dirty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i="1" dirty="0">
                <a:solidFill>
                  <a:srgbClr val="0000FF"/>
                </a:solidFill>
                <a:latin typeface="Arial"/>
                <a:cs typeface="Arial"/>
              </a:rPr>
              <a:t>y</a:t>
            </a:r>
            <a:r>
              <a:rPr i="1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i="1" spc="-5" dirty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i="1" dirty="0">
                <a:solidFill>
                  <a:srgbClr val="0000FF"/>
                </a:solidFill>
                <a:latin typeface="Arial"/>
                <a:cs typeface="Arial"/>
              </a:rPr>
              <a:t>BA</a:t>
            </a:r>
            <a:r>
              <a:rPr i="1" spc="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pc="295" dirty="0">
                <a:solidFill>
                  <a:srgbClr val="0000FF"/>
                </a:solidFill>
                <a:latin typeface="Gulim"/>
                <a:cs typeface="Gulim"/>
              </a:rPr>
              <a:t>A</a:t>
            </a:r>
            <a:r>
              <a:rPr i="1" dirty="0">
                <a:solidFill>
                  <a:srgbClr val="0000FF"/>
                </a:solidFill>
                <a:latin typeface="Arial"/>
                <a:cs typeface="Arial"/>
              </a:rPr>
              <a:t>,</a:t>
            </a:r>
            <a:r>
              <a:rPr i="1" spc="14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i="1" dirty="0">
                <a:solidFill>
                  <a:srgbClr val="0000FF"/>
                </a:solidFill>
                <a:latin typeface="Arial"/>
                <a:cs typeface="Arial"/>
              </a:rPr>
              <a:t>the</a:t>
            </a:r>
            <a:r>
              <a:rPr i="1" spc="-5" dirty="0">
                <a:solidFill>
                  <a:srgbClr val="0000FF"/>
                </a:solidFill>
                <a:latin typeface="Arial"/>
                <a:cs typeface="Arial"/>
              </a:rPr>
              <a:t> l</a:t>
            </a:r>
            <a:r>
              <a:rPr i="1" dirty="0">
                <a:solidFill>
                  <a:srgbClr val="0000FF"/>
                </a:solidFill>
                <a:latin typeface="Arial"/>
                <a:cs typeface="Arial"/>
              </a:rPr>
              <a:t>anguage</a:t>
            </a:r>
            <a:r>
              <a:rPr i="1" spc="-14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pc="286" dirty="0">
                <a:solidFill>
                  <a:srgbClr val="0000FF"/>
                </a:solidFill>
                <a:latin typeface="Gulim"/>
                <a:cs typeface="Gulim"/>
              </a:rPr>
              <a:t>L</a:t>
            </a:r>
            <a:r>
              <a:rPr spc="-7" baseline="-11494" dirty="0">
                <a:solidFill>
                  <a:srgbClr val="0000FF"/>
                </a:solidFill>
                <a:latin typeface="Arial"/>
                <a:cs typeface="Arial"/>
              </a:rPr>
              <a:t>ω</a:t>
            </a:r>
            <a:r>
              <a:rPr spc="109" dirty="0">
                <a:solidFill>
                  <a:srgbClr val="0000FF"/>
                </a:solidFill>
                <a:latin typeface="Arial"/>
                <a:cs typeface="Arial"/>
              </a:rPr>
              <a:t>(</a:t>
            </a:r>
            <a:r>
              <a:rPr spc="295" dirty="0">
                <a:solidFill>
                  <a:srgbClr val="0000FF"/>
                </a:solidFill>
                <a:latin typeface="Gulim"/>
                <a:cs typeface="Gulim"/>
              </a:rPr>
              <a:t>A</a:t>
            </a:r>
            <a:r>
              <a:rPr spc="109" dirty="0">
                <a:solidFill>
                  <a:srgbClr val="0000FF"/>
                </a:solidFill>
                <a:latin typeface="Arial"/>
                <a:cs typeface="Arial"/>
              </a:rPr>
              <a:t>)</a:t>
            </a:r>
            <a:r>
              <a:rPr spc="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i="1" spc="-5" dirty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i="1" dirty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i="1" spc="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pc="-242" dirty="0">
                <a:solidFill>
                  <a:srgbClr val="0000FF"/>
                </a:solidFill>
                <a:latin typeface="Arial"/>
                <a:cs typeface="Arial"/>
              </a:rPr>
              <a:t>ω</a:t>
            </a:r>
            <a:r>
              <a:rPr i="1" spc="-5" dirty="0">
                <a:solidFill>
                  <a:srgbClr val="0000FF"/>
                </a:solidFill>
                <a:latin typeface="Arial"/>
                <a:cs typeface="Arial"/>
              </a:rPr>
              <a:t>-r</a:t>
            </a:r>
            <a:r>
              <a:rPr i="1" dirty="0">
                <a:solidFill>
                  <a:srgbClr val="0000FF"/>
                </a:solidFill>
                <a:latin typeface="Arial"/>
                <a:cs typeface="Arial"/>
              </a:rPr>
              <a:t>egu</a:t>
            </a:r>
            <a:r>
              <a:rPr i="1" spc="-5" dirty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i="1" dirty="0">
                <a:solidFill>
                  <a:srgbClr val="0000FF"/>
                </a:solidFill>
                <a:latin typeface="Arial"/>
                <a:cs typeface="Arial"/>
              </a:rPr>
              <a:t>ar</a:t>
            </a:r>
            <a:endParaRPr dirty="0">
              <a:latin typeface="Arial"/>
              <a:cs typeface="Arial"/>
            </a:endParaRPr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NBA and </a:t>
            </a:r>
            <a:r>
              <a:rPr lang="el-GR" dirty="0"/>
              <a:t>ω-</a:t>
            </a:r>
            <a:r>
              <a:rPr lang="en-US" dirty="0"/>
              <a:t>regular </a:t>
            </a:r>
            <a:r>
              <a:rPr lang="en-US" dirty="0" smtClean="0"/>
              <a:t>languages</a:t>
            </a:r>
            <a:endParaRPr lang="en-US" dirty="0"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4204"/>
            <a:r>
              <a:rPr sz="1143" spc="-10" dirty="0">
                <a:solidFill>
                  <a:srgbClr val="231F20"/>
                </a:solidFill>
                <a:latin typeface="Arial"/>
                <a:cs typeface="Arial"/>
              </a:rPr>
              <a:t>21</a:t>
            </a:r>
            <a:endParaRPr sz="1143">
              <a:latin typeface="Arial"/>
              <a:cs typeface="Arial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947987" y="2838450"/>
            <a:ext cx="6096000" cy="124450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The class of languages accepted by NBA </a:t>
            </a:r>
          </a:p>
          <a:p>
            <a:pPr algn="ctr"/>
            <a:r>
              <a:rPr lang="en-US" sz="2400" b="1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agrees with the class of </a:t>
            </a:r>
            <a:r>
              <a:rPr lang="el-GR" sz="2400" b="1" dirty="0">
                <a:solidFill>
                  <a:schemeClr val="tx2"/>
                </a:solidFill>
                <a:latin typeface="Arial Narrow" panose="020B0606020202030204" pitchFamily="34" charset="0"/>
              </a:rPr>
              <a:t>ω-</a:t>
            </a:r>
            <a:r>
              <a:rPr lang="en-US" sz="2400" b="1" dirty="0">
                <a:solidFill>
                  <a:schemeClr val="tx2"/>
                </a:solidFill>
                <a:latin typeface="Arial Narrow" panose="020B0606020202030204" pitchFamily="34" charset="0"/>
              </a:rPr>
              <a:t>regular </a:t>
            </a:r>
            <a:r>
              <a:rPr lang="en-US" sz="2400" b="1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languages.</a:t>
            </a:r>
            <a:endParaRPr lang="en-US" sz="2400" b="1" dirty="0">
              <a:solidFill>
                <a:schemeClr val="tx2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06705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ontent Placeholder 10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How to construct an NBA for the </a:t>
                </a:r>
                <a:r>
                  <a:rPr lang="el-GR" dirty="0"/>
                  <a:t>ω-</a:t>
                </a:r>
                <a:r>
                  <a:rPr lang="en-US" dirty="0"/>
                  <a:t>regular expression</a:t>
                </a:r>
                <a:r>
                  <a:rPr lang="en-US" dirty="0" smtClean="0"/>
                  <a:t>: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+ …+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sup>
                    </m:sSubSup>
                  </m:oMath>
                </a14:m>
                <a:r>
                  <a:rPr lang="en-US" dirty="0" smtClean="0"/>
                  <a:t> ?</a:t>
                </a:r>
              </a:p>
              <a:p>
                <a:pPr marL="857250" lvl="1" indent="-342900"/>
                <a:r>
                  <a:rPr lang="en-IN" dirty="0"/>
                  <a:t>where </a:t>
                </a:r>
                <a14:m>
                  <m:oMath xmlns:m="http://schemas.openxmlformats.org/officeDocument/2006/math">
                    <m:r>
                      <a:rPr lang="en-IN" i="1" dirty="0"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IN" i="1" baseline="-25000" dirty="0" err="1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𝑭𝒊</m:t>
                    </m:r>
                  </m:oMath>
                </a14:m>
                <a:r>
                  <a:rPr lang="en-IN" dirty="0"/>
                  <a:t> are regular expressions over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𝚺</m:t>
                    </m:r>
                  </m:oMath>
                </a14:m>
                <a:r>
                  <a:rPr lang="en-IN" dirty="0"/>
                  <a:t> with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𝜺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∉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𝑳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𝑭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d>
                  </m:oMath>
                </a14:m>
                <a:endParaRPr lang="en-US" dirty="0" smtClean="0">
                  <a:ea typeface="Cambria Math" panose="02040503050406030204" pitchFamily="18" charset="0"/>
                </a:endParaRPr>
              </a:p>
              <a:p>
                <a:pPr marL="857250" lvl="1" indent="-342900"/>
                <a:endParaRPr lang="en-IN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IN" dirty="0"/>
                  <a:t>Use operators on NBA mimicking operators on ω-regular expressions</a:t>
                </a:r>
                <a:r>
                  <a:rPr lang="en-IN" dirty="0" smtClean="0"/>
                  <a:t>:</a:t>
                </a:r>
              </a:p>
              <a:p>
                <a:pPr marL="857250" lvl="1" indent="-342900"/>
                <a:r>
                  <a:rPr lang="en-IN" dirty="0" smtClean="0"/>
                  <a:t>for </a:t>
                </a:r>
                <a:r>
                  <a:rPr lang="en-IN" dirty="0"/>
                  <a:t>NBA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baseline="-2500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IN" dirty="0"/>
                  <a:t> </a:t>
                </a:r>
                <a:r>
                  <a:rPr lang="en-IN" dirty="0" smtClean="0"/>
                  <a:t>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baseline="-250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dirty="0" smtClean="0"/>
                  <a:t>there </a:t>
                </a:r>
                <a:r>
                  <a:rPr lang="en-IN" dirty="0"/>
                  <a:t>is an NBA accepting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endParaRPr lang="en-US" b="0" baseline="-25000" dirty="0" smtClean="0"/>
              </a:p>
              <a:p>
                <a:pPr marL="857250" lvl="1" indent="-342900"/>
                <a:r>
                  <a:rPr lang="en-IN" dirty="0" smtClean="0"/>
                  <a:t>for </a:t>
                </a:r>
                <a:r>
                  <a:rPr lang="en-IN" dirty="0"/>
                  <a:t>any regular language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IN" dirty="0"/>
                  <a:t> with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∉</m:t>
                    </m:r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dirty="0" smtClean="0"/>
                  <a:t> </a:t>
                </a:r>
                <a:r>
                  <a:rPr lang="en-IN" dirty="0"/>
                  <a:t>there is an NBA </a:t>
                </a:r>
                <a:r>
                  <a:rPr lang="en-IN" dirty="0" smtClean="0"/>
                  <a:t>accepting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sup>
                    </m:sSup>
                  </m:oMath>
                </a14:m>
                <a:endParaRPr lang="en-IN" dirty="0"/>
              </a:p>
              <a:p>
                <a:pPr marL="857250" lvl="1" indent="-342900"/>
                <a:r>
                  <a:rPr lang="en-IN" dirty="0"/>
                  <a:t>for regular language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IN" dirty="0"/>
                  <a:t> and NBA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IN" dirty="0" smtClean="0"/>
                  <a:t> </a:t>
                </a:r>
                <a:r>
                  <a:rPr lang="en-IN" dirty="0"/>
                  <a:t>there is an NBA accepting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</m:oMath>
                </a14:m>
                <a:endParaRPr lang="en-IN" dirty="0"/>
              </a:p>
              <a:p>
                <a:pPr lvl="1" indent="0">
                  <a:buNone/>
                </a:pPr>
                <a:r>
                  <a:rPr lang="en-IN" dirty="0" smtClean="0"/>
                  <a:t>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IN" dirty="0" smtClean="0"/>
                  <a:t>We </a:t>
                </a:r>
                <a:r>
                  <a:rPr lang="en-IN" dirty="0"/>
                  <a:t>will discuss these three operators in detail</a:t>
                </a:r>
              </a:p>
              <a:p>
                <a:pPr marL="857250" lvl="1" indent="-342900"/>
                <a:endParaRPr lang="en-IN" dirty="0" smtClean="0"/>
              </a:p>
              <a:p>
                <a:pPr algn="ctr"/>
                <a:endParaRPr lang="en-US" dirty="0" smtClean="0"/>
              </a:p>
              <a:p>
                <a:pPr algn="ctr"/>
                <a:endParaRPr lang="en-US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>
          <p:sp>
            <p:nvSpPr>
              <p:cNvPr id="11" name="Content Placeholder 10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80" t="-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For any ω-regular language there is an </a:t>
            </a:r>
            <a:r>
              <a:rPr lang="en-IN" dirty="0" smtClean="0"/>
              <a:t>NBA</a:t>
            </a:r>
            <a:endParaRPr lang="en-US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4204"/>
            <a:r>
              <a:rPr sz="1143" spc="-10" dirty="0">
                <a:solidFill>
                  <a:srgbClr val="231F20"/>
                </a:solidFill>
                <a:latin typeface="Arial"/>
                <a:cs typeface="Arial"/>
              </a:rPr>
              <a:t>22</a:t>
            </a:r>
            <a:endParaRPr sz="1143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562844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Union of NBAs</a:t>
            </a:r>
            <a:endParaRPr lang="en-US" dirty="0"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4204"/>
            <a:r>
              <a:rPr sz="1143" spc="-10" dirty="0">
                <a:solidFill>
                  <a:srgbClr val="231F20"/>
                </a:solidFill>
                <a:latin typeface="Arial"/>
                <a:cs typeface="Arial"/>
              </a:rPr>
              <a:t>23</a:t>
            </a:r>
            <a:endParaRPr sz="1143">
              <a:latin typeface="Arial"/>
              <a:cs typeface="Arial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ctangle 16"/>
              <p:cNvSpPr/>
              <p:nvPr/>
            </p:nvSpPr>
            <p:spPr>
              <a:xfrm>
                <a:off x="2262187" y="2711760"/>
                <a:ext cx="8077200" cy="1849208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tx2"/>
                    </a:solidFill>
                    <a:latin typeface="Arial Narrow" panose="020B0606020202030204" pitchFamily="34" charset="0"/>
                  </a:rPr>
                  <a:t>For NBA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2400" b="1" i="1" baseline="-2500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2400" b="1" dirty="0" smtClean="0">
                    <a:solidFill>
                      <a:schemeClr val="tx2"/>
                    </a:solidFill>
                    <a:latin typeface="Arial Narrow" panose="020B060602020203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2400" b="1" i="1" baseline="-2500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en-US" sz="2400" b="1" dirty="0" smtClean="0">
                    <a:solidFill>
                      <a:schemeClr val="tx2"/>
                    </a:solidFill>
                    <a:latin typeface="Arial Narrow" panose="020B0606020202030204" pitchFamily="34" charset="0"/>
                  </a:rPr>
                  <a:t> (both over the alphabet </a:t>
                </a:r>
                <a14:m>
                  <m:oMath xmlns:m="http://schemas.openxmlformats.org/officeDocument/2006/math">
                    <m:r>
                      <a:rPr lang="el-GR" sz="24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𝜮</m:t>
                    </m:r>
                  </m:oMath>
                </a14:m>
                <a:r>
                  <a:rPr lang="en-US" sz="2400" b="1" dirty="0" smtClean="0">
                    <a:solidFill>
                      <a:schemeClr val="tx2"/>
                    </a:solidFill>
                    <a:latin typeface="Arial Narrow" panose="020B0606020202030204" pitchFamily="34" charset="0"/>
                  </a:rPr>
                  <a:t>)</a:t>
                </a:r>
              </a:p>
              <a:p>
                <a:pPr algn="ctr"/>
                <a:r>
                  <a:rPr lang="en-US" sz="2400" b="1" dirty="0" smtClean="0">
                    <a:solidFill>
                      <a:schemeClr val="tx2"/>
                    </a:solidFill>
                    <a:latin typeface="Arial Narrow" panose="020B0606020202030204" pitchFamily="34" charset="0"/>
                  </a:rPr>
                  <a:t>there exists an NBA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sz="2400" b="1" dirty="0" smtClean="0">
                    <a:solidFill>
                      <a:schemeClr val="tx2"/>
                    </a:solidFill>
                    <a:latin typeface="Arial Narrow" panose="020B0606020202030204" pitchFamily="34" charset="0"/>
                  </a:rPr>
                  <a:t> such that: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lang="en-US" sz="24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𝝎</m:t>
                        </m:r>
                      </m:sub>
                    </m:sSub>
                    <m:d>
                      <m:dPr>
                        <m:ctrlPr>
                          <a:rPr lang="en-US" sz="24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d>
                    <m:r>
                      <a:rPr lang="en-US" sz="24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lang="en-US" sz="24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𝝎</m:t>
                        </m:r>
                      </m:sub>
                    </m:sSub>
                    <m:d>
                      <m:dPr>
                        <m:ctrlPr>
                          <a:rPr lang="en-US" sz="24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sz="2400" b="1" i="1" baseline="-250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en-US" sz="24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lang="en-US" sz="24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𝝎</m:t>
                        </m:r>
                      </m:sub>
                    </m:sSub>
                    <m:d>
                      <m:dPr>
                        <m:ctrlPr>
                          <a:rPr lang="en-US" sz="24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sz="2400" b="1" i="1" baseline="-250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</m:d>
                    <m:r>
                      <a:rPr lang="en-US" sz="2400" b="1" i="1" baseline="-2500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b="1" dirty="0" smtClean="0">
                    <a:solidFill>
                      <a:schemeClr val="tx2"/>
                    </a:solidFill>
                    <a:latin typeface="Arial Narrow" panose="020B0606020202030204" pitchFamily="34" charset="0"/>
                  </a:rPr>
                  <a:t>and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b="1" i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𝐀</m:t>
                        </m:r>
                      </m:e>
                    </m:d>
                    <m:r>
                      <a:rPr lang="en-US" sz="2400" b="1" i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𝐎</m:t>
                    </m:r>
                    <m:r>
                      <a:rPr lang="en-US" sz="2400" b="1" i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sz="2400" b="1" i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sz="2400" b="1" i="1" baseline="-250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en-US" sz="24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sz="24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sz="2400" b="1" i="1" baseline="-2500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</m:d>
                    <m:r>
                      <a:rPr lang="en-US" sz="24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b="1" dirty="0">
                  <a:solidFill>
                    <a:schemeClr val="tx2"/>
                  </a:solidFill>
                  <a:latin typeface="Arial Narrow" panose="020B0606020202030204" pitchFamily="34" charset="0"/>
                </a:endParaRPr>
              </a:p>
            </p:txBody>
          </p:sp>
        </mc:Choice>
        <mc:Fallback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2187" y="2711760"/>
                <a:ext cx="8077200" cy="184920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69859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2" name="Content Placeholder 2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IN" dirty="0" smtClean="0"/>
                  <a:t>Let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IN" spc="300" dirty="0" smtClean="0">
                    <a:solidFill>
                      <a:srgbClr val="231F20"/>
                    </a:solidFill>
                    <a:cs typeface="Gulim"/>
                  </a:rPr>
                  <a:t> </a:t>
                </a:r>
                <a:r>
                  <a:rPr lang="en-IN" spc="300" dirty="0">
                    <a:solidFill>
                      <a:srgbClr val="231F20"/>
                    </a:solidFill>
                    <a:cs typeface="Gulim"/>
                  </a:rPr>
                  <a:t>= (Q,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𝜮</m:t>
                    </m:r>
                  </m:oMath>
                </a14:m>
                <a:r>
                  <a:rPr lang="en-IN" spc="386" dirty="0">
                    <a:solidFill>
                      <a:srgbClr val="231F20"/>
                    </a:solidFill>
                    <a:cs typeface="Arial"/>
                  </a:rPr>
                  <a:t>, </a:t>
                </a:r>
                <a14:m>
                  <m:oMath xmlns:m="http://schemas.openxmlformats.org/officeDocument/2006/math">
                    <m:r>
                      <a:rPr lang="el-G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𝜹</m:t>
                    </m:r>
                  </m:oMath>
                </a14:m>
                <a:r>
                  <a:rPr lang="en-IN" spc="386" dirty="0">
                    <a:solidFill>
                      <a:srgbClr val="231F20"/>
                    </a:solidFill>
                    <a:cs typeface="Arial"/>
                  </a:rPr>
                  <a:t>, Q</a:t>
                </a:r>
                <a:r>
                  <a:rPr lang="en-IN" spc="386" baseline="-25000" dirty="0">
                    <a:solidFill>
                      <a:srgbClr val="231F20"/>
                    </a:solidFill>
                    <a:cs typeface="Arial"/>
                  </a:rPr>
                  <a:t>0</a:t>
                </a:r>
                <a:r>
                  <a:rPr lang="en-IN" spc="386" dirty="0">
                    <a:solidFill>
                      <a:srgbClr val="231F20"/>
                    </a:solidFill>
                    <a:cs typeface="Arial"/>
                  </a:rPr>
                  <a:t>, F) </a:t>
                </a:r>
                <a:r>
                  <a:rPr lang="en-IN" dirty="0" smtClean="0"/>
                  <a:t>be </a:t>
                </a:r>
                <a:r>
                  <a:rPr lang="en-IN" dirty="0"/>
                  <a:t>an NFA with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∉</m:t>
                    </m:r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𝑨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/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IN" dirty="0" smtClean="0"/>
                  <a:t>Assume </a:t>
                </a:r>
                <a:r>
                  <a:rPr lang="en-IN" dirty="0"/>
                  <a:t>no initial state in A has incoming transitions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𝑸</m:t>
                        </m:r>
                      </m:e>
                      <m:sub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I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US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𝑭</m:t>
                    </m:r>
                    <m:r>
                      <a:rPr lang="en-US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endParaRPr lang="en-IN" dirty="0"/>
              </a:p>
              <a:p>
                <a:pPr marL="857250" lvl="1" indent="-342900"/>
                <a:r>
                  <a:rPr lang="en-IN" dirty="0" smtClean="0"/>
                  <a:t>Otherwise </a:t>
                </a:r>
                <a:r>
                  <a:rPr lang="en-IN" dirty="0"/>
                  <a:t>introduce a new initial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𝒏𝒆𝒘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∉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𝑭</m:t>
                    </m:r>
                  </m:oMath>
                </a14:m>
                <a:endParaRPr lang="en-US" b="1" dirty="0" smtClean="0">
                  <a:ea typeface="Cambria Math" panose="02040503050406030204" pitchFamily="18" charset="0"/>
                </a:endParaRPr>
              </a:p>
              <a:p>
                <a:pPr marL="857250" lvl="1" indent="-342900"/>
                <a:r>
                  <a:rPr lang="en-IN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𝒏𝒆𝒘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  <m:groupChr>
                      <m:groupChrPr>
                        <m:chr m:val="→"/>
                        <m:vertJc m:val="bot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nor/>
                          </m:rPr>
                          <a:rPr lang="en-US" b="1" i="0" smtClean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m:rPr>
                            <m:nor/>
                          </m:rPr>
                          <a:rPr lang="en-US" b="1" i="0" smtClean="0">
                            <a:latin typeface="Bahnschrift Light Condensed" panose="020B0502040204020203" pitchFamily="34" charset="0"/>
                          </a:rPr>
                          <m:t>A</m:t>
                        </m:r>
                        <m:r>
                          <m:rPr>
                            <m:nor/>
                          </m:rPr>
                          <a:rPr lang="en-US" b="1" i="0" smtClean="0">
                            <a:latin typeface="Cambria Math" panose="02040503050406030204" pitchFamily="18" charset="0"/>
                          </a:rPr>
                          <m:t>   </m:t>
                        </m:r>
                      </m:e>
                    </m:groupChr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𝒒</m:t>
                    </m:r>
                  </m:oMath>
                </a14:m>
                <a:r>
                  <a:rPr lang="en-IN" dirty="0" smtClean="0"/>
                  <a:t> iff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groupChr>
                      <m:groupChrPr>
                        <m:chr m:val="→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nor/>
                          </m:rPr>
                          <a:rPr lang="en-US">
                            <a:latin typeface="Bahnschrift Light Condensed" panose="020B0502040204020203" pitchFamily="34" charset="0"/>
                          </a:rPr>
                          <m:t>A</m:t>
                        </m:r>
                      </m:e>
                    </m:groupCh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𝒒</m:t>
                    </m:r>
                  </m:oMath>
                </a14:m>
                <a:r>
                  <a:rPr lang="en-IN" dirty="0" smtClean="0"/>
                  <a:t> for some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𝑸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endParaRPr lang="en-IN" dirty="0" smtClean="0"/>
              </a:p>
              <a:p>
                <a:pPr marL="857250" lvl="1" indent="-342900"/>
                <a:r>
                  <a:rPr lang="en-IN" dirty="0" smtClean="0"/>
                  <a:t>Keep all transitions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𝑨</m:t>
                    </m:r>
                  </m:oMath>
                </a14:m>
                <a:endParaRPr lang="en-IN" dirty="0" smtClean="0"/>
              </a:p>
              <a:p>
                <a:pPr marL="857250" lvl="1" indent="-342900"/>
                <a:endParaRPr lang="en-IN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IN" dirty="0" smtClean="0"/>
                  <a:t>Construct an NBA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𝑨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IN" spc="300" dirty="0">
                    <a:solidFill>
                      <a:srgbClr val="231F20"/>
                    </a:solidFill>
                    <a:cs typeface="Gulim"/>
                  </a:rPr>
                  <a:t> </a:t>
                </a:r>
                <a:r>
                  <a:rPr lang="en-IN" spc="300" dirty="0">
                    <a:solidFill>
                      <a:srgbClr val="231F20"/>
                    </a:solidFill>
                    <a:cs typeface="Gulim"/>
                  </a:rPr>
                  <a:t>= (</a:t>
                </a:r>
                <a14:m>
                  <m:oMath xmlns:m="http://schemas.openxmlformats.org/officeDocument/2006/math">
                    <m:r>
                      <a:rPr lang="en-IN" b="1" i="1" spc="300" dirty="0" smtClean="0">
                        <a:solidFill>
                          <a:srgbClr val="231F20"/>
                        </a:solidFill>
                        <a:latin typeface="Cambria Math" panose="02040503050406030204" pitchFamily="18" charset="0"/>
                        <a:cs typeface="Gulim"/>
                      </a:rPr>
                      <m:t>𝑸</m:t>
                    </m:r>
                  </m:oMath>
                </a14:m>
                <a:r>
                  <a:rPr lang="en-IN" spc="300" dirty="0">
                    <a:solidFill>
                      <a:srgbClr val="231F20"/>
                    </a:solidFill>
                    <a:cs typeface="Gulim"/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𝜮</m:t>
                    </m:r>
                  </m:oMath>
                </a14:m>
                <a:r>
                  <a:rPr lang="en-IN" spc="386" dirty="0">
                    <a:solidFill>
                      <a:srgbClr val="231F20"/>
                    </a:solidFill>
                    <a:cs typeface="Arial"/>
                  </a:rPr>
                  <a:t>, </a:t>
                </a:r>
                <a14:m>
                  <m:oMath xmlns:m="http://schemas.openxmlformats.org/officeDocument/2006/math">
                    <m:r>
                      <a:rPr lang="el-GR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𝜹</m:t>
                    </m:r>
                    <m:r>
                      <a:rPr lang="en-US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IN" spc="386" dirty="0">
                    <a:solidFill>
                      <a:srgbClr val="231F20"/>
                    </a:solidFill>
                    <a:cs typeface="Arial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pc="386" dirty="0" smtClean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b="1" i="1" spc="386" dirty="0" smtClean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𝑸</m:t>
                        </m:r>
                        <m:r>
                          <a:rPr lang="en-US" b="1" i="1" spc="386" dirty="0" smtClean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′</m:t>
                        </m:r>
                      </m:e>
                      <m:sub>
                        <m:r>
                          <a:rPr lang="en-US" b="1" i="1" spc="386" dirty="0" smtClean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IN" spc="386" dirty="0" smtClean="0">
                    <a:solidFill>
                      <a:srgbClr val="231F20"/>
                    </a:solidFill>
                    <a:cs typeface="Arial"/>
                  </a:rPr>
                  <a:t>, </a:t>
                </a:r>
                <a14:m>
                  <m:oMath xmlns:m="http://schemas.openxmlformats.org/officeDocument/2006/math">
                    <m:r>
                      <a:rPr lang="en-IN" b="1" i="1" spc="386" dirty="0" smtClean="0">
                        <a:solidFill>
                          <a:srgbClr val="231F20"/>
                        </a:solidFill>
                        <a:latin typeface="Cambria Math" panose="02040503050406030204" pitchFamily="18" charset="0"/>
                        <a:cs typeface="Arial"/>
                      </a:rPr>
                      <m:t>𝑭</m:t>
                    </m:r>
                    <m:r>
                      <a:rPr lang="en-US" b="1" i="1" spc="386" dirty="0" smtClean="0">
                        <a:solidFill>
                          <a:srgbClr val="231F20"/>
                        </a:solidFill>
                        <a:latin typeface="Cambria Math" panose="02040503050406030204" pitchFamily="18" charset="0"/>
                        <a:cs typeface="Arial"/>
                      </a:rPr>
                      <m:t>′</m:t>
                    </m:r>
                  </m:oMath>
                </a14:m>
                <a:r>
                  <a:rPr lang="en-IN" spc="386" dirty="0" smtClean="0">
                    <a:solidFill>
                      <a:srgbClr val="231F20"/>
                    </a:solidFill>
                    <a:cs typeface="Arial"/>
                  </a:rPr>
                  <a:t>) </a:t>
                </a:r>
                <a:r>
                  <a:rPr lang="en-US" dirty="0" smtClean="0">
                    <a:solidFill>
                      <a:srgbClr val="231F20"/>
                    </a:solidFill>
                    <a:cs typeface="Arial"/>
                  </a:rPr>
                  <a:t>as</a:t>
                </a:r>
                <a:r>
                  <a:rPr lang="en-US" spc="5" dirty="0" smtClean="0">
                    <a:solidFill>
                      <a:srgbClr val="231F20"/>
                    </a:solidFill>
                    <a:cs typeface="Arial"/>
                  </a:rPr>
                  <a:t> </a:t>
                </a:r>
                <a:r>
                  <a:rPr lang="en-US" spc="-57" dirty="0" smtClean="0">
                    <a:solidFill>
                      <a:srgbClr val="231F20"/>
                    </a:solidFill>
                    <a:cs typeface="Arial"/>
                  </a:rPr>
                  <a:t>f</a:t>
                </a:r>
                <a:r>
                  <a:rPr lang="en-US" dirty="0" smtClean="0">
                    <a:solidFill>
                      <a:srgbClr val="231F20"/>
                    </a:solidFill>
                    <a:cs typeface="Arial"/>
                  </a:rPr>
                  <a:t>o</a:t>
                </a:r>
                <a:r>
                  <a:rPr lang="en-US" spc="-5" dirty="0" smtClean="0">
                    <a:solidFill>
                      <a:srgbClr val="231F20"/>
                    </a:solidFill>
                    <a:cs typeface="Arial"/>
                  </a:rPr>
                  <a:t>ll</a:t>
                </a:r>
                <a:r>
                  <a:rPr lang="en-US" spc="-33" dirty="0" smtClean="0">
                    <a:solidFill>
                      <a:srgbClr val="231F20"/>
                    </a:solidFill>
                    <a:cs typeface="Arial"/>
                  </a:rPr>
                  <a:t>o</a:t>
                </a:r>
                <a:r>
                  <a:rPr lang="en-US" spc="-5" dirty="0" smtClean="0">
                    <a:solidFill>
                      <a:srgbClr val="231F20"/>
                    </a:solidFill>
                    <a:cs typeface="Arial"/>
                  </a:rPr>
                  <a:t>w</a:t>
                </a:r>
                <a:r>
                  <a:rPr lang="en-US" dirty="0" smtClean="0">
                    <a:solidFill>
                      <a:srgbClr val="231F20"/>
                    </a:solidFill>
                    <a:cs typeface="Arial"/>
                  </a:rPr>
                  <a:t>s</a:t>
                </a:r>
              </a:p>
              <a:p>
                <a:pPr marL="857250" lvl="1" indent="-342900"/>
                <a:r>
                  <a:rPr lang="en-US" dirty="0" smtClean="0">
                    <a:solidFill>
                      <a:srgbClr val="002060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𝒒</m:t>
                    </m:r>
                    <m:groupChr>
                      <m:groupChrPr>
                        <m:chr m:val="→"/>
                        <m:vertJc m:val="bot"/>
                        <m:ctrlP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nor/>
                          </m:rPr>
                          <a:rPr lang="en-US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m:rPr>
                            <m:nor/>
                          </m:rPr>
                          <a:rPr lang="en-US">
                            <a:solidFill>
                              <a:srgbClr val="002060"/>
                            </a:solidFill>
                            <a:latin typeface="Bahnschrift Light Condensed" panose="020B0502040204020203" pitchFamily="34" charset="0"/>
                          </a:rPr>
                          <m:t>A</m:t>
                        </m:r>
                        <m:r>
                          <m:rPr>
                            <m:nor/>
                          </m:rPr>
                          <a:rPr lang="en-US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</m:e>
                    </m:groupChr>
                    <m:r>
                      <a:rPr lang="en-US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𝒒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IN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𝑭</m:t>
                    </m:r>
                  </m:oMath>
                </a14:m>
                <a:r>
                  <a:rPr lang="en-IN" dirty="0" smtClean="0">
                    <a:solidFill>
                      <a:srgbClr val="002060"/>
                    </a:solidFill>
                  </a:rPr>
                  <a:t> then add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𝒒</m:t>
                    </m:r>
                    <m:groupChr>
                      <m:groupChrPr>
                        <m:chr m:val="→"/>
                        <m:vertJc m:val="bot"/>
                        <m:ctrlP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nor/>
                          </m:rPr>
                          <a:rPr lang="en-US">
                            <a:solidFill>
                              <a:srgbClr val="002060"/>
                            </a:solidFill>
                            <a:latin typeface="Bahnschrift Light Condensed" panose="020B0502040204020203" pitchFamily="34" charset="0"/>
                          </a:rPr>
                          <m:t>A</m:t>
                        </m:r>
                      </m:e>
                    </m:groupChr>
                    <m:sSub>
                      <m:sSubPr>
                        <m:ctrlPr>
                          <a:rPr lang="en-IN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b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IN" dirty="0">
                    <a:solidFill>
                      <a:srgbClr val="002060"/>
                    </a:solidFill>
                  </a:rPr>
                  <a:t> </a:t>
                </a:r>
                <a:r>
                  <a:rPr lang="en-IN" dirty="0" smtClean="0">
                    <a:solidFill>
                      <a:srgbClr val="002060"/>
                    </a:solidFill>
                  </a:rPr>
                  <a:t>for any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b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IN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𝑸</m:t>
                        </m:r>
                      </m:e>
                      <m:sub>
                        <m:r>
                          <a:rPr lang="en-US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endParaRPr lang="en-US" dirty="0" smtClean="0">
                  <a:solidFill>
                    <a:srgbClr val="002060"/>
                  </a:solidFill>
                </a:endParaRPr>
              </a:p>
              <a:p>
                <a:pPr marL="857250" lvl="1" indent="-342900"/>
                <a:r>
                  <a:rPr lang="en-IN" dirty="0" smtClean="0">
                    <a:solidFill>
                      <a:srgbClr val="002060"/>
                    </a:solidFill>
                  </a:rPr>
                  <a:t>Keep all transitions in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𝑨</m:t>
                    </m:r>
                  </m:oMath>
                </a14:m>
                <a:endParaRPr lang="en-IN" dirty="0" smtClean="0">
                  <a:solidFill>
                    <a:srgbClr val="002060"/>
                  </a:solidFill>
                </a:endParaRPr>
              </a:p>
              <a:p>
                <a:pPr marL="857250" lvl="1" indent="-342900"/>
                <a14:m>
                  <m:oMath xmlns:m="http://schemas.openxmlformats.org/officeDocument/2006/math">
                    <m:sSub>
                      <m:sSubPr>
                        <m:ctrlPr>
                          <a:rPr lang="en-IN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𝑸</m:t>
                        </m:r>
                        <m:r>
                          <a:rPr lang="en-US" b="1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𝑸</m:t>
                        </m:r>
                      </m:e>
                      <m:sub>
                        <m:r>
                          <a:rPr lang="en-US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IN" dirty="0" smtClean="0">
                    <a:solidFill>
                      <a:srgbClr val="002060"/>
                    </a:solidFill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𝐅</m:t>
                        </m:r>
                      </m:e>
                      <m:sup>
                        <m:r>
                          <a:rPr lang="en-US" b="1" i="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1" i="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IN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𝑸</m:t>
                        </m:r>
                      </m:e>
                      <m:sub>
                        <m:r>
                          <a:rPr lang="en-US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endParaRPr lang="en-IN" dirty="0"/>
              </a:p>
              <a:p>
                <a:pPr marL="857250" lvl="1" indent="-342900"/>
                <a:endParaRPr lang="en-US" dirty="0">
                  <a:cs typeface="Arial"/>
                </a:endParaRPr>
              </a:p>
              <a:p>
                <a:endParaRPr lang="en-US" dirty="0"/>
              </a:p>
            </p:txBody>
          </p:sp>
        </mc:Choice>
        <mc:Fallback>
          <p:sp>
            <p:nvSpPr>
              <p:cNvPr id="22" name="Content Placeholder 2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80" t="-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itle 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Definition of ω-operator for </a:t>
            </a:r>
            <a:r>
              <a:rPr lang="en-IN" dirty="0" smtClean="0"/>
              <a:t>NFA</a:t>
            </a:r>
            <a:endParaRPr lang="en-US" dirty="0"/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4204"/>
            <a:r>
              <a:rPr sz="1143" spc="-10" dirty="0">
                <a:solidFill>
                  <a:srgbClr val="231F20"/>
                </a:solidFill>
                <a:latin typeface="Arial"/>
                <a:cs typeface="Arial"/>
              </a:rPr>
              <a:t>24</a:t>
            </a:r>
            <a:endParaRPr sz="1143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666708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ontent Placeholder 7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object 5"/>
          <p:cNvSpPr/>
          <p:nvPr/>
        </p:nvSpPr>
        <p:spPr>
          <a:xfrm>
            <a:off x="4545220" y="2676895"/>
            <a:ext cx="383874" cy="383874"/>
          </a:xfrm>
          <a:custGeom>
            <a:avLst/>
            <a:gdLst/>
            <a:ahLst/>
            <a:cxnLst/>
            <a:rect l="l" t="t" r="r" b="b"/>
            <a:pathLst>
              <a:path w="402831" h="402831">
                <a:moveTo>
                  <a:pt x="201422" y="0"/>
                </a:moveTo>
                <a:lnTo>
                  <a:pt x="217939" y="667"/>
                </a:lnTo>
                <a:lnTo>
                  <a:pt x="234089" y="2636"/>
                </a:lnTo>
                <a:lnTo>
                  <a:pt x="279815" y="15829"/>
                </a:lnTo>
                <a:lnTo>
                  <a:pt x="320367" y="38863"/>
                </a:lnTo>
                <a:lnTo>
                  <a:pt x="354345" y="70339"/>
                </a:lnTo>
                <a:lnTo>
                  <a:pt x="380348" y="108858"/>
                </a:lnTo>
                <a:lnTo>
                  <a:pt x="396977" y="153018"/>
                </a:lnTo>
                <a:lnTo>
                  <a:pt x="402831" y="201422"/>
                </a:lnTo>
                <a:lnTo>
                  <a:pt x="396977" y="249824"/>
                </a:lnTo>
                <a:lnTo>
                  <a:pt x="380348" y="293982"/>
                </a:lnTo>
                <a:lnTo>
                  <a:pt x="354344" y="332498"/>
                </a:lnTo>
                <a:lnTo>
                  <a:pt x="320365" y="363972"/>
                </a:lnTo>
                <a:lnTo>
                  <a:pt x="279810" y="387004"/>
                </a:lnTo>
                <a:lnTo>
                  <a:pt x="234080" y="400195"/>
                </a:lnTo>
                <a:lnTo>
                  <a:pt x="201409" y="402831"/>
                </a:lnTo>
                <a:lnTo>
                  <a:pt x="153018" y="396978"/>
                </a:lnTo>
                <a:lnTo>
                  <a:pt x="108858" y="380351"/>
                </a:lnTo>
                <a:lnTo>
                  <a:pt x="70339" y="354349"/>
                </a:lnTo>
                <a:lnTo>
                  <a:pt x="38863" y="320373"/>
                </a:lnTo>
                <a:lnTo>
                  <a:pt x="15829" y="279821"/>
                </a:lnTo>
                <a:lnTo>
                  <a:pt x="2636" y="234092"/>
                </a:lnTo>
                <a:lnTo>
                  <a:pt x="0" y="201422"/>
                </a:lnTo>
                <a:lnTo>
                  <a:pt x="5854" y="153018"/>
                </a:lnTo>
                <a:lnTo>
                  <a:pt x="22482" y="108858"/>
                </a:lnTo>
                <a:lnTo>
                  <a:pt x="48486" y="70339"/>
                </a:lnTo>
                <a:lnTo>
                  <a:pt x="82466" y="38863"/>
                </a:lnTo>
                <a:lnTo>
                  <a:pt x="123020" y="15829"/>
                </a:lnTo>
                <a:lnTo>
                  <a:pt x="168751" y="2636"/>
                </a:lnTo>
                <a:lnTo>
                  <a:pt x="184902" y="667"/>
                </a:lnTo>
                <a:lnTo>
                  <a:pt x="201422" y="0"/>
                </a:lnTo>
                <a:close/>
              </a:path>
            </a:pathLst>
          </a:custGeom>
          <a:ln w="705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06">
              <a:latin typeface="Arial Narrow" panose="020B0606020202030204" pitchFamily="34" charset="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576383" y="2708845"/>
            <a:ext cx="317384" cy="317384"/>
          </a:xfrm>
          <a:custGeom>
            <a:avLst/>
            <a:gdLst/>
            <a:ahLst/>
            <a:cxnLst/>
            <a:rect l="l" t="t" r="r" b="b"/>
            <a:pathLst>
              <a:path w="333057" h="333057">
                <a:moveTo>
                  <a:pt x="166535" y="0"/>
                </a:moveTo>
                <a:lnTo>
                  <a:pt x="181254" y="641"/>
                </a:lnTo>
                <a:lnTo>
                  <a:pt x="195615" y="2530"/>
                </a:lnTo>
                <a:lnTo>
                  <a:pt x="236014" y="15140"/>
                </a:lnTo>
                <a:lnTo>
                  <a:pt x="271257" y="37039"/>
                </a:lnTo>
                <a:lnTo>
                  <a:pt x="299894" y="66776"/>
                </a:lnTo>
                <a:lnTo>
                  <a:pt x="320472" y="102898"/>
                </a:lnTo>
                <a:lnTo>
                  <a:pt x="331541" y="143955"/>
                </a:lnTo>
                <a:lnTo>
                  <a:pt x="333057" y="166522"/>
                </a:lnTo>
                <a:lnTo>
                  <a:pt x="332416" y="181240"/>
                </a:lnTo>
                <a:lnTo>
                  <a:pt x="323224" y="223035"/>
                </a:lnTo>
                <a:lnTo>
                  <a:pt x="304261" y="260160"/>
                </a:lnTo>
                <a:lnTo>
                  <a:pt x="276978" y="291163"/>
                </a:lnTo>
                <a:lnTo>
                  <a:pt x="242825" y="314592"/>
                </a:lnTo>
                <a:lnTo>
                  <a:pt x="203255" y="328995"/>
                </a:lnTo>
                <a:lnTo>
                  <a:pt x="166535" y="333057"/>
                </a:lnTo>
                <a:lnTo>
                  <a:pt x="151817" y="332416"/>
                </a:lnTo>
                <a:lnTo>
                  <a:pt x="110023" y="323224"/>
                </a:lnTo>
                <a:lnTo>
                  <a:pt x="72900" y="304259"/>
                </a:lnTo>
                <a:lnTo>
                  <a:pt x="41897" y="276975"/>
                </a:lnTo>
                <a:lnTo>
                  <a:pt x="18468" y="242821"/>
                </a:lnTo>
                <a:lnTo>
                  <a:pt x="4063" y="203251"/>
                </a:lnTo>
                <a:lnTo>
                  <a:pt x="0" y="166522"/>
                </a:lnTo>
                <a:lnTo>
                  <a:pt x="641" y="151804"/>
                </a:lnTo>
                <a:lnTo>
                  <a:pt x="9834" y="110010"/>
                </a:lnTo>
                <a:lnTo>
                  <a:pt x="28799" y="72888"/>
                </a:lnTo>
                <a:lnTo>
                  <a:pt x="56086" y="41888"/>
                </a:lnTo>
                <a:lnTo>
                  <a:pt x="90241" y="18462"/>
                </a:lnTo>
                <a:lnTo>
                  <a:pt x="129814" y="4061"/>
                </a:lnTo>
                <a:lnTo>
                  <a:pt x="158488" y="190"/>
                </a:lnTo>
                <a:lnTo>
                  <a:pt x="166535" y="0"/>
                </a:lnTo>
                <a:close/>
              </a:path>
            </a:pathLst>
          </a:custGeom>
          <a:ln w="705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06">
              <a:latin typeface="Arial Narrow" panose="020B0606020202030204" pitchFamily="34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615171" y="2649205"/>
            <a:ext cx="235996" cy="34189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102"/>
            <a:r>
              <a:rPr lang="en-US" sz="1953" spc="-218" dirty="0" smtClean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q </a:t>
            </a:r>
            <a:r>
              <a:rPr lang="en-US" sz="1953" spc="-218" baseline="-25000" dirty="0" smtClean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1</a:t>
            </a:r>
            <a:endParaRPr sz="2073" baseline="-25000" dirty="0">
              <a:latin typeface="Arial Narrow" panose="020B0606020202030204" pitchFamily="34" charset="0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200431" y="2676895"/>
            <a:ext cx="383874" cy="383874"/>
          </a:xfrm>
          <a:custGeom>
            <a:avLst/>
            <a:gdLst/>
            <a:ahLst/>
            <a:cxnLst/>
            <a:rect l="l" t="t" r="r" b="b"/>
            <a:pathLst>
              <a:path w="402831" h="402831">
                <a:moveTo>
                  <a:pt x="201422" y="0"/>
                </a:moveTo>
                <a:lnTo>
                  <a:pt x="217941" y="667"/>
                </a:lnTo>
                <a:lnTo>
                  <a:pt x="234092" y="2636"/>
                </a:lnTo>
                <a:lnTo>
                  <a:pt x="279821" y="15829"/>
                </a:lnTo>
                <a:lnTo>
                  <a:pt x="320373" y="38863"/>
                </a:lnTo>
                <a:lnTo>
                  <a:pt x="354349" y="70339"/>
                </a:lnTo>
                <a:lnTo>
                  <a:pt x="380351" y="108858"/>
                </a:lnTo>
                <a:lnTo>
                  <a:pt x="396978" y="153018"/>
                </a:lnTo>
                <a:lnTo>
                  <a:pt x="402831" y="201422"/>
                </a:lnTo>
                <a:lnTo>
                  <a:pt x="396978" y="249824"/>
                </a:lnTo>
                <a:lnTo>
                  <a:pt x="380351" y="293982"/>
                </a:lnTo>
                <a:lnTo>
                  <a:pt x="354349" y="332498"/>
                </a:lnTo>
                <a:lnTo>
                  <a:pt x="320373" y="363972"/>
                </a:lnTo>
                <a:lnTo>
                  <a:pt x="279821" y="387004"/>
                </a:lnTo>
                <a:lnTo>
                  <a:pt x="234092" y="400195"/>
                </a:lnTo>
                <a:lnTo>
                  <a:pt x="201422" y="402831"/>
                </a:lnTo>
                <a:lnTo>
                  <a:pt x="153018" y="396978"/>
                </a:lnTo>
                <a:lnTo>
                  <a:pt x="108858" y="380351"/>
                </a:lnTo>
                <a:lnTo>
                  <a:pt x="70339" y="354349"/>
                </a:lnTo>
                <a:lnTo>
                  <a:pt x="38863" y="320373"/>
                </a:lnTo>
                <a:lnTo>
                  <a:pt x="15829" y="279821"/>
                </a:lnTo>
                <a:lnTo>
                  <a:pt x="2636" y="234092"/>
                </a:lnTo>
                <a:lnTo>
                  <a:pt x="0" y="201422"/>
                </a:lnTo>
                <a:lnTo>
                  <a:pt x="5854" y="153018"/>
                </a:lnTo>
                <a:lnTo>
                  <a:pt x="22482" y="108858"/>
                </a:lnTo>
                <a:lnTo>
                  <a:pt x="48486" y="70339"/>
                </a:lnTo>
                <a:lnTo>
                  <a:pt x="82466" y="38863"/>
                </a:lnTo>
                <a:lnTo>
                  <a:pt x="123020" y="15829"/>
                </a:lnTo>
                <a:lnTo>
                  <a:pt x="168751" y="2636"/>
                </a:lnTo>
                <a:lnTo>
                  <a:pt x="184902" y="667"/>
                </a:lnTo>
                <a:lnTo>
                  <a:pt x="201422" y="0"/>
                </a:lnTo>
                <a:close/>
              </a:path>
            </a:pathLst>
          </a:custGeom>
          <a:ln w="705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06">
              <a:latin typeface="Arial Narrow" panose="020B0606020202030204" pitchFamily="34" charset="0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960235" y="2867531"/>
            <a:ext cx="239929" cy="0"/>
          </a:xfrm>
          <a:custGeom>
            <a:avLst/>
            <a:gdLst/>
            <a:ahLst/>
            <a:cxnLst/>
            <a:rect l="l" t="t" r="r" b="b"/>
            <a:pathLst>
              <a:path w="251777">
                <a:moveTo>
                  <a:pt x="251777" y="0"/>
                </a:moveTo>
                <a:lnTo>
                  <a:pt x="0" y="0"/>
                </a:lnTo>
              </a:path>
            </a:pathLst>
          </a:custGeom>
          <a:ln w="705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06">
              <a:latin typeface="Arial Narrow" panose="020B0606020202030204" pitchFamily="34" charset="0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132439" y="2842891"/>
            <a:ext cx="67725" cy="49280"/>
          </a:xfrm>
          <a:custGeom>
            <a:avLst/>
            <a:gdLst/>
            <a:ahLst/>
            <a:cxnLst/>
            <a:rect l="l" t="t" r="r" b="b"/>
            <a:pathLst>
              <a:path w="71069" h="51714">
                <a:moveTo>
                  <a:pt x="0" y="25857"/>
                </a:moveTo>
                <a:lnTo>
                  <a:pt x="25" y="51714"/>
                </a:lnTo>
                <a:lnTo>
                  <a:pt x="71069" y="25857"/>
                </a:lnTo>
                <a:lnTo>
                  <a:pt x="25" y="0"/>
                </a:lnTo>
                <a:lnTo>
                  <a:pt x="0" y="2585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06">
              <a:latin typeface="Arial Narrow" panose="020B0606020202030204" pitchFamily="34" charset="0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271810" y="2649205"/>
            <a:ext cx="235996" cy="34189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102"/>
            <a:r>
              <a:rPr lang="en-US" sz="1953" spc="-218" dirty="0" smtClean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q </a:t>
            </a:r>
            <a:r>
              <a:rPr lang="en-US" sz="1953" spc="-218" baseline="-25000" dirty="0" smtClean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0</a:t>
            </a:r>
            <a:endParaRPr sz="2073" baseline="-25000" dirty="0">
              <a:latin typeface="Arial Narrow" panose="020B0606020202030204" pitchFamily="34" charset="0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584959" y="2867531"/>
            <a:ext cx="959159" cy="0"/>
          </a:xfrm>
          <a:custGeom>
            <a:avLst/>
            <a:gdLst/>
            <a:ahLst/>
            <a:cxnLst/>
            <a:rect l="l" t="t" r="r" b="b"/>
            <a:pathLst>
              <a:path w="1006525">
                <a:moveTo>
                  <a:pt x="0" y="0"/>
                </a:moveTo>
                <a:lnTo>
                  <a:pt x="1006525" y="0"/>
                </a:lnTo>
              </a:path>
            </a:pathLst>
          </a:custGeom>
          <a:ln w="705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06">
              <a:latin typeface="Arial Narrow" panose="020B0606020202030204" pitchFamily="34" charset="0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476199" y="2842818"/>
            <a:ext cx="67918" cy="49425"/>
          </a:xfrm>
          <a:custGeom>
            <a:avLst/>
            <a:gdLst/>
            <a:ahLst/>
            <a:cxnLst/>
            <a:rect l="l" t="t" r="r" b="b"/>
            <a:pathLst>
              <a:path w="71272" h="51866">
                <a:moveTo>
                  <a:pt x="0" y="25933"/>
                </a:moveTo>
                <a:lnTo>
                  <a:pt x="25" y="51866"/>
                </a:lnTo>
                <a:lnTo>
                  <a:pt x="71272" y="25933"/>
                </a:lnTo>
                <a:lnTo>
                  <a:pt x="25" y="0"/>
                </a:lnTo>
                <a:lnTo>
                  <a:pt x="0" y="259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06">
              <a:latin typeface="Arial Narrow" panose="020B0606020202030204" pitchFamily="34" charset="0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967452" y="2524308"/>
            <a:ext cx="191217" cy="3080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102"/>
            <a:r>
              <a:rPr sz="1953" i="1" dirty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B</a:t>
            </a:r>
            <a:endParaRPr sz="1953">
              <a:latin typeface="Arial Narrow" panose="020B0606020202030204" pitchFamily="34" charset="0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200075" y="2291713"/>
            <a:ext cx="382847" cy="422360"/>
          </a:xfrm>
          <a:custGeom>
            <a:avLst/>
            <a:gdLst/>
            <a:ahLst/>
            <a:cxnLst/>
            <a:rect l="l" t="t" r="r" b="b"/>
            <a:pathLst>
              <a:path w="401753" h="443217">
                <a:moveTo>
                  <a:pt x="81487" y="443217"/>
                </a:moveTo>
                <a:lnTo>
                  <a:pt x="37238" y="359006"/>
                </a:lnTo>
                <a:lnTo>
                  <a:pt x="10733" y="283659"/>
                </a:lnTo>
                <a:lnTo>
                  <a:pt x="0" y="217176"/>
                </a:lnTo>
                <a:lnTo>
                  <a:pt x="3067" y="159558"/>
                </a:lnTo>
                <a:lnTo>
                  <a:pt x="17963" y="110804"/>
                </a:lnTo>
                <a:lnTo>
                  <a:pt x="42717" y="70914"/>
                </a:lnTo>
                <a:lnTo>
                  <a:pt x="75357" y="39889"/>
                </a:lnTo>
                <a:lnTo>
                  <a:pt x="113912" y="17728"/>
                </a:lnTo>
                <a:lnTo>
                  <a:pt x="156409" y="4432"/>
                </a:lnTo>
                <a:lnTo>
                  <a:pt x="200878" y="0"/>
                </a:lnTo>
                <a:lnTo>
                  <a:pt x="245347" y="4432"/>
                </a:lnTo>
                <a:lnTo>
                  <a:pt x="287845" y="17728"/>
                </a:lnTo>
                <a:lnTo>
                  <a:pt x="326399" y="39889"/>
                </a:lnTo>
                <a:lnTo>
                  <a:pt x="359038" y="70914"/>
                </a:lnTo>
                <a:lnTo>
                  <a:pt x="383791" y="110804"/>
                </a:lnTo>
                <a:lnTo>
                  <a:pt x="398687" y="159558"/>
                </a:lnTo>
                <a:lnTo>
                  <a:pt x="401753" y="217176"/>
                </a:lnTo>
                <a:lnTo>
                  <a:pt x="391018" y="283659"/>
                </a:lnTo>
                <a:lnTo>
                  <a:pt x="364511" y="359006"/>
                </a:lnTo>
                <a:lnTo>
                  <a:pt x="320260" y="443217"/>
                </a:lnTo>
              </a:path>
            </a:pathLst>
          </a:custGeom>
          <a:ln w="705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06">
              <a:latin typeface="Arial Narrow" panose="020B0606020202030204" pitchFamily="34" charset="0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505264" y="2642621"/>
            <a:ext cx="54291" cy="71452"/>
          </a:xfrm>
          <a:custGeom>
            <a:avLst/>
            <a:gdLst/>
            <a:ahLst/>
            <a:cxnLst/>
            <a:rect l="l" t="t" r="r" b="b"/>
            <a:pathLst>
              <a:path w="56972" h="74980">
                <a:moveTo>
                  <a:pt x="0" y="74980"/>
                </a:moveTo>
                <a:lnTo>
                  <a:pt x="56972" y="24917"/>
                </a:lnTo>
                <a:lnTo>
                  <a:pt x="11455" y="0"/>
                </a:lnTo>
                <a:lnTo>
                  <a:pt x="0" y="749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06">
              <a:latin typeface="Arial Narrow" panose="020B0606020202030204" pitchFamily="34" charset="0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296498" y="1947753"/>
            <a:ext cx="191217" cy="3080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102"/>
            <a:r>
              <a:rPr sz="1953" i="1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endParaRPr sz="1953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070104" y="2707635"/>
            <a:ext cx="383887" cy="383874"/>
          </a:xfrm>
          <a:custGeom>
            <a:avLst/>
            <a:gdLst/>
            <a:ahLst/>
            <a:cxnLst/>
            <a:rect l="l" t="t" r="r" b="b"/>
            <a:pathLst>
              <a:path w="402844" h="402831">
                <a:moveTo>
                  <a:pt x="201422" y="0"/>
                </a:moveTo>
                <a:lnTo>
                  <a:pt x="217941" y="667"/>
                </a:lnTo>
                <a:lnTo>
                  <a:pt x="234092" y="2636"/>
                </a:lnTo>
                <a:lnTo>
                  <a:pt x="279823" y="15829"/>
                </a:lnTo>
                <a:lnTo>
                  <a:pt x="320377" y="38863"/>
                </a:lnTo>
                <a:lnTo>
                  <a:pt x="354357" y="70339"/>
                </a:lnTo>
                <a:lnTo>
                  <a:pt x="380361" y="108858"/>
                </a:lnTo>
                <a:lnTo>
                  <a:pt x="396989" y="153018"/>
                </a:lnTo>
                <a:lnTo>
                  <a:pt x="402844" y="201422"/>
                </a:lnTo>
                <a:lnTo>
                  <a:pt x="396989" y="249820"/>
                </a:lnTo>
                <a:lnTo>
                  <a:pt x="380361" y="293977"/>
                </a:lnTo>
                <a:lnTo>
                  <a:pt x="354357" y="332493"/>
                </a:lnTo>
                <a:lnTo>
                  <a:pt x="320377" y="363968"/>
                </a:lnTo>
                <a:lnTo>
                  <a:pt x="279823" y="387002"/>
                </a:lnTo>
                <a:lnTo>
                  <a:pt x="234092" y="400194"/>
                </a:lnTo>
                <a:lnTo>
                  <a:pt x="201422" y="402831"/>
                </a:lnTo>
                <a:lnTo>
                  <a:pt x="153018" y="396977"/>
                </a:lnTo>
                <a:lnTo>
                  <a:pt x="108858" y="380348"/>
                </a:lnTo>
                <a:lnTo>
                  <a:pt x="70339" y="354345"/>
                </a:lnTo>
                <a:lnTo>
                  <a:pt x="38863" y="320367"/>
                </a:lnTo>
                <a:lnTo>
                  <a:pt x="15829" y="279815"/>
                </a:lnTo>
                <a:lnTo>
                  <a:pt x="2636" y="234089"/>
                </a:lnTo>
                <a:lnTo>
                  <a:pt x="0" y="201422"/>
                </a:lnTo>
                <a:lnTo>
                  <a:pt x="5854" y="153018"/>
                </a:lnTo>
                <a:lnTo>
                  <a:pt x="22482" y="108858"/>
                </a:lnTo>
                <a:lnTo>
                  <a:pt x="48486" y="70339"/>
                </a:lnTo>
                <a:lnTo>
                  <a:pt x="82466" y="38863"/>
                </a:lnTo>
                <a:lnTo>
                  <a:pt x="123020" y="15829"/>
                </a:lnTo>
                <a:lnTo>
                  <a:pt x="168751" y="2636"/>
                </a:lnTo>
                <a:lnTo>
                  <a:pt x="184902" y="667"/>
                </a:lnTo>
                <a:lnTo>
                  <a:pt x="201422" y="0"/>
                </a:lnTo>
                <a:close/>
              </a:path>
            </a:pathLst>
          </a:custGeom>
          <a:ln w="705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06">
              <a:latin typeface="Arial Narrow" panose="020B0606020202030204" pitchFamily="34" charset="0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827343" y="2898380"/>
            <a:ext cx="239916" cy="0"/>
          </a:xfrm>
          <a:custGeom>
            <a:avLst/>
            <a:gdLst/>
            <a:ahLst/>
            <a:cxnLst/>
            <a:rect l="l" t="t" r="r" b="b"/>
            <a:pathLst>
              <a:path w="251764">
                <a:moveTo>
                  <a:pt x="251764" y="0"/>
                </a:moveTo>
                <a:lnTo>
                  <a:pt x="0" y="0"/>
                </a:lnTo>
              </a:path>
            </a:pathLst>
          </a:custGeom>
          <a:ln w="705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06">
              <a:latin typeface="Arial Narrow" panose="020B0606020202030204" pitchFamily="34" charset="0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999547" y="2873739"/>
            <a:ext cx="67712" cy="49280"/>
          </a:xfrm>
          <a:custGeom>
            <a:avLst/>
            <a:gdLst/>
            <a:ahLst/>
            <a:cxnLst/>
            <a:rect l="l" t="t" r="r" b="b"/>
            <a:pathLst>
              <a:path w="71056" h="51714">
                <a:moveTo>
                  <a:pt x="0" y="25857"/>
                </a:moveTo>
                <a:lnTo>
                  <a:pt x="25" y="51714"/>
                </a:lnTo>
                <a:lnTo>
                  <a:pt x="71056" y="25857"/>
                </a:lnTo>
                <a:lnTo>
                  <a:pt x="25" y="0"/>
                </a:lnTo>
                <a:lnTo>
                  <a:pt x="0" y="2585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06">
              <a:latin typeface="Arial Narrow" panose="020B0606020202030204" pitchFamily="34" charset="0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098213" y="2799990"/>
            <a:ext cx="360045" cy="2069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102">
              <a:lnSpc>
                <a:spcPts val="1625"/>
              </a:lnSpc>
            </a:pPr>
            <a:r>
              <a:rPr sz="2073" spc="-85" baseline="7662" dirty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q</a:t>
            </a:r>
            <a:r>
              <a:rPr sz="1143" spc="-5" dirty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n</a:t>
            </a:r>
            <a:r>
              <a:rPr sz="1143" spc="-114" dirty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e</a:t>
            </a:r>
            <a:r>
              <a:rPr sz="1143" spc="-76" dirty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w</a:t>
            </a:r>
            <a:endParaRPr sz="1143" dirty="0">
              <a:latin typeface="Arial Narrow" panose="020B0606020202030204" pitchFamily="34" charset="0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7414893" y="2707635"/>
            <a:ext cx="383874" cy="383874"/>
          </a:xfrm>
          <a:custGeom>
            <a:avLst/>
            <a:gdLst/>
            <a:ahLst/>
            <a:cxnLst/>
            <a:rect l="l" t="t" r="r" b="b"/>
            <a:pathLst>
              <a:path w="402831" h="402831">
                <a:moveTo>
                  <a:pt x="201409" y="0"/>
                </a:moveTo>
                <a:lnTo>
                  <a:pt x="217928" y="667"/>
                </a:lnTo>
                <a:lnTo>
                  <a:pt x="234080" y="2636"/>
                </a:lnTo>
                <a:lnTo>
                  <a:pt x="279810" y="15829"/>
                </a:lnTo>
                <a:lnTo>
                  <a:pt x="320365" y="38863"/>
                </a:lnTo>
                <a:lnTo>
                  <a:pt x="354344" y="70339"/>
                </a:lnTo>
                <a:lnTo>
                  <a:pt x="380348" y="108858"/>
                </a:lnTo>
                <a:lnTo>
                  <a:pt x="396977" y="153018"/>
                </a:lnTo>
                <a:lnTo>
                  <a:pt x="402831" y="201422"/>
                </a:lnTo>
                <a:lnTo>
                  <a:pt x="396977" y="249820"/>
                </a:lnTo>
                <a:lnTo>
                  <a:pt x="380348" y="293977"/>
                </a:lnTo>
                <a:lnTo>
                  <a:pt x="354344" y="332493"/>
                </a:lnTo>
                <a:lnTo>
                  <a:pt x="320365" y="363968"/>
                </a:lnTo>
                <a:lnTo>
                  <a:pt x="279810" y="387002"/>
                </a:lnTo>
                <a:lnTo>
                  <a:pt x="234080" y="400194"/>
                </a:lnTo>
                <a:lnTo>
                  <a:pt x="201409" y="402831"/>
                </a:lnTo>
                <a:lnTo>
                  <a:pt x="153007" y="396977"/>
                </a:lnTo>
                <a:lnTo>
                  <a:pt x="108848" y="380348"/>
                </a:lnTo>
                <a:lnTo>
                  <a:pt x="70332" y="354345"/>
                </a:lnTo>
                <a:lnTo>
                  <a:pt x="38859" y="320367"/>
                </a:lnTo>
                <a:lnTo>
                  <a:pt x="15827" y="279815"/>
                </a:lnTo>
                <a:lnTo>
                  <a:pt x="2635" y="234089"/>
                </a:lnTo>
                <a:lnTo>
                  <a:pt x="0" y="201422"/>
                </a:lnTo>
                <a:lnTo>
                  <a:pt x="5853" y="153018"/>
                </a:lnTo>
                <a:lnTo>
                  <a:pt x="22480" y="108858"/>
                </a:lnTo>
                <a:lnTo>
                  <a:pt x="48481" y="70339"/>
                </a:lnTo>
                <a:lnTo>
                  <a:pt x="82457" y="38863"/>
                </a:lnTo>
                <a:lnTo>
                  <a:pt x="123010" y="15829"/>
                </a:lnTo>
                <a:lnTo>
                  <a:pt x="168738" y="2636"/>
                </a:lnTo>
                <a:lnTo>
                  <a:pt x="184890" y="667"/>
                </a:lnTo>
                <a:lnTo>
                  <a:pt x="201409" y="0"/>
                </a:lnTo>
                <a:close/>
              </a:path>
            </a:pathLst>
          </a:custGeom>
          <a:ln w="705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06">
              <a:latin typeface="Arial Narrow" panose="020B0606020202030204" pitchFamily="34" charset="0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481976" y="2679703"/>
            <a:ext cx="136151" cy="32313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102"/>
            <a:r>
              <a:rPr sz="1953" spc="-218" dirty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q</a:t>
            </a:r>
            <a:endParaRPr sz="1953">
              <a:latin typeface="Arial Narrow" panose="020B0606020202030204" pitchFamily="34" charset="0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8951782" y="2707635"/>
            <a:ext cx="383887" cy="383874"/>
          </a:xfrm>
          <a:custGeom>
            <a:avLst/>
            <a:gdLst/>
            <a:ahLst/>
            <a:cxnLst/>
            <a:rect l="l" t="t" r="r" b="b"/>
            <a:pathLst>
              <a:path w="402844" h="402831">
                <a:moveTo>
                  <a:pt x="201422" y="0"/>
                </a:moveTo>
                <a:lnTo>
                  <a:pt x="217941" y="667"/>
                </a:lnTo>
                <a:lnTo>
                  <a:pt x="234092" y="2636"/>
                </a:lnTo>
                <a:lnTo>
                  <a:pt x="279823" y="15829"/>
                </a:lnTo>
                <a:lnTo>
                  <a:pt x="320377" y="38863"/>
                </a:lnTo>
                <a:lnTo>
                  <a:pt x="354357" y="70339"/>
                </a:lnTo>
                <a:lnTo>
                  <a:pt x="380361" y="108858"/>
                </a:lnTo>
                <a:lnTo>
                  <a:pt x="396989" y="153018"/>
                </a:lnTo>
                <a:lnTo>
                  <a:pt x="402844" y="201422"/>
                </a:lnTo>
                <a:lnTo>
                  <a:pt x="396989" y="249820"/>
                </a:lnTo>
                <a:lnTo>
                  <a:pt x="380361" y="293977"/>
                </a:lnTo>
                <a:lnTo>
                  <a:pt x="354357" y="332493"/>
                </a:lnTo>
                <a:lnTo>
                  <a:pt x="320377" y="363968"/>
                </a:lnTo>
                <a:lnTo>
                  <a:pt x="279823" y="387002"/>
                </a:lnTo>
                <a:lnTo>
                  <a:pt x="234092" y="400194"/>
                </a:lnTo>
                <a:lnTo>
                  <a:pt x="201422" y="402831"/>
                </a:lnTo>
                <a:lnTo>
                  <a:pt x="153018" y="396977"/>
                </a:lnTo>
                <a:lnTo>
                  <a:pt x="108858" y="380348"/>
                </a:lnTo>
                <a:lnTo>
                  <a:pt x="70339" y="354345"/>
                </a:lnTo>
                <a:lnTo>
                  <a:pt x="38863" y="320367"/>
                </a:lnTo>
                <a:lnTo>
                  <a:pt x="15829" y="279815"/>
                </a:lnTo>
                <a:lnTo>
                  <a:pt x="2636" y="234089"/>
                </a:lnTo>
                <a:lnTo>
                  <a:pt x="0" y="201422"/>
                </a:lnTo>
                <a:lnTo>
                  <a:pt x="5854" y="153018"/>
                </a:lnTo>
                <a:lnTo>
                  <a:pt x="22482" y="108858"/>
                </a:lnTo>
                <a:lnTo>
                  <a:pt x="48486" y="70339"/>
                </a:lnTo>
                <a:lnTo>
                  <a:pt x="82466" y="38863"/>
                </a:lnTo>
                <a:lnTo>
                  <a:pt x="123020" y="15829"/>
                </a:lnTo>
                <a:lnTo>
                  <a:pt x="168751" y="2636"/>
                </a:lnTo>
                <a:lnTo>
                  <a:pt x="184902" y="667"/>
                </a:lnTo>
                <a:lnTo>
                  <a:pt x="201422" y="0"/>
                </a:lnTo>
                <a:close/>
              </a:path>
            </a:pathLst>
          </a:custGeom>
          <a:ln w="705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06">
              <a:latin typeface="Arial Narrow" panose="020B0606020202030204" pitchFamily="34" charset="0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8979001" y="2739694"/>
            <a:ext cx="317396" cy="317384"/>
          </a:xfrm>
          <a:custGeom>
            <a:avLst/>
            <a:gdLst/>
            <a:ahLst/>
            <a:cxnLst/>
            <a:rect l="l" t="t" r="r" b="b"/>
            <a:pathLst>
              <a:path w="333070" h="333057">
                <a:moveTo>
                  <a:pt x="166535" y="0"/>
                </a:moveTo>
                <a:lnTo>
                  <a:pt x="181253" y="641"/>
                </a:lnTo>
                <a:lnTo>
                  <a:pt x="195614" y="2529"/>
                </a:lnTo>
                <a:lnTo>
                  <a:pt x="236013" y="15139"/>
                </a:lnTo>
                <a:lnTo>
                  <a:pt x="271259" y="37037"/>
                </a:lnTo>
                <a:lnTo>
                  <a:pt x="299898" y="66771"/>
                </a:lnTo>
                <a:lnTo>
                  <a:pt x="320480" y="102891"/>
                </a:lnTo>
                <a:lnTo>
                  <a:pt x="331552" y="143945"/>
                </a:lnTo>
                <a:lnTo>
                  <a:pt x="333070" y="166522"/>
                </a:lnTo>
                <a:lnTo>
                  <a:pt x="332428" y="181240"/>
                </a:lnTo>
                <a:lnTo>
                  <a:pt x="323236" y="223033"/>
                </a:lnTo>
                <a:lnTo>
                  <a:pt x="304272" y="260157"/>
                </a:lnTo>
                <a:lnTo>
                  <a:pt x="276988" y="291159"/>
                </a:lnTo>
                <a:lnTo>
                  <a:pt x="242834" y="314589"/>
                </a:lnTo>
                <a:lnTo>
                  <a:pt x="203264" y="328993"/>
                </a:lnTo>
                <a:lnTo>
                  <a:pt x="166535" y="333057"/>
                </a:lnTo>
                <a:lnTo>
                  <a:pt x="151817" y="332416"/>
                </a:lnTo>
                <a:lnTo>
                  <a:pt x="110023" y="323224"/>
                </a:lnTo>
                <a:lnTo>
                  <a:pt x="72900" y="304259"/>
                </a:lnTo>
                <a:lnTo>
                  <a:pt x="41897" y="276975"/>
                </a:lnTo>
                <a:lnTo>
                  <a:pt x="18468" y="242821"/>
                </a:lnTo>
                <a:lnTo>
                  <a:pt x="4063" y="203251"/>
                </a:lnTo>
                <a:lnTo>
                  <a:pt x="0" y="166522"/>
                </a:lnTo>
                <a:lnTo>
                  <a:pt x="641" y="151804"/>
                </a:lnTo>
                <a:lnTo>
                  <a:pt x="9834" y="110010"/>
                </a:lnTo>
                <a:lnTo>
                  <a:pt x="28799" y="72888"/>
                </a:lnTo>
                <a:lnTo>
                  <a:pt x="56086" y="41888"/>
                </a:lnTo>
                <a:lnTo>
                  <a:pt x="90241" y="18462"/>
                </a:lnTo>
                <a:lnTo>
                  <a:pt x="129814" y="4061"/>
                </a:lnTo>
                <a:lnTo>
                  <a:pt x="158488" y="190"/>
                </a:lnTo>
                <a:lnTo>
                  <a:pt x="166535" y="0"/>
                </a:lnTo>
                <a:close/>
              </a:path>
            </a:pathLst>
          </a:custGeom>
          <a:ln w="705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06">
              <a:latin typeface="Arial Narrow" panose="020B0606020202030204" pitchFamily="34" charset="0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7410853" y="2322561"/>
            <a:ext cx="382877" cy="424284"/>
          </a:xfrm>
          <a:custGeom>
            <a:avLst/>
            <a:gdLst/>
            <a:ahLst/>
            <a:cxnLst/>
            <a:rect l="l" t="t" r="r" b="b"/>
            <a:pathLst>
              <a:path w="401785" h="445236">
                <a:moveTo>
                  <a:pt x="82624" y="445236"/>
                </a:moveTo>
                <a:lnTo>
                  <a:pt x="37987" y="360914"/>
                </a:lnTo>
                <a:lnTo>
                  <a:pt x="11100" y="285436"/>
                </a:lnTo>
                <a:lnTo>
                  <a:pt x="0" y="218802"/>
                </a:lnTo>
                <a:lnTo>
                  <a:pt x="2719" y="161012"/>
                </a:lnTo>
                <a:lnTo>
                  <a:pt x="17295" y="112066"/>
                </a:lnTo>
                <a:lnTo>
                  <a:pt x="41762" y="71964"/>
                </a:lnTo>
                <a:lnTo>
                  <a:pt x="74155" y="40707"/>
                </a:lnTo>
                <a:lnTo>
                  <a:pt x="112510" y="18294"/>
                </a:lnTo>
                <a:lnTo>
                  <a:pt x="154861" y="4724"/>
                </a:lnTo>
                <a:lnTo>
                  <a:pt x="199245" y="0"/>
                </a:lnTo>
                <a:lnTo>
                  <a:pt x="243695" y="4119"/>
                </a:lnTo>
                <a:lnTo>
                  <a:pt x="286249" y="17082"/>
                </a:lnTo>
                <a:lnTo>
                  <a:pt x="324940" y="38890"/>
                </a:lnTo>
                <a:lnTo>
                  <a:pt x="357803" y="69541"/>
                </a:lnTo>
                <a:lnTo>
                  <a:pt x="382875" y="109037"/>
                </a:lnTo>
                <a:lnTo>
                  <a:pt x="398191" y="157377"/>
                </a:lnTo>
                <a:lnTo>
                  <a:pt x="401785" y="214561"/>
                </a:lnTo>
                <a:lnTo>
                  <a:pt x="391692" y="280589"/>
                </a:lnTo>
                <a:lnTo>
                  <a:pt x="365949" y="355462"/>
                </a:lnTo>
                <a:lnTo>
                  <a:pt x="322590" y="439178"/>
                </a:lnTo>
              </a:path>
            </a:pathLst>
          </a:custGeom>
          <a:ln w="705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06">
              <a:latin typeface="Arial Narrow" panose="020B0606020202030204" pitchFamily="34" charset="0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7718263" y="2670203"/>
            <a:ext cx="53540" cy="70871"/>
          </a:xfrm>
          <a:custGeom>
            <a:avLst/>
            <a:gdLst/>
            <a:ahLst/>
            <a:cxnLst/>
            <a:rect l="l" t="t" r="r" b="b"/>
            <a:pathLst>
              <a:path w="56184" h="74371">
                <a:moveTo>
                  <a:pt x="0" y="74371"/>
                </a:moveTo>
                <a:lnTo>
                  <a:pt x="56184" y="24434"/>
                </a:lnTo>
                <a:lnTo>
                  <a:pt x="10934" y="0"/>
                </a:lnTo>
                <a:lnTo>
                  <a:pt x="0" y="743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06">
              <a:latin typeface="Arial Narrow" panose="020B0606020202030204" pitchFamily="34" charset="0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6454680" y="2898380"/>
            <a:ext cx="959172" cy="0"/>
          </a:xfrm>
          <a:custGeom>
            <a:avLst/>
            <a:gdLst/>
            <a:ahLst/>
            <a:cxnLst/>
            <a:rect l="l" t="t" r="r" b="b"/>
            <a:pathLst>
              <a:path w="1006538">
                <a:moveTo>
                  <a:pt x="0" y="0"/>
                </a:moveTo>
                <a:lnTo>
                  <a:pt x="1006538" y="0"/>
                </a:lnTo>
              </a:path>
            </a:pathLst>
          </a:custGeom>
          <a:ln w="705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06">
              <a:latin typeface="Arial Narrow" panose="020B0606020202030204" pitchFamily="34" charset="0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7345922" y="2873667"/>
            <a:ext cx="67930" cy="49425"/>
          </a:xfrm>
          <a:custGeom>
            <a:avLst/>
            <a:gdLst/>
            <a:ahLst/>
            <a:cxnLst/>
            <a:rect l="l" t="t" r="r" b="b"/>
            <a:pathLst>
              <a:path w="71285" h="51866">
                <a:moveTo>
                  <a:pt x="0" y="25933"/>
                </a:moveTo>
                <a:lnTo>
                  <a:pt x="25" y="51866"/>
                </a:lnTo>
                <a:lnTo>
                  <a:pt x="71285" y="25933"/>
                </a:lnTo>
                <a:lnTo>
                  <a:pt x="25" y="0"/>
                </a:lnTo>
                <a:lnTo>
                  <a:pt x="0" y="259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06">
              <a:latin typeface="Arial Narrow" panose="020B0606020202030204" pitchFamily="34" charset="0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7799325" y="2898380"/>
            <a:ext cx="1151611" cy="0"/>
          </a:xfrm>
          <a:custGeom>
            <a:avLst/>
            <a:gdLst/>
            <a:ahLst/>
            <a:cxnLst/>
            <a:rect l="l" t="t" r="r" b="b"/>
            <a:pathLst>
              <a:path w="1208481">
                <a:moveTo>
                  <a:pt x="0" y="0"/>
                </a:moveTo>
                <a:lnTo>
                  <a:pt x="1208481" y="0"/>
                </a:lnTo>
              </a:path>
            </a:pathLst>
          </a:custGeom>
          <a:ln w="705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06">
              <a:latin typeface="Arial Narrow" panose="020B0606020202030204" pitchFamily="34" charset="0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8882897" y="2873619"/>
            <a:ext cx="68039" cy="49522"/>
          </a:xfrm>
          <a:custGeom>
            <a:avLst/>
            <a:gdLst/>
            <a:ahLst/>
            <a:cxnLst/>
            <a:rect l="l" t="t" r="r" b="b"/>
            <a:pathLst>
              <a:path w="71399" h="51968">
                <a:moveTo>
                  <a:pt x="0" y="0"/>
                </a:moveTo>
                <a:lnTo>
                  <a:pt x="0" y="51968"/>
                </a:lnTo>
                <a:lnTo>
                  <a:pt x="71399" y="2598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06">
              <a:latin typeface="Arial Narrow" panose="020B0606020202030204" pitchFamily="34" charset="0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6423081" y="3000015"/>
            <a:ext cx="2555763" cy="385752"/>
          </a:xfrm>
          <a:custGeom>
            <a:avLst/>
            <a:gdLst/>
            <a:ahLst/>
            <a:cxnLst/>
            <a:rect l="l" t="t" r="r" b="b"/>
            <a:pathLst>
              <a:path w="2681973" h="404802">
                <a:moveTo>
                  <a:pt x="0" y="3543"/>
                </a:moveTo>
                <a:lnTo>
                  <a:pt x="134098" y="79942"/>
                </a:lnTo>
                <a:lnTo>
                  <a:pt x="268197" y="148280"/>
                </a:lnTo>
                <a:lnTo>
                  <a:pt x="402296" y="208557"/>
                </a:lnTo>
                <a:lnTo>
                  <a:pt x="536394" y="260774"/>
                </a:lnTo>
                <a:lnTo>
                  <a:pt x="670493" y="304930"/>
                </a:lnTo>
                <a:lnTo>
                  <a:pt x="804592" y="341026"/>
                </a:lnTo>
                <a:lnTo>
                  <a:pt x="938690" y="369061"/>
                </a:lnTo>
                <a:lnTo>
                  <a:pt x="1072789" y="389036"/>
                </a:lnTo>
                <a:lnTo>
                  <a:pt x="1206888" y="400949"/>
                </a:lnTo>
                <a:lnTo>
                  <a:pt x="1340986" y="404802"/>
                </a:lnTo>
                <a:lnTo>
                  <a:pt x="1475085" y="400595"/>
                </a:lnTo>
                <a:lnTo>
                  <a:pt x="1609184" y="388327"/>
                </a:lnTo>
                <a:lnTo>
                  <a:pt x="1743282" y="367998"/>
                </a:lnTo>
                <a:lnTo>
                  <a:pt x="1877381" y="339609"/>
                </a:lnTo>
                <a:lnTo>
                  <a:pt x="2011480" y="303159"/>
                </a:lnTo>
                <a:lnTo>
                  <a:pt x="2145578" y="258648"/>
                </a:lnTo>
                <a:lnTo>
                  <a:pt x="2279677" y="206077"/>
                </a:lnTo>
                <a:lnTo>
                  <a:pt x="2413776" y="145445"/>
                </a:lnTo>
                <a:lnTo>
                  <a:pt x="2547874" y="76753"/>
                </a:lnTo>
                <a:lnTo>
                  <a:pt x="2681973" y="0"/>
                </a:lnTo>
              </a:path>
            </a:pathLst>
          </a:custGeom>
          <a:ln w="705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06">
              <a:latin typeface="Arial Narrow" panose="020B0606020202030204" pitchFamily="34" charset="0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8907645" y="3000015"/>
            <a:ext cx="71198" cy="55852"/>
          </a:xfrm>
          <a:custGeom>
            <a:avLst/>
            <a:gdLst/>
            <a:ahLst/>
            <a:cxnLst/>
            <a:rect l="l" t="t" r="r" b="b"/>
            <a:pathLst>
              <a:path w="74714" h="58610">
                <a:moveTo>
                  <a:pt x="0" y="13817"/>
                </a:moveTo>
                <a:lnTo>
                  <a:pt x="26365" y="58610"/>
                </a:lnTo>
                <a:lnTo>
                  <a:pt x="74714" y="0"/>
                </a:lnTo>
                <a:lnTo>
                  <a:pt x="0" y="1381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06">
              <a:latin typeface="Arial Narrow" panose="020B0606020202030204" pitchFamily="34" charset="0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7593801" y="2790075"/>
            <a:ext cx="200294" cy="56033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102"/>
            <a:r>
              <a:rPr sz="1382" spc="5" dirty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0</a:t>
            </a:r>
            <a:endParaRPr sz="1382">
              <a:latin typeface="Arial Narrow" panose="020B0606020202030204" pitchFamily="34" charset="0"/>
              <a:cs typeface="Arial"/>
            </a:endParaRPr>
          </a:p>
          <a:p>
            <a:pPr marL="20573">
              <a:spcBef>
                <a:spcPts val="329"/>
              </a:spcBef>
            </a:pPr>
            <a:r>
              <a:rPr sz="1953" i="1" dirty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B</a:t>
            </a:r>
            <a:endParaRPr sz="1953">
              <a:latin typeface="Arial Narrow" panose="020B0606020202030204" pitchFamily="34" charset="0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9017040" y="2679703"/>
            <a:ext cx="136151" cy="32313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102"/>
            <a:r>
              <a:rPr sz="1953" spc="-218" dirty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q</a:t>
            </a:r>
            <a:endParaRPr sz="1953">
              <a:latin typeface="Arial Narrow" panose="020B0606020202030204" pitchFamily="34" charset="0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9128868" y="2790075"/>
            <a:ext cx="124049" cy="2311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102"/>
            <a:r>
              <a:rPr sz="1382" spc="5" dirty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1</a:t>
            </a:r>
            <a:endParaRPr sz="1382">
              <a:latin typeface="Arial Narrow" panose="020B0606020202030204" pitchFamily="34" charset="0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506666" y="1979702"/>
            <a:ext cx="191217" cy="3080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102"/>
            <a:r>
              <a:rPr sz="1953" i="1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endParaRPr sz="1953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6834258" y="2554807"/>
            <a:ext cx="191217" cy="3080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102"/>
            <a:r>
              <a:rPr sz="1953" i="1" dirty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A</a:t>
            </a:r>
            <a:endParaRPr sz="1953">
              <a:latin typeface="Arial Narrow" panose="020B0606020202030204" pitchFamily="34" charset="0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8274922" y="2554807"/>
            <a:ext cx="191217" cy="3080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102"/>
            <a:r>
              <a:rPr sz="1953" i="1" dirty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B</a:t>
            </a:r>
            <a:endParaRPr sz="1953">
              <a:latin typeface="Arial Narrow" panose="020B0606020202030204" pitchFamily="34" charset="0"/>
              <a:cs typeface="Aria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4740213" y="4403501"/>
            <a:ext cx="383874" cy="383887"/>
          </a:xfrm>
          <a:custGeom>
            <a:avLst/>
            <a:gdLst/>
            <a:ahLst/>
            <a:cxnLst/>
            <a:rect l="l" t="t" r="r" b="b"/>
            <a:pathLst>
              <a:path w="402831" h="402844">
                <a:moveTo>
                  <a:pt x="201409" y="0"/>
                </a:moveTo>
                <a:lnTo>
                  <a:pt x="217928" y="667"/>
                </a:lnTo>
                <a:lnTo>
                  <a:pt x="234080" y="2636"/>
                </a:lnTo>
                <a:lnTo>
                  <a:pt x="279810" y="15829"/>
                </a:lnTo>
                <a:lnTo>
                  <a:pt x="320365" y="38863"/>
                </a:lnTo>
                <a:lnTo>
                  <a:pt x="354344" y="70339"/>
                </a:lnTo>
                <a:lnTo>
                  <a:pt x="380348" y="108858"/>
                </a:lnTo>
                <a:lnTo>
                  <a:pt x="396977" y="153018"/>
                </a:lnTo>
                <a:lnTo>
                  <a:pt x="402831" y="201422"/>
                </a:lnTo>
                <a:lnTo>
                  <a:pt x="396977" y="249825"/>
                </a:lnTo>
                <a:lnTo>
                  <a:pt x="380348" y="293985"/>
                </a:lnTo>
                <a:lnTo>
                  <a:pt x="354344" y="332504"/>
                </a:lnTo>
                <a:lnTo>
                  <a:pt x="320365" y="363980"/>
                </a:lnTo>
                <a:lnTo>
                  <a:pt x="279810" y="387014"/>
                </a:lnTo>
                <a:lnTo>
                  <a:pt x="234080" y="400207"/>
                </a:lnTo>
                <a:lnTo>
                  <a:pt x="201409" y="402844"/>
                </a:lnTo>
                <a:lnTo>
                  <a:pt x="153011" y="396989"/>
                </a:lnTo>
                <a:lnTo>
                  <a:pt x="108853" y="380361"/>
                </a:lnTo>
                <a:lnTo>
                  <a:pt x="70337" y="354357"/>
                </a:lnTo>
                <a:lnTo>
                  <a:pt x="38862" y="320377"/>
                </a:lnTo>
                <a:lnTo>
                  <a:pt x="15828" y="279823"/>
                </a:lnTo>
                <a:lnTo>
                  <a:pt x="2636" y="234092"/>
                </a:lnTo>
                <a:lnTo>
                  <a:pt x="0" y="201422"/>
                </a:lnTo>
                <a:lnTo>
                  <a:pt x="5854" y="153018"/>
                </a:lnTo>
                <a:lnTo>
                  <a:pt x="22482" y="108858"/>
                </a:lnTo>
                <a:lnTo>
                  <a:pt x="48486" y="70339"/>
                </a:lnTo>
                <a:lnTo>
                  <a:pt x="82466" y="38863"/>
                </a:lnTo>
                <a:lnTo>
                  <a:pt x="123020" y="15829"/>
                </a:lnTo>
                <a:lnTo>
                  <a:pt x="168751" y="2636"/>
                </a:lnTo>
                <a:lnTo>
                  <a:pt x="201422" y="0"/>
                </a:lnTo>
                <a:close/>
              </a:path>
            </a:pathLst>
          </a:custGeom>
          <a:ln w="705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06">
              <a:latin typeface="Arial Narrow" panose="020B0606020202030204" pitchFamily="34" charset="0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4498504" y="4592589"/>
            <a:ext cx="239916" cy="0"/>
          </a:xfrm>
          <a:custGeom>
            <a:avLst/>
            <a:gdLst/>
            <a:ahLst/>
            <a:cxnLst/>
            <a:rect l="l" t="t" r="r" b="b"/>
            <a:pathLst>
              <a:path w="251764">
                <a:moveTo>
                  <a:pt x="251764" y="0"/>
                </a:moveTo>
                <a:lnTo>
                  <a:pt x="0" y="0"/>
                </a:lnTo>
              </a:path>
            </a:pathLst>
          </a:custGeom>
          <a:ln w="705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06">
              <a:latin typeface="Arial Narrow" panose="020B0606020202030204" pitchFamily="34" charset="0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4670709" y="4567949"/>
            <a:ext cx="67712" cy="49280"/>
          </a:xfrm>
          <a:custGeom>
            <a:avLst/>
            <a:gdLst/>
            <a:ahLst/>
            <a:cxnLst/>
            <a:rect l="l" t="t" r="r" b="b"/>
            <a:pathLst>
              <a:path w="71056" h="51714">
                <a:moveTo>
                  <a:pt x="0" y="25857"/>
                </a:moveTo>
                <a:lnTo>
                  <a:pt x="25" y="51714"/>
                </a:lnTo>
                <a:lnTo>
                  <a:pt x="71056" y="25857"/>
                </a:lnTo>
                <a:lnTo>
                  <a:pt x="25" y="0"/>
                </a:lnTo>
                <a:lnTo>
                  <a:pt x="0" y="2585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06">
              <a:latin typeface="Arial Narrow" panose="020B0606020202030204" pitchFamily="34" charset="0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4771074" y="4433902"/>
            <a:ext cx="317384" cy="317384"/>
          </a:xfrm>
          <a:custGeom>
            <a:avLst/>
            <a:gdLst/>
            <a:ahLst/>
            <a:cxnLst/>
            <a:rect l="l" t="t" r="r" b="b"/>
            <a:pathLst>
              <a:path w="333057" h="333057">
                <a:moveTo>
                  <a:pt x="166522" y="0"/>
                </a:moveTo>
                <a:lnTo>
                  <a:pt x="181240" y="641"/>
                </a:lnTo>
                <a:lnTo>
                  <a:pt x="195601" y="2530"/>
                </a:lnTo>
                <a:lnTo>
                  <a:pt x="236001" y="15141"/>
                </a:lnTo>
                <a:lnTo>
                  <a:pt x="271246" y="37041"/>
                </a:lnTo>
                <a:lnTo>
                  <a:pt x="299886" y="66777"/>
                </a:lnTo>
                <a:lnTo>
                  <a:pt x="320467" y="102896"/>
                </a:lnTo>
                <a:lnTo>
                  <a:pt x="331540" y="143948"/>
                </a:lnTo>
                <a:lnTo>
                  <a:pt x="333057" y="166522"/>
                </a:lnTo>
                <a:lnTo>
                  <a:pt x="332416" y="181240"/>
                </a:lnTo>
                <a:lnTo>
                  <a:pt x="323224" y="223033"/>
                </a:lnTo>
                <a:lnTo>
                  <a:pt x="304259" y="260157"/>
                </a:lnTo>
                <a:lnTo>
                  <a:pt x="276975" y="291159"/>
                </a:lnTo>
                <a:lnTo>
                  <a:pt x="242821" y="314589"/>
                </a:lnTo>
                <a:lnTo>
                  <a:pt x="203251" y="328993"/>
                </a:lnTo>
                <a:lnTo>
                  <a:pt x="166522" y="333057"/>
                </a:lnTo>
                <a:lnTo>
                  <a:pt x="151805" y="332415"/>
                </a:lnTo>
                <a:lnTo>
                  <a:pt x="110015" y="323223"/>
                </a:lnTo>
                <a:lnTo>
                  <a:pt x="72894" y="304257"/>
                </a:lnTo>
                <a:lnTo>
                  <a:pt x="41893" y="276971"/>
                </a:lnTo>
                <a:lnTo>
                  <a:pt x="18464" y="242815"/>
                </a:lnTo>
                <a:lnTo>
                  <a:pt x="4061" y="203242"/>
                </a:lnTo>
                <a:lnTo>
                  <a:pt x="0" y="166522"/>
                </a:lnTo>
                <a:lnTo>
                  <a:pt x="641" y="151805"/>
                </a:lnTo>
                <a:lnTo>
                  <a:pt x="9833" y="110013"/>
                </a:lnTo>
                <a:lnTo>
                  <a:pt x="28797" y="72890"/>
                </a:lnTo>
                <a:lnTo>
                  <a:pt x="56082" y="41889"/>
                </a:lnTo>
                <a:lnTo>
                  <a:pt x="90237" y="18461"/>
                </a:lnTo>
                <a:lnTo>
                  <a:pt x="129810" y="4059"/>
                </a:lnTo>
                <a:lnTo>
                  <a:pt x="158486" y="190"/>
                </a:lnTo>
                <a:lnTo>
                  <a:pt x="166522" y="0"/>
                </a:lnTo>
                <a:close/>
              </a:path>
            </a:pathLst>
          </a:custGeom>
          <a:ln w="705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06">
              <a:latin typeface="Arial Narrow" panose="020B0606020202030204" pitchFamily="34" charset="0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4777113" y="4491697"/>
            <a:ext cx="360045" cy="2069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102">
              <a:lnSpc>
                <a:spcPts val="1625"/>
              </a:lnSpc>
            </a:pPr>
            <a:r>
              <a:rPr sz="2073" spc="-85" baseline="7662" dirty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q</a:t>
            </a:r>
            <a:r>
              <a:rPr sz="1143" spc="-5" dirty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n</a:t>
            </a:r>
            <a:r>
              <a:rPr sz="1143" spc="-114" dirty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e</a:t>
            </a:r>
            <a:r>
              <a:rPr sz="1143" spc="-76" dirty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w</a:t>
            </a:r>
            <a:endParaRPr sz="1143" dirty="0">
              <a:latin typeface="Arial Narrow" panose="020B0606020202030204" pitchFamily="34" charset="0"/>
              <a:cs typeface="Arial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6085002" y="4403501"/>
            <a:ext cx="383874" cy="383887"/>
          </a:xfrm>
          <a:custGeom>
            <a:avLst/>
            <a:gdLst/>
            <a:ahLst/>
            <a:cxnLst/>
            <a:rect l="l" t="t" r="r" b="b"/>
            <a:pathLst>
              <a:path w="402831" h="402844">
                <a:moveTo>
                  <a:pt x="201409" y="0"/>
                </a:moveTo>
                <a:lnTo>
                  <a:pt x="217928" y="667"/>
                </a:lnTo>
                <a:lnTo>
                  <a:pt x="234080" y="2636"/>
                </a:lnTo>
                <a:lnTo>
                  <a:pt x="279810" y="15829"/>
                </a:lnTo>
                <a:lnTo>
                  <a:pt x="320365" y="38863"/>
                </a:lnTo>
                <a:lnTo>
                  <a:pt x="354344" y="70339"/>
                </a:lnTo>
                <a:lnTo>
                  <a:pt x="380348" y="108858"/>
                </a:lnTo>
                <a:lnTo>
                  <a:pt x="396977" y="153018"/>
                </a:lnTo>
                <a:lnTo>
                  <a:pt x="402831" y="201422"/>
                </a:lnTo>
                <a:lnTo>
                  <a:pt x="396977" y="249825"/>
                </a:lnTo>
                <a:lnTo>
                  <a:pt x="380348" y="293985"/>
                </a:lnTo>
                <a:lnTo>
                  <a:pt x="354344" y="332504"/>
                </a:lnTo>
                <a:lnTo>
                  <a:pt x="320365" y="363980"/>
                </a:lnTo>
                <a:lnTo>
                  <a:pt x="279810" y="387014"/>
                </a:lnTo>
                <a:lnTo>
                  <a:pt x="234080" y="400207"/>
                </a:lnTo>
                <a:lnTo>
                  <a:pt x="201409" y="402844"/>
                </a:lnTo>
                <a:lnTo>
                  <a:pt x="153007" y="396989"/>
                </a:lnTo>
                <a:lnTo>
                  <a:pt x="108848" y="380361"/>
                </a:lnTo>
                <a:lnTo>
                  <a:pt x="70332" y="354357"/>
                </a:lnTo>
                <a:lnTo>
                  <a:pt x="38859" y="320377"/>
                </a:lnTo>
                <a:lnTo>
                  <a:pt x="15827" y="279823"/>
                </a:lnTo>
                <a:lnTo>
                  <a:pt x="2635" y="234092"/>
                </a:lnTo>
                <a:lnTo>
                  <a:pt x="0" y="201422"/>
                </a:lnTo>
                <a:lnTo>
                  <a:pt x="5853" y="153018"/>
                </a:lnTo>
                <a:lnTo>
                  <a:pt x="22480" y="108858"/>
                </a:lnTo>
                <a:lnTo>
                  <a:pt x="48481" y="70339"/>
                </a:lnTo>
                <a:lnTo>
                  <a:pt x="82457" y="38863"/>
                </a:lnTo>
                <a:lnTo>
                  <a:pt x="123010" y="15829"/>
                </a:lnTo>
                <a:lnTo>
                  <a:pt x="168738" y="2636"/>
                </a:lnTo>
                <a:lnTo>
                  <a:pt x="184890" y="667"/>
                </a:lnTo>
                <a:lnTo>
                  <a:pt x="201409" y="0"/>
                </a:lnTo>
                <a:close/>
              </a:path>
            </a:pathLst>
          </a:custGeom>
          <a:ln w="705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06">
              <a:latin typeface="Arial Narrow" panose="020B0606020202030204" pitchFamily="34" charset="0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6082000" y="4016774"/>
            <a:ext cx="382836" cy="424293"/>
          </a:xfrm>
          <a:custGeom>
            <a:avLst/>
            <a:gdLst/>
            <a:ahLst/>
            <a:cxnLst/>
            <a:rect l="l" t="t" r="r" b="b"/>
            <a:pathLst>
              <a:path w="401742" h="445246">
                <a:moveTo>
                  <a:pt x="82639" y="445246"/>
                </a:moveTo>
                <a:lnTo>
                  <a:pt x="37961" y="360831"/>
                </a:lnTo>
                <a:lnTo>
                  <a:pt x="11072" y="285280"/>
                </a:lnTo>
                <a:lnTo>
                  <a:pt x="0" y="218594"/>
                </a:lnTo>
                <a:lnTo>
                  <a:pt x="2773" y="160773"/>
                </a:lnTo>
                <a:lnTo>
                  <a:pt x="17420" y="111816"/>
                </a:lnTo>
                <a:lnTo>
                  <a:pt x="41970" y="71724"/>
                </a:lnTo>
                <a:lnTo>
                  <a:pt x="74452" y="40496"/>
                </a:lnTo>
                <a:lnTo>
                  <a:pt x="112892" y="18132"/>
                </a:lnTo>
                <a:lnTo>
                  <a:pt x="155321" y="4634"/>
                </a:lnTo>
                <a:lnTo>
                  <a:pt x="199767" y="0"/>
                </a:lnTo>
                <a:lnTo>
                  <a:pt x="244257" y="4230"/>
                </a:lnTo>
                <a:lnTo>
                  <a:pt x="286821" y="17325"/>
                </a:lnTo>
                <a:lnTo>
                  <a:pt x="325487" y="39284"/>
                </a:lnTo>
                <a:lnTo>
                  <a:pt x="358284" y="70108"/>
                </a:lnTo>
                <a:lnTo>
                  <a:pt x="383239" y="109797"/>
                </a:lnTo>
                <a:lnTo>
                  <a:pt x="398383" y="158350"/>
                </a:lnTo>
                <a:lnTo>
                  <a:pt x="401742" y="215767"/>
                </a:lnTo>
                <a:lnTo>
                  <a:pt x="391345" y="282049"/>
                </a:lnTo>
                <a:lnTo>
                  <a:pt x="365222" y="357196"/>
                </a:lnTo>
                <a:lnTo>
                  <a:pt x="321399" y="441207"/>
                </a:lnTo>
              </a:path>
            </a:pathLst>
          </a:custGeom>
          <a:ln w="705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06">
              <a:latin typeface="Arial Narrow" panose="020B0606020202030204" pitchFamily="34" charset="0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6388275" y="4366008"/>
            <a:ext cx="53939" cy="71209"/>
          </a:xfrm>
          <a:custGeom>
            <a:avLst/>
            <a:gdLst/>
            <a:ahLst/>
            <a:cxnLst/>
            <a:rect l="l" t="t" r="r" b="b"/>
            <a:pathLst>
              <a:path w="56603" h="74726">
                <a:moveTo>
                  <a:pt x="0" y="74726"/>
                </a:moveTo>
                <a:lnTo>
                  <a:pt x="56603" y="24676"/>
                </a:lnTo>
                <a:lnTo>
                  <a:pt x="11201" y="0"/>
                </a:lnTo>
                <a:lnTo>
                  <a:pt x="0" y="7472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06">
              <a:latin typeface="Arial Narrow" panose="020B0606020202030204" pitchFamily="34" charset="0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5124522" y="4592589"/>
            <a:ext cx="959172" cy="0"/>
          </a:xfrm>
          <a:custGeom>
            <a:avLst/>
            <a:gdLst/>
            <a:ahLst/>
            <a:cxnLst/>
            <a:rect l="l" t="t" r="r" b="b"/>
            <a:pathLst>
              <a:path w="1006538">
                <a:moveTo>
                  <a:pt x="0" y="0"/>
                </a:moveTo>
                <a:lnTo>
                  <a:pt x="1006538" y="0"/>
                </a:lnTo>
              </a:path>
            </a:pathLst>
          </a:custGeom>
          <a:ln w="705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06">
              <a:latin typeface="Arial Narrow" panose="020B0606020202030204" pitchFamily="34" charset="0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6015776" y="4567876"/>
            <a:ext cx="67918" cy="49425"/>
          </a:xfrm>
          <a:custGeom>
            <a:avLst/>
            <a:gdLst/>
            <a:ahLst/>
            <a:cxnLst/>
            <a:rect l="l" t="t" r="r" b="b"/>
            <a:pathLst>
              <a:path w="71272" h="51866">
                <a:moveTo>
                  <a:pt x="0" y="25933"/>
                </a:moveTo>
                <a:lnTo>
                  <a:pt x="25" y="51866"/>
                </a:lnTo>
                <a:lnTo>
                  <a:pt x="71272" y="25933"/>
                </a:lnTo>
                <a:lnTo>
                  <a:pt x="25" y="0"/>
                </a:lnTo>
                <a:lnTo>
                  <a:pt x="0" y="259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06">
              <a:latin typeface="Arial Narrow" panose="020B0606020202030204" pitchFamily="34" charset="0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7607006" y="4418400"/>
            <a:ext cx="383874" cy="383874"/>
          </a:xfrm>
          <a:custGeom>
            <a:avLst/>
            <a:gdLst/>
            <a:ahLst/>
            <a:cxnLst/>
            <a:rect l="l" t="t" r="r" b="b"/>
            <a:pathLst>
              <a:path w="402831" h="402831">
                <a:moveTo>
                  <a:pt x="201409" y="0"/>
                </a:moveTo>
                <a:lnTo>
                  <a:pt x="217928" y="667"/>
                </a:lnTo>
                <a:lnTo>
                  <a:pt x="234080" y="2635"/>
                </a:lnTo>
                <a:lnTo>
                  <a:pt x="279810" y="15827"/>
                </a:lnTo>
                <a:lnTo>
                  <a:pt x="320365" y="38859"/>
                </a:lnTo>
                <a:lnTo>
                  <a:pt x="354344" y="70332"/>
                </a:lnTo>
                <a:lnTo>
                  <a:pt x="380348" y="108848"/>
                </a:lnTo>
                <a:lnTo>
                  <a:pt x="396977" y="153007"/>
                </a:lnTo>
                <a:lnTo>
                  <a:pt x="402831" y="201409"/>
                </a:lnTo>
                <a:lnTo>
                  <a:pt x="396977" y="249812"/>
                </a:lnTo>
                <a:lnTo>
                  <a:pt x="380348" y="293972"/>
                </a:lnTo>
                <a:lnTo>
                  <a:pt x="354344" y="332491"/>
                </a:lnTo>
                <a:lnTo>
                  <a:pt x="320365" y="363967"/>
                </a:lnTo>
                <a:lnTo>
                  <a:pt x="279810" y="387002"/>
                </a:lnTo>
                <a:lnTo>
                  <a:pt x="234080" y="400194"/>
                </a:lnTo>
                <a:lnTo>
                  <a:pt x="201409" y="402831"/>
                </a:lnTo>
                <a:lnTo>
                  <a:pt x="153018" y="396977"/>
                </a:lnTo>
                <a:lnTo>
                  <a:pt x="108858" y="380348"/>
                </a:lnTo>
                <a:lnTo>
                  <a:pt x="70339" y="354344"/>
                </a:lnTo>
                <a:lnTo>
                  <a:pt x="38863" y="320365"/>
                </a:lnTo>
                <a:lnTo>
                  <a:pt x="15829" y="279810"/>
                </a:lnTo>
                <a:lnTo>
                  <a:pt x="2636" y="234080"/>
                </a:lnTo>
                <a:lnTo>
                  <a:pt x="0" y="201409"/>
                </a:lnTo>
                <a:lnTo>
                  <a:pt x="5854" y="153007"/>
                </a:lnTo>
                <a:lnTo>
                  <a:pt x="22482" y="108848"/>
                </a:lnTo>
                <a:lnTo>
                  <a:pt x="48486" y="70332"/>
                </a:lnTo>
                <a:lnTo>
                  <a:pt x="82466" y="38859"/>
                </a:lnTo>
                <a:lnTo>
                  <a:pt x="123020" y="15827"/>
                </a:lnTo>
                <a:lnTo>
                  <a:pt x="168751" y="2635"/>
                </a:lnTo>
                <a:lnTo>
                  <a:pt x="184902" y="667"/>
                </a:lnTo>
                <a:lnTo>
                  <a:pt x="201422" y="0"/>
                </a:lnTo>
                <a:close/>
              </a:path>
            </a:pathLst>
          </a:custGeom>
          <a:ln w="705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06">
              <a:latin typeface="Arial Narrow" panose="020B0606020202030204" pitchFamily="34" charset="0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4738410" y="4016774"/>
            <a:ext cx="382780" cy="424293"/>
          </a:xfrm>
          <a:custGeom>
            <a:avLst/>
            <a:gdLst/>
            <a:ahLst/>
            <a:cxnLst/>
            <a:rect l="l" t="t" r="r" b="b"/>
            <a:pathLst>
              <a:path w="401683" h="445246">
                <a:moveTo>
                  <a:pt x="82650" y="445246"/>
                </a:moveTo>
                <a:lnTo>
                  <a:pt x="37933" y="360740"/>
                </a:lnTo>
                <a:lnTo>
                  <a:pt x="11042" y="285119"/>
                </a:lnTo>
                <a:lnTo>
                  <a:pt x="0" y="218382"/>
                </a:lnTo>
                <a:lnTo>
                  <a:pt x="2828" y="160530"/>
                </a:lnTo>
                <a:lnTo>
                  <a:pt x="17548" y="111563"/>
                </a:lnTo>
                <a:lnTo>
                  <a:pt x="42182" y="71481"/>
                </a:lnTo>
                <a:lnTo>
                  <a:pt x="74751" y="40284"/>
                </a:lnTo>
                <a:lnTo>
                  <a:pt x="113278" y="17971"/>
                </a:lnTo>
                <a:lnTo>
                  <a:pt x="155784" y="4543"/>
                </a:lnTo>
                <a:lnTo>
                  <a:pt x="200290" y="0"/>
                </a:lnTo>
                <a:lnTo>
                  <a:pt x="244819" y="4341"/>
                </a:lnTo>
                <a:lnTo>
                  <a:pt x="287393" y="17567"/>
                </a:lnTo>
                <a:lnTo>
                  <a:pt x="326032" y="39678"/>
                </a:lnTo>
                <a:lnTo>
                  <a:pt x="358759" y="70673"/>
                </a:lnTo>
                <a:lnTo>
                  <a:pt x="383595" y="110554"/>
                </a:lnTo>
                <a:lnTo>
                  <a:pt x="398563" y="159319"/>
                </a:lnTo>
                <a:lnTo>
                  <a:pt x="401683" y="216969"/>
                </a:lnTo>
                <a:lnTo>
                  <a:pt x="390978" y="283503"/>
                </a:lnTo>
                <a:lnTo>
                  <a:pt x="364469" y="358922"/>
                </a:lnTo>
                <a:lnTo>
                  <a:pt x="320178" y="443226"/>
                </a:lnTo>
              </a:path>
            </a:pathLst>
          </a:custGeom>
          <a:ln w="705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06">
              <a:latin typeface="Arial Narrow" panose="020B0606020202030204" pitchFamily="34" charset="0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5043522" y="4367606"/>
            <a:ext cx="54351" cy="71536"/>
          </a:xfrm>
          <a:custGeom>
            <a:avLst/>
            <a:gdLst/>
            <a:ahLst/>
            <a:cxnLst/>
            <a:rect l="l" t="t" r="r" b="b"/>
            <a:pathLst>
              <a:path w="57035" h="75069">
                <a:moveTo>
                  <a:pt x="0" y="75069"/>
                </a:moveTo>
                <a:lnTo>
                  <a:pt x="57035" y="24930"/>
                </a:lnTo>
                <a:lnTo>
                  <a:pt x="11480" y="0"/>
                </a:lnTo>
                <a:lnTo>
                  <a:pt x="0" y="750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06">
              <a:latin typeface="Arial Narrow" panose="020B0606020202030204" pitchFamily="34" charset="0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5039274" y="4753259"/>
            <a:ext cx="1127104" cy="387641"/>
          </a:xfrm>
          <a:custGeom>
            <a:avLst/>
            <a:gdLst/>
            <a:ahLst/>
            <a:cxnLst/>
            <a:rect l="l" t="t" r="r" b="b"/>
            <a:pathLst>
              <a:path w="1182763" h="406784">
                <a:moveTo>
                  <a:pt x="1182763" y="0"/>
                </a:moveTo>
                <a:lnTo>
                  <a:pt x="1123611" y="77119"/>
                </a:lnTo>
                <a:lnTo>
                  <a:pt x="1064460" y="146140"/>
                </a:lnTo>
                <a:lnTo>
                  <a:pt x="1005309" y="207063"/>
                </a:lnTo>
                <a:lnTo>
                  <a:pt x="946159" y="259889"/>
                </a:lnTo>
                <a:lnTo>
                  <a:pt x="887010" y="304616"/>
                </a:lnTo>
                <a:lnTo>
                  <a:pt x="827863" y="341246"/>
                </a:lnTo>
                <a:lnTo>
                  <a:pt x="768716" y="369777"/>
                </a:lnTo>
                <a:lnTo>
                  <a:pt x="709571" y="390211"/>
                </a:lnTo>
                <a:lnTo>
                  <a:pt x="650428" y="402546"/>
                </a:lnTo>
                <a:lnTo>
                  <a:pt x="591286" y="406784"/>
                </a:lnTo>
                <a:lnTo>
                  <a:pt x="532146" y="402923"/>
                </a:lnTo>
                <a:lnTo>
                  <a:pt x="473009" y="390965"/>
                </a:lnTo>
                <a:lnTo>
                  <a:pt x="413873" y="370909"/>
                </a:lnTo>
                <a:lnTo>
                  <a:pt x="354740" y="342754"/>
                </a:lnTo>
                <a:lnTo>
                  <a:pt x="295609" y="306502"/>
                </a:lnTo>
                <a:lnTo>
                  <a:pt x="236482" y="262152"/>
                </a:lnTo>
                <a:lnTo>
                  <a:pt x="177356" y="209704"/>
                </a:lnTo>
                <a:lnTo>
                  <a:pt x="118234" y="149158"/>
                </a:lnTo>
                <a:lnTo>
                  <a:pt x="59115" y="80513"/>
                </a:lnTo>
                <a:lnTo>
                  <a:pt x="0" y="3771"/>
                </a:lnTo>
              </a:path>
            </a:pathLst>
          </a:custGeom>
          <a:ln w="705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06">
              <a:latin typeface="Arial Narrow" panose="020B0606020202030204" pitchFamily="34" charset="0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5039274" y="4756854"/>
            <a:ext cx="61007" cy="69309"/>
          </a:xfrm>
          <a:custGeom>
            <a:avLst/>
            <a:gdLst/>
            <a:ahLst/>
            <a:cxnLst/>
            <a:rect l="l" t="t" r="r" b="b"/>
            <a:pathLst>
              <a:path w="64020" h="72732">
                <a:moveTo>
                  <a:pt x="0" y="0"/>
                </a:moveTo>
                <a:lnTo>
                  <a:pt x="22542" y="72732"/>
                </a:lnTo>
                <a:lnTo>
                  <a:pt x="64020" y="4122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06">
              <a:latin typeface="Arial Narrow" panose="020B0606020202030204" pitchFamily="34" charset="0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6468634" y="4594464"/>
            <a:ext cx="1137621" cy="11303"/>
          </a:xfrm>
          <a:custGeom>
            <a:avLst/>
            <a:gdLst/>
            <a:ahLst/>
            <a:cxnLst/>
            <a:rect l="l" t="t" r="r" b="b"/>
            <a:pathLst>
              <a:path w="1193800" h="11861">
                <a:moveTo>
                  <a:pt x="0" y="0"/>
                </a:moveTo>
                <a:lnTo>
                  <a:pt x="59689" y="574"/>
                </a:lnTo>
                <a:lnTo>
                  <a:pt x="119379" y="1152"/>
                </a:lnTo>
                <a:lnTo>
                  <a:pt x="179068" y="1732"/>
                </a:lnTo>
                <a:lnTo>
                  <a:pt x="238758" y="2315"/>
                </a:lnTo>
                <a:lnTo>
                  <a:pt x="298448" y="2899"/>
                </a:lnTo>
                <a:lnTo>
                  <a:pt x="358138" y="3487"/>
                </a:lnTo>
                <a:lnTo>
                  <a:pt x="417829" y="4076"/>
                </a:lnTo>
                <a:lnTo>
                  <a:pt x="477519" y="4667"/>
                </a:lnTo>
                <a:lnTo>
                  <a:pt x="537209" y="5260"/>
                </a:lnTo>
                <a:lnTo>
                  <a:pt x="596900" y="5854"/>
                </a:lnTo>
                <a:lnTo>
                  <a:pt x="656590" y="6450"/>
                </a:lnTo>
                <a:lnTo>
                  <a:pt x="716280" y="7048"/>
                </a:lnTo>
                <a:lnTo>
                  <a:pt x="775970" y="7646"/>
                </a:lnTo>
                <a:lnTo>
                  <a:pt x="835661" y="8246"/>
                </a:lnTo>
                <a:lnTo>
                  <a:pt x="895351" y="8847"/>
                </a:lnTo>
                <a:lnTo>
                  <a:pt x="955041" y="9449"/>
                </a:lnTo>
                <a:lnTo>
                  <a:pt x="1014731" y="10051"/>
                </a:lnTo>
                <a:lnTo>
                  <a:pt x="1074420" y="10654"/>
                </a:lnTo>
                <a:lnTo>
                  <a:pt x="1134110" y="11258"/>
                </a:lnTo>
                <a:lnTo>
                  <a:pt x="1193800" y="11861"/>
                </a:lnTo>
              </a:path>
            </a:pathLst>
          </a:custGeom>
          <a:ln w="705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06">
              <a:latin typeface="Arial Narrow" panose="020B0606020202030204" pitchFamily="34" charset="0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7538810" y="4580631"/>
            <a:ext cx="67446" cy="48905"/>
          </a:xfrm>
          <a:custGeom>
            <a:avLst/>
            <a:gdLst/>
            <a:ahLst/>
            <a:cxnLst/>
            <a:rect l="l" t="t" r="r" b="b"/>
            <a:pathLst>
              <a:path w="70777" h="51320">
                <a:moveTo>
                  <a:pt x="0" y="51320"/>
                </a:moveTo>
                <a:lnTo>
                  <a:pt x="70777" y="26377"/>
                </a:lnTo>
                <a:lnTo>
                  <a:pt x="520" y="0"/>
                </a:lnTo>
                <a:lnTo>
                  <a:pt x="0" y="513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06">
              <a:latin typeface="Arial Narrow" panose="020B0606020202030204" pitchFamily="34" charset="0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5081559" y="4718017"/>
            <a:ext cx="2565094" cy="500362"/>
          </a:xfrm>
          <a:custGeom>
            <a:avLst/>
            <a:gdLst/>
            <a:ahLst/>
            <a:cxnLst/>
            <a:rect l="l" t="t" r="r" b="b"/>
            <a:pathLst>
              <a:path w="2691765" h="525071">
                <a:moveTo>
                  <a:pt x="0" y="0"/>
                </a:moveTo>
                <a:lnTo>
                  <a:pt x="134067" y="99341"/>
                </a:lnTo>
                <a:lnTo>
                  <a:pt x="268191" y="188275"/>
                </a:lnTo>
                <a:lnTo>
                  <a:pt x="402370" y="266799"/>
                </a:lnTo>
                <a:lnTo>
                  <a:pt x="536605" y="334916"/>
                </a:lnTo>
                <a:lnTo>
                  <a:pt x="670896" y="392626"/>
                </a:lnTo>
                <a:lnTo>
                  <a:pt x="805242" y="439928"/>
                </a:lnTo>
                <a:lnTo>
                  <a:pt x="939642" y="476823"/>
                </a:lnTo>
                <a:lnTo>
                  <a:pt x="1074098" y="503312"/>
                </a:lnTo>
                <a:lnTo>
                  <a:pt x="1208608" y="519394"/>
                </a:lnTo>
                <a:lnTo>
                  <a:pt x="1343172" y="525071"/>
                </a:lnTo>
                <a:lnTo>
                  <a:pt x="1477791" y="520343"/>
                </a:lnTo>
                <a:lnTo>
                  <a:pt x="1612463" y="505210"/>
                </a:lnTo>
                <a:lnTo>
                  <a:pt x="1747190" y="479672"/>
                </a:lnTo>
                <a:lnTo>
                  <a:pt x="1881970" y="443731"/>
                </a:lnTo>
                <a:lnTo>
                  <a:pt x="2016803" y="397385"/>
                </a:lnTo>
                <a:lnTo>
                  <a:pt x="2151690" y="340636"/>
                </a:lnTo>
                <a:lnTo>
                  <a:pt x="2286630" y="273484"/>
                </a:lnTo>
                <a:lnTo>
                  <a:pt x="2421622" y="195929"/>
                </a:lnTo>
                <a:lnTo>
                  <a:pt x="2556667" y="107972"/>
                </a:lnTo>
                <a:lnTo>
                  <a:pt x="2691765" y="9613"/>
                </a:lnTo>
              </a:path>
            </a:pathLst>
          </a:custGeom>
          <a:ln w="705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06">
              <a:latin typeface="Arial Narrow" panose="020B0606020202030204" pitchFamily="34" charset="0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7577839" y="4727180"/>
            <a:ext cx="68814" cy="60221"/>
          </a:xfrm>
          <a:custGeom>
            <a:avLst/>
            <a:gdLst/>
            <a:ahLst/>
            <a:cxnLst/>
            <a:rect l="l" t="t" r="r" b="b"/>
            <a:pathLst>
              <a:path w="72212" h="63195">
                <a:moveTo>
                  <a:pt x="0" y="21907"/>
                </a:moveTo>
                <a:lnTo>
                  <a:pt x="30975" y="63195"/>
                </a:lnTo>
                <a:lnTo>
                  <a:pt x="72212" y="0"/>
                </a:lnTo>
                <a:lnTo>
                  <a:pt x="0" y="219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06">
              <a:latin typeface="Arial Narrow" panose="020B0606020202030204" pitchFamily="34" charset="0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6153138" y="4374516"/>
            <a:ext cx="301954" cy="80722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102"/>
            <a:r>
              <a:rPr sz="1953" spc="-218" dirty="0" smtClean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q</a:t>
            </a:r>
            <a:r>
              <a:rPr lang="en-US" sz="1953" spc="-218" dirty="0" smtClean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 </a:t>
            </a:r>
            <a:r>
              <a:rPr sz="2073" spc="7" baseline="-11494" dirty="0" smtClean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0</a:t>
            </a:r>
            <a:endParaRPr sz="2073" baseline="-11494" dirty="0">
              <a:latin typeface="Arial Narrow" panose="020B0606020202030204" pitchFamily="34" charset="0"/>
              <a:cs typeface="Arial"/>
            </a:endParaRPr>
          </a:p>
          <a:p>
            <a:pPr>
              <a:lnSpc>
                <a:spcPts val="619"/>
              </a:lnSpc>
              <a:spcBef>
                <a:spcPts val="16"/>
              </a:spcBef>
            </a:pPr>
            <a:endParaRPr sz="619" dirty="0">
              <a:latin typeface="Arial Narrow" panose="020B0606020202030204" pitchFamily="34" charset="0"/>
            </a:endParaRPr>
          </a:p>
          <a:p>
            <a:pPr>
              <a:lnSpc>
                <a:spcPts val="953"/>
              </a:lnSpc>
            </a:pPr>
            <a:endParaRPr sz="953" dirty="0">
              <a:latin typeface="Arial Narrow" panose="020B0606020202030204" pitchFamily="34" charset="0"/>
            </a:endParaRPr>
          </a:p>
          <a:p>
            <a:pPr marL="122228"/>
            <a:r>
              <a:rPr sz="1953" i="1" dirty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B</a:t>
            </a:r>
            <a:endParaRPr sz="1953" dirty="0">
              <a:latin typeface="Arial Narrow" panose="020B0606020202030204" pitchFamily="34" charset="0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6177826" y="3673065"/>
            <a:ext cx="191217" cy="3080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102"/>
            <a:r>
              <a:rPr sz="1953" i="1" dirty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A</a:t>
            </a:r>
            <a:endParaRPr sz="1953">
              <a:latin typeface="Arial Narrow" panose="020B0606020202030204" pitchFamily="34" charset="0"/>
              <a:cs typeface="Arial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5505420" y="4249621"/>
            <a:ext cx="191217" cy="3080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102"/>
            <a:r>
              <a:rPr sz="1953" i="1" dirty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A</a:t>
            </a:r>
            <a:endParaRPr sz="1953">
              <a:latin typeface="Arial Narrow" panose="020B0606020202030204" pitchFamily="34" charset="0"/>
              <a:cs typeface="Arial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7673678" y="4389040"/>
            <a:ext cx="235996" cy="34189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102"/>
            <a:r>
              <a:rPr sz="1953" spc="-218" dirty="0" smtClean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q</a:t>
            </a:r>
            <a:r>
              <a:rPr lang="en-US" sz="1953" spc="-218" dirty="0" smtClean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 </a:t>
            </a:r>
            <a:r>
              <a:rPr sz="2073" spc="7" baseline="-11494" dirty="0" smtClean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1</a:t>
            </a:r>
            <a:endParaRPr sz="2073" baseline="-11494" dirty="0">
              <a:latin typeface="Arial Narrow" panose="020B0606020202030204" pitchFamily="34" charset="0"/>
              <a:cs typeface="Arial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4834465" y="3673065"/>
            <a:ext cx="191217" cy="3080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102"/>
            <a:r>
              <a:rPr sz="1953" i="1" dirty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B</a:t>
            </a:r>
            <a:endParaRPr sz="1953">
              <a:latin typeface="Arial Narrow" panose="020B0606020202030204" pitchFamily="34" charset="0"/>
              <a:cs typeface="Arial"/>
            </a:endParaRPr>
          </a:p>
        </p:txBody>
      </p:sp>
      <p:sp>
        <p:nvSpPr>
          <p:cNvPr id="64" name="object 64"/>
          <p:cNvSpPr txBox="1"/>
          <p:nvPr/>
        </p:nvSpPr>
        <p:spPr>
          <a:xfrm flipH="1">
            <a:off x="5457528" y="5168195"/>
            <a:ext cx="590596" cy="48019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R="778752" algn="ctr"/>
            <a:r>
              <a:rPr sz="1953" i="1" dirty="0" smtClean="0">
                <a:solidFill>
                  <a:srgbClr val="231F20"/>
                </a:solidFill>
                <a:latin typeface="Arial"/>
                <a:cs typeface="Arial"/>
              </a:rPr>
              <a:t>B</a:t>
            </a:r>
            <a:endParaRPr sz="1953" dirty="0">
              <a:latin typeface="Arial"/>
              <a:cs typeface="Arial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6940274" y="4255429"/>
            <a:ext cx="191217" cy="3080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102"/>
            <a:r>
              <a:rPr sz="1953" i="1" dirty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B</a:t>
            </a:r>
            <a:endParaRPr sz="1953">
              <a:latin typeface="Arial Narrow" panose="020B0606020202030204" pitchFamily="34" charset="0"/>
              <a:cs typeface="Arial"/>
            </a:endParaRPr>
          </a:p>
        </p:txBody>
      </p:sp>
      <p:sp>
        <p:nvSpPr>
          <p:cNvPr id="71" name="Title 7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for </a:t>
            </a:r>
            <a:r>
              <a:rPr lang="el-GR" dirty="0"/>
              <a:t>ω-</a:t>
            </a:r>
            <a:r>
              <a:rPr lang="en-US" dirty="0"/>
              <a:t>operator for </a:t>
            </a:r>
            <a:r>
              <a:rPr lang="en-US" dirty="0" smtClean="0"/>
              <a:t>NFA</a:t>
            </a:r>
            <a:endParaRPr lang="en-US" dirty="0"/>
          </a:p>
        </p:txBody>
      </p:sp>
      <p:sp>
        <p:nvSpPr>
          <p:cNvPr id="68" name="object 6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4204"/>
            <a:r>
              <a:rPr sz="1143" spc="-10" dirty="0">
                <a:solidFill>
                  <a:srgbClr val="231F20"/>
                </a:solidFill>
                <a:latin typeface="Arial"/>
                <a:cs typeface="Arial"/>
              </a:rPr>
              <a:t>25</a:t>
            </a:r>
            <a:endParaRPr sz="1143">
              <a:latin typeface="Arial"/>
              <a:cs typeface="Arial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654837" y="6008780"/>
            <a:ext cx="761999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102"/>
            <a:r>
              <a:rPr lang="en-IN" spc="-57" dirty="0">
                <a:solidFill>
                  <a:srgbClr val="231F20"/>
                </a:solidFill>
                <a:cs typeface="Arial"/>
              </a:rPr>
              <a:t>F</a:t>
            </a:r>
            <a:r>
              <a:rPr lang="en-IN" spc="5" dirty="0">
                <a:solidFill>
                  <a:srgbClr val="231F20"/>
                </a:solidFill>
                <a:cs typeface="Arial"/>
              </a:rPr>
              <a:t>rom</a:t>
            </a:r>
            <a:r>
              <a:rPr lang="en-IN" spc="-14" dirty="0">
                <a:solidFill>
                  <a:srgbClr val="231F20"/>
                </a:solidFill>
                <a:cs typeface="Arial"/>
              </a:rPr>
              <a:t> </a:t>
            </a:r>
            <a:r>
              <a:rPr lang="en-IN" spc="5" dirty="0">
                <a:solidFill>
                  <a:srgbClr val="231F20"/>
                </a:solidFill>
                <a:cs typeface="Arial"/>
              </a:rPr>
              <a:t>an</a:t>
            </a:r>
            <a:r>
              <a:rPr lang="en-IN" spc="10" dirty="0">
                <a:solidFill>
                  <a:srgbClr val="231F20"/>
                </a:solidFill>
                <a:cs typeface="Arial"/>
              </a:rPr>
              <a:t> </a:t>
            </a:r>
            <a:r>
              <a:rPr lang="en-IN" spc="14" dirty="0">
                <a:solidFill>
                  <a:srgbClr val="231F20"/>
                </a:solidFill>
                <a:cs typeface="Arial"/>
              </a:rPr>
              <a:t>N</a:t>
            </a:r>
            <a:r>
              <a:rPr lang="en-IN" spc="-114" dirty="0">
                <a:solidFill>
                  <a:srgbClr val="231F20"/>
                </a:solidFill>
                <a:cs typeface="Arial"/>
              </a:rPr>
              <a:t>F</a:t>
            </a:r>
            <a:r>
              <a:rPr lang="en-IN" spc="10" dirty="0">
                <a:solidFill>
                  <a:srgbClr val="231F20"/>
                </a:solidFill>
                <a:cs typeface="Arial"/>
              </a:rPr>
              <a:t>A</a:t>
            </a:r>
            <a:r>
              <a:rPr lang="en-IN" spc="-14" dirty="0">
                <a:solidFill>
                  <a:srgbClr val="231F20"/>
                </a:solidFill>
                <a:cs typeface="Arial"/>
              </a:rPr>
              <a:t> </a:t>
            </a:r>
            <a:r>
              <a:rPr lang="en-IN" spc="5" dirty="0">
                <a:solidFill>
                  <a:srgbClr val="231F20"/>
                </a:solidFill>
                <a:cs typeface="Arial"/>
              </a:rPr>
              <a:t>accepting</a:t>
            </a:r>
            <a:r>
              <a:rPr lang="en-IN" spc="-14" dirty="0">
                <a:solidFill>
                  <a:srgbClr val="231F20"/>
                </a:solidFill>
                <a:cs typeface="Arial"/>
              </a:rPr>
              <a:t> </a:t>
            </a:r>
            <a:r>
              <a:rPr lang="en-IN" i="1" spc="10" dirty="0">
                <a:solidFill>
                  <a:srgbClr val="231F20"/>
                </a:solidFill>
                <a:cs typeface="Arial"/>
              </a:rPr>
              <a:t>A</a:t>
            </a:r>
            <a:r>
              <a:rPr lang="en-IN" spc="-14" baseline="37037" dirty="0">
                <a:solidFill>
                  <a:srgbClr val="231F20"/>
                </a:solidFill>
                <a:latin typeface="Meiryo"/>
                <a:cs typeface="Meiryo"/>
              </a:rPr>
              <a:t>∗</a:t>
            </a:r>
            <a:r>
              <a:rPr lang="en-IN" i="1" spc="10" dirty="0">
                <a:solidFill>
                  <a:srgbClr val="231F20"/>
                </a:solidFill>
                <a:cs typeface="Arial"/>
              </a:rPr>
              <a:t>B </a:t>
            </a:r>
            <a:r>
              <a:rPr lang="en-IN" spc="5" dirty="0">
                <a:solidFill>
                  <a:srgbClr val="231F20"/>
                </a:solidFill>
                <a:cs typeface="Arial"/>
              </a:rPr>
              <a:t>to</a:t>
            </a:r>
            <a:r>
              <a:rPr lang="en-IN" spc="10" dirty="0">
                <a:solidFill>
                  <a:srgbClr val="231F20"/>
                </a:solidFill>
                <a:cs typeface="Arial"/>
              </a:rPr>
              <a:t> </a:t>
            </a:r>
            <a:r>
              <a:rPr lang="en-IN" spc="5" dirty="0">
                <a:solidFill>
                  <a:srgbClr val="231F20"/>
                </a:solidFill>
                <a:cs typeface="Arial"/>
              </a:rPr>
              <a:t>an</a:t>
            </a:r>
            <a:r>
              <a:rPr lang="en-IN" spc="-5" dirty="0">
                <a:solidFill>
                  <a:srgbClr val="231F20"/>
                </a:solidFill>
                <a:cs typeface="Arial"/>
              </a:rPr>
              <a:t> </a:t>
            </a:r>
            <a:r>
              <a:rPr lang="en-IN" spc="14" dirty="0">
                <a:solidFill>
                  <a:srgbClr val="231F20"/>
                </a:solidFill>
                <a:cs typeface="Arial"/>
              </a:rPr>
              <a:t>N</a:t>
            </a:r>
            <a:r>
              <a:rPr lang="en-IN" spc="10" dirty="0">
                <a:solidFill>
                  <a:srgbClr val="231F20"/>
                </a:solidFill>
                <a:cs typeface="Arial"/>
              </a:rPr>
              <a:t>BA</a:t>
            </a:r>
            <a:r>
              <a:rPr lang="en-IN" spc="-5" dirty="0">
                <a:solidFill>
                  <a:srgbClr val="231F20"/>
                </a:solidFill>
                <a:cs typeface="Arial"/>
              </a:rPr>
              <a:t> </a:t>
            </a:r>
            <a:r>
              <a:rPr lang="en-IN" spc="5" dirty="0">
                <a:solidFill>
                  <a:srgbClr val="231F20"/>
                </a:solidFill>
                <a:cs typeface="Arial"/>
              </a:rPr>
              <a:t>accepting</a:t>
            </a:r>
            <a:r>
              <a:rPr lang="en-IN" spc="-14" dirty="0">
                <a:solidFill>
                  <a:srgbClr val="231F20"/>
                </a:solidFill>
                <a:cs typeface="Arial"/>
              </a:rPr>
              <a:t> </a:t>
            </a:r>
            <a:r>
              <a:rPr lang="en-IN" spc="186" dirty="0">
                <a:solidFill>
                  <a:srgbClr val="231F20"/>
                </a:solidFill>
                <a:cs typeface="Arial"/>
              </a:rPr>
              <a:t>(</a:t>
            </a:r>
            <a:r>
              <a:rPr lang="en-IN" i="1" spc="10" dirty="0">
                <a:solidFill>
                  <a:srgbClr val="231F20"/>
                </a:solidFill>
                <a:cs typeface="Arial"/>
              </a:rPr>
              <a:t>A</a:t>
            </a:r>
            <a:r>
              <a:rPr lang="en-IN" spc="7" baseline="37037" dirty="0">
                <a:solidFill>
                  <a:srgbClr val="231F20"/>
                </a:solidFill>
                <a:latin typeface="Meiryo"/>
                <a:cs typeface="Meiryo"/>
              </a:rPr>
              <a:t>∗</a:t>
            </a:r>
            <a:r>
              <a:rPr lang="en-IN" i="1" dirty="0">
                <a:solidFill>
                  <a:srgbClr val="231F20"/>
                </a:solidFill>
                <a:cs typeface="Arial"/>
              </a:rPr>
              <a:t>B</a:t>
            </a:r>
            <a:r>
              <a:rPr lang="en-IN" spc="186" dirty="0">
                <a:solidFill>
                  <a:srgbClr val="231F20"/>
                </a:solidFill>
                <a:cs typeface="Arial"/>
              </a:rPr>
              <a:t>)</a:t>
            </a:r>
            <a:r>
              <a:rPr lang="en-IN" spc="-107" baseline="34722" dirty="0">
                <a:solidFill>
                  <a:srgbClr val="231F20"/>
                </a:solidFill>
                <a:cs typeface="Arial"/>
              </a:rPr>
              <a:t>ω</a:t>
            </a:r>
            <a:endParaRPr lang="en-IN" baseline="34722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340585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0" name="Content Placeholder 19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258979" indent="-246876">
                  <a:buClr>
                    <a:srgbClr val="231F20"/>
                  </a:buClr>
                  <a:buFont typeface="Gulim"/>
                  <a:buChar char="•"/>
                  <a:tabLst>
                    <a:tab pos="258979" algn="l"/>
                  </a:tabLst>
                </a:pPr>
                <a:r>
                  <a:rPr lang="en-IN" dirty="0" smtClean="0">
                    <a:solidFill>
                      <a:srgbClr val="231F20"/>
                    </a:solidFill>
                    <a:cs typeface="Arial"/>
                  </a:rPr>
                  <a:t>Let</a:t>
                </a:r>
                <a:r>
                  <a:rPr lang="en-IN" spc="-5" dirty="0">
                    <a:solidFill>
                      <a:srgbClr val="231F20"/>
                    </a:solidFill>
                    <a:cs typeface="Arial"/>
                  </a:rPr>
                  <a:t> </a:t>
                </a:r>
                <a14:m>
                  <m:oMath xmlns:m="http://schemas.openxmlformats.org/officeDocument/2006/math">
                    <m:r>
                      <a:rPr lang="en-IN" i="1" spc="-86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Arial"/>
                      </a:rPr>
                      <m:t>𝜎</m:t>
                    </m:r>
                    <m:r>
                      <a:rPr lang="en-IN" i="1" spc="67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Arial"/>
                      </a:rPr>
                      <m:t> </m:t>
                    </m:r>
                    <m:r>
                      <a:rPr lang="en-IN" i="1" spc="-648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Gulim"/>
                      </a:rPr>
                      <m:t>∈</m:t>
                    </m:r>
                    <m:r>
                      <a:rPr lang="en-IN" i="1" spc="-100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Gulim"/>
                      </a:rPr>
                      <m:t> </m:t>
                    </m:r>
                    <m:r>
                      <a:rPr lang="en-IN" i="1" spc="286" dirty="0" err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Gulim"/>
                      </a:rPr>
                      <m:t>𝐿</m:t>
                    </m:r>
                    <m:r>
                      <a:rPr lang="en-IN" i="1" spc="-7" baseline="-11494" dirty="0" err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Arial"/>
                      </a:rPr>
                      <m:t>𝜔</m:t>
                    </m:r>
                    <m:r>
                      <a:rPr lang="en-IN" i="1" spc="109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Arial"/>
                      </a:rPr>
                      <m:t>(</m:t>
                    </m:r>
                    <m:r>
                      <a:rPr lang="en-IN" i="1" spc="295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Gulim"/>
                      </a:rPr>
                      <m:t>𝐴</m:t>
                    </m:r>
                    <m:r>
                      <a:rPr lang="en-IN" i="1" spc="207" baseline="28735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Meiryo"/>
                      </a:rPr>
                      <m:t>′</m:t>
                    </m:r>
                    <m:r>
                      <a:rPr lang="en-IN" i="1" spc="109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Arial"/>
                      </a:rPr>
                      <m:t>)</m:t>
                    </m:r>
                  </m:oMath>
                </a14:m>
                <a:r>
                  <a:rPr lang="en-IN" dirty="0" smtClean="0">
                    <a:solidFill>
                      <a:srgbClr val="231F20"/>
                    </a:solidFill>
                    <a:cs typeface="Arial"/>
                  </a:rPr>
                  <a:t> and</a:t>
                </a:r>
                <a:r>
                  <a:rPr lang="en-IN" spc="-5" dirty="0" smtClean="0">
                    <a:solidFill>
                      <a:srgbClr val="231F20"/>
                    </a:solidFill>
                    <a:cs typeface="Arial"/>
                  </a:rPr>
                  <a:t> q</a:t>
                </a:r>
                <a:r>
                  <a:rPr lang="en-IN" spc="-5" baseline="-25000" dirty="0" smtClean="0">
                    <a:solidFill>
                      <a:srgbClr val="231F20"/>
                    </a:solidFill>
                    <a:cs typeface="Arial"/>
                  </a:rPr>
                  <a:t>0</a:t>
                </a:r>
                <a:r>
                  <a:rPr lang="en-IN" spc="-5" dirty="0" smtClean="0">
                    <a:solidFill>
                      <a:srgbClr val="231F20"/>
                    </a:solidFill>
                    <a:cs typeface="Arial"/>
                  </a:rPr>
                  <a:t> q</a:t>
                </a:r>
                <a:r>
                  <a:rPr lang="en-IN" spc="-5" baseline="-25000" dirty="0" smtClean="0">
                    <a:solidFill>
                      <a:srgbClr val="231F20"/>
                    </a:solidFill>
                    <a:cs typeface="Arial"/>
                  </a:rPr>
                  <a:t>1</a:t>
                </a:r>
                <a:r>
                  <a:rPr lang="en-IN" spc="-5" dirty="0" smtClean="0">
                    <a:solidFill>
                      <a:srgbClr val="231F20"/>
                    </a:solidFill>
                    <a:cs typeface="Arial"/>
                  </a:rPr>
                  <a:t> q</a:t>
                </a:r>
                <a:r>
                  <a:rPr lang="en-IN" spc="-5" baseline="-25000" dirty="0" smtClean="0">
                    <a:solidFill>
                      <a:srgbClr val="231F20"/>
                    </a:solidFill>
                    <a:cs typeface="Arial"/>
                  </a:rPr>
                  <a:t>2</a:t>
                </a:r>
                <a:r>
                  <a:rPr lang="en-IN" spc="-5" dirty="0" smtClean="0">
                    <a:solidFill>
                      <a:srgbClr val="231F20"/>
                    </a:solidFill>
                    <a:cs typeface="Arial"/>
                  </a:rPr>
                  <a:t> … be an accepting run </a:t>
                </a:r>
                <a:r>
                  <a:rPr lang="en-IN" spc="-5" dirty="0" smtClean="0">
                    <a:solidFill>
                      <a:schemeClr val="tx1"/>
                    </a:solidFill>
                    <a:cs typeface="Arial"/>
                  </a:rPr>
                  <a:t>for </a:t>
                </a:r>
                <a14:m>
                  <m:oMath xmlns:m="http://schemas.openxmlformats.org/officeDocument/2006/math">
                    <m:r>
                      <a:rPr lang="en-IN" i="1" spc="-86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𝜎</m:t>
                    </m:r>
                  </m:oMath>
                </a14:m>
                <a:r>
                  <a:rPr lang="en-IN" spc="81" dirty="0">
                    <a:solidFill>
                      <a:schemeClr val="tx1"/>
                    </a:solidFill>
                    <a:cs typeface="Arial"/>
                  </a:rPr>
                  <a:t> </a:t>
                </a:r>
                <a:r>
                  <a:rPr lang="en-IN" spc="81" dirty="0" smtClean="0">
                    <a:solidFill>
                      <a:schemeClr val="tx1"/>
                    </a:solidFill>
                    <a:cs typeface="Arial"/>
                  </a:rPr>
                  <a:t>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 spc="135" dirty="0" smtClean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  <a:cs typeface="Gulim"/>
                          </a:rPr>
                        </m:ctrlPr>
                      </m:sSupPr>
                      <m:e>
                        <m:r>
                          <a:rPr lang="en-IN" i="1" spc="295" dirty="0" smtClean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  <a:cs typeface="Gulim"/>
                          </a:rPr>
                          <m:t>𝐴</m:t>
                        </m:r>
                      </m:e>
                      <m:sup>
                        <m:r>
                          <a:rPr lang="en-IN" i="1" spc="135" dirty="0" smtClean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  <a:cs typeface="Gulim"/>
                          </a:rPr>
                          <m:t>′</m:t>
                        </m:r>
                      </m:sup>
                    </m:sSup>
                  </m:oMath>
                </a14:m>
                <a:endParaRPr lang="en-US" spc="135" dirty="0" smtClean="0">
                  <a:solidFill>
                    <a:srgbClr val="231F20"/>
                  </a:solidFill>
                  <a:cs typeface="Meiryo"/>
                </a:endParaRPr>
              </a:p>
              <a:p>
                <a:pPr marL="773329" lvl="1" indent="-246876">
                  <a:buClr>
                    <a:srgbClr val="231F20"/>
                  </a:buClr>
                  <a:buFont typeface="Gulim"/>
                  <a:buChar char="•"/>
                  <a:tabLst>
                    <a:tab pos="258979" algn="l"/>
                  </a:tabLst>
                </a:pPr>
                <a:r>
                  <a:rPr lang="en-IN" dirty="0" smtClean="0">
                    <a:cs typeface="Meiryo"/>
                  </a:rPr>
                  <a:t>Hence,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𝑭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𝑸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IN" dirty="0" smtClean="0">
                    <a:cs typeface="Meiryo"/>
                  </a:rPr>
                  <a:t> for infinitely many indices </a:t>
                </a:r>
                <a:r>
                  <a:rPr lang="en-IN" dirty="0" err="1" smtClean="0">
                    <a:cs typeface="Meiryo"/>
                  </a:rPr>
                  <a:t>i</a:t>
                </a:r>
                <a:endParaRPr lang="en-IN" dirty="0" smtClean="0">
                  <a:cs typeface="Meiryo"/>
                </a:endParaRPr>
              </a:p>
              <a:p>
                <a:pPr marL="773329" lvl="1" indent="-246876">
                  <a:buClr>
                    <a:srgbClr val="231F20"/>
                  </a:buClr>
                  <a:buFont typeface="Gulim"/>
                  <a:buChar char="•"/>
                  <a:tabLst>
                    <a:tab pos="258979" algn="l"/>
                  </a:tabLst>
                </a:pPr>
                <a:r>
                  <a:rPr lang="en-IN" dirty="0" smtClean="0">
                    <a:cs typeface="Meiryo"/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&lt; … </m:t>
                    </m:r>
                  </m:oMath>
                </a14:m>
                <a:r>
                  <a:rPr lang="en-IN" dirty="0" smtClean="0">
                    <a:cs typeface="Meiryo"/>
                  </a:rPr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𝒌</m:t>
                            </m:r>
                          </m:sub>
                        </m:sSub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𝑭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IN" dirty="0" smtClean="0">
                    <a:cs typeface="Meiryo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∉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𝑭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IN" dirty="0" smtClean="0">
                    <a:cs typeface="Meiryo"/>
                  </a:rPr>
                  <a:t> for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cs typeface="Meiryo"/>
                      </a:rPr>
                      <m:t>𝒋</m:t>
                    </m:r>
                    <m:r>
                      <a:rPr lang="en-US" b="1" i="1" smtClean="0">
                        <a:latin typeface="Cambria Math" panose="02040503050406030204" pitchFamily="18" charset="0"/>
                        <a:cs typeface="Meiryo"/>
                      </a:rPr>
                      <m:t> 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</m:oMath>
                </a14:m>
                <a:endParaRPr lang="en-IN" dirty="0" smtClean="0">
                  <a:solidFill>
                    <a:srgbClr val="231F20"/>
                  </a:solidFill>
                  <a:cs typeface="Arial"/>
                </a:endParaRPr>
              </a:p>
              <a:p>
                <a:pPr marL="773329" lvl="1" indent="-246876">
                  <a:buClr>
                    <a:srgbClr val="231F20"/>
                  </a:buClr>
                  <a:buFont typeface="Gulim"/>
                  <a:buChar char="•"/>
                  <a:tabLst>
                    <a:tab pos="258979" algn="l"/>
                  </a:tabLst>
                </a:pPr>
                <a:endParaRPr lang="en-IN" dirty="0">
                  <a:solidFill>
                    <a:srgbClr val="231F20"/>
                  </a:solidFill>
                  <a:cs typeface="Arial"/>
                </a:endParaRPr>
              </a:p>
              <a:p>
                <a:pPr marL="258979" indent="-246876">
                  <a:buClr>
                    <a:srgbClr val="231F20"/>
                  </a:buClr>
                  <a:buFont typeface="Gulim"/>
                  <a:buChar char="•"/>
                  <a:tabLst>
                    <a:tab pos="258979" algn="l"/>
                  </a:tabLst>
                </a:pPr>
                <a:r>
                  <a:rPr lang="en-IN" dirty="0">
                    <a:solidFill>
                      <a:srgbClr val="231F20"/>
                    </a:solidFill>
                    <a:cs typeface="Arial"/>
                  </a:rPr>
                  <a:t>Divide </a:t>
                </a:r>
                <a14:m>
                  <m:oMath xmlns:m="http://schemas.openxmlformats.org/officeDocument/2006/math">
                    <m:r>
                      <a:rPr lang="en-IN" i="1" spc="-86" dirty="0">
                        <a:latin typeface="Cambria Math" panose="02040503050406030204" pitchFamily="18" charset="0"/>
                        <a:cs typeface="Arial"/>
                      </a:rPr>
                      <m:t>𝜎</m:t>
                    </m:r>
                  </m:oMath>
                </a14:m>
                <a:r>
                  <a:rPr lang="en-IN" dirty="0">
                    <a:solidFill>
                      <a:srgbClr val="231F20"/>
                    </a:solidFill>
                    <a:cs typeface="Arial"/>
                  </a:rPr>
                  <a:t> into infinitely many nonempty finite </a:t>
                </a:r>
                <a:r>
                  <a:rPr lang="en-IN" dirty="0" smtClean="0">
                    <a:solidFill>
                      <a:srgbClr val="231F20"/>
                    </a:solidFill>
                    <a:cs typeface="Arial"/>
                  </a:rPr>
                  <a:t>sub-words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𝒘</m:t>
                        </m:r>
                      </m:e>
                      <m:sub>
                        <m:r>
                          <a:rPr lang="en-US" i="1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𝒊</m:t>
                        </m:r>
                      </m:sub>
                    </m:sSub>
                    <m:r>
                      <a:rPr lang="en-US" i="1">
                        <a:solidFill>
                          <a:srgbClr val="231F20"/>
                        </a:solidFill>
                        <a:latin typeface="Cambria Math" panose="02040503050406030204" pitchFamily="18" charset="0"/>
                        <a:cs typeface="Arial"/>
                      </a:rPr>
                      <m:t> </m:t>
                    </m:r>
                    <m:r>
                      <a:rPr lang="en-US" i="1">
                        <a:solidFill>
                          <a:srgbClr val="231F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∈ </m:t>
                    </m:r>
                    <m:sSup>
                      <m:sSupPr>
                        <m:ctrlPr>
                          <a:rPr lang="en-US" i="1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  <m:t>𝚺</m:t>
                        </m:r>
                      </m:e>
                      <m:sup>
                        <m:r>
                          <a:rPr lang="en-US" i="1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  <m:t>∗</m:t>
                        </m:r>
                      </m:sup>
                    </m:sSup>
                    <m:r>
                      <a:rPr lang="en-US" i="1">
                        <a:solidFill>
                          <a:srgbClr val="231F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:</m:t>
                    </m:r>
                  </m:oMath>
                </a14:m>
                <a:endParaRPr lang="en-US" dirty="0"/>
              </a:p>
              <a:p>
                <a:pPr marL="526453" lvl="1" indent="0">
                  <a:buClr>
                    <a:srgbClr val="231F20"/>
                  </a:buClr>
                  <a:buNone/>
                  <a:tabLst>
                    <a:tab pos="258979" algn="l"/>
                  </a:tabLst>
                </a:pPr>
                <a14:m>
                  <m:oMath xmlns:m="http://schemas.openxmlformats.org/officeDocument/2006/math">
                    <m:r>
                      <a:rPr lang="en-IN" i="1" spc="-86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𝜎</m:t>
                    </m:r>
                    <m:r>
                      <a:rPr lang="en-US" b="1" i="1" spc="-86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=</m:t>
                    </m:r>
                    <m:r>
                      <a:rPr lang="en-US" b="1" i="1" spc="-86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𝒘</m:t>
                    </m:r>
                    <m:r>
                      <a:rPr lang="en-US" b="1" i="1" spc="-86" baseline="-25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𝟏</m:t>
                    </m:r>
                    <m:r>
                      <a:rPr lang="en-US" b="1" i="1" spc="-86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 </m:t>
                    </m:r>
                    <m:r>
                      <a:rPr lang="en-US" b="1" i="1" spc="-86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𝒘</m:t>
                    </m:r>
                    <m:r>
                      <a:rPr lang="en-US" b="1" i="1" spc="-86" baseline="-25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𝟐</m:t>
                    </m:r>
                    <m:r>
                      <a:rPr lang="en-US" b="1" i="1" spc="-86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 </m:t>
                    </m:r>
                    <m:r>
                      <a:rPr lang="en-US" b="1" i="1" spc="-86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𝒘</m:t>
                    </m:r>
                    <m:r>
                      <a:rPr lang="en-US" b="1" i="1" spc="-86" baseline="-25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𝟑</m:t>
                    </m:r>
                    <m:r>
                      <a:rPr lang="en-US" b="1" i="1" spc="-86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…</m:t>
                    </m:r>
                    <m:r>
                      <a:rPr lang="en-US" b="1" i="1" spc="-86" baseline="-25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 </m:t>
                    </m:r>
                  </m:oMath>
                </a14:m>
                <a:r>
                  <a:rPr lang="en-IN" dirty="0" smtClean="0">
                    <a:solidFill>
                      <a:srgbClr val="231F20"/>
                    </a:solidFill>
                    <a:cs typeface="Arial"/>
                  </a:rPr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𝒌</m:t>
                            </m:r>
                          </m:sub>
                        </m:sSub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𝒌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sub>
                    </m:sSub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𝒘</m:t>
                        </m:r>
                      </m:e>
                      <m:sub>
                        <m:r>
                          <a:rPr lang="en-US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𝒌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 smtClean="0">
                    <a:solidFill>
                      <a:srgbClr val="231F20"/>
                    </a:solidFill>
                    <a:cs typeface="Arial"/>
                  </a:rPr>
                  <a:t> for all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IN" dirty="0" smtClean="0">
                  <a:solidFill>
                    <a:srgbClr val="231F20"/>
                  </a:solidFill>
                  <a:cs typeface="Arial"/>
                </a:endParaRPr>
              </a:p>
              <a:p>
                <a:pPr marL="526453" lvl="1" indent="0">
                  <a:buClr>
                    <a:srgbClr val="231F20"/>
                  </a:buClr>
                  <a:buNone/>
                  <a:tabLst>
                    <a:tab pos="258979" algn="l"/>
                  </a:tabLst>
                </a:pPr>
                <a:endParaRPr lang="en-IN" dirty="0">
                  <a:solidFill>
                    <a:srgbClr val="231F20"/>
                  </a:solidFill>
                  <a:cs typeface="Arial"/>
                </a:endParaRPr>
              </a:p>
              <a:p>
                <a:pPr marL="355003" indent="-342900">
                  <a:buClr>
                    <a:srgbClr val="231F20"/>
                  </a:buClr>
                  <a:buFont typeface="Arial" panose="020B0604020202020204" pitchFamily="34" charset="0"/>
                  <a:buChar char="•"/>
                  <a:tabLst>
                    <a:tab pos="258979" algn="l"/>
                  </a:tabLst>
                </a:pPr>
                <a:r>
                  <a:rPr lang="en-IN" dirty="0" smtClean="0">
                    <a:solidFill>
                      <a:srgbClr val="231F20"/>
                    </a:solidFill>
                    <a:cs typeface="Arial"/>
                  </a:rPr>
                  <a:t>It follows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IN" i="1" dirty="0" smtClean="0">
                                <a:solidFill>
                                  <a:srgbClr val="231F20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231F20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𝒘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231F20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𝒌</m:t>
                            </m:r>
                          </m:sub>
                        </m:sSub>
                      </m:e>
                    </m:d>
                    <m:r>
                      <a:rPr lang="en-US" i="1" dirty="0" smtClean="0">
                        <a:solidFill>
                          <a:srgbClr val="231F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∩</m:t>
                    </m:r>
                    <m:r>
                      <a:rPr lang="en-US" b="1" i="1" dirty="0" smtClean="0">
                        <a:solidFill>
                          <a:srgbClr val="231F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𝑭</m:t>
                    </m:r>
                    <m:r>
                      <a:rPr lang="en-US" b="1" i="1" dirty="0" smtClean="0">
                        <a:solidFill>
                          <a:srgbClr val="231F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 ≠ </m:t>
                    </m:r>
                    <m:r>
                      <a:rPr lang="en-US" b="1" i="1" dirty="0" smtClean="0">
                        <a:solidFill>
                          <a:srgbClr val="231F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𝝓</m:t>
                    </m:r>
                  </m:oMath>
                </a14:m>
                <a:endParaRPr lang="en-IN" dirty="0" smtClean="0">
                  <a:solidFill>
                    <a:srgbClr val="231F20"/>
                  </a:solidFill>
                  <a:cs typeface="Arial"/>
                </a:endParaRPr>
              </a:p>
              <a:p>
                <a:pPr marL="869353" lvl="1" indent="-342900">
                  <a:buClr>
                    <a:srgbClr val="231F20"/>
                  </a:buClr>
                  <a:tabLst>
                    <a:tab pos="258979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𝒌</m:t>
                            </m:r>
                          </m:sub>
                        </m:sSub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IN" dirty="0" smtClean="0">
                    <a:solidFill>
                      <a:srgbClr val="231F20"/>
                    </a:solidFill>
                    <a:cs typeface="Arial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𝒌</m:t>
                            </m:r>
                          </m:sub>
                        </m:sSub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IN" dirty="0" smtClean="0">
                    <a:solidFill>
                      <a:srgbClr val="231F20"/>
                    </a:solidFill>
                    <a:cs typeface="Arial"/>
                  </a:rPr>
                  <a:t> has no incoming transitions, thus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𝒌</m:t>
                            </m:r>
                          </m:sub>
                        </m:sSub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𝑭</m:t>
                    </m:r>
                  </m:oMath>
                </a14:m>
                <a:endParaRPr lang="en-IN" dirty="0" smtClean="0">
                  <a:solidFill>
                    <a:srgbClr val="231F20"/>
                  </a:solidFill>
                  <a:cs typeface="Arial"/>
                </a:endParaRPr>
              </a:p>
              <a:p>
                <a:pPr marL="355003" indent="-342900">
                  <a:buClr>
                    <a:srgbClr val="231F20"/>
                  </a:buClr>
                  <a:buFont typeface="Arial" panose="020B0604020202020204" pitchFamily="34" charset="0"/>
                  <a:buChar char="•"/>
                  <a:tabLst>
                    <a:tab pos="258979" algn="l"/>
                  </a:tabLst>
                </a:pPr>
                <a:endParaRPr lang="en-IN" dirty="0" smtClean="0">
                  <a:solidFill>
                    <a:srgbClr val="231F20"/>
                  </a:solidFill>
                  <a:cs typeface="Arial"/>
                </a:endParaRPr>
              </a:p>
              <a:p>
                <a:pPr marL="355003" indent="-342900">
                  <a:buClr>
                    <a:srgbClr val="231F20"/>
                  </a:buClr>
                  <a:buFont typeface="Arial" panose="020B0604020202020204" pitchFamily="34" charset="0"/>
                  <a:buChar char="•"/>
                  <a:tabLst>
                    <a:tab pos="258979" algn="l"/>
                  </a:tabLst>
                </a:pPr>
                <a:r>
                  <a:rPr lang="en-IN" dirty="0" smtClean="0">
                    <a:solidFill>
                      <a:srgbClr val="231F20"/>
                    </a:solidFill>
                    <a:cs typeface="Arial"/>
                  </a:rPr>
                  <a:t> Thus: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𝒘</m:t>
                        </m:r>
                      </m:e>
                      <m:sub>
                        <m:r>
                          <a:rPr lang="en-US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𝒌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𝑳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 smtClean="0">
                    <a:solidFill>
                      <a:srgbClr val="231F20"/>
                    </a:solidFill>
                    <a:cs typeface="Arial"/>
                  </a:rPr>
                  <a:t> for any </a:t>
                </a:r>
                <a14:m>
                  <m:oMath xmlns:m="http://schemas.openxmlformats.org/officeDocument/2006/math">
                    <m:r>
                      <a:rPr lang="en-IN" i="1" dirty="0" smtClean="0">
                        <a:solidFill>
                          <a:srgbClr val="231F20"/>
                        </a:solidFill>
                        <a:latin typeface="Cambria Math" panose="02040503050406030204" pitchFamily="18" charset="0"/>
                        <a:cs typeface="Arial"/>
                      </a:rPr>
                      <m:t>𝑘</m:t>
                    </m:r>
                    <m:r>
                      <a:rPr lang="en-IN" i="1" dirty="0" smtClean="0">
                        <a:solidFill>
                          <a:srgbClr val="231F20"/>
                        </a:solidFill>
                        <a:latin typeface="Cambria Math" panose="02040503050406030204" pitchFamily="18" charset="0"/>
                        <a:cs typeface="Arial"/>
                      </a:rPr>
                      <m:t>&gt;</m:t>
                    </m:r>
                    <m:r>
                      <a:rPr lang="en-IN" i="1" dirty="0" smtClean="0">
                        <a:solidFill>
                          <a:srgbClr val="231F20"/>
                        </a:solidFill>
                        <a:latin typeface="Cambria Math" panose="02040503050406030204" pitchFamily="18" charset="0"/>
                        <a:cs typeface="Arial"/>
                      </a:rPr>
                      <m:t>0</m:t>
                    </m:r>
                  </m:oMath>
                </a14:m>
                <a:r>
                  <a:rPr lang="en-IN" dirty="0" smtClean="0">
                    <a:solidFill>
                      <a:srgbClr val="231F20"/>
                    </a:solidFill>
                    <a:cs typeface="Arial"/>
                  </a:rPr>
                  <a:t>,  and hence </a:t>
                </a:r>
                <a14:m>
                  <m:oMath xmlns:m="http://schemas.openxmlformats.org/officeDocument/2006/math">
                    <m:r>
                      <a:rPr lang="en-IN" i="1" spc="-86" dirty="0">
                        <a:latin typeface="Cambria Math" panose="02040503050406030204" pitchFamily="18" charset="0"/>
                        <a:cs typeface="Arial"/>
                      </a:rPr>
                      <m:t>𝜎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𝑳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IN" dirty="0">
                            <a:solidFill>
                              <a:srgbClr val="231F20"/>
                            </a:solidFill>
                            <a:cs typeface="Arial"/>
                          </a:rPr>
                          <m:t> 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sup>
                    </m:sSup>
                  </m:oMath>
                </a14:m>
                <a:endParaRPr lang="en-IN" dirty="0" smtClean="0">
                  <a:solidFill>
                    <a:srgbClr val="231F20"/>
                  </a:solidFill>
                  <a:cs typeface="Arial"/>
                </a:endParaRPr>
              </a:p>
            </p:txBody>
          </p:sp>
        </mc:Choice>
        <mc:Fallback>
          <p:sp>
            <p:nvSpPr>
              <p:cNvPr id="20" name="Content Placeholder 1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475" t="-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object 1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4204"/>
            <a:r>
              <a:rPr sz="1143" spc="-10" dirty="0">
                <a:solidFill>
                  <a:srgbClr val="231F20"/>
                </a:solidFill>
                <a:latin typeface="Arial"/>
                <a:cs typeface="Arial"/>
              </a:rPr>
              <a:t>26</a:t>
            </a:r>
            <a:endParaRPr sz="1143">
              <a:latin typeface="Arial"/>
              <a:cs typeface="Arial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itle 70"/>
              <p:cNvSpPr>
                <a:spLocks noGrp="1"/>
              </p:cNvSpPr>
              <p:nvPr>
                <p:ph type="title"/>
              </p:nvPr>
            </p:nvSpPr>
            <p:spPr>
              <a:xfrm>
                <a:off x="525065" y="160354"/>
                <a:ext cx="11761470" cy="661682"/>
              </a:xfrm>
            </p:spPr>
            <p:txBody>
              <a:bodyPr/>
              <a:lstStyle/>
              <a:p>
                <a:r>
                  <a:rPr lang="en-US" dirty="0" smtClean="0"/>
                  <a:t>Proof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sub>
                    </m:sSub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m:rPr>
                        <m:nor/>
                      </m:rPr>
                      <a:rPr lang="en-US" dirty="0"/>
                      <m:t>⊆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𝑳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sup>
                    </m:sSup>
                  </m:oMath>
                </a14:m>
                <a:endParaRPr lang="el-GR" dirty="0"/>
              </a:p>
            </p:txBody>
          </p:sp>
        </mc:Choice>
        <mc:Fallback>
          <p:sp>
            <p:nvSpPr>
              <p:cNvPr id="22" name="Title 70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525065" y="160354"/>
                <a:ext cx="11761470" cy="661682"/>
              </a:xfrm>
              <a:blipFill rotWithShape="0">
                <a:blip r:embed="rId3"/>
                <a:stretch>
                  <a:fillRect l="-1503" t="-14679" b="-339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9056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Recap: Verifying regular safety properties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1066682" y="1445341"/>
            <a:ext cx="10644306" cy="5331259"/>
          </a:xfrm>
        </p:spPr>
        <p:txBody>
          <a:bodyPr>
            <a:noAutofit/>
          </a:bodyPr>
          <a:lstStyle/>
          <a:p>
            <a:pPr marL="355003" indent="-342900">
              <a:lnSpc>
                <a:spcPct val="150000"/>
              </a:lnSpc>
              <a:buClr>
                <a:srgbClr val="231F20"/>
              </a:buClr>
              <a:buFontTx/>
              <a:buChar char="●"/>
              <a:tabLst>
                <a:tab pos="258979" algn="l"/>
              </a:tabLst>
            </a:pPr>
            <a:r>
              <a:rPr lang="en-IN" dirty="0" smtClean="0">
                <a:solidFill>
                  <a:srgbClr val="231F20"/>
                </a:solidFill>
                <a:cs typeface="Arial"/>
              </a:rPr>
              <a:t>A</a:t>
            </a:r>
            <a:r>
              <a:rPr lang="en-IN" spc="-5" dirty="0" smtClean="0">
                <a:solidFill>
                  <a:srgbClr val="231F20"/>
                </a:solidFill>
                <a:cs typeface="Arial"/>
              </a:rPr>
              <a:t> s</a:t>
            </a:r>
            <a:r>
              <a:rPr lang="en-IN" dirty="0" smtClean="0">
                <a:solidFill>
                  <a:srgbClr val="231F20"/>
                </a:solidFill>
                <a:cs typeface="Arial"/>
              </a:rPr>
              <a:t>a</a:t>
            </a:r>
            <a:r>
              <a:rPr lang="en-IN" spc="-57" dirty="0" smtClean="0">
                <a:solidFill>
                  <a:srgbClr val="231F20"/>
                </a:solidFill>
                <a:cs typeface="Arial"/>
              </a:rPr>
              <a:t>f</a:t>
            </a:r>
            <a:r>
              <a:rPr lang="en-IN" dirty="0" smtClean="0">
                <a:solidFill>
                  <a:srgbClr val="231F20"/>
                </a:solidFill>
                <a:cs typeface="Arial"/>
              </a:rPr>
              <a:t>ety</a:t>
            </a:r>
            <a:r>
              <a:rPr lang="en-IN" spc="-10" dirty="0" smtClean="0">
                <a:solidFill>
                  <a:srgbClr val="231F20"/>
                </a:solidFill>
                <a:cs typeface="Arial"/>
              </a:rPr>
              <a:t> </a:t>
            </a:r>
            <a:r>
              <a:rPr lang="en-IN" dirty="0" smtClean="0">
                <a:solidFill>
                  <a:srgbClr val="231F20"/>
                </a:solidFill>
                <a:cs typeface="Arial"/>
              </a:rPr>
              <a:t>p</a:t>
            </a:r>
            <a:r>
              <a:rPr lang="en-IN" spc="-5" dirty="0" smtClean="0">
                <a:solidFill>
                  <a:srgbClr val="231F20"/>
                </a:solidFill>
                <a:cs typeface="Arial"/>
              </a:rPr>
              <a:t>r</a:t>
            </a:r>
            <a:r>
              <a:rPr lang="en-IN" dirty="0" smtClean="0">
                <a:solidFill>
                  <a:srgbClr val="231F20"/>
                </a:solidFill>
                <a:cs typeface="Arial"/>
              </a:rPr>
              <a:t>ope</a:t>
            </a:r>
            <a:r>
              <a:rPr lang="en-IN" spc="76" dirty="0" smtClean="0">
                <a:solidFill>
                  <a:srgbClr val="231F20"/>
                </a:solidFill>
                <a:cs typeface="Arial"/>
              </a:rPr>
              <a:t>r</a:t>
            </a:r>
            <a:r>
              <a:rPr lang="en-IN" dirty="0" smtClean="0">
                <a:solidFill>
                  <a:srgbClr val="231F20"/>
                </a:solidFill>
                <a:cs typeface="Arial"/>
              </a:rPr>
              <a:t>ty</a:t>
            </a:r>
            <a:r>
              <a:rPr lang="en-IN" spc="5" dirty="0" smtClean="0">
                <a:solidFill>
                  <a:srgbClr val="231F20"/>
                </a:solidFill>
                <a:cs typeface="Arial"/>
              </a:rPr>
              <a:t> </a:t>
            </a:r>
            <a:r>
              <a:rPr lang="en-IN" i="1" spc="-43" dirty="0" smtClean="0">
                <a:solidFill>
                  <a:srgbClr val="FF0000"/>
                </a:solidFill>
                <a:cs typeface="Arial"/>
              </a:rPr>
              <a:t>P</a:t>
            </a:r>
            <a:r>
              <a:rPr lang="en-IN" spc="-43" dirty="0" smtClean="0">
                <a:solidFill>
                  <a:srgbClr val="231F20"/>
                </a:solidFill>
                <a:cs typeface="Arial"/>
              </a:rPr>
              <a:t> </a:t>
            </a:r>
            <a:r>
              <a:rPr lang="en-IN" spc="-272" dirty="0" smtClean="0">
                <a:solidFill>
                  <a:srgbClr val="231F20"/>
                </a:solidFill>
                <a:cs typeface="Arial"/>
              </a:rPr>
              <a:t> </a:t>
            </a:r>
            <a:r>
              <a:rPr lang="en-IN" spc="-5" dirty="0" smtClean="0">
                <a:solidFill>
                  <a:srgbClr val="231F20"/>
                </a:solidFill>
                <a:cs typeface="Arial"/>
              </a:rPr>
              <a:t>i</a:t>
            </a:r>
            <a:r>
              <a:rPr lang="en-IN" dirty="0" smtClean="0">
                <a:solidFill>
                  <a:srgbClr val="231F20"/>
                </a:solidFill>
                <a:cs typeface="Arial"/>
              </a:rPr>
              <a:t>s</a:t>
            </a:r>
            <a:r>
              <a:rPr lang="en-IN" spc="5" dirty="0" smtClean="0">
                <a:solidFill>
                  <a:srgbClr val="231F20"/>
                </a:solidFill>
                <a:cs typeface="Arial"/>
              </a:rPr>
              <a:t> </a:t>
            </a:r>
            <a:r>
              <a:rPr lang="en-IN" spc="-5" dirty="0" smtClean="0">
                <a:solidFill>
                  <a:srgbClr val="231F20"/>
                </a:solidFill>
                <a:cs typeface="Arial"/>
              </a:rPr>
              <a:t>r</a:t>
            </a:r>
            <a:r>
              <a:rPr lang="en-IN" dirty="0" smtClean="0">
                <a:solidFill>
                  <a:srgbClr val="231F20"/>
                </a:solidFill>
                <a:cs typeface="Arial"/>
              </a:rPr>
              <a:t>egu</a:t>
            </a:r>
            <a:r>
              <a:rPr lang="en-IN" spc="-5" dirty="0" smtClean="0">
                <a:solidFill>
                  <a:srgbClr val="231F20"/>
                </a:solidFill>
                <a:cs typeface="Arial"/>
              </a:rPr>
              <a:t>l</a:t>
            </a:r>
            <a:r>
              <a:rPr lang="en-IN" dirty="0" smtClean="0">
                <a:solidFill>
                  <a:srgbClr val="231F20"/>
                </a:solidFill>
                <a:cs typeface="Arial"/>
              </a:rPr>
              <a:t>ar </a:t>
            </a:r>
            <a:r>
              <a:rPr lang="en-IN" spc="-5" dirty="0" smtClean="0">
                <a:solidFill>
                  <a:srgbClr val="231F20"/>
                </a:solidFill>
                <a:cs typeface="Arial"/>
              </a:rPr>
              <a:t>i</a:t>
            </a:r>
            <a:r>
              <a:rPr lang="en-IN" dirty="0" smtClean="0">
                <a:solidFill>
                  <a:srgbClr val="231F20"/>
                </a:solidFill>
                <a:cs typeface="Arial"/>
              </a:rPr>
              <a:t>f</a:t>
            </a:r>
            <a:r>
              <a:rPr lang="en-IN" spc="5" dirty="0" smtClean="0">
                <a:solidFill>
                  <a:srgbClr val="231F20"/>
                </a:solidFill>
                <a:cs typeface="Arial"/>
              </a:rPr>
              <a:t> </a:t>
            </a:r>
            <a:r>
              <a:rPr lang="en-IN" i="1" dirty="0" err="1" smtClean="0">
                <a:solidFill>
                  <a:srgbClr val="FF0000"/>
                </a:solidFill>
                <a:cs typeface="Arial"/>
              </a:rPr>
              <a:t>b</a:t>
            </a:r>
            <a:r>
              <a:rPr lang="en-IN" i="1" spc="-10" dirty="0" err="1" smtClean="0">
                <a:solidFill>
                  <a:srgbClr val="FF0000"/>
                </a:solidFill>
                <a:cs typeface="Arial"/>
              </a:rPr>
              <a:t>p</a:t>
            </a:r>
            <a:r>
              <a:rPr lang="en-IN" i="1" spc="109" dirty="0" smtClean="0">
                <a:solidFill>
                  <a:srgbClr val="FF0000"/>
                </a:solidFill>
                <a:cs typeface="Arial"/>
              </a:rPr>
              <a:t>(</a:t>
            </a:r>
            <a:r>
              <a:rPr lang="en-IN" i="1" spc="-43" dirty="0" smtClean="0">
                <a:solidFill>
                  <a:srgbClr val="FF0000"/>
                </a:solidFill>
                <a:cs typeface="Arial"/>
              </a:rPr>
              <a:t>P</a:t>
            </a:r>
            <a:r>
              <a:rPr lang="en-IN" i="1" spc="109" dirty="0" smtClean="0">
                <a:solidFill>
                  <a:srgbClr val="FF0000"/>
                </a:solidFill>
                <a:cs typeface="Arial"/>
              </a:rPr>
              <a:t>)</a:t>
            </a:r>
            <a:r>
              <a:rPr lang="en-IN" spc="5" dirty="0" smtClean="0">
                <a:solidFill>
                  <a:srgbClr val="231F20"/>
                </a:solidFill>
                <a:cs typeface="Arial"/>
              </a:rPr>
              <a:t> </a:t>
            </a:r>
            <a:r>
              <a:rPr lang="en-IN" spc="-5" dirty="0" smtClean="0">
                <a:solidFill>
                  <a:srgbClr val="231F20"/>
                </a:solidFill>
                <a:cs typeface="Arial"/>
              </a:rPr>
              <a:t>i</a:t>
            </a:r>
            <a:r>
              <a:rPr lang="en-IN" dirty="0" smtClean="0">
                <a:solidFill>
                  <a:srgbClr val="231F20"/>
                </a:solidFill>
                <a:cs typeface="Arial"/>
              </a:rPr>
              <a:t>s</a:t>
            </a:r>
            <a:r>
              <a:rPr lang="en-IN" spc="5" dirty="0" smtClean="0">
                <a:solidFill>
                  <a:srgbClr val="231F20"/>
                </a:solidFill>
                <a:cs typeface="Arial"/>
              </a:rPr>
              <a:t> </a:t>
            </a:r>
            <a:r>
              <a:rPr lang="en-IN" dirty="0" smtClean="0">
                <a:solidFill>
                  <a:srgbClr val="231F20"/>
                </a:solidFill>
                <a:cs typeface="Arial"/>
              </a:rPr>
              <a:t>a</a:t>
            </a:r>
            <a:r>
              <a:rPr lang="en-IN" spc="-5" dirty="0" smtClean="0">
                <a:solidFill>
                  <a:srgbClr val="231F20"/>
                </a:solidFill>
                <a:cs typeface="Arial"/>
              </a:rPr>
              <a:t> r</a:t>
            </a:r>
            <a:r>
              <a:rPr lang="en-IN" dirty="0" smtClean="0">
                <a:solidFill>
                  <a:srgbClr val="231F20"/>
                </a:solidFill>
                <a:cs typeface="Arial"/>
              </a:rPr>
              <a:t>egu</a:t>
            </a:r>
            <a:r>
              <a:rPr lang="en-IN" spc="-5" dirty="0" smtClean="0">
                <a:solidFill>
                  <a:srgbClr val="231F20"/>
                </a:solidFill>
                <a:cs typeface="Arial"/>
              </a:rPr>
              <a:t>l</a:t>
            </a:r>
            <a:r>
              <a:rPr lang="en-IN" dirty="0" smtClean="0">
                <a:solidFill>
                  <a:srgbClr val="231F20"/>
                </a:solidFill>
                <a:cs typeface="Arial"/>
              </a:rPr>
              <a:t>ar </a:t>
            </a:r>
            <a:r>
              <a:rPr lang="en-IN" spc="-5" dirty="0" smtClean="0">
                <a:solidFill>
                  <a:srgbClr val="231F20"/>
                </a:solidFill>
                <a:cs typeface="Arial"/>
              </a:rPr>
              <a:t>l</a:t>
            </a:r>
            <a:r>
              <a:rPr lang="en-IN" dirty="0" smtClean="0">
                <a:solidFill>
                  <a:srgbClr val="231F20"/>
                </a:solidFill>
                <a:cs typeface="Arial"/>
              </a:rPr>
              <a:t>anguage</a:t>
            </a:r>
            <a:endParaRPr lang="en-IN" dirty="0" smtClean="0">
              <a:cs typeface="Arial"/>
            </a:endParaRPr>
          </a:p>
          <a:p>
            <a:pPr marL="355003" indent="-342900">
              <a:lnSpc>
                <a:spcPct val="150000"/>
              </a:lnSpc>
              <a:buClr>
                <a:srgbClr val="231F20"/>
              </a:buClr>
              <a:buFontTx/>
              <a:buChar char="●"/>
              <a:tabLst>
                <a:tab pos="258979" algn="l"/>
              </a:tabLst>
            </a:pPr>
            <a:r>
              <a:rPr lang="en-IN" spc="-5" dirty="0" smtClean="0">
                <a:solidFill>
                  <a:srgbClr val="231F20"/>
                </a:solidFill>
                <a:cs typeface="Arial"/>
              </a:rPr>
              <a:t>T</a:t>
            </a:r>
            <a:r>
              <a:rPr lang="en-IN" dirty="0" smtClean="0">
                <a:solidFill>
                  <a:srgbClr val="231F20"/>
                </a:solidFill>
                <a:cs typeface="Arial"/>
              </a:rPr>
              <a:t>hu</a:t>
            </a:r>
            <a:r>
              <a:rPr lang="en-IN" spc="-38" dirty="0" smtClean="0">
                <a:solidFill>
                  <a:srgbClr val="231F20"/>
                </a:solidFill>
                <a:cs typeface="Arial"/>
              </a:rPr>
              <a:t>s</a:t>
            </a:r>
            <a:r>
              <a:rPr lang="en-IN" dirty="0" smtClean="0">
                <a:solidFill>
                  <a:srgbClr val="231F20"/>
                </a:solidFill>
                <a:cs typeface="Arial"/>
              </a:rPr>
              <a:t>,</a:t>
            </a:r>
            <a:r>
              <a:rPr lang="en-IN" spc="-5" dirty="0" smtClean="0">
                <a:solidFill>
                  <a:srgbClr val="231F20"/>
                </a:solidFill>
                <a:cs typeface="Arial"/>
              </a:rPr>
              <a:t> </a:t>
            </a:r>
            <a:r>
              <a:rPr lang="en-IN" dirty="0" smtClean="0">
                <a:solidFill>
                  <a:srgbClr val="231F20"/>
                </a:solidFill>
                <a:cs typeface="Arial"/>
              </a:rPr>
              <a:t>bad</a:t>
            </a:r>
            <a:r>
              <a:rPr lang="en-IN" spc="5" dirty="0" smtClean="0">
                <a:solidFill>
                  <a:srgbClr val="231F20"/>
                </a:solidFill>
                <a:cs typeface="Arial"/>
              </a:rPr>
              <a:t> </a:t>
            </a:r>
            <a:r>
              <a:rPr lang="en-IN" dirty="0" smtClean="0">
                <a:solidFill>
                  <a:srgbClr val="231F20"/>
                </a:solidFill>
                <a:cs typeface="Arial"/>
              </a:rPr>
              <a:t>p</a:t>
            </a:r>
            <a:r>
              <a:rPr lang="en-IN" spc="-5" dirty="0" smtClean="0">
                <a:solidFill>
                  <a:srgbClr val="231F20"/>
                </a:solidFill>
                <a:cs typeface="Arial"/>
              </a:rPr>
              <a:t>r</a:t>
            </a:r>
            <a:r>
              <a:rPr lang="en-IN" dirty="0" smtClean="0">
                <a:solidFill>
                  <a:srgbClr val="231F20"/>
                </a:solidFill>
                <a:cs typeface="Arial"/>
              </a:rPr>
              <a:t>ef</a:t>
            </a:r>
            <a:r>
              <a:rPr lang="en-IN" spc="-5" dirty="0" smtClean="0">
                <a:solidFill>
                  <a:srgbClr val="231F20"/>
                </a:solidFill>
                <a:cs typeface="Arial"/>
              </a:rPr>
              <a:t>i</a:t>
            </a:r>
            <a:r>
              <a:rPr lang="en-IN" spc="-62" dirty="0" smtClean="0">
                <a:solidFill>
                  <a:srgbClr val="231F20"/>
                </a:solidFill>
                <a:cs typeface="Arial"/>
              </a:rPr>
              <a:t>x</a:t>
            </a:r>
            <a:r>
              <a:rPr lang="en-IN" dirty="0" smtClean="0">
                <a:solidFill>
                  <a:srgbClr val="231F20"/>
                </a:solidFill>
                <a:cs typeface="Arial"/>
              </a:rPr>
              <a:t>es</a:t>
            </a:r>
            <a:r>
              <a:rPr lang="en-IN" spc="-10" dirty="0" smtClean="0">
                <a:solidFill>
                  <a:srgbClr val="231F20"/>
                </a:solidFill>
                <a:cs typeface="Arial"/>
              </a:rPr>
              <a:t> </a:t>
            </a:r>
            <a:r>
              <a:rPr lang="en-IN" dirty="0" smtClean="0">
                <a:solidFill>
                  <a:srgbClr val="231F20"/>
                </a:solidFill>
                <a:cs typeface="Arial"/>
              </a:rPr>
              <a:t>of</a:t>
            </a:r>
            <a:r>
              <a:rPr lang="en-IN" spc="5" dirty="0" smtClean="0">
                <a:solidFill>
                  <a:srgbClr val="231F20"/>
                </a:solidFill>
                <a:cs typeface="Arial"/>
              </a:rPr>
              <a:t> </a:t>
            </a:r>
            <a:r>
              <a:rPr lang="en-IN" i="1" dirty="0">
                <a:solidFill>
                  <a:srgbClr val="FF0000"/>
                </a:solidFill>
              </a:rPr>
              <a:t>P</a:t>
            </a:r>
            <a:r>
              <a:rPr lang="en-IN" spc="-43" dirty="0" smtClean="0">
                <a:solidFill>
                  <a:srgbClr val="231F20"/>
                </a:solidFill>
                <a:cs typeface="Arial"/>
              </a:rPr>
              <a:t> </a:t>
            </a:r>
            <a:r>
              <a:rPr lang="en-IN" spc="-272" dirty="0" smtClean="0">
                <a:solidFill>
                  <a:srgbClr val="231F20"/>
                </a:solidFill>
                <a:cs typeface="Arial"/>
              </a:rPr>
              <a:t> </a:t>
            </a:r>
            <a:r>
              <a:rPr lang="en-IN" dirty="0" smtClean="0">
                <a:solidFill>
                  <a:srgbClr val="231F20"/>
                </a:solidFill>
                <a:cs typeface="Arial"/>
              </a:rPr>
              <a:t>a</a:t>
            </a:r>
            <a:r>
              <a:rPr lang="en-IN" spc="-5" dirty="0" smtClean="0">
                <a:solidFill>
                  <a:srgbClr val="231F20"/>
                </a:solidFill>
                <a:cs typeface="Arial"/>
              </a:rPr>
              <a:t>r</a:t>
            </a:r>
            <a:r>
              <a:rPr lang="en-IN" dirty="0" smtClean="0">
                <a:solidFill>
                  <a:srgbClr val="231F20"/>
                </a:solidFill>
                <a:cs typeface="Arial"/>
              </a:rPr>
              <a:t>e</a:t>
            </a:r>
            <a:r>
              <a:rPr lang="en-IN" spc="5" dirty="0" smtClean="0">
                <a:solidFill>
                  <a:srgbClr val="231F20"/>
                </a:solidFill>
                <a:cs typeface="Arial"/>
              </a:rPr>
              <a:t> </a:t>
            </a:r>
            <a:r>
              <a:rPr lang="en-IN" spc="-5" dirty="0" smtClean="0">
                <a:solidFill>
                  <a:srgbClr val="231F20"/>
                </a:solidFill>
                <a:cs typeface="Arial"/>
              </a:rPr>
              <a:t>r</a:t>
            </a:r>
            <a:r>
              <a:rPr lang="en-IN" dirty="0" smtClean="0">
                <a:solidFill>
                  <a:srgbClr val="231F20"/>
                </a:solidFill>
                <a:cs typeface="Arial"/>
              </a:rPr>
              <a:t>e</a:t>
            </a:r>
            <a:r>
              <a:rPr lang="en-IN" spc="-5" dirty="0" smtClean="0">
                <a:solidFill>
                  <a:srgbClr val="231F20"/>
                </a:solidFill>
                <a:cs typeface="Arial"/>
              </a:rPr>
              <a:t>c</a:t>
            </a:r>
            <a:r>
              <a:rPr lang="en-IN" dirty="0" smtClean="0">
                <a:solidFill>
                  <a:srgbClr val="231F20"/>
                </a:solidFill>
                <a:cs typeface="Arial"/>
              </a:rPr>
              <a:t>ogn</a:t>
            </a:r>
            <a:r>
              <a:rPr lang="en-IN" spc="-5" dirty="0" smtClean="0">
                <a:solidFill>
                  <a:srgbClr val="231F20"/>
                </a:solidFill>
                <a:cs typeface="Arial"/>
              </a:rPr>
              <a:t>iz</a:t>
            </a:r>
            <a:r>
              <a:rPr lang="en-IN" dirty="0" smtClean="0">
                <a:solidFill>
                  <a:srgbClr val="231F20"/>
                </a:solidFill>
                <a:cs typeface="Arial"/>
              </a:rPr>
              <a:t>a</a:t>
            </a:r>
            <a:r>
              <a:rPr lang="en-IN" spc="-33" dirty="0" smtClean="0">
                <a:solidFill>
                  <a:srgbClr val="231F20"/>
                </a:solidFill>
                <a:cs typeface="Arial"/>
              </a:rPr>
              <a:t>b</a:t>
            </a:r>
            <a:r>
              <a:rPr lang="en-IN" spc="-5" dirty="0" smtClean="0">
                <a:solidFill>
                  <a:srgbClr val="231F20"/>
                </a:solidFill>
                <a:cs typeface="Arial"/>
              </a:rPr>
              <a:t>l</a:t>
            </a:r>
            <a:r>
              <a:rPr lang="en-IN" dirty="0" smtClean="0">
                <a:solidFill>
                  <a:srgbClr val="231F20"/>
                </a:solidFill>
                <a:cs typeface="Arial"/>
              </a:rPr>
              <a:t>e</a:t>
            </a:r>
            <a:r>
              <a:rPr lang="en-IN" spc="-14" dirty="0" smtClean="0">
                <a:solidFill>
                  <a:srgbClr val="231F20"/>
                </a:solidFill>
                <a:cs typeface="Arial"/>
              </a:rPr>
              <a:t> </a:t>
            </a:r>
            <a:r>
              <a:rPr lang="en-IN" spc="-33" dirty="0" smtClean="0">
                <a:solidFill>
                  <a:srgbClr val="231F20"/>
                </a:solidFill>
                <a:cs typeface="Arial"/>
              </a:rPr>
              <a:t>b</a:t>
            </a:r>
            <a:r>
              <a:rPr lang="en-IN" dirty="0" smtClean="0">
                <a:solidFill>
                  <a:srgbClr val="231F20"/>
                </a:solidFill>
                <a:cs typeface="Arial"/>
              </a:rPr>
              <a:t>y</a:t>
            </a:r>
            <a:r>
              <a:rPr lang="en-IN" spc="-10" dirty="0" smtClean="0">
                <a:solidFill>
                  <a:srgbClr val="231F20"/>
                </a:solidFill>
                <a:cs typeface="Arial"/>
              </a:rPr>
              <a:t> </a:t>
            </a:r>
            <a:r>
              <a:rPr lang="en-IN" dirty="0" smtClean="0">
                <a:solidFill>
                  <a:srgbClr val="231F20"/>
                </a:solidFill>
                <a:cs typeface="Arial"/>
              </a:rPr>
              <a:t>an</a:t>
            </a:r>
            <a:r>
              <a:rPr lang="en-IN" spc="5" dirty="0" smtClean="0">
                <a:solidFill>
                  <a:srgbClr val="231F20"/>
                </a:solidFill>
                <a:cs typeface="Arial"/>
              </a:rPr>
              <a:t> </a:t>
            </a:r>
            <a:r>
              <a:rPr lang="en-IN" spc="-5" dirty="0" smtClean="0">
                <a:solidFill>
                  <a:srgbClr val="231F20"/>
                </a:solidFill>
                <a:cs typeface="Arial"/>
              </a:rPr>
              <a:t>N</a:t>
            </a:r>
            <a:r>
              <a:rPr lang="en-IN" spc="-167" dirty="0" smtClean="0">
                <a:solidFill>
                  <a:srgbClr val="231F20"/>
                </a:solidFill>
                <a:cs typeface="Arial"/>
              </a:rPr>
              <a:t>F</a:t>
            </a:r>
            <a:r>
              <a:rPr lang="en-IN" dirty="0" smtClean="0">
                <a:solidFill>
                  <a:srgbClr val="231F20"/>
                </a:solidFill>
                <a:cs typeface="Arial"/>
              </a:rPr>
              <a:t>A</a:t>
            </a:r>
            <a:r>
              <a:rPr lang="en-IN" spc="5" dirty="0" smtClean="0">
                <a:solidFill>
                  <a:srgbClr val="231F20"/>
                </a:solidFill>
                <a:cs typeface="Arial"/>
              </a:rPr>
              <a:t> </a:t>
            </a:r>
            <a:r>
              <a:rPr lang="en-IN" spc="300" dirty="0" smtClean="0">
                <a:solidFill>
                  <a:srgbClr val="FF0000"/>
                </a:solidFill>
                <a:latin typeface="Lucida Calligraphy" panose="03010101010101010101" pitchFamily="66" charset="0"/>
                <a:cs typeface="Gulim"/>
              </a:rPr>
              <a:t>A</a:t>
            </a:r>
            <a:endParaRPr lang="en-IN" dirty="0" smtClean="0">
              <a:solidFill>
                <a:srgbClr val="FF0000"/>
              </a:solidFill>
              <a:latin typeface="Lucida Calligraphy" panose="03010101010101010101" pitchFamily="66" charset="0"/>
              <a:cs typeface="Gulim"/>
            </a:endParaRPr>
          </a:p>
          <a:p>
            <a:pPr marL="355003" indent="-342900">
              <a:lnSpc>
                <a:spcPct val="150000"/>
              </a:lnSpc>
              <a:buClr>
                <a:srgbClr val="231F20"/>
              </a:buClr>
              <a:buFontTx/>
              <a:buChar char="●"/>
              <a:tabLst>
                <a:tab pos="258979" algn="l"/>
              </a:tabLst>
            </a:pPr>
            <a:r>
              <a:rPr lang="en-IN" spc="-5" dirty="0" smtClean="0">
                <a:solidFill>
                  <a:srgbClr val="231F20"/>
                </a:solidFill>
                <a:cs typeface="Arial"/>
              </a:rPr>
              <a:t>C</a:t>
            </a:r>
            <a:r>
              <a:rPr lang="en-IN" dirty="0" smtClean="0">
                <a:solidFill>
                  <a:srgbClr val="231F20"/>
                </a:solidFill>
                <a:cs typeface="Arial"/>
              </a:rPr>
              <a:t>he</a:t>
            </a:r>
            <a:r>
              <a:rPr lang="en-IN" spc="-38" dirty="0" smtClean="0">
                <a:solidFill>
                  <a:srgbClr val="231F20"/>
                </a:solidFill>
                <a:cs typeface="Arial"/>
              </a:rPr>
              <a:t>c</a:t>
            </a:r>
            <a:r>
              <a:rPr lang="en-IN" spc="-5" dirty="0" smtClean="0">
                <a:solidFill>
                  <a:srgbClr val="231F20"/>
                </a:solidFill>
                <a:cs typeface="Arial"/>
              </a:rPr>
              <a:t>ki</a:t>
            </a:r>
            <a:r>
              <a:rPr lang="en-IN" dirty="0" smtClean="0">
                <a:solidFill>
                  <a:srgbClr val="231F20"/>
                </a:solidFill>
                <a:cs typeface="Arial"/>
              </a:rPr>
              <a:t>ng</a:t>
            </a:r>
            <a:r>
              <a:rPr lang="en-IN" spc="-5" dirty="0" smtClean="0">
                <a:solidFill>
                  <a:srgbClr val="231F20"/>
                </a:solidFill>
                <a:cs typeface="Arial"/>
              </a:rPr>
              <a:t> </a:t>
            </a:r>
            <a:r>
              <a:rPr lang="en-IN" i="1" spc="-5" dirty="0" smtClean="0">
                <a:solidFill>
                  <a:srgbClr val="231F20"/>
                </a:solidFill>
                <a:cs typeface="Arial"/>
              </a:rPr>
              <a:t>T</a:t>
            </a:r>
            <a:r>
              <a:rPr lang="en-IN" i="1" dirty="0" smtClean="0">
                <a:solidFill>
                  <a:srgbClr val="231F20"/>
                </a:solidFill>
                <a:cs typeface="Arial"/>
              </a:rPr>
              <a:t>S</a:t>
            </a:r>
            <a:r>
              <a:rPr lang="en-IN" i="1" spc="5" dirty="0" smtClean="0">
                <a:solidFill>
                  <a:srgbClr val="231F20"/>
                </a:solidFill>
                <a:cs typeface="Arial"/>
              </a:rPr>
              <a:t> </a:t>
            </a:r>
            <a:r>
              <a:rPr lang="en-US" spc="-545" dirty="0" smtClean="0">
                <a:solidFill>
                  <a:srgbClr val="231F20"/>
                </a:solidFill>
                <a:latin typeface="Lucida Sans Unicode"/>
                <a:cs typeface="Lucida Sans Unicode"/>
              </a:rPr>
              <a:t>|</a:t>
            </a:r>
            <a:r>
              <a:rPr lang="en-US" spc="100" dirty="0" smtClean="0">
                <a:solidFill>
                  <a:srgbClr val="231F20"/>
                </a:solidFill>
                <a:latin typeface="Tahoma"/>
                <a:cs typeface="Tahoma"/>
              </a:rPr>
              <a:t>=</a:t>
            </a:r>
            <a:r>
              <a:rPr lang="en-IN" spc="-5" dirty="0" smtClean="0">
                <a:solidFill>
                  <a:srgbClr val="231F20"/>
                </a:solidFill>
                <a:cs typeface="Arial"/>
              </a:rPr>
              <a:t> </a:t>
            </a:r>
            <a:r>
              <a:rPr lang="en-IN" spc="-43" dirty="0" smtClean="0">
                <a:solidFill>
                  <a:srgbClr val="231F20"/>
                </a:solidFill>
                <a:cs typeface="Arial"/>
              </a:rPr>
              <a:t>P </a:t>
            </a:r>
            <a:r>
              <a:rPr lang="en-IN" spc="-262" dirty="0" smtClean="0">
                <a:solidFill>
                  <a:srgbClr val="231F20"/>
                </a:solidFill>
                <a:cs typeface="Arial"/>
              </a:rPr>
              <a:t> </a:t>
            </a:r>
            <a:r>
              <a:rPr lang="en-IN" spc="-57" dirty="0" smtClean="0">
                <a:solidFill>
                  <a:srgbClr val="231F20"/>
                </a:solidFill>
                <a:cs typeface="Arial"/>
              </a:rPr>
              <a:t>f</a:t>
            </a:r>
            <a:r>
              <a:rPr lang="en-IN" dirty="0" smtClean="0">
                <a:solidFill>
                  <a:srgbClr val="231F20"/>
                </a:solidFill>
                <a:cs typeface="Arial"/>
              </a:rPr>
              <a:t>or</a:t>
            </a:r>
            <a:r>
              <a:rPr lang="en-IN" spc="-10" dirty="0" smtClean="0">
                <a:solidFill>
                  <a:srgbClr val="231F20"/>
                </a:solidFill>
                <a:cs typeface="Arial"/>
              </a:rPr>
              <a:t> </a:t>
            </a:r>
            <a:r>
              <a:rPr lang="en-IN" spc="-5" dirty="0" smtClean="0">
                <a:solidFill>
                  <a:srgbClr val="231F20"/>
                </a:solidFill>
                <a:cs typeface="Arial"/>
              </a:rPr>
              <a:t>r</a:t>
            </a:r>
            <a:r>
              <a:rPr lang="en-IN" dirty="0" smtClean="0">
                <a:solidFill>
                  <a:srgbClr val="231F20"/>
                </a:solidFill>
                <a:cs typeface="Arial"/>
              </a:rPr>
              <a:t>egu</a:t>
            </a:r>
            <a:r>
              <a:rPr lang="en-IN" spc="-5" dirty="0" smtClean="0">
                <a:solidFill>
                  <a:srgbClr val="231F20"/>
                </a:solidFill>
                <a:cs typeface="Arial"/>
              </a:rPr>
              <a:t>l</a:t>
            </a:r>
            <a:r>
              <a:rPr lang="en-IN" dirty="0" smtClean="0">
                <a:solidFill>
                  <a:srgbClr val="231F20"/>
                </a:solidFill>
                <a:cs typeface="Arial"/>
              </a:rPr>
              <a:t>ar </a:t>
            </a:r>
            <a:r>
              <a:rPr lang="en-IN" spc="-43" dirty="0" smtClean="0">
                <a:solidFill>
                  <a:srgbClr val="231F20"/>
                </a:solidFill>
                <a:cs typeface="Arial"/>
              </a:rPr>
              <a:t>P </a:t>
            </a:r>
            <a:r>
              <a:rPr lang="en-IN" spc="-272" dirty="0" smtClean="0">
                <a:solidFill>
                  <a:srgbClr val="231F20"/>
                </a:solidFill>
                <a:cs typeface="Arial"/>
              </a:rPr>
              <a:t> </a:t>
            </a:r>
            <a:r>
              <a:rPr lang="en-IN" spc="-5" dirty="0" smtClean="0">
                <a:solidFill>
                  <a:srgbClr val="231F20"/>
                </a:solidFill>
                <a:cs typeface="Arial"/>
              </a:rPr>
              <a:t>r</a:t>
            </a:r>
            <a:r>
              <a:rPr lang="en-IN" dirty="0" smtClean="0">
                <a:solidFill>
                  <a:srgbClr val="231F20"/>
                </a:solidFill>
                <a:cs typeface="Arial"/>
              </a:rPr>
              <a:t>edu</a:t>
            </a:r>
            <a:r>
              <a:rPr lang="en-IN" spc="-5" dirty="0" smtClean="0">
                <a:solidFill>
                  <a:srgbClr val="231F20"/>
                </a:solidFill>
                <a:cs typeface="Arial"/>
              </a:rPr>
              <a:t>c</a:t>
            </a:r>
            <a:r>
              <a:rPr lang="en-IN" dirty="0" smtClean="0">
                <a:solidFill>
                  <a:srgbClr val="231F20"/>
                </a:solidFill>
                <a:cs typeface="Arial"/>
              </a:rPr>
              <a:t>es</a:t>
            </a:r>
            <a:r>
              <a:rPr lang="en-IN" spc="5" dirty="0" smtClean="0">
                <a:solidFill>
                  <a:srgbClr val="231F20"/>
                </a:solidFill>
                <a:cs typeface="Arial"/>
              </a:rPr>
              <a:t> </a:t>
            </a:r>
            <a:r>
              <a:rPr lang="en-IN" dirty="0" smtClean="0">
                <a:solidFill>
                  <a:srgbClr val="231F20"/>
                </a:solidFill>
                <a:cs typeface="Arial"/>
              </a:rPr>
              <a:t>to</a:t>
            </a:r>
          </a:p>
          <a:p>
            <a:pPr marL="869353" lvl="1" indent="-342900">
              <a:lnSpc>
                <a:spcPct val="150000"/>
              </a:lnSpc>
              <a:buClr>
                <a:srgbClr val="231F20"/>
              </a:buClr>
              <a:buFont typeface="Wingdings" panose="05000000000000000000" pitchFamily="2" charset="2"/>
              <a:buChar char="Ø"/>
              <a:tabLst>
                <a:tab pos="258979" algn="l"/>
              </a:tabLst>
            </a:pPr>
            <a:r>
              <a:rPr lang="en-IN" sz="2200" spc="5" dirty="0" smtClean="0">
                <a:solidFill>
                  <a:srgbClr val="231F20"/>
                </a:solidFill>
                <a:cs typeface="Arial"/>
              </a:rPr>
              <a:t>che</a:t>
            </a:r>
            <a:r>
              <a:rPr lang="en-IN" sz="2200" spc="-29" dirty="0" smtClean="0">
                <a:solidFill>
                  <a:srgbClr val="231F20"/>
                </a:solidFill>
                <a:cs typeface="Arial"/>
              </a:rPr>
              <a:t>c</a:t>
            </a:r>
            <a:r>
              <a:rPr lang="en-IN" sz="2200" spc="5" dirty="0" smtClean="0">
                <a:solidFill>
                  <a:srgbClr val="231F20"/>
                </a:solidFill>
                <a:cs typeface="Arial"/>
              </a:rPr>
              <a:t>king</a:t>
            </a:r>
            <a:r>
              <a:rPr lang="en-IN" sz="2200" spc="-14" dirty="0" smtClean="0">
                <a:solidFill>
                  <a:srgbClr val="231F20"/>
                </a:solidFill>
                <a:cs typeface="Arial"/>
              </a:rPr>
              <a:t> </a:t>
            </a:r>
            <a:r>
              <a:rPr lang="en-IN" sz="2200" spc="5" dirty="0" smtClean="0">
                <a:solidFill>
                  <a:srgbClr val="231F20"/>
                </a:solidFill>
                <a:cs typeface="Arial"/>
              </a:rPr>
              <a:t>a</a:t>
            </a:r>
            <a:r>
              <a:rPr lang="en-IN" sz="2200" spc="10" dirty="0" smtClean="0">
                <a:solidFill>
                  <a:srgbClr val="231F20"/>
                </a:solidFill>
                <a:cs typeface="Arial"/>
              </a:rPr>
              <a:t> </a:t>
            </a:r>
            <a:r>
              <a:rPr lang="en-IN" sz="2200" spc="5" dirty="0" smtClean="0">
                <a:solidFill>
                  <a:srgbClr val="231F20"/>
                </a:solidFill>
                <a:cs typeface="Arial"/>
              </a:rPr>
              <a:t>(si</a:t>
            </a:r>
            <a:r>
              <a:rPr lang="en-IN" sz="2200" spc="14" dirty="0" smtClean="0">
                <a:solidFill>
                  <a:srgbClr val="231F20"/>
                </a:solidFill>
                <a:cs typeface="Arial"/>
              </a:rPr>
              <a:t>m</a:t>
            </a:r>
            <a:r>
              <a:rPr lang="en-IN" sz="2200" spc="5" dirty="0" smtClean="0">
                <a:solidFill>
                  <a:srgbClr val="231F20"/>
                </a:solidFill>
                <a:cs typeface="Arial"/>
              </a:rPr>
              <a:t>ple)</a:t>
            </a:r>
            <a:r>
              <a:rPr lang="en-IN" sz="2200" spc="-14" dirty="0" smtClean="0">
                <a:solidFill>
                  <a:srgbClr val="231F20"/>
                </a:solidFill>
                <a:cs typeface="Arial"/>
              </a:rPr>
              <a:t> </a:t>
            </a:r>
            <a:r>
              <a:rPr lang="en-IN" sz="2200" dirty="0" smtClean="0">
                <a:solidFill>
                  <a:srgbClr val="231F20"/>
                </a:solidFill>
                <a:cs typeface="Arial"/>
              </a:rPr>
              <a:t>i</a:t>
            </a:r>
            <a:r>
              <a:rPr lang="en-IN" sz="2200" spc="-29" dirty="0" smtClean="0">
                <a:solidFill>
                  <a:srgbClr val="231F20"/>
                </a:solidFill>
                <a:cs typeface="Arial"/>
              </a:rPr>
              <a:t>n</a:t>
            </a:r>
            <a:r>
              <a:rPr lang="en-IN" sz="2200" spc="-38" dirty="0" smtClean="0">
                <a:solidFill>
                  <a:srgbClr val="231F20"/>
                </a:solidFill>
                <a:cs typeface="Arial"/>
              </a:rPr>
              <a:t>v</a:t>
            </a:r>
            <a:r>
              <a:rPr lang="en-IN" sz="2200" spc="5" dirty="0" smtClean="0">
                <a:solidFill>
                  <a:srgbClr val="231F20"/>
                </a:solidFill>
                <a:cs typeface="Arial"/>
              </a:rPr>
              <a:t>a</a:t>
            </a:r>
            <a:r>
              <a:rPr lang="en-IN" sz="2200" spc="29" dirty="0" smtClean="0">
                <a:solidFill>
                  <a:srgbClr val="231F20"/>
                </a:solidFill>
                <a:cs typeface="Arial"/>
              </a:rPr>
              <a:t>r</a:t>
            </a:r>
            <a:r>
              <a:rPr lang="en-IN" sz="2200" spc="5" dirty="0" smtClean="0">
                <a:solidFill>
                  <a:srgbClr val="231F20"/>
                </a:solidFill>
                <a:cs typeface="Arial"/>
              </a:rPr>
              <a:t>iant</a:t>
            </a:r>
            <a:r>
              <a:rPr lang="en-IN" sz="2200" spc="-5" dirty="0" smtClean="0">
                <a:solidFill>
                  <a:srgbClr val="231F20"/>
                </a:solidFill>
                <a:cs typeface="Arial"/>
              </a:rPr>
              <a:t> </a:t>
            </a:r>
            <a:r>
              <a:rPr lang="en-IN" sz="2200" spc="5" dirty="0" smtClean="0">
                <a:solidFill>
                  <a:srgbClr val="231F20"/>
                </a:solidFill>
                <a:cs typeface="Arial"/>
              </a:rPr>
              <a:t>on</a:t>
            </a:r>
            <a:r>
              <a:rPr lang="en-IN" sz="2200" spc="-5" dirty="0" smtClean="0">
                <a:solidFill>
                  <a:srgbClr val="231F20"/>
                </a:solidFill>
                <a:cs typeface="Arial"/>
              </a:rPr>
              <a:t> </a:t>
            </a:r>
            <a:r>
              <a:rPr lang="en-IN" sz="2200" spc="5" dirty="0" smtClean="0">
                <a:solidFill>
                  <a:srgbClr val="231F20"/>
                </a:solidFill>
                <a:cs typeface="Arial"/>
              </a:rPr>
              <a:t>the</a:t>
            </a:r>
            <a:r>
              <a:rPr lang="en-IN" sz="2200" spc="-5" dirty="0" smtClean="0">
                <a:solidFill>
                  <a:srgbClr val="231F20"/>
                </a:solidFill>
                <a:cs typeface="Arial"/>
              </a:rPr>
              <a:t> </a:t>
            </a:r>
            <a:r>
              <a:rPr lang="en-IN" sz="2200" spc="5" dirty="0" smtClean="0">
                <a:solidFill>
                  <a:srgbClr val="231F20"/>
                </a:solidFill>
                <a:cs typeface="Arial"/>
              </a:rPr>
              <a:t>product</a:t>
            </a:r>
            <a:r>
              <a:rPr lang="en-IN" sz="2200" spc="-5" dirty="0" smtClean="0">
                <a:solidFill>
                  <a:srgbClr val="231F20"/>
                </a:solidFill>
                <a:cs typeface="Arial"/>
              </a:rPr>
              <a:t> </a:t>
            </a:r>
            <a:r>
              <a:rPr lang="en-IN" sz="2200" spc="5" dirty="0" smtClean="0">
                <a:solidFill>
                  <a:srgbClr val="231F20"/>
                </a:solidFill>
                <a:cs typeface="Arial"/>
              </a:rPr>
              <a:t>auto</a:t>
            </a:r>
            <a:r>
              <a:rPr lang="en-IN" sz="2200" spc="14" dirty="0" smtClean="0">
                <a:solidFill>
                  <a:srgbClr val="231F20"/>
                </a:solidFill>
                <a:cs typeface="Arial"/>
              </a:rPr>
              <a:t>m</a:t>
            </a:r>
            <a:r>
              <a:rPr lang="en-IN" sz="2200" spc="5" dirty="0" smtClean="0">
                <a:solidFill>
                  <a:srgbClr val="231F20"/>
                </a:solidFill>
                <a:cs typeface="Arial"/>
              </a:rPr>
              <a:t>aton</a:t>
            </a:r>
            <a:r>
              <a:rPr lang="en-IN" sz="2200" i="1" spc="-29" dirty="0" smtClean="0">
                <a:solidFill>
                  <a:srgbClr val="231F20"/>
                </a:solidFill>
                <a:cs typeface="Arial"/>
              </a:rPr>
              <a:t> </a:t>
            </a:r>
            <a:r>
              <a:rPr lang="en-IN" sz="2200" i="1" spc="10" dirty="0" smtClean="0">
                <a:solidFill>
                  <a:srgbClr val="231F20"/>
                </a:solidFill>
                <a:cs typeface="Arial"/>
              </a:rPr>
              <a:t>TS</a:t>
            </a:r>
            <a:r>
              <a:rPr lang="en-IN" sz="2200" i="1" spc="-24" dirty="0" smtClean="0">
                <a:solidFill>
                  <a:srgbClr val="231F20"/>
                </a:solidFill>
                <a:cs typeface="Arial"/>
              </a:rPr>
              <a:t> </a:t>
            </a:r>
            <a:r>
              <a:rPr lang="en-IN" sz="2200" spc="167" dirty="0" smtClean="0">
                <a:solidFill>
                  <a:srgbClr val="231F20"/>
                </a:solidFill>
                <a:cs typeface="Meiryo"/>
              </a:rPr>
              <a:t>⊗</a:t>
            </a:r>
            <a:r>
              <a:rPr lang="en-IN" sz="2200" spc="-114" dirty="0" smtClean="0">
                <a:solidFill>
                  <a:srgbClr val="231F20"/>
                </a:solidFill>
                <a:cs typeface="Meiryo"/>
              </a:rPr>
              <a:t> </a:t>
            </a:r>
            <a:r>
              <a:rPr lang="en-IN" sz="2200" spc="300" dirty="0" smtClean="0">
                <a:solidFill>
                  <a:srgbClr val="FF0000"/>
                </a:solidFill>
                <a:latin typeface="Lucida Calligraphy" panose="03010101010101010101" pitchFamily="66" charset="0"/>
                <a:cs typeface="Gulim"/>
              </a:rPr>
              <a:t>A</a:t>
            </a:r>
            <a:endParaRPr lang="en-IN" dirty="0">
              <a:cs typeface="Gulim"/>
            </a:endParaRPr>
          </a:p>
          <a:p>
            <a:pPr marL="869353" lvl="1" indent="-342900">
              <a:lnSpc>
                <a:spcPct val="150000"/>
              </a:lnSpc>
              <a:buClr>
                <a:srgbClr val="231F20"/>
              </a:buClr>
              <a:buFont typeface="Wingdings" panose="05000000000000000000" pitchFamily="2" charset="2"/>
              <a:buChar char="Ø"/>
              <a:tabLst>
                <a:tab pos="258979" algn="l"/>
              </a:tabLst>
            </a:pPr>
            <a:r>
              <a:rPr lang="en-IN" sz="2400" dirty="0" smtClean="0">
                <a:solidFill>
                  <a:srgbClr val="231F20"/>
                </a:solidFill>
                <a:cs typeface="Arial"/>
              </a:rPr>
              <a:t>i.</a:t>
            </a:r>
            <a:r>
              <a:rPr lang="en-IN" sz="2400" spc="-19" dirty="0" smtClean="0">
                <a:solidFill>
                  <a:srgbClr val="231F20"/>
                </a:solidFill>
                <a:cs typeface="Arial"/>
              </a:rPr>
              <a:t>e</a:t>
            </a:r>
            <a:r>
              <a:rPr lang="en-IN" sz="2400" dirty="0" smtClean="0">
                <a:solidFill>
                  <a:srgbClr val="231F20"/>
                </a:solidFill>
                <a:cs typeface="Arial"/>
              </a:rPr>
              <a:t>.,</a:t>
            </a:r>
            <a:r>
              <a:rPr lang="en-IN" sz="2400" spc="-5" dirty="0" smtClean="0">
                <a:solidFill>
                  <a:srgbClr val="231F20"/>
                </a:solidFill>
                <a:cs typeface="Arial"/>
              </a:rPr>
              <a:t> </a:t>
            </a:r>
            <a:r>
              <a:rPr lang="en-IN" sz="2400" spc="5" dirty="0" smtClean="0">
                <a:solidFill>
                  <a:srgbClr val="231F20"/>
                </a:solidFill>
                <a:cs typeface="Arial"/>
              </a:rPr>
              <a:t>per</a:t>
            </a:r>
            <a:r>
              <a:rPr lang="en-IN" sz="2400" spc="-48" dirty="0" smtClean="0">
                <a:solidFill>
                  <a:srgbClr val="231F20"/>
                </a:solidFill>
                <a:cs typeface="Arial"/>
              </a:rPr>
              <a:t>f</a:t>
            </a:r>
            <a:r>
              <a:rPr lang="en-IN" sz="2400" spc="5" dirty="0" smtClean="0">
                <a:solidFill>
                  <a:srgbClr val="231F20"/>
                </a:solidFill>
                <a:cs typeface="Arial"/>
              </a:rPr>
              <a:t>o</a:t>
            </a:r>
            <a:r>
              <a:rPr lang="en-IN" sz="2400" spc="52" dirty="0" smtClean="0">
                <a:solidFill>
                  <a:srgbClr val="231F20"/>
                </a:solidFill>
                <a:cs typeface="Arial"/>
              </a:rPr>
              <a:t>r</a:t>
            </a:r>
            <a:r>
              <a:rPr lang="en-IN" sz="2400" spc="14" dirty="0" smtClean="0">
                <a:solidFill>
                  <a:srgbClr val="231F20"/>
                </a:solidFill>
                <a:cs typeface="Arial"/>
              </a:rPr>
              <a:t>m</a:t>
            </a:r>
            <a:r>
              <a:rPr lang="en-IN" sz="2400" spc="5" dirty="0" smtClean="0">
                <a:solidFill>
                  <a:srgbClr val="231F20"/>
                </a:solidFill>
                <a:cs typeface="Arial"/>
              </a:rPr>
              <a:t>ing</a:t>
            </a:r>
            <a:r>
              <a:rPr lang="en-IN" sz="2400" spc="-29" dirty="0" smtClean="0">
                <a:solidFill>
                  <a:srgbClr val="231F20"/>
                </a:solidFill>
                <a:cs typeface="Arial"/>
              </a:rPr>
              <a:t> </a:t>
            </a:r>
            <a:r>
              <a:rPr lang="en-IN" sz="2400" spc="5" dirty="0" smtClean="0">
                <a:solidFill>
                  <a:srgbClr val="231F20"/>
                </a:solidFill>
                <a:cs typeface="Arial"/>
              </a:rPr>
              <a:t>a</a:t>
            </a:r>
            <a:r>
              <a:rPr lang="en-IN" sz="2400" spc="10" dirty="0" smtClean="0">
                <a:solidFill>
                  <a:srgbClr val="231F20"/>
                </a:solidFill>
                <a:cs typeface="Arial"/>
              </a:rPr>
              <a:t> </a:t>
            </a:r>
            <a:r>
              <a:rPr lang="en-IN" sz="2400" spc="5" dirty="0" smtClean="0">
                <a:solidFill>
                  <a:srgbClr val="231F20"/>
                </a:solidFill>
                <a:cs typeface="Arial"/>
              </a:rPr>
              <a:t>si</a:t>
            </a:r>
            <a:r>
              <a:rPr lang="en-IN" sz="2400" spc="14" dirty="0" smtClean="0">
                <a:solidFill>
                  <a:srgbClr val="231F20"/>
                </a:solidFill>
                <a:cs typeface="Arial"/>
              </a:rPr>
              <a:t>m</a:t>
            </a:r>
            <a:r>
              <a:rPr lang="en-IN" sz="2400" spc="5" dirty="0" smtClean="0">
                <a:solidFill>
                  <a:srgbClr val="231F20"/>
                </a:solidFill>
                <a:cs typeface="Arial"/>
              </a:rPr>
              <a:t>ple</a:t>
            </a:r>
            <a:r>
              <a:rPr lang="en-IN" sz="2400" spc="-14" dirty="0" smtClean="0">
                <a:solidFill>
                  <a:srgbClr val="231F20"/>
                </a:solidFill>
                <a:cs typeface="Arial"/>
              </a:rPr>
              <a:t> </a:t>
            </a:r>
            <a:r>
              <a:rPr lang="en-IN" sz="2400" spc="5" dirty="0" smtClean="0">
                <a:solidFill>
                  <a:srgbClr val="231F20"/>
                </a:solidFill>
                <a:cs typeface="Arial"/>
              </a:rPr>
              <a:t>depth-first</a:t>
            </a:r>
            <a:r>
              <a:rPr lang="en-IN" sz="2400" spc="-19" dirty="0" smtClean="0">
                <a:solidFill>
                  <a:srgbClr val="231F20"/>
                </a:solidFill>
                <a:cs typeface="Arial"/>
              </a:rPr>
              <a:t> </a:t>
            </a:r>
            <a:r>
              <a:rPr lang="en-IN" sz="2400" spc="5" dirty="0" smtClean="0">
                <a:solidFill>
                  <a:srgbClr val="231F20"/>
                </a:solidFill>
                <a:cs typeface="Arial"/>
              </a:rPr>
              <a:t>search</a:t>
            </a:r>
            <a:r>
              <a:rPr lang="en-IN" sz="2400" spc="-14" dirty="0" smtClean="0">
                <a:solidFill>
                  <a:srgbClr val="231F20"/>
                </a:solidFill>
                <a:cs typeface="Arial"/>
              </a:rPr>
              <a:t> </a:t>
            </a:r>
            <a:r>
              <a:rPr lang="en-IN" sz="2400" spc="5" dirty="0" smtClean="0">
                <a:solidFill>
                  <a:srgbClr val="231F20"/>
                </a:solidFill>
                <a:cs typeface="Arial"/>
              </a:rPr>
              <a:t>on</a:t>
            </a:r>
            <a:r>
              <a:rPr lang="en-IN" sz="2400" spc="-5" dirty="0" smtClean="0">
                <a:solidFill>
                  <a:srgbClr val="231F20"/>
                </a:solidFill>
                <a:cs typeface="Arial"/>
              </a:rPr>
              <a:t> </a:t>
            </a:r>
            <a:r>
              <a:rPr lang="en-IN" sz="2400" i="1" spc="10" dirty="0" smtClean="0">
                <a:solidFill>
                  <a:srgbClr val="231F20"/>
                </a:solidFill>
                <a:cs typeface="Arial"/>
              </a:rPr>
              <a:t>TS</a:t>
            </a:r>
            <a:r>
              <a:rPr lang="en-IN" sz="2400" i="1" spc="-24" dirty="0" smtClean="0">
                <a:solidFill>
                  <a:srgbClr val="231F20"/>
                </a:solidFill>
                <a:cs typeface="Arial"/>
              </a:rPr>
              <a:t> </a:t>
            </a:r>
            <a:r>
              <a:rPr lang="en-IN" sz="2400" spc="167" dirty="0" smtClean="0">
                <a:solidFill>
                  <a:srgbClr val="231F20"/>
                </a:solidFill>
                <a:cs typeface="Meiryo"/>
              </a:rPr>
              <a:t>⊗</a:t>
            </a:r>
            <a:r>
              <a:rPr lang="en-IN" sz="2400" spc="300" dirty="0" smtClean="0">
                <a:solidFill>
                  <a:srgbClr val="FF0000"/>
                </a:solidFill>
                <a:latin typeface="Lucida Calligraphy" panose="03010101010101010101" pitchFamily="66" charset="0"/>
                <a:cs typeface="Gulim"/>
              </a:rPr>
              <a:t>A</a:t>
            </a:r>
            <a:endParaRPr lang="en-IN" sz="2400" dirty="0" smtClean="0"/>
          </a:p>
          <a:p>
            <a:pPr marL="355003" indent="-342900">
              <a:lnSpc>
                <a:spcPct val="150000"/>
              </a:lnSpc>
              <a:buClr>
                <a:srgbClr val="231F20"/>
              </a:buClr>
              <a:buFontTx/>
              <a:buChar char="●"/>
              <a:tabLst>
                <a:tab pos="258979" algn="l"/>
              </a:tabLst>
            </a:pPr>
            <a:r>
              <a:rPr lang="en-IN" spc="-5" dirty="0" smtClean="0">
                <a:solidFill>
                  <a:srgbClr val="231F20"/>
                </a:solidFill>
                <a:cs typeface="Arial"/>
              </a:rPr>
              <a:t>Ti</a:t>
            </a:r>
            <a:r>
              <a:rPr lang="en-IN" spc="-10" dirty="0" smtClean="0">
                <a:solidFill>
                  <a:srgbClr val="231F20"/>
                </a:solidFill>
                <a:cs typeface="Arial"/>
              </a:rPr>
              <a:t>m</a:t>
            </a:r>
            <a:r>
              <a:rPr lang="en-IN" dirty="0" smtClean="0">
                <a:solidFill>
                  <a:srgbClr val="231F20"/>
                </a:solidFill>
                <a:cs typeface="Arial"/>
              </a:rPr>
              <a:t>e</a:t>
            </a:r>
            <a:r>
              <a:rPr lang="en-IN" spc="5" dirty="0" smtClean="0">
                <a:solidFill>
                  <a:srgbClr val="231F20"/>
                </a:solidFill>
                <a:cs typeface="Arial"/>
              </a:rPr>
              <a:t> </a:t>
            </a:r>
            <a:r>
              <a:rPr lang="en-IN" dirty="0" smtClean="0">
                <a:solidFill>
                  <a:srgbClr val="231F20"/>
                </a:solidFill>
                <a:cs typeface="Arial"/>
              </a:rPr>
              <a:t>and</a:t>
            </a:r>
            <a:r>
              <a:rPr lang="en-IN" spc="-5" dirty="0" smtClean="0">
                <a:solidFill>
                  <a:srgbClr val="231F20"/>
                </a:solidFill>
                <a:cs typeface="Arial"/>
              </a:rPr>
              <a:t> s</a:t>
            </a:r>
            <a:r>
              <a:rPr lang="en-IN" dirty="0" smtClean="0">
                <a:solidFill>
                  <a:srgbClr val="231F20"/>
                </a:solidFill>
                <a:cs typeface="Arial"/>
              </a:rPr>
              <a:t>pa</a:t>
            </a:r>
            <a:r>
              <a:rPr lang="en-IN" spc="-5" dirty="0" smtClean="0">
                <a:solidFill>
                  <a:srgbClr val="231F20"/>
                </a:solidFill>
                <a:cs typeface="Arial"/>
              </a:rPr>
              <a:t>c</a:t>
            </a:r>
            <a:r>
              <a:rPr lang="en-IN" dirty="0" smtClean="0">
                <a:solidFill>
                  <a:srgbClr val="231F20"/>
                </a:solidFill>
                <a:cs typeface="Arial"/>
              </a:rPr>
              <a:t>e</a:t>
            </a:r>
            <a:r>
              <a:rPr lang="en-IN" spc="-5" dirty="0" smtClean="0">
                <a:solidFill>
                  <a:srgbClr val="231F20"/>
                </a:solidFill>
                <a:cs typeface="Arial"/>
              </a:rPr>
              <a:t> c</a:t>
            </a:r>
            <a:r>
              <a:rPr lang="en-IN" dirty="0" smtClean="0">
                <a:solidFill>
                  <a:srgbClr val="231F20"/>
                </a:solidFill>
                <a:cs typeface="Arial"/>
              </a:rPr>
              <a:t>o</a:t>
            </a:r>
            <a:r>
              <a:rPr lang="en-IN" spc="-10" dirty="0" smtClean="0">
                <a:solidFill>
                  <a:srgbClr val="231F20"/>
                </a:solidFill>
                <a:cs typeface="Arial"/>
              </a:rPr>
              <a:t>m</a:t>
            </a:r>
            <a:r>
              <a:rPr lang="en-IN" dirty="0" smtClean="0">
                <a:solidFill>
                  <a:srgbClr val="231F20"/>
                </a:solidFill>
                <a:cs typeface="Arial"/>
              </a:rPr>
              <a:t>p</a:t>
            </a:r>
            <a:r>
              <a:rPr lang="en-IN" spc="-5" dirty="0" smtClean="0">
                <a:solidFill>
                  <a:srgbClr val="231F20"/>
                </a:solidFill>
                <a:cs typeface="Arial"/>
              </a:rPr>
              <a:t>l</a:t>
            </a:r>
            <a:r>
              <a:rPr lang="en-IN" spc="-57" dirty="0" smtClean="0">
                <a:solidFill>
                  <a:srgbClr val="231F20"/>
                </a:solidFill>
                <a:cs typeface="Arial"/>
              </a:rPr>
              <a:t>e</a:t>
            </a:r>
            <a:r>
              <a:rPr lang="en-IN" spc="-5" dirty="0" smtClean="0">
                <a:solidFill>
                  <a:srgbClr val="231F20"/>
                </a:solidFill>
                <a:cs typeface="Arial"/>
              </a:rPr>
              <a:t>xi</a:t>
            </a:r>
            <a:r>
              <a:rPr lang="en-IN" dirty="0" smtClean="0">
                <a:solidFill>
                  <a:srgbClr val="231F20"/>
                </a:solidFill>
                <a:cs typeface="Arial"/>
              </a:rPr>
              <a:t>ty</a:t>
            </a:r>
            <a:r>
              <a:rPr lang="en-IN" spc="5" dirty="0" smtClean="0">
                <a:solidFill>
                  <a:srgbClr val="231F20"/>
                </a:solidFill>
                <a:cs typeface="Arial"/>
              </a:rPr>
              <a:t> </a:t>
            </a:r>
            <a:r>
              <a:rPr lang="en-IN" spc="-5" dirty="0" smtClean="0">
                <a:solidFill>
                  <a:srgbClr val="231F20"/>
                </a:solidFill>
                <a:cs typeface="Arial"/>
              </a:rPr>
              <a:t>i</a:t>
            </a:r>
            <a:r>
              <a:rPr lang="en-IN" dirty="0" smtClean="0">
                <a:solidFill>
                  <a:srgbClr val="231F20"/>
                </a:solidFill>
                <a:cs typeface="Arial"/>
              </a:rPr>
              <a:t>n</a:t>
            </a:r>
            <a:r>
              <a:rPr lang="en-IN" spc="5" dirty="0">
                <a:solidFill>
                  <a:srgbClr val="231F20"/>
                </a:solidFill>
                <a:cs typeface="Arial"/>
              </a:rPr>
              <a:t> </a:t>
            </a:r>
            <a:r>
              <a:rPr lang="en-IN" spc="5" dirty="0" smtClean="0">
                <a:solidFill>
                  <a:srgbClr val="231F20"/>
                </a:solidFill>
                <a:latin typeface="Lucida Calligraphy" panose="03010101010101010101" pitchFamily="66" charset="0"/>
                <a:cs typeface="Arial"/>
              </a:rPr>
              <a:t>O </a:t>
            </a:r>
            <a:r>
              <a:rPr lang="en-IN" spc="5" dirty="0" smtClean="0">
                <a:solidFill>
                  <a:srgbClr val="231F20"/>
                </a:solidFill>
                <a:cs typeface="Arial"/>
              </a:rPr>
              <a:t>( |</a:t>
            </a:r>
            <a:r>
              <a:rPr lang="en-IN" i="1" spc="5" dirty="0" smtClean="0">
                <a:solidFill>
                  <a:srgbClr val="231F20"/>
                </a:solidFill>
                <a:cs typeface="Arial"/>
              </a:rPr>
              <a:t>TS</a:t>
            </a:r>
            <a:r>
              <a:rPr lang="en-IN" spc="5" dirty="0" smtClean="0">
                <a:solidFill>
                  <a:srgbClr val="231F20"/>
                </a:solidFill>
                <a:cs typeface="Arial"/>
              </a:rPr>
              <a:t>| . |</a:t>
            </a:r>
            <a:r>
              <a:rPr lang="en-IN" spc="300" dirty="0" smtClean="0">
                <a:solidFill>
                  <a:srgbClr val="FF0000"/>
                </a:solidFill>
                <a:latin typeface="Lucida Calligraphy" panose="03010101010101010101" pitchFamily="66" charset="0"/>
                <a:cs typeface="Gulim"/>
              </a:rPr>
              <a:t>A</a:t>
            </a:r>
            <a:r>
              <a:rPr lang="en-IN" spc="5" dirty="0" smtClean="0">
                <a:solidFill>
                  <a:srgbClr val="231F20"/>
                </a:solidFill>
                <a:cs typeface="Arial"/>
              </a:rPr>
              <a:t>|)</a:t>
            </a:r>
            <a:endParaRPr lang="en-IN" dirty="0" smtClean="0">
              <a:cs typeface="Arial"/>
            </a:endParaRPr>
          </a:p>
          <a:p>
            <a:pPr marL="526453" lvl="1" indent="0">
              <a:lnSpc>
                <a:spcPct val="150000"/>
              </a:lnSpc>
              <a:buClr>
                <a:srgbClr val="231F20"/>
              </a:buClr>
              <a:buNone/>
              <a:tabLst>
                <a:tab pos="258979" algn="l"/>
              </a:tabLst>
            </a:pPr>
            <a:endParaRPr lang="en-IN" spc="-48" dirty="0" smtClean="0">
              <a:solidFill>
                <a:srgbClr val="0000FF"/>
              </a:solidFill>
              <a:cs typeface="Arial"/>
            </a:endParaRPr>
          </a:p>
          <a:p>
            <a:pPr marL="0" lvl="1" indent="0" algn="ctr">
              <a:lnSpc>
                <a:spcPct val="150000"/>
              </a:lnSpc>
              <a:buClr>
                <a:srgbClr val="231F20"/>
              </a:buClr>
              <a:buNone/>
              <a:tabLst>
                <a:tab pos="258979" algn="l"/>
              </a:tabLst>
            </a:pPr>
            <a:r>
              <a:rPr lang="en-IN" spc="-48" dirty="0" smtClean="0">
                <a:solidFill>
                  <a:srgbClr val="0000FF"/>
                </a:solidFill>
                <a:cs typeface="Arial"/>
              </a:rPr>
              <a:t>f</a:t>
            </a:r>
            <a:r>
              <a:rPr lang="en-IN" spc="5" dirty="0" smtClean="0">
                <a:solidFill>
                  <a:srgbClr val="0000FF"/>
                </a:solidFill>
                <a:cs typeface="Arial"/>
              </a:rPr>
              <a:t>or</a:t>
            </a:r>
            <a:r>
              <a:rPr lang="en-IN" spc="-5" dirty="0" smtClean="0">
                <a:solidFill>
                  <a:srgbClr val="0000FF"/>
                </a:solidFill>
                <a:cs typeface="Arial"/>
              </a:rPr>
              <a:t> </a:t>
            </a:r>
            <a:r>
              <a:rPr lang="en-IN" spc="14" dirty="0" smtClean="0">
                <a:solidFill>
                  <a:srgbClr val="0000FF"/>
                </a:solidFill>
                <a:cs typeface="Arial"/>
              </a:rPr>
              <a:t>m</a:t>
            </a:r>
            <a:r>
              <a:rPr lang="en-IN" spc="5" dirty="0" smtClean="0">
                <a:solidFill>
                  <a:srgbClr val="0000FF"/>
                </a:solidFill>
                <a:cs typeface="Arial"/>
              </a:rPr>
              <a:t>ore</a:t>
            </a:r>
            <a:r>
              <a:rPr lang="en-IN" spc="-5" dirty="0" smtClean="0">
                <a:solidFill>
                  <a:srgbClr val="0000FF"/>
                </a:solidFill>
                <a:cs typeface="Arial"/>
              </a:rPr>
              <a:t> </a:t>
            </a:r>
            <a:r>
              <a:rPr lang="en-IN" spc="5" dirty="0" smtClean="0">
                <a:solidFill>
                  <a:srgbClr val="0000FF"/>
                </a:solidFill>
                <a:cs typeface="Arial"/>
              </a:rPr>
              <a:t>gene</a:t>
            </a:r>
            <a:r>
              <a:rPr lang="en-IN" spc="-5" dirty="0" smtClean="0">
                <a:solidFill>
                  <a:srgbClr val="0000FF"/>
                </a:solidFill>
                <a:cs typeface="Arial"/>
              </a:rPr>
              <a:t>r</a:t>
            </a:r>
            <a:r>
              <a:rPr lang="en-IN" spc="5" dirty="0" smtClean="0">
                <a:solidFill>
                  <a:srgbClr val="0000FF"/>
                </a:solidFill>
                <a:cs typeface="Arial"/>
              </a:rPr>
              <a:t>al</a:t>
            </a:r>
            <a:r>
              <a:rPr lang="en-IN" spc="-14" dirty="0" smtClean="0">
                <a:solidFill>
                  <a:srgbClr val="0000FF"/>
                </a:solidFill>
                <a:cs typeface="Arial"/>
              </a:rPr>
              <a:t> </a:t>
            </a:r>
            <a:r>
              <a:rPr lang="en-IN" spc="5" dirty="0" smtClean="0">
                <a:solidFill>
                  <a:srgbClr val="0000FF"/>
                </a:solidFill>
                <a:cs typeface="Arial"/>
              </a:rPr>
              <a:t>prope</a:t>
            </a:r>
            <a:r>
              <a:rPr lang="en-IN" spc="71" dirty="0" smtClean="0">
                <a:solidFill>
                  <a:srgbClr val="0000FF"/>
                </a:solidFill>
                <a:cs typeface="Arial"/>
              </a:rPr>
              <a:t>r</a:t>
            </a:r>
            <a:r>
              <a:rPr lang="en-IN" spc="5" dirty="0" smtClean="0">
                <a:solidFill>
                  <a:srgbClr val="0000FF"/>
                </a:solidFill>
                <a:cs typeface="Arial"/>
              </a:rPr>
              <a:t>ties</a:t>
            </a:r>
            <a:r>
              <a:rPr lang="en-IN" spc="-29" dirty="0" smtClean="0">
                <a:solidFill>
                  <a:srgbClr val="0000FF"/>
                </a:solidFill>
                <a:cs typeface="Arial"/>
              </a:rPr>
              <a:t> </a:t>
            </a:r>
            <a:r>
              <a:rPr lang="en-IN" dirty="0" smtClean="0">
                <a:solidFill>
                  <a:srgbClr val="0000FF"/>
                </a:solidFill>
                <a:cs typeface="Arial"/>
              </a:rPr>
              <a:t>w</a:t>
            </a:r>
            <a:r>
              <a:rPr lang="en-IN" spc="5" dirty="0" smtClean="0">
                <a:solidFill>
                  <a:srgbClr val="0000FF"/>
                </a:solidFill>
                <a:cs typeface="Arial"/>
              </a:rPr>
              <a:t>e</a:t>
            </a:r>
            <a:r>
              <a:rPr lang="en-IN" spc="-5" dirty="0" smtClean="0">
                <a:solidFill>
                  <a:srgbClr val="0000FF"/>
                </a:solidFill>
                <a:cs typeface="Arial"/>
              </a:rPr>
              <a:t> </a:t>
            </a:r>
            <a:r>
              <a:rPr lang="en-IN" spc="5" dirty="0" smtClean="0">
                <a:solidFill>
                  <a:srgbClr val="0000FF"/>
                </a:solidFill>
                <a:cs typeface="Arial"/>
              </a:rPr>
              <a:t>need</a:t>
            </a:r>
            <a:r>
              <a:rPr lang="en-IN" spc="-5" dirty="0" smtClean="0">
                <a:solidFill>
                  <a:srgbClr val="0000FF"/>
                </a:solidFill>
                <a:cs typeface="Arial"/>
              </a:rPr>
              <a:t> </a:t>
            </a:r>
            <a:r>
              <a:rPr lang="en-IN" spc="5" dirty="0" smtClean="0">
                <a:solidFill>
                  <a:srgbClr val="0000FF"/>
                </a:solidFill>
                <a:cs typeface="Arial"/>
              </a:rPr>
              <a:t>auto</a:t>
            </a:r>
            <a:r>
              <a:rPr lang="en-IN" spc="14" dirty="0" smtClean="0">
                <a:solidFill>
                  <a:srgbClr val="0000FF"/>
                </a:solidFill>
                <a:cs typeface="Arial"/>
              </a:rPr>
              <a:t>m</a:t>
            </a:r>
            <a:r>
              <a:rPr lang="en-IN" spc="5" dirty="0" smtClean="0">
                <a:solidFill>
                  <a:srgbClr val="0000FF"/>
                </a:solidFill>
                <a:cs typeface="Arial"/>
              </a:rPr>
              <a:t>ata</a:t>
            </a:r>
            <a:r>
              <a:rPr lang="en-IN" spc="-14" dirty="0" smtClean="0">
                <a:solidFill>
                  <a:srgbClr val="0000FF"/>
                </a:solidFill>
                <a:cs typeface="Arial"/>
              </a:rPr>
              <a:t> </a:t>
            </a:r>
            <a:r>
              <a:rPr lang="en-IN" spc="5" dirty="0" smtClean="0">
                <a:solidFill>
                  <a:srgbClr val="0000FF"/>
                </a:solidFill>
                <a:cs typeface="Arial"/>
              </a:rPr>
              <a:t>accepting</a:t>
            </a:r>
            <a:r>
              <a:rPr lang="en-IN" spc="-14" dirty="0" smtClean="0">
                <a:solidFill>
                  <a:srgbClr val="0000FF"/>
                </a:solidFill>
                <a:cs typeface="Arial"/>
              </a:rPr>
              <a:t> </a:t>
            </a:r>
            <a:r>
              <a:rPr lang="en-IN" u="sng" dirty="0" smtClean="0">
                <a:solidFill>
                  <a:srgbClr val="0000FF"/>
                </a:solidFill>
                <a:cs typeface="Arial"/>
              </a:rPr>
              <a:t>i</a:t>
            </a:r>
            <a:r>
              <a:rPr lang="en-IN" u="sng" spc="5" dirty="0" smtClean="0">
                <a:solidFill>
                  <a:srgbClr val="0000FF"/>
                </a:solidFill>
                <a:cs typeface="Arial"/>
              </a:rPr>
              <a:t>n</a:t>
            </a:r>
            <a:r>
              <a:rPr lang="en-IN" u="sng" dirty="0" smtClean="0">
                <a:solidFill>
                  <a:srgbClr val="0000FF"/>
                </a:solidFill>
                <a:cs typeface="Arial"/>
              </a:rPr>
              <a:t>fi</a:t>
            </a:r>
            <a:r>
              <a:rPr lang="en-IN" u="sng" spc="5" dirty="0" smtClean="0">
                <a:solidFill>
                  <a:srgbClr val="0000FF"/>
                </a:solidFill>
                <a:cs typeface="Arial"/>
              </a:rPr>
              <a:t>n</a:t>
            </a:r>
            <a:r>
              <a:rPr lang="en-IN" u="sng" dirty="0" smtClean="0">
                <a:solidFill>
                  <a:srgbClr val="0000FF"/>
                </a:solidFill>
                <a:cs typeface="Arial"/>
              </a:rPr>
              <a:t>it</a:t>
            </a:r>
            <a:r>
              <a:rPr lang="en-IN" u="sng" spc="5" dirty="0" smtClean="0">
                <a:solidFill>
                  <a:srgbClr val="0000FF"/>
                </a:solidFill>
                <a:cs typeface="Arial"/>
              </a:rPr>
              <a:t>e</a:t>
            </a:r>
            <a:r>
              <a:rPr lang="en-IN" spc="-14" dirty="0" smtClean="0">
                <a:solidFill>
                  <a:srgbClr val="0000FF"/>
                </a:solidFill>
                <a:cs typeface="Arial"/>
              </a:rPr>
              <a:t> </a:t>
            </a:r>
            <a:r>
              <a:rPr lang="en-IN" dirty="0" smtClean="0">
                <a:solidFill>
                  <a:srgbClr val="0000FF"/>
                </a:solidFill>
                <a:cs typeface="Arial"/>
              </a:rPr>
              <a:t>w</a:t>
            </a:r>
            <a:r>
              <a:rPr lang="en-IN" spc="5" dirty="0" smtClean="0">
                <a:solidFill>
                  <a:srgbClr val="0000FF"/>
                </a:solidFill>
                <a:cs typeface="Arial"/>
              </a:rPr>
              <a:t>ords!</a:t>
            </a:r>
            <a:endParaRPr lang="en-IN" dirty="0"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5285"/>
            <a:r>
              <a:rPr sz="1143" spc="-10" dirty="0">
                <a:solidFill>
                  <a:srgbClr val="231F20"/>
                </a:solidFill>
                <a:latin typeface="Arial"/>
                <a:cs typeface="Arial"/>
              </a:rPr>
              <a:t>2</a:t>
            </a:r>
            <a:endParaRPr sz="1143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20144" y="1315526"/>
            <a:ext cx="7173670" cy="466908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580283" algn="ctr"/>
            <a:endParaRPr sz="162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25227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itle 20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Proof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⊇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𝑳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1" name="Title 20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1503" t="-14679" b="-339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Content Placeholder 21"/>
              <p:cNvSpPr>
                <a:spLocks noGrp="1"/>
              </p:cNvSpPr>
              <p:nvPr>
                <p:ph idx="1"/>
              </p:nvPr>
            </p:nvSpPr>
            <p:spPr>
              <a:xfrm>
                <a:off x="630078" y="1390650"/>
                <a:ext cx="11551444" cy="5041822"/>
              </a:xfrm>
            </p:spPr>
            <p:txBody>
              <a:bodyPr>
                <a:normAutofit/>
              </a:bodyPr>
              <a:lstStyle/>
              <a:p>
                <a:pPr marL="258979" indent="-246876">
                  <a:buClr>
                    <a:srgbClr val="231F20"/>
                  </a:buClr>
                  <a:buFont typeface="Gulim"/>
                  <a:buChar char="•"/>
                  <a:tabLst>
                    <a:tab pos="258979" algn="l"/>
                  </a:tabLst>
                </a:pPr>
                <a:r>
                  <a:rPr lang="en-IN" dirty="0" smtClean="0">
                    <a:solidFill>
                      <a:srgbClr val="231F20"/>
                    </a:solidFill>
                    <a:cs typeface="Arial"/>
                  </a:rPr>
                  <a:t>Let </a:t>
                </a:r>
                <a14:m>
                  <m:oMath xmlns:m="http://schemas.openxmlformats.org/officeDocument/2006/math">
                    <m:r>
                      <a:rPr lang="en-IN" i="1" spc="-86" dirty="0">
                        <a:latin typeface="Cambria Math" panose="02040503050406030204" pitchFamily="18" charset="0"/>
                        <a:cs typeface="Arial"/>
                      </a:rPr>
                      <m:t>𝜎</m:t>
                    </m:r>
                    <m:r>
                      <a:rPr lang="en-US" i="1" spc="-86" dirty="0">
                        <a:latin typeface="Cambria Math" panose="02040503050406030204" pitchFamily="18" charset="0"/>
                        <a:cs typeface="Arial"/>
                      </a:rPr>
                      <m:t>=</m:t>
                    </m:r>
                    <m:r>
                      <a:rPr lang="en-US" i="1" spc="-86" dirty="0">
                        <a:latin typeface="Cambria Math" panose="02040503050406030204" pitchFamily="18" charset="0"/>
                        <a:cs typeface="Arial"/>
                      </a:rPr>
                      <m:t>𝒘</m:t>
                    </m:r>
                    <m:r>
                      <a:rPr lang="en-US" i="1" spc="-86" baseline="-25000" dirty="0">
                        <a:latin typeface="Cambria Math" panose="02040503050406030204" pitchFamily="18" charset="0"/>
                        <a:cs typeface="Arial"/>
                      </a:rPr>
                      <m:t>𝟏</m:t>
                    </m:r>
                    <m:r>
                      <a:rPr lang="en-US" i="1" spc="-86" dirty="0">
                        <a:latin typeface="Cambria Math" panose="02040503050406030204" pitchFamily="18" charset="0"/>
                        <a:cs typeface="Arial"/>
                      </a:rPr>
                      <m:t> </m:t>
                    </m:r>
                    <m:r>
                      <a:rPr lang="en-US" i="1" spc="-86" dirty="0">
                        <a:latin typeface="Cambria Math" panose="02040503050406030204" pitchFamily="18" charset="0"/>
                        <a:cs typeface="Arial"/>
                      </a:rPr>
                      <m:t>𝒘</m:t>
                    </m:r>
                    <m:r>
                      <a:rPr lang="en-US" i="1" spc="-86" baseline="-25000" dirty="0">
                        <a:latin typeface="Cambria Math" panose="02040503050406030204" pitchFamily="18" charset="0"/>
                        <a:cs typeface="Arial"/>
                      </a:rPr>
                      <m:t>𝟐</m:t>
                    </m:r>
                    <m:r>
                      <a:rPr lang="en-US" i="1" spc="-86" dirty="0">
                        <a:latin typeface="Cambria Math" panose="02040503050406030204" pitchFamily="18" charset="0"/>
                        <a:cs typeface="Arial"/>
                      </a:rPr>
                      <m:t> </m:t>
                    </m:r>
                    <m:r>
                      <a:rPr lang="en-US" i="1" spc="-86" dirty="0">
                        <a:latin typeface="Cambria Math" panose="02040503050406030204" pitchFamily="18" charset="0"/>
                        <a:cs typeface="Arial"/>
                      </a:rPr>
                      <m:t>𝒘</m:t>
                    </m:r>
                    <m:r>
                      <a:rPr lang="en-US" i="1" spc="-86" baseline="-25000" dirty="0">
                        <a:latin typeface="Cambria Math" panose="02040503050406030204" pitchFamily="18" charset="0"/>
                        <a:cs typeface="Arial"/>
                      </a:rPr>
                      <m:t>𝟑</m:t>
                    </m:r>
                    <m:r>
                      <a:rPr lang="en-US" i="1" spc="-86" dirty="0">
                        <a:latin typeface="Cambria Math" panose="02040503050406030204" pitchFamily="18" charset="0"/>
                        <a:cs typeface="Arial"/>
                      </a:rPr>
                      <m:t>…</m:t>
                    </m:r>
                    <m:r>
                      <a:rPr lang="en-US" i="1" spc="-86" baseline="-25000" dirty="0">
                        <a:latin typeface="Cambria Math" panose="02040503050406030204" pitchFamily="18" charset="0"/>
                        <a:cs typeface="Arial"/>
                      </a:rPr>
                      <m:t> </m:t>
                    </m:r>
                  </m:oMath>
                </a14:m>
                <a:r>
                  <a:rPr lang="en-IN" dirty="0">
                    <a:solidFill>
                      <a:srgbClr val="231F20"/>
                    </a:solidFill>
                    <a:cs typeface="Arial"/>
                  </a:rPr>
                  <a:t> such </a:t>
                </a:r>
                <a:r>
                  <a:rPr lang="en-IN" dirty="0" smtClean="0">
                    <a:solidFill>
                      <a:srgbClr val="231F20"/>
                    </a:solidFill>
                    <a:cs typeface="Arial"/>
                  </a:rPr>
                  <a:t>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𝒘</m:t>
                        </m:r>
                      </m:e>
                      <m:sub>
                        <m:r>
                          <a:rPr lang="en-US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𝒌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𝑳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n-IN" dirty="0">
                        <a:solidFill>
                          <a:srgbClr val="231F20"/>
                        </a:solidFill>
                        <a:cs typeface="Arial"/>
                      </a:rPr>
                      <m:t> </m:t>
                    </m:r>
                    <m:r>
                      <m:rPr>
                        <m:nor/>
                      </m:rPr>
                      <a:rPr lang="en-IN" dirty="0">
                        <a:solidFill>
                          <a:srgbClr val="231F20"/>
                        </a:solidFill>
                        <a:cs typeface="Arial"/>
                      </a:rPr>
                      <m:t>for</m:t>
                    </m:r>
                    <m:r>
                      <m:rPr>
                        <m:nor/>
                      </m:rPr>
                      <a:rPr lang="en-IN" dirty="0">
                        <a:solidFill>
                          <a:srgbClr val="231F20"/>
                        </a:solidFill>
                        <a:cs typeface="Arial"/>
                      </a:rPr>
                      <m:t> </m:t>
                    </m:r>
                    <m:r>
                      <m:rPr>
                        <m:nor/>
                      </m:rPr>
                      <a:rPr lang="en-IN" dirty="0">
                        <a:solidFill>
                          <a:srgbClr val="231F20"/>
                        </a:solidFill>
                        <a:cs typeface="Arial"/>
                      </a:rPr>
                      <m:t>a</m:t>
                    </m:r>
                    <m:r>
                      <m:rPr>
                        <m:nor/>
                      </m:rPr>
                      <a:rPr lang="en-US" b="1" i="0" dirty="0" smtClean="0">
                        <a:solidFill>
                          <a:srgbClr val="231F20"/>
                        </a:solidFill>
                        <a:cs typeface="Arial"/>
                      </a:rPr>
                      <m:t>ll</m:t>
                    </m:r>
                    <m:r>
                      <m:rPr>
                        <m:nor/>
                      </m:rPr>
                      <a:rPr lang="en-IN" dirty="0">
                        <a:solidFill>
                          <a:srgbClr val="231F20"/>
                        </a:solidFill>
                        <a:cs typeface="Arial"/>
                      </a:rPr>
                      <m:t> </m:t>
                    </m:r>
                    <m:r>
                      <a:rPr lang="en-IN" i="1" dirty="0">
                        <a:solidFill>
                          <a:srgbClr val="231F20"/>
                        </a:solidFill>
                        <a:latin typeface="Cambria Math" panose="02040503050406030204" pitchFamily="18" charset="0"/>
                        <a:cs typeface="Arial"/>
                      </a:rPr>
                      <m:t>𝑘</m:t>
                    </m:r>
                    <m:r>
                      <a:rPr lang="en-IN" i="1" dirty="0">
                        <a:solidFill>
                          <a:srgbClr val="231F20"/>
                        </a:solidFill>
                        <a:latin typeface="Cambria Math" panose="02040503050406030204" pitchFamily="18" charset="0"/>
                        <a:cs typeface="Arial"/>
                      </a:rPr>
                      <m:t>&gt;</m:t>
                    </m:r>
                    <m:r>
                      <a:rPr lang="en-IN" i="1" dirty="0">
                        <a:solidFill>
                          <a:srgbClr val="231F20"/>
                        </a:solidFill>
                        <a:latin typeface="Cambria Math" panose="02040503050406030204" pitchFamily="18" charset="0"/>
                        <a:cs typeface="Arial"/>
                      </a:rPr>
                      <m:t>0</m:t>
                    </m:r>
                  </m:oMath>
                </a14:m>
                <a:endParaRPr lang="en-US" spc="135" dirty="0">
                  <a:solidFill>
                    <a:srgbClr val="231F20"/>
                  </a:solidFill>
                  <a:cs typeface="Meiryo"/>
                </a:endParaRPr>
              </a:p>
              <a:p>
                <a:pPr marL="773329" lvl="1" indent="-246876">
                  <a:buClr>
                    <a:srgbClr val="231F20"/>
                  </a:buClr>
                  <a:buFont typeface="Gulim"/>
                  <a:buChar char="•"/>
                  <a:tabLst>
                    <a:tab pos="258979" algn="l"/>
                  </a:tabLst>
                </a:pPr>
                <a:r>
                  <a:rPr lang="en-IN" dirty="0" smtClean="0">
                    <a:cs typeface="Meiryo"/>
                  </a:rPr>
                  <a:t>That is, </a:t>
                </a:r>
                <a14:m>
                  <m:oMath xmlns:m="http://schemas.openxmlformats.org/officeDocument/2006/math">
                    <m:r>
                      <a:rPr lang="en-IN" i="1" spc="-86" dirty="0">
                        <a:latin typeface="Cambria Math" panose="02040503050406030204" pitchFamily="18" charset="0"/>
                        <a:cs typeface="Arial"/>
                      </a:rPr>
                      <m:t>𝜎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𝑳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IN" dirty="0">
                            <a:solidFill>
                              <a:srgbClr val="231F20"/>
                            </a:solidFill>
                            <a:cs typeface="Arial"/>
                          </a:rPr>
                          <m:t> 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sup>
                    </m:sSup>
                  </m:oMath>
                </a14:m>
                <a:endParaRPr lang="en-IN" dirty="0" smtClean="0">
                  <a:cs typeface="Meiryo"/>
                </a:endParaRPr>
              </a:p>
              <a:p>
                <a:pPr marL="773329" lvl="1" indent="-246876">
                  <a:buClr>
                    <a:srgbClr val="231F20"/>
                  </a:buClr>
                  <a:buFont typeface="Gulim"/>
                  <a:buChar char="•"/>
                  <a:tabLst>
                    <a:tab pos="258979" algn="l"/>
                  </a:tabLst>
                </a:pPr>
                <a:endParaRPr lang="en-IN" dirty="0">
                  <a:solidFill>
                    <a:srgbClr val="231F20"/>
                  </a:solidFill>
                  <a:cs typeface="Arial"/>
                </a:endParaRPr>
              </a:p>
              <a:p>
                <a:pPr marL="258979" indent="-246876">
                  <a:buClr>
                    <a:srgbClr val="231F20"/>
                  </a:buClr>
                  <a:buFont typeface="Gulim"/>
                  <a:buChar char="•"/>
                  <a:tabLst>
                    <a:tab pos="258979" algn="l"/>
                  </a:tabLst>
                </a:pPr>
                <a:r>
                  <a:rPr lang="en-IN" dirty="0" smtClean="0">
                    <a:solidFill>
                      <a:srgbClr val="231F20"/>
                    </a:solidFill>
                    <a:cs typeface="Arial"/>
                  </a:rPr>
                  <a:t>Let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i="1" spc="-5" dirty="0" smtClean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SupPr>
                      <m:e>
                        <m:r>
                          <a:rPr lang="en-US" b="1" i="1" spc="-5" dirty="0" smtClean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𝒒</m:t>
                        </m:r>
                      </m:e>
                      <m:sub>
                        <m:r>
                          <a:rPr lang="en-US" b="1" i="1" spc="-5" dirty="0" smtClean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𝟎</m:t>
                        </m:r>
                      </m:sub>
                      <m:sup>
                        <m:r>
                          <a:rPr lang="en-US" b="1" i="1" spc="-5" dirty="0" smtClean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𝒌</m:t>
                        </m:r>
                      </m:sup>
                    </m:sSubSup>
                    <m:r>
                      <a:rPr lang="en-US" b="1" i="1" spc="-5" dirty="0" smtClean="0">
                        <a:solidFill>
                          <a:srgbClr val="231F20"/>
                        </a:solidFill>
                        <a:latin typeface="Cambria Math" panose="02040503050406030204" pitchFamily="18" charset="0"/>
                        <a:cs typeface="Arial"/>
                      </a:rPr>
                      <m:t> </m:t>
                    </m:r>
                    <m:sSubSup>
                      <m:sSubSupPr>
                        <m:ctrlPr>
                          <a:rPr lang="en-IN" i="1" spc="-5" dirty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SupPr>
                      <m:e>
                        <m:r>
                          <a:rPr lang="en-US" i="1" spc="-5" dirty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𝒒</m:t>
                        </m:r>
                      </m:e>
                      <m:sub>
                        <m:r>
                          <a:rPr lang="en-US" b="1" i="1" spc="-5" dirty="0" smtClean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𝟏</m:t>
                        </m:r>
                      </m:sub>
                      <m:sup>
                        <m:r>
                          <a:rPr lang="en-US" i="1" spc="-5" dirty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𝒌</m:t>
                        </m:r>
                      </m:sup>
                    </m:sSubSup>
                    <m:r>
                      <a:rPr lang="en-US" b="1" i="1" spc="-5" dirty="0" smtClean="0">
                        <a:solidFill>
                          <a:srgbClr val="231F20"/>
                        </a:solidFill>
                        <a:latin typeface="Cambria Math" panose="02040503050406030204" pitchFamily="18" charset="0"/>
                        <a:cs typeface="Arial"/>
                      </a:rPr>
                      <m:t> </m:t>
                    </m:r>
                    <m:sSubSup>
                      <m:sSubSupPr>
                        <m:ctrlPr>
                          <a:rPr lang="en-IN" i="1" spc="-5" dirty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SupPr>
                      <m:e>
                        <m:r>
                          <a:rPr lang="en-US" i="1" spc="-5" dirty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𝒒</m:t>
                        </m:r>
                      </m:e>
                      <m:sub>
                        <m:r>
                          <a:rPr lang="en-US" b="1" i="1" spc="-5" dirty="0" smtClean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𝟐</m:t>
                        </m:r>
                      </m:sub>
                      <m:sup>
                        <m:r>
                          <a:rPr lang="en-US" i="1" spc="-5" dirty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𝒌</m:t>
                        </m:r>
                      </m:sup>
                    </m:sSubSup>
                    <m:r>
                      <a:rPr lang="en-US" b="1" i="1" spc="-5" dirty="0" smtClean="0">
                        <a:solidFill>
                          <a:srgbClr val="231F20"/>
                        </a:solidFill>
                        <a:latin typeface="Cambria Math" panose="02040503050406030204" pitchFamily="18" charset="0"/>
                        <a:cs typeface="Arial"/>
                      </a:rPr>
                      <m:t>…</m:t>
                    </m:r>
                    <m:sSubSup>
                      <m:sSubSupPr>
                        <m:ctrlPr>
                          <a:rPr lang="en-IN" i="1" spc="-5" dirty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SupPr>
                      <m:e>
                        <m:r>
                          <a:rPr lang="en-US" i="1" spc="-5" dirty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𝒒</m:t>
                        </m:r>
                      </m:e>
                      <m:sub>
                        <m:sSub>
                          <m:sSubPr>
                            <m:ctrlPr>
                              <a:rPr lang="en-US" i="1" spc="-5" dirty="0" smtClean="0">
                                <a:solidFill>
                                  <a:srgbClr val="231F20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sSubPr>
                          <m:e>
                            <m:r>
                              <a:rPr lang="en-US" b="1" i="1" spc="-5" dirty="0" smtClean="0">
                                <a:solidFill>
                                  <a:srgbClr val="231F20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𝒏</m:t>
                            </m:r>
                          </m:e>
                          <m:sub>
                            <m:r>
                              <a:rPr lang="en-US" b="1" i="1" spc="-5" dirty="0" smtClean="0">
                                <a:solidFill>
                                  <a:srgbClr val="231F20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𝒌</m:t>
                            </m:r>
                          </m:sub>
                        </m:sSub>
                      </m:sub>
                      <m:sup>
                        <m:r>
                          <a:rPr lang="en-US" i="1" spc="-5" dirty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𝒌</m:t>
                        </m:r>
                      </m:sup>
                    </m:sSubSup>
                  </m:oMath>
                </a14:m>
                <a:r>
                  <a:rPr lang="en-IN" spc="-5" dirty="0" smtClean="0">
                    <a:solidFill>
                      <a:srgbClr val="231F20"/>
                    </a:solidFill>
                    <a:cs typeface="Arial"/>
                  </a:rPr>
                  <a:t>  be an </a:t>
                </a:r>
                <a:r>
                  <a:rPr lang="en-IN" spc="-5" dirty="0">
                    <a:solidFill>
                      <a:srgbClr val="231F20"/>
                    </a:solidFill>
                    <a:cs typeface="Arial"/>
                  </a:rPr>
                  <a:t>accepting run </a:t>
                </a:r>
                <a:r>
                  <a:rPr lang="en-IN" spc="-5" dirty="0">
                    <a:cs typeface="Arial"/>
                  </a:rPr>
                  <a:t>for</a:t>
                </a:r>
                <a:r>
                  <a:rPr lang="en-IN" spc="-5" dirty="0" smtClean="0">
                    <a:cs typeface="Arial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𝒘</m:t>
                        </m:r>
                      </m:e>
                      <m:sub>
                        <m:r>
                          <a:rPr lang="en-US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IN" spc="81" dirty="0">
                    <a:cs typeface="Arial"/>
                  </a:rPr>
                  <a:t> in </a:t>
                </a:r>
                <a14:m>
                  <m:oMath xmlns:m="http://schemas.openxmlformats.org/officeDocument/2006/math">
                    <m:r>
                      <a:rPr lang="en-US" b="1" i="1" spc="135" dirty="0" smtClean="0">
                        <a:solidFill>
                          <a:srgbClr val="231F20"/>
                        </a:solidFill>
                        <a:latin typeface="Cambria Math" panose="02040503050406030204" pitchFamily="18" charset="0"/>
                        <a:cs typeface="Gulim"/>
                      </a:rPr>
                      <m:t>𝑨</m:t>
                    </m:r>
                  </m:oMath>
                </a14:m>
                <a:endParaRPr lang="en-IN" dirty="0">
                  <a:solidFill>
                    <a:srgbClr val="231F20"/>
                  </a:solidFill>
                  <a:cs typeface="Arial"/>
                </a:endParaRPr>
              </a:p>
              <a:p>
                <a:pPr marL="258979" indent="-246876">
                  <a:buClr>
                    <a:srgbClr val="231F20"/>
                  </a:buClr>
                  <a:buFont typeface="Gulim"/>
                  <a:buChar char="•"/>
                  <a:tabLst>
                    <a:tab pos="258979" algn="l"/>
                  </a:tabLst>
                </a:pPr>
                <a:endParaRPr lang="en-IN" dirty="0" smtClean="0">
                  <a:solidFill>
                    <a:srgbClr val="231F20"/>
                  </a:solidFill>
                  <a:cs typeface="Arial"/>
                </a:endParaRPr>
              </a:p>
              <a:p>
                <a:pPr marL="258979" indent="-246876">
                  <a:buClr>
                    <a:srgbClr val="231F20"/>
                  </a:buClr>
                  <a:buFont typeface="Gulim"/>
                  <a:buChar char="•"/>
                  <a:tabLst>
                    <a:tab pos="258979" algn="l"/>
                  </a:tabLst>
                </a:pPr>
                <a:r>
                  <a:rPr lang="en-IN" dirty="0" smtClean="0">
                    <a:solidFill>
                      <a:srgbClr val="231F20"/>
                    </a:solidFill>
                    <a:cs typeface="Arial"/>
                  </a:rPr>
                  <a:t>By definition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IN" dirty="0" smtClean="0">
                    <a:solidFill>
                      <a:srgbClr val="231F20"/>
                    </a:solidFill>
                    <a:cs typeface="Arial"/>
                  </a:rPr>
                  <a:t>, we have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𝒌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i="1" dirty="0"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cs typeface="Arial"/>
                          </a:rPr>
                          <m:t>𝒘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  <a:cs typeface="Arial"/>
                          </a:rPr>
                          <m:t>𝒌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>
                    <a:solidFill>
                      <a:srgbClr val="231F20"/>
                    </a:solidFill>
                    <a:cs typeface="Arial"/>
                  </a:rPr>
                  <a:t>for all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US" dirty="0" smtClean="0"/>
              </a:p>
              <a:p>
                <a:pPr marL="12103" algn="ctr">
                  <a:buClr>
                    <a:srgbClr val="231F20"/>
                  </a:buClr>
                  <a:tabLst>
                    <a:tab pos="258979" algn="l"/>
                  </a:tabLst>
                </a:pPr>
                <a:r>
                  <a:rPr lang="en-IN" dirty="0">
                    <a:solidFill>
                      <a:srgbClr val="231F20"/>
                    </a:solidFill>
                    <a:cs typeface="Arial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i="1" spc="-5" dirty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SupPr>
                      <m:e>
                        <m:r>
                          <a:rPr lang="en-US" i="1" spc="-5" dirty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𝒒</m:t>
                        </m:r>
                      </m:e>
                      <m:sub>
                        <m:r>
                          <a:rPr lang="en-US" i="1" spc="-5" dirty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𝟎</m:t>
                        </m:r>
                      </m:sub>
                      <m:sup>
                        <m:r>
                          <a:rPr lang="en-US" b="1" i="1" spc="-5" dirty="0" smtClean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𝟏</m:t>
                        </m:r>
                      </m:sup>
                    </m:sSubSup>
                    <m:r>
                      <a:rPr lang="en-US" b="1" i="1" spc="-5" dirty="0" smtClean="0">
                        <a:solidFill>
                          <a:srgbClr val="231F20"/>
                        </a:solidFill>
                        <a:latin typeface="Cambria Math" panose="02040503050406030204" pitchFamily="18" charset="0"/>
                        <a:cs typeface="Arial"/>
                      </a:rPr>
                      <m:t>…</m:t>
                    </m:r>
                    <m:sSubSup>
                      <m:sSubSupPr>
                        <m:ctrlPr>
                          <a:rPr lang="en-IN" i="1" spc="-5" dirty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SupPr>
                      <m:e>
                        <m:r>
                          <a:rPr lang="en-US" i="1" spc="-5" dirty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𝒒</m:t>
                        </m:r>
                      </m:e>
                      <m:sub>
                        <m:sSub>
                          <m:sSubPr>
                            <m:ctrlPr>
                              <a:rPr lang="en-US" i="1" spc="-5" dirty="0">
                                <a:solidFill>
                                  <a:srgbClr val="231F20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sSubPr>
                          <m:e>
                            <m:r>
                              <a:rPr lang="en-US" i="1" spc="-5" dirty="0">
                                <a:solidFill>
                                  <a:srgbClr val="231F20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𝒏</m:t>
                            </m:r>
                          </m:e>
                          <m:sub>
                            <m:r>
                              <a:rPr lang="en-US" b="1" i="1" spc="-5" dirty="0" smtClean="0">
                                <a:solidFill>
                                  <a:srgbClr val="231F20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𝟏</m:t>
                            </m:r>
                          </m:sub>
                        </m:sSub>
                        <m:r>
                          <a:rPr lang="en-US" b="1" i="1" spc="-5" dirty="0" smtClean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−</m:t>
                        </m:r>
                        <m:r>
                          <a:rPr lang="en-US" b="1" i="1" spc="-5" dirty="0" smtClean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𝟏</m:t>
                        </m:r>
                      </m:sub>
                      <m:sup>
                        <m:r>
                          <a:rPr lang="en-US" b="1" i="1" spc="-5" dirty="0" smtClean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𝟏</m:t>
                        </m:r>
                      </m:sup>
                    </m:sSubSup>
                    <m:r>
                      <a:rPr lang="en-US" b="1" i="1" spc="-5" dirty="0" smtClean="0">
                        <a:solidFill>
                          <a:srgbClr val="231F20"/>
                        </a:solidFill>
                        <a:latin typeface="Cambria Math" panose="02040503050406030204" pitchFamily="18" charset="0"/>
                        <a:cs typeface="Arial"/>
                      </a:rPr>
                      <m:t>  </m:t>
                    </m:r>
                    <m:sSubSup>
                      <m:sSubSupPr>
                        <m:ctrlPr>
                          <a:rPr lang="en-IN" i="1" spc="-5" dirty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SupPr>
                      <m:e>
                        <m:r>
                          <a:rPr lang="en-US" i="1" spc="-5" dirty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𝒒</m:t>
                        </m:r>
                      </m:e>
                      <m:sub>
                        <m:r>
                          <a:rPr lang="en-US" i="1" spc="-5" dirty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𝟎</m:t>
                        </m:r>
                      </m:sub>
                      <m:sup>
                        <m:r>
                          <a:rPr lang="en-US" b="1" i="1" spc="-5" dirty="0" smtClean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𝟐</m:t>
                        </m:r>
                      </m:sup>
                    </m:sSubSup>
                    <m:r>
                      <a:rPr lang="en-US" i="1" spc="-5" dirty="0">
                        <a:solidFill>
                          <a:srgbClr val="231F20"/>
                        </a:solidFill>
                        <a:latin typeface="Cambria Math" panose="02040503050406030204" pitchFamily="18" charset="0"/>
                        <a:cs typeface="Arial"/>
                      </a:rPr>
                      <m:t>…</m:t>
                    </m:r>
                    <m:sSubSup>
                      <m:sSubSupPr>
                        <m:ctrlPr>
                          <a:rPr lang="en-IN" i="1" spc="-5" dirty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SupPr>
                      <m:e>
                        <m:r>
                          <a:rPr lang="en-US" i="1" spc="-5" dirty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𝒒</m:t>
                        </m:r>
                      </m:e>
                      <m:sub>
                        <m:sSub>
                          <m:sSubPr>
                            <m:ctrlPr>
                              <a:rPr lang="en-US" i="1" spc="-5" dirty="0">
                                <a:solidFill>
                                  <a:srgbClr val="231F20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sSubPr>
                          <m:e>
                            <m:r>
                              <a:rPr lang="en-US" i="1" spc="-5" dirty="0">
                                <a:solidFill>
                                  <a:srgbClr val="231F20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𝒏</m:t>
                            </m:r>
                          </m:e>
                          <m:sub>
                            <m:r>
                              <a:rPr lang="en-US" b="1" i="1" spc="-5" dirty="0" smtClean="0">
                                <a:solidFill>
                                  <a:srgbClr val="231F20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𝟐</m:t>
                            </m:r>
                          </m:sub>
                        </m:sSub>
                        <m:r>
                          <a:rPr lang="en-US" i="1" spc="-5" dirty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−</m:t>
                        </m:r>
                        <m:r>
                          <a:rPr lang="en-US" i="1" spc="-5" dirty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𝟏</m:t>
                        </m:r>
                      </m:sub>
                      <m:sup>
                        <m:r>
                          <a:rPr lang="en-US" b="1" i="1" spc="-5" dirty="0" smtClean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𝟐</m:t>
                        </m:r>
                      </m:sup>
                    </m:sSubSup>
                    <m:r>
                      <a:rPr lang="en-US" b="1" i="1" spc="-5" dirty="0" smtClean="0">
                        <a:solidFill>
                          <a:srgbClr val="231F20"/>
                        </a:solidFill>
                        <a:latin typeface="Cambria Math" panose="02040503050406030204" pitchFamily="18" charset="0"/>
                        <a:cs typeface="Arial"/>
                      </a:rPr>
                      <m:t>   </m:t>
                    </m:r>
                    <m:sSubSup>
                      <m:sSubSupPr>
                        <m:ctrlPr>
                          <a:rPr lang="en-IN" i="1" spc="-5" dirty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SupPr>
                      <m:e>
                        <m:r>
                          <a:rPr lang="en-US" i="1" spc="-5" dirty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𝒒</m:t>
                        </m:r>
                      </m:e>
                      <m:sub>
                        <m:r>
                          <a:rPr lang="en-US" i="1" spc="-5" dirty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𝟎</m:t>
                        </m:r>
                      </m:sub>
                      <m:sup>
                        <m:r>
                          <a:rPr lang="en-US" b="1" i="1" spc="-5" dirty="0" smtClean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𝟑</m:t>
                        </m:r>
                      </m:sup>
                    </m:sSubSup>
                    <m:r>
                      <a:rPr lang="en-US" i="1" spc="-5" dirty="0">
                        <a:solidFill>
                          <a:srgbClr val="231F20"/>
                        </a:solidFill>
                        <a:latin typeface="Cambria Math" panose="02040503050406030204" pitchFamily="18" charset="0"/>
                        <a:cs typeface="Arial"/>
                      </a:rPr>
                      <m:t>…</m:t>
                    </m:r>
                    <m:sSubSup>
                      <m:sSubSupPr>
                        <m:ctrlPr>
                          <a:rPr lang="en-IN" i="1" spc="-5" dirty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SupPr>
                      <m:e>
                        <m:r>
                          <a:rPr lang="en-US" i="1" spc="-5" dirty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𝒒</m:t>
                        </m:r>
                      </m:e>
                      <m:sub>
                        <m:sSub>
                          <m:sSubPr>
                            <m:ctrlPr>
                              <a:rPr lang="en-US" i="1" spc="-5" dirty="0">
                                <a:solidFill>
                                  <a:srgbClr val="231F20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sSubPr>
                          <m:e>
                            <m:r>
                              <a:rPr lang="en-US" i="1" spc="-5" dirty="0">
                                <a:solidFill>
                                  <a:srgbClr val="231F20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𝒏</m:t>
                            </m:r>
                          </m:e>
                          <m:sub>
                            <m:r>
                              <a:rPr lang="en-US" b="1" i="1" spc="-5" dirty="0" smtClean="0">
                                <a:solidFill>
                                  <a:srgbClr val="231F20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𝟑</m:t>
                            </m:r>
                          </m:sub>
                        </m:sSub>
                        <m:r>
                          <a:rPr lang="en-US" i="1" spc="-5" dirty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−</m:t>
                        </m:r>
                        <m:r>
                          <a:rPr lang="en-US" i="1" spc="-5" dirty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𝟏</m:t>
                        </m:r>
                      </m:sub>
                      <m:sup>
                        <m:r>
                          <a:rPr lang="en-US" b="1" i="1" spc="-5" dirty="0" smtClean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𝟑</m:t>
                        </m:r>
                      </m:sup>
                    </m:sSubSup>
                  </m:oMath>
                </a14:m>
                <a:r>
                  <a:rPr lang="en-IN" dirty="0" smtClean="0">
                    <a:solidFill>
                      <a:srgbClr val="231F20"/>
                    </a:solidFill>
                    <a:cs typeface="Arial"/>
                  </a:rPr>
                  <a:t>… is an accepting run for </a:t>
                </a:r>
                <a14:m>
                  <m:oMath xmlns:m="http://schemas.openxmlformats.org/officeDocument/2006/math">
                    <m:r>
                      <a:rPr lang="en-IN" i="1" spc="-86" dirty="0">
                        <a:latin typeface="Cambria Math" panose="02040503050406030204" pitchFamily="18" charset="0"/>
                        <a:cs typeface="Arial"/>
                      </a:rPr>
                      <m:t>𝜎</m:t>
                    </m:r>
                  </m:oMath>
                </a14:m>
                <a:r>
                  <a:rPr lang="en-IN" dirty="0" smtClean="0">
                    <a:solidFill>
                      <a:srgbClr val="231F20"/>
                    </a:solidFill>
                    <a:cs typeface="Arial"/>
                  </a:rPr>
                  <a:t> in </a:t>
                </a:r>
                <a14:m>
                  <m:oMath xmlns:m="http://schemas.openxmlformats.org/officeDocument/2006/math">
                    <m:r>
                      <a:rPr lang="en-US" b="1" i="1" spc="-86" dirty="0" smtClean="0">
                        <a:latin typeface="Cambria Math" panose="02040503050406030204" pitchFamily="18" charset="0"/>
                        <a:cs typeface="Arial"/>
                      </a:rPr>
                      <m:t>𝑨</m:t>
                    </m:r>
                    <m:r>
                      <a:rPr lang="en-US" b="1" i="1" spc="-86" dirty="0" smtClean="0">
                        <a:latin typeface="Cambria Math" panose="02040503050406030204" pitchFamily="18" charset="0"/>
                        <a:cs typeface="Arial"/>
                      </a:rPr>
                      <m:t>′</m:t>
                    </m:r>
                  </m:oMath>
                </a14:m>
                <a:endParaRPr lang="en-IN" dirty="0">
                  <a:solidFill>
                    <a:srgbClr val="231F20"/>
                  </a:solidFill>
                  <a:cs typeface="Arial"/>
                </a:endParaRPr>
              </a:p>
              <a:p>
                <a:pPr marL="355003" indent="-342900">
                  <a:buClr>
                    <a:srgbClr val="231F20"/>
                  </a:buClr>
                  <a:buFont typeface="Arial" panose="020B0604020202020204" pitchFamily="34" charset="0"/>
                  <a:buChar char="•"/>
                  <a:tabLst>
                    <a:tab pos="258979" algn="l"/>
                  </a:tabLst>
                </a:pPr>
                <a:endParaRPr lang="en-IN" dirty="0" smtClean="0">
                  <a:solidFill>
                    <a:srgbClr val="231F20"/>
                  </a:solidFill>
                  <a:cs typeface="Arial"/>
                </a:endParaRPr>
              </a:p>
              <a:p>
                <a:pPr marL="355003" indent="-342900">
                  <a:buClr>
                    <a:srgbClr val="231F20"/>
                  </a:buClr>
                  <a:buFont typeface="Arial" panose="020B0604020202020204" pitchFamily="34" charset="0"/>
                  <a:buChar char="•"/>
                  <a:tabLst>
                    <a:tab pos="258979" algn="l"/>
                  </a:tabLst>
                </a:pPr>
                <a:r>
                  <a:rPr lang="en-US" dirty="0" smtClean="0">
                    <a:solidFill>
                      <a:srgbClr val="231F20"/>
                    </a:solidFill>
                    <a:cs typeface="Arial"/>
                  </a:rPr>
                  <a:t>H</a:t>
                </a:r>
                <a:r>
                  <a:rPr lang="en-IN" dirty="0" err="1" smtClean="0">
                    <a:solidFill>
                      <a:srgbClr val="231F20"/>
                    </a:solidFill>
                    <a:cs typeface="Arial"/>
                  </a:rPr>
                  <a:t>ence</a:t>
                </a:r>
                <a:r>
                  <a:rPr lang="en-IN" dirty="0" smtClean="0">
                    <a:solidFill>
                      <a:srgbClr val="231F20"/>
                    </a:solidFill>
                    <a:cs typeface="Arial"/>
                  </a:rPr>
                  <a:t> </a:t>
                </a:r>
                <a14:m>
                  <m:oMath xmlns:m="http://schemas.openxmlformats.org/officeDocument/2006/math">
                    <m:r>
                      <a:rPr lang="en-IN" i="1" spc="-86" dirty="0">
                        <a:latin typeface="Cambria Math" panose="02040503050406030204" pitchFamily="18" charset="0"/>
                        <a:cs typeface="Arial"/>
                      </a:rPr>
                      <m:t>𝜎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2" name="Content Placeholder 2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0078" y="1390650"/>
                <a:ext cx="11551444" cy="5041822"/>
              </a:xfrm>
              <a:blipFill rotWithShape="0">
                <a:blip r:embed="rId3"/>
                <a:stretch>
                  <a:fillRect l="-475" t="-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object 1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4204"/>
            <a:r>
              <a:rPr sz="1143" spc="-10" dirty="0">
                <a:solidFill>
                  <a:srgbClr val="231F20"/>
                </a:solidFill>
                <a:latin typeface="Arial"/>
                <a:cs typeface="Arial"/>
              </a:rPr>
              <a:t>27</a:t>
            </a:r>
            <a:endParaRPr sz="1143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846153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Summarizing: </a:t>
            </a:r>
            <a:r>
              <a:rPr lang="el-GR" dirty="0"/>
              <a:t>ω-</a:t>
            </a:r>
            <a:r>
              <a:rPr lang="en-US" dirty="0"/>
              <a:t>operator for </a:t>
            </a:r>
            <a:r>
              <a:rPr lang="en-US" dirty="0" smtClean="0"/>
              <a:t>NFA</a:t>
            </a:r>
            <a:endParaRPr lang="en-US" dirty="0"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4204"/>
            <a:r>
              <a:rPr sz="1143" spc="-10" dirty="0">
                <a:solidFill>
                  <a:srgbClr val="231F20"/>
                </a:solidFill>
                <a:latin typeface="Arial"/>
                <a:cs typeface="Arial"/>
              </a:rPr>
              <a:t>28</a:t>
            </a:r>
            <a:endParaRPr sz="1143">
              <a:latin typeface="Arial"/>
              <a:cs typeface="Arial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ectangle 18"/>
              <p:cNvSpPr/>
              <p:nvPr/>
            </p:nvSpPr>
            <p:spPr>
              <a:xfrm>
                <a:off x="2481500" y="3143250"/>
                <a:ext cx="7848599" cy="1295400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solidFill>
                      <a:schemeClr val="tx2"/>
                    </a:solidFill>
                    <a:latin typeface="Arial Narrow" panose="020B0606020202030204" pitchFamily="34" charset="0"/>
                  </a:rPr>
                  <a:t>For each NFA </a:t>
                </a:r>
                <a14:m>
                  <m:oMath xmlns:m="http://schemas.openxmlformats.org/officeDocument/2006/math">
                    <m:r>
                      <a:rPr lang="en-US" sz="2400" b="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 smtClean="0">
                    <a:solidFill>
                      <a:schemeClr val="tx2"/>
                    </a:solidFill>
                    <a:latin typeface="Arial Narrow" panose="020B0606020202030204" pitchFamily="34" charset="0"/>
                  </a:rPr>
                  <a:t> with </a:t>
                </a:r>
                <a14:m>
                  <m:oMath xmlns:m="http://schemas.openxmlformats.org/officeDocument/2006/math">
                    <m:r>
                      <a:rPr lang="en-US" sz="2400" b="0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sz="2400" b="0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∉</m:t>
                    </m:r>
                    <m:r>
                      <a:rPr lang="en-US" sz="2400" b="0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lang="en-US" sz="2400" dirty="0" smtClean="0">
                    <a:solidFill>
                      <a:schemeClr val="tx2"/>
                    </a:solidFill>
                    <a:latin typeface="Arial Narrow" panose="020B0606020202030204" pitchFamily="34" charset="0"/>
                  </a:rPr>
                  <a:t> there exists an NBA </a:t>
                </a:r>
                <a14:m>
                  <m:oMath xmlns:m="http://schemas.openxmlformats.org/officeDocument/2006/math">
                    <m:r>
                      <a:rPr lang="en-US" sz="2400" b="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400" dirty="0" smtClean="0">
                    <a:solidFill>
                      <a:schemeClr val="tx2"/>
                    </a:solidFill>
                    <a:latin typeface="Arial Narrow" panose="020B0606020202030204" pitchFamily="34" charset="0"/>
                  </a:rPr>
                  <a:t> such that: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2400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sz="24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p>
                        <m:r>
                          <a:rPr lang="en-US" sz="2400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sup>
                    </m:sSup>
                  </m:oMath>
                </a14:m>
                <a:r>
                  <a:rPr lang="en-US" sz="2400" dirty="0" smtClean="0">
                    <a:solidFill>
                      <a:schemeClr val="tx2"/>
                    </a:solidFill>
                    <a:latin typeface="Arial Narrow" panose="020B0606020202030204" pitchFamily="34" charset="0"/>
                  </a:rPr>
                  <a:t> and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i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lang="en-US" sz="2400" b="0" i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en-US" sz="2400" b="0" i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sz="2400" b="0" i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sz="2400" i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>
                  <a:solidFill>
                    <a:schemeClr val="tx2"/>
                  </a:solidFill>
                  <a:latin typeface="Arial Narrow" panose="020B0606020202030204" pitchFamily="34" charset="0"/>
                </a:endParaRPr>
              </a:p>
            </p:txBody>
          </p:sp>
        </mc:Choice>
        <mc:Fallback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1500" y="3143250"/>
                <a:ext cx="7848599" cy="129540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28396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Concatenating an NFA and an </a:t>
            </a:r>
            <a:r>
              <a:rPr lang="en-IN" dirty="0" smtClean="0"/>
              <a:t>NBA</a:t>
            </a:r>
            <a:endParaRPr lang="en-US" dirty="0"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4204"/>
            <a:r>
              <a:rPr sz="1143" spc="-10" dirty="0">
                <a:solidFill>
                  <a:srgbClr val="231F20"/>
                </a:solidFill>
                <a:latin typeface="Arial"/>
                <a:cs typeface="Arial"/>
              </a:rPr>
              <a:t>29</a:t>
            </a:r>
            <a:endParaRPr sz="1143">
              <a:latin typeface="Arial"/>
              <a:cs typeface="Arial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ectangle 18"/>
              <p:cNvSpPr/>
              <p:nvPr/>
            </p:nvSpPr>
            <p:spPr>
              <a:xfrm>
                <a:off x="2786300" y="2838450"/>
                <a:ext cx="7239000" cy="1828202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solidFill>
                      <a:schemeClr val="tx2"/>
                    </a:solidFill>
                    <a:latin typeface="Arial Narrow" panose="020B0606020202030204" pitchFamily="34" charset="0"/>
                  </a:rPr>
                  <a:t>For NFA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 smtClean="0">
                    <a:solidFill>
                      <a:schemeClr val="tx2"/>
                    </a:solidFill>
                    <a:latin typeface="Arial Narrow" panose="020B0606020202030204" pitchFamily="34" charset="0"/>
                  </a:rPr>
                  <a:t> and NBA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400" dirty="0" smtClean="0">
                    <a:solidFill>
                      <a:schemeClr val="tx2"/>
                    </a:solidFill>
                    <a:latin typeface="Arial Narrow" panose="020B0606020202030204" pitchFamily="34" charset="0"/>
                  </a:rPr>
                  <a:t> (both over the alphabet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sz="2400" dirty="0" smtClean="0">
                    <a:solidFill>
                      <a:schemeClr val="tx2"/>
                    </a:solidFill>
                    <a:latin typeface="Arial Narrow" panose="020B0606020202030204" pitchFamily="34" charset="0"/>
                  </a:rPr>
                  <a:t>)</a:t>
                </a:r>
              </a:p>
              <a:p>
                <a:pPr algn="ctr"/>
                <a:r>
                  <a:rPr lang="en-US" sz="2400" dirty="0" smtClean="0">
                    <a:solidFill>
                      <a:schemeClr val="tx2"/>
                    </a:solidFill>
                    <a:latin typeface="Arial Narrow" panose="020B0606020202030204" pitchFamily="34" charset="0"/>
                  </a:rPr>
                  <a:t>there exists an NBA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′′</m:t>
                    </m:r>
                  </m:oMath>
                </a14:m>
                <a:r>
                  <a:rPr lang="en-US" sz="2400" dirty="0" smtClean="0">
                    <a:solidFill>
                      <a:schemeClr val="tx2"/>
                    </a:solidFill>
                    <a:latin typeface="Arial Narrow" panose="020B0606020202030204" pitchFamily="34" charset="0"/>
                  </a:rPr>
                  <a:t> with: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′′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sSub>
                      <m:sSubPr>
                        <m:ctrlPr>
                          <a:rPr lang="en-US" sz="240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en-US" sz="2400" i="1" baseline="-2500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 smtClean="0">
                    <a:solidFill>
                      <a:schemeClr val="tx2"/>
                    </a:solidFill>
                    <a:latin typeface="Arial Narrow" panose="020B0606020202030204" pitchFamily="34" charset="0"/>
                  </a:rPr>
                  <a:t>and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b="0" i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lang="en-US" sz="2400" b="0" i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′′</m:t>
                        </m:r>
                      </m:e>
                    </m:d>
                    <m:r>
                      <a:rPr lang="en-US" sz="2400" b="0" i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sz="2400" b="0" i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sz="2400" b="0" i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sz="2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>
                  <a:solidFill>
                    <a:schemeClr val="tx2"/>
                  </a:solidFill>
                  <a:latin typeface="Arial Narrow" panose="020B0606020202030204" pitchFamily="34" charset="0"/>
                </a:endParaRPr>
              </a:p>
            </p:txBody>
          </p:sp>
        </mc:Choice>
        <mc:Fallback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6300" y="2838450"/>
                <a:ext cx="7239000" cy="182820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27611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Summarizing the results so far</a:t>
            </a:r>
            <a:endParaRPr lang="en-US" dirty="0"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4204"/>
            <a:r>
              <a:rPr sz="1143" spc="-10" dirty="0">
                <a:solidFill>
                  <a:srgbClr val="231F20"/>
                </a:solidFill>
                <a:latin typeface="Arial"/>
                <a:cs typeface="Arial"/>
              </a:rPr>
              <a:t>30</a:t>
            </a:r>
            <a:endParaRPr sz="1143">
              <a:latin typeface="Arial"/>
              <a:cs typeface="Arial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ctangle 16"/>
              <p:cNvSpPr/>
              <p:nvPr/>
            </p:nvSpPr>
            <p:spPr>
              <a:xfrm>
                <a:off x="3557587" y="3184417"/>
                <a:ext cx="5562600" cy="1178034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dirty="0">
                    <a:solidFill>
                      <a:schemeClr val="tx2"/>
                    </a:solidFill>
                    <a:latin typeface="Arial Narrow" panose="020B0606020202030204" pitchFamily="34" charset="0"/>
                  </a:rPr>
                  <a:t>For any ω-regular language </a:t>
                </a:r>
                <a:r>
                  <a:rPr lang="en-IN" sz="2400" dirty="0" smtClean="0">
                    <a:solidFill>
                      <a:schemeClr val="tx2"/>
                    </a:solidFill>
                    <a:latin typeface="Arial Narrow" panose="020B0606020202030204" pitchFamily="34" charset="0"/>
                  </a:rPr>
                  <a:t>L</a:t>
                </a:r>
                <a:endParaRPr lang="en-US" sz="2400" dirty="0" smtClean="0">
                  <a:solidFill>
                    <a:schemeClr val="tx2"/>
                  </a:solidFill>
                  <a:latin typeface="Arial Narrow" panose="020B0606020202030204" pitchFamily="34" charset="0"/>
                </a:endParaRPr>
              </a:p>
              <a:p>
                <a:pPr algn="ctr"/>
                <a:r>
                  <a:rPr lang="en-US" sz="2400" dirty="0" smtClean="0">
                    <a:solidFill>
                      <a:schemeClr val="tx2"/>
                    </a:solidFill>
                    <a:latin typeface="Arial Narrow" panose="020B0606020202030204" pitchFamily="34" charset="0"/>
                  </a:rPr>
                  <a:t>there exists an NBA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 smtClean="0">
                    <a:solidFill>
                      <a:schemeClr val="tx2"/>
                    </a:solidFill>
                    <a:latin typeface="Arial Narrow" panose="020B0606020202030204" pitchFamily="34" charset="0"/>
                  </a:rPr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sz="2400" dirty="0">
                  <a:solidFill>
                    <a:schemeClr val="tx2"/>
                  </a:solidFill>
                  <a:latin typeface="Arial Narrow" panose="020B0606020202030204" pitchFamily="34" charset="0"/>
                </a:endParaRPr>
              </a:p>
            </p:txBody>
          </p:sp>
        </mc:Choice>
        <mc:Fallback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7587" y="3184417"/>
                <a:ext cx="5562600" cy="117803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3341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1804987" y="1771650"/>
            <a:ext cx="3856190" cy="2577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102"/>
            <a:r>
              <a:rPr spc="-71" dirty="0">
                <a:solidFill>
                  <a:srgbClr val="231F20"/>
                </a:solidFill>
                <a:latin typeface="Arial"/>
                <a:cs typeface="Arial"/>
              </a:rPr>
              <a:t>P</a:t>
            </a:r>
            <a:r>
              <a:rPr spc="5" dirty="0">
                <a:solidFill>
                  <a:srgbClr val="231F20"/>
                </a:solidFill>
                <a:latin typeface="Arial"/>
                <a:cs typeface="Arial"/>
              </a:rPr>
              <a:t>erson</a:t>
            </a:r>
            <a:r>
              <a:rPr spc="-14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pc="5" dirty="0">
                <a:solidFill>
                  <a:srgbClr val="231F20"/>
                </a:solidFill>
                <a:latin typeface="Arial"/>
                <a:cs typeface="Arial"/>
              </a:rPr>
              <a:t>Left</a:t>
            </a:r>
            <a:r>
              <a:rPr spc="-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pc="5" dirty="0">
                <a:solidFill>
                  <a:srgbClr val="231F20"/>
                </a:solidFill>
                <a:latin typeface="Arial"/>
                <a:cs typeface="Arial"/>
              </a:rPr>
              <a:t>beh</a:t>
            </a:r>
            <a:r>
              <a:rPr spc="-29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pc="-38" dirty="0">
                <a:solidFill>
                  <a:srgbClr val="231F20"/>
                </a:solidFill>
                <a:latin typeface="Arial"/>
                <a:cs typeface="Arial"/>
              </a:rPr>
              <a:t>v</a:t>
            </a:r>
            <a:r>
              <a:rPr spc="5" dirty="0">
                <a:solidFill>
                  <a:srgbClr val="231F20"/>
                </a:solidFill>
                <a:latin typeface="Arial"/>
                <a:cs typeface="Arial"/>
              </a:rPr>
              <a:t>es</a:t>
            </a:r>
            <a:r>
              <a:rPr spc="-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pc="5" dirty="0">
                <a:solidFill>
                  <a:srgbClr val="231F20"/>
                </a:solidFill>
                <a:latin typeface="Arial"/>
                <a:cs typeface="Arial"/>
              </a:rPr>
              <a:t>as</a:t>
            </a:r>
            <a:r>
              <a:rPr spc="-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pc="-48" dirty="0">
                <a:solidFill>
                  <a:srgbClr val="231F20"/>
                </a:solidFill>
                <a:latin typeface="Arial"/>
                <a:cs typeface="Arial"/>
              </a:rPr>
              <a:t>f</a:t>
            </a:r>
            <a:r>
              <a:rPr spc="5" dirty="0">
                <a:solidFill>
                  <a:srgbClr val="231F20"/>
                </a:solidFill>
                <a:latin typeface="Arial"/>
                <a:cs typeface="Arial"/>
              </a:rPr>
              <a:t>oll</a:t>
            </a:r>
            <a:r>
              <a:rPr spc="-19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pc="14" dirty="0">
                <a:solidFill>
                  <a:srgbClr val="231F20"/>
                </a:solidFill>
                <a:latin typeface="Arial"/>
                <a:cs typeface="Arial"/>
              </a:rPr>
              <a:t>w</a:t>
            </a:r>
            <a:r>
              <a:rPr spc="5" dirty="0">
                <a:solidFill>
                  <a:srgbClr val="231F20"/>
                </a:solidFill>
                <a:latin typeface="Arial"/>
                <a:cs typeface="Arial"/>
              </a:rPr>
              <a:t>s:</a:t>
            </a:r>
            <a:endParaRPr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215187" y="1771650"/>
            <a:ext cx="4038798" cy="2577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102"/>
            <a:r>
              <a:rPr spc="-71" dirty="0">
                <a:solidFill>
                  <a:srgbClr val="231F20"/>
                </a:solidFill>
                <a:latin typeface="Arial"/>
                <a:cs typeface="Arial"/>
              </a:rPr>
              <a:t>P</a:t>
            </a:r>
            <a:r>
              <a:rPr spc="5" dirty="0">
                <a:solidFill>
                  <a:srgbClr val="231F20"/>
                </a:solidFill>
                <a:latin typeface="Arial"/>
                <a:cs typeface="Arial"/>
              </a:rPr>
              <a:t>erson</a:t>
            </a:r>
            <a:r>
              <a:rPr spc="-14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pc="14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pc="5" dirty="0">
                <a:solidFill>
                  <a:srgbClr val="231F20"/>
                </a:solidFill>
                <a:latin typeface="Arial"/>
                <a:cs typeface="Arial"/>
              </a:rPr>
              <a:t>ight</a:t>
            </a:r>
            <a:r>
              <a:rPr spc="-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pc="5" dirty="0">
                <a:solidFill>
                  <a:srgbClr val="231F20"/>
                </a:solidFill>
                <a:latin typeface="Arial"/>
                <a:cs typeface="Arial"/>
              </a:rPr>
              <a:t>beh</a:t>
            </a:r>
            <a:r>
              <a:rPr spc="-29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pc="-38" dirty="0">
                <a:solidFill>
                  <a:srgbClr val="231F20"/>
                </a:solidFill>
                <a:latin typeface="Arial"/>
                <a:cs typeface="Arial"/>
              </a:rPr>
              <a:t>v</a:t>
            </a:r>
            <a:r>
              <a:rPr spc="5" dirty="0">
                <a:solidFill>
                  <a:srgbClr val="231F20"/>
                </a:solidFill>
                <a:latin typeface="Arial"/>
                <a:cs typeface="Arial"/>
              </a:rPr>
              <a:t>es</a:t>
            </a:r>
            <a:r>
              <a:rPr spc="-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pc="5" dirty="0">
                <a:solidFill>
                  <a:srgbClr val="231F20"/>
                </a:solidFill>
                <a:latin typeface="Arial"/>
                <a:cs typeface="Arial"/>
              </a:rPr>
              <a:t>as</a:t>
            </a:r>
            <a:r>
              <a:rPr spc="-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pc="-48" dirty="0">
                <a:solidFill>
                  <a:srgbClr val="231F20"/>
                </a:solidFill>
                <a:latin typeface="Arial"/>
                <a:cs typeface="Arial"/>
              </a:rPr>
              <a:t>f</a:t>
            </a:r>
            <a:r>
              <a:rPr spc="5" dirty="0">
                <a:solidFill>
                  <a:srgbClr val="231F20"/>
                </a:solidFill>
                <a:latin typeface="Arial"/>
                <a:cs typeface="Arial"/>
              </a:rPr>
              <a:t>oll</a:t>
            </a:r>
            <a:r>
              <a:rPr spc="-19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pc="14" dirty="0">
                <a:solidFill>
                  <a:srgbClr val="231F20"/>
                </a:solidFill>
                <a:latin typeface="Arial"/>
                <a:cs typeface="Arial"/>
              </a:rPr>
              <a:t>w</a:t>
            </a:r>
            <a:r>
              <a:rPr spc="5" dirty="0">
                <a:solidFill>
                  <a:srgbClr val="231F20"/>
                </a:solidFill>
                <a:latin typeface="Arial"/>
                <a:cs typeface="Arial"/>
              </a:rPr>
              <a:t>s:</a:t>
            </a:r>
            <a:endParaRPr dirty="0">
              <a:latin typeface="Arial"/>
              <a:cs typeface="Arial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Peterson’s banking system</a:t>
            </a:r>
            <a:endParaRPr lang="en-US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5285"/>
            <a:r>
              <a:rPr sz="1143" spc="-10" dirty="0">
                <a:solidFill>
                  <a:srgbClr val="231F20"/>
                </a:solidFill>
                <a:latin typeface="Arial"/>
                <a:cs typeface="Arial"/>
              </a:rPr>
              <a:t>3</a:t>
            </a:r>
            <a:endParaRPr sz="1143">
              <a:latin typeface="Arial"/>
              <a:cs typeface="Arial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8987573"/>
              </p:ext>
            </p:extLst>
          </p:nvPr>
        </p:nvGraphicFramePr>
        <p:xfrm>
          <a:off x="1347787" y="2381250"/>
          <a:ext cx="10287000" cy="38099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71957"/>
                <a:gridCol w="4130395"/>
                <a:gridCol w="82295"/>
                <a:gridCol w="972935"/>
                <a:gridCol w="4129418"/>
              </a:tblGrid>
              <a:tr h="3809999">
                <a:tc>
                  <a:txBody>
                    <a:bodyPr/>
                    <a:lstStyle/>
                    <a:p>
                      <a:pPr marL="241935">
                        <a:lnSpc>
                          <a:spcPct val="150000"/>
                        </a:lnSpc>
                      </a:pPr>
                      <a:endParaRPr lang="en-US" sz="2000" spc="45" dirty="0" smtClean="0">
                        <a:solidFill>
                          <a:srgbClr val="0000FF"/>
                        </a:solidFill>
                        <a:latin typeface="+mn-lt"/>
                        <a:cs typeface="Arial"/>
                      </a:endParaRPr>
                    </a:p>
                    <a:p>
                      <a:pPr marL="241935">
                        <a:lnSpc>
                          <a:spcPct val="150000"/>
                        </a:lnSpc>
                      </a:pPr>
                      <a:endParaRPr lang="en-US" sz="2000" spc="45" dirty="0" smtClean="0">
                        <a:solidFill>
                          <a:srgbClr val="0000FF"/>
                        </a:solidFill>
                        <a:latin typeface="+mn-lt"/>
                        <a:cs typeface="Arial"/>
                      </a:endParaRPr>
                    </a:p>
                    <a:p>
                      <a:pPr marL="241935">
                        <a:lnSpc>
                          <a:spcPct val="150000"/>
                        </a:lnSpc>
                      </a:pPr>
                      <a:r>
                        <a:rPr sz="2000" b="1" spc="45" dirty="0" err="1" smtClean="0">
                          <a:solidFill>
                            <a:srgbClr val="0000FF"/>
                          </a:solidFill>
                          <a:latin typeface="+mn-lt"/>
                          <a:cs typeface="Arial"/>
                        </a:rPr>
                        <a:t>r</a:t>
                      </a:r>
                      <a:r>
                        <a:rPr sz="2000" b="1" spc="0" dirty="0" err="1" smtClean="0">
                          <a:solidFill>
                            <a:srgbClr val="0000FF"/>
                          </a:solidFill>
                          <a:latin typeface="+mn-lt"/>
                          <a:cs typeface="Arial"/>
                        </a:rPr>
                        <a:t>q</a:t>
                      </a:r>
                      <a:r>
                        <a:rPr sz="2000" b="1" spc="110" dirty="0" smtClean="0">
                          <a:solidFill>
                            <a:srgbClr val="0000FF"/>
                          </a:solidFill>
                          <a:latin typeface="+mn-lt"/>
                          <a:cs typeface="Arial"/>
                        </a:rPr>
                        <a:t> </a:t>
                      </a:r>
                      <a:r>
                        <a:rPr sz="2000" b="1" spc="0" dirty="0" smtClean="0">
                          <a:solidFill>
                            <a:srgbClr val="231F20"/>
                          </a:solidFill>
                          <a:latin typeface="+mn-lt"/>
                          <a:cs typeface="Arial"/>
                        </a:rPr>
                        <a:t>:</a:t>
                      </a:r>
                      <a:endParaRPr sz="2000" b="1" dirty="0">
                        <a:latin typeface="+mn-lt"/>
                        <a:cs typeface="Arial"/>
                      </a:endParaRPr>
                    </a:p>
                    <a:p>
                      <a:pPr marL="241935">
                        <a:lnSpc>
                          <a:spcPct val="150000"/>
                        </a:lnSpc>
                      </a:pPr>
                      <a:r>
                        <a:rPr sz="2000" b="1" spc="30" dirty="0" err="1" smtClean="0">
                          <a:solidFill>
                            <a:srgbClr val="00B050"/>
                          </a:solidFill>
                          <a:latin typeface="+mn-lt"/>
                          <a:cs typeface="Arial"/>
                        </a:rPr>
                        <a:t>w</a:t>
                      </a:r>
                      <a:r>
                        <a:rPr sz="2000" b="1" spc="0" dirty="0" err="1" smtClean="0">
                          <a:solidFill>
                            <a:srgbClr val="00B050"/>
                          </a:solidFill>
                          <a:latin typeface="+mn-lt"/>
                          <a:cs typeface="Arial"/>
                        </a:rPr>
                        <a:t>t</a:t>
                      </a:r>
                      <a:r>
                        <a:rPr sz="2000" b="1" spc="75" dirty="0" smtClean="0">
                          <a:solidFill>
                            <a:srgbClr val="00FF00"/>
                          </a:solidFill>
                          <a:latin typeface="+mn-lt"/>
                          <a:cs typeface="Arial"/>
                        </a:rPr>
                        <a:t> </a:t>
                      </a:r>
                      <a:r>
                        <a:rPr sz="2000" b="1" spc="0" dirty="0" smtClean="0">
                          <a:solidFill>
                            <a:srgbClr val="231F20"/>
                          </a:solidFill>
                          <a:latin typeface="+mn-lt"/>
                          <a:cs typeface="Arial"/>
                        </a:rPr>
                        <a:t>:</a:t>
                      </a:r>
                      <a:endParaRPr sz="2000" b="1" dirty="0">
                        <a:latin typeface="+mn-lt"/>
                        <a:cs typeface="Arial"/>
                      </a:endParaRPr>
                    </a:p>
                    <a:p>
                      <a:pPr marL="241935">
                        <a:lnSpc>
                          <a:spcPct val="150000"/>
                        </a:lnSpc>
                      </a:pPr>
                      <a:r>
                        <a:rPr sz="2000" b="1" spc="-5" dirty="0" err="1" smtClean="0">
                          <a:solidFill>
                            <a:srgbClr val="FF0000"/>
                          </a:solidFill>
                          <a:latin typeface="+mn-lt"/>
                          <a:cs typeface="Arial"/>
                        </a:rPr>
                        <a:t>c</a:t>
                      </a:r>
                      <a:r>
                        <a:rPr sz="2000" b="1" spc="0" dirty="0" err="1" smtClean="0">
                          <a:solidFill>
                            <a:srgbClr val="FF0000"/>
                          </a:solidFill>
                          <a:latin typeface="+mn-lt"/>
                          <a:cs typeface="Arial"/>
                        </a:rPr>
                        <a:t>s</a:t>
                      </a:r>
                      <a:r>
                        <a:rPr sz="2000" b="1" spc="75" dirty="0" smtClean="0">
                          <a:solidFill>
                            <a:srgbClr val="FF0000"/>
                          </a:solidFill>
                          <a:latin typeface="+mn-lt"/>
                          <a:cs typeface="Arial"/>
                        </a:rPr>
                        <a:t> </a:t>
                      </a:r>
                      <a:r>
                        <a:rPr sz="2000" b="1" spc="0" dirty="0" smtClean="0">
                          <a:solidFill>
                            <a:srgbClr val="231F20"/>
                          </a:solidFill>
                          <a:latin typeface="+mn-lt"/>
                          <a:cs typeface="Arial"/>
                        </a:rPr>
                        <a:t>:</a:t>
                      </a:r>
                      <a:endParaRPr sz="2000" b="1" dirty="0">
                        <a:latin typeface="+mn-lt"/>
                        <a:cs typeface="Arial"/>
                      </a:endParaRPr>
                    </a:p>
                  </a:txBody>
                  <a:tcPr marL="0" marR="0" marT="0" marB="0">
                    <a:lnL w="13716">
                      <a:solidFill>
                        <a:srgbClr val="221E1F"/>
                      </a:solidFill>
                      <a:prstDash val="solid"/>
                    </a:lnL>
                    <a:lnT w="13716">
                      <a:solidFill>
                        <a:srgbClr val="221E1F"/>
                      </a:solidFill>
                      <a:prstDash val="solid"/>
                    </a:lnT>
                    <a:lnB w="13716">
                      <a:solidFill>
                        <a:srgbClr val="221E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855470" algn="l">
                        <a:lnSpc>
                          <a:spcPct val="150000"/>
                        </a:lnSpc>
                        <a:tabLst>
                          <a:tab pos="955040" algn="l"/>
                        </a:tabLst>
                      </a:pPr>
                      <a:r>
                        <a:rPr sz="2000" b="1" spc="-5" dirty="0" smtClean="0">
                          <a:solidFill>
                            <a:srgbClr val="231F20"/>
                          </a:solidFill>
                          <a:latin typeface="+mn-lt"/>
                          <a:cs typeface="Arial"/>
                        </a:rPr>
                        <a:t>whil</a:t>
                      </a:r>
                      <a:r>
                        <a:rPr sz="2000" b="1" spc="0" dirty="0" smtClean="0">
                          <a:solidFill>
                            <a:srgbClr val="231F20"/>
                          </a:solidFill>
                          <a:latin typeface="+mn-lt"/>
                          <a:cs typeface="Arial"/>
                        </a:rPr>
                        <a:t>e</a:t>
                      </a:r>
                      <a:r>
                        <a:rPr sz="2000" b="1" spc="25" dirty="0" smtClean="0">
                          <a:solidFill>
                            <a:srgbClr val="231F20"/>
                          </a:solidFill>
                          <a:latin typeface="+mn-lt"/>
                          <a:cs typeface="Arial"/>
                        </a:rPr>
                        <a:t> </a:t>
                      </a:r>
                      <a:r>
                        <a:rPr sz="2000" spc="-5" dirty="0" smtClean="0">
                          <a:solidFill>
                            <a:srgbClr val="231F20"/>
                          </a:solidFill>
                          <a:latin typeface="+mn-lt"/>
                          <a:cs typeface="Arial"/>
                        </a:rPr>
                        <a:t>t</a:t>
                      </a:r>
                      <a:r>
                        <a:rPr sz="2000" spc="25" dirty="0" smtClean="0">
                          <a:solidFill>
                            <a:srgbClr val="231F20"/>
                          </a:solidFill>
                          <a:latin typeface="+mn-lt"/>
                          <a:cs typeface="Arial"/>
                        </a:rPr>
                        <a:t>r</a:t>
                      </a:r>
                      <a:r>
                        <a:rPr sz="2000" spc="-10" dirty="0" smtClean="0">
                          <a:solidFill>
                            <a:srgbClr val="231F20"/>
                          </a:solidFill>
                          <a:latin typeface="+mn-lt"/>
                          <a:cs typeface="Arial"/>
                        </a:rPr>
                        <a:t>u</a:t>
                      </a:r>
                      <a:r>
                        <a:rPr sz="2000" spc="0" dirty="0" smtClean="0">
                          <a:solidFill>
                            <a:srgbClr val="231F20"/>
                          </a:solidFill>
                          <a:latin typeface="+mn-lt"/>
                          <a:cs typeface="Arial"/>
                        </a:rPr>
                        <a:t>e</a:t>
                      </a:r>
                      <a:r>
                        <a:rPr lang="en-US" sz="2000" spc="0" baseline="0" dirty="0" smtClean="0">
                          <a:solidFill>
                            <a:srgbClr val="231F20"/>
                          </a:solidFill>
                          <a:latin typeface="+mn-lt"/>
                          <a:cs typeface="Arial"/>
                        </a:rPr>
                        <a:t> </a:t>
                      </a:r>
                      <a:r>
                        <a:rPr sz="2000" spc="0" dirty="0" smtClean="0">
                          <a:solidFill>
                            <a:srgbClr val="231F20"/>
                          </a:solidFill>
                          <a:latin typeface="+mn-lt"/>
                          <a:cs typeface="Gulim"/>
                        </a:rPr>
                        <a:t>{</a:t>
                      </a:r>
                      <a:endParaRPr sz="2000" dirty="0">
                        <a:latin typeface="+mn-lt"/>
                      </a:endParaRPr>
                    </a:p>
                    <a:p>
                      <a:pPr marL="425450" algn="l">
                        <a:lnSpc>
                          <a:spcPct val="150000"/>
                        </a:lnSpc>
                      </a:pPr>
                      <a:r>
                        <a:rPr sz="2000" dirty="0" smtClean="0">
                          <a:solidFill>
                            <a:srgbClr val="231F20"/>
                          </a:solidFill>
                          <a:latin typeface="+mn-lt"/>
                          <a:cs typeface="Arial"/>
                        </a:rPr>
                        <a:t>.</a:t>
                      </a:r>
                      <a:r>
                        <a:rPr sz="2000" spc="-130" dirty="0" smtClean="0">
                          <a:solidFill>
                            <a:srgbClr val="231F20"/>
                          </a:solidFill>
                          <a:latin typeface="+mn-lt"/>
                          <a:cs typeface="Arial"/>
                        </a:rPr>
                        <a:t> </a:t>
                      </a:r>
                      <a:r>
                        <a:rPr sz="2000" spc="0" dirty="0" smtClean="0">
                          <a:solidFill>
                            <a:srgbClr val="231F20"/>
                          </a:solidFill>
                          <a:latin typeface="+mn-lt"/>
                          <a:cs typeface="Arial"/>
                        </a:rPr>
                        <a:t>.</a:t>
                      </a:r>
                      <a:r>
                        <a:rPr sz="2000" spc="-130" dirty="0" smtClean="0">
                          <a:solidFill>
                            <a:srgbClr val="231F20"/>
                          </a:solidFill>
                          <a:latin typeface="+mn-lt"/>
                          <a:cs typeface="Arial"/>
                        </a:rPr>
                        <a:t> </a:t>
                      </a:r>
                      <a:r>
                        <a:rPr sz="2000" spc="0" dirty="0" smtClean="0">
                          <a:solidFill>
                            <a:srgbClr val="231F20"/>
                          </a:solidFill>
                          <a:latin typeface="+mn-lt"/>
                          <a:cs typeface="Arial"/>
                        </a:rPr>
                        <a:t>.</a:t>
                      </a:r>
                      <a:r>
                        <a:rPr sz="2000" spc="-114" dirty="0" smtClean="0">
                          <a:solidFill>
                            <a:srgbClr val="231F20"/>
                          </a:solidFill>
                          <a:latin typeface="+mn-lt"/>
                          <a:cs typeface="Arial"/>
                        </a:rPr>
                        <a:t> </a:t>
                      </a:r>
                      <a:r>
                        <a:rPr sz="2000" spc="0" dirty="0" smtClean="0">
                          <a:solidFill>
                            <a:srgbClr val="231F20"/>
                          </a:solidFill>
                          <a:latin typeface="+mn-lt"/>
                          <a:cs typeface="Arial"/>
                        </a:rPr>
                        <a:t>.</a:t>
                      </a:r>
                      <a:r>
                        <a:rPr sz="2000" spc="-130" dirty="0" smtClean="0">
                          <a:solidFill>
                            <a:srgbClr val="231F20"/>
                          </a:solidFill>
                          <a:latin typeface="+mn-lt"/>
                          <a:cs typeface="Arial"/>
                        </a:rPr>
                        <a:t> </a:t>
                      </a:r>
                      <a:r>
                        <a:rPr sz="2000" spc="0" dirty="0" smtClean="0">
                          <a:solidFill>
                            <a:srgbClr val="231F20"/>
                          </a:solidFill>
                          <a:latin typeface="+mn-lt"/>
                          <a:cs typeface="Arial"/>
                        </a:rPr>
                        <a:t>.</a:t>
                      </a:r>
                      <a:r>
                        <a:rPr sz="2000" spc="-130" dirty="0" smtClean="0">
                          <a:solidFill>
                            <a:srgbClr val="231F20"/>
                          </a:solidFill>
                          <a:latin typeface="+mn-lt"/>
                          <a:cs typeface="Arial"/>
                        </a:rPr>
                        <a:t> </a:t>
                      </a:r>
                      <a:r>
                        <a:rPr sz="2000" spc="0" dirty="0" smtClean="0">
                          <a:solidFill>
                            <a:srgbClr val="231F20"/>
                          </a:solidFill>
                          <a:latin typeface="+mn-lt"/>
                          <a:cs typeface="Arial"/>
                        </a:rPr>
                        <a:t>.</a:t>
                      </a:r>
                      <a:endParaRPr sz="2000" dirty="0">
                        <a:latin typeface="+mn-lt"/>
                      </a:endParaRPr>
                    </a:p>
                    <a:p>
                      <a:pPr marL="389255" algn="l">
                        <a:lnSpc>
                          <a:spcPct val="150000"/>
                        </a:lnSpc>
                      </a:pPr>
                      <a:r>
                        <a:rPr sz="2000" spc="-10" dirty="0" smtClean="0">
                          <a:solidFill>
                            <a:srgbClr val="231F20"/>
                          </a:solidFill>
                          <a:latin typeface="+mn-lt"/>
                          <a:cs typeface="Arial"/>
                        </a:rPr>
                        <a:t>b</a:t>
                      </a:r>
                      <a:r>
                        <a:rPr sz="2000" spc="82" baseline="-13888" dirty="0" smtClean="0">
                          <a:solidFill>
                            <a:srgbClr val="231F20"/>
                          </a:solidFill>
                          <a:latin typeface="+mn-lt"/>
                          <a:cs typeface="Arial"/>
                        </a:rPr>
                        <a:t>1</a:t>
                      </a:r>
                      <a:r>
                        <a:rPr sz="2000" spc="0" dirty="0" smtClean="0">
                          <a:solidFill>
                            <a:srgbClr val="231F20"/>
                          </a:solidFill>
                          <a:latin typeface="+mn-lt"/>
                          <a:cs typeface="Arial"/>
                        </a:rPr>
                        <a:t>,</a:t>
                      </a:r>
                      <a:r>
                        <a:rPr sz="2000" spc="-114" dirty="0" smtClean="0">
                          <a:solidFill>
                            <a:srgbClr val="231F20"/>
                          </a:solidFill>
                          <a:latin typeface="+mn-lt"/>
                          <a:cs typeface="Arial"/>
                        </a:rPr>
                        <a:t> </a:t>
                      </a:r>
                      <a:r>
                        <a:rPr sz="2000" spc="0" dirty="0" smtClean="0">
                          <a:solidFill>
                            <a:srgbClr val="231F20"/>
                          </a:solidFill>
                          <a:latin typeface="+mn-lt"/>
                          <a:cs typeface="Arial"/>
                        </a:rPr>
                        <a:t>x</a:t>
                      </a:r>
                      <a:r>
                        <a:rPr sz="2000" spc="65" dirty="0" smtClean="0">
                          <a:solidFill>
                            <a:srgbClr val="231F20"/>
                          </a:solidFill>
                          <a:latin typeface="+mn-lt"/>
                          <a:cs typeface="Arial"/>
                        </a:rPr>
                        <a:t> </a:t>
                      </a:r>
                      <a:r>
                        <a:rPr sz="2000" spc="0" dirty="0" smtClean="0">
                          <a:solidFill>
                            <a:srgbClr val="231F20"/>
                          </a:solidFill>
                          <a:latin typeface="+mn-lt"/>
                          <a:cs typeface="Arial"/>
                        </a:rPr>
                        <a:t>=</a:t>
                      </a:r>
                      <a:r>
                        <a:rPr sz="2000" spc="55" dirty="0" smtClean="0">
                          <a:solidFill>
                            <a:srgbClr val="231F20"/>
                          </a:solidFill>
                          <a:latin typeface="+mn-lt"/>
                          <a:cs typeface="Arial"/>
                        </a:rPr>
                        <a:t> </a:t>
                      </a:r>
                      <a:r>
                        <a:rPr sz="2000" spc="-5" dirty="0" smtClean="0">
                          <a:solidFill>
                            <a:srgbClr val="231F20"/>
                          </a:solidFill>
                          <a:latin typeface="+mn-lt"/>
                          <a:cs typeface="Arial"/>
                        </a:rPr>
                        <a:t>t</a:t>
                      </a:r>
                      <a:r>
                        <a:rPr sz="2000" spc="25" dirty="0" smtClean="0">
                          <a:solidFill>
                            <a:srgbClr val="231F20"/>
                          </a:solidFill>
                          <a:latin typeface="+mn-lt"/>
                          <a:cs typeface="Arial"/>
                        </a:rPr>
                        <a:t>r</a:t>
                      </a:r>
                      <a:r>
                        <a:rPr sz="2000" spc="-10" dirty="0" smtClean="0">
                          <a:solidFill>
                            <a:srgbClr val="231F20"/>
                          </a:solidFill>
                          <a:latin typeface="+mn-lt"/>
                          <a:cs typeface="Arial"/>
                        </a:rPr>
                        <a:t>u</a:t>
                      </a:r>
                      <a:r>
                        <a:rPr sz="2000" spc="5" dirty="0" smtClean="0">
                          <a:solidFill>
                            <a:srgbClr val="231F20"/>
                          </a:solidFill>
                          <a:latin typeface="+mn-lt"/>
                          <a:cs typeface="Arial"/>
                        </a:rPr>
                        <a:t>e</a:t>
                      </a:r>
                      <a:r>
                        <a:rPr sz="2000" spc="0" dirty="0" smtClean="0">
                          <a:solidFill>
                            <a:srgbClr val="231F20"/>
                          </a:solidFill>
                          <a:latin typeface="+mn-lt"/>
                          <a:cs typeface="Arial"/>
                        </a:rPr>
                        <a:t>,</a:t>
                      </a:r>
                      <a:r>
                        <a:rPr sz="2000" spc="-125" dirty="0" smtClean="0">
                          <a:solidFill>
                            <a:srgbClr val="231F20"/>
                          </a:solidFill>
                          <a:latin typeface="+mn-lt"/>
                          <a:cs typeface="Arial"/>
                        </a:rPr>
                        <a:t> </a:t>
                      </a:r>
                      <a:r>
                        <a:rPr sz="2000" spc="5" dirty="0" smtClean="0">
                          <a:solidFill>
                            <a:srgbClr val="231F20"/>
                          </a:solidFill>
                          <a:latin typeface="+mn-lt"/>
                          <a:cs typeface="Arial"/>
                        </a:rPr>
                        <a:t>2</a:t>
                      </a:r>
                      <a:r>
                        <a:rPr sz="2000" spc="0" dirty="0" smtClean="0">
                          <a:solidFill>
                            <a:srgbClr val="231F20"/>
                          </a:solidFill>
                          <a:latin typeface="+mn-lt"/>
                          <a:cs typeface="Arial"/>
                        </a:rPr>
                        <a:t>;</a:t>
                      </a:r>
                      <a:endParaRPr sz="2000" dirty="0">
                        <a:latin typeface="+mn-lt"/>
                      </a:endParaRPr>
                    </a:p>
                    <a:p>
                      <a:pPr marL="389255" algn="l">
                        <a:lnSpc>
                          <a:spcPct val="150000"/>
                        </a:lnSpc>
                      </a:pPr>
                      <a:r>
                        <a:rPr sz="2000" spc="-50" dirty="0" smtClean="0">
                          <a:solidFill>
                            <a:srgbClr val="231F20"/>
                          </a:solidFill>
                          <a:latin typeface="+mn-lt"/>
                          <a:cs typeface="Arial"/>
                        </a:rPr>
                        <a:t>w</a:t>
                      </a:r>
                      <a:r>
                        <a:rPr sz="2000" spc="0" dirty="0" smtClean="0">
                          <a:solidFill>
                            <a:srgbClr val="231F20"/>
                          </a:solidFill>
                          <a:latin typeface="+mn-lt"/>
                          <a:cs typeface="Arial"/>
                        </a:rPr>
                        <a:t>a</a:t>
                      </a:r>
                      <a:r>
                        <a:rPr sz="2000" spc="-5" dirty="0" smtClean="0">
                          <a:solidFill>
                            <a:srgbClr val="231F20"/>
                          </a:solidFill>
                          <a:latin typeface="+mn-lt"/>
                          <a:cs typeface="Arial"/>
                        </a:rPr>
                        <a:t>i</a:t>
                      </a:r>
                      <a:r>
                        <a:rPr sz="2000" spc="0" dirty="0" smtClean="0">
                          <a:solidFill>
                            <a:srgbClr val="231F20"/>
                          </a:solidFill>
                          <a:latin typeface="+mn-lt"/>
                          <a:cs typeface="Arial"/>
                        </a:rPr>
                        <a:t>t</a:t>
                      </a:r>
                      <a:r>
                        <a:rPr sz="2000" spc="-95" dirty="0" smtClean="0">
                          <a:solidFill>
                            <a:srgbClr val="231F20"/>
                          </a:solidFill>
                          <a:latin typeface="+mn-lt"/>
                          <a:cs typeface="Arial"/>
                        </a:rPr>
                        <a:t> </a:t>
                      </a:r>
                      <a:r>
                        <a:rPr sz="2000" spc="-5" dirty="0" smtClean="0">
                          <a:solidFill>
                            <a:srgbClr val="231F20"/>
                          </a:solidFill>
                          <a:latin typeface="+mn-lt"/>
                          <a:cs typeface="Arial"/>
                        </a:rPr>
                        <a:t>u</a:t>
                      </a:r>
                      <a:r>
                        <a:rPr sz="2000" spc="-55" dirty="0" smtClean="0">
                          <a:solidFill>
                            <a:srgbClr val="231F20"/>
                          </a:solidFill>
                          <a:latin typeface="+mn-lt"/>
                          <a:cs typeface="Arial"/>
                        </a:rPr>
                        <a:t>n</a:t>
                      </a:r>
                      <a:r>
                        <a:rPr sz="2000" spc="-10" dirty="0" smtClean="0">
                          <a:solidFill>
                            <a:srgbClr val="231F20"/>
                          </a:solidFill>
                          <a:latin typeface="+mn-lt"/>
                          <a:cs typeface="Arial"/>
                        </a:rPr>
                        <a:t>t</a:t>
                      </a:r>
                      <a:r>
                        <a:rPr sz="2000" spc="-5" dirty="0" smtClean="0">
                          <a:solidFill>
                            <a:srgbClr val="231F20"/>
                          </a:solidFill>
                          <a:latin typeface="+mn-lt"/>
                          <a:cs typeface="Arial"/>
                        </a:rPr>
                        <a:t>i</a:t>
                      </a:r>
                      <a:r>
                        <a:rPr sz="2000" spc="20" dirty="0" smtClean="0">
                          <a:solidFill>
                            <a:srgbClr val="231F20"/>
                          </a:solidFill>
                          <a:latin typeface="+mn-lt"/>
                          <a:cs typeface="Arial"/>
                        </a:rPr>
                        <a:t>l</a:t>
                      </a:r>
                      <a:r>
                        <a:rPr sz="2000" spc="0" dirty="0" smtClean="0">
                          <a:solidFill>
                            <a:srgbClr val="231F20"/>
                          </a:solidFill>
                          <a:latin typeface="+mn-lt"/>
                          <a:cs typeface="Arial"/>
                        </a:rPr>
                        <a:t>(x</a:t>
                      </a:r>
                      <a:r>
                        <a:rPr sz="2000" spc="50" dirty="0" smtClean="0">
                          <a:solidFill>
                            <a:srgbClr val="231F20"/>
                          </a:solidFill>
                          <a:latin typeface="+mn-lt"/>
                          <a:cs typeface="Arial"/>
                        </a:rPr>
                        <a:t> </a:t>
                      </a:r>
                      <a:r>
                        <a:rPr sz="2000" spc="5" dirty="0" smtClean="0">
                          <a:solidFill>
                            <a:srgbClr val="231F20"/>
                          </a:solidFill>
                          <a:latin typeface="+mn-lt"/>
                          <a:cs typeface="Arial"/>
                        </a:rPr>
                        <a:t>=</a:t>
                      </a:r>
                      <a:r>
                        <a:rPr sz="2000" spc="0" dirty="0" smtClean="0">
                          <a:solidFill>
                            <a:srgbClr val="231F20"/>
                          </a:solidFill>
                          <a:latin typeface="+mn-lt"/>
                          <a:cs typeface="Arial"/>
                        </a:rPr>
                        <a:t>=</a:t>
                      </a:r>
                      <a:r>
                        <a:rPr sz="2000" spc="70" dirty="0" smtClean="0">
                          <a:solidFill>
                            <a:srgbClr val="231F20"/>
                          </a:solidFill>
                          <a:latin typeface="+mn-lt"/>
                          <a:cs typeface="Arial"/>
                        </a:rPr>
                        <a:t> </a:t>
                      </a:r>
                      <a:r>
                        <a:rPr sz="2000" spc="0" dirty="0" smtClean="0">
                          <a:solidFill>
                            <a:srgbClr val="231F20"/>
                          </a:solidFill>
                          <a:latin typeface="+mn-lt"/>
                          <a:cs typeface="Arial"/>
                        </a:rPr>
                        <a:t>1</a:t>
                      </a:r>
                      <a:r>
                        <a:rPr sz="2000" spc="-125" dirty="0" smtClean="0">
                          <a:solidFill>
                            <a:srgbClr val="231F20"/>
                          </a:solidFill>
                          <a:latin typeface="+mn-lt"/>
                          <a:cs typeface="Arial"/>
                        </a:rPr>
                        <a:t> </a:t>
                      </a:r>
                      <a:r>
                        <a:rPr sz="2000" spc="0" dirty="0" smtClean="0">
                          <a:solidFill>
                            <a:srgbClr val="231F20"/>
                          </a:solidFill>
                          <a:latin typeface="+mn-lt"/>
                          <a:cs typeface="Meiryo"/>
                        </a:rPr>
                        <a:t>||</a:t>
                      </a:r>
                      <a:r>
                        <a:rPr sz="2000" spc="60" dirty="0" smtClean="0">
                          <a:solidFill>
                            <a:srgbClr val="231F20"/>
                          </a:solidFill>
                          <a:latin typeface="+mn-lt"/>
                          <a:cs typeface="Meiryo"/>
                        </a:rPr>
                        <a:t> </a:t>
                      </a:r>
                      <a:r>
                        <a:rPr sz="2000" spc="0" dirty="0" smtClean="0">
                          <a:solidFill>
                            <a:srgbClr val="231F20"/>
                          </a:solidFill>
                          <a:latin typeface="+mn-lt"/>
                          <a:cs typeface="Meiryo"/>
                        </a:rPr>
                        <a:t>¬</a:t>
                      </a:r>
                      <a:r>
                        <a:rPr sz="2000" spc="-200" dirty="0" smtClean="0">
                          <a:solidFill>
                            <a:srgbClr val="231F20"/>
                          </a:solidFill>
                          <a:latin typeface="+mn-lt"/>
                          <a:cs typeface="Meiryo"/>
                        </a:rPr>
                        <a:t> </a:t>
                      </a:r>
                      <a:r>
                        <a:rPr sz="2000" spc="-10" dirty="0" smtClean="0">
                          <a:solidFill>
                            <a:srgbClr val="231F20"/>
                          </a:solidFill>
                          <a:latin typeface="+mn-lt"/>
                          <a:cs typeface="Arial"/>
                        </a:rPr>
                        <a:t>b</a:t>
                      </a:r>
                      <a:r>
                        <a:rPr sz="2000" spc="67" baseline="-13888" dirty="0" smtClean="0">
                          <a:solidFill>
                            <a:srgbClr val="231F20"/>
                          </a:solidFill>
                          <a:latin typeface="+mn-lt"/>
                          <a:cs typeface="Arial"/>
                        </a:rPr>
                        <a:t>2</a:t>
                      </a:r>
                      <a:r>
                        <a:rPr sz="2000" spc="0" dirty="0" smtClean="0">
                          <a:solidFill>
                            <a:srgbClr val="231F20"/>
                          </a:solidFill>
                          <a:latin typeface="+mn-lt"/>
                          <a:cs typeface="Arial"/>
                        </a:rPr>
                        <a:t>)</a:t>
                      </a:r>
                      <a:r>
                        <a:rPr sz="2000" spc="-114" dirty="0" smtClean="0">
                          <a:solidFill>
                            <a:srgbClr val="231F20"/>
                          </a:solidFill>
                          <a:latin typeface="+mn-lt"/>
                          <a:cs typeface="Arial"/>
                        </a:rPr>
                        <a:t> </a:t>
                      </a:r>
                      <a:r>
                        <a:rPr sz="2000" spc="0" dirty="0" smtClean="0">
                          <a:solidFill>
                            <a:srgbClr val="231F20"/>
                          </a:solidFill>
                          <a:latin typeface="+mn-lt"/>
                          <a:cs typeface="Meiryo"/>
                        </a:rPr>
                        <a:t>{</a:t>
                      </a:r>
                      <a:endParaRPr sz="2000" dirty="0">
                        <a:latin typeface="+mn-lt"/>
                        <a:cs typeface="Meiryo"/>
                      </a:endParaRPr>
                    </a:p>
                    <a:p>
                      <a:pPr marL="389255" marR="908685" indent="261620" algn="l">
                        <a:lnSpc>
                          <a:spcPct val="150000"/>
                        </a:lnSpc>
                      </a:pPr>
                      <a:r>
                        <a:rPr sz="2000" dirty="0" smtClean="0">
                          <a:solidFill>
                            <a:srgbClr val="231F20"/>
                          </a:solidFill>
                          <a:latin typeface="+mn-lt"/>
                          <a:cs typeface="Arial"/>
                        </a:rPr>
                        <a:t>.</a:t>
                      </a:r>
                      <a:r>
                        <a:rPr sz="2000" spc="-130" dirty="0" smtClean="0">
                          <a:solidFill>
                            <a:srgbClr val="231F20"/>
                          </a:solidFill>
                          <a:latin typeface="+mn-lt"/>
                          <a:cs typeface="Arial"/>
                        </a:rPr>
                        <a:t> </a:t>
                      </a:r>
                      <a:r>
                        <a:rPr sz="2000" spc="0" dirty="0" smtClean="0">
                          <a:solidFill>
                            <a:srgbClr val="231F20"/>
                          </a:solidFill>
                          <a:latin typeface="+mn-lt"/>
                          <a:cs typeface="Arial"/>
                        </a:rPr>
                        <a:t>.</a:t>
                      </a:r>
                      <a:r>
                        <a:rPr sz="2000" spc="-114" dirty="0" smtClean="0">
                          <a:solidFill>
                            <a:srgbClr val="231F20"/>
                          </a:solidFill>
                          <a:latin typeface="+mn-lt"/>
                          <a:cs typeface="Arial"/>
                        </a:rPr>
                        <a:t> </a:t>
                      </a:r>
                      <a:r>
                        <a:rPr sz="2000" spc="0" dirty="0" smtClean="0">
                          <a:solidFill>
                            <a:srgbClr val="231F20"/>
                          </a:solidFill>
                          <a:latin typeface="+mn-lt"/>
                          <a:cs typeface="Arial"/>
                        </a:rPr>
                        <a:t>.</a:t>
                      </a:r>
                      <a:r>
                        <a:rPr sz="2000" spc="-125" dirty="0" smtClean="0">
                          <a:solidFill>
                            <a:srgbClr val="231F20"/>
                          </a:solidFill>
                          <a:latin typeface="+mn-lt"/>
                          <a:cs typeface="Arial"/>
                        </a:rPr>
                        <a:t> </a:t>
                      </a:r>
                      <a:r>
                        <a:rPr sz="2000" spc="-5" dirty="0" smtClean="0">
                          <a:solidFill>
                            <a:srgbClr val="231F20"/>
                          </a:solidFill>
                          <a:latin typeface="+mn-lt"/>
                          <a:cs typeface="Arial"/>
                        </a:rPr>
                        <a:t>@</a:t>
                      </a:r>
                      <a:r>
                        <a:rPr sz="2000" spc="-10" dirty="0" smtClean="0">
                          <a:solidFill>
                            <a:srgbClr val="231F20"/>
                          </a:solidFill>
                          <a:latin typeface="+mn-lt"/>
                          <a:cs typeface="Arial"/>
                        </a:rPr>
                        <a:t>a</a:t>
                      </a:r>
                      <a:r>
                        <a:rPr sz="2000" spc="0" dirty="0" smtClean="0">
                          <a:solidFill>
                            <a:srgbClr val="231F20"/>
                          </a:solidFill>
                          <a:latin typeface="+mn-lt"/>
                          <a:cs typeface="Arial"/>
                        </a:rPr>
                        <a:t>cc</a:t>
                      </a:r>
                      <a:r>
                        <a:rPr sz="2000" spc="-10" dirty="0" smtClean="0">
                          <a:solidFill>
                            <a:srgbClr val="231F20"/>
                          </a:solidFill>
                          <a:latin typeface="+mn-lt"/>
                          <a:cs typeface="Arial"/>
                        </a:rPr>
                        <a:t>oun</a:t>
                      </a:r>
                      <a:r>
                        <a:rPr sz="2000" spc="20" dirty="0" smtClean="0">
                          <a:solidFill>
                            <a:srgbClr val="231F20"/>
                          </a:solidFill>
                          <a:latin typeface="+mn-lt"/>
                          <a:cs typeface="Arial"/>
                        </a:rPr>
                        <a:t>t</a:t>
                      </a:r>
                      <a:r>
                        <a:rPr sz="2000" spc="0" baseline="-13888" dirty="0" smtClean="0">
                          <a:solidFill>
                            <a:srgbClr val="231F20"/>
                          </a:solidFill>
                          <a:latin typeface="+mn-lt"/>
                          <a:cs typeface="Arial"/>
                        </a:rPr>
                        <a:t>L</a:t>
                      </a:r>
                      <a:r>
                        <a:rPr sz="2000" spc="-15" baseline="-13888" dirty="0" smtClean="0">
                          <a:solidFill>
                            <a:srgbClr val="231F20"/>
                          </a:solidFill>
                          <a:latin typeface="+mn-lt"/>
                          <a:cs typeface="Arial"/>
                        </a:rPr>
                        <a:t> </a:t>
                      </a:r>
                      <a:r>
                        <a:rPr sz="2000" spc="0" dirty="0" smtClean="0">
                          <a:solidFill>
                            <a:srgbClr val="231F20"/>
                          </a:solidFill>
                          <a:latin typeface="+mn-lt"/>
                          <a:cs typeface="Arial"/>
                        </a:rPr>
                        <a:t>.</a:t>
                      </a:r>
                      <a:r>
                        <a:rPr sz="2000" spc="-114" dirty="0" smtClean="0">
                          <a:solidFill>
                            <a:srgbClr val="231F20"/>
                          </a:solidFill>
                          <a:latin typeface="+mn-lt"/>
                          <a:cs typeface="Arial"/>
                        </a:rPr>
                        <a:t> </a:t>
                      </a:r>
                      <a:r>
                        <a:rPr sz="2000" spc="0" dirty="0" smtClean="0">
                          <a:solidFill>
                            <a:srgbClr val="231F20"/>
                          </a:solidFill>
                          <a:latin typeface="+mn-lt"/>
                          <a:cs typeface="Arial"/>
                        </a:rPr>
                        <a:t>.</a:t>
                      </a:r>
                      <a:r>
                        <a:rPr sz="2000" spc="-130" dirty="0" smtClean="0">
                          <a:solidFill>
                            <a:srgbClr val="231F20"/>
                          </a:solidFill>
                          <a:latin typeface="+mn-lt"/>
                          <a:cs typeface="Arial"/>
                        </a:rPr>
                        <a:t> </a:t>
                      </a:r>
                      <a:r>
                        <a:rPr sz="2000" spc="0" dirty="0" smtClean="0">
                          <a:solidFill>
                            <a:srgbClr val="231F20"/>
                          </a:solidFill>
                          <a:latin typeface="+mn-lt"/>
                          <a:cs typeface="Arial"/>
                        </a:rPr>
                        <a:t>.</a:t>
                      </a:r>
                      <a:r>
                        <a:rPr sz="2000" spc="0" dirty="0" smtClean="0">
                          <a:solidFill>
                            <a:srgbClr val="231F20"/>
                          </a:solidFill>
                          <a:latin typeface="+mn-lt"/>
                          <a:cs typeface="Meiryo"/>
                        </a:rPr>
                        <a:t>} </a:t>
                      </a:r>
                      <a:r>
                        <a:rPr lang="en-US" sz="2000" spc="0" dirty="0" smtClean="0">
                          <a:solidFill>
                            <a:srgbClr val="231F20"/>
                          </a:solidFill>
                          <a:latin typeface="+mn-lt"/>
                          <a:cs typeface="Meiryo"/>
                        </a:rPr>
                        <a:t/>
                      </a:r>
                      <a:br>
                        <a:rPr lang="en-US" sz="2000" spc="0" dirty="0" smtClean="0">
                          <a:solidFill>
                            <a:srgbClr val="231F20"/>
                          </a:solidFill>
                          <a:latin typeface="+mn-lt"/>
                          <a:cs typeface="Meiryo"/>
                        </a:rPr>
                      </a:br>
                      <a:r>
                        <a:rPr sz="2000" spc="-10" dirty="0" smtClean="0">
                          <a:solidFill>
                            <a:srgbClr val="231F20"/>
                          </a:solidFill>
                          <a:latin typeface="+mn-lt"/>
                          <a:cs typeface="Arial"/>
                        </a:rPr>
                        <a:t>b</a:t>
                      </a:r>
                      <a:r>
                        <a:rPr sz="2000" spc="0" baseline="-13888" dirty="0" smtClean="0">
                          <a:solidFill>
                            <a:srgbClr val="231F20"/>
                          </a:solidFill>
                          <a:latin typeface="+mn-lt"/>
                          <a:cs typeface="Arial"/>
                        </a:rPr>
                        <a:t>1 </a:t>
                      </a:r>
                      <a:r>
                        <a:rPr sz="2000" spc="-217" baseline="-13888" dirty="0" smtClean="0">
                          <a:solidFill>
                            <a:srgbClr val="231F20"/>
                          </a:solidFill>
                          <a:latin typeface="+mn-lt"/>
                          <a:cs typeface="Arial"/>
                        </a:rPr>
                        <a:t> </a:t>
                      </a:r>
                      <a:r>
                        <a:rPr sz="2000" spc="0" dirty="0" smtClean="0">
                          <a:solidFill>
                            <a:srgbClr val="231F20"/>
                          </a:solidFill>
                          <a:latin typeface="+mn-lt"/>
                          <a:cs typeface="Arial"/>
                        </a:rPr>
                        <a:t>=</a:t>
                      </a:r>
                      <a:r>
                        <a:rPr sz="2000" spc="70" dirty="0" smtClean="0">
                          <a:solidFill>
                            <a:srgbClr val="231F20"/>
                          </a:solidFill>
                          <a:latin typeface="+mn-lt"/>
                          <a:cs typeface="Arial"/>
                        </a:rPr>
                        <a:t> </a:t>
                      </a:r>
                      <a:r>
                        <a:rPr sz="2000" spc="-55" dirty="0" smtClean="0">
                          <a:solidFill>
                            <a:srgbClr val="231F20"/>
                          </a:solidFill>
                          <a:latin typeface="+mn-lt"/>
                          <a:cs typeface="Arial"/>
                        </a:rPr>
                        <a:t>f</a:t>
                      </a:r>
                      <a:r>
                        <a:rPr sz="2000" spc="-10" dirty="0" smtClean="0">
                          <a:solidFill>
                            <a:srgbClr val="231F20"/>
                          </a:solidFill>
                          <a:latin typeface="+mn-lt"/>
                          <a:cs typeface="Arial"/>
                        </a:rPr>
                        <a:t>a</a:t>
                      </a:r>
                      <a:r>
                        <a:rPr sz="2000" spc="5" dirty="0" smtClean="0">
                          <a:solidFill>
                            <a:srgbClr val="231F20"/>
                          </a:solidFill>
                          <a:latin typeface="+mn-lt"/>
                          <a:cs typeface="Arial"/>
                        </a:rPr>
                        <a:t>l</a:t>
                      </a:r>
                      <a:r>
                        <a:rPr sz="2000" spc="0" dirty="0" smtClean="0">
                          <a:solidFill>
                            <a:srgbClr val="231F20"/>
                          </a:solidFill>
                          <a:latin typeface="+mn-lt"/>
                          <a:cs typeface="Arial"/>
                        </a:rPr>
                        <a:t>s</a:t>
                      </a:r>
                      <a:r>
                        <a:rPr sz="2000" spc="5" dirty="0" smtClean="0">
                          <a:solidFill>
                            <a:srgbClr val="231F20"/>
                          </a:solidFill>
                          <a:latin typeface="+mn-lt"/>
                          <a:cs typeface="Arial"/>
                        </a:rPr>
                        <a:t>e</a:t>
                      </a:r>
                      <a:r>
                        <a:rPr sz="2000" spc="0" dirty="0" smtClean="0">
                          <a:solidFill>
                            <a:srgbClr val="231F20"/>
                          </a:solidFill>
                          <a:latin typeface="+mn-lt"/>
                          <a:cs typeface="Arial"/>
                        </a:rPr>
                        <a:t>;</a:t>
                      </a:r>
                      <a:endParaRPr sz="2000" dirty="0">
                        <a:latin typeface="+mn-lt"/>
                      </a:endParaRPr>
                    </a:p>
                    <a:p>
                      <a:pPr marL="425450" algn="l">
                        <a:lnSpc>
                          <a:spcPct val="150000"/>
                        </a:lnSpc>
                      </a:pPr>
                      <a:r>
                        <a:rPr sz="2000" dirty="0" smtClean="0">
                          <a:solidFill>
                            <a:srgbClr val="231F20"/>
                          </a:solidFill>
                          <a:latin typeface="+mn-lt"/>
                          <a:cs typeface="Arial"/>
                        </a:rPr>
                        <a:t>.</a:t>
                      </a:r>
                      <a:r>
                        <a:rPr sz="2000" spc="-130" dirty="0" smtClean="0">
                          <a:solidFill>
                            <a:srgbClr val="231F20"/>
                          </a:solidFill>
                          <a:latin typeface="+mn-lt"/>
                          <a:cs typeface="Arial"/>
                        </a:rPr>
                        <a:t> </a:t>
                      </a:r>
                      <a:r>
                        <a:rPr sz="2000" spc="0" dirty="0" smtClean="0">
                          <a:solidFill>
                            <a:srgbClr val="231F20"/>
                          </a:solidFill>
                          <a:latin typeface="+mn-lt"/>
                          <a:cs typeface="Arial"/>
                        </a:rPr>
                        <a:t>.</a:t>
                      </a:r>
                      <a:r>
                        <a:rPr sz="2000" spc="-130" dirty="0" smtClean="0">
                          <a:solidFill>
                            <a:srgbClr val="231F20"/>
                          </a:solidFill>
                          <a:latin typeface="+mn-lt"/>
                          <a:cs typeface="Arial"/>
                        </a:rPr>
                        <a:t> </a:t>
                      </a:r>
                      <a:r>
                        <a:rPr sz="2000" spc="0" dirty="0" smtClean="0">
                          <a:solidFill>
                            <a:srgbClr val="231F20"/>
                          </a:solidFill>
                          <a:latin typeface="+mn-lt"/>
                          <a:cs typeface="Arial"/>
                        </a:rPr>
                        <a:t>.</a:t>
                      </a:r>
                      <a:r>
                        <a:rPr sz="2000" spc="-114" dirty="0" smtClean="0">
                          <a:solidFill>
                            <a:srgbClr val="231F20"/>
                          </a:solidFill>
                          <a:latin typeface="+mn-lt"/>
                          <a:cs typeface="Arial"/>
                        </a:rPr>
                        <a:t> </a:t>
                      </a:r>
                      <a:r>
                        <a:rPr sz="2000" spc="0" dirty="0" smtClean="0">
                          <a:solidFill>
                            <a:srgbClr val="231F20"/>
                          </a:solidFill>
                          <a:latin typeface="+mn-lt"/>
                          <a:cs typeface="Arial"/>
                        </a:rPr>
                        <a:t>.</a:t>
                      </a:r>
                      <a:r>
                        <a:rPr sz="2000" spc="-130" dirty="0" smtClean="0">
                          <a:solidFill>
                            <a:srgbClr val="231F20"/>
                          </a:solidFill>
                          <a:latin typeface="+mn-lt"/>
                          <a:cs typeface="Arial"/>
                        </a:rPr>
                        <a:t> </a:t>
                      </a:r>
                      <a:r>
                        <a:rPr sz="2000" spc="0" dirty="0" smtClean="0">
                          <a:solidFill>
                            <a:srgbClr val="231F20"/>
                          </a:solidFill>
                          <a:latin typeface="+mn-lt"/>
                          <a:cs typeface="Arial"/>
                        </a:rPr>
                        <a:t>.</a:t>
                      </a:r>
                      <a:r>
                        <a:rPr sz="2000" spc="-130" dirty="0" smtClean="0">
                          <a:solidFill>
                            <a:srgbClr val="231F20"/>
                          </a:solidFill>
                          <a:latin typeface="+mn-lt"/>
                          <a:cs typeface="Arial"/>
                        </a:rPr>
                        <a:t> </a:t>
                      </a:r>
                      <a:r>
                        <a:rPr sz="2000" spc="0" dirty="0" smtClean="0">
                          <a:solidFill>
                            <a:srgbClr val="231F20"/>
                          </a:solidFill>
                          <a:latin typeface="+mn-lt"/>
                          <a:cs typeface="Arial"/>
                        </a:rPr>
                        <a:t>.</a:t>
                      </a:r>
                      <a:endParaRPr sz="2000" dirty="0">
                        <a:latin typeface="+mn-lt"/>
                      </a:endParaRPr>
                    </a:p>
                    <a:p>
                      <a:pPr marL="151130" algn="l">
                        <a:lnSpc>
                          <a:spcPct val="150000"/>
                        </a:lnSpc>
                      </a:pPr>
                      <a:r>
                        <a:rPr sz="2000" dirty="0" smtClean="0">
                          <a:solidFill>
                            <a:srgbClr val="231F20"/>
                          </a:solidFill>
                          <a:latin typeface="+mn-lt"/>
                          <a:cs typeface="Meiryo"/>
                        </a:rPr>
                        <a:t>}</a:t>
                      </a:r>
                      <a:endParaRPr sz="2000" dirty="0">
                        <a:latin typeface="+mn-lt"/>
                        <a:cs typeface="Meiryo"/>
                      </a:endParaRPr>
                    </a:p>
                  </a:txBody>
                  <a:tcPr marL="0" marR="0" marT="0" marB="0">
                    <a:lnR w="13716">
                      <a:solidFill>
                        <a:srgbClr val="221E1F"/>
                      </a:solidFill>
                      <a:prstDash val="solid"/>
                    </a:lnR>
                    <a:lnT w="13716">
                      <a:solidFill>
                        <a:srgbClr val="221E1F"/>
                      </a:solidFill>
                      <a:prstDash val="solid"/>
                    </a:lnT>
                    <a:lnB w="13716">
                      <a:solidFill>
                        <a:srgbClr val="221E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000" b="1">
                        <a:latin typeface="+mn-lt"/>
                        <a:cs typeface="Meiryo"/>
                      </a:endParaRPr>
                    </a:p>
                  </a:txBody>
                  <a:tcPr marL="0" marR="0" marT="0" marB="0">
                    <a:lnL w="13716">
                      <a:solidFill>
                        <a:srgbClr val="221E1F"/>
                      </a:solidFill>
                      <a:prstDash val="solid"/>
                    </a:lnL>
                    <a:lnR w="13716">
                      <a:solidFill>
                        <a:srgbClr val="221E1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43840">
                        <a:lnSpc>
                          <a:spcPct val="150000"/>
                        </a:lnSpc>
                      </a:pPr>
                      <a:endParaRPr lang="en-US" sz="2000" b="1" spc="45" dirty="0" smtClean="0">
                        <a:solidFill>
                          <a:srgbClr val="0000FF"/>
                        </a:solidFill>
                        <a:latin typeface="+mn-lt"/>
                        <a:cs typeface="Arial"/>
                      </a:endParaRPr>
                    </a:p>
                    <a:p>
                      <a:pPr marL="243840">
                        <a:lnSpc>
                          <a:spcPct val="150000"/>
                        </a:lnSpc>
                      </a:pPr>
                      <a:endParaRPr lang="en-US" sz="2000" b="1" spc="45" dirty="0" smtClean="0">
                        <a:solidFill>
                          <a:srgbClr val="0000FF"/>
                        </a:solidFill>
                        <a:latin typeface="+mn-lt"/>
                        <a:cs typeface="Arial"/>
                      </a:endParaRPr>
                    </a:p>
                    <a:p>
                      <a:pPr marL="243840">
                        <a:lnSpc>
                          <a:spcPct val="150000"/>
                        </a:lnSpc>
                      </a:pPr>
                      <a:r>
                        <a:rPr sz="2000" b="1" spc="45" dirty="0" err="1" smtClean="0">
                          <a:solidFill>
                            <a:srgbClr val="0000FF"/>
                          </a:solidFill>
                          <a:latin typeface="+mn-lt"/>
                          <a:cs typeface="Arial"/>
                        </a:rPr>
                        <a:t>r</a:t>
                      </a:r>
                      <a:r>
                        <a:rPr sz="2000" b="1" spc="0" dirty="0" err="1" smtClean="0">
                          <a:solidFill>
                            <a:srgbClr val="0000FF"/>
                          </a:solidFill>
                          <a:latin typeface="+mn-lt"/>
                          <a:cs typeface="Arial"/>
                        </a:rPr>
                        <a:t>q</a:t>
                      </a:r>
                      <a:r>
                        <a:rPr sz="2000" b="1" spc="110" dirty="0" smtClean="0">
                          <a:solidFill>
                            <a:srgbClr val="0000FF"/>
                          </a:solidFill>
                          <a:latin typeface="+mn-lt"/>
                          <a:cs typeface="Arial"/>
                        </a:rPr>
                        <a:t> </a:t>
                      </a:r>
                      <a:r>
                        <a:rPr sz="2000" b="1" spc="0" dirty="0" smtClean="0">
                          <a:solidFill>
                            <a:srgbClr val="231F20"/>
                          </a:solidFill>
                          <a:latin typeface="+mn-lt"/>
                          <a:cs typeface="Arial"/>
                        </a:rPr>
                        <a:t>:</a:t>
                      </a:r>
                      <a:endParaRPr sz="2000" b="1" dirty="0">
                        <a:latin typeface="+mn-lt"/>
                        <a:cs typeface="Arial"/>
                      </a:endParaRPr>
                    </a:p>
                    <a:p>
                      <a:pPr marL="243840">
                        <a:lnSpc>
                          <a:spcPct val="150000"/>
                        </a:lnSpc>
                      </a:pPr>
                      <a:r>
                        <a:rPr sz="2000" b="1" spc="30" dirty="0" err="1" smtClean="0">
                          <a:solidFill>
                            <a:srgbClr val="00B050"/>
                          </a:solidFill>
                          <a:latin typeface="+mn-lt"/>
                          <a:cs typeface="Arial"/>
                        </a:rPr>
                        <a:t>w</a:t>
                      </a:r>
                      <a:r>
                        <a:rPr sz="2000" b="1" spc="0" dirty="0" err="1" smtClean="0">
                          <a:solidFill>
                            <a:srgbClr val="00B050"/>
                          </a:solidFill>
                          <a:latin typeface="+mn-lt"/>
                          <a:cs typeface="Arial"/>
                        </a:rPr>
                        <a:t>t</a:t>
                      </a:r>
                      <a:r>
                        <a:rPr sz="2000" b="1" spc="65" dirty="0" smtClean="0">
                          <a:solidFill>
                            <a:srgbClr val="00B050"/>
                          </a:solidFill>
                          <a:latin typeface="+mn-lt"/>
                          <a:cs typeface="Arial"/>
                        </a:rPr>
                        <a:t> </a:t>
                      </a:r>
                      <a:r>
                        <a:rPr sz="2000" b="1" spc="0" dirty="0" smtClean="0">
                          <a:solidFill>
                            <a:srgbClr val="231F20"/>
                          </a:solidFill>
                          <a:latin typeface="+mn-lt"/>
                          <a:cs typeface="Arial"/>
                        </a:rPr>
                        <a:t>:</a:t>
                      </a:r>
                      <a:endParaRPr sz="2000" b="1" dirty="0">
                        <a:latin typeface="+mn-lt"/>
                        <a:cs typeface="Arial"/>
                      </a:endParaRPr>
                    </a:p>
                    <a:p>
                      <a:pPr marL="243840">
                        <a:lnSpc>
                          <a:spcPct val="150000"/>
                        </a:lnSpc>
                      </a:pPr>
                      <a:r>
                        <a:rPr sz="2000" b="1" spc="-5" dirty="0" err="1" smtClean="0">
                          <a:solidFill>
                            <a:srgbClr val="FF0000"/>
                          </a:solidFill>
                          <a:latin typeface="+mn-lt"/>
                          <a:cs typeface="Arial"/>
                        </a:rPr>
                        <a:t>c</a:t>
                      </a:r>
                      <a:r>
                        <a:rPr sz="2000" b="1" spc="0" dirty="0" err="1" smtClean="0">
                          <a:solidFill>
                            <a:srgbClr val="FF0000"/>
                          </a:solidFill>
                          <a:latin typeface="+mn-lt"/>
                          <a:cs typeface="Arial"/>
                        </a:rPr>
                        <a:t>s</a:t>
                      </a:r>
                      <a:r>
                        <a:rPr sz="2000" b="1" spc="65" dirty="0" smtClean="0">
                          <a:solidFill>
                            <a:srgbClr val="FF0000"/>
                          </a:solidFill>
                          <a:latin typeface="+mn-lt"/>
                          <a:cs typeface="Arial"/>
                        </a:rPr>
                        <a:t> </a:t>
                      </a:r>
                      <a:r>
                        <a:rPr sz="2000" b="1" spc="0" dirty="0" smtClean="0">
                          <a:solidFill>
                            <a:srgbClr val="231F20"/>
                          </a:solidFill>
                          <a:latin typeface="+mn-lt"/>
                          <a:cs typeface="Arial"/>
                        </a:rPr>
                        <a:t>:</a:t>
                      </a:r>
                      <a:endParaRPr sz="2000" b="1" dirty="0">
                        <a:latin typeface="+mn-lt"/>
                        <a:cs typeface="Arial"/>
                      </a:endParaRPr>
                    </a:p>
                  </a:txBody>
                  <a:tcPr marL="0" marR="0" marT="0" marB="0">
                    <a:lnL w="13716">
                      <a:solidFill>
                        <a:srgbClr val="221E1F"/>
                      </a:solidFill>
                      <a:prstDash val="solid"/>
                    </a:lnL>
                    <a:lnT w="13716">
                      <a:solidFill>
                        <a:srgbClr val="221E1F"/>
                      </a:solidFill>
                      <a:prstDash val="solid"/>
                    </a:lnT>
                    <a:lnB w="13716">
                      <a:solidFill>
                        <a:srgbClr val="221E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854200" algn="l">
                        <a:lnSpc>
                          <a:spcPct val="150000"/>
                        </a:lnSpc>
                        <a:tabLst>
                          <a:tab pos="953769" algn="l"/>
                        </a:tabLst>
                      </a:pPr>
                      <a:r>
                        <a:rPr sz="2000" b="1" spc="-5" dirty="0" smtClean="0">
                          <a:solidFill>
                            <a:srgbClr val="231F20"/>
                          </a:solidFill>
                          <a:latin typeface="+mn-lt"/>
                          <a:cs typeface="Arial"/>
                        </a:rPr>
                        <a:t>whil</a:t>
                      </a:r>
                      <a:r>
                        <a:rPr sz="2000" b="1" spc="0" dirty="0" smtClean="0">
                          <a:solidFill>
                            <a:srgbClr val="231F20"/>
                          </a:solidFill>
                          <a:latin typeface="+mn-lt"/>
                          <a:cs typeface="Arial"/>
                        </a:rPr>
                        <a:t>e</a:t>
                      </a:r>
                      <a:r>
                        <a:rPr sz="2000" b="1" spc="10" dirty="0" smtClean="0">
                          <a:solidFill>
                            <a:srgbClr val="231F20"/>
                          </a:solidFill>
                          <a:latin typeface="+mn-lt"/>
                          <a:cs typeface="Arial"/>
                        </a:rPr>
                        <a:t> </a:t>
                      </a:r>
                      <a:r>
                        <a:rPr sz="2000" spc="-5" dirty="0" smtClean="0">
                          <a:solidFill>
                            <a:srgbClr val="231F20"/>
                          </a:solidFill>
                          <a:latin typeface="+mn-lt"/>
                          <a:cs typeface="Arial"/>
                        </a:rPr>
                        <a:t>t</a:t>
                      </a:r>
                      <a:r>
                        <a:rPr sz="2000" spc="25" dirty="0" smtClean="0">
                          <a:solidFill>
                            <a:srgbClr val="231F20"/>
                          </a:solidFill>
                          <a:latin typeface="+mn-lt"/>
                          <a:cs typeface="Arial"/>
                        </a:rPr>
                        <a:t>r</a:t>
                      </a:r>
                      <a:r>
                        <a:rPr sz="2000" spc="-10" dirty="0" smtClean="0">
                          <a:solidFill>
                            <a:srgbClr val="231F20"/>
                          </a:solidFill>
                          <a:latin typeface="+mn-lt"/>
                          <a:cs typeface="Arial"/>
                        </a:rPr>
                        <a:t>u</a:t>
                      </a:r>
                      <a:r>
                        <a:rPr sz="2000" spc="0" dirty="0" smtClean="0">
                          <a:solidFill>
                            <a:srgbClr val="231F20"/>
                          </a:solidFill>
                          <a:latin typeface="+mn-lt"/>
                          <a:cs typeface="Arial"/>
                        </a:rPr>
                        <a:t>e</a:t>
                      </a:r>
                      <a:r>
                        <a:rPr lang="en-US" sz="2000" spc="0" dirty="0" smtClean="0">
                          <a:solidFill>
                            <a:srgbClr val="231F20"/>
                          </a:solidFill>
                          <a:latin typeface="+mn-lt"/>
                          <a:cs typeface="Arial"/>
                        </a:rPr>
                        <a:t> </a:t>
                      </a:r>
                      <a:r>
                        <a:rPr sz="2000" spc="0" dirty="0" smtClean="0">
                          <a:solidFill>
                            <a:srgbClr val="231F20"/>
                          </a:solidFill>
                          <a:latin typeface="+mn-lt"/>
                          <a:cs typeface="Gulim"/>
                        </a:rPr>
                        <a:t>{</a:t>
                      </a:r>
                      <a:endParaRPr sz="2000" dirty="0">
                        <a:latin typeface="+mn-lt"/>
                      </a:endParaRPr>
                    </a:p>
                    <a:p>
                      <a:pPr marL="424815" algn="l">
                        <a:lnSpc>
                          <a:spcPct val="150000"/>
                        </a:lnSpc>
                      </a:pPr>
                      <a:r>
                        <a:rPr sz="2000" dirty="0" smtClean="0">
                          <a:solidFill>
                            <a:srgbClr val="231F20"/>
                          </a:solidFill>
                          <a:latin typeface="+mn-lt"/>
                          <a:cs typeface="Arial"/>
                        </a:rPr>
                        <a:t>.</a:t>
                      </a:r>
                      <a:r>
                        <a:rPr sz="2000" spc="-130" dirty="0" smtClean="0">
                          <a:solidFill>
                            <a:srgbClr val="231F20"/>
                          </a:solidFill>
                          <a:latin typeface="+mn-lt"/>
                          <a:cs typeface="Arial"/>
                        </a:rPr>
                        <a:t> </a:t>
                      </a:r>
                      <a:r>
                        <a:rPr sz="2000" spc="0" dirty="0" smtClean="0">
                          <a:solidFill>
                            <a:srgbClr val="231F20"/>
                          </a:solidFill>
                          <a:latin typeface="+mn-lt"/>
                          <a:cs typeface="Arial"/>
                        </a:rPr>
                        <a:t>.</a:t>
                      </a:r>
                      <a:r>
                        <a:rPr sz="2000" spc="-114" dirty="0" smtClean="0">
                          <a:solidFill>
                            <a:srgbClr val="231F20"/>
                          </a:solidFill>
                          <a:latin typeface="+mn-lt"/>
                          <a:cs typeface="Arial"/>
                        </a:rPr>
                        <a:t> </a:t>
                      </a:r>
                      <a:r>
                        <a:rPr sz="2000" spc="0" dirty="0" smtClean="0">
                          <a:solidFill>
                            <a:srgbClr val="231F20"/>
                          </a:solidFill>
                          <a:latin typeface="+mn-lt"/>
                          <a:cs typeface="Arial"/>
                        </a:rPr>
                        <a:t>.</a:t>
                      </a:r>
                      <a:r>
                        <a:rPr sz="2000" spc="-130" dirty="0" smtClean="0">
                          <a:solidFill>
                            <a:srgbClr val="231F20"/>
                          </a:solidFill>
                          <a:latin typeface="+mn-lt"/>
                          <a:cs typeface="Arial"/>
                        </a:rPr>
                        <a:t> </a:t>
                      </a:r>
                      <a:r>
                        <a:rPr sz="2000" spc="0" dirty="0" smtClean="0">
                          <a:solidFill>
                            <a:srgbClr val="231F20"/>
                          </a:solidFill>
                          <a:latin typeface="+mn-lt"/>
                          <a:cs typeface="Arial"/>
                        </a:rPr>
                        <a:t>.</a:t>
                      </a:r>
                      <a:r>
                        <a:rPr sz="2000" spc="-130" dirty="0" smtClean="0">
                          <a:solidFill>
                            <a:srgbClr val="231F20"/>
                          </a:solidFill>
                          <a:latin typeface="+mn-lt"/>
                          <a:cs typeface="Arial"/>
                        </a:rPr>
                        <a:t> </a:t>
                      </a:r>
                      <a:r>
                        <a:rPr sz="2000" spc="0" dirty="0" smtClean="0">
                          <a:solidFill>
                            <a:srgbClr val="231F20"/>
                          </a:solidFill>
                          <a:latin typeface="+mn-lt"/>
                          <a:cs typeface="Arial"/>
                        </a:rPr>
                        <a:t>.</a:t>
                      </a:r>
                      <a:r>
                        <a:rPr sz="2000" spc="-114" dirty="0" smtClean="0">
                          <a:solidFill>
                            <a:srgbClr val="231F20"/>
                          </a:solidFill>
                          <a:latin typeface="+mn-lt"/>
                          <a:cs typeface="Arial"/>
                        </a:rPr>
                        <a:t> </a:t>
                      </a:r>
                      <a:r>
                        <a:rPr sz="2000" spc="0" dirty="0" smtClean="0">
                          <a:solidFill>
                            <a:srgbClr val="231F20"/>
                          </a:solidFill>
                          <a:latin typeface="+mn-lt"/>
                          <a:cs typeface="Arial"/>
                        </a:rPr>
                        <a:t>.</a:t>
                      </a:r>
                      <a:endParaRPr sz="2000" dirty="0">
                        <a:latin typeface="+mn-lt"/>
                      </a:endParaRPr>
                    </a:p>
                    <a:p>
                      <a:pPr marL="389890" algn="l">
                        <a:lnSpc>
                          <a:spcPct val="150000"/>
                        </a:lnSpc>
                      </a:pPr>
                      <a:r>
                        <a:rPr sz="2000" spc="-10" dirty="0" smtClean="0">
                          <a:solidFill>
                            <a:srgbClr val="231F20"/>
                          </a:solidFill>
                          <a:latin typeface="+mn-lt"/>
                          <a:cs typeface="Arial"/>
                        </a:rPr>
                        <a:t>b</a:t>
                      </a:r>
                      <a:r>
                        <a:rPr sz="2000" spc="67" baseline="-13888" dirty="0" smtClean="0">
                          <a:solidFill>
                            <a:srgbClr val="231F20"/>
                          </a:solidFill>
                          <a:latin typeface="+mn-lt"/>
                          <a:cs typeface="Arial"/>
                        </a:rPr>
                        <a:t>2</a:t>
                      </a:r>
                      <a:r>
                        <a:rPr sz="2000" spc="0" dirty="0" smtClean="0">
                          <a:solidFill>
                            <a:srgbClr val="231F20"/>
                          </a:solidFill>
                          <a:latin typeface="+mn-lt"/>
                          <a:cs typeface="Arial"/>
                        </a:rPr>
                        <a:t>,</a:t>
                      </a:r>
                      <a:r>
                        <a:rPr sz="2000" spc="-114" dirty="0" smtClean="0">
                          <a:solidFill>
                            <a:srgbClr val="231F20"/>
                          </a:solidFill>
                          <a:latin typeface="+mn-lt"/>
                          <a:cs typeface="Arial"/>
                        </a:rPr>
                        <a:t> </a:t>
                      </a:r>
                      <a:r>
                        <a:rPr sz="2000" spc="0" dirty="0" smtClean="0">
                          <a:solidFill>
                            <a:srgbClr val="231F20"/>
                          </a:solidFill>
                          <a:latin typeface="+mn-lt"/>
                          <a:cs typeface="Arial"/>
                        </a:rPr>
                        <a:t>x</a:t>
                      </a:r>
                      <a:r>
                        <a:rPr sz="2000" spc="65" dirty="0" smtClean="0">
                          <a:solidFill>
                            <a:srgbClr val="231F20"/>
                          </a:solidFill>
                          <a:latin typeface="+mn-lt"/>
                          <a:cs typeface="Arial"/>
                        </a:rPr>
                        <a:t> </a:t>
                      </a:r>
                      <a:r>
                        <a:rPr sz="2000" spc="0" dirty="0" smtClean="0">
                          <a:solidFill>
                            <a:srgbClr val="231F20"/>
                          </a:solidFill>
                          <a:latin typeface="+mn-lt"/>
                          <a:cs typeface="Arial"/>
                        </a:rPr>
                        <a:t>=</a:t>
                      </a:r>
                      <a:r>
                        <a:rPr sz="2000" spc="70" dirty="0" smtClean="0">
                          <a:solidFill>
                            <a:srgbClr val="231F20"/>
                          </a:solidFill>
                          <a:latin typeface="+mn-lt"/>
                          <a:cs typeface="Arial"/>
                        </a:rPr>
                        <a:t> </a:t>
                      </a:r>
                      <a:r>
                        <a:rPr sz="2000" spc="-5" dirty="0" smtClean="0">
                          <a:solidFill>
                            <a:srgbClr val="231F20"/>
                          </a:solidFill>
                          <a:latin typeface="+mn-lt"/>
                          <a:cs typeface="Arial"/>
                        </a:rPr>
                        <a:t>t</a:t>
                      </a:r>
                      <a:r>
                        <a:rPr sz="2000" spc="25" dirty="0" smtClean="0">
                          <a:solidFill>
                            <a:srgbClr val="231F20"/>
                          </a:solidFill>
                          <a:latin typeface="+mn-lt"/>
                          <a:cs typeface="Arial"/>
                        </a:rPr>
                        <a:t>r</a:t>
                      </a:r>
                      <a:r>
                        <a:rPr sz="2000" spc="-10" dirty="0" smtClean="0">
                          <a:solidFill>
                            <a:srgbClr val="231F20"/>
                          </a:solidFill>
                          <a:latin typeface="+mn-lt"/>
                          <a:cs typeface="Arial"/>
                        </a:rPr>
                        <a:t>ue</a:t>
                      </a:r>
                      <a:r>
                        <a:rPr sz="2000" spc="0" dirty="0" smtClean="0">
                          <a:solidFill>
                            <a:srgbClr val="231F20"/>
                          </a:solidFill>
                          <a:latin typeface="+mn-lt"/>
                          <a:cs typeface="Arial"/>
                        </a:rPr>
                        <a:t>,</a:t>
                      </a:r>
                      <a:r>
                        <a:rPr sz="2000" spc="-114" dirty="0" smtClean="0">
                          <a:solidFill>
                            <a:srgbClr val="231F20"/>
                          </a:solidFill>
                          <a:latin typeface="+mn-lt"/>
                          <a:cs typeface="Arial"/>
                        </a:rPr>
                        <a:t> </a:t>
                      </a:r>
                      <a:r>
                        <a:rPr sz="2000" spc="5" dirty="0" smtClean="0">
                          <a:solidFill>
                            <a:srgbClr val="231F20"/>
                          </a:solidFill>
                          <a:latin typeface="+mn-lt"/>
                          <a:cs typeface="Arial"/>
                        </a:rPr>
                        <a:t>1</a:t>
                      </a:r>
                      <a:r>
                        <a:rPr sz="2000" spc="0" dirty="0" smtClean="0">
                          <a:solidFill>
                            <a:srgbClr val="231F20"/>
                          </a:solidFill>
                          <a:latin typeface="+mn-lt"/>
                          <a:cs typeface="Arial"/>
                        </a:rPr>
                        <a:t>;</a:t>
                      </a:r>
                      <a:endParaRPr sz="2000" dirty="0">
                        <a:latin typeface="+mn-lt"/>
                      </a:endParaRPr>
                    </a:p>
                    <a:p>
                      <a:pPr marL="389890" algn="l">
                        <a:lnSpc>
                          <a:spcPct val="150000"/>
                        </a:lnSpc>
                      </a:pPr>
                      <a:r>
                        <a:rPr sz="2000" spc="-50" dirty="0" smtClean="0">
                          <a:solidFill>
                            <a:srgbClr val="231F20"/>
                          </a:solidFill>
                          <a:latin typeface="+mn-lt"/>
                          <a:cs typeface="Arial"/>
                        </a:rPr>
                        <a:t>w</a:t>
                      </a:r>
                      <a:r>
                        <a:rPr sz="2000" spc="0" dirty="0" smtClean="0">
                          <a:solidFill>
                            <a:srgbClr val="231F20"/>
                          </a:solidFill>
                          <a:latin typeface="+mn-lt"/>
                          <a:cs typeface="Arial"/>
                        </a:rPr>
                        <a:t>a</a:t>
                      </a:r>
                      <a:r>
                        <a:rPr sz="2000" spc="-5" dirty="0" smtClean="0">
                          <a:solidFill>
                            <a:srgbClr val="231F20"/>
                          </a:solidFill>
                          <a:latin typeface="+mn-lt"/>
                          <a:cs typeface="Arial"/>
                        </a:rPr>
                        <a:t>i</a:t>
                      </a:r>
                      <a:r>
                        <a:rPr sz="2000" spc="0" dirty="0" smtClean="0">
                          <a:solidFill>
                            <a:srgbClr val="231F20"/>
                          </a:solidFill>
                          <a:latin typeface="+mn-lt"/>
                          <a:cs typeface="Arial"/>
                        </a:rPr>
                        <a:t>t</a:t>
                      </a:r>
                      <a:r>
                        <a:rPr sz="2000" spc="-110" dirty="0" smtClean="0">
                          <a:solidFill>
                            <a:srgbClr val="231F20"/>
                          </a:solidFill>
                          <a:latin typeface="+mn-lt"/>
                          <a:cs typeface="Arial"/>
                        </a:rPr>
                        <a:t> </a:t>
                      </a:r>
                      <a:r>
                        <a:rPr sz="2000" spc="-5" dirty="0" smtClean="0">
                          <a:solidFill>
                            <a:srgbClr val="231F20"/>
                          </a:solidFill>
                          <a:latin typeface="+mn-lt"/>
                          <a:cs typeface="Arial"/>
                        </a:rPr>
                        <a:t>u</a:t>
                      </a:r>
                      <a:r>
                        <a:rPr sz="2000" spc="-55" dirty="0" smtClean="0">
                          <a:solidFill>
                            <a:srgbClr val="231F20"/>
                          </a:solidFill>
                          <a:latin typeface="+mn-lt"/>
                          <a:cs typeface="Arial"/>
                        </a:rPr>
                        <a:t>n</a:t>
                      </a:r>
                      <a:r>
                        <a:rPr sz="2000" spc="-10" dirty="0" smtClean="0">
                          <a:solidFill>
                            <a:srgbClr val="231F20"/>
                          </a:solidFill>
                          <a:latin typeface="+mn-lt"/>
                          <a:cs typeface="Arial"/>
                        </a:rPr>
                        <a:t>t</a:t>
                      </a:r>
                      <a:r>
                        <a:rPr sz="2000" spc="-5" dirty="0" smtClean="0">
                          <a:solidFill>
                            <a:srgbClr val="231F20"/>
                          </a:solidFill>
                          <a:latin typeface="+mn-lt"/>
                          <a:cs typeface="Arial"/>
                        </a:rPr>
                        <a:t>i</a:t>
                      </a:r>
                      <a:r>
                        <a:rPr sz="2000" spc="20" dirty="0" smtClean="0">
                          <a:solidFill>
                            <a:srgbClr val="231F20"/>
                          </a:solidFill>
                          <a:latin typeface="+mn-lt"/>
                          <a:cs typeface="Arial"/>
                        </a:rPr>
                        <a:t>l</a:t>
                      </a:r>
                      <a:r>
                        <a:rPr sz="2000" spc="0" dirty="0" smtClean="0">
                          <a:solidFill>
                            <a:srgbClr val="231F20"/>
                          </a:solidFill>
                          <a:latin typeface="+mn-lt"/>
                          <a:cs typeface="Arial"/>
                        </a:rPr>
                        <a:t>(x</a:t>
                      </a:r>
                      <a:r>
                        <a:rPr sz="2000" spc="65" dirty="0" smtClean="0">
                          <a:solidFill>
                            <a:srgbClr val="231F20"/>
                          </a:solidFill>
                          <a:latin typeface="+mn-lt"/>
                          <a:cs typeface="Arial"/>
                        </a:rPr>
                        <a:t> </a:t>
                      </a:r>
                      <a:r>
                        <a:rPr sz="2000" spc="5" dirty="0" smtClean="0">
                          <a:solidFill>
                            <a:srgbClr val="231F20"/>
                          </a:solidFill>
                          <a:latin typeface="+mn-lt"/>
                          <a:cs typeface="Arial"/>
                        </a:rPr>
                        <a:t>=</a:t>
                      </a:r>
                      <a:r>
                        <a:rPr sz="2000" spc="0" dirty="0" smtClean="0">
                          <a:solidFill>
                            <a:srgbClr val="231F20"/>
                          </a:solidFill>
                          <a:latin typeface="+mn-lt"/>
                          <a:cs typeface="Arial"/>
                        </a:rPr>
                        <a:t>=</a:t>
                      </a:r>
                      <a:r>
                        <a:rPr sz="2000" spc="55" dirty="0" smtClean="0">
                          <a:solidFill>
                            <a:srgbClr val="231F20"/>
                          </a:solidFill>
                          <a:latin typeface="+mn-lt"/>
                          <a:cs typeface="Arial"/>
                        </a:rPr>
                        <a:t> </a:t>
                      </a:r>
                      <a:r>
                        <a:rPr sz="2000" spc="0" dirty="0" smtClean="0">
                          <a:solidFill>
                            <a:srgbClr val="231F20"/>
                          </a:solidFill>
                          <a:latin typeface="+mn-lt"/>
                          <a:cs typeface="Arial"/>
                        </a:rPr>
                        <a:t>2</a:t>
                      </a:r>
                      <a:r>
                        <a:rPr sz="2000" spc="-125" dirty="0" smtClean="0">
                          <a:solidFill>
                            <a:srgbClr val="231F20"/>
                          </a:solidFill>
                          <a:latin typeface="+mn-lt"/>
                          <a:cs typeface="Arial"/>
                        </a:rPr>
                        <a:t> </a:t>
                      </a:r>
                      <a:r>
                        <a:rPr sz="2000" spc="0" dirty="0" smtClean="0">
                          <a:solidFill>
                            <a:srgbClr val="231F20"/>
                          </a:solidFill>
                          <a:latin typeface="+mn-lt"/>
                          <a:cs typeface="Meiryo"/>
                        </a:rPr>
                        <a:t>||</a:t>
                      </a:r>
                      <a:r>
                        <a:rPr sz="2000" spc="70" dirty="0" smtClean="0">
                          <a:solidFill>
                            <a:srgbClr val="231F20"/>
                          </a:solidFill>
                          <a:latin typeface="+mn-lt"/>
                          <a:cs typeface="Meiryo"/>
                        </a:rPr>
                        <a:t> </a:t>
                      </a:r>
                      <a:r>
                        <a:rPr sz="2000" spc="0" dirty="0" smtClean="0">
                          <a:solidFill>
                            <a:srgbClr val="231F20"/>
                          </a:solidFill>
                          <a:latin typeface="+mn-lt"/>
                          <a:cs typeface="Meiryo"/>
                        </a:rPr>
                        <a:t>¬</a:t>
                      </a:r>
                      <a:r>
                        <a:rPr sz="2000" spc="-215" dirty="0" smtClean="0">
                          <a:solidFill>
                            <a:srgbClr val="231F20"/>
                          </a:solidFill>
                          <a:latin typeface="+mn-lt"/>
                          <a:cs typeface="Meiryo"/>
                        </a:rPr>
                        <a:t> </a:t>
                      </a:r>
                      <a:r>
                        <a:rPr sz="2000" spc="-10" dirty="0" smtClean="0">
                          <a:solidFill>
                            <a:srgbClr val="231F20"/>
                          </a:solidFill>
                          <a:latin typeface="+mn-lt"/>
                          <a:cs typeface="Arial"/>
                        </a:rPr>
                        <a:t>b</a:t>
                      </a:r>
                      <a:r>
                        <a:rPr sz="2000" spc="82" baseline="-13888" dirty="0" smtClean="0">
                          <a:solidFill>
                            <a:srgbClr val="231F20"/>
                          </a:solidFill>
                          <a:latin typeface="+mn-lt"/>
                          <a:cs typeface="Arial"/>
                        </a:rPr>
                        <a:t>1</a:t>
                      </a:r>
                      <a:r>
                        <a:rPr sz="2000" spc="0" dirty="0" smtClean="0">
                          <a:solidFill>
                            <a:srgbClr val="231F20"/>
                          </a:solidFill>
                          <a:latin typeface="+mn-lt"/>
                          <a:cs typeface="Arial"/>
                        </a:rPr>
                        <a:t>)</a:t>
                      </a:r>
                      <a:r>
                        <a:rPr sz="2000" spc="-125" dirty="0" smtClean="0">
                          <a:solidFill>
                            <a:srgbClr val="231F20"/>
                          </a:solidFill>
                          <a:latin typeface="+mn-lt"/>
                          <a:cs typeface="Arial"/>
                        </a:rPr>
                        <a:t> </a:t>
                      </a:r>
                      <a:r>
                        <a:rPr sz="2000" spc="0" dirty="0" smtClean="0">
                          <a:solidFill>
                            <a:srgbClr val="231F20"/>
                          </a:solidFill>
                          <a:latin typeface="+mn-lt"/>
                          <a:cs typeface="Meiryo"/>
                        </a:rPr>
                        <a:t>{</a:t>
                      </a:r>
                      <a:endParaRPr sz="2000" dirty="0">
                        <a:latin typeface="+mn-lt"/>
                        <a:cs typeface="Meiryo"/>
                      </a:endParaRPr>
                    </a:p>
                    <a:p>
                      <a:pPr marL="389890" marR="896619" indent="260350" algn="l">
                        <a:lnSpc>
                          <a:spcPct val="150000"/>
                        </a:lnSpc>
                      </a:pPr>
                      <a:r>
                        <a:rPr sz="2000" dirty="0" smtClean="0">
                          <a:solidFill>
                            <a:srgbClr val="231F20"/>
                          </a:solidFill>
                          <a:latin typeface="+mn-lt"/>
                          <a:cs typeface="Arial"/>
                        </a:rPr>
                        <a:t>.</a:t>
                      </a:r>
                      <a:r>
                        <a:rPr sz="2000" spc="-114" dirty="0" smtClean="0">
                          <a:solidFill>
                            <a:srgbClr val="231F20"/>
                          </a:solidFill>
                          <a:latin typeface="+mn-lt"/>
                          <a:cs typeface="Arial"/>
                        </a:rPr>
                        <a:t> </a:t>
                      </a:r>
                      <a:r>
                        <a:rPr sz="2000" spc="0" dirty="0" smtClean="0">
                          <a:solidFill>
                            <a:srgbClr val="231F20"/>
                          </a:solidFill>
                          <a:latin typeface="+mn-lt"/>
                          <a:cs typeface="Arial"/>
                        </a:rPr>
                        <a:t>.</a:t>
                      </a:r>
                      <a:r>
                        <a:rPr sz="2000" spc="-130" dirty="0" smtClean="0">
                          <a:solidFill>
                            <a:srgbClr val="231F20"/>
                          </a:solidFill>
                          <a:latin typeface="+mn-lt"/>
                          <a:cs typeface="Arial"/>
                        </a:rPr>
                        <a:t> </a:t>
                      </a:r>
                      <a:r>
                        <a:rPr sz="2000" spc="0" dirty="0" smtClean="0">
                          <a:solidFill>
                            <a:srgbClr val="231F20"/>
                          </a:solidFill>
                          <a:latin typeface="+mn-lt"/>
                          <a:cs typeface="Arial"/>
                        </a:rPr>
                        <a:t>.</a:t>
                      </a:r>
                      <a:r>
                        <a:rPr sz="2000" spc="-125" dirty="0" smtClean="0">
                          <a:solidFill>
                            <a:srgbClr val="231F20"/>
                          </a:solidFill>
                          <a:latin typeface="+mn-lt"/>
                          <a:cs typeface="Arial"/>
                        </a:rPr>
                        <a:t> </a:t>
                      </a:r>
                      <a:r>
                        <a:rPr sz="2000" spc="-5" dirty="0" smtClean="0">
                          <a:solidFill>
                            <a:srgbClr val="231F20"/>
                          </a:solidFill>
                          <a:latin typeface="+mn-lt"/>
                          <a:cs typeface="Arial"/>
                        </a:rPr>
                        <a:t>@</a:t>
                      </a:r>
                      <a:r>
                        <a:rPr sz="2000" spc="-10" dirty="0" smtClean="0">
                          <a:solidFill>
                            <a:srgbClr val="231F20"/>
                          </a:solidFill>
                          <a:latin typeface="+mn-lt"/>
                          <a:cs typeface="Arial"/>
                        </a:rPr>
                        <a:t>a</a:t>
                      </a:r>
                      <a:r>
                        <a:rPr sz="2000" spc="0" dirty="0" smtClean="0">
                          <a:solidFill>
                            <a:srgbClr val="231F20"/>
                          </a:solidFill>
                          <a:latin typeface="+mn-lt"/>
                          <a:cs typeface="Arial"/>
                        </a:rPr>
                        <a:t>cc</a:t>
                      </a:r>
                      <a:r>
                        <a:rPr sz="2000" spc="-10" dirty="0" smtClean="0">
                          <a:solidFill>
                            <a:srgbClr val="231F20"/>
                          </a:solidFill>
                          <a:latin typeface="+mn-lt"/>
                          <a:cs typeface="Arial"/>
                        </a:rPr>
                        <a:t>oun</a:t>
                      </a:r>
                      <a:r>
                        <a:rPr sz="2000" spc="20" dirty="0" smtClean="0">
                          <a:solidFill>
                            <a:srgbClr val="231F20"/>
                          </a:solidFill>
                          <a:latin typeface="+mn-lt"/>
                          <a:cs typeface="Arial"/>
                        </a:rPr>
                        <a:t>t</a:t>
                      </a:r>
                      <a:r>
                        <a:rPr sz="2000" spc="0" baseline="-13888" dirty="0" smtClean="0">
                          <a:solidFill>
                            <a:srgbClr val="231F20"/>
                          </a:solidFill>
                          <a:latin typeface="+mn-lt"/>
                          <a:cs typeface="Arial"/>
                        </a:rPr>
                        <a:t>R</a:t>
                      </a:r>
                      <a:r>
                        <a:rPr sz="2000" spc="7" baseline="-13888" dirty="0" smtClean="0">
                          <a:solidFill>
                            <a:srgbClr val="231F20"/>
                          </a:solidFill>
                          <a:latin typeface="+mn-lt"/>
                          <a:cs typeface="Arial"/>
                        </a:rPr>
                        <a:t> </a:t>
                      </a:r>
                      <a:r>
                        <a:rPr sz="2000" spc="0" dirty="0" smtClean="0">
                          <a:solidFill>
                            <a:srgbClr val="231F20"/>
                          </a:solidFill>
                          <a:latin typeface="+mn-lt"/>
                          <a:cs typeface="Arial"/>
                        </a:rPr>
                        <a:t>.</a:t>
                      </a:r>
                      <a:r>
                        <a:rPr sz="2000" spc="-130" dirty="0" smtClean="0">
                          <a:solidFill>
                            <a:srgbClr val="231F20"/>
                          </a:solidFill>
                          <a:latin typeface="+mn-lt"/>
                          <a:cs typeface="Arial"/>
                        </a:rPr>
                        <a:t> </a:t>
                      </a:r>
                      <a:r>
                        <a:rPr sz="2000" spc="0" dirty="0" smtClean="0">
                          <a:solidFill>
                            <a:srgbClr val="231F20"/>
                          </a:solidFill>
                          <a:latin typeface="+mn-lt"/>
                          <a:cs typeface="Arial"/>
                        </a:rPr>
                        <a:t>.</a:t>
                      </a:r>
                      <a:r>
                        <a:rPr sz="2000" spc="-114" dirty="0" smtClean="0">
                          <a:solidFill>
                            <a:srgbClr val="231F20"/>
                          </a:solidFill>
                          <a:latin typeface="+mn-lt"/>
                          <a:cs typeface="Arial"/>
                        </a:rPr>
                        <a:t> </a:t>
                      </a:r>
                      <a:r>
                        <a:rPr sz="2000" spc="-10" dirty="0" smtClean="0">
                          <a:solidFill>
                            <a:srgbClr val="231F20"/>
                          </a:solidFill>
                          <a:latin typeface="+mn-lt"/>
                          <a:cs typeface="Arial"/>
                        </a:rPr>
                        <a:t>.</a:t>
                      </a:r>
                      <a:r>
                        <a:rPr sz="2000" spc="0" dirty="0" smtClean="0">
                          <a:solidFill>
                            <a:srgbClr val="231F20"/>
                          </a:solidFill>
                          <a:latin typeface="+mn-lt"/>
                          <a:cs typeface="Meiryo"/>
                        </a:rPr>
                        <a:t>} </a:t>
                      </a:r>
                      <a:r>
                        <a:rPr lang="en-US" sz="2000" spc="0" dirty="0" smtClean="0">
                          <a:solidFill>
                            <a:srgbClr val="231F20"/>
                          </a:solidFill>
                          <a:latin typeface="+mn-lt"/>
                          <a:cs typeface="Meiryo"/>
                        </a:rPr>
                        <a:t/>
                      </a:r>
                      <a:br>
                        <a:rPr lang="en-US" sz="2000" spc="0" dirty="0" smtClean="0">
                          <a:solidFill>
                            <a:srgbClr val="231F20"/>
                          </a:solidFill>
                          <a:latin typeface="+mn-lt"/>
                          <a:cs typeface="Meiryo"/>
                        </a:rPr>
                      </a:br>
                      <a:r>
                        <a:rPr sz="2000" spc="-10" dirty="0" smtClean="0">
                          <a:solidFill>
                            <a:srgbClr val="231F20"/>
                          </a:solidFill>
                          <a:latin typeface="+mn-lt"/>
                          <a:cs typeface="Arial"/>
                        </a:rPr>
                        <a:t>b</a:t>
                      </a:r>
                      <a:r>
                        <a:rPr sz="2000" spc="0" baseline="-13888" dirty="0" smtClean="0">
                          <a:solidFill>
                            <a:srgbClr val="231F20"/>
                          </a:solidFill>
                          <a:latin typeface="+mn-lt"/>
                          <a:cs typeface="Arial"/>
                        </a:rPr>
                        <a:t>2 </a:t>
                      </a:r>
                      <a:r>
                        <a:rPr sz="2000" spc="-217" baseline="-13888" dirty="0" smtClean="0">
                          <a:solidFill>
                            <a:srgbClr val="231F20"/>
                          </a:solidFill>
                          <a:latin typeface="+mn-lt"/>
                          <a:cs typeface="Arial"/>
                        </a:rPr>
                        <a:t> </a:t>
                      </a:r>
                      <a:r>
                        <a:rPr sz="2000" spc="0" dirty="0" smtClean="0">
                          <a:solidFill>
                            <a:srgbClr val="231F20"/>
                          </a:solidFill>
                          <a:latin typeface="+mn-lt"/>
                          <a:cs typeface="Arial"/>
                        </a:rPr>
                        <a:t>=</a:t>
                      </a:r>
                      <a:r>
                        <a:rPr sz="2000" spc="55" dirty="0" smtClean="0">
                          <a:solidFill>
                            <a:srgbClr val="231F20"/>
                          </a:solidFill>
                          <a:latin typeface="+mn-lt"/>
                          <a:cs typeface="Arial"/>
                        </a:rPr>
                        <a:t> </a:t>
                      </a:r>
                      <a:r>
                        <a:rPr sz="2000" spc="-55" dirty="0" smtClean="0">
                          <a:solidFill>
                            <a:srgbClr val="231F20"/>
                          </a:solidFill>
                          <a:latin typeface="+mn-lt"/>
                          <a:cs typeface="Arial"/>
                        </a:rPr>
                        <a:t>f</a:t>
                      </a:r>
                      <a:r>
                        <a:rPr sz="2000" spc="-10" dirty="0" smtClean="0">
                          <a:solidFill>
                            <a:srgbClr val="231F20"/>
                          </a:solidFill>
                          <a:latin typeface="+mn-lt"/>
                          <a:cs typeface="Arial"/>
                        </a:rPr>
                        <a:t>a</a:t>
                      </a:r>
                      <a:r>
                        <a:rPr sz="2000" spc="5" dirty="0" smtClean="0">
                          <a:solidFill>
                            <a:srgbClr val="231F20"/>
                          </a:solidFill>
                          <a:latin typeface="+mn-lt"/>
                          <a:cs typeface="Arial"/>
                        </a:rPr>
                        <a:t>l</a:t>
                      </a:r>
                      <a:r>
                        <a:rPr sz="2000" spc="0" dirty="0" smtClean="0">
                          <a:solidFill>
                            <a:srgbClr val="231F20"/>
                          </a:solidFill>
                          <a:latin typeface="+mn-lt"/>
                          <a:cs typeface="Arial"/>
                        </a:rPr>
                        <a:t>s</a:t>
                      </a:r>
                      <a:r>
                        <a:rPr sz="2000" spc="5" dirty="0" smtClean="0">
                          <a:solidFill>
                            <a:srgbClr val="231F20"/>
                          </a:solidFill>
                          <a:latin typeface="+mn-lt"/>
                          <a:cs typeface="Arial"/>
                        </a:rPr>
                        <a:t>e</a:t>
                      </a:r>
                      <a:r>
                        <a:rPr sz="2000" spc="0" dirty="0" smtClean="0">
                          <a:solidFill>
                            <a:srgbClr val="231F20"/>
                          </a:solidFill>
                          <a:latin typeface="+mn-lt"/>
                          <a:cs typeface="Arial"/>
                        </a:rPr>
                        <a:t>;</a:t>
                      </a:r>
                      <a:endParaRPr sz="2000" dirty="0">
                        <a:latin typeface="+mn-lt"/>
                      </a:endParaRPr>
                    </a:p>
                    <a:p>
                      <a:pPr marL="424815" algn="l">
                        <a:lnSpc>
                          <a:spcPct val="150000"/>
                        </a:lnSpc>
                      </a:pPr>
                      <a:r>
                        <a:rPr sz="2000" dirty="0" smtClean="0">
                          <a:solidFill>
                            <a:srgbClr val="231F20"/>
                          </a:solidFill>
                          <a:latin typeface="+mn-lt"/>
                          <a:cs typeface="Arial"/>
                        </a:rPr>
                        <a:t>.</a:t>
                      </a:r>
                      <a:r>
                        <a:rPr sz="2000" spc="-130" dirty="0" smtClean="0">
                          <a:solidFill>
                            <a:srgbClr val="231F20"/>
                          </a:solidFill>
                          <a:latin typeface="+mn-lt"/>
                          <a:cs typeface="Arial"/>
                        </a:rPr>
                        <a:t> </a:t>
                      </a:r>
                      <a:r>
                        <a:rPr sz="2000" spc="0" dirty="0" smtClean="0">
                          <a:solidFill>
                            <a:srgbClr val="231F20"/>
                          </a:solidFill>
                          <a:latin typeface="+mn-lt"/>
                          <a:cs typeface="Arial"/>
                        </a:rPr>
                        <a:t>.</a:t>
                      </a:r>
                      <a:r>
                        <a:rPr sz="2000" spc="-114" dirty="0" smtClean="0">
                          <a:solidFill>
                            <a:srgbClr val="231F20"/>
                          </a:solidFill>
                          <a:latin typeface="+mn-lt"/>
                          <a:cs typeface="Arial"/>
                        </a:rPr>
                        <a:t> </a:t>
                      </a:r>
                      <a:r>
                        <a:rPr sz="2000" spc="0" dirty="0" smtClean="0">
                          <a:solidFill>
                            <a:srgbClr val="231F20"/>
                          </a:solidFill>
                          <a:latin typeface="+mn-lt"/>
                          <a:cs typeface="Arial"/>
                        </a:rPr>
                        <a:t>.</a:t>
                      </a:r>
                      <a:r>
                        <a:rPr sz="2000" spc="-130" dirty="0" smtClean="0">
                          <a:solidFill>
                            <a:srgbClr val="231F20"/>
                          </a:solidFill>
                          <a:latin typeface="+mn-lt"/>
                          <a:cs typeface="Arial"/>
                        </a:rPr>
                        <a:t> </a:t>
                      </a:r>
                      <a:r>
                        <a:rPr sz="2000" spc="0" dirty="0" smtClean="0">
                          <a:solidFill>
                            <a:srgbClr val="231F20"/>
                          </a:solidFill>
                          <a:latin typeface="+mn-lt"/>
                          <a:cs typeface="Arial"/>
                        </a:rPr>
                        <a:t>.</a:t>
                      </a:r>
                      <a:r>
                        <a:rPr sz="2000" spc="-130" dirty="0" smtClean="0">
                          <a:solidFill>
                            <a:srgbClr val="231F20"/>
                          </a:solidFill>
                          <a:latin typeface="+mn-lt"/>
                          <a:cs typeface="Arial"/>
                        </a:rPr>
                        <a:t> </a:t>
                      </a:r>
                      <a:r>
                        <a:rPr sz="2000" spc="0" dirty="0" smtClean="0">
                          <a:solidFill>
                            <a:srgbClr val="231F20"/>
                          </a:solidFill>
                          <a:latin typeface="+mn-lt"/>
                          <a:cs typeface="Arial"/>
                        </a:rPr>
                        <a:t>.</a:t>
                      </a:r>
                      <a:r>
                        <a:rPr sz="2000" spc="-114" dirty="0" smtClean="0">
                          <a:solidFill>
                            <a:srgbClr val="231F20"/>
                          </a:solidFill>
                          <a:latin typeface="+mn-lt"/>
                          <a:cs typeface="Arial"/>
                        </a:rPr>
                        <a:t> </a:t>
                      </a:r>
                      <a:r>
                        <a:rPr sz="2000" spc="0" dirty="0" smtClean="0">
                          <a:solidFill>
                            <a:srgbClr val="231F20"/>
                          </a:solidFill>
                          <a:latin typeface="+mn-lt"/>
                          <a:cs typeface="Arial"/>
                        </a:rPr>
                        <a:t>.</a:t>
                      </a:r>
                      <a:endParaRPr sz="2000" dirty="0">
                        <a:latin typeface="+mn-lt"/>
                      </a:endParaRPr>
                    </a:p>
                    <a:p>
                      <a:pPr marL="152400" algn="l">
                        <a:lnSpc>
                          <a:spcPct val="150000"/>
                        </a:lnSpc>
                      </a:pPr>
                      <a:r>
                        <a:rPr sz="2000" dirty="0" smtClean="0">
                          <a:solidFill>
                            <a:srgbClr val="231F20"/>
                          </a:solidFill>
                          <a:latin typeface="+mn-lt"/>
                          <a:cs typeface="Meiryo"/>
                        </a:rPr>
                        <a:t>}</a:t>
                      </a:r>
                      <a:endParaRPr sz="2000" dirty="0">
                        <a:latin typeface="+mn-lt"/>
                        <a:cs typeface="Meiryo"/>
                      </a:endParaRPr>
                    </a:p>
                  </a:txBody>
                  <a:tcPr marL="0" marR="0" marT="0" marB="0">
                    <a:lnR w="13716">
                      <a:solidFill>
                        <a:srgbClr val="221E1F"/>
                      </a:solidFill>
                      <a:prstDash val="solid"/>
                    </a:lnR>
                    <a:lnT w="13716">
                      <a:solidFill>
                        <a:srgbClr val="221E1F"/>
                      </a:solidFill>
                      <a:prstDash val="solid"/>
                    </a:lnT>
                    <a:lnB w="13716">
                      <a:solidFill>
                        <a:srgbClr val="221E1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0119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3593793" y="2358409"/>
            <a:ext cx="841502" cy="335005"/>
          </a:xfrm>
          <a:custGeom>
            <a:avLst/>
            <a:gdLst/>
            <a:ahLst/>
            <a:cxnLst/>
            <a:rect l="l" t="t" r="r" b="b"/>
            <a:pathLst>
              <a:path w="883058" h="351548">
                <a:moveTo>
                  <a:pt x="0" y="351548"/>
                </a:moveTo>
                <a:lnTo>
                  <a:pt x="23238" y="319224"/>
                </a:lnTo>
                <a:lnTo>
                  <a:pt x="47900" y="288257"/>
                </a:lnTo>
                <a:lnTo>
                  <a:pt x="73925" y="258680"/>
                </a:lnTo>
                <a:lnTo>
                  <a:pt x="101252" y="230526"/>
                </a:lnTo>
                <a:lnTo>
                  <a:pt x="129818" y="203827"/>
                </a:lnTo>
                <a:lnTo>
                  <a:pt x="159563" y="178615"/>
                </a:lnTo>
                <a:lnTo>
                  <a:pt x="190425" y="154923"/>
                </a:lnTo>
                <a:lnTo>
                  <a:pt x="222343" y="132784"/>
                </a:lnTo>
                <a:lnTo>
                  <a:pt x="255255" y="112230"/>
                </a:lnTo>
                <a:lnTo>
                  <a:pt x="289101" y="93292"/>
                </a:lnTo>
                <a:lnTo>
                  <a:pt x="323818" y="76004"/>
                </a:lnTo>
                <a:lnTo>
                  <a:pt x="359345" y="60399"/>
                </a:lnTo>
                <a:lnTo>
                  <a:pt x="395621" y="46507"/>
                </a:lnTo>
                <a:lnTo>
                  <a:pt x="432585" y="34363"/>
                </a:lnTo>
                <a:lnTo>
                  <a:pt x="470174" y="23998"/>
                </a:lnTo>
                <a:lnTo>
                  <a:pt x="508329" y="15445"/>
                </a:lnTo>
                <a:lnTo>
                  <a:pt x="546986" y="8736"/>
                </a:lnTo>
                <a:lnTo>
                  <a:pt x="586086" y="3904"/>
                </a:lnTo>
                <a:lnTo>
                  <a:pt x="625566" y="981"/>
                </a:lnTo>
                <a:lnTo>
                  <a:pt x="665365" y="0"/>
                </a:lnTo>
                <a:lnTo>
                  <a:pt x="678604" y="108"/>
                </a:lnTo>
                <a:lnTo>
                  <a:pt x="718240" y="1737"/>
                </a:lnTo>
                <a:lnTo>
                  <a:pt x="757700" y="5309"/>
                </a:lnTo>
                <a:lnTo>
                  <a:pt x="796913" y="10814"/>
                </a:lnTo>
                <a:lnTo>
                  <a:pt x="835809" y="18238"/>
                </a:lnTo>
                <a:lnTo>
                  <a:pt x="874315" y="27571"/>
                </a:lnTo>
                <a:lnTo>
                  <a:pt x="883057" y="29996"/>
                </a:lnTo>
              </a:path>
            </a:pathLst>
          </a:custGeom>
          <a:ln w="1143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272432" y="2316873"/>
            <a:ext cx="180083" cy="85685"/>
          </a:xfrm>
          <a:custGeom>
            <a:avLst/>
            <a:gdLst/>
            <a:ahLst/>
            <a:cxnLst/>
            <a:rect l="l" t="t" r="r" b="b"/>
            <a:pathLst>
              <a:path w="188976" h="89916">
                <a:moveTo>
                  <a:pt x="0" y="89916"/>
                </a:moveTo>
                <a:lnTo>
                  <a:pt x="188976" y="82296"/>
                </a:lnTo>
                <a:lnTo>
                  <a:pt x="18288" y="0"/>
                </a:lnTo>
              </a:path>
            </a:pathLst>
          </a:custGeom>
          <a:ln w="1143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558636" y="3029908"/>
            <a:ext cx="769958" cy="1947547"/>
          </a:xfrm>
          <a:custGeom>
            <a:avLst/>
            <a:gdLst/>
            <a:ahLst/>
            <a:cxnLst/>
            <a:rect l="l" t="t" r="r" b="b"/>
            <a:pathLst>
              <a:path w="807981" h="2043722">
                <a:moveTo>
                  <a:pt x="48247" y="0"/>
                </a:moveTo>
                <a:lnTo>
                  <a:pt x="39103" y="43124"/>
                </a:lnTo>
                <a:lnTo>
                  <a:pt x="30915" y="86418"/>
                </a:lnTo>
                <a:lnTo>
                  <a:pt x="23684" y="129866"/>
                </a:lnTo>
                <a:lnTo>
                  <a:pt x="17411" y="173452"/>
                </a:lnTo>
                <a:lnTo>
                  <a:pt x="12098" y="217160"/>
                </a:lnTo>
                <a:lnTo>
                  <a:pt x="7747" y="260974"/>
                </a:lnTo>
                <a:lnTo>
                  <a:pt x="4360" y="304878"/>
                </a:lnTo>
                <a:lnTo>
                  <a:pt x="1939" y="348855"/>
                </a:lnTo>
                <a:lnTo>
                  <a:pt x="485" y="392891"/>
                </a:lnTo>
                <a:lnTo>
                  <a:pt x="0" y="436968"/>
                </a:lnTo>
                <a:lnTo>
                  <a:pt x="2615" y="539447"/>
                </a:lnTo>
                <a:lnTo>
                  <a:pt x="10401" y="641044"/>
                </a:lnTo>
                <a:lnTo>
                  <a:pt x="23265" y="741591"/>
                </a:lnTo>
                <a:lnTo>
                  <a:pt x="41115" y="840922"/>
                </a:lnTo>
                <a:lnTo>
                  <a:pt x="63859" y="938869"/>
                </a:lnTo>
                <a:lnTo>
                  <a:pt x="91405" y="1035264"/>
                </a:lnTo>
                <a:lnTo>
                  <a:pt x="123662" y="1129942"/>
                </a:lnTo>
                <a:lnTo>
                  <a:pt x="160537" y="1222733"/>
                </a:lnTo>
                <a:lnTo>
                  <a:pt x="201939" y="1313472"/>
                </a:lnTo>
                <a:lnTo>
                  <a:pt x="247775" y="1401991"/>
                </a:lnTo>
                <a:lnTo>
                  <a:pt x="297954" y="1488122"/>
                </a:lnTo>
                <a:lnTo>
                  <a:pt x="352383" y="1571699"/>
                </a:lnTo>
                <a:lnTo>
                  <a:pt x="410971" y="1652553"/>
                </a:lnTo>
                <a:lnTo>
                  <a:pt x="473625" y="1730519"/>
                </a:lnTo>
                <a:lnTo>
                  <a:pt x="540255" y="1805429"/>
                </a:lnTo>
                <a:lnTo>
                  <a:pt x="610767" y="1877115"/>
                </a:lnTo>
                <a:lnTo>
                  <a:pt x="685070" y="1945410"/>
                </a:lnTo>
                <a:lnTo>
                  <a:pt x="763072" y="2010147"/>
                </a:lnTo>
                <a:lnTo>
                  <a:pt x="807981" y="2043722"/>
                </a:lnTo>
              </a:path>
            </a:pathLst>
          </a:custGeom>
          <a:ln w="1143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328594" y="4977455"/>
            <a:ext cx="91381" cy="63997"/>
          </a:xfrm>
          <a:custGeom>
            <a:avLst/>
            <a:gdLst/>
            <a:ahLst/>
            <a:cxnLst/>
            <a:rect l="l" t="t" r="r" b="b"/>
            <a:pathLst>
              <a:path w="95894" h="67157">
                <a:moveTo>
                  <a:pt x="0" y="0"/>
                </a:moveTo>
                <a:lnTo>
                  <a:pt x="0" y="0"/>
                </a:lnTo>
              </a:path>
              <a:path w="95894" h="67157">
                <a:moveTo>
                  <a:pt x="0" y="0"/>
                </a:moveTo>
                <a:lnTo>
                  <a:pt x="36699" y="27437"/>
                </a:lnTo>
                <a:lnTo>
                  <a:pt x="95894" y="67157"/>
                </a:lnTo>
              </a:path>
            </a:pathLst>
          </a:custGeom>
          <a:ln w="1143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255004" y="4906293"/>
            <a:ext cx="168465" cy="136515"/>
          </a:xfrm>
          <a:custGeom>
            <a:avLst/>
            <a:gdLst/>
            <a:ahLst/>
            <a:cxnLst/>
            <a:rect l="l" t="t" r="r" b="b"/>
            <a:pathLst>
              <a:path w="176784" h="143256">
                <a:moveTo>
                  <a:pt x="0" y="74676"/>
                </a:moveTo>
                <a:lnTo>
                  <a:pt x="176784" y="143256"/>
                </a:lnTo>
                <a:lnTo>
                  <a:pt x="53340" y="0"/>
                </a:lnTo>
              </a:path>
            </a:pathLst>
          </a:custGeom>
          <a:ln w="1143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487373" y="2290736"/>
            <a:ext cx="424064" cy="293358"/>
          </a:xfrm>
          <a:custGeom>
            <a:avLst/>
            <a:gdLst/>
            <a:ahLst/>
            <a:cxnLst/>
            <a:rect l="l" t="t" r="r" b="b"/>
            <a:pathLst>
              <a:path w="445005" h="307845">
                <a:moveTo>
                  <a:pt x="445005" y="307845"/>
                </a:moveTo>
                <a:lnTo>
                  <a:pt x="445005" y="0"/>
                </a:lnTo>
                <a:lnTo>
                  <a:pt x="0" y="0"/>
                </a:lnTo>
                <a:lnTo>
                  <a:pt x="0" y="307845"/>
                </a:lnTo>
                <a:lnTo>
                  <a:pt x="445005" y="307845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487373" y="2290736"/>
            <a:ext cx="424064" cy="293358"/>
          </a:xfrm>
          <a:custGeom>
            <a:avLst/>
            <a:gdLst/>
            <a:ahLst/>
            <a:cxnLst/>
            <a:rect l="l" t="t" r="r" b="b"/>
            <a:pathLst>
              <a:path w="445005" h="307845">
                <a:moveTo>
                  <a:pt x="445005" y="307845"/>
                </a:moveTo>
                <a:lnTo>
                  <a:pt x="445005" y="0"/>
                </a:lnTo>
                <a:lnTo>
                  <a:pt x="0" y="0"/>
                </a:lnTo>
                <a:lnTo>
                  <a:pt x="0" y="307845"/>
                </a:lnTo>
                <a:lnTo>
                  <a:pt x="445005" y="307845"/>
                </a:lnTo>
                <a:close/>
              </a:path>
            </a:pathLst>
          </a:custGeom>
          <a:ln w="11430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923057" y="2280565"/>
            <a:ext cx="424064" cy="293363"/>
          </a:xfrm>
          <a:custGeom>
            <a:avLst/>
            <a:gdLst/>
            <a:ahLst/>
            <a:cxnLst/>
            <a:rect l="l" t="t" r="r" b="b"/>
            <a:pathLst>
              <a:path w="445005" h="307850">
                <a:moveTo>
                  <a:pt x="445005" y="307850"/>
                </a:moveTo>
                <a:lnTo>
                  <a:pt x="445005" y="0"/>
                </a:lnTo>
                <a:lnTo>
                  <a:pt x="0" y="0"/>
                </a:lnTo>
                <a:lnTo>
                  <a:pt x="0" y="307850"/>
                </a:lnTo>
                <a:lnTo>
                  <a:pt x="445005" y="30785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923057" y="2280565"/>
            <a:ext cx="424064" cy="293363"/>
          </a:xfrm>
          <a:custGeom>
            <a:avLst/>
            <a:gdLst/>
            <a:ahLst/>
            <a:cxnLst/>
            <a:rect l="l" t="t" r="r" b="b"/>
            <a:pathLst>
              <a:path w="445005" h="307850">
                <a:moveTo>
                  <a:pt x="445005" y="307850"/>
                </a:moveTo>
                <a:lnTo>
                  <a:pt x="445005" y="0"/>
                </a:lnTo>
                <a:lnTo>
                  <a:pt x="0" y="0"/>
                </a:lnTo>
                <a:lnTo>
                  <a:pt x="0" y="307850"/>
                </a:lnTo>
                <a:lnTo>
                  <a:pt x="445005" y="307850"/>
                </a:lnTo>
                <a:close/>
              </a:path>
            </a:pathLst>
          </a:custGeom>
          <a:ln w="11430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475754" y="3162105"/>
            <a:ext cx="424064" cy="293358"/>
          </a:xfrm>
          <a:custGeom>
            <a:avLst/>
            <a:gdLst/>
            <a:ahLst/>
            <a:cxnLst/>
            <a:rect l="l" t="t" r="r" b="b"/>
            <a:pathLst>
              <a:path w="445005" h="307845">
                <a:moveTo>
                  <a:pt x="445005" y="307845"/>
                </a:moveTo>
                <a:lnTo>
                  <a:pt x="445005" y="0"/>
                </a:lnTo>
                <a:lnTo>
                  <a:pt x="0" y="0"/>
                </a:lnTo>
                <a:lnTo>
                  <a:pt x="0" y="307845"/>
                </a:lnTo>
                <a:lnTo>
                  <a:pt x="445005" y="307845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475754" y="3162105"/>
            <a:ext cx="424064" cy="293358"/>
          </a:xfrm>
          <a:custGeom>
            <a:avLst/>
            <a:gdLst/>
            <a:ahLst/>
            <a:cxnLst/>
            <a:rect l="l" t="t" r="r" b="b"/>
            <a:pathLst>
              <a:path w="445005" h="307845">
                <a:moveTo>
                  <a:pt x="445005" y="307845"/>
                </a:moveTo>
                <a:lnTo>
                  <a:pt x="445005" y="0"/>
                </a:lnTo>
                <a:lnTo>
                  <a:pt x="0" y="0"/>
                </a:lnTo>
                <a:lnTo>
                  <a:pt x="0" y="307845"/>
                </a:lnTo>
                <a:lnTo>
                  <a:pt x="445005" y="307845"/>
                </a:lnTo>
                <a:close/>
              </a:path>
            </a:pathLst>
          </a:custGeom>
          <a:solidFill>
            <a:srgbClr val="00B050"/>
          </a:solidFill>
          <a:ln w="11430">
            <a:solidFill>
              <a:srgbClr val="00FF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912886" y="3151934"/>
            <a:ext cx="424068" cy="293363"/>
          </a:xfrm>
          <a:custGeom>
            <a:avLst/>
            <a:gdLst/>
            <a:ahLst/>
            <a:cxnLst/>
            <a:rect l="l" t="t" r="r" b="b"/>
            <a:pathLst>
              <a:path w="445010" h="307850">
                <a:moveTo>
                  <a:pt x="445010" y="307850"/>
                </a:moveTo>
                <a:lnTo>
                  <a:pt x="445010" y="0"/>
                </a:lnTo>
                <a:lnTo>
                  <a:pt x="0" y="0"/>
                </a:lnTo>
                <a:lnTo>
                  <a:pt x="0" y="307850"/>
                </a:lnTo>
                <a:lnTo>
                  <a:pt x="445010" y="30785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912886" y="3151934"/>
            <a:ext cx="424068" cy="293363"/>
          </a:xfrm>
          <a:custGeom>
            <a:avLst/>
            <a:gdLst/>
            <a:ahLst/>
            <a:cxnLst/>
            <a:rect l="l" t="t" r="r" b="b"/>
            <a:pathLst>
              <a:path w="445010" h="307850">
                <a:moveTo>
                  <a:pt x="445010" y="307850"/>
                </a:moveTo>
                <a:lnTo>
                  <a:pt x="445010" y="0"/>
                </a:lnTo>
                <a:lnTo>
                  <a:pt x="0" y="0"/>
                </a:lnTo>
                <a:lnTo>
                  <a:pt x="0" y="307850"/>
                </a:lnTo>
                <a:lnTo>
                  <a:pt x="445010" y="307850"/>
                </a:lnTo>
                <a:close/>
              </a:path>
            </a:pathLst>
          </a:custGeom>
          <a:ln w="11430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475754" y="4033475"/>
            <a:ext cx="424064" cy="293358"/>
          </a:xfrm>
          <a:custGeom>
            <a:avLst/>
            <a:gdLst/>
            <a:ahLst/>
            <a:cxnLst/>
            <a:rect l="l" t="t" r="r" b="b"/>
            <a:pathLst>
              <a:path w="445005" h="307845">
                <a:moveTo>
                  <a:pt x="445005" y="307845"/>
                </a:moveTo>
                <a:lnTo>
                  <a:pt x="445005" y="0"/>
                </a:lnTo>
                <a:lnTo>
                  <a:pt x="0" y="0"/>
                </a:lnTo>
                <a:lnTo>
                  <a:pt x="0" y="307845"/>
                </a:lnTo>
                <a:lnTo>
                  <a:pt x="445005" y="307845"/>
                </a:lnTo>
                <a:close/>
              </a:path>
            </a:pathLst>
          </a:custGeom>
          <a:solidFill>
            <a:srgbClr val="00B05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475754" y="4033475"/>
            <a:ext cx="424064" cy="293358"/>
          </a:xfrm>
          <a:custGeom>
            <a:avLst/>
            <a:gdLst/>
            <a:ahLst/>
            <a:cxnLst/>
            <a:rect l="l" t="t" r="r" b="b"/>
            <a:pathLst>
              <a:path w="445005" h="307845">
                <a:moveTo>
                  <a:pt x="445005" y="307845"/>
                </a:moveTo>
                <a:lnTo>
                  <a:pt x="445005" y="0"/>
                </a:lnTo>
                <a:lnTo>
                  <a:pt x="0" y="0"/>
                </a:lnTo>
                <a:lnTo>
                  <a:pt x="0" y="307845"/>
                </a:lnTo>
                <a:lnTo>
                  <a:pt x="445005" y="307845"/>
                </a:lnTo>
                <a:close/>
              </a:path>
            </a:pathLst>
          </a:custGeom>
          <a:ln w="11430">
            <a:solidFill>
              <a:srgbClr val="00FF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911439" y="4011690"/>
            <a:ext cx="424064" cy="293358"/>
          </a:xfrm>
          <a:custGeom>
            <a:avLst/>
            <a:gdLst/>
            <a:ahLst/>
            <a:cxnLst/>
            <a:rect l="l" t="t" r="r" b="b"/>
            <a:pathLst>
              <a:path w="445005" h="307845">
                <a:moveTo>
                  <a:pt x="445005" y="307845"/>
                </a:moveTo>
                <a:lnTo>
                  <a:pt x="445005" y="0"/>
                </a:lnTo>
                <a:lnTo>
                  <a:pt x="0" y="0"/>
                </a:lnTo>
                <a:lnTo>
                  <a:pt x="0" y="307845"/>
                </a:lnTo>
                <a:lnTo>
                  <a:pt x="445005" y="307845"/>
                </a:lnTo>
                <a:close/>
              </a:path>
            </a:pathLst>
          </a:custGeom>
          <a:solidFill>
            <a:srgbClr val="00B05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911439" y="4011690"/>
            <a:ext cx="424064" cy="293358"/>
          </a:xfrm>
          <a:custGeom>
            <a:avLst/>
            <a:gdLst/>
            <a:ahLst/>
            <a:cxnLst/>
            <a:rect l="l" t="t" r="r" b="b"/>
            <a:pathLst>
              <a:path w="445005" h="307845">
                <a:moveTo>
                  <a:pt x="445005" y="307845"/>
                </a:moveTo>
                <a:lnTo>
                  <a:pt x="445005" y="0"/>
                </a:lnTo>
                <a:lnTo>
                  <a:pt x="0" y="0"/>
                </a:lnTo>
                <a:lnTo>
                  <a:pt x="0" y="307845"/>
                </a:lnTo>
                <a:lnTo>
                  <a:pt x="445005" y="307845"/>
                </a:lnTo>
                <a:close/>
              </a:path>
            </a:pathLst>
          </a:custGeom>
          <a:ln w="11430">
            <a:solidFill>
              <a:srgbClr val="00FF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487373" y="4904844"/>
            <a:ext cx="424064" cy="293358"/>
          </a:xfrm>
          <a:custGeom>
            <a:avLst/>
            <a:gdLst/>
            <a:ahLst/>
            <a:cxnLst/>
            <a:rect l="l" t="t" r="r" b="b"/>
            <a:pathLst>
              <a:path w="445005" h="307845">
                <a:moveTo>
                  <a:pt x="445005" y="307845"/>
                </a:moveTo>
                <a:lnTo>
                  <a:pt x="445005" y="0"/>
                </a:lnTo>
                <a:lnTo>
                  <a:pt x="0" y="0"/>
                </a:lnTo>
                <a:lnTo>
                  <a:pt x="0" y="307845"/>
                </a:lnTo>
                <a:lnTo>
                  <a:pt x="445005" y="30784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487373" y="4904844"/>
            <a:ext cx="424064" cy="293358"/>
          </a:xfrm>
          <a:custGeom>
            <a:avLst/>
            <a:gdLst/>
            <a:ahLst/>
            <a:cxnLst/>
            <a:rect l="l" t="t" r="r" b="b"/>
            <a:pathLst>
              <a:path w="445005" h="307845">
                <a:moveTo>
                  <a:pt x="445005" y="307845"/>
                </a:moveTo>
                <a:lnTo>
                  <a:pt x="445005" y="0"/>
                </a:lnTo>
                <a:lnTo>
                  <a:pt x="0" y="0"/>
                </a:lnTo>
                <a:lnTo>
                  <a:pt x="0" y="307845"/>
                </a:lnTo>
                <a:lnTo>
                  <a:pt x="445005" y="307845"/>
                </a:lnTo>
                <a:close/>
              </a:path>
            </a:pathLst>
          </a:custGeom>
          <a:ln w="1143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923057" y="4904844"/>
            <a:ext cx="424064" cy="293358"/>
          </a:xfrm>
          <a:custGeom>
            <a:avLst/>
            <a:gdLst/>
            <a:ahLst/>
            <a:cxnLst/>
            <a:rect l="l" t="t" r="r" b="b"/>
            <a:pathLst>
              <a:path w="445005" h="307845">
                <a:moveTo>
                  <a:pt x="445005" y="307845"/>
                </a:moveTo>
                <a:lnTo>
                  <a:pt x="445005" y="0"/>
                </a:lnTo>
                <a:lnTo>
                  <a:pt x="0" y="0"/>
                </a:lnTo>
                <a:lnTo>
                  <a:pt x="0" y="307845"/>
                </a:lnTo>
                <a:lnTo>
                  <a:pt x="445005" y="307845"/>
                </a:lnTo>
                <a:close/>
              </a:path>
            </a:pathLst>
          </a:custGeom>
          <a:solidFill>
            <a:srgbClr val="00B05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923057" y="4904844"/>
            <a:ext cx="424064" cy="293358"/>
          </a:xfrm>
          <a:custGeom>
            <a:avLst/>
            <a:gdLst/>
            <a:ahLst/>
            <a:cxnLst/>
            <a:rect l="l" t="t" r="r" b="b"/>
            <a:pathLst>
              <a:path w="445005" h="307845">
                <a:moveTo>
                  <a:pt x="445005" y="307845"/>
                </a:moveTo>
                <a:lnTo>
                  <a:pt x="445005" y="0"/>
                </a:lnTo>
                <a:lnTo>
                  <a:pt x="0" y="0"/>
                </a:lnTo>
                <a:lnTo>
                  <a:pt x="0" y="307845"/>
                </a:lnTo>
                <a:lnTo>
                  <a:pt x="445005" y="307845"/>
                </a:lnTo>
                <a:close/>
              </a:path>
            </a:pathLst>
          </a:custGeom>
          <a:ln w="11430">
            <a:solidFill>
              <a:srgbClr val="00FF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180318" y="2738033"/>
            <a:ext cx="424064" cy="293363"/>
          </a:xfrm>
          <a:custGeom>
            <a:avLst/>
            <a:gdLst/>
            <a:ahLst/>
            <a:cxnLst/>
            <a:rect l="l" t="t" r="r" b="b"/>
            <a:pathLst>
              <a:path w="445005" h="307850">
                <a:moveTo>
                  <a:pt x="445005" y="307850"/>
                </a:moveTo>
                <a:lnTo>
                  <a:pt x="445005" y="0"/>
                </a:lnTo>
                <a:lnTo>
                  <a:pt x="0" y="0"/>
                </a:lnTo>
                <a:lnTo>
                  <a:pt x="0" y="307850"/>
                </a:lnTo>
                <a:lnTo>
                  <a:pt x="445005" y="30785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180318" y="2738033"/>
            <a:ext cx="424064" cy="293363"/>
          </a:xfrm>
          <a:custGeom>
            <a:avLst/>
            <a:gdLst/>
            <a:ahLst/>
            <a:cxnLst/>
            <a:rect l="l" t="t" r="r" b="b"/>
            <a:pathLst>
              <a:path w="445005" h="307850">
                <a:moveTo>
                  <a:pt x="445005" y="307850"/>
                </a:moveTo>
                <a:lnTo>
                  <a:pt x="445005" y="0"/>
                </a:lnTo>
                <a:lnTo>
                  <a:pt x="0" y="0"/>
                </a:lnTo>
                <a:lnTo>
                  <a:pt x="0" y="307850"/>
                </a:lnTo>
                <a:lnTo>
                  <a:pt x="445005" y="307850"/>
                </a:lnTo>
                <a:close/>
              </a:path>
            </a:pathLst>
          </a:custGeom>
          <a:ln w="1143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616003" y="2726421"/>
            <a:ext cx="424064" cy="293358"/>
          </a:xfrm>
          <a:custGeom>
            <a:avLst/>
            <a:gdLst/>
            <a:ahLst/>
            <a:cxnLst/>
            <a:rect l="l" t="t" r="r" b="b"/>
            <a:pathLst>
              <a:path w="445005" h="307845">
                <a:moveTo>
                  <a:pt x="445005" y="307845"/>
                </a:moveTo>
                <a:lnTo>
                  <a:pt x="445005" y="0"/>
                </a:lnTo>
                <a:lnTo>
                  <a:pt x="0" y="0"/>
                </a:lnTo>
                <a:lnTo>
                  <a:pt x="0" y="307845"/>
                </a:lnTo>
                <a:lnTo>
                  <a:pt x="445005" y="307845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616003" y="2726421"/>
            <a:ext cx="424064" cy="293358"/>
          </a:xfrm>
          <a:custGeom>
            <a:avLst/>
            <a:gdLst/>
            <a:ahLst/>
            <a:cxnLst/>
            <a:rect l="l" t="t" r="r" b="b"/>
            <a:pathLst>
              <a:path w="445005" h="307845">
                <a:moveTo>
                  <a:pt x="445005" y="307845"/>
                </a:moveTo>
                <a:lnTo>
                  <a:pt x="445005" y="0"/>
                </a:lnTo>
                <a:lnTo>
                  <a:pt x="0" y="0"/>
                </a:lnTo>
                <a:lnTo>
                  <a:pt x="0" y="307845"/>
                </a:lnTo>
                <a:lnTo>
                  <a:pt x="445005" y="307845"/>
                </a:lnTo>
                <a:close/>
              </a:path>
            </a:pathLst>
          </a:custGeom>
          <a:ln w="11430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901270" y="2584094"/>
            <a:ext cx="0" cy="519916"/>
          </a:xfrm>
          <a:custGeom>
            <a:avLst/>
            <a:gdLst/>
            <a:ahLst/>
            <a:cxnLst/>
            <a:rect l="l" t="t" r="r" b="b"/>
            <a:pathLst>
              <a:path h="545591">
                <a:moveTo>
                  <a:pt x="0" y="362712"/>
                </a:moveTo>
                <a:lnTo>
                  <a:pt x="0" y="0"/>
                </a:lnTo>
              </a:path>
              <a:path h="545591">
                <a:moveTo>
                  <a:pt x="0" y="545591"/>
                </a:moveTo>
                <a:lnTo>
                  <a:pt x="0" y="362712"/>
                </a:lnTo>
              </a:path>
            </a:pathLst>
          </a:custGeom>
          <a:ln w="1143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857701" y="2929738"/>
            <a:ext cx="87137" cy="174274"/>
          </a:xfrm>
          <a:custGeom>
            <a:avLst/>
            <a:gdLst/>
            <a:ahLst/>
            <a:cxnLst/>
            <a:rect l="l" t="t" r="r" b="b"/>
            <a:pathLst>
              <a:path w="91440" h="182880">
                <a:moveTo>
                  <a:pt x="0" y="0"/>
                </a:moveTo>
                <a:lnTo>
                  <a:pt x="45720" y="182880"/>
                </a:lnTo>
                <a:lnTo>
                  <a:pt x="91440" y="0"/>
                </a:lnTo>
              </a:path>
            </a:pathLst>
          </a:custGeom>
          <a:ln w="1143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889652" y="3467082"/>
            <a:ext cx="0" cy="519916"/>
          </a:xfrm>
          <a:custGeom>
            <a:avLst/>
            <a:gdLst/>
            <a:ahLst/>
            <a:cxnLst/>
            <a:rect l="l" t="t" r="r" b="b"/>
            <a:pathLst>
              <a:path h="545591">
                <a:moveTo>
                  <a:pt x="0" y="362712"/>
                </a:moveTo>
                <a:lnTo>
                  <a:pt x="0" y="0"/>
                </a:lnTo>
              </a:path>
              <a:path h="545591">
                <a:moveTo>
                  <a:pt x="0" y="545591"/>
                </a:moveTo>
                <a:lnTo>
                  <a:pt x="0" y="362712"/>
                </a:lnTo>
              </a:path>
            </a:pathLst>
          </a:custGeom>
          <a:ln w="1143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846083" y="3812725"/>
            <a:ext cx="87137" cy="174274"/>
          </a:xfrm>
          <a:custGeom>
            <a:avLst/>
            <a:gdLst/>
            <a:ahLst/>
            <a:cxnLst/>
            <a:rect l="l" t="t" r="r" b="b"/>
            <a:pathLst>
              <a:path w="91440" h="182880">
                <a:moveTo>
                  <a:pt x="0" y="0"/>
                </a:moveTo>
                <a:lnTo>
                  <a:pt x="45720" y="182880"/>
                </a:lnTo>
                <a:lnTo>
                  <a:pt x="91440" y="0"/>
                </a:lnTo>
              </a:path>
            </a:pathLst>
          </a:custGeom>
          <a:ln w="1143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901270" y="4348618"/>
            <a:ext cx="0" cy="519916"/>
          </a:xfrm>
          <a:custGeom>
            <a:avLst/>
            <a:gdLst/>
            <a:ahLst/>
            <a:cxnLst/>
            <a:rect l="l" t="t" r="r" b="b"/>
            <a:pathLst>
              <a:path h="545591">
                <a:moveTo>
                  <a:pt x="0" y="362712"/>
                </a:moveTo>
                <a:lnTo>
                  <a:pt x="0" y="0"/>
                </a:lnTo>
              </a:path>
              <a:path h="545591">
                <a:moveTo>
                  <a:pt x="0" y="545591"/>
                </a:moveTo>
                <a:lnTo>
                  <a:pt x="0" y="362712"/>
                </a:lnTo>
              </a:path>
            </a:pathLst>
          </a:custGeom>
          <a:ln w="1143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857701" y="4694261"/>
            <a:ext cx="87137" cy="174274"/>
          </a:xfrm>
          <a:custGeom>
            <a:avLst/>
            <a:gdLst/>
            <a:ahLst/>
            <a:cxnLst/>
            <a:rect l="l" t="t" r="r" b="b"/>
            <a:pathLst>
              <a:path w="91440" h="182880">
                <a:moveTo>
                  <a:pt x="0" y="0"/>
                </a:moveTo>
                <a:lnTo>
                  <a:pt x="45720" y="182880"/>
                </a:lnTo>
                <a:lnTo>
                  <a:pt x="91440" y="0"/>
                </a:lnTo>
              </a:path>
            </a:pathLst>
          </a:custGeom>
          <a:ln w="1143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901270" y="1821646"/>
            <a:ext cx="0" cy="422613"/>
          </a:xfrm>
          <a:custGeom>
            <a:avLst/>
            <a:gdLst/>
            <a:ahLst/>
            <a:cxnLst/>
            <a:rect l="l" t="t" r="r" b="b"/>
            <a:pathLst>
              <a:path h="443483">
                <a:moveTo>
                  <a:pt x="0" y="260604"/>
                </a:moveTo>
                <a:lnTo>
                  <a:pt x="0" y="0"/>
                </a:lnTo>
              </a:path>
              <a:path h="443483">
                <a:moveTo>
                  <a:pt x="0" y="443483"/>
                </a:moveTo>
                <a:lnTo>
                  <a:pt x="0" y="260604"/>
                </a:lnTo>
              </a:path>
            </a:pathLst>
          </a:custGeom>
          <a:ln w="1143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857701" y="2069985"/>
            <a:ext cx="87137" cy="174274"/>
          </a:xfrm>
          <a:custGeom>
            <a:avLst/>
            <a:gdLst/>
            <a:ahLst/>
            <a:cxnLst/>
            <a:rect l="l" t="t" r="r" b="b"/>
            <a:pathLst>
              <a:path w="91440" h="182880">
                <a:moveTo>
                  <a:pt x="0" y="0"/>
                </a:moveTo>
                <a:lnTo>
                  <a:pt x="45720" y="182880"/>
                </a:lnTo>
                <a:lnTo>
                  <a:pt x="91440" y="0"/>
                </a:lnTo>
              </a:path>
            </a:pathLst>
          </a:custGeom>
          <a:ln w="1143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297456" y="3668949"/>
            <a:ext cx="1313962" cy="1398899"/>
          </a:xfrm>
          <a:custGeom>
            <a:avLst/>
            <a:gdLst/>
            <a:ahLst/>
            <a:cxnLst/>
            <a:rect l="l" t="t" r="r" b="b"/>
            <a:pathLst>
              <a:path w="1378849" h="1467980">
                <a:moveTo>
                  <a:pt x="1378849" y="1467980"/>
                </a:moveTo>
                <a:lnTo>
                  <a:pt x="1274892" y="1416994"/>
                </a:lnTo>
                <a:lnTo>
                  <a:pt x="1173637" y="1361845"/>
                </a:lnTo>
                <a:lnTo>
                  <a:pt x="1075184" y="1302647"/>
                </a:lnTo>
                <a:lnTo>
                  <a:pt x="979633" y="1239519"/>
                </a:lnTo>
                <a:lnTo>
                  <a:pt x="887085" y="1172575"/>
                </a:lnTo>
                <a:lnTo>
                  <a:pt x="797641" y="1101933"/>
                </a:lnTo>
                <a:lnTo>
                  <a:pt x="711401" y="1027708"/>
                </a:lnTo>
                <a:lnTo>
                  <a:pt x="628465" y="950016"/>
                </a:lnTo>
                <a:lnTo>
                  <a:pt x="548934" y="868974"/>
                </a:lnTo>
                <a:lnTo>
                  <a:pt x="472909" y="784698"/>
                </a:lnTo>
                <a:lnTo>
                  <a:pt x="400489" y="697304"/>
                </a:lnTo>
                <a:lnTo>
                  <a:pt x="331776" y="606908"/>
                </a:lnTo>
                <a:lnTo>
                  <a:pt x="266869" y="513626"/>
                </a:lnTo>
                <a:lnTo>
                  <a:pt x="205870" y="417576"/>
                </a:lnTo>
                <a:lnTo>
                  <a:pt x="148879" y="318872"/>
                </a:lnTo>
                <a:lnTo>
                  <a:pt x="95996" y="217631"/>
                </a:lnTo>
                <a:lnTo>
                  <a:pt x="47322" y="113970"/>
                </a:lnTo>
                <a:lnTo>
                  <a:pt x="2957" y="8004"/>
                </a:lnTo>
                <a:lnTo>
                  <a:pt x="0" y="0"/>
                </a:lnTo>
              </a:path>
              <a:path w="1378849" h="1467980">
                <a:moveTo>
                  <a:pt x="0" y="0"/>
                </a:moveTo>
                <a:lnTo>
                  <a:pt x="0" y="0"/>
                </a:lnTo>
              </a:path>
            </a:pathLst>
          </a:custGeom>
          <a:ln w="1143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235601" y="3490798"/>
            <a:ext cx="61854" cy="178150"/>
          </a:xfrm>
          <a:custGeom>
            <a:avLst/>
            <a:gdLst/>
            <a:ahLst/>
            <a:cxnLst/>
            <a:rect l="l" t="t" r="r" b="b"/>
            <a:pathLst>
              <a:path w="64909" h="186948">
                <a:moveTo>
                  <a:pt x="64909" y="186948"/>
                </a:moveTo>
                <a:lnTo>
                  <a:pt x="27911" y="86798"/>
                </a:lnTo>
                <a:lnTo>
                  <a:pt x="0" y="0"/>
                </a:lnTo>
              </a:path>
            </a:pathLst>
          </a:custGeom>
          <a:ln w="1143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235295" y="3490318"/>
            <a:ext cx="95851" cy="178631"/>
          </a:xfrm>
          <a:custGeom>
            <a:avLst/>
            <a:gdLst/>
            <a:ahLst/>
            <a:cxnLst/>
            <a:rect l="l" t="t" r="r" b="b"/>
            <a:pathLst>
              <a:path w="100584" h="187452">
                <a:moveTo>
                  <a:pt x="100584" y="158496"/>
                </a:moveTo>
                <a:lnTo>
                  <a:pt x="0" y="0"/>
                </a:lnTo>
                <a:lnTo>
                  <a:pt x="13716" y="187452"/>
                </a:lnTo>
              </a:path>
            </a:pathLst>
          </a:custGeom>
          <a:ln w="1143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371072" y="3629737"/>
            <a:ext cx="1374540" cy="1414728"/>
          </a:xfrm>
          <a:custGeom>
            <a:avLst/>
            <a:gdLst/>
            <a:ahLst/>
            <a:cxnLst/>
            <a:rect l="l" t="t" r="r" b="b"/>
            <a:pathLst>
              <a:path w="1442418" h="1484591">
                <a:moveTo>
                  <a:pt x="0" y="1484591"/>
                </a:moveTo>
                <a:lnTo>
                  <a:pt x="96991" y="1423762"/>
                </a:lnTo>
                <a:lnTo>
                  <a:pt x="192095" y="1360381"/>
                </a:lnTo>
                <a:lnTo>
                  <a:pt x="285267" y="1294495"/>
                </a:lnTo>
                <a:lnTo>
                  <a:pt x="376463" y="1226152"/>
                </a:lnTo>
                <a:lnTo>
                  <a:pt x="465639" y="1155399"/>
                </a:lnTo>
                <a:lnTo>
                  <a:pt x="552750" y="1082283"/>
                </a:lnTo>
                <a:lnTo>
                  <a:pt x="637752" y="1006854"/>
                </a:lnTo>
                <a:lnTo>
                  <a:pt x="720601" y="929157"/>
                </a:lnTo>
                <a:lnTo>
                  <a:pt x="801253" y="849242"/>
                </a:lnTo>
                <a:lnTo>
                  <a:pt x="879663" y="767154"/>
                </a:lnTo>
                <a:lnTo>
                  <a:pt x="955788" y="682942"/>
                </a:lnTo>
                <a:lnTo>
                  <a:pt x="1029583" y="596654"/>
                </a:lnTo>
                <a:lnTo>
                  <a:pt x="1101003" y="508337"/>
                </a:lnTo>
                <a:lnTo>
                  <a:pt x="1170006" y="418038"/>
                </a:lnTo>
                <a:lnTo>
                  <a:pt x="1236545" y="325806"/>
                </a:lnTo>
                <a:lnTo>
                  <a:pt x="1300578" y="231687"/>
                </a:lnTo>
                <a:lnTo>
                  <a:pt x="1362060" y="135729"/>
                </a:lnTo>
                <a:lnTo>
                  <a:pt x="1420946" y="37980"/>
                </a:lnTo>
                <a:lnTo>
                  <a:pt x="1442418" y="0"/>
                </a:lnTo>
              </a:path>
              <a:path w="1442418" h="1484591">
                <a:moveTo>
                  <a:pt x="1442418" y="0"/>
                </a:moveTo>
                <a:lnTo>
                  <a:pt x="1442418" y="0"/>
                </a:lnTo>
              </a:path>
            </a:pathLst>
          </a:custGeom>
          <a:ln w="1143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745612" y="3499334"/>
            <a:ext cx="71138" cy="130403"/>
          </a:xfrm>
          <a:custGeom>
            <a:avLst/>
            <a:gdLst/>
            <a:ahLst/>
            <a:cxnLst/>
            <a:rect l="l" t="t" r="r" b="b"/>
            <a:pathLst>
              <a:path w="74651" h="136843">
                <a:moveTo>
                  <a:pt x="0" y="136843"/>
                </a:moveTo>
                <a:lnTo>
                  <a:pt x="34774" y="75332"/>
                </a:lnTo>
                <a:lnTo>
                  <a:pt x="74651" y="0"/>
                </a:lnTo>
              </a:path>
            </a:pathLst>
          </a:custGeom>
          <a:ln w="1143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694839" y="3499031"/>
            <a:ext cx="121992" cy="172822"/>
          </a:xfrm>
          <a:custGeom>
            <a:avLst/>
            <a:gdLst/>
            <a:ahLst/>
            <a:cxnLst/>
            <a:rect l="l" t="t" r="r" b="b"/>
            <a:pathLst>
              <a:path w="128016" h="181356">
                <a:moveTo>
                  <a:pt x="79248" y="181356"/>
                </a:moveTo>
                <a:lnTo>
                  <a:pt x="128016" y="0"/>
                </a:lnTo>
                <a:lnTo>
                  <a:pt x="0" y="137160"/>
                </a:lnTo>
              </a:path>
            </a:pathLst>
          </a:custGeom>
          <a:ln w="1143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547317" y="3194052"/>
            <a:ext cx="638234" cy="196929"/>
          </a:xfrm>
          <a:custGeom>
            <a:avLst/>
            <a:gdLst/>
            <a:ahLst/>
            <a:cxnLst/>
            <a:rect l="l" t="t" r="r" b="b"/>
            <a:pathLst>
              <a:path w="669752" h="206654">
                <a:moveTo>
                  <a:pt x="0" y="115760"/>
                </a:moveTo>
                <a:lnTo>
                  <a:pt x="37527" y="140486"/>
                </a:lnTo>
                <a:lnTo>
                  <a:pt x="77019" y="161442"/>
                </a:lnTo>
                <a:lnTo>
                  <a:pt x="118189" y="178534"/>
                </a:lnTo>
                <a:lnTo>
                  <a:pt x="160754" y="191671"/>
                </a:lnTo>
                <a:lnTo>
                  <a:pt x="204427" y="200758"/>
                </a:lnTo>
                <a:lnTo>
                  <a:pt x="248923" y="205704"/>
                </a:lnTo>
                <a:lnTo>
                  <a:pt x="278904" y="206654"/>
                </a:lnTo>
                <a:lnTo>
                  <a:pt x="312322" y="205484"/>
                </a:lnTo>
                <a:lnTo>
                  <a:pt x="377417" y="196338"/>
                </a:lnTo>
                <a:lnTo>
                  <a:pt x="439607" y="178594"/>
                </a:lnTo>
                <a:lnTo>
                  <a:pt x="498188" y="152826"/>
                </a:lnTo>
                <a:lnTo>
                  <a:pt x="552457" y="119606"/>
                </a:lnTo>
                <a:lnTo>
                  <a:pt x="601710" y="79507"/>
                </a:lnTo>
                <a:lnTo>
                  <a:pt x="645244" y="33101"/>
                </a:lnTo>
                <a:lnTo>
                  <a:pt x="664646" y="7712"/>
                </a:lnTo>
                <a:lnTo>
                  <a:pt x="669752" y="0"/>
                </a:lnTo>
              </a:path>
              <a:path w="669752" h="206654">
                <a:moveTo>
                  <a:pt x="669752" y="0"/>
                </a:moveTo>
                <a:lnTo>
                  <a:pt x="669752" y="0"/>
                </a:lnTo>
              </a:path>
            </a:pathLst>
          </a:custGeom>
          <a:ln w="1143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8185552" y="3093993"/>
            <a:ext cx="51452" cy="100060"/>
          </a:xfrm>
          <a:custGeom>
            <a:avLst/>
            <a:gdLst/>
            <a:ahLst/>
            <a:cxnLst/>
            <a:rect l="l" t="t" r="r" b="b"/>
            <a:pathLst>
              <a:path w="53993" h="105001">
                <a:moveTo>
                  <a:pt x="0" y="105001"/>
                </a:moveTo>
                <a:lnTo>
                  <a:pt x="12603" y="85963"/>
                </a:lnTo>
                <a:lnTo>
                  <a:pt x="28530" y="57922"/>
                </a:lnTo>
                <a:lnTo>
                  <a:pt x="42587" y="28662"/>
                </a:lnTo>
                <a:lnTo>
                  <a:pt x="53993" y="0"/>
                </a:lnTo>
              </a:path>
            </a:pathLst>
          </a:custGeom>
          <a:ln w="1143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8132598" y="3053181"/>
            <a:ext cx="111826" cy="175726"/>
          </a:xfrm>
          <a:custGeom>
            <a:avLst/>
            <a:gdLst/>
            <a:ahLst/>
            <a:cxnLst/>
            <a:rect l="l" t="t" r="r" b="b"/>
            <a:pathLst>
              <a:path w="117348" h="184404">
                <a:moveTo>
                  <a:pt x="83820" y="184404"/>
                </a:moveTo>
                <a:lnTo>
                  <a:pt x="117348" y="0"/>
                </a:lnTo>
                <a:lnTo>
                  <a:pt x="0" y="147828"/>
                </a:lnTo>
              </a:path>
            </a:pathLst>
          </a:custGeom>
          <a:ln w="1143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8128120" y="2457746"/>
            <a:ext cx="279298" cy="247323"/>
          </a:xfrm>
          <a:custGeom>
            <a:avLst/>
            <a:gdLst/>
            <a:ahLst/>
            <a:cxnLst/>
            <a:rect l="l" t="t" r="r" b="b"/>
            <a:pathLst>
              <a:path w="293091" h="259537">
                <a:moveTo>
                  <a:pt x="293091" y="259537"/>
                </a:moveTo>
                <a:lnTo>
                  <a:pt x="269832" y="227299"/>
                </a:lnTo>
                <a:lnTo>
                  <a:pt x="245155" y="196416"/>
                </a:lnTo>
                <a:lnTo>
                  <a:pt x="219123" y="166921"/>
                </a:lnTo>
                <a:lnTo>
                  <a:pt x="191795" y="138846"/>
                </a:lnTo>
                <a:lnTo>
                  <a:pt x="163233" y="112223"/>
                </a:lnTo>
                <a:lnTo>
                  <a:pt x="133499" y="87084"/>
                </a:lnTo>
                <a:lnTo>
                  <a:pt x="102652" y="63461"/>
                </a:lnTo>
                <a:lnTo>
                  <a:pt x="70755" y="41387"/>
                </a:lnTo>
                <a:lnTo>
                  <a:pt x="37869" y="20894"/>
                </a:lnTo>
                <a:lnTo>
                  <a:pt x="4054" y="2014"/>
                </a:lnTo>
                <a:lnTo>
                  <a:pt x="0" y="0"/>
                </a:lnTo>
              </a:path>
              <a:path w="293091" h="259537">
                <a:moveTo>
                  <a:pt x="0" y="0"/>
                </a:moveTo>
                <a:lnTo>
                  <a:pt x="0" y="0"/>
                </a:lnTo>
              </a:path>
            </a:pathLst>
          </a:custGeom>
          <a:ln w="1143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560012" y="2371045"/>
            <a:ext cx="568108" cy="86700"/>
          </a:xfrm>
          <a:custGeom>
            <a:avLst/>
            <a:gdLst/>
            <a:ahLst/>
            <a:cxnLst/>
            <a:rect l="l" t="t" r="r" b="b"/>
            <a:pathLst>
              <a:path w="596163" h="90982">
                <a:moveTo>
                  <a:pt x="596163" y="90982"/>
                </a:moveTo>
                <a:lnTo>
                  <a:pt x="530045" y="60205"/>
                </a:lnTo>
                <a:lnTo>
                  <a:pt x="493811" y="46357"/>
                </a:lnTo>
                <a:lnTo>
                  <a:pt x="456893" y="34251"/>
                </a:lnTo>
                <a:lnTo>
                  <a:pt x="419351" y="23920"/>
                </a:lnTo>
                <a:lnTo>
                  <a:pt x="381248" y="15394"/>
                </a:lnTo>
                <a:lnTo>
                  <a:pt x="342643" y="8707"/>
                </a:lnTo>
                <a:lnTo>
                  <a:pt x="303599" y="3891"/>
                </a:lnTo>
                <a:lnTo>
                  <a:pt x="264176" y="978"/>
                </a:lnTo>
                <a:lnTo>
                  <a:pt x="224435" y="0"/>
                </a:lnTo>
                <a:lnTo>
                  <a:pt x="211191" y="108"/>
                </a:lnTo>
                <a:lnTo>
                  <a:pt x="171538" y="1738"/>
                </a:lnTo>
                <a:lnTo>
                  <a:pt x="132061" y="5313"/>
                </a:lnTo>
                <a:lnTo>
                  <a:pt x="92831" y="10821"/>
                </a:lnTo>
                <a:lnTo>
                  <a:pt x="53921" y="18251"/>
                </a:lnTo>
                <a:lnTo>
                  <a:pt x="15400" y="27589"/>
                </a:lnTo>
                <a:lnTo>
                  <a:pt x="2659" y="31124"/>
                </a:lnTo>
                <a:lnTo>
                  <a:pt x="0" y="31909"/>
                </a:lnTo>
              </a:path>
            </a:pathLst>
          </a:custGeom>
          <a:ln w="1143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548781" y="2328492"/>
            <a:ext cx="178631" cy="85685"/>
          </a:xfrm>
          <a:custGeom>
            <a:avLst/>
            <a:gdLst/>
            <a:ahLst/>
            <a:cxnLst/>
            <a:rect l="l" t="t" r="r" b="b"/>
            <a:pathLst>
              <a:path w="187452" h="89916">
                <a:moveTo>
                  <a:pt x="169164" y="0"/>
                </a:moveTo>
                <a:lnTo>
                  <a:pt x="0" y="82296"/>
                </a:lnTo>
                <a:lnTo>
                  <a:pt x="187452" y="89916"/>
                </a:lnTo>
              </a:path>
            </a:pathLst>
          </a:custGeom>
          <a:ln w="1143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7762480" y="3042241"/>
            <a:ext cx="680181" cy="1875670"/>
          </a:xfrm>
          <a:custGeom>
            <a:avLst/>
            <a:gdLst/>
            <a:ahLst/>
            <a:cxnLst/>
            <a:rect l="l" t="t" r="r" b="b"/>
            <a:pathLst>
              <a:path w="713770" h="1968296">
                <a:moveTo>
                  <a:pt x="665561" y="0"/>
                </a:moveTo>
                <a:lnTo>
                  <a:pt x="674697" y="43093"/>
                </a:lnTo>
                <a:lnTo>
                  <a:pt x="682879" y="86357"/>
                </a:lnTo>
                <a:lnTo>
                  <a:pt x="690105" y="129775"/>
                </a:lnTo>
                <a:lnTo>
                  <a:pt x="696373" y="173331"/>
                </a:lnTo>
                <a:lnTo>
                  <a:pt x="701681" y="217009"/>
                </a:lnTo>
                <a:lnTo>
                  <a:pt x="706029" y="260794"/>
                </a:lnTo>
                <a:lnTo>
                  <a:pt x="709413" y="304669"/>
                </a:lnTo>
                <a:lnTo>
                  <a:pt x="711833" y="348618"/>
                </a:lnTo>
                <a:lnTo>
                  <a:pt x="713286" y="392626"/>
                </a:lnTo>
                <a:lnTo>
                  <a:pt x="713770" y="436676"/>
                </a:lnTo>
                <a:lnTo>
                  <a:pt x="711156" y="539085"/>
                </a:lnTo>
                <a:lnTo>
                  <a:pt x="703376" y="640612"/>
                </a:lnTo>
                <a:lnTo>
                  <a:pt x="690521" y="741091"/>
                </a:lnTo>
                <a:lnTo>
                  <a:pt x="672683" y="840354"/>
                </a:lnTo>
                <a:lnTo>
                  <a:pt x="649955" y="938234"/>
                </a:lnTo>
                <a:lnTo>
                  <a:pt x="622427" y="1034563"/>
                </a:lnTo>
                <a:lnTo>
                  <a:pt x="590192" y="1129176"/>
                </a:lnTo>
                <a:lnTo>
                  <a:pt x="553343" y="1221905"/>
                </a:lnTo>
                <a:lnTo>
                  <a:pt x="511969" y="1312581"/>
                </a:lnTo>
                <a:lnTo>
                  <a:pt x="466165" y="1401040"/>
                </a:lnTo>
                <a:lnTo>
                  <a:pt x="416020" y="1487112"/>
                </a:lnTo>
                <a:lnTo>
                  <a:pt x="361628" y="1570632"/>
                </a:lnTo>
                <a:lnTo>
                  <a:pt x="303081" y="1651432"/>
                </a:lnTo>
                <a:lnTo>
                  <a:pt x="240469" y="1729344"/>
                </a:lnTo>
                <a:lnTo>
                  <a:pt x="173885" y="1804203"/>
                </a:lnTo>
                <a:lnTo>
                  <a:pt x="103421" y="1875840"/>
                </a:lnTo>
                <a:lnTo>
                  <a:pt x="29168" y="1944088"/>
                </a:lnTo>
                <a:lnTo>
                  <a:pt x="0" y="1968296"/>
                </a:lnTo>
              </a:path>
            </a:pathLst>
          </a:custGeom>
          <a:ln w="1143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580435" y="4917912"/>
            <a:ext cx="182044" cy="135494"/>
          </a:xfrm>
          <a:custGeom>
            <a:avLst/>
            <a:gdLst/>
            <a:ahLst/>
            <a:cxnLst/>
            <a:rect l="l" t="t" r="r" b="b"/>
            <a:pathLst>
              <a:path w="191034" h="142185">
                <a:moveTo>
                  <a:pt x="191034" y="0"/>
                </a:moveTo>
                <a:lnTo>
                  <a:pt x="191034" y="0"/>
                </a:lnTo>
              </a:path>
              <a:path w="191034" h="142185">
                <a:moveTo>
                  <a:pt x="191034" y="0"/>
                </a:moveTo>
                <a:lnTo>
                  <a:pt x="142254" y="40484"/>
                </a:lnTo>
                <a:lnTo>
                  <a:pt x="60701" y="101454"/>
                </a:lnTo>
                <a:lnTo>
                  <a:pt x="0" y="142185"/>
                </a:lnTo>
              </a:path>
            </a:pathLst>
          </a:custGeom>
          <a:ln w="1143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577828" y="4917911"/>
            <a:ext cx="167012" cy="136515"/>
          </a:xfrm>
          <a:custGeom>
            <a:avLst/>
            <a:gdLst/>
            <a:ahLst/>
            <a:cxnLst/>
            <a:rect l="l" t="t" r="r" b="b"/>
            <a:pathLst>
              <a:path w="175260" h="143256">
                <a:moveTo>
                  <a:pt x="121920" y="0"/>
                </a:moveTo>
                <a:lnTo>
                  <a:pt x="0" y="143256"/>
                </a:lnTo>
                <a:lnTo>
                  <a:pt x="175260" y="74676"/>
                </a:lnTo>
              </a:path>
            </a:pathLst>
          </a:custGeom>
          <a:ln w="1143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358740" y="2421439"/>
            <a:ext cx="1173047" cy="804563"/>
          </a:xfrm>
          <a:custGeom>
            <a:avLst/>
            <a:gdLst/>
            <a:ahLst/>
            <a:cxnLst/>
            <a:rect l="l" t="t" r="r" b="b"/>
            <a:pathLst>
              <a:path w="1230975" h="844295">
                <a:moveTo>
                  <a:pt x="0" y="0"/>
                </a:moveTo>
                <a:lnTo>
                  <a:pt x="1230975" y="844295"/>
                </a:lnTo>
              </a:path>
            </a:pathLst>
          </a:custGeom>
          <a:ln w="1143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6531786" y="3226002"/>
            <a:ext cx="89940" cy="61688"/>
          </a:xfrm>
          <a:custGeom>
            <a:avLst/>
            <a:gdLst/>
            <a:ahLst/>
            <a:cxnLst/>
            <a:rect l="l" t="t" r="r" b="b"/>
            <a:pathLst>
              <a:path w="94381" h="64734">
                <a:moveTo>
                  <a:pt x="0" y="0"/>
                </a:moveTo>
                <a:lnTo>
                  <a:pt x="0" y="0"/>
                </a:lnTo>
              </a:path>
              <a:path w="94381" h="64734">
                <a:moveTo>
                  <a:pt x="0" y="0"/>
                </a:moveTo>
                <a:lnTo>
                  <a:pt x="94381" y="64733"/>
                </a:lnTo>
              </a:path>
            </a:pathLst>
          </a:custGeom>
          <a:ln w="1143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455212" y="3154841"/>
            <a:ext cx="168465" cy="135062"/>
          </a:xfrm>
          <a:custGeom>
            <a:avLst/>
            <a:gdLst/>
            <a:ahLst/>
            <a:cxnLst/>
            <a:rect l="l" t="t" r="r" b="b"/>
            <a:pathLst>
              <a:path w="176784" h="141732">
                <a:moveTo>
                  <a:pt x="0" y="74676"/>
                </a:moveTo>
                <a:lnTo>
                  <a:pt x="176784" y="141732"/>
                </a:lnTo>
                <a:lnTo>
                  <a:pt x="51816" y="0"/>
                </a:lnTo>
              </a:path>
            </a:pathLst>
          </a:custGeom>
          <a:ln w="1143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562378" y="2421438"/>
            <a:ext cx="1070013" cy="743568"/>
          </a:xfrm>
          <a:custGeom>
            <a:avLst/>
            <a:gdLst/>
            <a:ahLst/>
            <a:cxnLst/>
            <a:rect l="l" t="t" r="r" b="b"/>
            <a:pathLst>
              <a:path w="1122853" h="780287">
                <a:moveTo>
                  <a:pt x="1122853" y="0"/>
                </a:moveTo>
                <a:lnTo>
                  <a:pt x="0" y="780287"/>
                </a:lnTo>
              </a:path>
            </a:pathLst>
          </a:custGeom>
          <a:ln w="1143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369727" y="3165007"/>
            <a:ext cx="192650" cy="133876"/>
          </a:xfrm>
          <a:custGeom>
            <a:avLst/>
            <a:gdLst/>
            <a:ahLst/>
            <a:cxnLst/>
            <a:rect l="l" t="t" r="r" b="b"/>
            <a:pathLst>
              <a:path w="202164" h="140487">
                <a:moveTo>
                  <a:pt x="202164" y="0"/>
                </a:moveTo>
                <a:lnTo>
                  <a:pt x="202164" y="0"/>
                </a:lnTo>
              </a:path>
              <a:path w="202164" h="140487">
                <a:moveTo>
                  <a:pt x="202164" y="0"/>
                </a:moveTo>
                <a:lnTo>
                  <a:pt x="0" y="140487"/>
                </a:lnTo>
              </a:path>
            </a:pathLst>
          </a:custGeom>
          <a:ln w="1143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367454" y="3165006"/>
            <a:ext cx="167012" cy="136515"/>
          </a:xfrm>
          <a:custGeom>
            <a:avLst/>
            <a:gdLst/>
            <a:ahLst/>
            <a:cxnLst/>
            <a:rect l="l" t="t" r="r" b="b"/>
            <a:pathLst>
              <a:path w="175260" h="143256">
                <a:moveTo>
                  <a:pt x="123444" y="0"/>
                </a:moveTo>
                <a:lnTo>
                  <a:pt x="0" y="143256"/>
                </a:lnTo>
                <a:lnTo>
                  <a:pt x="175260" y="76200"/>
                </a:lnTo>
              </a:path>
            </a:pathLst>
          </a:custGeom>
          <a:ln w="1143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7089863" y="2302349"/>
            <a:ext cx="424064" cy="293363"/>
          </a:xfrm>
          <a:custGeom>
            <a:avLst/>
            <a:gdLst/>
            <a:ahLst/>
            <a:cxnLst/>
            <a:rect l="l" t="t" r="r" b="b"/>
            <a:pathLst>
              <a:path w="445005" h="307850">
                <a:moveTo>
                  <a:pt x="445005" y="307850"/>
                </a:moveTo>
                <a:lnTo>
                  <a:pt x="445005" y="0"/>
                </a:lnTo>
                <a:lnTo>
                  <a:pt x="0" y="0"/>
                </a:lnTo>
                <a:lnTo>
                  <a:pt x="0" y="307850"/>
                </a:lnTo>
                <a:lnTo>
                  <a:pt x="445005" y="30785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7089863" y="2302349"/>
            <a:ext cx="424064" cy="293363"/>
          </a:xfrm>
          <a:custGeom>
            <a:avLst/>
            <a:gdLst/>
            <a:ahLst/>
            <a:cxnLst/>
            <a:rect l="l" t="t" r="r" b="b"/>
            <a:pathLst>
              <a:path w="445005" h="307850">
                <a:moveTo>
                  <a:pt x="445005" y="307850"/>
                </a:moveTo>
                <a:lnTo>
                  <a:pt x="445005" y="0"/>
                </a:lnTo>
                <a:lnTo>
                  <a:pt x="0" y="0"/>
                </a:lnTo>
                <a:lnTo>
                  <a:pt x="0" y="307850"/>
                </a:lnTo>
                <a:lnTo>
                  <a:pt x="445005" y="307850"/>
                </a:lnTo>
                <a:close/>
              </a:path>
            </a:pathLst>
          </a:custGeom>
          <a:ln w="11430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6654178" y="2292188"/>
            <a:ext cx="424064" cy="293358"/>
          </a:xfrm>
          <a:custGeom>
            <a:avLst/>
            <a:gdLst/>
            <a:ahLst/>
            <a:cxnLst/>
            <a:rect l="l" t="t" r="r" b="b"/>
            <a:pathLst>
              <a:path w="445005" h="307845">
                <a:moveTo>
                  <a:pt x="445005" y="307845"/>
                </a:moveTo>
                <a:lnTo>
                  <a:pt x="445005" y="0"/>
                </a:lnTo>
                <a:lnTo>
                  <a:pt x="0" y="0"/>
                </a:lnTo>
                <a:lnTo>
                  <a:pt x="0" y="307845"/>
                </a:lnTo>
                <a:lnTo>
                  <a:pt x="445005" y="307845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6654178" y="2292188"/>
            <a:ext cx="424064" cy="293358"/>
          </a:xfrm>
          <a:custGeom>
            <a:avLst/>
            <a:gdLst/>
            <a:ahLst/>
            <a:cxnLst/>
            <a:rect l="l" t="t" r="r" b="b"/>
            <a:pathLst>
              <a:path w="445005" h="307845">
                <a:moveTo>
                  <a:pt x="445005" y="307845"/>
                </a:moveTo>
                <a:lnTo>
                  <a:pt x="445005" y="0"/>
                </a:lnTo>
                <a:lnTo>
                  <a:pt x="0" y="0"/>
                </a:lnTo>
                <a:lnTo>
                  <a:pt x="0" y="307845"/>
                </a:lnTo>
                <a:lnTo>
                  <a:pt x="445005" y="307845"/>
                </a:lnTo>
                <a:close/>
              </a:path>
            </a:pathLst>
          </a:custGeom>
          <a:ln w="11430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7101476" y="3173718"/>
            <a:ext cx="424068" cy="293363"/>
          </a:xfrm>
          <a:custGeom>
            <a:avLst/>
            <a:gdLst/>
            <a:ahLst/>
            <a:cxnLst/>
            <a:rect l="l" t="t" r="r" b="b"/>
            <a:pathLst>
              <a:path w="445010" h="307850">
                <a:moveTo>
                  <a:pt x="445010" y="307850"/>
                </a:moveTo>
                <a:lnTo>
                  <a:pt x="445010" y="0"/>
                </a:lnTo>
                <a:lnTo>
                  <a:pt x="0" y="0"/>
                </a:lnTo>
                <a:lnTo>
                  <a:pt x="0" y="307850"/>
                </a:lnTo>
                <a:lnTo>
                  <a:pt x="445010" y="307850"/>
                </a:lnTo>
                <a:close/>
              </a:path>
            </a:pathLst>
          </a:custGeom>
          <a:solidFill>
            <a:srgbClr val="00B05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7101476" y="3173718"/>
            <a:ext cx="424068" cy="293363"/>
          </a:xfrm>
          <a:custGeom>
            <a:avLst/>
            <a:gdLst/>
            <a:ahLst/>
            <a:cxnLst/>
            <a:rect l="l" t="t" r="r" b="b"/>
            <a:pathLst>
              <a:path w="445010" h="307850">
                <a:moveTo>
                  <a:pt x="445010" y="307850"/>
                </a:moveTo>
                <a:lnTo>
                  <a:pt x="445010" y="0"/>
                </a:lnTo>
                <a:lnTo>
                  <a:pt x="0" y="0"/>
                </a:lnTo>
                <a:lnTo>
                  <a:pt x="0" y="307850"/>
                </a:lnTo>
                <a:lnTo>
                  <a:pt x="445010" y="307850"/>
                </a:lnTo>
                <a:close/>
              </a:path>
            </a:pathLst>
          </a:custGeom>
          <a:ln w="11430">
            <a:solidFill>
              <a:srgbClr val="00FF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6664339" y="3163558"/>
            <a:ext cx="424068" cy="293358"/>
          </a:xfrm>
          <a:custGeom>
            <a:avLst/>
            <a:gdLst/>
            <a:ahLst/>
            <a:cxnLst/>
            <a:rect l="l" t="t" r="r" b="b"/>
            <a:pathLst>
              <a:path w="445010" h="307845">
                <a:moveTo>
                  <a:pt x="445010" y="307845"/>
                </a:moveTo>
                <a:lnTo>
                  <a:pt x="445010" y="0"/>
                </a:lnTo>
                <a:lnTo>
                  <a:pt x="0" y="0"/>
                </a:lnTo>
                <a:lnTo>
                  <a:pt x="0" y="307845"/>
                </a:lnTo>
                <a:lnTo>
                  <a:pt x="445010" y="307845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6664339" y="3163558"/>
            <a:ext cx="424068" cy="293358"/>
          </a:xfrm>
          <a:custGeom>
            <a:avLst/>
            <a:gdLst/>
            <a:ahLst/>
            <a:cxnLst/>
            <a:rect l="l" t="t" r="r" b="b"/>
            <a:pathLst>
              <a:path w="445010" h="307845">
                <a:moveTo>
                  <a:pt x="445010" y="307845"/>
                </a:moveTo>
                <a:lnTo>
                  <a:pt x="445010" y="0"/>
                </a:lnTo>
                <a:lnTo>
                  <a:pt x="0" y="0"/>
                </a:lnTo>
                <a:lnTo>
                  <a:pt x="0" y="307845"/>
                </a:lnTo>
                <a:lnTo>
                  <a:pt x="445010" y="307845"/>
                </a:lnTo>
                <a:close/>
              </a:path>
            </a:pathLst>
          </a:custGeom>
          <a:ln w="11430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6665791" y="4023303"/>
            <a:ext cx="424068" cy="293363"/>
          </a:xfrm>
          <a:custGeom>
            <a:avLst/>
            <a:gdLst/>
            <a:ahLst/>
            <a:cxnLst/>
            <a:rect l="l" t="t" r="r" b="b"/>
            <a:pathLst>
              <a:path w="445010" h="307850">
                <a:moveTo>
                  <a:pt x="445010" y="307850"/>
                </a:moveTo>
                <a:lnTo>
                  <a:pt x="445010" y="0"/>
                </a:lnTo>
                <a:lnTo>
                  <a:pt x="0" y="0"/>
                </a:lnTo>
                <a:lnTo>
                  <a:pt x="0" y="307850"/>
                </a:lnTo>
                <a:lnTo>
                  <a:pt x="445010" y="307850"/>
                </a:lnTo>
                <a:close/>
              </a:path>
            </a:pathLst>
          </a:custGeom>
          <a:solidFill>
            <a:srgbClr val="00B05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6665791" y="4023303"/>
            <a:ext cx="424068" cy="293363"/>
          </a:xfrm>
          <a:custGeom>
            <a:avLst/>
            <a:gdLst/>
            <a:ahLst/>
            <a:cxnLst/>
            <a:rect l="l" t="t" r="r" b="b"/>
            <a:pathLst>
              <a:path w="445010" h="307850">
                <a:moveTo>
                  <a:pt x="445010" y="307850"/>
                </a:moveTo>
                <a:lnTo>
                  <a:pt x="445010" y="0"/>
                </a:lnTo>
                <a:lnTo>
                  <a:pt x="0" y="0"/>
                </a:lnTo>
                <a:lnTo>
                  <a:pt x="0" y="307850"/>
                </a:lnTo>
                <a:lnTo>
                  <a:pt x="445010" y="307850"/>
                </a:lnTo>
                <a:close/>
              </a:path>
            </a:pathLst>
          </a:custGeom>
          <a:ln w="11430">
            <a:solidFill>
              <a:srgbClr val="00FF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7089863" y="4916457"/>
            <a:ext cx="424064" cy="293363"/>
          </a:xfrm>
          <a:custGeom>
            <a:avLst/>
            <a:gdLst/>
            <a:ahLst/>
            <a:cxnLst/>
            <a:rect l="l" t="t" r="r" b="b"/>
            <a:pathLst>
              <a:path w="445005" h="307850">
                <a:moveTo>
                  <a:pt x="445005" y="307850"/>
                </a:moveTo>
                <a:lnTo>
                  <a:pt x="445005" y="0"/>
                </a:lnTo>
                <a:lnTo>
                  <a:pt x="0" y="0"/>
                </a:lnTo>
                <a:lnTo>
                  <a:pt x="0" y="307850"/>
                </a:lnTo>
                <a:lnTo>
                  <a:pt x="445005" y="30785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7089863" y="4916457"/>
            <a:ext cx="424064" cy="293363"/>
          </a:xfrm>
          <a:custGeom>
            <a:avLst/>
            <a:gdLst/>
            <a:ahLst/>
            <a:cxnLst/>
            <a:rect l="l" t="t" r="r" b="b"/>
            <a:pathLst>
              <a:path w="445005" h="307850">
                <a:moveTo>
                  <a:pt x="445005" y="307850"/>
                </a:moveTo>
                <a:lnTo>
                  <a:pt x="445005" y="0"/>
                </a:lnTo>
                <a:lnTo>
                  <a:pt x="0" y="0"/>
                </a:lnTo>
                <a:lnTo>
                  <a:pt x="0" y="307850"/>
                </a:lnTo>
                <a:lnTo>
                  <a:pt x="445005" y="307850"/>
                </a:lnTo>
                <a:close/>
              </a:path>
            </a:pathLst>
          </a:custGeom>
          <a:ln w="1143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6654178" y="4916457"/>
            <a:ext cx="424064" cy="293363"/>
          </a:xfrm>
          <a:custGeom>
            <a:avLst/>
            <a:gdLst/>
            <a:ahLst/>
            <a:cxnLst/>
            <a:rect l="l" t="t" r="r" b="b"/>
            <a:pathLst>
              <a:path w="445005" h="307850">
                <a:moveTo>
                  <a:pt x="445005" y="307850"/>
                </a:moveTo>
                <a:lnTo>
                  <a:pt x="445005" y="0"/>
                </a:lnTo>
                <a:lnTo>
                  <a:pt x="0" y="0"/>
                </a:lnTo>
                <a:lnTo>
                  <a:pt x="0" y="307850"/>
                </a:lnTo>
                <a:lnTo>
                  <a:pt x="445005" y="307850"/>
                </a:lnTo>
                <a:close/>
              </a:path>
            </a:pathLst>
          </a:custGeom>
          <a:solidFill>
            <a:srgbClr val="00B05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6654178" y="4916457"/>
            <a:ext cx="424064" cy="293363"/>
          </a:xfrm>
          <a:custGeom>
            <a:avLst/>
            <a:gdLst/>
            <a:ahLst/>
            <a:cxnLst/>
            <a:rect l="l" t="t" r="r" b="b"/>
            <a:pathLst>
              <a:path w="445005" h="307850">
                <a:moveTo>
                  <a:pt x="445005" y="307850"/>
                </a:moveTo>
                <a:lnTo>
                  <a:pt x="445005" y="0"/>
                </a:lnTo>
                <a:lnTo>
                  <a:pt x="0" y="0"/>
                </a:lnTo>
                <a:lnTo>
                  <a:pt x="0" y="307850"/>
                </a:lnTo>
                <a:lnTo>
                  <a:pt x="445005" y="307850"/>
                </a:lnTo>
                <a:close/>
              </a:path>
            </a:pathLst>
          </a:custGeom>
          <a:ln w="11430">
            <a:solidFill>
              <a:srgbClr val="00FF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7961232" y="2738033"/>
            <a:ext cx="424064" cy="293363"/>
          </a:xfrm>
          <a:custGeom>
            <a:avLst/>
            <a:gdLst/>
            <a:ahLst/>
            <a:cxnLst/>
            <a:rect l="l" t="t" r="r" b="b"/>
            <a:pathLst>
              <a:path w="445005" h="307850">
                <a:moveTo>
                  <a:pt x="445005" y="307850"/>
                </a:moveTo>
                <a:lnTo>
                  <a:pt x="445005" y="0"/>
                </a:lnTo>
                <a:lnTo>
                  <a:pt x="0" y="0"/>
                </a:lnTo>
                <a:lnTo>
                  <a:pt x="0" y="307850"/>
                </a:lnTo>
                <a:lnTo>
                  <a:pt x="445005" y="30785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7961232" y="2738033"/>
            <a:ext cx="424064" cy="293363"/>
          </a:xfrm>
          <a:custGeom>
            <a:avLst/>
            <a:gdLst/>
            <a:ahLst/>
            <a:cxnLst/>
            <a:rect l="l" t="t" r="r" b="b"/>
            <a:pathLst>
              <a:path w="445005" h="307850">
                <a:moveTo>
                  <a:pt x="445005" y="307850"/>
                </a:moveTo>
                <a:lnTo>
                  <a:pt x="445005" y="0"/>
                </a:lnTo>
                <a:lnTo>
                  <a:pt x="0" y="0"/>
                </a:lnTo>
                <a:lnTo>
                  <a:pt x="0" y="307850"/>
                </a:lnTo>
                <a:lnTo>
                  <a:pt x="445005" y="307850"/>
                </a:lnTo>
                <a:close/>
              </a:path>
            </a:pathLst>
          </a:custGeom>
          <a:ln w="11430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7100026" y="2595712"/>
            <a:ext cx="0" cy="519916"/>
          </a:xfrm>
          <a:custGeom>
            <a:avLst/>
            <a:gdLst/>
            <a:ahLst/>
            <a:cxnLst/>
            <a:rect l="l" t="t" r="r" b="b"/>
            <a:pathLst>
              <a:path h="545591">
                <a:moveTo>
                  <a:pt x="0" y="362712"/>
                </a:moveTo>
                <a:lnTo>
                  <a:pt x="0" y="0"/>
                </a:lnTo>
              </a:path>
              <a:path h="545591">
                <a:moveTo>
                  <a:pt x="0" y="545591"/>
                </a:moveTo>
                <a:lnTo>
                  <a:pt x="0" y="362712"/>
                </a:lnTo>
              </a:path>
            </a:pathLst>
          </a:custGeom>
          <a:ln w="1143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7056458" y="2941355"/>
            <a:ext cx="87137" cy="174274"/>
          </a:xfrm>
          <a:custGeom>
            <a:avLst/>
            <a:gdLst/>
            <a:ahLst/>
            <a:cxnLst/>
            <a:rect l="l" t="t" r="r" b="b"/>
            <a:pathLst>
              <a:path w="91440" h="182880">
                <a:moveTo>
                  <a:pt x="0" y="0"/>
                </a:moveTo>
                <a:lnTo>
                  <a:pt x="45720" y="182880"/>
                </a:lnTo>
                <a:lnTo>
                  <a:pt x="91440" y="0"/>
                </a:lnTo>
              </a:path>
            </a:pathLst>
          </a:custGeom>
          <a:ln w="1143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7111645" y="3478701"/>
            <a:ext cx="0" cy="519916"/>
          </a:xfrm>
          <a:custGeom>
            <a:avLst/>
            <a:gdLst/>
            <a:ahLst/>
            <a:cxnLst/>
            <a:rect l="l" t="t" r="r" b="b"/>
            <a:pathLst>
              <a:path h="545591">
                <a:moveTo>
                  <a:pt x="0" y="362712"/>
                </a:moveTo>
                <a:lnTo>
                  <a:pt x="0" y="0"/>
                </a:lnTo>
              </a:path>
              <a:path h="545591">
                <a:moveTo>
                  <a:pt x="0" y="545591"/>
                </a:moveTo>
                <a:lnTo>
                  <a:pt x="0" y="362712"/>
                </a:lnTo>
              </a:path>
            </a:pathLst>
          </a:custGeom>
          <a:ln w="1143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7068075" y="3824343"/>
            <a:ext cx="87137" cy="174274"/>
          </a:xfrm>
          <a:custGeom>
            <a:avLst/>
            <a:gdLst/>
            <a:ahLst/>
            <a:cxnLst/>
            <a:rect l="l" t="t" r="r" b="b"/>
            <a:pathLst>
              <a:path w="91440" h="182880">
                <a:moveTo>
                  <a:pt x="0" y="0"/>
                </a:moveTo>
                <a:lnTo>
                  <a:pt x="45720" y="182880"/>
                </a:lnTo>
                <a:lnTo>
                  <a:pt x="91440" y="0"/>
                </a:lnTo>
              </a:path>
            </a:pathLst>
          </a:custGeom>
          <a:ln w="1143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7100026" y="4360235"/>
            <a:ext cx="0" cy="519916"/>
          </a:xfrm>
          <a:custGeom>
            <a:avLst/>
            <a:gdLst/>
            <a:ahLst/>
            <a:cxnLst/>
            <a:rect l="l" t="t" r="r" b="b"/>
            <a:pathLst>
              <a:path h="545591">
                <a:moveTo>
                  <a:pt x="0" y="362712"/>
                </a:moveTo>
                <a:lnTo>
                  <a:pt x="0" y="0"/>
                </a:lnTo>
              </a:path>
              <a:path h="545591">
                <a:moveTo>
                  <a:pt x="0" y="545591"/>
                </a:moveTo>
                <a:lnTo>
                  <a:pt x="0" y="362712"/>
                </a:lnTo>
              </a:path>
            </a:pathLst>
          </a:custGeom>
          <a:ln w="1143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7056458" y="4705878"/>
            <a:ext cx="87137" cy="174274"/>
          </a:xfrm>
          <a:custGeom>
            <a:avLst/>
            <a:gdLst/>
            <a:ahLst/>
            <a:cxnLst/>
            <a:rect l="l" t="t" r="r" b="b"/>
            <a:pathLst>
              <a:path w="91440" h="182880">
                <a:moveTo>
                  <a:pt x="0" y="0"/>
                </a:moveTo>
                <a:lnTo>
                  <a:pt x="45720" y="182880"/>
                </a:lnTo>
                <a:lnTo>
                  <a:pt x="91440" y="0"/>
                </a:lnTo>
              </a:path>
            </a:pathLst>
          </a:custGeom>
          <a:ln w="1143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7100026" y="1833264"/>
            <a:ext cx="0" cy="422613"/>
          </a:xfrm>
          <a:custGeom>
            <a:avLst/>
            <a:gdLst/>
            <a:ahLst/>
            <a:cxnLst/>
            <a:rect l="l" t="t" r="r" b="b"/>
            <a:pathLst>
              <a:path h="443483">
                <a:moveTo>
                  <a:pt x="0" y="260604"/>
                </a:moveTo>
                <a:lnTo>
                  <a:pt x="0" y="0"/>
                </a:lnTo>
              </a:path>
              <a:path h="443483">
                <a:moveTo>
                  <a:pt x="0" y="443483"/>
                </a:moveTo>
                <a:lnTo>
                  <a:pt x="0" y="260604"/>
                </a:lnTo>
              </a:path>
            </a:pathLst>
          </a:custGeom>
          <a:ln w="1143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7056458" y="2081605"/>
            <a:ext cx="87137" cy="174274"/>
          </a:xfrm>
          <a:custGeom>
            <a:avLst/>
            <a:gdLst/>
            <a:ahLst/>
            <a:cxnLst/>
            <a:rect l="l" t="t" r="r" b="b"/>
            <a:pathLst>
              <a:path w="91440" h="182880">
                <a:moveTo>
                  <a:pt x="0" y="0"/>
                </a:moveTo>
                <a:lnTo>
                  <a:pt x="45720" y="182880"/>
                </a:lnTo>
                <a:lnTo>
                  <a:pt x="91440" y="0"/>
                </a:lnTo>
              </a:path>
            </a:pathLst>
          </a:custGeom>
          <a:ln w="1143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8391108" y="2730772"/>
            <a:ext cx="424064" cy="293363"/>
          </a:xfrm>
          <a:custGeom>
            <a:avLst/>
            <a:gdLst/>
            <a:ahLst/>
            <a:cxnLst/>
            <a:rect l="l" t="t" r="r" b="b"/>
            <a:pathLst>
              <a:path w="445005" h="307850">
                <a:moveTo>
                  <a:pt x="445005" y="307850"/>
                </a:moveTo>
                <a:lnTo>
                  <a:pt x="445005" y="0"/>
                </a:lnTo>
                <a:lnTo>
                  <a:pt x="0" y="0"/>
                </a:lnTo>
                <a:lnTo>
                  <a:pt x="0" y="307850"/>
                </a:lnTo>
                <a:lnTo>
                  <a:pt x="445005" y="30785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8391108" y="2730772"/>
            <a:ext cx="424064" cy="293363"/>
          </a:xfrm>
          <a:custGeom>
            <a:avLst/>
            <a:gdLst/>
            <a:ahLst/>
            <a:cxnLst/>
            <a:rect l="l" t="t" r="r" b="b"/>
            <a:pathLst>
              <a:path w="445005" h="307850">
                <a:moveTo>
                  <a:pt x="445005" y="307850"/>
                </a:moveTo>
                <a:lnTo>
                  <a:pt x="445005" y="0"/>
                </a:lnTo>
                <a:lnTo>
                  <a:pt x="0" y="0"/>
                </a:lnTo>
                <a:lnTo>
                  <a:pt x="0" y="307850"/>
                </a:lnTo>
                <a:lnTo>
                  <a:pt x="445005" y="307850"/>
                </a:lnTo>
                <a:close/>
              </a:path>
            </a:pathLst>
          </a:custGeom>
          <a:ln w="1143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7098576" y="4023303"/>
            <a:ext cx="424064" cy="293363"/>
          </a:xfrm>
          <a:custGeom>
            <a:avLst/>
            <a:gdLst/>
            <a:ahLst/>
            <a:cxnLst/>
            <a:rect l="l" t="t" r="r" b="b"/>
            <a:pathLst>
              <a:path w="445005" h="307850">
                <a:moveTo>
                  <a:pt x="445005" y="307850"/>
                </a:moveTo>
                <a:lnTo>
                  <a:pt x="445005" y="0"/>
                </a:lnTo>
                <a:lnTo>
                  <a:pt x="0" y="0"/>
                </a:lnTo>
                <a:lnTo>
                  <a:pt x="0" y="307850"/>
                </a:lnTo>
                <a:lnTo>
                  <a:pt x="445005" y="307850"/>
                </a:lnTo>
                <a:close/>
              </a:path>
            </a:pathLst>
          </a:custGeom>
          <a:solidFill>
            <a:srgbClr val="00B05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7098576" y="4023303"/>
            <a:ext cx="424064" cy="293363"/>
          </a:xfrm>
          <a:custGeom>
            <a:avLst/>
            <a:gdLst/>
            <a:ahLst/>
            <a:cxnLst/>
            <a:rect l="l" t="t" r="r" b="b"/>
            <a:pathLst>
              <a:path w="445005" h="307850">
                <a:moveTo>
                  <a:pt x="445005" y="307850"/>
                </a:moveTo>
                <a:lnTo>
                  <a:pt x="445005" y="0"/>
                </a:lnTo>
                <a:lnTo>
                  <a:pt x="0" y="0"/>
                </a:lnTo>
                <a:lnTo>
                  <a:pt x="0" y="307850"/>
                </a:lnTo>
                <a:lnTo>
                  <a:pt x="445005" y="307850"/>
                </a:lnTo>
                <a:close/>
              </a:path>
            </a:pathLst>
          </a:custGeom>
          <a:ln w="11430">
            <a:solidFill>
              <a:srgbClr val="00FF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3842875" y="3217289"/>
            <a:ext cx="610983" cy="161493"/>
          </a:xfrm>
          <a:custGeom>
            <a:avLst/>
            <a:gdLst/>
            <a:ahLst/>
            <a:cxnLst/>
            <a:rect l="l" t="t" r="r" b="b"/>
            <a:pathLst>
              <a:path w="641155" h="169468">
                <a:moveTo>
                  <a:pt x="641155" y="79413"/>
                </a:moveTo>
                <a:lnTo>
                  <a:pt x="603700" y="103915"/>
                </a:lnTo>
                <a:lnTo>
                  <a:pt x="564308" y="124678"/>
                </a:lnTo>
                <a:lnTo>
                  <a:pt x="523260" y="141613"/>
                </a:lnTo>
                <a:lnTo>
                  <a:pt x="480838" y="154627"/>
                </a:lnTo>
                <a:lnTo>
                  <a:pt x="437325" y="163629"/>
                </a:lnTo>
                <a:lnTo>
                  <a:pt x="393000" y="168527"/>
                </a:lnTo>
                <a:lnTo>
                  <a:pt x="363140" y="169468"/>
                </a:lnTo>
                <a:lnTo>
                  <a:pt x="329759" y="168303"/>
                </a:lnTo>
                <a:lnTo>
                  <a:pt x="264726" y="159190"/>
                </a:lnTo>
                <a:lnTo>
                  <a:pt x="202581" y="141508"/>
                </a:lnTo>
                <a:lnTo>
                  <a:pt x="144023" y="115826"/>
                </a:lnTo>
                <a:lnTo>
                  <a:pt x="89755" y="82712"/>
                </a:lnTo>
                <a:lnTo>
                  <a:pt x="40474" y="42734"/>
                </a:lnTo>
                <a:lnTo>
                  <a:pt x="17923" y="20348"/>
                </a:lnTo>
                <a:lnTo>
                  <a:pt x="0" y="0"/>
                </a:lnTo>
              </a:path>
              <a:path w="641155" h="169468">
                <a:moveTo>
                  <a:pt x="0" y="0"/>
                </a:moveTo>
                <a:lnTo>
                  <a:pt x="0" y="0"/>
                </a:lnTo>
              </a:path>
            </a:pathLst>
          </a:custGeom>
          <a:ln w="1143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3763903" y="3080232"/>
            <a:ext cx="78971" cy="137057"/>
          </a:xfrm>
          <a:custGeom>
            <a:avLst/>
            <a:gdLst/>
            <a:ahLst/>
            <a:cxnLst/>
            <a:rect l="l" t="t" r="r" b="b"/>
            <a:pathLst>
              <a:path w="82871" h="143825">
                <a:moveTo>
                  <a:pt x="82871" y="143825"/>
                </a:moveTo>
                <a:lnTo>
                  <a:pt x="42549" y="88281"/>
                </a:lnTo>
                <a:lnTo>
                  <a:pt x="12433" y="31118"/>
                </a:lnTo>
                <a:lnTo>
                  <a:pt x="251" y="779"/>
                </a:lnTo>
                <a:lnTo>
                  <a:pt x="0" y="0"/>
                </a:lnTo>
              </a:path>
            </a:pathLst>
          </a:custGeom>
          <a:ln w="1143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3756871" y="3041562"/>
            <a:ext cx="111826" cy="175726"/>
          </a:xfrm>
          <a:custGeom>
            <a:avLst/>
            <a:gdLst/>
            <a:ahLst/>
            <a:cxnLst/>
            <a:rect l="l" t="t" r="r" b="b"/>
            <a:pathLst>
              <a:path w="117348" h="184404">
                <a:moveTo>
                  <a:pt x="117348" y="146304"/>
                </a:moveTo>
                <a:lnTo>
                  <a:pt x="0" y="0"/>
                </a:lnTo>
                <a:lnTo>
                  <a:pt x="33528" y="184404"/>
                </a:lnTo>
              </a:path>
            </a:pathLst>
          </a:custGeom>
          <a:ln w="1143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" name="object 89"/>
          <p:cNvSpPr txBox="1"/>
          <p:nvPr/>
        </p:nvSpPr>
        <p:spPr>
          <a:xfrm>
            <a:off x="3180436" y="1592830"/>
            <a:ext cx="5634736" cy="3907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ts val="619"/>
              </a:lnSpc>
              <a:spcBef>
                <a:spcPts val="12"/>
              </a:spcBef>
            </a:pPr>
            <a:endParaRPr sz="700" dirty="0"/>
          </a:p>
          <a:p>
            <a:pPr marL="14522" algn="ctr">
              <a:tabLst>
                <a:tab pos="3043610" algn="l"/>
              </a:tabLst>
            </a:pPr>
            <a:r>
              <a:rPr sz="1400" spc="191" dirty="0">
                <a:latin typeface="Arial"/>
                <a:cs typeface="Arial"/>
              </a:rPr>
              <a:t>x</a:t>
            </a:r>
            <a:r>
              <a:rPr sz="1400" spc="62" dirty="0">
                <a:latin typeface="Arial"/>
                <a:cs typeface="Arial"/>
              </a:rPr>
              <a:t> </a:t>
            </a:r>
            <a:r>
              <a:rPr sz="1400" spc="395" dirty="0">
                <a:latin typeface="Arial"/>
                <a:cs typeface="Arial"/>
              </a:rPr>
              <a:t>=</a:t>
            </a:r>
            <a:r>
              <a:rPr sz="1400" spc="390" dirty="0">
                <a:latin typeface="Arial"/>
                <a:cs typeface="Arial"/>
              </a:rPr>
              <a:t>=</a:t>
            </a:r>
            <a:r>
              <a:rPr sz="1400" spc="52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1	</a:t>
            </a:r>
            <a:r>
              <a:rPr sz="1400" spc="191" dirty="0">
                <a:latin typeface="Arial"/>
                <a:cs typeface="Arial"/>
              </a:rPr>
              <a:t>x</a:t>
            </a:r>
            <a:r>
              <a:rPr sz="1400" spc="62" dirty="0">
                <a:latin typeface="Arial"/>
                <a:cs typeface="Arial"/>
              </a:rPr>
              <a:t> </a:t>
            </a:r>
            <a:r>
              <a:rPr sz="1400" spc="395" dirty="0">
                <a:latin typeface="Arial"/>
                <a:cs typeface="Arial"/>
              </a:rPr>
              <a:t>=</a:t>
            </a:r>
            <a:r>
              <a:rPr sz="1400" spc="390" dirty="0">
                <a:latin typeface="Arial"/>
                <a:cs typeface="Arial"/>
              </a:rPr>
              <a:t>=</a:t>
            </a:r>
            <a:r>
              <a:rPr sz="1400" spc="52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2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5563511" y="3628047"/>
            <a:ext cx="1069243" cy="63839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514328"/>
            <a:r>
              <a:rPr sz="1400" spc="-95" dirty="0">
                <a:latin typeface="Arial"/>
                <a:cs typeface="Arial"/>
              </a:rPr>
              <a:t>b</a:t>
            </a:r>
            <a:r>
              <a:rPr sz="1800" spc="14" baseline="-13888" dirty="0">
                <a:latin typeface="Arial"/>
                <a:cs typeface="Arial"/>
              </a:rPr>
              <a:t>1 </a:t>
            </a:r>
            <a:r>
              <a:rPr sz="1800" spc="-207" baseline="-13888" dirty="0">
                <a:latin typeface="Arial"/>
                <a:cs typeface="Arial"/>
              </a:rPr>
              <a:t> </a:t>
            </a:r>
            <a:r>
              <a:rPr sz="1400" spc="390" dirty="0">
                <a:latin typeface="Arial"/>
                <a:cs typeface="Arial"/>
              </a:rPr>
              <a:t>=</a:t>
            </a:r>
            <a:r>
              <a:rPr sz="1400" spc="52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0</a:t>
            </a:r>
            <a:endParaRPr sz="1400">
              <a:latin typeface="Arial"/>
              <a:cs typeface="Arial"/>
            </a:endParaRPr>
          </a:p>
          <a:p>
            <a:pPr>
              <a:lnSpc>
                <a:spcPts val="1334"/>
              </a:lnSpc>
              <a:spcBef>
                <a:spcPts val="3"/>
              </a:spcBef>
            </a:pPr>
            <a:endParaRPr sz="1400"/>
          </a:p>
          <a:p>
            <a:pPr marL="12102"/>
            <a:r>
              <a:rPr sz="1400" spc="-95" dirty="0">
                <a:latin typeface="Arial"/>
                <a:cs typeface="Arial"/>
              </a:rPr>
              <a:t>b</a:t>
            </a:r>
            <a:r>
              <a:rPr sz="1800" spc="14" baseline="-13888" dirty="0">
                <a:latin typeface="Arial"/>
                <a:cs typeface="Arial"/>
              </a:rPr>
              <a:t>2 </a:t>
            </a:r>
            <a:r>
              <a:rPr sz="1800" spc="-207" baseline="-13888" dirty="0">
                <a:latin typeface="Arial"/>
                <a:cs typeface="Arial"/>
              </a:rPr>
              <a:t> </a:t>
            </a:r>
            <a:r>
              <a:rPr sz="1400" spc="390" dirty="0">
                <a:latin typeface="Arial"/>
                <a:cs typeface="Arial"/>
              </a:rPr>
              <a:t>=</a:t>
            </a:r>
            <a:r>
              <a:rPr sz="1400" spc="67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0</a:t>
            </a:r>
            <a:endParaRPr sz="1400">
              <a:latin typeface="Arial"/>
              <a:cs typeface="Arial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4953552" y="2877212"/>
            <a:ext cx="504668" cy="23175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102"/>
            <a:r>
              <a:rPr sz="1400" spc="191" dirty="0">
                <a:latin typeface="Arial"/>
                <a:cs typeface="Arial"/>
              </a:rPr>
              <a:t>x</a:t>
            </a:r>
            <a:r>
              <a:rPr sz="1400" spc="62" dirty="0">
                <a:latin typeface="Arial"/>
                <a:cs typeface="Arial"/>
              </a:rPr>
              <a:t> </a:t>
            </a:r>
            <a:r>
              <a:rPr sz="1400" spc="390" dirty="0">
                <a:latin typeface="Arial"/>
                <a:cs typeface="Arial"/>
              </a:rPr>
              <a:t>=</a:t>
            </a:r>
            <a:r>
              <a:rPr sz="1400" spc="67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2</a:t>
            </a:r>
            <a:endParaRPr sz="1400">
              <a:latin typeface="Arial"/>
              <a:cs typeface="Arial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4931770" y="2636136"/>
            <a:ext cx="568205" cy="2577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102"/>
            <a:r>
              <a:rPr sz="1400" spc="-95" dirty="0">
                <a:latin typeface="Arial"/>
                <a:cs typeface="Arial"/>
              </a:rPr>
              <a:t>b</a:t>
            </a:r>
            <a:r>
              <a:rPr sz="1800" spc="14" baseline="-13888" dirty="0">
                <a:latin typeface="Arial"/>
                <a:cs typeface="Arial"/>
              </a:rPr>
              <a:t>1 </a:t>
            </a:r>
            <a:r>
              <a:rPr sz="1800" spc="-207" baseline="-13888" dirty="0">
                <a:latin typeface="Arial"/>
                <a:cs typeface="Arial"/>
              </a:rPr>
              <a:t> </a:t>
            </a:r>
            <a:r>
              <a:rPr sz="1400" spc="390" dirty="0">
                <a:latin typeface="Arial"/>
                <a:cs typeface="Arial"/>
              </a:rPr>
              <a:t>=</a:t>
            </a:r>
            <a:r>
              <a:rPr sz="1400" spc="67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6511851" y="2636136"/>
            <a:ext cx="566995" cy="2577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102"/>
            <a:r>
              <a:rPr sz="1400" spc="-95" dirty="0">
                <a:latin typeface="Arial"/>
                <a:cs typeface="Arial"/>
              </a:rPr>
              <a:t>b</a:t>
            </a:r>
            <a:r>
              <a:rPr sz="1800" spc="14" baseline="-13888" dirty="0">
                <a:latin typeface="Arial"/>
                <a:cs typeface="Arial"/>
              </a:rPr>
              <a:t>2 </a:t>
            </a:r>
            <a:r>
              <a:rPr sz="1800" spc="-207" baseline="-13888" dirty="0">
                <a:latin typeface="Arial"/>
                <a:cs typeface="Arial"/>
              </a:rPr>
              <a:t> </a:t>
            </a:r>
            <a:r>
              <a:rPr sz="1400" spc="390" dirty="0">
                <a:latin typeface="Arial"/>
                <a:cs typeface="Arial"/>
              </a:rPr>
              <a:t>=</a:t>
            </a:r>
            <a:r>
              <a:rPr sz="1400" spc="52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6567039" y="2878669"/>
            <a:ext cx="502853" cy="23175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102"/>
            <a:r>
              <a:rPr sz="1400" spc="191" dirty="0">
                <a:latin typeface="Arial"/>
                <a:cs typeface="Arial"/>
              </a:rPr>
              <a:t>x</a:t>
            </a:r>
            <a:r>
              <a:rPr sz="1400" spc="62" dirty="0">
                <a:latin typeface="Arial"/>
                <a:cs typeface="Arial"/>
              </a:rPr>
              <a:t> </a:t>
            </a:r>
            <a:r>
              <a:rPr sz="1400" spc="390" dirty="0">
                <a:latin typeface="Arial"/>
                <a:cs typeface="Arial"/>
              </a:rPr>
              <a:t>=</a:t>
            </a:r>
            <a:r>
              <a:rPr sz="1400" spc="52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3026372" y="3780535"/>
            <a:ext cx="623271" cy="49619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102"/>
            <a:r>
              <a:rPr sz="1400" spc="-95" dirty="0">
                <a:latin typeface="Arial"/>
                <a:cs typeface="Arial"/>
              </a:rPr>
              <a:t>b</a:t>
            </a:r>
            <a:r>
              <a:rPr sz="1800" spc="14" baseline="-13888" dirty="0">
                <a:latin typeface="Arial"/>
                <a:cs typeface="Arial"/>
              </a:rPr>
              <a:t>2 </a:t>
            </a:r>
            <a:r>
              <a:rPr sz="1800" spc="-207" baseline="-13888" dirty="0">
                <a:latin typeface="Arial"/>
                <a:cs typeface="Arial"/>
              </a:rPr>
              <a:t> </a:t>
            </a:r>
            <a:r>
              <a:rPr sz="1400" spc="390" dirty="0">
                <a:latin typeface="Arial"/>
                <a:cs typeface="Arial"/>
              </a:rPr>
              <a:t>=</a:t>
            </a:r>
            <a:r>
              <a:rPr sz="1400" spc="52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  <a:p>
            <a:pPr marL="132515">
              <a:spcBef>
                <a:spcPts val="419"/>
              </a:spcBef>
            </a:pPr>
            <a:r>
              <a:rPr sz="1400" spc="191" dirty="0">
                <a:latin typeface="Arial"/>
                <a:cs typeface="Arial"/>
              </a:rPr>
              <a:t>x</a:t>
            </a:r>
            <a:r>
              <a:rPr sz="1400" spc="62" dirty="0">
                <a:latin typeface="Arial"/>
                <a:cs typeface="Arial"/>
              </a:rPr>
              <a:t> </a:t>
            </a:r>
            <a:r>
              <a:rPr sz="1400" spc="390" dirty="0">
                <a:latin typeface="Arial"/>
                <a:cs typeface="Arial"/>
              </a:rPr>
              <a:t>=</a:t>
            </a:r>
            <a:r>
              <a:rPr sz="1400" spc="52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8428861" y="3691946"/>
            <a:ext cx="589990" cy="50587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3885"/>
            <a:r>
              <a:rPr sz="1400" spc="-95" dirty="0">
                <a:latin typeface="Arial"/>
                <a:cs typeface="Arial"/>
              </a:rPr>
              <a:t>b</a:t>
            </a:r>
            <a:r>
              <a:rPr sz="1800" spc="14" baseline="-13888" dirty="0">
                <a:latin typeface="Arial"/>
                <a:cs typeface="Arial"/>
              </a:rPr>
              <a:t>1 </a:t>
            </a:r>
            <a:r>
              <a:rPr sz="1800" spc="-207" baseline="-13888" dirty="0">
                <a:latin typeface="Arial"/>
                <a:cs typeface="Arial"/>
              </a:rPr>
              <a:t> </a:t>
            </a:r>
            <a:r>
              <a:rPr sz="1400" spc="390" dirty="0">
                <a:latin typeface="Arial"/>
                <a:cs typeface="Arial"/>
              </a:rPr>
              <a:t>=</a:t>
            </a:r>
            <a:r>
              <a:rPr sz="1400" spc="67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  <a:p>
            <a:pPr>
              <a:lnSpc>
                <a:spcPts val="476"/>
              </a:lnSpc>
              <a:spcBef>
                <a:spcPts val="26"/>
              </a:spcBef>
            </a:pPr>
            <a:endParaRPr sz="600"/>
          </a:p>
          <a:p>
            <a:pPr marL="12102"/>
            <a:r>
              <a:rPr sz="1400" spc="191" dirty="0">
                <a:latin typeface="Arial"/>
                <a:cs typeface="Arial"/>
              </a:rPr>
              <a:t>x</a:t>
            </a:r>
            <a:r>
              <a:rPr sz="1400" spc="62" dirty="0">
                <a:latin typeface="Arial"/>
                <a:cs typeface="Arial"/>
              </a:rPr>
              <a:t> </a:t>
            </a:r>
            <a:r>
              <a:rPr sz="1400" spc="390" dirty="0">
                <a:latin typeface="Arial"/>
                <a:cs typeface="Arial"/>
              </a:rPr>
              <a:t>=</a:t>
            </a:r>
            <a:r>
              <a:rPr sz="1400" spc="67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2</a:t>
            </a:r>
            <a:endParaRPr sz="1400">
              <a:latin typeface="Arial"/>
              <a:cs typeface="Arial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8189235" y="2254182"/>
            <a:ext cx="568205" cy="2577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102"/>
            <a:r>
              <a:rPr sz="1400" spc="-95" dirty="0">
                <a:latin typeface="Arial"/>
                <a:cs typeface="Arial"/>
              </a:rPr>
              <a:t>b</a:t>
            </a:r>
            <a:r>
              <a:rPr sz="1800" spc="14" baseline="-13888" dirty="0">
                <a:latin typeface="Arial"/>
                <a:cs typeface="Arial"/>
              </a:rPr>
              <a:t>2 </a:t>
            </a:r>
            <a:r>
              <a:rPr sz="1800" spc="-207" baseline="-13888" dirty="0">
                <a:latin typeface="Arial"/>
                <a:cs typeface="Arial"/>
              </a:rPr>
              <a:t> </a:t>
            </a:r>
            <a:r>
              <a:rPr sz="1400" spc="390" dirty="0">
                <a:latin typeface="Arial"/>
                <a:cs typeface="Arial"/>
              </a:rPr>
              <a:t>=</a:t>
            </a:r>
            <a:r>
              <a:rPr sz="1400" spc="67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0</a:t>
            </a:r>
            <a:endParaRPr sz="1400">
              <a:latin typeface="Arial"/>
              <a:cs typeface="Arial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3473673" y="2146713"/>
            <a:ext cx="566995" cy="2577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102"/>
            <a:r>
              <a:rPr sz="1400" spc="-95" dirty="0">
                <a:latin typeface="Arial"/>
                <a:cs typeface="Arial"/>
              </a:rPr>
              <a:t>b</a:t>
            </a:r>
            <a:r>
              <a:rPr sz="1800" spc="14" baseline="-13888" dirty="0">
                <a:latin typeface="Arial"/>
                <a:cs typeface="Arial"/>
              </a:rPr>
              <a:t>1 </a:t>
            </a:r>
            <a:r>
              <a:rPr sz="1800" spc="-207" baseline="-13888" dirty="0">
                <a:latin typeface="Arial"/>
                <a:cs typeface="Arial"/>
              </a:rPr>
              <a:t> </a:t>
            </a:r>
            <a:r>
              <a:rPr sz="1400" spc="390" dirty="0">
                <a:latin typeface="Arial"/>
                <a:cs typeface="Arial"/>
              </a:rPr>
              <a:t>=</a:t>
            </a:r>
            <a:r>
              <a:rPr sz="1400" spc="52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0</a:t>
            </a:r>
            <a:endParaRPr sz="1400">
              <a:latin typeface="Arial"/>
              <a:cs typeface="Arial"/>
            </a:endParaRPr>
          </a:p>
        </p:txBody>
      </p:sp>
      <p:sp>
        <p:nvSpPr>
          <p:cNvPr id="99" name="object 99"/>
          <p:cNvSpPr txBox="1"/>
          <p:nvPr/>
        </p:nvSpPr>
        <p:spPr>
          <a:xfrm>
            <a:off x="4345042" y="3728248"/>
            <a:ext cx="502853" cy="23175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102"/>
            <a:r>
              <a:rPr sz="1400" spc="191" dirty="0">
                <a:latin typeface="Arial"/>
                <a:cs typeface="Arial"/>
              </a:rPr>
              <a:t>x</a:t>
            </a:r>
            <a:r>
              <a:rPr sz="1400" spc="62" dirty="0">
                <a:latin typeface="Arial"/>
                <a:cs typeface="Arial"/>
              </a:rPr>
              <a:t> </a:t>
            </a:r>
            <a:r>
              <a:rPr sz="1400" spc="390" dirty="0">
                <a:latin typeface="Arial"/>
                <a:cs typeface="Arial"/>
              </a:rPr>
              <a:t>=</a:t>
            </a:r>
            <a:r>
              <a:rPr sz="1400" spc="52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0" name="object 100"/>
          <p:cNvSpPr txBox="1"/>
          <p:nvPr/>
        </p:nvSpPr>
        <p:spPr>
          <a:xfrm>
            <a:off x="7175539" y="3497334"/>
            <a:ext cx="568205" cy="2577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102"/>
            <a:r>
              <a:rPr sz="1400" spc="-95" dirty="0">
                <a:latin typeface="Arial"/>
                <a:cs typeface="Arial"/>
              </a:rPr>
              <a:t>b</a:t>
            </a:r>
            <a:r>
              <a:rPr sz="1800" spc="14" baseline="-13888" dirty="0">
                <a:latin typeface="Arial"/>
                <a:cs typeface="Arial"/>
              </a:rPr>
              <a:t>1 </a:t>
            </a:r>
            <a:r>
              <a:rPr sz="1800" spc="-207" baseline="-13888" dirty="0">
                <a:latin typeface="Arial"/>
                <a:cs typeface="Arial"/>
              </a:rPr>
              <a:t> </a:t>
            </a:r>
            <a:r>
              <a:rPr sz="1400" spc="390" dirty="0">
                <a:latin typeface="Arial"/>
                <a:cs typeface="Arial"/>
              </a:rPr>
              <a:t>=</a:t>
            </a:r>
            <a:r>
              <a:rPr sz="1400" spc="67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7185702" y="3736961"/>
            <a:ext cx="504668" cy="23175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102"/>
            <a:r>
              <a:rPr sz="1400" spc="191" dirty="0">
                <a:latin typeface="Arial"/>
                <a:cs typeface="Arial"/>
              </a:rPr>
              <a:t>x</a:t>
            </a:r>
            <a:r>
              <a:rPr sz="1400" spc="62" dirty="0">
                <a:latin typeface="Arial"/>
                <a:cs typeface="Arial"/>
              </a:rPr>
              <a:t> </a:t>
            </a:r>
            <a:r>
              <a:rPr sz="1400" spc="390" dirty="0">
                <a:latin typeface="Arial"/>
                <a:cs typeface="Arial"/>
              </a:rPr>
              <a:t>=</a:t>
            </a:r>
            <a:r>
              <a:rPr sz="1400" spc="67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2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2" name="object 102"/>
          <p:cNvSpPr txBox="1"/>
          <p:nvPr/>
        </p:nvSpPr>
        <p:spPr>
          <a:xfrm>
            <a:off x="4279682" y="3485714"/>
            <a:ext cx="566995" cy="2577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102"/>
            <a:r>
              <a:rPr sz="1400" spc="-95" dirty="0">
                <a:latin typeface="Arial"/>
                <a:cs typeface="Arial"/>
              </a:rPr>
              <a:t>b</a:t>
            </a:r>
            <a:r>
              <a:rPr sz="1800" spc="14" baseline="-13888" dirty="0">
                <a:latin typeface="Arial"/>
                <a:cs typeface="Arial"/>
              </a:rPr>
              <a:t>2 </a:t>
            </a:r>
            <a:r>
              <a:rPr sz="1800" spc="-207" baseline="-13888" dirty="0">
                <a:latin typeface="Arial"/>
                <a:cs typeface="Arial"/>
              </a:rPr>
              <a:t> </a:t>
            </a:r>
            <a:r>
              <a:rPr sz="1400" spc="390" dirty="0">
                <a:latin typeface="Arial"/>
                <a:cs typeface="Arial"/>
              </a:rPr>
              <a:t>=</a:t>
            </a:r>
            <a:r>
              <a:rPr sz="1400" spc="52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3" name="object 103"/>
          <p:cNvSpPr txBox="1"/>
          <p:nvPr/>
        </p:nvSpPr>
        <p:spPr>
          <a:xfrm>
            <a:off x="4191094" y="4599617"/>
            <a:ext cx="657158" cy="23175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102"/>
            <a:r>
              <a:rPr sz="1400" spc="191" dirty="0">
                <a:latin typeface="Arial"/>
                <a:cs typeface="Arial"/>
              </a:rPr>
              <a:t>x</a:t>
            </a:r>
            <a:r>
              <a:rPr sz="1400" spc="62" dirty="0">
                <a:latin typeface="Arial"/>
                <a:cs typeface="Arial"/>
              </a:rPr>
              <a:t> </a:t>
            </a:r>
            <a:r>
              <a:rPr sz="1400" spc="395" dirty="0">
                <a:latin typeface="Arial"/>
                <a:cs typeface="Arial"/>
              </a:rPr>
              <a:t>=</a:t>
            </a:r>
            <a:r>
              <a:rPr sz="1400" spc="390" dirty="0">
                <a:latin typeface="Arial"/>
                <a:cs typeface="Arial"/>
              </a:rPr>
              <a:t>=</a:t>
            </a:r>
            <a:r>
              <a:rPr sz="1400" spc="52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4" name="object 104"/>
          <p:cNvSpPr txBox="1"/>
          <p:nvPr/>
        </p:nvSpPr>
        <p:spPr>
          <a:xfrm>
            <a:off x="7163913" y="4618493"/>
            <a:ext cx="657158" cy="23175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102"/>
            <a:r>
              <a:rPr sz="1400" spc="191" dirty="0">
                <a:latin typeface="Arial"/>
                <a:cs typeface="Arial"/>
              </a:rPr>
              <a:t>x</a:t>
            </a:r>
            <a:r>
              <a:rPr sz="1400" spc="62" dirty="0">
                <a:latin typeface="Arial"/>
                <a:cs typeface="Arial"/>
              </a:rPr>
              <a:t> </a:t>
            </a:r>
            <a:r>
              <a:rPr sz="1400" spc="395" dirty="0">
                <a:latin typeface="Arial"/>
                <a:cs typeface="Arial"/>
              </a:rPr>
              <a:t>=</a:t>
            </a:r>
            <a:r>
              <a:rPr sz="1400" spc="390" dirty="0">
                <a:latin typeface="Arial"/>
                <a:cs typeface="Arial"/>
              </a:rPr>
              <a:t>=</a:t>
            </a:r>
            <a:r>
              <a:rPr sz="1400" spc="52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2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5" name="object 105"/>
          <p:cNvSpPr txBox="1"/>
          <p:nvPr/>
        </p:nvSpPr>
        <p:spPr>
          <a:xfrm>
            <a:off x="1423473" y="5686973"/>
            <a:ext cx="9148662" cy="124024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/>
            <a:r>
              <a:rPr b="1" dirty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I</a:t>
            </a:r>
            <a:r>
              <a:rPr b="1" spc="5" dirty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f </a:t>
            </a:r>
            <a:r>
              <a:rPr b="1" spc="10" dirty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s</a:t>
            </a:r>
            <a:r>
              <a:rPr b="1" spc="5" dirty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o</a:t>
            </a:r>
            <a:r>
              <a:rPr b="1" spc="24" dirty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m</a:t>
            </a:r>
            <a:r>
              <a:rPr b="1" spc="5" dirty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eon</a:t>
            </a:r>
            <a:r>
              <a:rPr b="1" spc="14" dirty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e</a:t>
            </a:r>
            <a:r>
              <a:rPr b="1" spc="24" dirty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 </a:t>
            </a:r>
            <a:r>
              <a:rPr b="1" spc="-10" dirty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w</a:t>
            </a:r>
            <a:r>
              <a:rPr b="1" spc="5" dirty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an</a:t>
            </a:r>
            <a:r>
              <a:rPr b="1" dirty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t</a:t>
            </a:r>
            <a:r>
              <a:rPr b="1" spc="10" dirty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s</a:t>
            </a:r>
            <a:r>
              <a:rPr b="1" spc="29" dirty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 </a:t>
            </a:r>
            <a:r>
              <a:rPr b="1" dirty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t</a:t>
            </a:r>
            <a:r>
              <a:rPr b="1" spc="14" dirty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o</a:t>
            </a:r>
            <a:r>
              <a:rPr b="1" spc="10" dirty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 </a:t>
            </a:r>
            <a:r>
              <a:rPr b="1" spc="5" dirty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upda</a:t>
            </a:r>
            <a:r>
              <a:rPr b="1" dirty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t</a:t>
            </a:r>
            <a:r>
              <a:rPr b="1" spc="14" dirty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e</a:t>
            </a:r>
            <a:r>
              <a:rPr b="1" spc="33" dirty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 </a:t>
            </a:r>
            <a:r>
              <a:rPr b="1" dirty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t</a:t>
            </a:r>
            <a:r>
              <a:rPr b="1" spc="5" dirty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h</a:t>
            </a:r>
            <a:r>
              <a:rPr b="1" spc="14" dirty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e</a:t>
            </a:r>
            <a:r>
              <a:rPr b="1" spc="10" dirty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 </a:t>
            </a:r>
            <a:r>
              <a:rPr b="1" spc="5" dirty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a</a:t>
            </a:r>
            <a:r>
              <a:rPr b="1" spc="10" dirty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cc</a:t>
            </a:r>
            <a:r>
              <a:rPr b="1" spc="5" dirty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oun</a:t>
            </a:r>
            <a:r>
              <a:rPr b="1" dirty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t</a:t>
            </a:r>
            <a:r>
              <a:rPr b="1" spc="5" dirty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,</a:t>
            </a:r>
            <a:r>
              <a:rPr b="1" spc="24" dirty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 </a:t>
            </a:r>
            <a:r>
              <a:rPr b="1" spc="5" dirty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doe</a:t>
            </a:r>
            <a:r>
              <a:rPr b="1" spc="10" dirty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s</a:t>
            </a:r>
            <a:r>
              <a:rPr b="1" spc="29" dirty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 </a:t>
            </a:r>
            <a:r>
              <a:rPr b="1" spc="5" dirty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h</a:t>
            </a:r>
            <a:r>
              <a:rPr b="1" spc="14" dirty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e</a:t>
            </a:r>
            <a:r>
              <a:rPr b="1" spc="10" dirty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 </a:t>
            </a:r>
            <a:r>
              <a:rPr b="1" spc="-38" dirty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e</a:t>
            </a:r>
            <a:r>
              <a:rPr b="1" spc="-24" dirty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v</a:t>
            </a:r>
            <a:r>
              <a:rPr b="1" spc="5" dirty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er</a:t>
            </a:r>
            <a:r>
              <a:rPr b="1" spc="19" dirty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 </a:t>
            </a:r>
            <a:r>
              <a:rPr b="1" spc="5" dirty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get</a:t>
            </a:r>
            <a:r>
              <a:rPr b="1" spc="24" dirty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 </a:t>
            </a:r>
            <a:r>
              <a:rPr b="1" dirty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t</a:t>
            </a:r>
            <a:r>
              <a:rPr b="1" spc="5" dirty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h</a:t>
            </a:r>
            <a:r>
              <a:rPr b="1" spc="14" dirty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e</a:t>
            </a:r>
            <a:r>
              <a:rPr b="1" spc="10" dirty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 </a:t>
            </a:r>
            <a:r>
              <a:rPr b="1" spc="5" dirty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oppo</a:t>
            </a:r>
            <a:r>
              <a:rPr b="1" spc="62" dirty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r</a:t>
            </a:r>
            <a:r>
              <a:rPr b="1" dirty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t</a:t>
            </a:r>
            <a:r>
              <a:rPr b="1" spc="5" dirty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un</a:t>
            </a:r>
            <a:r>
              <a:rPr b="1" spc="10" dirty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i</a:t>
            </a:r>
            <a:r>
              <a:rPr b="1" dirty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t</a:t>
            </a:r>
            <a:r>
              <a:rPr b="1" spc="10" dirty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y</a:t>
            </a:r>
            <a:r>
              <a:rPr b="1" spc="29" dirty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 </a:t>
            </a:r>
            <a:r>
              <a:rPr b="1" dirty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t</a:t>
            </a:r>
            <a:r>
              <a:rPr b="1" spc="14" dirty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o</a:t>
            </a:r>
            <a:r>
              <a:rPr b="1" spc="10" dirty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 </a:t>
            </a:r>
            <a:r>
              <a:rPr b="1" spc="5" dirty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d</a:t>
            </a:r>
            <a:r>
              <a:rPr b="1" spc="14" dirty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o</a:t>
            </a:r>
            <a:r>
              <a:rPr b="1" spc="24" dirty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 </a:t>
            </a:r>
            <a:r>
              <a:rPr b="1" spc="10" dirty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s</a:t>
            </a:r>
            <a:r>
              <a:rPr b="1" spc="5" dirty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o</a:t>
            </a:r>
            <a:r>
              <a:rPr b="1" spc="14" dirty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?</a:t>
            </a:r>
            <a:endParaRPr b="1" dirty="0">
              <a:latin typeface="Arial Narrow" panose="020B0606020202030204" pitchFamily="34" charset="0"/>
              <a:cs typeface="Arial"/>
            </a:endParaRPr>
          </a:p>
          <a:p>
            <a:pPr>
              <a:lnSpc>
                <a:spcPts val="762"/>
              </a:lnSpc>
              <a:spcBef>
                <a:spcPts val="32"/>
              </a:spcBef>
            </a:pPr>
            <a:endParaRPr sz="1050" b="1" dirty="0">
              <a:latin typeface="Arial Narrow" panose="020B0606020202030204" pitchFamily="34" charset="0"/>
            </a:endParaRPr>
          </a:p>
          <a:p>
            <a:pPr>
              <a:lnSpc>
                <a:spcPts val="953"/>
              </a:lnSpc>
            </a:pPr>
            <a:endParaRPr sz="1200" b="1" dirty="0">
              <a:latin typeface="Arial Narrow" panose="020B0606020202030204" pitchFamily="34" charset="0"/>
            </a:endParaRPr>
          </a:p>
          <a:p>
            <a:pPr algn="ctr">
              <a:lnSpc>
                <a:spcPct val="100000"/>
              </a:lnSpc>
            </a:pPr>
            <a:r>
              <a:rPr b="1" spc="5" dirty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“a</a:t>
            </a:r>
            <a:r>
              <a:rPr b="1" spc="10" dirty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l</a:t>
            </a:r>
            <a:r>
              <a:rPr b="1" spc="-10" dirty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w</a:t>
            </a:r>
            <a:r>
              <a:rPr b="1" spc="-38" dirty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a</a:t>
            </a:r>
            <a:r>
              <a:rPr b="1" spc="10" dirty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ys</a:t>
            </a:r>
            <a:r>
              <a:rPr b="1" spc="19" dirty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 </a:t>
            </a:r>
            <a:r>
              <a:rPr b="1" spc="148" dirty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(</a:t>
            </a:r>
            <a:r>
              <a:rPr b="1" i="1" spc="5" dirty="0">
                <a:solidFill>
                  <a:srgbClr val="0000FF"/>
                </a:solidFill>
                <a:latin typeface="Arial Narrow" panose="020B0606020202030204" pitchFamily="34" charset="0"/>
                <a:cs typeface="Arial"/>
              </a:rPr>
              <a:t>req</a:t>
            </a:r>
            <a:r>
              <a:rPr sz="2800" b="1" spc="386" baseline="-18518" dirty="0">
                <a:solidFill>
                  <a:srgbClr val="0000FF"/>
                </a:solidFill>
                <a:latin typeface="Arial Narrow" panose="020B0606020202030204" pitchFamily="34" charset="0"/>
                <a:cs typeface="Arial"/>
              </a:rPr>
              <a:t>L  </a:t>
            </a:r>
            <a:r>
              <a:rPr sz="2800" b="1" spc="-21" baseline="-18518" dirty="0">
                <a:solidFill>
                  <a:srgbClr val="0000FF"/>
                </a:solidFill>
                <a:latin typeface="Arial Narrow" panose="020B0606020202030204" pitchFamily="34" charset="0"/>
                <a:cs typeface="Arial"/>
              </a:rPr>
              <a:t> </a:t>
            </a:r>
            <a:r>
              <a:rPr b="1" spc="176" dirty="0">
                <a:solidFill>
                  <a:srgbClr val="231F20"/>
                </a:solidFill>
                <a:latin typeface="Arial Narrow" panose="020B0606020202030204" pitchFamily="34" charset="0"/>
                <a:cs typeface="Meiryo"/>
              </a:rPr>
              <a:t>⇒ </a:t>
            </a:r>
            <a:r>
              <a:rPr b="1" spc="-38" dirty="0">
                <a:solidFill>
                  <a:srgbClr val="231F20"/>
                </a:solidFill>
                <a:latin typeface="Arial Narrow" panose="020B0606020202030204" pitchFamily="34" charset="0"/>
                <a:cs typeface="Meiryo"/>
              </a:rPr>
              <a:t> </a:t>
            </a:r>
            <a:r>
              <a:rPr b="1" spc="-38" dirty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e</a:t>
            </a:r>
            <a:r>
              <a:rPr b="1" spc="-24" dirty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v</a:t>
            </a:r>
            <a:r>
              <a:rPr b="1" spc="5" dirty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en</a:t>
            </a:r>
            <a:r>
              <a:rPr b="1" dirty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t</a:t>
            </a:r>
            <a:r>
              <a:rPr b="1" spc="5" dirty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ua</a:t>
            </a:r>
            <a:r>
              <a:rPr b="1" spc="10" dirty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lly</a:t>
            </a:r>
            <a:r>
              <a:rPr b="1" spc="29" dirty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 </a:t>
            </a:r>
            <a:r>
              <a:rPr b="1" spc="19" dirty="0">
                <a:solidFill>
                  <a:srgbClr val="FF0000"/>
                </a:solidFill>
                <a:latin typeface="Arial Narrow" panose="020B0606020202030204" pitchFamily="34" charset="0"/>
                <a:cs typeface="Arial"/>
              </a:rPr>
              <a:t>@</a:t>
            </a:r>
            <a:r>
              <a:rPr b="1" spc="5" dirty="0">
                <a:solidFill>
                  <a:srgbClr val="FF0000"/>
                </a:solidFill>
                <a:latin typeface="Arial Narrow" panose="020B0606020202030204" pitchFamily="34" charset="0"/>
                <a:cs typeface="Arial"/>
              </a:rPr>
              <a:t>a</a:t>
            </a:r>
            <a:r>
              <a:rPr b="1" spc="10" dirty="0">
                <a:solidFill>
                  <a:srgbClr val="FF0000"/>
                </a:solidFill>
                <a:latin typeface="Arial Narrow" panose="020B0606020202030204" pitchFamily="34" charset="0"/>
                <a:cs typeface="Arial"/>
              </a:rPr>
              <a:t>cc</a:t>
            </a:r>
            <a:r>
              <a:rPr b="1" spc="5" dirty="0">
                <a:solidFill>
                  <a:srgbClr val="FF0000"/>
                </a:solidFill>
                <a:latin typeface="Arial Narrow" panose="020B0606020202030204" pitchFamily="34" charset="0"/>
                <a:cs typeface="Arial"/>
              </a:rPr>
              <a:t>oun</a:t>
            </a:r>
            <a:r>
              <a:rPr b="1" spc="24" dirty="0">
                <a:solidFill>
                  <a:srgbClr val="FF0000"/>
                </a:solidFill>
                <a:latin typeface="Arial Narrow" panose="020B0606020202030204" pitchFamily="34" charset="0"/>
                <a:cs typeface="Arial"/>
              </a:rPr>
              <a:t>t</a:t>
            </a:r>
            <a:r>
              <a:rPr sz="2800" b="1" spc="443" baseline="-13888" dirty="0">
                <a:solidFill>
                  <a:srgbClr val="FF0000"/>
                </a:solidFill>
                <a:latin typeface="Arial Narrow" panose="020B0606020202030204" pitchFamily="34" charset="0"/>
                <a:cs typeface="Arial"/>
              </a:rPr>
              <a:t>L</a:t>
            </a:r>
            <a:r>
              <a:rPr b="1" spc="148" dirty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) </a:t>
            </a:r>
            <a:r>
              <a:rPr b="1" spc="124" dirty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 </a:t>
            </a:r>
            <a:r>
              <a:rPr b="1" spc="-57" dirty="0">
                <a:solidFill>
                  <a:srgbClr val="231F20"/>
                </a:solidFill>
                <a:latin typeface="Arial Narrow" panose="020B0606020202030204" pitchFamily="34" charset="0"/>
                <a:cs typeface="Meiryo"/>
              </a:rPr>
              <a:t>∧ </a:t>
            </a:r>
            <a:r>
              <a:rPr b="1" spc="-43" dirty="0">
                <a:solidFill>
                  <a:srgbClr val="231F20"/>
                </a:solidFill>
                <a:latin typeface="Arial Narrow" panose="020B0606020202030204" pitchFamily="34" charset="0"/>
                <a:cs typeface="Meiryo"/>
              </a:rPr>
              <a:t> </a:t>
            </a:r>
            <a:r>
              <a:rPr b="1" spc="5" dirty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a</a:t>
            </a:r>
            <a:r>
              <a:rPr b="1" spc="10" dirty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l</a:t>
            </a:r>
            <a:r>
              <a:rPr b="1" spc="-10" dirty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w</a:t>
            </a:r>
            <a:r>
              <a:rPr b="1" spc="-38" dirty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a</a:t>
            </a:r>
            <a:r>
              <a:rPr b="1" spc="10" dirty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ys</a:t>
            </a:r>
            <a:r>
              <a:rPr b="1" spc="29" dirty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 </a:t>
            </a:r>
            <a:r>
              <a:rPr b="1" spc="148" dirty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(</a:t>
            </a:r>
            <a:r>
              <a:rPr b="1" i="1" spc="5" dirty="0">
                <a:solidFill>
                  <a:srgbClr val="0000FF"/>
                </a:solidFill>
                <a:latin typeface="Arial Narrow" panose="020B0606020202030204" pitchFamily="34" charset="0"/>
                <a:cs typeface="Arial"/>
              </a:rPr>
              <a:t>req</a:t>
            </a:r>
            <a:r>
              <a:rPr sz="2800" b="1" spc="229" baseline="-18518" dirty="0">
                <a:solidFill>
                  <a:srgbClr val="0000FF"/>
                </a:solidFill>
                <a:latin typeface="Arial Narrow" panose="020B0606020202030204" pitchFamily="34" charset="0"/>
                <a:cs typeface="Arial"/>
              </a:rPr>
              <a:t>R  </a:t>
            </a:r>
            <a:r>
              <a:rPr sz="2800" b="1" spc="-14" baseline="-18518" dirty="0">
                <a:solidFill>
                  <a:srgbClr val="0000FF"/>
                </a:solidFill>
                <a:latin typeface="Arial Narrow" panose="020B0606020202030204" pitchFamily="34" charset="0"/>
                <a:cs typeface="Arial"/>
              </a:rPr>
              <a:t> </a:t>
            </a:r>
            <a:r>
              <a:rPr b="1" spc="176" dirty="0">
                <a:solidFill>
                  <a:srgbClr val="231F20"/>
                </a:solidFill>
                <a:latin typeface="Arial Narrow" panose="020B0606020202030204" pitchFamily="34" charset="0"/>
                <a:cs typeface="Meiryo"/>
              </a:rPr>
              <a:t>⇒ </a:t>
            </a:r>
            <a:r>
              <a:rPr b="1" spc="-38" dirty="0">
                <a:solidFill>
                  <a:srgbClr val="231F20"/>
                </a:solidFill>
                <a:latin typeface="Arial Narrow" panose="020B0606020202030204" pitchFamily="34" charset="0"/>
                <a:cs typeface="Meiryo"/>
              </a:rPr>
              <a:t> </a:t>
            </a:r>
            <a:r>
              <a:rPr b="1" spc="-38" dirty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e</a:t>
            </a:r>
            <a:r>
              <a:rPr b="1" spc="-24" dirty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v</a:t>
            </a:r>
            <a:r>
              <a:rPr b="1" spc="5" dirty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en</a:t>
            </a:r>
            <a:r>
              <a:rPr b="1" dirty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t</a:t>
            </a:r>
            <a:r>
              <a:rPr b="1" spc="5" dirty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ua</a:t>
            </a:r>
            <a:r>
              <a:rPr b="1" spc="10" dirty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lly</a:t>
            </a:r>
            <a:r>
              <a:rPr b="1" spc="29" dirty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 </a:t>
            </a:r>
            <a:r>
              <a:rPr b="1" spc="19" dirty="0">
                <a:solidFill>
                  <a:srgbClr val="FF0000"/>
                </a:solidFill>
                <a:latin typeface="Arial Narrow" panose="020B0606020202030204" pitchFamily="34" charset="0"/>
                <a:cs typeface="Arial"/>
              </a:rPr>
              <a:t>@</a:t>
            </a:r>
            <a:r>
              <a:rPr b="1" spc="5" dirty="0">
                <a:solidFill>
                  <a:srgbClr val="FF0000"/>
                </a:solidFill>
                <a:latin typeface="Arial Narrow" panose="020B0606020202030204" pitchFamily="34" charset="0"/>
                <a:cs typeface="Arial"/>
              </a:rPr>
              <a:t>a</a:t>
            </a:r>
            <a:r>
              <a:rPr b="1" spc="10" dirty="0">
                <a:solidFill>
                  <a:srgbClr val="FF0000"/>
                </a:solidFill>
                <a:latin typeface="Arial Narrow" panose="020B0606020202030204" pitchFamily="34" charset="0"/>
                <a:cs typeface="Arial"/>
              </a:rPr>
              <a:t>cc</a:t>
            </a:r>
            <a:r>
              <a:rPr b="1" spc="5" dirty="0">
                <a:solidFill>
                  <a:srgbClr val="FF0000"/>
                </a:solidFill>
                <a:latin typeface="Arial Narrow" panose="020B0606020202030204" pitchFamily="34" charset="0"/>
                <a:cs typeface="Arial"/>
              </a:rPr>
              <a:t>oun</a:t>
            </a:r>
            <a:r>
              <a:rPr b="1" spc="24" dirty="0">
                <a:solidFill>
                  <a:srgbClr val="FF0000"/>
                </a:solidFill>
                <a:latin typeface="Arial Narrow" panose="020B0606020202030204" pitchFamily="34" charset="0"/>
                <a:cs typeface="Arial"/>
              </a:rPr>
              <a:t>t</a:t>
            </a:r>
            <a:r>
              <a:rPr sz="2800" b="1" spc="307" baseline="-13888" dirty="0">
                <a:solidFill>
                  <a:srgbClr val="FF0000"/>
                </a:solidFill>
                <a:latin typeface="Arial Narrow" panose="020B0606020202030204" pitchFamily="34" charset="0"/>
                <a:cs typeface="Arial"/>
              </a:rPr>
              <a:t>R</a:t>
            </a:r>
            <a:r>
              <a:rPr b="1" spc="148" dirty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)</a:t>
            </a:r>
            <a:r>
              <a:rPr b="1" spc="5" dirty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”</a:t>
            </a:r>
            <a:endParaRPr b="1" dirty="0">
              <a:latin typeface="Arial Narrow" panose="020B0606020202030204" pitchFamily="34" charset="0"/>
              <a:cs typeface="Arial"/>
            </a:endParaRPr>
          </a:p>
        </p:txBody>
      </p:sp>
      <p:sp>
        <p:nvSpPr>
          <p:cNvPr id="111" name="Title 1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8" name="object 10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5285"/>
            <a:r>
              <a:rPr sz="1143" spc="-10" dirty="0">
                <a:solidFill>
                  <a:srgbClr val="231F20"/>
                </a:solidFill>
                <a:latin typeface="Arial"/>
                <a:cs typeface="Arial"/>
              </a:rPr>
              <a:t>4</a:t>
            </a:r>
            <a:endParaRPr sz="1143">
              <a:latin typeface="Arial"/>
              <a:cs typeface="Arial"/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3524068" y="952439"/>
            <a:ext cx="488858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2800" b="1" dirty="0">
                <a:solidFill>
                  <a:srgbClr val="231F20"/>
                </a:solidFill>
                <a:cs typeface="Arial"/>
              </a:rPr>
              <a:t>I</a:t>
            </a:r>
            <a:r>
              <a:rPr lang="en-IN" sz="2800" b="1" spc="10" dirty="0">
                <a:solidFill>
                  <a:srgbClr val="231F20"/>
                </a:solidFill>
                <a:cs typeface="Arial"/>
              </a:rPr>
              <a:t>s</a:t>
            </a:r>
            <a:r>
              <a:rPr lang="en-IN" sz="2800" b="1" spc="14" dirty="0">
                <a:solidFill>
                  <a:srgbClr val="231F20"/>
                </a:solidFill>
                <a:cs typeface="Arial"/>
              </a:rPr>
              <a:t> </a:t>
            </a:r>
            <a:r>
              <a:rPr lang="en-IN" sz="2800" b="1" spc="5" dirty="0">
                <a:solidFill>
                  <a:srgbClr val="231F20"/>
                </a:solidFill>
                <a:cs typeface="Arial"/>
              </a:rPr>
              <a:t>t</a:t>
            </a:r>
            <a:r>
              <a:rPr lang="en-IN" sz="2800" b="1" spc="10" dirty="0">
                <a:solidFill>
                  <a:srgbClr val="231F20"/>
                </a:solidFill>
                <a:cs typeface="Arial"/>
              </a:rPr>
              <a:t>he bank</a:t>
            </a:r>
            <a:r>
              <a:rPr lang="en-IN" sz="2800" b="1" dirty="0">
                <a:solidFill>
                  <a:srgbClr val="231F20"/>
                </a:solidFill>
                <a:cs typeface="Arial"/>
              </a:rPr>
              <a:t>i</a:t>
            </a:r>
            <a:r>
              <a:rPr lang="en-IN" sz="2800" b="1" spc="10" dirty="0">
                <a:solidFill>
                  <a:srgbClr val="231F20"/>
                </a:solidFill>
                <a:cs typeface="Arial"/>
              </a:rPr>
              <a:t>n</a:t>
            </a:r>
            <a:r>
              <a:rPr lang="en-IN" sz="2800" b="1" spc="14" dirty="0">
                <a:solidFill>
                  <a:srgbClr val="231F20"/>
                </a:solidFill>
                <a:cs typeface="Arial"/>
              </a:rPr>
              <a:t>g</a:t>
            </a:r>
            <a:r>
              <a:rPr lang="en-IN" sz="2800" b="1" spc="10" dirty="0">
                <a:solidFill>
                  <a:srgbClr val="231F20"/>
                </a:solidFill>
                <a:cs typeface="Arial"/>
              </a:rPr>
              <a:t> system</a:t>
            </a:r>
            <a:r>
              <a:rPr lang="en-IN" sz="2800" b="1" spc="-5" dirty="0">
                <a:solidFill>
                  <a:srgbClr val="231F20"/>
                </a:solidFill>
                <a:cs typeface="Arial"/>
              </a:rPr>
              <a:t> </a:t>
            </a:r>
            <a:r>
              <a:rPr lang="en-IN" sz="2800" b="1" dirty="0">
                <a:solidFill>
                  <a:srgbClr val="231F20"/>
                </a:solidFill>
                <a:cs typeface="Arial"/>
              </a:rPr>
              <a:t>li</a:t>
            </a:r>
            <a:r>
              <a:rPr lang="en-IN" sz="2800" b="1" spc="10" dirty="0">
                <a:solidFill>
                  <a:srgbClr val="231F20"/>
                </a:solidFill>
                <a:cs typeface="Arial"/>
              </a:rPr>
              <a:t>ve?</a:t>
            </a:r>
            <a:endParaRPr lang="en-IN" sz="280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75365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8" name="Content Placeholder 10"/>
              <p:cNvSpPr>
                <a:spLocks noGrp="1"/>
              </p:cNvSpPr>
              <p:nvPr>
                <p:ph idx="1"/>
              </p:nvPr>
            </p:nvSpPr>
            <p:spPr>
              <a:xfrm>
                <a:off x="920299" y="1217289"/>
                <a:ext cx="10644306" cy="5331259"/>
              </a:xfrm>
            </p:spPr>
            <p:txBody>
              <a:bodyPr>
                <a:noAutofit/>
              </a:bodyPr>
              <a:lstStyle/>
              <a:p>
                <a:pPr marL="355003" indent="-342900">
                  <a:lnSpc>
                    <a:spcPct val="150000"/>
                  </a:lnSpc>
                  <a:buClr>
                    <a:srgbClr val="231F20"/>
                  </a:buClr>
                  <a:buFont typeface="Arial" panose="020B0604020202020204" pitchFamily="34" charset="0"/>
                  <a:buChar char="•"/>
                  <a:tabLst>
                    <a:tab pos="258979" algn="l"/>
                  </a:tabLst>
                </a:pPr>
                <a:r>
                  <a:rPr lang="en-IN" sz="2000" dirty="0" smtClean="0">
                    <a:solidFill>
                      <a:srgbClr val="C00000"/>
                    </a:solidFill>
                    <a:cs typeface="Arial"/>
                  </a:rPr>
                  <a:t>Live</a:t>
                </a:r>
                <a:r>
                  <a:rPr lang="en-IN" sz="2000" dirty="0" smtClean="0">
                    <a:solidFill>
                      <a:srgbClr val="231F20"/>
                    </a:solidFill>
                    <a:cs typeface="Arial"/>
                  </a:rPr>
                  <a:t> = when you want access to the account, you eventually get it</a:t>
                </a:r>
              </a:p>
              <a:p>
                <a:pPr marL="355003" indent="-342900">
                  <a:lnSpc>
                    <a:spcPct val="150000"/>
                  </a:lnSpc>
                  <a:buClr>
                    <a:srgbClr val="231F20"/>
                  </a:buClr>
                  <a:buFont typeface="Arial" panose="020B0604020202020204" pitchFamily="34" charset="0"/>
                  <a:buChar char="•"/>
                  <a:tabLst>
                    <a:tab pos="258979" algn="l"/>
                  </a:tabLst>
                </a:pPr>
                <a:r>
                  <a:rPr lang="en-IN" sz="2000" dirty="0" err="1" smtClean="0">
                    <a:solidFill>
                      <a:srgbClr val="C00000"/>
                    </a:solidFill>
                    <a:cs typeface="Arial"/>
                  </a:rPr>
                  <a:t>Unlive</a:t>
                </a:r>
                <a:r>
                  <a:rPr lang="en-IN" sz="2000" dirty="0" smtClean="0">
                    <a:solidFill>
                      <a:srgbClr val="231F20"/>
                    </a:solidFill>
                    <a:cs typeface="Arial"/>
                  </a:rPr>
                  <a:t> </a:t>
                </a:r>
                <a:r>
                  <a:rPr lang="en-IN" sz="2000" dirty="0">
                    <a:solidFill>
                      <a:srgbClr val="231F20"/>
                    </a:solidFill>
                    <a:cs typeface="Arial"/>
                  </a:rPr>
                  <a:t>= when you want access to the account, you </a:t>
                </a:r>
                <a:r>
                  <a:rPr lang="en-IN" sz="2000" i="1" u="sng" dirty="0" smtClean="0">
                    <a:solidFill>
                      <a:srgbClr val="231F20"/>
                    </a:solidFill>
                    <a:cs typeface="Arial"/>
                  </a:rPr>
                  <a:t>NEVER</a:t>
                </a:r>
                <a:r>
                  <a:rPr lang="en-IN" sz="2000" dirty="0" smtClean="0">
                    <a:solidFill>
                      <a:srgbClr val="231F20"/>
                    </a:solidFill>
                    <a:cs typeface="Arial"/>
                  </a:rPr>
                  <a:t> </a:t>
                </a:r>
                <a:r>
                  <a:rPr lang="en-IN" sz="2000" dirty="0">
                    <a:solidFill>
                      <a:srgbClr val="231F20"/>
                    </a:solidFill>
                    <a:cs typeface="Arial"/>
                  </a:rPr>
                  <a:t>get </a:t>
                </a:r>
                <a:r>
                  <a:rPr lang="en-IN" sz="2000" dirty="0" smtClean="0">
                    <a:solidFill>
                      <a:srgbClr val="231F20"/>
                    </a:solidFill>
                    <a:cs typeface="Arial"/>
                  </a:rPr>
                  <a:t>it</a:t>
                </a:r>
              </a:p>
              <a:p>
                <a:pPr marL="869353" lvl="1" indent="-342900">
                  <a:lnSpc>
                    <a:spcPct val="150000"/>
                  </a:lnSpc>
                  <a:buClr>
                    <a:srgbClr val="231F20"/>
                  </a:buClr>
                  <a:buFont typeface="Courier New" panose="02070309020205020404" pitchFamily="49" charset="0"/>
                  <a:buChar char="o"/>
                  <a:tabLst>
                    <a:tab pos="258979" algn="l"/>
                  </a:tabLst>
                </a:pPr>
                <a:r>
                  <a:rPr lang="en-IN" sz="2000" dirty="0" smtClean="0">
                    <a:solidFill>
                      <a:srgbClr val="231F20"/>
                    </a:solidFill>
                    <a:cs typeface="Arial"/>
                  </a:rPr>
                  <a:t>An </a:t>
                </a:r>
                <a:r>
                  <a:rPr lang="en-IN" sz="2000" dirty="0" err="1" smtClean="0">
                    <a:solidFill>
                      <a:srgbClr val="231F20"/>
                    </a:solidFill>
                    <a:cs typeface="Arial"/>
                  </a:rPr>
                  <a:t>unlive</a:t>
                </a:r>
                <a:r>
                  <a:rPr lang="en-IN" sz="2000" dirty="0" smtClean="0">
                    <a:solidFill>
                      <a:srgbClr val="231F20"/>
                    </a:solidFill>
                    <a:cs typeface="Arial"/>
                  </a:rPr>
                  <a:t> behaviour can be characterized as a (set of) </a:t>
                </a:r>
                <a:r>
                  <a:rPr lang="en-IN" sz="2000" dirty="0" smtClean="0">
                    <a:solidFill>
                      <a:srgbClr val="C00000"/>
                    </a:solidFill>
                    <a:cs typeface="Arial"/>
                  </a:rPr>
                  <a:t>infinite</a:t>
                </a:r>
                <a:r>
                  <a:rPr lang="en-IN" sz="2000" dirty="0" smtClean="0">
                    <a:solidFill>
                      <a:srgbClr val="231F20"/>
                    </a:solidFill>
                    <a:cs typeface="Arial"/>
                  </a:rPr>
                  <a:t> traces</a:t>
                </a:r>
              </a:p>
              <a:p>
                <a:pPr marL="869353" lvl="1" indent="-342900">
                  <a:lnSpc>
                    <a:spcPct val="150000"/>
                  </a:lnSpc>
                  <a:buClr>
                    <a:srgbClr val="231F20"/>
                  </a:buClr>
                  <a:buFont typeface="Courier New" panose="02070309020205020404" pitchFamily="49" charset="0"/>
                  <a:buChar char="o"/>
                  <a:tabLst>
                    <a:tab pos="258979" algn="l"/>
                  </a:tabLst>
                </a:pPr>
                <a:r>
                  <a:rPr lang="en-IN" sz="2000" dirty="0">
                    <a:solidFill>
                      <a:srgbClr val="231F20"/>
                    </a:solidFill>
                    <a:cs typeface="Arial"/>
                  </a:rPr>
                  <a:t>o</a:t>
                </a:r>
                <a:r>
                  <a:rPr lang="en-IN" sz="2000" dirty="0" smtClean="0">
                    <a:solidFill>
                      <a:srgbClr val="231F20"/>
                    </a:solidFill>
                    <a:cs typeface="Arial"/>
                  </a:rPr>
                  <a:t>r, equivalently, by a B</a:t>
                </a:r>
                <a:r>
                  <a:rPr lang="en-US" sz="2000" dirty="0"/>
                  <a:t>ü</a:t>
                </a:r>
                <a:r>
                  <a:rPr lang="en-IN" sz="2000" dirty="0" smtClean="0">
                    <a:solidFill>
                      <a:srgbClr val="231F20"/>
                    </a:solidFill>
                    <a:cs typeface="Arial"/>
                  </a:rPr>
                  <a:t>chi-automaton Live:</a:t>
                </a:r>
              </a:p>
              <a:p>
                <a:pPr marL="869353" lvl="1" indent="-342900">
                  <a:lnSpc>
                    <a:spcPct val="150000"/>
                  </a:lnSpc>
                  <a:buClr>
                    <a:srgbClr val="231F20"/>
                  </a:buClr>
                  <a:buFont typeface="Wingdings" panose="05000000000000000000" pitchFamily="2" charset="2"/>
                  <a:buChar char="Ø"/>
                  <a:tabLst>
                    <a:tab pos="258979" algn="l"/>
                  </a:tabLst>
                </a:pPr>
                <a:endParaRPr lang="en-IN" sz="2000" dirty="0">
                  <a:solidFill>
                    <a:srgbClr val="231F20"/>
                  </a:solidFill>
                  <a:cs typeface="Arial"/>
                </a:endParaRPr>
              </a:p>
              <a:p>
                <a:pPr marL="869353" lvl="1" indent="-342900">
                  <a:lnSpc>
                    <a:spcPct val="150000"/>
                  </a:lnSpc>
                  <a:buClr>
                    <a:srgbClr val="231F20"/>
                  </a:buClr>
                  <a:buFont typeface="Wingdings" panose="05000000000000000000" pitchFamily="2" charset="2"/>
                  <a:buChar char="Ø"/>
                  <a:tabLst>
                    <a:tab pos="258979" algn="l"/>
                  </a:tabLst>
                </a:pPr>
                <a:endParaRPr lang="en-IN" sz="2000" dirty="0" smtClean="0">
                  <a:solidFill>
                    <a:srgbClr val="231F20"/>
                  </a:solidFill>
                  <a:cs typeface="Arial"/>
                </a:endParaRPr>
              </a:p>
              <a:p>
                <a:pPr marL="869353" lvl="1" indent="-342900">
                  <a:lnSpc>
                    <a:spcPct val="150000"/>
                  </a:lnSpc>
                  <a:buClr>
                    <a:srgbClr val="231F20"/>
                  </a:buClr>
                  <a:buFont typeface="Wingdings" panose="05000000000000000000" pitchFamily="2" charset="2"/>
                  <a:buChar char="Ø"/>
                  <a:tabLst>
                    <a:tab pos="258979" algn="l"/>
                  </a:tabLst>
                </a:pPr>
                <a:endParaRPr lang="en-IN" sz="2000" dirty="0">
                  <a:solidFill>
                    <a:srgbClr val="231F20"/>
                  </a:solidFill>
                  <a:cs typeface="Arial"/>
                </a:endParaRPr>
              </a:p>
              <a:p>
                <a:pPr marL="355003" indent="-342900">
                  <a:lnSpc>
                    <a:spcPct val="150000"/>
                  </a:lnSpc>
                  <a:buClr>
                    <a:srgbClr val="231F20"/>
                  </a:buClr>
                  <a:buFont typeface="Arial" panose="020B0604020202020204" pitchFamily="34" charset="0"/>
                  <a:buChar char="•"/>
                  <a:tabLst>
                    <a:tab pos="258979" algn="l"/>
                  </a:tabLst>
                </a:pPr>
                <a:r>
                  <a:rPr lang="en-IN" sz="2000" dirty="0">
                    <a:solidFill>
                      <a:srgbClr val="C00000"/>
                    </a:solidFill>
                    <a:cs typeface="Arial"/>
                  </a:rPr>
                  <a:t>Checking liveness: </a:t>
                </a:r>
                <a14:m>
                  <m:oMath xmlns:m="http://schemas.openxmlformats.org/officeDocument/2006/math">
                    <m:r>
                      <a:rPr lang="en-IN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/>
                      </a:rPr>
                      <m:t>𝑇𝑟𝑎𝑐𝑒𝑠</m:t>
                    </m:r>
                    <m:r>
                      <a:rPr lang="en-IN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/>
                      </a:rPr>
                      <m:t>(</m:t>
                    </m:r>
                    <m:r>
                      <a:rPr lang="en-IN" sz="2000" i="1" dirty="0" err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/>
                      </a:rPr>
                      <m:t>𝑇𝑆</m:t>
                    </m:r>
                    <m:r>
                      <a:rPr lang="en-IN" sz="2000" i="1" baseline="-25000" dirty="0" err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/>
                      </a:rPr>
                      <m:t>𝑃𝑒𝑡</m:t>
                    </m:r>
                    <m:r>
                      <a:rPr lang="en-IN" sz="20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/>
                      </a:rPr>
                      <m:t> ) ∩ </m:t>
                    </m:r>
                    <m:r>
                      <a:rPr lang="en-IN" sz="20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/>
                      </a:rPr>
                      <m:t>𝐿</m:t>
                    </m:r>
                    <m:r>
                      <a:rPr lang="el-GR" sz="2000" i="1" baseline="-2500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/>
                      </a:rPr>
                      <m:t>𝜔</m:t>
                    </m:r>
                    <m:r>
                      <a:rPr lang="el-GR" sz="20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/>
                      </a:rPr>
                      <m:t>(</m:t>
                    </m:r>
                    <m:acc>
                      <m:accPr>
                        <m:chr m:val="̅"/>
                        <m:ctrlPr>
                          <a:rPr lang="el-GR" sz="200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accPr>
                      <m:e>
                        <m:r>
                          <a:rPr lang="en-IN" sz="20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𝐿𝑖𝑣𝑒</m:t>
                        </m:r>
                      </m:e>
                    </m:acc>
                    <m:r>
                      <a:rPr lang="en-IN" sz="20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/>
                      </a:rPr>
                      <m:t>) = </m:t>
                    </m:r>
                    <m:r>
                      <a:rPr lang="en-IN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∅</m:t>
                    </m:r>
                    <m:r>
                      <a:rPr lang="en-IN" sz="20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/>
                      </a:rPr>
                      <m:t>?</m:t>
                    </m:r>
                  </m:oMath>
                </a14:m>
                <a:endParaRPr lang="en-IN" sz="2000" dirty="0" smtClean="0">
                  <a:solidFill>
                    <a:srgbClr val="C00000"/>
                  </a:solidFill>
                  <a:cs typeface="Arial"/>
                </a:endParaRPr>
              </a:p>
              <a:p>
                <a:pPr marL="869353" lvl="1" indent="-342900">
                  <a:lnSpc>
                    <a:spcPct val="150000"/>
                  </a:lnSpc>
                  <a:buClr>
                    <a:srgbClr val="231F20"/>
                  </a:buClr>
                  <a:tabLst>
                    <a:tab pos="258979" algn="l"/>
                  </a:tabLst>
                </a:pPr>
                <a:r>
                  <a:rPr lang="en-IN" sz="2000" spc="5" dirty="0">
                    <a:solidFill>
                      <a:srgbClr val="231F20"/>
                    </a:solidFill>
                    <a:cs typeface="Arial"/>
                  </a:rPr>
                  <a:t>(</a:t>
                </a:r>
                <a:r>
                  <a:rPr lang="en-IN" sz="2000" spc="-43" dirty="0">
                    <a:solidFill>
                      <a:srgbClr val="231F20"/>
                    </a:solidFill>
                    <a:cs typeface="Arial"/>
                  </a:rPr>
                  <a:t>e</a:t>
                </a:r>
                <a:r>
                  <a:rPr lang="en-IN" sz="2000" spc="5" dirty="0">
                    <a:solidFill>
                      <a:srgbClr val="231F20"/>
                    </a:solidFill>
                    <a:cs typeface="Arial"/>
                  </a:rPr>
                  <a:t>xplicit)</a:t>
                </a:r>
                <a:r>
                  <a:rPr lang="en-IN" sz="2000" spc="-14" dirty="0">
                    <a:solidFill>
                      <a:srgbClr val="231F20"/>
                    </a:solidFill>
                    <a:cs typeface="Arial"/>
                  </a:rPr>
                  <a:t> </a:t>
                </a:r>
                <a:r>
                  <a:rPr lang="en-IN" sz="2000" spc="5" dirty="0">
                    <a:solidFill>
                      <a:srgbClr val="231F20"/>
                    </a:solidFill>
                    <a:cs typeface="Arial"/>
                  </a:rPr>
                  <a:t>co</a:t>
                </a:r>
                <a:r>
                  <a:rPr lang="en-IN" sz="2000" spc="14" dirty="0">
                    <a:solidFill>
                      <a:srgbClr val="231F20"/>
                    </a:solidFill>
                    <a:cs typeface="Arial"/>
                  </a:rPr>
                  <a:t>m</a:t>
                </a:r>
                <a:r>
                  <a:rPr lang="en-IN" sz="2000" spc="5" dirty="0">
                    <a:solidFill>
                      <a:srgbClr val="231F20"/>
                    </a:solidFill>
                    <a:cs typeface="Arial"/>
                  </a:rPr>
                  <a:t>ple</a:t>
                </a:r>
                <a:r>
                  <a:rPr lang="en-IN" sz="2000" spc="14" dirty="0">
                    <a:solidFill>
                      <a:srgbClr val="231F20"/>
                    </a:solidFill>
                    <a:cs typeface="Arial"/>
                  </a:rPr>
                  <a:t>m</a:t>
                </a:r>
                <a:r>
                  <a:rPr lang="en-IN" sz="2000" spc="5" dirty="0">
                    <a:solidFill>
                      <a:srgbClr val="231F20"/>
                    </a:solidFill>
                    <a:cs typeface="Arial"/>
                  </a:rPr>
                  <a:t>entation,</a:t>
                </a:r>
                <a:r>
                  <a:rPr lang="en-IN" sz="2000" spc="-38" dirty="0">
                    <a:solidFill>
                      <a:srgbClr val="231F20"/>
                    </a:solidFill>
                    <a:cs typeface="Arial"/>
                  </a:rPr>
                  <a:t> </a:t>
                </a:r>
                <a:r>
                  <a:rPr lang="en-IN" sz="2000" spc="5" dirty="0">
                    <a:solidFill>
                      <a:srgbClr val="231F20"/>
                    </a:solidFill>
                    <a:cs typeface="Arial"/>
                  </a:rPr>
                  <a:t>intersection</a:t>
                </a:r>
                <a:r>
                  <a:rPr lang="en-IN" sz="2000" spc="-29" dirty="0">
                    <a:solidFill>
                      <a:srgbClr val="231F20"/>
                    </a:solidFill>
                    <a:cs typeface="Arial"/>
                  </a:rPr>
                  <a:t> </a:t>
                </a:r>
                <a:r>
                  <a:rPr lang="en-IN" sz="2000" spc="5" dirty="0">
                    <a:solidFill>
                      <a:srgbClr val="231F20"/>
                    </a:solidFill>
                    <a:cs typeface="Arial"/>
                  </a:rPr>
                  <a:t>and</a:t>
                </a:r>
                <a:r>
                  <a:rPr lang="en-IN" sz="2000" spc="-5" dirty="0">
                    <a:solidFill>
                      <a:srgbClr val="231F20"/>
                    </a:solidFill>
                    <a:cs typeface="Arial"/>
                  </a:rPr>
                  <a:t> </a:t>
                </a:r>
                <a:r>
                  <a:rPr lang="en-IN" sz="2000" spc="5" dirty="0">
                    <a:solidFill>
                      <a:srgbClr val="231F20"/>
                    </a:solidFill>
                    <a:cs typeface="Arial"/>
                  </a:rPr>
                  <a:t>e</a:t>
                </a:r>
                <a:r>
                  <a:rPr lang="en-IN" sz="2000" spc="14" dirty="0">
                    <a:solidFill>
                      <a:srgbClr val="231F20"/>
                    </a:solidFill>
                    <a:cs typeface="Arial"/>
                  </a:rPr>
                  <a:t>m</a:t>
                </a:r>
                <a:r>
                  <a:rPr lang="en-IN" sz="2000" spc="5" dirty="0">
                    <a:solidFill>
                      <a:srgbClr val="231F20"/>
                    </a:solidFill>
                    <a:cs typeface="Arial"/>
                  </a:rPr>
                  <a:t>ptiness</a:t>
                </a:r>
                <a:r>
                  <a:rPr lang="en-IN" sz="2000" spc="-14" dirty="0">
                    <a:solidFill>
                      <a:srgbClr val="231F20"/>
                    </a:solidFill>
                    <a:cs typeface="Arial"/>
                  </a:rPr>
                  <a:t> </a:t>
                </a:r>
                <a:r>
                  <a:rPr lang="en-IN" sz="2000" spc="5" dirty="0">
                    <a:solidFill>
                      <a:srgbClr val="231F20"/>
                    </a:solidFill>
                    <a:cs typeface="Arial"/>
                  </a:rPr>
                  <a:t>of </a:t>
                </a:r>
                <a:r>
                  <a:rPr lang="en-IN" sz="2000" spc="5" dirty="0" err="1" smtClean="0">
                    <a:solidFill>
                      <a:srgbClr val="C00000"/>
                    </a:solidFill>
                    <a:cs typeface="Arial"/>
                  </a:rPr>
                  <a:t>Büchi</a:t>
                </a:r>
                <a:r>
                  <a:rPr lang="en-IN" sz="2000" spc="-14" dirty="0" smtClean="0">
                    <a:solidFill>
                      <a:srgbClr val="FF0000"/>
                    </a:solidFill>
                    <a:cs typeface="Arial"/>
                  </a:rPr>
                  <a:t> </a:t>
                </a:r>
                <a:r>
                  <a:rPr lang="en-IN" sz="2000" spc="5" dirty="0">
                    <a:solidFill>
                      <a:srgbClr val="231F20"/>
                    </a:solidFill>
                    <a:cs typeface="Arial"/>
                  </a:rPr>
                  <a:t>auto</a:t>
                </a:r>
                <a:r>
                  <a:rPr lang="en-IN" sz="2000" spc="14" dirty="0">
                    <a:solidFill>
                      <a:srgbClr val="231F20"/>
                    </a:solidFill>
                    <a:cs typeface="Arial"/>
                  </a:rPr>
                  <a:t>m</a:t>
                </a:r>
                <a:r>
                  <a:rPr lang="en-IN" sz="2000" spc="5" dirty="0">
                    <a:solidFill>
                      <a:srgbClr val="231F20"/>
                    </a:solidFill>
                    <a:cs typeface="Arial"/>
                  </a:rPr>
                  <a:t>ata!</a:t>
                </a:r>
                <a:endParaRPr lang="en-IN" sz="2000" dirty="0">
                  <a:cs typeface="Arial"/>
                </a:endParaRPr>
              </a:p>
              <a:p>
                <a:pPr marL="869353" lvl="1" indent="-342900">
                  <a:lnSpc>
                    <a:spcPct val="150000"/>
                  </a:lnSpc>
                  <a:buClr>
                    <a:srgbClr val="231F20"/>
                  </a:buClr>
                  <a:tabLst>
                    <a:tab pos="258979" algn="l"/>
                  </a:tabLst>
                </a:pPr>
                <a:endParaRPr lang="en-IN" sz="1800" dirty="0">
                  <a:solidFill>
                    <a:srgbClr val="C00000"/>
                  </a:solidFill>
                  <a:cs typeface="Arial"/>
                </a:endParaRPr>
              </a:p>
              <a:p>
                <a:pPr marL="355003" indent="-342900">
                  <a:lnSpc>
                    <a:spcPct val="150000"/>
                  </a:lnSpc>
                  <a:buClr>
                    <a:srgbClr val="231F20"/>
                  </a:buClr>
                  <a:buFont typeface="Arial" panose="020B0604020202020204" pitchFamily="34" charset="0"/>
                  <a:buChar char="•"/>
                  <a:tabLst>
                    <a:tab pos="258979" algn="l"/>
                  </a:tabLst>
                </a:pPr>
                <a:endParaRPr lang="en-IN" dirty="0" smtClean="0">
                  <a:solidFill>
                    <a:srgbClr val="231F20"/>
                  </a:solidFill>
                  <a:cs typeface="Arial"/>
                </a:endParaRPr>
              </a:p>
              <a:p>
                <a:pPr marL="526453" lvl="1" indent="0">
                  <a:lnSpc>
                    <a:spcPct val="150000"/>
                  </a:lnSpc>
                  <a:buClr>
                    <a:srgbClr val="231F20"/>
                  </a:buClr>
                  <a:buNone/>
                  <a:tabLst>
                    <a:tab pos="258979" algn="l"/>
                  </a:tabLst>
                </a:pPr>
                <a:endParaRPr lang="en-IN" sz="2000" spc="-48" dirty="0" smtClean="0">
                  <a:solidFill>
                    <a:srgbClr val="0000FF"/>
                  </a:solidFill>
                  <a:cs typeface="Arial"/>
                </a:endParaRPr>
              </a:p>
            </p:txBody>
          </p:sp>
        </mc:Choice>
        <mc:Fallback>
          <p:sp>
            <p:nvSpPr>
              <p:cNvPr id="38" name="Content Placeholder 10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20299" y="1217289"/>
                <a:ext cx="10644306" cy="5331259"/>
              </a:xfrm>
              <a:blipFill rotWithShape="0">
                <a:blip r:embed="rId2"/>
                <a:stretch>
                  <a:fillRect l="-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bject 5"/>
          <p:cNvSpPr/>
          <p:nvPr/>
        </p:nvSpPr>
        <p:spPr>
          <a:xfrm>
            <a:off x="3607287" y="4092725"/>
            <a:ext cx="584688" cy="519542"/>
          </a:xfrm>
          <a:custGeom>
            <a:avLst/>
            <a:gdLst/>
            <a:ahLst/>
            <a:cxnLst/>
            <a:rect l="l" t="t" r="r" b="b"/>
            <a:pathLst>
              <a:path w="613562" h="545198">
                <a:moveTo>
                  <a:pt x="113715" y="545198"/>
                </a:moveTo>
                <a:lnTo>
                  <a:pt x="83420" y="517084"/>
                </a:lnTo>
                <a:lnTo>
                  <a:pt x="57430" y="485503"/>
                </a:lnTo>
                <a:lnTo>
                  <a:pt x="35982" y="450947"/>
                </a:lnTo>
                <a:lnTo>
                  <a:pt x="19311" y="413911"/>
                </a:lnTo>
                <a:lnTo>
                  <a:pt x="7652" y="374889"/>
                </a:lnTo>
                <a:lnTo>
                  <a:pt x="1241" y="334375"/>
                </a:lnTo>
                <a:lnTo>
                  <a:pt x="0" y="306781"/>
                </a:lnTo>
                <a:lnTo>
                  <a:pt x="1016" y="281620"/>
                </a:lnTo>
                <a:lnTo>
                  <a:pt x="8915" y="233058"/>
                </a:lnTo>
                <a:lnTo>
                  <a:pt x="24108" y="187368"/>
                </a:lnTo>
                <a:lnTo>
                  <a:pt x="45962" y="145181"/>
                </a:lnTo>
                <a:lnTo>
                  <a:pt x="73847" y="107131"/>
                </a:lnTo>
                <a:lnTo>
                  <a:pt x="107131" y="73847"/>
                </a:lnTo>
                <a:lnTo>
                  <a:pt x="145181" y="45962"/>
                </a:lnTo>
                <a:lnTo>
                  <a:pt x="187368" y="24108"/>
                </a:lnTo>
                <a:lnTo>
                  <a:pt x="233058" y="8915"/>
                </a:lnTo>
                <a:lnTo>
                  <a:pt x="281620" y="1016"/>
                </a:lnTo>
                <a:lnTo>
                  <a:pt x="306781" y="0"/>
                </a:lnTo>
                <a:lnTo>
                  <a:pt x="331942" y="1016"/>
                </a:lnTo>
                <a:lnTo>
                  <a:pt x="380504" y="8915"/>
                </a:lnTo>
                <a:lnTo>
                  <a:pt x="426194" y="24108"/>
                </a:lnTo>
                <a:lnTo>
                  <a:pt x="468380" y="45962"/>
                </a:lnTo>
                <a:lnTo>
                  <a:pt x="506431" y="73847"/>
                </a:lnTo>
                <a:lnTo>
                  <a:pt x="539714" y="107131"/>
                </a:lnTo>
                <a:lnTo>
                  <a:pt x="567599" y="145181"/>
                </a:lnTo>
                <a:lnTo>
                  <a:pt x="589454" y="187368"/>
                </a:lnTo>
                <a:lnTo>
                  <a:pt x="604646" y="233058"/>
                </a:lnTo>
                <a:lnTo>
                  <a:pt x="612545" y="281620"/>
                </a:lnTo>
                <a:lnTo>
                  <a:pt x="613562" y="306781"/>
                </a:lnTo>
                <a:lnTo>
                  <a:pt x="613278" y="319989"/>
                </a:lnTo>
                <a:lnTo>
                  <a:pt x="613107" y="322630"/>
                </a:lnTo>
              </a:path>
            </a:pathLst>
          </a:custGeom>
          <a:ln w="1143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06"/>
          </a:p>
        </p:txBody>
      </p:sp>
      <p:sp>
        <p:nvSpPr>
          <p:cNvPr id="6" name="object 6"/>
          <p:cNvSpPr/>
          <p:nvPr/>
        </p:nvSpPr>
        <p:spPr>
          <a:xfrm>
            <a:off x="4156958" y="4400173"/>
            <a:ext cx="34584" cy="123500"/>
          </a:xfrm>
          <a:custGeom>
            <a:avLst/>
            <a:gdLst/>
            <a:ahLst/>
            <a:cxnLst/>
            <a:rect l="l" t="t" r="r" b="b"/>
            <a:pathLst>
              <a:path w="36292" h="129599">
                <a:moveTo>
                  <a:pt x="36292" y="0"/>
                </a:moveTo>
                <a:lnTo>
                  <a:pt x="36292" y="0"/>
                </a:lnTo>
              </a:path>
              <a:path w="36292" h="129599">
                <a:moveTo>
                  <a:pt x="36292" y="0"/>
                </a:moveTo>
                <a:lnTo>
                  <a:pt x="29760" y="49254"/>
                </a:lnTo>
                <a:lnTo>
                  <a:pt x="19085" y="86735"/>
                </a:lnTo>
                <a:lnTo>
                  <a:pt x="3781" y="122492"/>
                </a:lnTo>
                <a:lnTo>
                  <a:pt x="0" y="129599"/>
                </a:lnTo>
              </a:path>
            </a:pathLst>
          </a:custGeom>
          <a:ln w="1143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06"/>
          </a:p>
        </p:txBody>
      </p:sp>
      <p:sp>
        <p:nvSpPr>
          <p:cNvPr id="7" name="object 7"/>
          <p:cNvSpPr/>
          <p:nvPr/>
        </p:nvSpPr>
        <p:spPr>
          <a:xfrm>
            <a:off x="4111954" y="4400173"/>
            <a:ext cx="117635" cy="175726"/>
          </a:xfrm>
          <a:custGeom>
            <a:avLst/>
            <a:gdLst/>
            <a:ahLst/>
            <a:cxnLst/>
            <a:rect l="l" t="t" r="r" b="b"/>
            <a:pathLst>
              <a:path w="123444" h="184404">
                <a:moveTo>
                  <a:pt x="41148" y="0"/>
                </a:moveTo>
                <a:lnTo>
                  <a:pt x="0" y="184404"/>
                </a:lnTo>
                <a:lnTo>
                  <a:pt x="123444" y="41148"/>
                </a:lnTo>
              </a:path>
            </a:pathLst>
          </a:custGeom>
          <a:ln w="1143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06"/>
          </a:p>
        </p:txBody>
      </p:sp>
      <p:sp>
        <p:nvSpPr>
          <p:cNvPr id="8" name="object 8"/>
          <p:cNvSpPr/>
          <p:nvPr/>
        </p:nvSpPr>
        <p:spPr>
          <a:xfrm>
            <a:off x="6187992" y="4092725"/>
            <a:ext cx="584688" cy="519542"/>
          </a:xfrm>
          <a:custGeom>
            <a:avLst/>
            <a:gdLst/>
            <a:ahLst/>
            <a:cxnLst/>
            <a:rect l="l" t="t" r="r" b="b"/>
            <a:pathLst>
              <a:path w="613562" h="545198">
                <a:moveTo>
                  <a:pt x="113715" y="545198"/>
                </a:moveTo>
                <a:lnTo>
                  <a:pt x="83424" y="517084"/>
                </a:lnTo>
                <a:lnTo>
                  <a:pt x="57436" y="485503"/>
                </a:lnTo>
                <a:lnTo>
                  <a:pt x="35987" y="450947"/>
                </a:lnTo>
                <a:lnTo>
                  <a:pt x="19314" y="413911"/>
                </a:lnTo>
                <a:lnTo>
                  <a:pt x="7654" y="374889"/>
                </a:lnTo>
                <a:lnTo>
                  <a:pt x="1242" y="334375"/>
                </a:lnTo>
                <a:lnTo>
                  <a:pt x="0" y="306781"/>
                </a:lnTo>
                <a:lnTo>
                  <a:pt x="1016" y="281620"/>
                </a:lnTo>
                <a:lnTo>
                  <a:pt x="8915" y="233058"/>
                </a:lnTo>
                <a:lnTo>
                  <a:pt x="24108" y="187368"/>
                </a:lnTo>
                <a:lnTo>
                  <a:pt x="45962" y="145181"/>
                </a:lnTo>
                <a:lnTo>
                  <a:pt x="73847" y="107131"/>
                </a:lnTo>
                <a:lnTo>
                  <a:pt x="107131" y="73847"/>
                </a:lnTo>
                <a:lnTo>
                  <a:pt x="145181" y="45962"/>
                </a:lnTo>
                <a:lnTo>
                  <a:pt x="187368" y="24108"/>
                </a:lnTo>
                <a:lnTo>
                  <a:pt x="233058" y="8915"/>
                </a:lnTo>
                <a:lnTo>
                  <a:pt x="281620" y="1016"/>
                </a:lnTo>
                <a:lnTo>
                  <a:pt x="306781" y="0"/>
                </a:lnTo>
                <a:lnTo>
                  <a:pt x="331942" y="1016"/>
                </a:lnTo>
                <a:lnTo>
                  <a:pt x="380504" y="8915"/>
                </a:lnTo>
                <a:lnTo>
                  <a:pt x="426194" y="24108"/>
                </a:lnTo>
                <a:lnTo>
                  <a:pt x="468380" y="45962"/>
                </a:lnTo>
                <a:lnTo>
                  <a:pt x="506431" y="73847"/>
                </a:lnTo>
                <a:lnTo>
                  <a:pt x="539714" y="107131"/>
                </a:lnTo>
                <a:lnTo>
                  <a:pt x="567599" y="145181"/>
                </a:lnTo>
                <a:lnTo>
                  <a:pt x="589454" y="187368"/>
                </a:lnTo>
                <a:lnTo>
                  <a:pt x="604646" y="233058"/>
                </a:lnTo>
                <a:lnTo>
                  <a:pt x="612545" y="281620"/>
                </a:lnTo>
                <a:lnTo>
                  <a:pt x="613562" y="306781"/>
                </a:lnTo>
                <a:lnTo>
                  <a:pt x="613278" y="319989"/>
                </a:lnTo>
                <a:lnTo>
                  <a:pt x="613107" y="322630"/>
                </a:lnTo>
              </a:path>
            </a:pathLst>
          </a:custGeom>
          <a:ln w="1143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06"/>
          </a:p>
        </p:txBody>
      </p:sp>
      <p:sp>
        <p:nvSpPr>
          <p:cNvPr id="9" name="object 9"/>
          <p:cNvSpPr/>
          <p:nvPr/>
        </p:nvSpPr>
        <p:spPr>
          <a:xfrm>
            <a:off x="6737670" y="4400172"/>
            <a:ext cx="34577" cy="123492"/>
          </a:xfrm>
          <a:custGeom>
            <a:avLst/>
            <a:gdLst/>
            <a:ahLst/>
            <a:cxnLst/>
            <a:rect l="l" t="t" r="r" b="b"/>
            <a:pathLst>
              <a:path w="36284" h="129590">
                <a:moveTo>
                  <a:pt x="36284" y="0"/>
                </a:moveTo>
                <a:lnTo>
                  <a:pt x="36284" y="0"/>
                </a:lnTo>
              </a:path>
              <a:path w="36284" h="129590">
                <a:moveTo>
                  <a:pt x="36284" y="0"/>
                </a:moveTo>
                <a:lnTo>
                  <a:pt x="29752" y="49255"/>
                </a:lnTo>
                <a:lnTo>
                  <a:pt x="19078" y="86737"/>
                </a:lnTo>
                <a:lnTo>
                  <a:pt x="3775" y="122494"/>
                </a:lnTo>
                <a:lnTo>
                  <a:pt x="0" y="129590"/>
                </a:lnTo>
              </a:path>
            </a:pathLst>
          </a:custGeom>
          <a:ln w="1143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06"/>
          </a:p>
        </p:txBody>
      </p:sp>
      <p:sp>
        <p:nvSpPr>
          <p:cNvPr id="10" name="object 10"/>
          <p:cNvSpPr/>
          <p:nvPr/>
        </p:nvSpPr>
        <p:spPr>
          <a:xfrm>
            <a:off x="6692661" y="4400173"/>
            <a:ext cx="117635" cy="175726"/>
          </a:xfrm>
          <a:custGeom>
            <a:avLst/>
            <a:gdLst/>
            <a:ahLst/>
            <a:cxnLst/>
            <a:rect l="l" t="t" r="r" b="b"/>
            <a:pathLst>
              <a:path w="123444" h="184404">
                <a:moveTo>
                  <a:pt x="41148" y="0"/>
                </a:moveTo>
                <a:lnTo>
                  <a:pt x="0" y="184404"/>
                </a:lnTo>
                <a:lnTo>
                  <a:pt x="123444" y="41148"/>
                </a:lnTo>
              </a:path>
            </a:pathLst>
          </a:custGeom>
          <a:ln w="1143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06"/>
          </a:p>
        </p:txBody>
      </p:sp>
      <p:sp>
        <p:nvSpPr>
          <p:cNvPr id="11" name="object 11"/>
          <p:cNvSpPr/>
          <p:nvPr/>
        </p:nvSpPr>
        <p:spPr>
          <a:xfrm>
            <a:off x="8780317" y="4114508"/>
            <a:ext cx="584688" cy="519542"/>
          </a:xfrm>
          <a:custGeom>
            <a:avLst/>
            <a:gdLst/>
            <a:ahLst/>
            <a:cxnLst/>
            <a:rect l="l" t="t" r="r" b="b"/>
            <a:pathLst>
              <a:path w="613562" h="545198">
                <a:moveTo>
                  <a:pt x="113715" y="545198"/>
                </a:moveTo>
                <a:lnTo>
                  <a:pt x="83420" y="517084"/>
                </a:lnTo>
                <a:lnTo>
                  <a:pt x="57430" y="485503"/>
                </a:lnTo>
                <a:lnTo>
                  <a:pt x="35982" y="450947"/>
                </a:lnTo>
                <a:lnTo>
                  <a:pt x="19311" y="413911"/>
                </a:lnTo>
                <a:lnTo>
                  <a:pt x="7652" y="374889"/>
                </a:lnTo>
                <a:lnTo>
                  <a:pt x="1241" y="334375"/>
                </a:lnTo>
                <a:lnTo>
                  <a:pt x="0" y="306781"/>
                </a:lnTo>
                <a:lnTo>
                  <a:pt x="1016" y="281620"/>
                </a:lnTo>
                <a:lnTo>
                  <a:pt x="8915" y="233058"/>
                </a:lnTo>
                <a:lnTo>
                  <a:pt x="24108" y="187368"/>
                </a:lnTo>
                <a:lnTo>
                  <a:pt x="45962" y="145181"/>
                </a:lnTo>
                <a:lnTo>
                  <a:pt x="73847" y="107131"/>
                </a:lnTo>
                <a:lnTo>
                  <a:pt x="107131" y="73847"/>
                </a:lnTo>
                <a:lnTo>
                  <a:pt x="145181" y="45962"/>
                </a:lnTo>
                <a:lnTo>
                  <a:pt x="187368" y="24108"/>
                </a:lnTo>
                <a:lnTo>
                  <a:pt x="233058" y="8915"/>
                </a:lnTo>
                <a:lnTo>
                  <a:pt x="281620" y="1016"/>
                </a:lnTo>
                <a:lnTo>
                  <a:pt x="306781" y="0"/>
                </a:lnTo>
                <a:lnTo>
                  <a:pt x="331942" y="1016"/>
                </a:lnTo>
                <a:lnTo>
                  <a:pt x="380504" y="8915"/>
                </a:lnTo>
                <a:lnTo>
                  <a:pt x="426194" y="24108"/>
                </a:lnTo>
                <a:lnTo>
                  <a:pt x="468380" y="45962"/>
                </a:lnTo>
                <a:lnTo>
                  <a:pt x="506431" y="73847"/>
                </a:lnTo>
                <a:lnTo>
                  <a:pt x="539714" y="107131"/>
                </a:lnTo>
                <a:lnTo>
                  <a:pt x="567599" y="145181"/>
                </a:lnTo>
                <a:lnTo>
                  <a:pt x="589454" y="187368"/>
                </a:lnTo>
                <a:lnTo>
                  <a:pt x="604646" y="233058"/>
                </a:lnTo>
                <a:lnTo>
                  <a:pt x="612545" y="281620"/>
                </a:lnTo>
                <a:lnTo>
                  <a:pt x="613562" y="306781"/>
                </a:lnTo>
                <a:lnTo>
                  <a:pt x="613278" y="319989"/>
                </a:lnTo>
                <a:lnTo>
                  <a:pt x="613107" y="322630"/>
                </a:lnTo>
              </a:path>
            </a:pathLst>
          </a:custGeom>
          <a:ln w="1143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06"/>
          </a:p>
        </p:txBody>
      </p:sp>
      <p:sp>
        <p:nvSpPr>
          <p:cNvPr id="12" name="object 12"/>
          <p:cNvSpPr/>
          <p:nvPr/>
        </p:nvSpPr>
        <p:spPr>
          <a:xfrm>
            <a:off x="9329988" y="4421958"/>
            <a:ext cx="34584" cy="123500"/>
          </a:xfrm>
          <a:custGeom>
            <a:avLst/>
            <a:gdLst/>
            <a:ahLst/>
            <a:cxnLst/>
            <a:rect l="l" t="t" r="r" b="b"/>
            <a:pathLst>
              <a:path w="36292" h="129599">
                <a:moveTo>
                  <a:pt x="36292" y="0"/>
                </a:moveTo>
                <a:lnTo>
                  <a:pt x="36292" y="0"/>
                </a:lnTo>
              </a:path>
              <a:path w="36292" h="129599">
                <a:moveTo>
                  <a:pt x="36292" y="0"/>
                </a:moveTo>
                <a:lnTo>
                  <a:pt x="29760" y="49254"/>
                </a:lnTo>
                <a:lnTo>
                  <a:pt x="19085" y="86735"/>
                </a:lnTo>
                <a:lnTo>
                  <a:pt x="3781" y="122492"/>
                </a:lnTo>
                <a:lnTo>
                  <a:pt x="0" y="129599"/>
                </a:lnTo>
              </a:path>
            </a:pathLst>
          </a:custGeom>
          <a:ln w="1143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06"/>
          </a:p>
        </p:txBody>
      </p:sp>
      <p:sp>
        <p:nvSpPr>
          <p:cNvPr id="13" name="object 13"/>
          <p:cNvSpPr/>
          <p:nvPr/>
        </p:nvSpPr>
        <p:spPr>
          <a:xfrm>
            <a:off x="9284985" y="4421958"/>
            <a:ext cx="117635" cy="175726"/>
          </a:xfrm>
          <a:custGeom>
            <a:avLst/>
            <a:gdLst/>
            <a:ahLst/>
            <a:cxnLst/>
            <a:rect l="l" t="t" r="r" b="b"/>
            <a:pathLst>
              <a:path w="123444" h="184404">
                <a:moveTo>
                  <a:pt x="41148" y="0"/>
                </a:moveTo>
                <a:lnTo>
                  <a:pt x="0" y="184404"/>
                </a:lnTo>
                <a:lnTo>
                  <a:pt x="123444" y="41148"/>
                </a:lnTo>
              </a:path>
            </a:pathLst>
          </a:custGeom>
          <a:ln w="1143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06"/>
          </a:p>
        </p:txBody>
      </p:sp>
      <p:sp>
        <p:nvSpPr>
          <p:cNvPr id="14" name="object 14"/>
          <p:cNvSpPr/>
          <p:nvPr/>
        </p:nvSpPr>
        <p:spPr>
          <a:xfrm>
            <a:off x="4132287" y="4750174"/>
            <a:ext cx="2110165" cy="0"/>
          </a:xfrm>
          <a:custGeom>
            <a:avLst/>
            <a:gdLst/>
            <a:ahLst/>
            <a:cxnLst/>
            <a:rect l="l" t="t" r="r" b="b"/>
            <a:pathLst>
              <a:path w="2214371">
                <a:moveTo>
                  <a:pt x="0" y="0"/>
                </a:moveTo>
                <a:lnTo>
                  <a:pt x="2214371" y="0"/>
                </a:lnTo>
              </a:path>
            </a:pathLst>
          </a:custGeom>
          <a:ln w="1143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06"/>
          </a:p>
        </p:txBody>
      </p:sp>
      <p:sp>
        <p:nvSpPr>
          <p:cNvPr id="15" name="object 15"/>
          <p:cNvSpPr/>
          <p:nvPr/>
        </p:nvSpPr>
        <p:spPr>
          <a:xfrm>
            <a:off x="6068179" y="4706604"/>
            <a:ext cx="174274" cy="87137"/>
          </a:xfrm>
          <a:custGeom>
            <a:avLst/>
            <a:gdLst/>
            <a:ahLst/>
            <a:cxnLst/>
            <a:rect l="l" t="t" r="r" b="b"/>
            <a:pathLst>
              <a:path w="182880" h="91440">
                <a:moveTo>
                  <a:pt x="0" y="91440"/>
                </a:moveTo>
                <a:lnTo>
                  <a:pt x="182880" y="45720"/>
                </a:lnTo>
                <a:lnTo>
                  <a:pt x="0" y="0"/>
                </a:lnTo>
              </a:path>
            </a:pathLst>
          </a:custGeom>
          <a:ln w="1143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06"/>
          </a:p>
        </p:txBody>
      </p:sp>
      <p:sp>
        <p:nvSpPr>
          <p:cNvPr id="16" name="object 16"/>
          <p:cNvSpPr/>
          <p:nvPr/>
        </p:nvSpPr>
        <p:spPr>
          <a:xfrm>
            <a:off x="6724611" y="4750174"/>
            <a:ext cx="2110165" cy="0"/>
          </a:xfrm>
          <a:custGeom>
            <a:avLst/>
            <a:gdLst/>
            <a:ahLst/>
            <a:cxnLst/>
            <a:rect l="l" t="t" r="r" b="b"/>
            <a:pathLst>
              <a:path w="2214371">
                <a:moveTo>
                  <a:pt x="0" y="0"/>
                </a:moveTo>
                <a:lnTo>
                  <a:pt x="2214371" y="0"/>
                </a:lnTo>
              </a:path>
            </a:pathLst>
          </a:custGeom>
          <a:ln w="1143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06"/>
          </a:p>
        </p:txBody>
      </p:sp>
      <p:sp>
        <p:nvSpPr>
          <p:cNvPr id="17" name="object 17"/>
          <p:cNvSpPr/>
          <p:nvPr/>
        </p:nvSpPr>
        <p:spPr>
          <a:xfrm>
            <a:off x="8660503" y="4706604"/>
            <a:ext cx="174274" cy="87137"/>
          </a:xfrm>
          <a:custGeom>
            <a:avLst/>
            <a:gdLst/>
            <a:ahLst/>
            <a:cxnLst/>
            <a:rect l="l" t="t" r="r" b="b"/>
            <a:pathLst>
              <a:path w="182880" h="91440">
                <a:moveTo>
                  <a:pt x="0" y="91440"/>
                </a:moveTo>
                <a:lnTo>
                  <a:pt x="182880" y="45720"/>
                </a:lnTo>
                <a:lnTo>
                  <a:pt x="0" y="0"/>
                </a:lnTo>
              </a:path>
            </a:pathLst>
          </a:custGeom>
          <a:ln w="1143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06"/>
          </a:p>
        </p:txBody>
      </p:sp>
      <p:sp>
        <p:nvSpPr>
          <p:cNvPr id="18" name="object 18"/>
          <p:cNvSpPr/>
          <p:nvPr/>
        </p:nvSpPr>
        <p:spPr>
          <a:xfrm>
            <a:off x="3693697" y="4506189"/>
            <a:ext cx="435685" cy="435685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228600"/>
                </a:moveTo>
                <a:lnTo>
                  <a:pt x="450556" y="283534"/>
                </a:lnTo>
                <a:lnTo>
                  <a:pt x="431683" y="333654"/>
                </a:lnTo>
                <a:lnTo>
                  <a:pt x="402171" y="377369"/>
                </a:lnTo>
                <a:lnTo>
                  <a:pt x="363607" y="413093"/>
                </a:lnTo>
                <a:lnTo>
                  <a:pt x="317580" y="439235"/>
                </a:lnTo>
                <a:lnTo>
                  <a:pt x="265679" y="454207"/>
                </a:lnTo>
                <a:lnTo>
                  <a:pt x="228600" y="457200"/>
                </a:lnTo>
                <a:lnTo>
                  <a:pt x="209851" y="456442"/>
                </a:lnTo>
                <a:lnTo>
                  <a:pt x="156345" y="445545"/>
                </a:lnTo>
                <a:lnTo>
                  <a:pt x="108183" y="422950"/>
                </a:lnTo>
                <a:lnTo>
                  <a:pt x="66955" y="390244"/>
                </a:lnTo>
                <a:lnTo>
                  <a:pt x="34249" y="349016"/>
                </a:lnTo>
                <a:lnTo>
                  <a:pt x="11654" y="300854"/>
                </a:lnTo>
                <a:lnTo>
                  <a:pt x="757" y="247348"/>
                </a:lnTo>
                <a:lnTo>
                  <a:pt x="0" y="228600"/>
                </a:lnTo>
                <a:lnTo>
                  <a:pt x="757" y="209851"/>
                </a:lnTo>
                <a:lnTo>
                  <a:pt x="11654" y="156345"/>
                </a:lnTo>
                <a:lnTo>
                  <a:pt x="34249" y="108183"/>
                </a:lnTo>
                <a:lnTo>
                  <a:pt x="66955" y="66955"/>
                </a:lnTo>
                <a:lnTo>
                  <a:pt x="108183" y="34249"/>
                </a:lnTo>
                <a:lnTo>
                  <a:pt x="156345" y="11654"/>
                </a:lnTo>
                <a:lnTo>
                  <a:pt x="209851" y="757"/>
                </a:lnTo>
                <a:lnTo>
                  <a:pt x="228600" y="0"/>
                </a:lnTo>
                <a:lnTo>
                  <a:pt x="247348" y="757"/>
                </a:lnTo>
                <a:lnTo>
                  <a:pt x="300854" y="11654"/>
                </a:lnTo>
                <a:lnTo>
                  <a:pt x="349016" y="34249"/>
                </a:lnTo>
                <a:lnTo>
                  <a:pt x="390244" y="66955"/>
                </a:lnTo>
                <a:lnTo>
                  <a:pt x="422950" y="108183"/>
                </a:lnTo>
                <a:lnTo>
                  <a:pt x="445545" y="156345"/>
                </a:lnTo>
                <a:lnTo>
                  <a:pt x="456442" y="209851"/>
                </a:lnTo>
                <a:lnTo>
                  <a:pt x="457200" y="228600"/>
                </a:lnTo>
                <a:close/>
              </a:path>
            </a:pathLst>
          </a:custGeom>
          <a:ln w="1143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06"/>
          </a:p>
        </p:txBody>
      </p:sp>
      <p:sp>
        <p:nvSpPr>
          <p:cNvPr id="19" name="object 19"/>
          <p:cNvSpPr/>
          <p:nvPr/>
        </p:nvSpPr>
        <p:spPr>
          <a:xfrm>
            <a:off x="6278760" y="4510546"/>
            <a:ext cx="435685" cy="435685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6643" y="283534"/>
                </a:lnTo>
                <a:lnTo>
                  <a:pt x="25516" y="333654"/>
                </a:lnTo>
                <a:lnTo>
                  <a:pt x="55028" y="377369"/>
                </a:lnTo>
                <a:lnTo>
                  <a:pt x="93592" y="413093"/>
                </a:lnTo>
                <a:lnTo>
                  <a:pt x="139619" y="439235"/>
                </a:lnTo>
                <a:lnTo>
                  <a:pt x="191520" y="454207"/>
                </a:lnTo>
                <a:lnTo>
                  <a:pt x="228600" y="457200"/>
                </a:lnTo>
                <a:lnTo>
                  <a:pt x="247348" y="456442"/>
                </a:lnTo>
                <a:lnTo>
                  <a:pt x="300854" y="445545"/>
                </a:lnTo>
                <a:lnTo>
                  <a:pt x="349016" y="422950"/>
                </a:lnTo>
                <a:lnTo>
                  <a:pt x="390244" y="390244"/>
                </a:lnTo>
                <a:lnTo>
                  <a:pt x="422950" y="349016"/>
                </a:lnTo>
                <a:lnTo>
                  <a:pt x="445545" y="300854"/>
                </a:lnTo>
                <a:lnTo>
                  <a:pt x="456442" y="247348"/>
                </a:lnTo>
                <a:lnTo>
                  <a:pt x="457200" y="228600"/>
                </a:lnTo>
                <a:lnTo>
                  <a:pt x="456442" y="209851"/>
                </a:lnTo>
                <a:lnTo>
                  <a:pt x="445545" y="156345"/>
                </a:lnTo>
                <a:lnTo>
                  <a:pt x="422950" y="108183"/>
                </a:lnTo>
                <a:lnTo>
                  <a:pt x="390244" y="66955"/>
                </a:lnTo>
                <a:lnTo>
                  <a:pt x="349016" y="34249"/>
                </a:lnTo>
                <a:lnTo>
                  <a:pt x="300854" y="11654"/>
                </a:lnTo>
                <a:lnTo>
                  <a:pt x="247348" y="757"/>
                </a:lnTo>
                <a:lnTo>
                  <a:pt x="228600" y="0"/>
                </a:lnTo>
                <a:lnTo>
                  <a:pt x="209851" y="757"/>
                </a:lnTo>
                <a:lnTo>
                  <a:pt x="156345" y="11654"/>
                </a:lnTo>
                <a:lnTo>
                  <a:pt x="108183" y="34249"/>
                </a:lnTo>
                <a:lnTo>
                  <a:pt x="66955" y="66955"/>
                </a:lnTo>
                <a:lnTo>
                  <a:pt x="34249" y="108183"/>
                </a:lnTo>
                <a:lnTo>
                  <a:pt x="11654" y="156345"/>
                </a:lnTo>
                <a:lnTo>
                  <a:pt x="757" y="209851"/>
                </a:lnTo>
                <a:lnTo>
                  <a:pt x="0" y="22860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>
            <a:noAutofit/>
          </a:bodyPr>
          <a:lstStyle/>
          <a:p>
            <a:endParaRPr sz="1906"/>
          </a:p>
        </p:txBody>
      </p:sp>
      <p:sp>
        <p:nvSpPr>
          <p:cNvPr id="20" name="object 20"/>
          <p:cNvSpPr/>
          <p:nvPr/>
        </p:nvSpPr>
        <p:spPr>
          <a:xfrm>
            <a:off x="6278760" y="4510546"/>
            <a:ext cx="435685" cy="435685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228600"/>
                </a:moveTo>
                <a:lnTo>
                  <a:pt x="450556" y="283534"/>
                </a:lnTo>
                <a:lnTo>
                  <a:pt x="431683" y="333654"/>
                </a:lnTo>
                <a:lnTo>
                  <a:pt x="402171" y="377369"/>
                </a:lnTo>
                <a:lnTo>
                  <a:pt x="363607" y="413093"/>
                </a:lnTo>
                <a:lnTo>
                  <a:pt x="317580" y="439235"/>
                </a:lnTo>
                <a:lnTo>
                  <a:pt x="265679" y="454207"/>
                </a:lnTo>
                <a:lnTo>
                  <a:pt x="228600" y="457200"/>
                </a:lnTo>
                <a:lnTo>
                  <a:pt x="209851" y="456442"/>
                </a:lnTo>
                <a:lnTo>
                  <a:pt x="156345" y="445545"/>
                </a:lnTo>
                <a:lnTo>
                  <a:pt x="108183" y="422950"/>
                </a:lnTo>
                <a:lnTo>
                  <a:pt x="66955" y="390244"/>
                </a:lnTo>
                <a:lnTo>
                  <a:pt x="34249" y="349016"/>
                </a:lnTo>
                <a:lnTo>
                  <a:pt x="11654" y="300854"/>
                </a:lnTo>
                <a:lnTo>
                  <a:pt x="757" y="247348"/>
                </a:lnTo>
                <a:lnTo>
                  <a:pt x="0" y="228600"/>
                </a:lnTo>
                <a:lnTo>
                  <a:pt x="757" y="209851"/>
                </a:lnTo>
                <a:lnTo>
                  <a:pt x="11654" y="156345"/>
                </a:lnTo>
                <a:lnTo>
                  <a:pt x="34249" y="108183"/>
                </a:lnTo>
                <a:lnTo>
                  <a:pt x="66955" y="66955"/>
                </a:lnTo>
                <a:lnTo>
                  <a:pt x="108183" y="34249"/>
                </a:lnTo>
                <a:lnTo>
                  <a:pt x="156345" y="11654"/>
                </a:lnTo>
                <a:lnTo>
                  <a:pt x="209851" y="757"/>
                </a:lnTo>
                <a:lnTo>
                  <a:pt x="228600" y="0"/>
                </a:lnTo>
                <a:lnTo>
                  <a:pt x="247348" y="757"/>
                </a:lnTo>
                <a:lnTo>
                  <a:pt x="300854" y="11654"/>
                </a:lnTo>
                <a:lnTo>
                  <a:pt x="349016" y="34249"/>
                </a:lnTo>
                <a:lnTo>
                  <a:pt x="390244" y="66955"/>
                </a:lnTo>
                <a:lnTo>
                  <a:pt x="422950" y="108183"/>
                </a:lnTo>
                <a:lnTo>
                  <a:pt x="445545" y="156345"/>
                </a:lnTo>
                <a:lnTo>
                  <a:pt x="456442" y="209851"/>
                </a:lnTo>
                <a:lnTo>
                  <a:pt x="457200" y="228600"/>
                </a:lnTo>
                <a:close/>
              </a:path>
            </a:pathLst>
          </a:custGeom>
          <a:ln w="1143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06"/>
          </a:p>
        </p:txBody>
      </p:sp>
      <p:sp>
        <p:nvSpPr>
          <p:cNvPr id="21" name="object 21"/>
          <p:cNvSpPr/>
          <p:nvPr/>
        </p:nvSpPr>
        <p:spPr>
          <a:xfrm>
            <a:off x="8871085" y="4510546"/>
            <a:ext cx="435685" cy="435685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228600"/>
                </a:moveTo>
                <a:lnTo>
                  <a:pt x="450556" y="283534"/>
                </a:lnTo>
                <a:lnTo>
                  <a:pt x="431683" y="333654"/>
                </a:lnTo>
                <a:lnTo>
                  <a:pt x="402171" y="377369"/>
                </a:lnTo>
                <a:lnTo>
                  <a:pt x="363607" y="413093"/>
                </a:lnTo>
                <a:lnTo>
                  <a:pt x="317580" y="439235"/>
                </a:lnTo>
                <a:lnTo>
                  <a:pt x="265679" y="454207"/>
                </a:lnTo>
                <a:lnTo>
                  <a:pt x="228600" y="457200"/>
                </a:lnTo>
                <a:lnTo>
                  <a:pt x="209851" y="456442"/>
                </a:lnTo>
                <a:lnTo>
                  <a:pt x="156345" y="445545"/>
                </a:lnTo>
                <a:lnTo>
                  <a:pt x="108183" y="422950"/>
                </a:lnTo>
                <a:lnTo>
                  <a:pt x="66955" y="390244"/>
                </a:lnTo>
                <a:lnTo>
                  <a:pt x="34249" y="349016"/>
                </a:lnTo>
                <a:lnTo>
                  <a:pt x="11654" y="300854"/>
                </a:lnTo>
                <a:lnTo>
                  <a:pt x="757" y="247348"/>
                </a:lnTo>
                <a:lnTo>
                  <a:pt x="0" y="228600"/>
                </a:lnTo>
                <a:lnTo>
                  <a:pt x="757" y="209851"/>
                </a:lnTo>
                <a:lnTo>
                  <a:pt x="11654" y="156345"/>
                </a:lnTo>
                <a:lnTo>
                  <a:pt x="34249" y="108183"/>
                </a:lnTo>
                <a:lnTo>
                  <a:pt x="66955" y="66955"/>
                </a:lnTo>
                <a:lnTo>
                  <a:pt x="108183" y="34249"/>
                </a:lnTo>
                <a:lnTo>
                  <a:pt x="156345" y="11654"/>
                </a:lnTo>
                <a:lnTo>
                  <a:pt x="209851" y="757"/>
                </a:lnTo>
                <a:lnTo>
                  <a:pt x="228600" y="0"/>
                </a:lnTo>
                <a:lnTo>
                  <a:pt x="247348" y="757"/>
                </a:lnTo>
                <a:lnTo>
                  <a:pt x="300854" y="11654"/>
                </a:lnTo>
                <a:lnTo>
                  <a:pt x="349016" y="34249"/>
                </a:lnTo>
                <a:lnTo>
                  <a:pt x="390244" y="66955"/>
                </a:lnTo>
                <a:lnTo>
                  <a:pt x="422950" y="108183"/>
                </a:lnTo>
                <a:lnTo>
                  <a:pt x="445545" y="156345"/>
                </a:lnTo>
                <a:lnTo>
                  <a:pt x="456442" y="209851"/>
                </a:lnTo>
                <a:lnTo>
                  <a:pt x="457200" y="228600"/>
                </a:lnTo>
                <a:close/>
              </a:path>
            </a:pathLst>
          </a:custGeom>
          <a:ln w="1143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06"/>
          </a:p>
        </p:txBody>
      </p:sp>
      <p:sp>
        <p:nvSpPr>
          <p:cNvPr id="22" name="object 22"/>
          <p:cNvSpPr/>
          <p:nvPr/>
        </p:nvSpPr>
        <p:spPr>
          <a:xfrm>
            <a:off x="3167972" y="4718222"/>
            <a:ext cx="519916" cy="0"/>
          </a:xfrm>
          <a:custGeom>
            <a:avLst/>
            <a:gdLst/>
            <a:ahLst/>
            <a:cxnLst/>
            <a:rect l="l" t="t" r="r" b="b"/>
            <a:pathLst>
              <a:path w="545591">
                <a:moveTo>
                  <a:pt x="0" y="0"/>
                </a:moveTo>
                <a:lnTo>
                  <a:pt x="545591" y="0"/>
                </a:lnTo>
              </a:path>
            </a:pathLst>
          </a:custGeom>
          <a:ln w="1143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06"/>
          </a:p>
        </p:txBody>
      </p:sp>
      <p:sp>
        <p:nvSpPr>
          <p:cNvPr id="23" name="object 23"/>
          <p:cNvSpPr/>
          <p:nvPr/>
        </p:nvSpPr>
        <p:spPr>
          <a:xfrm>
            <a:off x="3513614" y="4674655"/>
            <a:ext cx="174274" cy="87137"/>
          </a:xfrm>
          <a:custGeom>
            <a:avLst/>
            <a:gdLst/>
            <a:ahLst/>
            <a:cxnLst/>
            <a:rect l="l" t="t" r="r" b="b"/>
            <a:pathLst>
              <a:path w="182880" h="91440">
                <a:moveTo>
                  <a:pt x="0" y="91440"/>
                </a:moveTo>
                <a:lnTo>
                  <a:pt x="182880" y="45720"/>
                </a:lnTo>
                <a:lnTo>
                  <a:pt x="0" y="0"/>
                </a:lnTo>
              </a:path>
            </a:pathLst>
          </a:custGeom>
          <a:ln w="1143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06"/>
          </a:p>
        </p:txBody>
      </p:sp>
      <p:sp>
        <p:nvSpPr>
          <p:cNvPr id="24" name="object 24"/>
          <p:cNvSpPr txBox="1"/>
          <p:nvPr/>
        </p:nvSpPr>
        <p:spPr>
          <a:xfrm>
            <a:off x="3679901" y="3748582"/>
            <a:ext cx="3543569" cy="31284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102">
              <a:tabLst>
                <a:tab pos="2272724" algn="l"/>
              </a:tabLst>
            </a:pPr>
            <a:r>
              <a:rPr sz="1906" spc="-14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906" spc="10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906" spc="-19" dirty="0">
                <a:solidFill>
                  <a:srgbClr val="231F20"/>
                </a:solidFill>
                <a:latin typeface="Arial"/>
                <a:cs typeface="Arial"/>
              </a:rPr>
              <a:t>u</a:t>
            </a:r>
            <a:r>
              <a:rPr sz="1906" spc="-14" dirty="0">
                <a:solidFill>
                  <a:srgbClr val="231F20"/>
                </a:solidFill>
                <a:latin typeface="Arial"/>
                <a:cs typeface="Arial"/>
              </a:rPr>
              <a:t>e	</a:t>
            </a:r>
            <a:endParaRPr sz="2930" baseline="2710" dirty="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277203" y="4370160"/>
            <a:ext cx="1073479" cy="32313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102"/>
            <a:endParaRPr sz="1953" dirty="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8864549" y="3732850"/>
            <a:ext cx="441736" cy="30013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102"/>
            <a:r>
              <a:rPr sz="1906" spc="-14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906" spc="10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906" spc="-19" dirty="0">
                <a:solidFill>
                  <a:srgbClr val="231F20"/>
                </a:solidFill>
                <a:latin typeface="Arial"/>
                <a:cs typeface="Arial"/>
              </a:rPr>
              <a:t>u</a:t>
            </a:r>
            <a:r>
              <a:rPr sz="1906" spc="-14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endParaRPr sz="1906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969529" y="4342808"/>
            <a:ext cx="372147" cy="30013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102"/>
            <a:r>
              <a:rPr sz="1906" spc="-14" dirty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1906" spc="-19"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906" spc="-14" dirty="0">
                <a:solidFill>
                  <a:srgbClr val="0000FF"/>
                </a:solidFill>
                <a:latin typeface="Arial"/>
                <a:cs typeface="Arial"/>
              </a:rPr>
              <a:t>q</a:t>
            </a:r>
            <a:endParaRPr sz="1906" dirty="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120149" y="5292360"/>
            <a:ext cx="5936204" cy="34189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8979" indent="-246876">
              <a:buClr>
                <a:srgbClr val="231F20"/>
              </a:buClr>
              <a:buFont typeface="Gulim"/>
              <a:buChar char="•"/>
              <a:tabLst>
                <a:tab pos="258979" algn="l"/>
              </a:tabLst>
            </a:pPr>
            <a:endParaRPr sz="1953" dirty="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396084" y="5757331"/>
            <a:ext cx="7064749" cy="2577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102"/>
            <a:endParaRPr sz="1620" dirty="0">
              <a:latin typeface="Arial"/>
              <a:cs typeface="Arial"/>
            </a:endParaRPr>
          </a:p>
        </p:txBody>
      </p:sp>
      <p:sp>
        <p:nvSpPr>
          <p:cNvPr id="36" name="Title 3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Is the banking system live (revisited</a:t>
            </a:r>
            <a:r>
              <a:rPr lang="en-IN" dirty="0" smtClean="0"/>
              <a:t>)?</a:t>
            </a:r>
            <a:endParaRPr lang="en-US" dirty="0"/>
          </a:p>
        </p:txBody>
      </p:sp>
      <p:sp>
        <p:nvSpPr>
          <p:cNvPr id="33" name="object 3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5285"/>
            <a:r>
              <a:rPr sz="1143" spc="-10" dirty="0">
                <a:solidFill>
                  <a:srgbClr val="231F20"/>
                </a:solidFill>
                <a:latin typeface="Arial"/>
                <a:cs typeface="Arial"/>
              </a:rPr>
              <a:t>5</a:t>
            </a:r>
            <a:endParaRPr sz="1143">
              <a:latin typeface="Arial"/>
              <a:cs typeface="Arial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5729835" y="3655689"/>
            <a:ext cx="14911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¬</a:t>
            </a:r>
            <a:r>
              <a:rPr lang="en-US" dirty="0" smtClean="0">
                <a:solidFill>
                  <a:srgbClr val="C00000"/>
                </a:solidFill>
              </a:rPr>
              <a:t>@</a:t>
            </a:r>
            <a:r>
              <a:rPr lang="en-US" dirty="0">
                <a:solidFill>
                  <a:srgbClr val="C00000"/>
                </a:solidFill>
              </a:rPr>
              <a:t>account</a:t>
            </a:r>
          </a:p>
        </p:txBody>
      </p:sp>
      <p:sp>
        <p:nvSpPr>
          <p:cNvPr id="43" name="Rectangle 42"/>
          <p:cNvSpPr/>
          <p:nvPr/>
        </p:nvSpPr>
        <p:spPr>
          <a:xfrm>
            <a:off x="7029198" y="4335782"/>
            <a:ext cx="13420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@account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1173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Overview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5285"/>
            <a:r>
              <a:rPr sz="1143" spc="-10" dirty="0">
                <a:solidFill>
                  <a:srgbClr val="231F20"/>
                </a:solidFill>
                <a:latin typeface="Arial"/>
                <a:cs typeface="Arial"/>
              </a:rPr>
              <a:t>6</a:t>
            </a:r>
            <a:endParaRPr sz="1143">
              <a:latin typeface="Arial"/>
              <a:cs typeface="Arial"/>
            </a:endParaRPr>
          </a:p>
        </p:txBody>
      </p:sp>
      <p:sp>
        <p:nvSpPr>
          <p:cNvPr id="13" name="object 5"/>
          <p:cNvSpPr txBox="1"/>
          <p:nvPr/>
        </p:nvSpPr>
        <p:spPr>
          <a:xfrm>
            <a:off x="3176163" y="2265768"/>
            <a:ext cx="6459274" cy="26699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1963" indent="-344488">
              <a:spcBef>
                <a:spcPts val="1475"/>
              </a:spcBef>
              <a:buClr>
                <a:srgbClr val="0000FF"/>
              </a:buClr>
              <a:buFont typeface="Arial"/>
              <a:buChar char="–"/>
            </a:pPr>
            <a:r>
              <a:rPr lang="en-US" sz="2400" b="1" i="1" spc="-55" dirty="0" smtClean="0">
                <a:latin typeface="Arial Narrow" panose="020B0606020202030204" pitchFamily="34" charset="0"/>
                <a:cs typeface="Arial"/>
              </a:rPr>
              <a:t>Motivation</a:t>
            </a:r>
            <a:r>
              <a:rPr lang="en-US" sz="2400" b="1" i="1" spc="-55" dirty="0">
                <a:latin typeface="Arial Narrow" panose="020B0606020202030204" pitchFamily="34" charset="0"/>
                <a:cs typeface="Arial"/>
              </a:rPr>
              <a:t>: Peterson’s Algorithm</a:t>
            </a:r>
          </a:p>
          <a:p>
            <a:pPr marL="12700">
              <a:spcBef>
                <a:spcPts val="1475"/>
              </a:spcBef>
              <a:buClr>
                <a:srgbClr val="0000FF"/>
              </a:buClr>
            </a:pPr>
            <a:r>
              <a:rPr lang="en-US" sz="3200" b="1" spc="130" dirty="0" smtClean="0">
                <a:latin typeface="Arial Narrow" panose="020B0606020202030204" pitchFamily="34" charset="0"/>
                <a:cs typeface="Lucida Sans Unicode"/>
              </a:rPr>
              <a:t>⇒ </a:t>
            </a:r>
            <a:r>
              <a:rPr lang="el-GR" sz="3200" b="1" i="1" spc="-55" dirty="0" smtClean="0">
                <a:latin typeface="Arial Narrow" panose="020B0606020202030204" pitchFamily="34" charset="0"/>
                <a:cs typeface="Arial"/>
              </a:rPr>
              <a:t>ω-</a:t>
            </a:r>
            <a:r>
              <a:rPr lang="en-US" sz="3200" b="1" i="1" spc="-55" dirty="0">
                <a:latin typeface="Arial Narrow" panose="020B0606020202030204" pitchFamily="34" charset="0"/>
                <a:cs typeface="Arial"/>
              </a:rPr>
              <a:t>Regular </a:t>
            </a:r>
            <a:r>
              <a:rPr lang="en-US" sz="3200" b="1" i="1" spc="-55" dirty="0" smtClean="0">
                <a:latin typeface="Arial Narrow" panose="020B0606020202030204" pitchFamily="34" charset="0"/>
                <a:cs typeface="Arial"/>
              </a:rPr>
              <a:t>Languages</a:t>
            </a:r>
            <a:endParaRPr lang="en-US" sz="3200" b="1" i="1" spc="-55" dirty="0">
              <a:latin typeface="Arial Narrow" panose="020B0606020202030204" pitchFamily="34" charset="0"/>
              <a:cs typeface="Arial"/>
            </a:endParaRPr>
          </a:p>
          <a:p>
            <a:pPr marL="461963" indent="-344488">
              <a:lnSpc>
                <a:spcPct val="100000"/>
              </a:lnSpc>
              <a:spcBef>
                <a:spcPts val="1475"/>
              </a:spcBef>
              <a:buClr>
                <a:srgbClr val="0000FF"/>
              </a:buClr>
              <a:buFont typeface="Arial"/>
              <a:buChar char="–"/>
            </a:pPr>
            <a:r>
              <a:rPr lang="en-US" sz="2400" b="1" dirty="0">
                <a:latin typeface="Arial Narrow" panose="020B0606020202030204" pitchFamily="34" charset="0"/>
                <a:cs typeface="Tahoma"/>
              </a:rPr>
              <a:t>Nondeterministic </a:t>
            </a:r>
            <a:r>
              <a:rPr lang="en-US" sz="2400" b="1" dirty="0" err="1">
                <a:latin typeface="Arial Narrow" panose="020B0606020202030204" pitchFamily="34" charset="0"/>
                <a:cs typeface="Tahoma"/>
              </a:rPr>
              <a:t>Büchi</a:t>
            </a:r>
            <a:r>
              <a:rPr lang="en-US" sz="2400" b="1" dirty="0">
                <a:latin typeface="Arial Narrow" panose="020B0606020202030204" pitchFamily="34" charset="0"/>
                <a:cs typeface="Tahoma"/>
              </a:rPr>
              <a:t> </a:t>
            </a:r>
            <a:r>
              <a:rPr lang="en-US" sz="2400" b="1" dirty="0" smtClean="0">
                <a:latin typeface="Arial Narrow" panose="020B0606020202030204" pitchFamily="34" charset="0"/>
                <a:cs typeface="Tahoma"/>
              </a:rPr>
              <a:t>Automata (NBA)</a:t>
            </a:r>
          </a:p>
          <a:p>
            <a:pPr marL="461963" indent="-344488">
              <a:lnSpc>
                <a:spcPct val="100000"/>
              </a:lnSpc>
              <a:spcBef>
                <a:spcPts val="1475"/>
              </a:spcBef>
              <a:buClr>
                <a:srgbClr val="0000FF"/>
              </a:buClr>
              <a:buFont typeface="Arial"/>
              <a:buChar char="–"/>
            </a:pPr>
            <a:r>
              <a:rPr lang="en-US" sz="2400" b="1" spc="65" dirty="0" smtClean="0">
                <a:latin typeface="Arial Narrow" panose="020B0606020202030204" pitchFamily="34" charset="0"/>
                <a:cs typeface="Tahoma"/>
              </a:rPr>
              <a:t>NBA </a:t>
            </a:r>
            <a:r>
              <a:rPr lang="en-US" sz="2400" b="1" spc="65" dirty="0">
                <a:latin typeface="Arial Narrow" panose="020B0606020202030204" pitchFamily="34" charset="0"/>
                <a:cs typeface="Tahoma"/>
              </a:rPr>
              <a:t>and </a:t>
            </a:r>
            <a:r>
              <a:rPr lang="el-GR" sz="2400" b="1" spc="65" dirty="0">
                <a:latin typeface="Arial Narrow" panose="020B0606020202030204" pitchFamily="34" charset="0"/>
                <a:cs typeface="Tahoma"/>
              </a:rPr>
              <a:t>ω-</a:t>
            </a:r>
            <a:r>
              <a:rPr lang="en-US" sz="2400" b="1" spc="65" dirty="0">
                <a:latin typeface="Arial Narrow" panose="020B0606020202030204" pitchFamily="34" charset="0"/>
                <a:cs typeface="Tahoma"/>
              </a:rPr>
              <a:t>Regular Languages</a:t>
            </a:r>
          </a:p>
          <a:p>
            <a:pPr>
              <a:lnSpc>
                <a:spcPct val="100000"/>
              </a:lnSpc>
              <a:spcBef>
                <a:spcPts val="2"/>
              </a:spcBef>
            </a:pPr>
            <a:endParaRPr sz="3200" b="1" dirty="0">
              <a:latin typeface="Arial Narrow" panose="020B0606020202030204" pitchFamily="34" charset="0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08872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8" name="Content Placeholder 17"/>
              <p:cNvSpPr>
                <a:spLocks noGrp="1"/>
              </p:cNvSpPr>
              <p:nvPr>
                <p:ph idx="1"/>
              </p:nvPr>
            </p:nvSpPr>
            <p:spPr>
              <a:xfrm>
                <a:off x="769143" y="1543050"/>
                <a:ext cx="11551444" cy="4095890"/>
              </a:xfrm>
            </p:spPr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𝚺</m:t>
                    </m:r>
                  </m:oMath>
                </a14:m>
                <a:r>
                  <a:rPr lang="en-US" dirty="0" smtClean="0"/>
                  <a:t> be an alphabet with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𝐀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𝚺</m:t>
                    </m:r>
                  </m:oMath>
                </a14:m>
                <a:endParaRPr lang="en-US" dirty="0" smtClean="0"/>
              </a:p>
              <a:p>
                <a:endParaRPr lang="en-US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Regular expressions over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𝚺</m:t>
                    </m:r>
                  </m:oMath>
                </a14:m>
                <a:r>
                  <a:rPr lang="en-US" dirty="0" smtClean="0"/>
                  <a:t> have </a:t>
                </a:r>
                <a:r>
                  <a:rPr lang="en-US" i="1" dirty="0" smtClean="0">
                    <a:solidFill>
                      <a:srgbClr val="C00000"/>
                    </a:solidFill>
                  </a:rPr>
                  <a:t>syntax</a:t>
                </a:r>
                <a:r>
                  <a:rPr lang="en-US" i="1" dirty="0" smtClean="0"/>
                  <a:t>:</a:t>
                </a:r>
              </a:p>
              <a:p>
                <a:endParaRPr lang="en-US" i="1" dirty="0" smtClean="0"/>
              </a:p>
              <a:p>
                <a:endParaRPr lang="en-US" i="1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The 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semantics</a:t>
                </a:r>
                <a:r>
                  <a:rPr lang="en-US" dirty="0" smtClean="0"/>
                  <a:t> of regular expression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𝑬</m:t>
                    </m:r>
                  </m:oMath>
                </a14:m>
                <a:r>
                  <a:rPr lang="en-US" dirty="0" smtClean="0"/>
                  <a:t> is a language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𝑳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 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𝚺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 smtClean="0"/>
                  <a:t>:</a:t>
                </a:r>
              </a:p>
              <a:p>
                <a:endParaRPr lang="en-US" i="1" dirty="0"/>
              </a:p>
            </p:txBody>
          </p:sp>
        </mc:Choice>
        <mc:Fallback>
          <p:sp>
            <p:nvSpPr>
              <p:cNvPr id="18" name="Content Placeholder 1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9143" y="1543050"/>
                <a:ext cx="11551444" cy="4095890"/>
              </a:xfrm>
              <a:blipFill rotWithShape="0">
                <a:blip r:embed="rId2"/>
                <a:stretch>
                  <a:fillRect l="-580" t="-10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</a:t>
            </a:r>
            <a:endParaRPr lang="en-US" dirty="0"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5285"/>
            <a:r>
              <a:rPr sz="1143" spc="-10" dirty="0">
                <a:solidFill>
                  <a:srgbClr val="231F20"/>
                </a:solidFill>
                <a:latin typeface="Arial"/>
                <a:cs typeface="Arial"/>
              </a:rPr>
              <a:t>7</a:t>
            </a:r>
            <a:endParaRPr sz="1143">
              <a:latin typeface="Arial"/>
              <a:cs typeface="Arial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ectangle 18"/>
              <p:cNvSpPr/>
              <p:nvPr/>
            </p:nvSpPr>
            <p:spPr>
              <a:xfrm>
                <a:off x="3043727" y="3060648"/>
                <a:ext cx="6597319" cy="6160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12102">
                  <a:tabLst>
                    <a:tab pos="318278" algn="l"/>
                    <a:tab pos="790249" algn="l"/>
                    <a:tab pos="1234387" algn="l"/>
                    <a:tab pos="1553875" algn="l"/>
                    <a:tab pos="1921166" algn="l"/>
                    <a:tab pos="2240654" algn="l"/>
                    <a:tab pos="2657562" algn="l"/>
                    <a:tab pos="297705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solidFill>
                            <a:srgbClr val="231F20"/>
                          </a:solidFill>
                          <a:latin typeface="Cambria Math" panose="02040503050406030204" pitchFamily="18" charset="0"/>
                          <a:cs typeface="Arial"/>
                        </a:rPr>
                        <m:t>𝐸</m:t>
                      </m:r>
                      <m:r>
                        <a:rPr lang="en-US" sz="2800" i="1" dirty="0" smtClean="0">
                          <a:solidFill>
                            <a:srgbClr val="231F20"/>
                          </a:solidFill>
                          <a:latin typeface="Cambria Math" panose="02040503050406030204" pitchFamily="18" charset="0"/>
                          <a:cs typeface="Arial"/>
                        </a:rPr>
                        <m:t>	</m:t>
                      </m:r>
                      <m:r>
                        <a:rPr lang="en-US" sz="2800" i="1" dirty="0" smtClean="0">
                          <a:solidFill>
                            <a:srgbClr val="231F20"/>
                          </a:solidFill>
                          <a:latin typeface="Cambria Math" panose="02040503050406030204" pitchFamily="18" charset="0"/>
                          <a:cs typeface="Arial"/>
                        </a:rPr>
                        <m:t>::=</m:t>
                      </m:r>
                      <m:bar>
                        <m:barPr>
                          <m:ctrlPr>
                            <a:rPr lang="en-US" sz="2800" i="1" spc="386" dirty="0" smtClean="0">
                              <a:solidFill>
                                <a:srgbClr val="231F2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barPr>
                        <m:e>
                          <m:r>
                            <a:rPr lang="en-US" sz="2800" i="1" spc="386" dirty="0" smtClean="0">
                              <a:solidFill>
                                <a:srgbClr val="231F2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𝜙</m:t>
                          </m:r>
                        </m:e>
                      </m:bar>
                      <m:r>
                        <a:rPr lang="en-US" sz="2800" b="0" i="1" spc="386" dirty="0" smtClean="0">
                          <a:solidFill>
                            <a:srgbClr val="231F20"/>
                          </a:solidFill>
                          <a:latin typeface="Cambria Math" panose="02040503050406030204" pitchFamily="18" charset="0"/>
                          <a:cs typeface="Arial"/>
                        </a:rPr>
                        <m:t> | </m:t>
                      </m:r>
                      <m:bar>
                        <m:barPr>
                          <m:ctrlPr>
                            <a:rPr lang="en-US" sz="2800" i="1" spc="386" dirty="0">
                              <a:solidFill>
                                <a:srgbClr val="231F2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barPr>
                        <m:e>
                          <m:r>
                            <a:rPr lang="en-US" sz="2800" i="1" spc="386" dirty="0">
                              <a:solidFill>
                                <a:srgbClr val="231F2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𝜀</m:t>
                          </m:r>
                        </m:e>
                      </m:bar>
                      <m:r>
                        <a:rPr lang="en-US" sz="2800" b="0" i="1" spc="386" dirty="0" smtClean="0">
                          <a:solidFill>
                            <a:srgbClr val="231F2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 | </m:t>
                      </m:r>
                      <m:bar>
                        <m:barPr>
                          <m:ctrlPr>
                            <a:rPr lang="en-US" sz="2800" b="0" i="1" spc="386" dirty="0" smtClean="0">
                              <a:solidFill>
                                <a:srgbClr val="231F2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barPr>
                        <m:e>
                          <m:r>
                            <a:rPr lang="en-US" sz="2800" b="0" i="1" spc="386" dirty="0" smtClean="0">
                              <a:solidFill>
                                <a:srgbClr val="231F2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𝐴</m:t>
                          </m:r>
                        </m:e>
                      </m:bar>
                      <m:r>
                        <a:rPr lang="en-US" sz="2800" b="0" i="1" spc="386" dirty="0" smtClean="0">
                          <a:solidFill>
                            <a:srgbClr val="231F20"/>
                          </a:solidFill>
                          <a:latin typeface="Cambria Math" panose="02040503050406030204" pitchFamily="18" charset="0"/>
                          <a:cs typeface="Arial"/>
                        </a:rPr>
                        <m:t> 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b="0" i="1" spc="386" dirty="0" smtClean="0">
                              <a:solidFill>
                                <a:srgbClr val="231F2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dPr>
                        <m:e>
                          <m:r>
                            <a:rPr lang="en-US" sz="2800" b="0" i="1" spc="386" dirty="0" smtClean="0">
                              <a:solidFill>
                                <a:srgbClr val="231F2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 </m:t>
                          </m:r>
                          <m:r>
                            <a:rPr lang="en-US" sz="2800" b="0" i="1" spc="386" dirty="0" smtClean="0">
                              <a:solidFill>
                                <a:srgbClr val="231F2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𝐸</m:t>
                          </m:r>
                          <m:r>
                            <a:rPr lang="en-US" sz="2800" b="0" i="1" spc="386" dirty="0" smtClean="0">
                              <a:solidFill>
                                <a:srgbClr val="231F2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800" b="0" i="1" spc="386" dirty="0" smtClean="0">
                                  <a:solidFill>
                                    <a:srgbClr val="231F2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sSupPr>
                            <m:e>
                              <m:r>
                                <a:rPr lang="en-US" sz="2800" b="0" i="1" spc="386" dirty="0" smtClean="0">
                                  <a:solidFill>
                                    <a:srgbClr val="231F2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𝐸</m:t>
                              </m:r>
                            </m:e>
                            <m:sup>
                              <m:r>
                                <a:rPr lang="en-US" sz="2800" b="0" i="1" spc="386" dirty="0" smtClean="0">
                                  <a:solidFill>
                                    <a:srgbClr val="231F2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2800" b="0" i="1" spc="386" dirty="0" smtClean="0">
                              <a:solidFill>
                                <a:srgbClr val="231F2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 </m:t>
                          </m:r>
                        </m:e>
                      </m:d>
                      <m:r>
                        <a:rPr lang="en-US" sz="2800" b="0" i="1" spc="386" dirty="0" smtClean="0">
                          <a:solidFill>
                            <a:srgbClr val="231F20"/>
                          </a:solidFill>
                          <a:latin typeface="Cambria Math" panose="02040503050406030204" pitchFamily="18" charset="0"/>
                          <a:cs typeface="Arial"/>
                        </a:rPr>
                        <m:t> </m:t>
                      </m:r>
                      <m:r>
                        <a:rPr lang="en-US" sz="2800" b="0" i="1" spc="386" dirty="0" smtClean="0">
                          <a:solidFill>
                            <a:srgbClr val="231F20"/>
                          </a:solidFill>
                          <a:latin typeface="Cambria Math" panose="02040503050406030204" pitchFamily="18" charset="0"/>
                          <a:cs typeface="Arial"/>
                        </a:rPr>
                        <m:t>𝐸</m:t>
                      </m:r>
                      <m:r>
                        <a:rPr lang="en-US" sz="2800" b="0" i="1" spc="386" dirty="0" smtClean="0">
                          <a:solidFill>
                            <a:srgbClr val="231F20"/>
                          </a:solidFill>
                          <a:latin typeface="Cambria Math" panose="02040503050406030204" pitchFamily="18" charset="0"/>
                          <a:cs typeface="Arial"/>
                        </a:rPr>
                        <m:t>.</m:t>
                      </m:r>
                      <m:sSup>
                        <m:sSupPr>
                          <m:ctrlPr>
                            <a:rPr lang="en-US" sz="2800" b="0" i="1" spc="386" dirty="0" smtClean="0">
                              <a:solidFill>
                                <a:srgbClr val="231F2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pPr>
                        <m:e>
                          <m:r>
                            <a:rPr lang="en-US" sz="2800" b="0" i="1" spc="386" dirty="0" smtClean="0">
                              <a:solidFill>
                                <a:srgbClr val="231F2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𝐸</m:t>
                          </m:r>
                        </m:e>
                        <m:sup>
                          <m:r>
                            <a:rPr lang="en-US" sz="2800" b="0" i="1" spc="386" dirty="0" smtClean="0">
                              <a:solidFill>
                                <a:srgbClr val="231F2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′</m:t>
                          </m:r>
                        </m:sup>
                      </m:sSup>
                      <m:r>
                        <a:rPr lang="en-US" sz="2800" b="0" i="1" spc="386" dirty="0" smtClean="0">
                          <a:solidFill>
                            <a:srgbClr val="231F20"/>
                          </a:solidFill>
                          <a:latin typeface="Cambria Math" panose="02040503050406030204" pitchFamily="18" charset="0"/>
                          <a:cs typeface="Arial"/>
                        </a:rPr>
                        <m:t> | </m:t>
                      </m:r>
                      <m:sSup>
                        <m:sSupPr>
                          <m:ctrlPr>
                            <a:rPr lang="en-US" sz="2800" b="0" i="1" spc="386" dirty="0" smtClean="0">
                              <a:solidFill>
                                <a:srgbClr val="231F2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pPr>
                        <m:e>
                          <m:r>
                            <a:rPr lang="en-US" sz="2800" b="0" i="1" spc="386" dirty="0" smtClean="0">
                              <a:solidFill>
                                <a:srgbClr val="231F2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𝐸</m:t>
                          </m:r>
                        </m:e>
                        <m:sup>
                          <m:r>
                            <a:rPr lang="en-US" sz="2800" b="0" i="1" spc="386" dirty="0" smtClean="0">
                              <a:solidFill>
                                <a:srgbClr val="231F2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sz="3200" baseline="38314" dirty="0">
                  <a:latin typeface="Meiryo"/>
                  <a:cs typeface="Meiryo"/>
                </a:endParaRPr>
              </a:p>
            </p:txBody>
          </p:sp>
        </mc:Choice>
        <mc:Fallback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3727" y="3060648"/>
                <a:ext cx="6597319" cy="61600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ectangle 19"/>
              <p:cNvSpPr/>
              <p:nvPr/>
            </p:nvSpPr>
            <p:spPr>
              <a:xfrm>
                <a:off x="3166243" y="4982131"/>
                <a:ext cx="1857945" cy="6450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𝑳</m:t>
                      </m:r>
                      <m:d>
                        <m:d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bar>
                            <m:bar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𝝓</m:t>
                              </m:r>
                            </m:e>
                          </m:bar>
                        </m:e>
                      </m:d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𝝓</m:t>
                          </m:r>
                        </m:e>
                        <m:sup>
                          <m: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6243" y="4982131"/>
                <a:ext cx="1857945" cy="64504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Rectangle 20"/>
              <p:cNvSpPr/>
              <p:nvPr/>
            </p:nvSpPr>
            <p:spPr>
              <a:xfrm>
                <a:off x="5520250" y="5050066"/>
                <a:ext cx="1744132" cy="5091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𝑳</m:t>
                      </m:r>
                      <m:d>
                        <m:d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bar>
                            <m:bar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𝜺</m:t>
                              </m:r>
                            </m:e>
                          </m:bar>
                        </m:e>
                      </m:d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𝜺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0250" y="5050066"/>
                <a:ext cx="1744132" cy="50917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ectangle 21"/>
              <p:cNvSpPr/>
              <p:nvPr/>
            </p:nvSpPr>
            <p:spPr>
              <a:xfrm>
                <a:off x="7790708" y="5050066"/>
                <a:ext cx="1833900" cy="5091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𝑳</m:t>
                      </m:r>
                      <m:d>
                        <m:d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bar>
                            <m:bar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𝑨</m:t>
                              </m:r>
                            </m:e>
                          </m:bar>
                        </m:e>
                      </m:d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0708" y="5050066"/>
                <a:ext cx="1833900" cy="509178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Rectangle 22"/>
              <p:cNvSpPr/>
              <p:nvPr/>
            </p:nvSpPr>
            <p:spPr>
              <a:xfrm>
                <a:off x="1001364" y="5881985"/>
                <a:ext cx="365523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𝑳</m:t>
                      </m:r>
                      <m:d>
                        <m:d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𝑳</m:t>
                      </m:r>
                      <m:d>
                        <m:dPr>
                          <m:ctrlP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𝑬</m:t>
                          </m:r>
                        </m:e>
                      </m:d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∪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𝑳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𝑬</m:t>
                          </m:r>
                        </m:e>
                        <m:sup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364" y="5881985"/>
                <a:ext cx="3655231" cy="461665"/>
              </a:xfrm>
              <a:prstGeom prst="rect">
                <a:avLst/>
              </a:prstGeom>
              <a:blipFill rotWithShape="0">
                <a:blip r:embed="rId7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ectangle 23"/>
              <p:cNvSpPr/>
              <p:nvPr/>
            </p:nvSpPr>
            <p:spPr>
              <a:xfrm>
                <a:off x="5634087" y="5864420"/>
                <a:ext cx="316997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𝑳</m:t>
                      </m:r>
                      <m:d>
                        <m:d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𝑳</m:t>
                      </m:r>
                      <m:d>
                        <m:dPr>
                          <m:ctrlP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𝑬</m:t>
                          </m:r>
                        </m:e>
                      </m:d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𝑳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𝑬</m:t>
                          </m:r>
                        </m:e>
                        <m:sup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4087" y="5864420"/>
                <a:ext cx="3169970" cy="461665"/>
              </a:xfrm>
              <a:prstGeom prst="rect">
                <a:avLst/>
              </a:prstGeom>
              <a:blipFill rotWithShape="0">
                <a:blip r:embed="rId8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Rectangle 24"/>
              <p:cNvSpPr/>
              <p:nvPr/>
            </p:nvSpPr>
            <p:spPr>
              <a:xfrm>
                <a:off x="9487852" y="5876130"/>
                <a:ext cx="224016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𝑳</m:t>
                      </m:r>
                      <m:d>
                        <m:d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𝑬</m:t>
                              </m:r>
                            </m:e>
                            <m:sup>
                              <m:r>
                                <a:rPr lang="en-US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𝑳</m:t>
                          </m:r>
                          <m:d>
                            <m:d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𝑬</m:t>
                              </m:r>
                            </m:e>
                          </m:d>
                        </m:e>
                        <m:sup>
                          <m: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7852" y="5876130"/>
                <a:ext cx="2240164" cy="461665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23953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ontent Placeholder 13"/>
              <p:cNvSpPr>
                <a:spLocks noGrp="1"/>
              </p:cNvSpPr>
              <p:nvPr>
                <p:ph idx="1"/>
              </p:nvPr>
            </p:nvSpPr>
            <p:spPr>
              <a:xfrm>
                <a:off x="814386" y="1238250"/>
                <a:ext cx="11367135" cy="5638800"/>
              </a:xfrm>
            </p:spPr>
            <p:txBody>
              <a:bodyPr>
                <a:norm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i="1" dirty="0" smtClean="0"/>
                  <a:t>Regular expressions</a:t>
                </a:r>
                <a:r>
                  <a:rPr lang="en-US" dirty="0" smtClean="0"/>
                  <a:t> denote languages of finite words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IN" i="1" dirty="0"/>
                  <a:t>ω-Regular expressions</a:t>
                </a:r>
                <a:r>
                  <a:rPr lang="en-IN" dirty="0"/>
                  <a:t> denote languages of </a:t>
                </a:r>
                <a:r>
                  <a:rPr lang="en-IN" dirty="0">
                    <a:solidFill>
                      <a:srgbClr val="C00000"/>
                    </a:solidFill>
                  </a:rPr>
                  <a:t>in</a:t>
                </a:r>
                <a:r>
                  <a:rPr lang="en-IN" dirty="0"/>
                  <a:t>finite </a:t>
                </a:r>
                <a:r>
                  <a:rPr lang="en-IN" dirty="0" smtClean="0"/>
                  <a:t>words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IN" dirty="0"/>
                  <a:t>An </a:t>
                </a:r>
                <a:r>
                  <a:rPr lang="en-IN" i="1" dirty="0"/>
                  <a:t>ω-</a:t>
                </a:r>
                <a:r>
                  <a:rPr lang="en-IN" i="1" dirty="0">
                    <a:solidFill>
                      <a:srgbClr val="C00000"/>
                    </a:solidFill>
                  </a:rPr>
                  <a:t>regular expression</a:t>
                </a:r>
                <a:r>
                  <a:rPr lang="en-IN" dirty="0"/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en-IN" dirty="0"/>
                  <a:t> over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𝚺</m:t>
                    </m:r>
                  </m:oMath>
                </a14:m>
                <a:r>
                  <a:rPr lang="en-IN" dirty="0"/>
                  <a:t> has the form</a:t>
                </a:r>
                <a:r>
                  <a:rPr lang="en-IN" dirty="0" smtClean="0"/>
                  <a:t>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IN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IN" dirty="0" smtClean="0"/>
              </a:p>
              <a:p>
                <a:pPr marL="857250" lvl="1" indent="-342900"/>
                <a:r>
                  <a:rPr lang="en-IN" dirty="0"/>
                  <a:t>w</a:t>
                </a:r>
                <a:r>
                  <a:rPr lang="en-IN" dirty="0" smtClean="0"/>
                  <a:t>here </a:t>
                </a:r>
                <a14:m>
                  <m:oMath xmlns:m="http://schemas.openxmlformats.org/officeDocument/2006/math">
                    <m:r>
                      <a:rPr lang="en-IN" b="1" i="1" dirty="0" smtClean="0"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IN" b="1" i="1" baseline="-25000" dirty="0" err="1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IN" b="1" i="1" dirty="0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IN" b="1" i="1" dirty="0" smtClean="0">
                        <a:latin typeface="Cambria Math" panose="02040503050406030204" pitchFamily="18" charset="0"/>
                      </a:rPr>
                      <m:t>𝑭𝒊</m:t>
                    </m:r>
                  </m:oMath>
                </a14:m>
                <a:r>
                  <a:rPr lang="en-IN" dirty="0" smtClean="0"/>
                  <a:t> are regular expressions over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𝚺</m:t>
                    </m:r>
                  </m:oMath>
                </a14:m>
                <a:r>
                  <a:rPr lang="en-IN" dirty="0" smtClean="0"/>
                  <a:t> with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𝜺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∉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𝑳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𝑭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IN" dirty="0" smtClean="0"/>
              </a:p>
              <a:p>
                <a:r>
                  <a:rPr lang="en-IN" dirty="0" smtClean="0"/>
                  <a:t>	</a:t>
                </a:r>
                <a:endParaRPr lang="en-IN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IN" dirty="0" smtClean="0"/>
                  <a:t>Some examples: </a:t>
                </a:r>
                <a:endParaRPr lang="en-US" i="1" spc="109" dirty="0" smtClean="0">
                  <a:solidFill>
                    <a:srgbClr val="231F20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Arial"/>
                </a:endParaRPr>
              </a:p>
              <a:p>
                <a:pPr marL="857250" lvl="1" indent="-342900"/>
                <a14:m>
                  <m:oMath xmlns:m="http://schemas.openxmlformats.org/officeDocument/2006/math">
                    <m:sSup>
                      <m:sSupPr>
                        <m:ctrlPr>
                          <a:rPr lang="en-IN" i="1" spc="109" dirty="0" smtClean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</m:ctrlPr>
                      </m:sSupPr>
                      <m:e>
                        <m:r>
                          <a:rPr lang="en-US" b="1" i="1" spc="109" dirty="0" smtClean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  <m:t>(</m:t>
                        </m:r>
                        <m:r>
                          <a:rPr lang="en-US" b="1" i="1" spc="109" dirty="0" smtClean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  <m:t>𝑨</m:t>
                        </m:r>
                        <m:r>
                          <a:rPr lang="en-US" b="1" i="1" spc="109" dirty="0" smtClean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  <m:t>+</m:t>
                        </m:r>
                        <m:r>
                          <a:rPr lang="en-US" b="1" i="1" spc="109" dirty="0" smtClean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  <m:t>𝑩</m:t>
                        </m:r>
                        <m:r>
                          <a:rPr lang="en-US" b="1" i="1" spc="109" dirty="0" smtClean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  <m:t>)</m:t>
                        </m:r>
                      </m:e>
                      <m:sup>
                        <m:r>
                          <a:rPr lang="en-US" b="1" i="1" spc="109" dirty="0" smtClean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  <m:t>∗</m:t>
                        </m:r>
                      </m:sup>
                    </m:sSup>
                    <m:r>
                      <a:rPr lang="en-US" b="1" i="1" spc="109" dirty="0" smtClean="0">
                        <a:solidFill>
                          <a:srgbClr val="231F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.</m:t>
                    </m:r>
                    <m:sSup>
                      <m:sSupPr>
                        <m:ctrlPr>
                          <a:rPr lang="en-US" b="1" i="1" spc="109" dirty="0" smtClean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</m:ctrlPr>
                      </m:sSupPr>
                      <m:e>
                        <m:r>
                          <a:rPr lang="en-US" b="1" i="1" spc="109" dirty="0" smtClean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  <m:t>𝑩</m:t>
                        </m:r>
                      </m:e>
                      <m:sup>
                        <m:r>
                          <a:rPr lang="en-US" b="1" i="1" spc="109" dirty="0" smtClean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  <m:t>𝝎</m:t>
                        </m:r>
                      </m:sup>
                    </m:sSup>
                    <m:r>
                      <a:rPr lang="en-IN" i="1" spc="-29" dirty="0" smtClean="0">
                        <a:solidFill>
                          <a:srgbClr val="231F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 </m:t>
                    </m:r>
                  </m:oMath>
                </a14:m>
                <a:r>
                  <a:rPr lang="en-IN" dirty="0" smtClean="0">
                    <a:solidFill>
                      <a:srgbClr val="231F2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"/>
                  </a:rPr>
                  <a:t> ,</a:t>
                </a:r>
                <a:r>
                  <a:rPr lang="en-IN" spc="5" dirty="0" smtClean="0">
                    <a:solidFill>
                      <a:srgbClr val="231F2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"/>
                  </a:rPr>
                  <a:t> </a:t>
                </a:r>
              </a:p>
              <a:p>
                <a:pPr marL="857250" lvl="1" indent="-342900"/>
                <a14:m>
                  <m:oMath xmlns:m="http://schemas.openxmlformats.org/officeDocument/2006/math">
                    <m:sSup>
                      <m:sSupPr>
                        <m:ctrlPr>
                          <a:rPr lang="en-IN" i="1" spc="109" dirty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</m:ctrlPr>
                      </m:sSupPr>
                      <m:e>
                        <m:r>
                          <a:rPr lang="en-US" i="1" spc="109" dirty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  <m:t>(</m:t>
                        </m:r>
                        <m:sSup>
                          <m:sSupPr>
                            <m:ctrlPr>
                              <a:rPr lang="en-US" i="1" spc="109" dirty="0">
                                <a:solidFill>
                                  <a:srgbClr val="231F2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/>
                              </a:rPr>
                            </m:ctrlPr>
                          </m:sSupPr>
                          <m:e>
                            <m:r>
                              <a:rPr lang="en-US" i="1" spc="109" dirty="0">
                                <a:solidFill>
                                  <a:srgbClr val="231F2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/>
                              </a:rPr>
                              <m:t>𝑩</m:t>
                            </m:r>
                          </m:e>
                          <m:sup>
                            <m:r>
                              <a:rPr lang="en-US" b="1" i="1" spc="109" dirty="0" smtClean="0">
                                <a:solidFill>
                                  <a:srgbClr val="231F2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/>
                              </a:rPr>
                              <m:t>∗</m:t>
                            </m:r>
                          </m:sup>
                        </m:sSup>
                        <m:r>
                          <a:rPr lang="en-US" b="1" i="1" spc="109" dirty="0" smtClean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  <m:t>.</m:t>
                        </m:r>
                        <m:r>
                          <a:rPr lang="en-US" b="1" i="1" spc="109" dirty="0" smtClean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  <m:t>𝑨</m:t>
                        </m:r>
                        <m:r>
                          <a:rPr lang="en-US" i="1" spc="109" dirty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  <m:t>)</m:t>
                        </m:r>
                      </m:e>
                      <m:sup>
                        <m:r>
                          <a:rPr lang="en-US" i="1" spc="109" dirty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  <m:t>𝝎</m:t>
                        </m:r>
                      </m:sup>
                    </m:sSup>
                  </m:oMath>
                </a14:m>
                <a:r>
                  <a:rPr lang="en-IN" spc="-7" dirty="0" smtClean="0">
                    <a:solidFill>
                      <a:srgbClr val="231F2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"/>
                  </a:rPr>
                  <a:t> </a:t>
                </a:r>
                <a:r>
                  <a:rPr lang="en-IN" dirty="0" smtClean="0">
                    <a:solidFill>
                      <a:srgbClr val="231F2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"/>
                  </a:rPr>
                  <a:t>,</a:t>
                </a:r>
                <a:endParaRPr lang="en-US" i="1" spc="109" dirty="0" smtClean="0">
                  <a:solidFill>
                    <a:srgbClr val="231F20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Arial"/>
                </a:endParaRPr>
              </a:p>
              <a:p>
                <a:pPr marL="857250" lvl="1" indent="-342900"/>
                <a14:m>
                  <m:oMath xmlns:m="http://schemas.openxmlformats.org/officeDocument/2006/math">
                    <m:sSup>
                      <m:sSupPr>
                        <m:ctrlPr>
                          <a:rPr lang="en-US" i="1" spc="109" dirty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</m:ctrlPr>
                      </m:sSupPr>
                      <m:e>
                        <m:r>
                          <a:rPr lang="en-US" i="1" spc="109" dirty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  <m:t>𝑨</m:t>
                        </m:r>
                      </m:e>
                      <m:sup>
                        <m:r>
                          <a:rPr lang="en-US" i="1" spc="109" dirty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  <m:t>∗</m:t>
                        </m:r>
                      </m:sup>
                    </m:sSup>
                    <m:r>
                      <a:rPr lang="en-US" b="1" i="1" spc="109" dirty="0" smtClean="0">
                        <a:solidFill>
                          <a:srgbClr val="231F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.</m:t>
                    </m:r>
                    <m:sSup>
                      <m:sSupPr>
                        <m:ctrlPr>
                          <a:rPr lang="en-IN" i="1" spc="109" dirty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</m:ctrlPr>
                      </m:sSupPr>
                      <m:e>
                        <m:r>
                          <a:rPr lang="en-US" b="1" i="1" spc="109" dirty="0" smtClean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  <m:t>𝑩</m:t>
                        </m:r>
                      </m:e>
                      <m:sup>
                        <m:r>
                          <a:rPr lang="en-US" i="1" spc="109" dirty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  <m:t>𝝎</m:t>
                        </m:r>
                      </m:sup>
                    </m:sSup>
                    <m:r>
                      <a:rPr lang="en-US" b="1" i="1" spc="109" dirty="0" smtClean="0">
                        <a:solidFill>
                          <a:srgbClr val="231F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+</m:t>
                    </m:r>
                    <m:sSup>
                      <m:sSupPr>
                        <m:ctrlPr>
                          <a:rPr lang="en-IN" i="1" spc="109" dirty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</m:ctrlPr>
                      </m:sSupPr>
                      <m:e>
                        <m:r>
                          <a:rPr lang="en-US" b="1" i="1" spc="109" dirty="0" smtClean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  <m:t>𝑨</m:t>
                        </m:r>
                      </m:e>
                      <m:sup>
                        <m:r>
                          <a:rPr lang="en-US" i="1" spc="109" dirty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  <m:t>𝝎</m:t>
                        </m:r>
                      </m:sup>
                    </m:sSup>
                  </m:oMath>
                </a14:m>
                <a:endParaRPr lang="en-US" dirty="0" smtClean="0"/>
              </a:p>
            </p:txBody>
          </p:sp>
        </mc:Choice>
        <mc:Fallback>
          <p:sp>
            <p:nvSpPr>
              <p:cNvPr id="14" name="Content Placeholder 1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4386" y="1238250"/>
                <a:ext cx="11367135" cy="5638800"/>
              </a:xfrm>
              <a:blipFill rotWithShape="0">
                <a:blip r:embed="rId2"/>
                <a:stretch>
                  <a:fillRect l="-644" t="-7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of </a:t>
            </a:r>
            <a:r>
              <a:rPr lang="el-GR" dirty="0"/>
              <a:t>ω-</a:t>
            </a:r>
            <a:r>
              <a:rPr lang="en-US" dirty="0"/>
              <a:t>regular expressions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5285"/>
            <a:r>
              <a:rPr sz="1143" spc="-10" dirty="0">
                <a:solidFill>
                  <a:srgbClr val="231F20"/>
                </a:solidFill>
                <a:latin typeface="Arial"/>
                <a:cs typeface="Arial"/>
              </a:rPr>
              <a:t>8</a:t>
            </a:r>
            <a:endParaRPr sz="1143">
              <a:latin typeface="Arial"/>
              <a:cs typeface="Arial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ectangle 15"/>
              <p:cNvSpPr/>
              <p:nvPr/>
            </p:nvSpPr>
            <p:spPr>
              <a:xfrm>
                <a:off x="3709987" y="2996586"/>
                <a:ext cx="4887612" cy="685800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.</m:t>
                    </m:r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sup>
                    </m:sSubSup>
                    <m:r>
                      <a:rPr lang="en-US" sz="2400" i="1">
                        <a:latin typeface="Cambria Math" panose="02040503050406030204" pitchFamily="18" charset="0"/>
                      </a:rPr>
                      <m:t>+ …+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.</m:t>
                    </m:r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sup>
                    </m:sSubSup>
                  </m:oMath>
                </a14:m>
                <a:r>
                  <a:rPr lang="en-US" sz="2400" dirty="0"/>
                  <a:t>  </a:t>
                </a: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for  </a:t>
                </a:r>
                <a:r>
                  <a:rPr lang="en-US" sz="24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n&gt;0</a:t>
                </a:r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9987" y="2996586"/>
                <a:ext cx="4887612" cy="685800"/>
              </a:xfrm>
              <a:prstGeom prst="rect">
                <a:avLst/>
              </a:prstGeom>
              <a:blipFill rotWithShape="0">
                <a:blip r:embed="rId3"/>
                <a:stretch>
                  <a:fillRect b="-8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34127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4309</TotalTime>
  <Words>1129</Words>
  <Application>Microsoft Office PowerPoint</Application>
  <PresentationFormat>Custom</PresentationFormat>
  <Paragraphs>349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50" baseType="lpstr">
      <vt:lpstr> Arial Narrow</vt:lpstr>
      <vt:lpstr>Arial</vt:lpstr>
      <vt:lpstr>Arial Black</vt:lpstr>
      <vt:lpstr>Arial Narrow</vt:lpstr>
      <vt:lpstr>Bahnschrift Light Condensed</vt:lpstr>
      <vt:lpstr>Calibri</vt:lpstr>
      <vt:lpstr>Cambria Math</vt:lpstr>
      <vt:lpstr>Courier New</vt:lpstr>
      <vt:lpstr>Gulim</vt:lpstr>
      <vt:lpstr>Leelawadee UI</vt:lpstr>
      <vt:lpstr>Lucida Calligraphy</vt:lpstr>
      <vt:lpstr>Lucida Sans Unicode</vt:lpstr>
      <vt:lpstr>Meiryo</vt:lpstr>
      <vt:lpstr>Tahoma</vt:lpstr>
      <vt:lpstr>Times New Roman</vt:lpstr>
      <vt:lpstr>Wingdings</vt:lpstr>
      <vt:lpstr>Essential</vt:lpstr>
      <vt:lpstr>Büchi Automata</vt:lpstr>
      <vt:lpstr>Lecture Overview</vt:lpstr>
      <vt:lpstr>Recap: Verifying regular safety properties</vt:lpstr>
      <vt:lpstr>Peterson’s banking system</vt:lpstr>
      <vt:lpstr>PowerPoint Presentation</vt:lpstr>
      <vt:lpstr>Is the banking system live (revisited)?</vt:lpstr>
      <vt:lpstr>Lecture Overview</vt:lpstr>
      <vt:lpstr>Regular expressions</vt:lpstr>
      <vt:lpstr>Syntax of ω-regular expressions</vt:lpstr>
      <vt:lpstr>Semantics of ω-regular expressions</vt:lpstr>
      <vt:lpstr>PowerPoint Presentation</vt:lpstr>
      <vt:lpstr>ω-Regular safety properties</vt:lpstr>
      <vt:lpstr>Abstract examples of ω-regular properties</vt:lpstr>
      <vt:lpstr>Concrete ω-regular properties</vt:lpstr>
      <vt:lpstr>Lecture Overview</vt:lpstr>
      <vt:lpstr>Nondeterministic Büchi automata</vt:lpstr>
      <vt:lpstr>Büchi automata</vt:lpstr>
      <vt:lpstr>An example NBA</vt:lpstr>
      <vt:lpstr>Language of an NBA</vt:lpstr>
      <vt:lpstr>Example runs and accepted words</vt:lpstr>
      <vt:lpstr>Some NBA for ω-regular properties</vt:lpstr>
      <vt:lpstr>NBA versus NFA</vt:lpstr>
      <vt:lpstr>Lecture Overview</vt:lpstr>
      <vt:lpstr>NBA and ω-regular languages</vt:lpstr>
      <vt:lpstr>For any ω-regular language there is an NBA</vt:lpstr>
      <vt:lpstr>Union of NBAs</vt:lpstr>
      <vt:lpstr>Definition of ω-operator for NFA</vt:lpstr>
      <vt:lpstr>Example for ω-operator for NFA</vt:lpstr>
      <vt:lpstr>Proof of L_ω (A^′ )"⊆" 〖L(A)〗^ω</vt:lpstr>
      <vt:lpstr>Proof of L_ω (A^′ )⊇ 〖L(A)〗^ω</vt:lpstr>
      <vt:lpstr>Summarizing: ω-operator for NFA</vt:lpstr>
      <vt:lpstr>Concatenating an NFA and an NBA</vt:lpstr>
      <vt:lpstr>Summarizing the results so far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AUTOSAFE Vision</dc:title>
  <dc:creator>pallab</dc:creator>
  <cp:lastModifiedBy>Antonio Bruto da Costa</cp:lastModifiedBy>
  <cp:revision>260</cp:revision>
  <dcterms:created xsi:type="dcterms:W3CDTF">2006-08-16T00:00:00Z</dcterms:created>
  <dcterms:modified xsi:type="dcterms:W3CDTF">2019-01-14T12:23:22Z</dcterms:modified>
</cp:coreProperties>
</file>