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7" r:id="rId4"/>
    <p:sldId id="291" r:id="rId5"/>
    <p:sldId id="290" r:id="rId6"/>
    <p:sldId id="280" r:id="rId7"/>
    <p:sldId id="281" r:id="rId8"/>
    <p:sldId id="288" r:id="rId9"/>
    <p:sldId id="289" r:id="rId10"/>
    <p:sldId id="282" r:id="rId11"/>
    <p:sldId id="283" r:id="rId12"/>
    <p:sldId id="292" r:id="rId13"/>
    <p:sldId id="278" r:id="rId14"/>
    <p:sldId id="279" r:id="rId15"/>
    <p:sldId id="293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5027" autoAdjust="0"/>
  </p:normalViewPr>
  <p:slideViewPr>
    <p:cSldViewPr>
      <p:cViewPr>
        <p:scale>
          <a:sx n="60" d="100"/>
          <a:sy n="60" d="100"/>
        </p:scale>
        <p:origin x="684" y="44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04-03-2019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7A6159FC-4B1B-4FF3-ABDA-8AC77A0BBB40}" type="datetime1">
              <a:rPr lang="en-US" smtClean="0"/>
              <a:t>3/4/2019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 userDrawn="1"/>
        </p:nvSpPr>
        <p:spPr>
          <a:xfrm>
            <a:off x="25492" y="6841975"/>
            <a:ext cx="5385182" cy="360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lIns="102870" tIns="51435" rIns="102870" bIns="51435" rtlCol="0" anchor="t"/>
          <a:lstStyle>
            <a:defPPr>
              <a:defRPr lang="en-US"/>
            </a:defPPr>
            <a:lvl1pPr marL="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" y="5716120"/>
            <a:ext cx="105417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48BB-02D7-4E1C-8D08-83024CBE6C76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CBF5-DE44-4CC9-98C4-BD445E17A2C7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61682"/>
          </a:xfrm>
        </p:spPr>
        <p:txBody>
          <a:bodyPr>
            <a:noAutofit/>
          </a:bodyPr>
          <a:lstStyle>
            <a:lvl1pPr>
              <a:defRPr sz="3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26B6D-B33D-41AD-9447-3AA125583252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1A43-A9C2-45BF-A4FD-BD0C3F407F45}" type="datetime1">
              <a:rPr lang="en-US" smtClean="0"/>
              <a:t>3/4/2019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B4FC-E5EF-4951-A7CE-A53EA4B54F1D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1873-77D6-4174-AF6E-61F07D0F5BC9}" type="datetime1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58BE-414E-411E-A667-3BF35A951085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4E18-47A8-47EA-8A88-1D8961F4E033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F4B7-9BFA-415C-892E-4E46ED9F004A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E1E4-5E4C-469E-B33D-C64675E7E245}" type="datetime1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849E93DA-0BFC-43AC-A3DC-FEB04A6DAD14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4800" dirty="0" smtClean="0"/>
              <a:t>Scalability in Model Checking</a:t>
            </a:r>
            <a:endParaRPr lang="en-US" sz="4800" dirty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  <a:sym typeface="Symbol" pitchFamily="18" charset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97" y="1543050"/>
            <a:ext cx="8613790" cy="99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Course: </a:t>
            </a:r>
            <a:r>
              <a:rPr lang="en-US" altLang="en-US" sz="2400" dirty="0" smtClean="0"/>
              <a:t>CS60030</a:t>
            </a:r>
          </a:p>
          <a:p>
            <a:r>
              <a:rPr lang="en-US" sz="2400" spc="85" dirty="0" smtClean="0">
                <a:latin typeface="Arial"/>
                <a:cs typeface="Arial"/>
              </a:rPr>
              <a:t>FORMAL</a:t>
            </a:r>
            <a:r>
              <a:rPr lang="en-US" sz="2400" spc="290" dirty="0" smtClean="0">
                <a:latin typeface="Arial"/>
                <a:cs typeface="Arial"/>
              </a:rPr>
              <a:t> </a:t>
            </a:r>
            <a:r>
              <a:rPr lang="en-US" sz="2400" spc="-165" dirty="0">
                <a:latin typeface="Arial"/>
                <a:cs typeface="Arial"/>
              </a:rPr>
              <a:t>Systems</a:t>
            </a:r>
            <a:endParaRPr lang="en-US" sz="2400" dirty="0">
              <a:latin typeface="Arial"/>
              <a:cs typeface="Arial"/>
            </a:endParaRPr>
          </a:p>
          <a:p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300" b="1" dirty="0">
                <a:latin typeface="Arial Narrow" panose="020B0606020202030204" pitchFamily="34" charset="0"/>
              </a:rPr>
              <a:t>Dept.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78C7F-C655-4DC8-A976-5988ED945E2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3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Methodology</a:t>
            </a:r>
          </a:p>
        </p:txBody>
      </p:sp>
      <p:sp>
        <p:nvSpPr>
          <p:cNvPr id="273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rgbClr val="252595"/>
              </a:buClr>
            </a:pPr>
            <a:r>
              <a:rPr lang="en-US" altLang="en-US" sz="2520" dirty="0"/>
              <a:t>Bound on path length  k</a:t>
            </a:r>
          </a:p>
          <a:p>
            <a:pPr>
              <a:lnSpc>
                <a:spcPct val="110000"/>
              </a:lnSpc>
              <a:buClr>
                <a:srgbClr val="252595"/>
              </a:buClr>
            </a:pPr>
            <a:endParaRPr lang="en-US" altLang="en-US" sz="1260" dirty="0"/>
          </a:p>
          <a:p>
            <a:pPr>
              <a:lnSpc>
                <a:spcPct val="110000"/>
              </a:lnSpc>
              <a:buClr>
                <a:srgbClr val="252595"/>
              </a:buClr>
            </a:pPr>
            <a:r>
              <a:rPr lang="en-US" altLang="en-US" sz="2520" dirty="0"/>
              <a:t>Clauses </a:t>
            </a:r>
            <a:r>
              <a:rPr lang="en-US" altLang="en-US" sz="2520" dirty="0"/>
              <a:t>describing the system M :</a:t>
            </a:r>
          </a:p>
          <a:p>
            <a:pPr>
              <a:lnSpc>
                <a:spcPct val="110000"/>
              </a:lnSpc>
              <a:buClr>
                <a:srgbClr val="252595"/>
              </a:buClr>
              <a:buFont typeface="Wingdings" pitchFamily="2" charset="2"/>
              <a:buNone/>
            </a:pPr>
            <a:r>
              <a:rPr lang="en-US" altLang="en-US" sz="2520" dirty="0"/>
              <a:t>     -  </a:t>
            </a:r>
            <a:r>
              <a:rPr lang="en-US" altLang="en-US" sz="2520" dirty="0">
                <a:solidFill>
                  <a:srgbClr val="C00000"/>
                </a:solidFill>
              </a:rPr>
              <a:t>Initial state :   </a:t>
            </a:r>
            <a:r>
              <a:rPr lang="en-US" altLang="en-US" sz="2520" dirty="0"/>
              <a:t>I(s</a:t>
            </a:r>
            <a:r>
              <a:rPr lang="en-US" altLang="en-US" sz="2520" baseline="-25000" dirty="0"/>
              <a:t>1</a:t>
            </a:r>
            <a:r>
              <a:rPr lang="en-US" altLang="en-US" sz="2520" dirty="0"/>
              <a:t>) </a:t>
            </a:r>
            <a:endParaRPr lang="el-GR" altLang="en-US" sz="2520" dirty="0"/>
          </a:p>
          <a:p>
            <a:pPr>
              <a:lnSpc>
                <a:spcPct val="110000"/>
              </a:lnSpc>
              <a:buClr>
                <a:srgbClr val="252595"/>
              </a:buClr>
              <a:buFont typeface="Wingdings" pitchFamily="2" charset="2"/>
              <a:buNone/>
            </a:pPr>
            <a:r>
              <a:rPr lang="en-US" altLang="en-US" sz="2520" dirty="0"/>
              <a:t>     -  </a:t>
            </a:r>
            <a:r>
              <a:rPr lang="en-US" altLang="en-US" sz="2520" dirty="0">
                <a:solidFill>
                  <a:srgbClr val="C00000"/>
                </a:solidFill>
              </a:rPr>
              <a:t>Unrolled transition relation : </a:t>
            </a:r>
            <a:r>
              <a:rPr lang="en-US" altLang="en-US" sz="3780" dirty="0">
                <a:solidFill>
                  <a:srgbClr val="C00000"/>
                </a:solidFill>
              </a:rPr>
              <a:t> </a:t>
            </a:r>
            <a:r>
              <a:rPr lang="el-GR" altLang="en-US" sz="3780" dirty="0"/>
              <a:t>Λ</a:t>
            </a:r>
            <a:r>
              <a:rPr lang="en-US" altLang="en-US" sz="3360" baseline="-25000" dirty="0" err="1"/>
              <a:t>i</a:t>
            </a:r>
            <a:r>
              <a:rPr lang="en-US" altLang="en-US" sz="3360" baseline="-25000" dirty="0"/>
              <a:t>=1..</a:t>
            </a:r>
            <a:r>
              <a:rPr lang="en-US" altLang="en-US" sz="3360" baseline="-25000" dirty="0"/>
              <a:t>k-1</a:t>
            </a:r>
            <a:r>
              <a:rPr lang="en-US" altLang="en-US" sz="3780" dirty="0"/>
              <a:t> </a:t>
            </a:r>
            <a:r>
              <a:rPr lang="en-US" altLang="en-US" sz="2520" dirty="0"/>
              <a:t>T(</a:t>
            </a:r>
            <a:r>
              <a:rPr lang="en-US" altLang="en-US" sz="2520" dirty="0" err="1"/>
              <a:t>s</a:t>
            </a:r>
            <a:r>
              <a:rPr lang="en-US" altLang="en-US" sz="2520" baseline="-25000" dirty="0" err="1"/>
              <a:t>i</a:t>
            </a:r>
            <a:r>
              <a:rPr lang="en-US" altLang="en-US" sz="2520" baseline="-25000" dirty="0"/>
              <a:t> </a:t>
            </a:r>
            <a:r>
              <a:rPr lang="en-US" altLang="en-US" sz="2520" dirty="0"/>
              <a:t>, s</a:t>
            </a:r>
            <a:r>
              <a:rPr lang="en-US" altLang="en-US" sz="2520" baseline="-25000" dirty="0"/>
              <a:t>i+1</a:t>
            </a:r>
            <a:r>
              <a:rPr lang="en-US" altLang="en-US" sz="2520" dirty="0"/>
              <a:t>)</a:t>
            </a:r>
          </a:p>
          <a:p>
            <a:pPr>
              <a:lnSpc>
                <a:spcPct val="110000"/>
              </a:lnSpc>
              <a:buClr>
                <a:srgbClr val="252595"/>
              </a:buClr>
            </a:pPr>
            <a:r>
              <a:rPr lang="en-US" altLang="en-US" sz="2520" dirty="0">
                <a:solidFill>
                  <a:srgbClr val="C00000"/>
                </a:solidFill>
              </a:rPr>
              <a:t>Loop clause</a:t>
            </a:r>
            <a:r>
              <a:rPr lang="en-US" altLang="en-US" sz="2520" dirty="0"/>
              <a:t>    </a:t>
            </a:r>
            <a:r>
              <a:rPr lang="en-US" altLang="en-US" sz="2520" dirty="0" err="1"/>
              <a:t>loop</a:t>
            </a:r>
            <a:r>
              <a:rPr lang="en-US" altLang="en-US" sz="2520" baseline="-25000" dirty="0" err="1"/>
              <a:t>k</a:t>
            </a:r>
            <a:r>
              <a:rPr lang="en-US" altLang="en-US" sz="2520" dirty="0"/>
              <a:t> =  </a:t>
            </a:r>
            <a:r>
              <a:rPr lang="en-US" altLang="en-US" sz="3780" dirty="0"/>
              <a:t>V</a:t>
            </a:r>
            <a:r>
              <a:rPr lang="en-US" altLang="en-US" sz="3360" baseline="-25000" dirty="0"/>
              <a:t>i=1..</a:t>
            </a:r>
            <a:r>
              <a:rPr lang="en-US" altLang="en-US" sz="3360" baseline="-25000" dirty="0"/>
              <a:t>k</a:t>
            </a:r>
            <a:r>
              <a:rPr lang="en-US" altLang="en-US" sz="3780" dirty="0"/>
              <a:t>  </a:t>
            </a:r>
            <a:r>
              <a:rPr lang="en-US" altLang="en-US" sz="2520" dirty="0"/>
              <a:t>T(</a:t>
            </a:r>
            <a:r>
              <a:rPr lang="en-US" altLang="en-US" sz="2520" dirty="0" err="1"/>
              <a:t>s</a:t>
            </a:r>
            <a:r>
              <a:rPr lang="en-US" altLang="en-US" sz="2520" baseline="-25000" dirty="0" err="1"/>
              <a:t>k</a:t>
            </a:r>
            <a:r>
              <a:rPr lang="en-US" altLang="en-US" sz="2520" baseline="-25000" dirty="0"/>
              <a:t> </a:t>
            </a:r>
            <a:r>
              <a:rPr lang="en-US" altLang="en-US" sz="2520" dirty="0"/>
              <a:t>, </a:t>
            </a:r>
            <a:r>
              <a:rPr lang="en-US" altLang="en-US" sz="2520" dirty="0" err="1"/>
              <a:t>s</a:t>
            </a:r>
            <a:r>
              <a:rPr lang="en-US" altLang="en-US" sz="2520" baseline="-25000" dirty="0" err="1"/>
              <a:t>i</a:t>
            </a:r>
            <a:r>
              <a:rPr lang="en-US" altLang="en-US" sz="2520" dirty="0"/>
              <a:t>)</a:t>
            </a:r>
          </a:p>
          <a:p>
            <a:pPr>
              <a:lnSpc>
                <a:spcPct val="110000"/>
              </a:lnSpc>
              <a:buClr>
                <a:srgbClr val="252595"/>
              </a:buClr>
            </a:pPr>
            <a:endParaRPr lang="en-US" altLang="en-US" sz="2520" dirty="0"/>
          </a:p>
          <a:p>
            <a:pPr>
              <a:lnSpc>
                <a:spcPct val="110000"/>
              </a:lnSpc>
              <a:buClr>
                <a:srgbClr val="252595"/>
              </a:buClr>
            </a:pPr>
            <a:r>
              <a:rPr lang="en-US" altLang="en-US" sz="2520" dirty="0"/>
              <a:t>[</a:t>
            </a:r>
            <a:r>
              <a:rPr lang="en-US" altLang="en-US" sz="2520" dirty="0"/>
              <a:t>f]</a:t>
            </a:r>
            <a:r>
              <a:rPr lang="en-US" altLang="en-US" sz="2520" baseline="-25000" dirty="0" err="1"/>
              <a:t>i,k</a:t>
            </a:r>
            <a:r>
              <a:rPr lang="en-US" altLang="en-US" sz="2520" dirty="0"/>
              <a:t> means that temporal property f is true at </a:t>
            </a:r>
            <a:r>
              <a:rPr lang="en-US" altLang="en-US" sz="2520" dirty="0"/>
              <a:t>runs starting from </a:t>
            </a:r>
            <a:r>
              <a:rPr lang="en-US" altLang="en-US" sz="2520" dirty="0" err="1"/>
              <a:t>s</a:t>
            </a:r>
            <a:r>
              <a:rPr lang="en-US" altLang="en-US" sz="2520" baseline="-25000" dirty="0" err="1"/>
              <a:t>i</a:t>
            </a:r>
            <a:r>
              <a:rPr lang="en-US" altLang="en-US" sz="2520" dirty="0"/>
              <a:t> </a:t>
            </a:r>
            <a:r>
              <a:rPr lang="en-US" altLang="en-US" sz="2520" dirty="0"/>
              <a:t>and provable in k BMC iterations.</a:t>
            </a:r>
            <a:endParaRPr lang="en-US" altLang="en-US" sz="3780" dirty="0"/>
          </a:p>
          <a:p>
            <a:pPr>
              <a:lnSpc>
                <a:spcPct val="110000"/>
              </a:lnSpc>
              <a:buClr>
                <a:srgbClr val="252595"/>
              </a:buClr>
            </a:pPr>
            <a:endParaRPr lang="en-US" altLang="en-US" sz="1890" dirty="0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252595"/>
              </a:buClr>
            </a:pPr>
            <a:r>
              <a:rPr lang="en-US" altLang="en-US" sz="2520" dirty="0"/>
              <a:t>For </a:t>
            </a:r>
            <a:r>
              <a:rPr lang="en-US" altLang="en-US" sz="2520" dirty="0"/>
              <a:t>the property f to hold on the system  M </a:t>
            </a:r>
            <a:r>
              <a:rPr lang="el-GR" altLang="en-US" sz="2520" dirty="0"/>
              <a:t>Λ</a:t>
            </a:r>
            <a:r>
              <a:rPr lang="en-US" altLang="en-US" sz="2520" dirty="0"/>
              <a:t> </a:t>
            </a:r>
            <a:r>
              <a:rPr lang="en-US" altLang="en-US" sz="2520" dirty="0"/>
              <a:t>[f]</a:t>
            </a:r>
            <a:r>
              <a:rPr lang="en-US" altLang="en-US" sz="2520" baseline="-25000" dirty="0"/>
              <a:t>1,k</a:t>
            </a:r>
            <a:r>
              <a:rPr lang="en-US" altLang="en-US" sz="2520" dirty="0"/>
              <a:t>  </a:t>
            </a:r>
            <a:r>
              <a:rPr lang="en-US" altLang="en-US" sz="2520" dirty="0"/>
              <a:t>must </a:t>
            </a:r>
            <a:r>
              <a:rPr lang="en-US" altLang="en-US" sz="2520" dirty="0"/>
              <a:t>be valid.</a:t>
            </a:r>
            <a:r>
              <a:rPr lang="en-US" altLang="en-US" sz="3780" dirty="0"/>
              <a:t>         </a:t>
            </a:r>
            <a:endParaRPr lang="el-GR" altLang="en-US" sz="3780" dirty="0"/>
          </a:p>
        </p:txBody>
      </p:sp>
    </p:spTree>
    <p:extLst>
      <p:ext uri="{BB962C8B-B14F-4D97-AF65-F5344CB8AC3E}">
        <p14:creationId xmlns:p14="http://schemas.microsoft.com/office/powerpoint/2010/main" val="1066455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857F0-3918-49C6-A722-28813731B94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3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of LTL to SAT</a:t>
            </a:r>
          </a:p>
        </p:txBody>
      </p:sp>
      <p:sp>
        <p:nvSpPr>
          <p:cNvPr id="273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433513"/>
            <a:ext cx="10912078" cy="53273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err="1"/>
              <a:t>Xf</a:t>
            </a:r>
            <a:r>
              <a:rPr lang="en-US" altLang="en-US" dirty="0"/>
              <a:t>  is true at state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, </a:t>
            </a:r>
            <a:r>
              <a:rPr lang="en-US" altLang="en-US" dirty="0" err="1"/>
              <a:t>iff</a:t>
            </a:r>
            <a:r>
              <a:rPr lang="en-US" altLang="en-US" dirty="0"/>
              <a:t> f  is provable starting from s</a:t>
            </a:r>
            <a:r>
              <a:rPr lang="en-US" altLang="en-US" baseline="-25000" dirty="0"/>
              <a:t>i</a:t>
            </a:r>
            <a:r>
              <a:rPr lang="en-US" altLang="en-US" baseline="-25000" dirty="0"/>
              <a:t>+1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[ </a:t>
            </a:r>
            <a:r>
              <a:rPr lang="en-US" altLang="en-US" dirty="0"/>
              <a:t>X f ]</a:t>
            </a:r>
            <a:r>
              <a:rPr lang="en-US" altLang="en-US" baseline="-25000" dirty="0" err="1"/>
              <a:t>i,k</a:t>
            </a:r>
            <a:r>
              <a:rPr lang="en-US" altLang="en-US" baseline="-25000" dirty="0"/>
              <a:t> </a:t>
            </a:r>
            <a:r>
              <a:rPr lang="en-US" altLang="en-US" baseline="-25000" dirty="0" smtClean="0"/>
              <a:t>  </a:t>
            </a:r>
            <a:r>
              <a:rPr lang="en-US" altLang="en-US" dirty="0"/>
              <a:t>= </a:t>
            </a:r>
            <a:r>
              <a:rPr lang="en-US" altLang="en-US" dirty="0" smtClean="0"/>
              <a:t> (</a:t>
            </a:r>
            <a:r>
              <a:rPr lang="en-US" altLang="en-US" dirty="0" err="1"/>
              <a:t>i</a:t>
            </a:r>
            <a:r>
              <a:rPr lang="en-US" altLang="en-US" dirty="0"/>
              <a:t> &lt; k ) </a:t>
            </a:r>
            <a:r>
              <a:rPr lang="el-GR" altLang="en-US" dirty="0"/>
              <a:t>Λ</a:t>
            </a:r>
            <a:r>
              <a:rPr lang="en-US" altLang="en-US" dirty="0"/>
              <a:t> [ f ]</a:t>
            </a:r>
            <a:r>
              <a:rPr lang="en-US" altLang="en-US" baseline="-25000" dirty="0" smtClean="0"/>
              <a:t>i+1,k</a:t>
            </a:r>
            <a:endParaRPr lang="en-US" altLang="en-US" sz="20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 err="1"/>
              <a:t>Ff</a:t>
            </a:r>
            <a:r>
              <a:rPr lang="en-US" altLang="en-US" dirty="0"/>
              <a:t>  is true in state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 , </a:t>
            </a:r>
            <a:r>
              <a:rPr lang="en-US" altLang="en-US" dirty="0" err="1"/>
              <a:t>iff</a:t>
            </a:r>
            <a:r>
              <a:rPr lang="en-US" altLang="en-US" dirty="0"/>
              <a:t> f is provable within k iterations from some future state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j</a:t>
            </a:r>
            <a:endParaRPr lang="en-US" altLang="en-US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[ </a:t>
            </a:r>
            <a:r>
              <a:rPr lang="en-US" altLang="en-US" dirty="0"/>
              <a:t>F </a:t>
            </a:r>
            <a:r>
              <a:rPr lang="en-US" altLang="en-US" dirty="0" err="1"/>
              <a:t>f</a:t>
            </a:r>
            <a:r>
              <a:rPr lang="en-US" altLang="en-US" dirty="0"/>
              <a:t> ]</a:t>
            </a:r>
            <a:r>
              <a:rPr lang="en-US" altLang="en-US" baseline="-25000" dirty="0" err="1"/>
              <a:t>ik</a:t>
            </a:r>
            <a:r>
              <a:rPr lang="en-US" altLang="en-US" baseline="-25000" dirty="0"/>
              <a:t> </a:t>
            </a:r>
            <a:r>
              <a:rPr lang="en-US" altLang="en-US" baseline="-25000" dirty="0" smtClean="0"/>
              <a:t>  </a:t>
            </a:r>
            <a:r>
              <a:rPr lang="en-US" altLang="en-US" dirty="0" smtClean="0"/>
              <a:t>= 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j</a:t>
            </a:r>
            <a:r>
              <a:rPr lang="en-US" altLang="en-US" baseline="-25000" dirty="0" smtClean="0"/>
              <a:t>=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/>
              <a:t>..k </a:t>
            </a:r>
            <a:r>
              <a:rPr lang="en-US" altLang="en-US" dirty="0"/>
              <a:t>[ f ]</a:t>
            </a:r>
            <a:r>
              <a:rPr lang="en-US" altLang="en-US" baseline="-25000" dirty="0" err="1" smtClean="0"/>
              <a:t>j,k</a:t>
            </a:r>
            <a:endParaRPr lang="en-US" altLang="en-US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/>
              <a:t>Gf is true in state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 , </a:t>
            </a:r>
            <a:r>
              <a:rPr lang="en-US" altLang="en-US" dirty="0" err="1"/>
              <a:t>iff</a:t>
            </a:r>
            <a:r>
              <a:rPr lang="en-US" altLang="en-US" dirty="0"/>
              <a:t> f is true at all states reachable in k iterations and all paths </a:t>
            </a:r>
            <a:r>
              <a:rPr lang="en-US" altLang="en-US" dirty="0" smtClean="0"/>
              <a:t>loop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[ </a:t>
            </a:r>
            <a:r>
              <a:rPr lang="en-US" altLang="en-US" dirty="0"/>
              <a:t>G f ]</a:t>
            </a:r>
            <a:r>
              <a:rPr lang="en-US" altLang="en-US" baseline="-25000" dirty="0" err="1"/>
              <a:t>i,k</a:t>
            </a:r>
            <a:r>
              <a:rPr lang="en-US" altLang="en-US" dirty="0"/>
              <a:t> </a:t>
            </a:r>
            <a:r>
              <a:rPr lang="en-US" altLang="en-US" dirty="0" smtClean="0"/>
              <a:t>=  </a:t>
            </a:r>
            <a:r>
              <a:rPr lang="el-GR" altLang="en-US" dirty="0" smtClean="0"/>
              <a:t>Λ</a:t>
            </a:r>
            <a:r>
              <a:rPr lang="en-US" altLang="en-US" baseline="-25000" dirty="0"/>
              <a:t>j=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..k </a:t>
            </a:r>
            <a:r>
              <a:rPr lang="en-US" altLang="en-US" dirty="0"/>
              <a:t>[ f ]</a:t>
            </a:r>
            <a:r>
              <a:rPr lang="en-US" altLang="en-US" baseline="-25000" dirty="0" err="1"/>
              <a:t>j,k</a:t>
            </a:r>
            <a:r>
              <a:rPr lang="en-US" altLang="en-US" baseline="-25000" dirty="0"/>
              <a:t> </a:t>
            </a:r>
            <a:r>
              <a:rPr lang="el-GR" altLang="en-US" dirty="0"/>
              <a:t>Λ</a:t>
            </a:r>
            <a:r>
              <a:rPr lang="en-US" altLang="en-US" dirty="0"/>
              <a:t> </a:t>
            </a:r>
            <a:r>
              <a:rPr lang="en-US" altLang="en-US" dirty="0" err="1" smtClean="0"/>
              <a:t>loop</a:t>
            </a:r>
            <a:r>
              <a:rPr lang="en-US" altLang="en-US" baseline="-25000" dirty="0" err="1" smtClean="0"/>
              <a:t>k</a:t>
            </a:r>
            <a:endParaRPr lang="en-US" altLang="en-US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/>
              <a:t>f U g is true at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 , </a:t>
            </a:r>
            <a:r>
              <a:rPr lang="en-US" altLang="en-US" dirty="0" err="1"/>
              <a:t>iff</a:t>
            </a:r>
            <a:r>
              <a:rPr lang="en-US" altLang="en-US" dirty="0"/>
              <a:t> g is provable from some state reachable within k iterations and f is provable from all preceding states within k </a:t>
            </a:r>
            <a:r>
              <a:rPr lang="en-US" altLang="en-US" dirty="0" smtClean="0"/>
              <a:t>iterations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[ </a:t>
            </a:r>
            <a:r>
              <a:rPr lang="en-US" altLang="en-US" dirty="0"/>
              <a:t>f U g ]</a:t>
            </a:r>
            <a:r>
              <a:rPr lang="en-US" altLang="en-US" baseline="-25000" dirty="0" err="1"/>
              <a:t>i,k</a:t>
            </a:r>
            <a:r>
              <a:rPr lang="en-US" altLang="en-US" dirty="0"/>
              <a:t> </a:t>
            </a:r>
            <a:r>
              <a:rPr lang="en-US" altLang="en-US" dirty="0"/>
              <a:t> =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</a:t>
            </a:r>
            <a:r>
              <a:rPr lang="en-US" altLang="en-US" baseline="-25000" dirty="0" err="1" smtClean="0"/>
              <a:t>j</a:t>
            </a:r>
            <a:r>
              <a:rPr lang="en-US" altLang="en-US" baseline="-25000" dirty="0" smtClean="0"/>
              <a:t>=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/>
              <a:t>..k</a:t>
            </a:r>
            <a:r>
              <a:rPr lang="en-US" altLang="en-US" dirty="0"/>
              <a:t>( [ g ]</a:t>
            </a:r>
            <a:r>
              <a:rPr lang="en-US" altLang="en-US" baseline="-25000" dirty="0" err="1"/>
              <a:t>j,k</a:t>
            </a:r>
            <a:r>
              <a:rPr lang="en-US" altLang="en-US" baseline="-25000" dirty="0"/>
              <a:t> </a:t>
            </a:r>
            <a:r>
              <a:rPr lang="el-GR" altLang="en-US" dirty="0"/>
              <a:t>Λ</a:t>
            </a:r>
            <a:r>
              <a:rPr lang="en-US" altLang="en-US" dirty="0"/>
              <a:t> </a:t>
            </a:r>
            <a:r>
              <a:rPr lang="el-GR" altLang="en-US" dirty="0"/>
              <a:t>Λ</a:t>
            </a:r>
            <a:r>
              <a:rPr lang="en-US" altLang="en-US" baseline="-25000" dirty="0"/>
              <a:t>n=i..j-1</a:t>
            </a:r>
            <a:r>
              <a:rPr lang="en-US" altLang="en-US" dirty="0"/>
              <a:t>[ f ]</a:t>
            </a:r>
            <a:r>
              <a:rPr lang="en-US" altLang="en-US" baseline="-25000" dirty="0" err="1"/>
              <a:t>n,k</a:t>
            </a:r>
            <a:r>
              <a:rPr lang="en-US" altLang="en-US" dirty="0"/>
              <a:t>) </a:t>
            </a:r>
            <a:endParaRPr lang="el-GR" altLang="en-US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5749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4167187" y="2533650"/>
            <a:ext cx="7391400" cy="99060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INDUCTION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3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artoon_dev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7" y="1084892"/>
            <a:ext cx="1117599" cy="101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intuitive basis for induction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47787" y="1466850"/>
            <a:ext cx="51816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Is any bad state reachable</a:t>
            </a:r>
          </a:p>
          <a:p>
            <a:pPr algn="ctr"/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smtClean="0">
                <a:latin typeface="Arial Narrow" panose="020B0606020202030204" pitchFamily="34" charset="0"/>
              </a:rPr>
              <a:t>from any initial state? 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47787" y="2762250"/>
            <a:ext cx="12192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INITIAL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STATES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0187" y="1466850"/>
            <a:ext cx="12192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BAD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STATES</a:t>
            </a:r>
            <a:endParaRPr lang="en-US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14387" y="3600450"/>
            <a:ext cx="533400" cy="381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85393" y="1066740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S</a:t>
            </a:r>
            <a:r>
              <a:rPr lang="en-US" b="1" dirty="0" smtClean="0">
                <a:latin typeface="Arial Narrow" panose="020B0606020202030204" pitchFamily="34" charset="0"/>
              </a:rPr>
              <a:t>tate transition system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8186" y="2256041"/>
            <a:ext cx="5247561" cy="2215991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Suppose we prove the following:</a:t>
            </a:r>
            <a:endParaRPr lang="en-US" sz="2300" b="1" dirty="0" smtClean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Arial Narrow" panose="020B0606020202030204" pitchFamily="34" charset="0"/>
              </a:rPr>
              <a:t>All initial states are good,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smtClean="0">
                <a:latin typeface="Arial Narrow" panose="020B0606020202030204" pitchFamily="34" charset="0"/>
              </a:rPr>
              <a:t>The transition relation does not allow any transition from a good state to a bad state</a:t>
            </a:r>
          </a:p>
          <a:p>
            <a:r>
              <a:rPr lang="en-US" sz="2300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Then inductively, we are safe</a:t>
            </a:r>
            <a:endParaRPr lang="en-US" sz="23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187" y="4636234"/>
            <a:ext cx="896912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anose="020B0606020202030204" pitchFamily="34" charset="0"/>
              </a:rPr>
              <a:t>Let p be the formula representing bad states</a:t>
            </a:r>
          </a:p>
          <a:p>
            <a:r>
              <a:rPr lang="en-US" sz="2200" b="1" dirty="0" smtClean="0">
                <a:latin typeface="Arial Narrow" panose="020B0606020202030204" pitchFamily="34" charset="0"/>
              </a:rPr>
              <a:t>Then we check: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Arial Narrow" panose="020B0606020202030204" pitchFamily="34" charset="0"/>
              </a:rPr>
              <a:t>Whether Q</a:t>
            </a:r>
            <a:r>
              <a:rPr lang="en-US" sz="2200" b="1" baseline="-25000" dirty="0" smtClean="0">
                <a:latin typeface="Arial Narrow" panose="020B0606020202030204" pitchFamily="34" charset="0"/>
              </a:rPr>
              <a:t>0</a:t>
            </a:r>
            <a:r>
              <a:rPr lang="en-US" sz="2200" b="1" dirty="0" smtClean="0">
                <a:latin typeface="Arial Narrow" panose="020B0606020202030204" pitchFamily="34" charset="0"/>
              </a:rPr>
              <a:t> </a:t>
            </a:r>
            <a:r>
              <a:rPr lang="en-US" sz="2200" b="1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 p is empty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Whether </a:t>
            </a:r>
            <a:r>
              <a:rPr lang="en-US" sz="2200" b="1" dirty="0" err="1" smtClean="0">
                <a:latin typeface="Arial Narrow" panose="020B0606020202030204" pitchFamily="34" charset="0"/>
                <a:sym typeface="Symbol" panose="05050102010706020507" pitchFamily="18" charset="2"/>
              </a:rPr>
              <a:t>PreImage</a:t>
            </a:r>
            <a:r>
              <a:rPr lang="en-US" sz="2200" b="1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(p) </a:t>
            </a:r>
            <a:r>
              <a:rPr lang="en-US" sz="2200" b="1" dirty="0">
                <a:latin typeface="Arial Narrow" panose="020B0606020202030204" pitchFamily="34" charset="0"/>
                <a:sym typeface="Symbol" panose="05050102010706020507" pitchFamily="18" charset="2"/>
              </a:rPr>
              <a:t> </a:t>
            </a:r>
            <a:r>
              <a:rPr lang="en-US" sz="2200" b="1" dirty="0" smtClean="0">
                <a:latin typeface="Arial Narrow" panose="020B0606020202030204" pitchFamily="34" charset="0"/>
                <a:sym typeface="Symbol" panose="05050102010706020507" pitchFamily="18" charset="2"/>
              </a:rPr>
              <a:t>p </a:t>
            </a:r>
            <a:r>
              <a:rPr lang="en-US" sz="2200" b="1" dirty="0">
                <a:latin typeface="Arial Narrow" panose="020B0606020202030204" pitchFamily="34" charset="0"/>
                <a:sym typeface="Symbol" panose="05050102010706020507" pitchFamily="18" charset="2"/>
              </a:rPr>
              <a:t>is empty</a:t>
            </a:r>
          </a:p>
          <a:p>
            <a:r>
              <a:rPr lang="en-US" sz="2200" b="1" dirty="0" smtClean="0">
                <a:latin typeface="Arial Narrow" panose="020B0606020202030204" pitchFamily="34" charset="0"/>
              </a:rPr>
              <a:t>If both are true, then we have inductively shown that bad states are unreachable</a:t>
            </a:r>
            <a:endParaRPr lang="en-US" sz="22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7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notion of k-induction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0078" y="3050059"/>
            <a:ext cx="11551444" cy="361515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For k= 0, 1, ….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  1.  Check whether any state reachable from Q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in k or fewer steps is bad.</a:t>
            </a:r>
          </a:p>
          <a:p>
            <a:pPr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  If so, report counterexample and exit.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ym typeface="Symbol" panose="05050102010706020507" pitchFamily="18" charset="2"/>
              </a:rPr>
              <a:t>  2.  Check </a:t>
            </a:r>
            <a:r>
              <a:rPr lang="en-US" dirty="0">
                <a:sym typeface="Symbol" panose="05050102010706020507" pitchFamily="18" charset="2"/>
              </a:rPr>
              <a:t>w</a:t>
            </a:r>
            <a:r>
              <a:rPr lang="en-US" dirty="0" smtClean="0">
                <a:sym typeface="Symbol" panose="05050102010706020507" pitchFamily="18" charset="2"/>
              </a:rPr>
              <a:t>hether R guarantees that there is no transition to a bad state after k safe steps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ym typeface="Symbol" panose="05050102010706020507" pitchFamily="18" charset="2"/>
              </a:rPr>
              <a:t>             If so, exit with success. </a:t>
            </a:r>
          </a:p>
          <a:p>
            <a:pPr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3.  Otherwise continue to the next iteration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For finite state systems we can guarantee that the above will terminate in a finite number of iterations.</a:t>
            </a:r>
            <a:endParaRPr lang="en-US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50443" y="143844"/>
            <a:ext cx="6832599" cy="2914710"/>
            <a:chOff x="814387" y="1066740"/>
            <a:chExt cx="6832599" cy="2914710"/>
          </a:xfrm>
        </p:grpSpPr>
        <p:pic>
          <p:nvPicPr>
            <p:cNvPr id="10" name="Picture 4" descr="cartoon_devi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7" y="1084892"/>
              <a:ext cx="1117599" cy="1010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1347787" y="1466850"/>
              <a:ext cx="5181600" cy="2209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Is any bad state reachable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 </a:t>
              </a:r>
              <a:r>
                <a:rPr lang="en-US" b="1" dirty="0" smtClean="0">
                  <a:latin typeface="Arial Narrow" panose="020B0606020202030204" pitchFamily="34" charset="0"/>
                </a:rPr>
                <a:t>from any initial state? 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47787" y="2762250"/>
              <a:ext cx="1219200" cy="914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INITIAL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 Narrow" panose="020B0606020202030204" pitchFamily="34" charset="0"/>
                </a:rPr>
                <a:t>STATES</a:t>
              </a:r>
              <a:endParaRPr lang="en-US" b="1" dirty="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0187" y="1466850"/>
              <a:ext cx="1219200" cy="9144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BAD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STATES</a:t>
              </a:r>
              <a:endParaRPr lang="en-US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814387" y="3600450"/>
              <a:ext cx="533400" cy="381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85393" y="1066740"/>
              <a:ext cx="249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S</a:t>
              </a:r>
              <a:r>
                <a:rPr lang="en-US" b="1" dirty="0" smtClean="0">
                  <a:latin typeface="Arial Narrow" panose="020B0606020202030204" pitchFamily="34" charset="0"/>
                </a:rPr>
                <a:t>tate transition system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4167187" y="2533650"/>
            <a:ext cx="7391400" cy="99060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ABSTRACTION REFINEMENT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2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Cone-of-influence reduction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313" y="1258917"/>
            <a:ext cx="4880610" cy="5505688"/>
          </a:xfrm>
        </p:spPr>
        <p:txBody>
          <a:bodyPr>
            <a:normAutofit lnSpcReduction="10000"/>
          </a:bodyPr>
          <a:lstStyle/>
          <a:p>
            <a:r>
              <a:rPr lang="en-US" sz="2520" dirty="0"/>
              <a:t>Two state variables</a:t>
            </a:r>
          </a:p>
          <a:p>
            <a:pPr lvl="1"/>
            <a:r>
              <a:rPr lang="en-US" dirty="0" smtClean="0"/>
              <a:t>b and d</a:t>
            </a:r>
          </a:p>
          <a:p>
            <a:pPr lvl="1"/>
            <a:endParaRPr lang="en-US" sz="1680" dirty="0"/>
          </a:p>
          <a:p>
            <a:r>
              <a:rPr lang="en-US" sz="2520" dirty="0"/>
              <a:t>The value of </a:t>
            </a:r>
            <a:r>
              <a:rPr lang="en-US" sz="2520" i="1" dirty="0"/>
              <a:t>f</a:t>
            </a:r>
            <a:r>
              <a:rPr lang="en-US" sz="2520" dirty="0"/>
              <a:t> is influenced by:</a:t>
            </a:r>
          </a:p>
          <a:p>
            <a:pPr lvl="1"/>
            <a:r>
              <a:rPr lang="en-US" dirty="0" smtClean="0"/>
              <a:t>Input </a:t>
            </a:r>
            <a:r>
              <a:rPr lang="en-US" i="1" dirty="0" smtClean="0"/>
              <a:t>a</a:t>
            </a:r>
            <a:endParaRPr lang="en-US" dirty="0" smtClean="0"/>
          </a:p>
          <a:p>
            <a:pPr lvl="1"/>
            <a:r>
              <a:rPr lang="en-US" dirty="0" smtClean="0"/>
              <a:t>State S1</a:t>
            </a:r>
          </a:p>
          <a:p>
            <a:pPr marL="480060" lvl="1" indent="0">
              <a:buNone/>
            </a:pPr>
            <a:endParaRPr lang="en-US" sz="1890" dirty="0"/>
          </a:p>
          <a:p>
            <a:r>
              <a:rPr lang="en-US" sz="2520" dirty="0"/>
              <a:t>The value of </a:t>
            </a:r>
            <a:r>
              <a:rPr lang="en-US" sz="2520" i="1" dirty="0"/>
              <a:t>g</a:t>
            </a:r>
            <a:r>
              <a:rPr lang="en-US" sz="2520" dirty="0"/>
              <a:t> is influenced by:</a:t>
            </a:r>
          </a:p>
          <a:p>
            <a:pPr lvl="1"/>
            <a:r>
              <a:rPr lang="en-US" dirty="0" smtClean="0"/>
              <a:t>Input </a:t>
            </a:r>
            <a:r>
              <a:rPr lang="en-US" i="1" dirty="0" smtClean="0"/>
              <a:t>b</a:t>
            </a:r>
            <a:endParaRPr lang="en-US" dirty="0" smtClean="0"/>
          </a:p>
          <a:p>
            <a:pPr lvl="1"/>
            <a:r>
              <a:rPr lang="en-US" dirty="0" smtClean="0"/>
              <a:t>State S2</a:t>
            </a:r>
          </a:p>
          <a:p>
            <a:pPr lvl="1"/>
            <a:r>
              <a:rPr lang="en-US" sz="1890" dirty="0"/>
              <a:t>State S1, because S2 is influenced by it</a:t>
            </a:r>
          </a:p>
          <a:p>
            <a:pPr lvl="1"/>
            <a:r>
              <a:rPr lang="en-US" sz="1890" dirty="0"/>
              <a:t>Input </a:t>
            </a:r>
            <a:r>
              <a:rPr lang="en-US" sz="1890" i="1" dirty="0"/>
              <a:t>a</a:t>
            </a:r>
            <a:r>
              <a:rPr lang="en-US" sz="1890" dirty="0"/>
              <a:t>, because S1 is influenced by it</a:t>
            </a:r>
          </a:p>
          <a:p>
            <a:pPr lvl="1"/>
            <a:endParaRPr lang="en-US" sz="1890" dirty="0"/>
          </a:p>
          <a:p>
            <a:r>
              <a:rPr lang="en-US" sz="2520" dirty="0">
                <a:solidFill>
                  <a:srgbClr val="C00000"/>
                </a:solidFill>
              </a:rPr>
              <a:t>Computable using static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7059234" y="1121807"/>
            <a:ext cx="3827515" cy="5229433"/>
            <a:chOff x="4098925" y="1068388"/>
            <a:chExt cx="3645253" cy="4980412"/>
          </a:xfrm>
        </p:grpSpPr>
        <p:grpSp>
          <p:nvGrpSpPr>
            <p:cNvPr id="6" name="Group 5"/>
            <p:cNvGrpSpPr/>
            <p:nvPr/>
          </p:nvGrpSpPr>
          <p:grpSpPr>
            <a:xfrm>
              <a:off x="4098925" y="1068388"/>
              <a:ext cx="3521075" cy="1703812"/>
              <a:chOff x="708025" y="1052513"/>
              <a:chExt cx="3521075" cy="1703812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 flipH="1">
                <a:off x="3124200" y="1689100"/>
                <a:ext cx="622300" cy="533400"/>
              </a:xfrm>
              <a:prstGeom prst="moon">
                <a:avLst>
                  <a:gd name="adj" fmla="val 80611"/>
                </a:avLst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1803400" y="1193800"/>
                <a:ext cx="622300" cy="469900"/>
                <a:chOff x="1688" y="992"/>
                <a:chExt cx="392" cy="296"/>
              </a:xfrm>
            </p:grpSpPr>
            <p:sp>
              <p:nvSpPr>
                <p:cNvPr id="33" name="AutoShape 8"/>
                <p:cNvSpPr>
                  <a:spLocks noChangeArrowheads="1"/>
                </p:cNvSpPr>
                <p:nvPr/>
              </p:nvSpPr>
              <p:spPr bwMode="auto">
                <a:xfrm>
                  <a:off x="1784" y="992"/>
                  <a:ext cx="296" cy="296"/>
                </a:xfrm>
                <a:prstGeom prst="flowChartDelay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2100"/>
                </a:p>
              </p:txBody>
            </p:sp>
            <p:sp>
              <p:nvSpPr>
                <p:cNvPr id="34" name="Oval 9"/>
                <p:cNvSpPr>
                  <a:spLocks noChangeArrowheads="1"/>
                </p:cNvSpPr>
                <p:nvPr/>
              </p:nvSpPr>
              <p:spPr bwMode="auto">
                <a:xfrm>
                  <a:off x="1688" y="1176"/>
                  <a:ext cx="88" cy="8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2100"/>
                </a:p>
              </p:txBody>
            </p:sp>
          </p:grp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 flipH="1">
                <a:off x="2832100" y="18034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10" name="Line 11"/>
              <p:cNvSpPr>
                <a:spLocks noChangeShapeType="1"/>
              </p:cNvSpPr>
              <p:nvPr/>
            </p:nvSpPr>
            <p:spPr bwMode="auto">
              <a:xfrm>
                <a:off x="2844800" y="2070100"/>
                <a:ext cx="368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11" name="AutoShape 13"/>
              <p:cNvSpPr>
                <a:spLocks noChangeArrowheads="1"/>
              </p:cNvSpPr>
              <p:nvPr/>
            </p:nvSpPr>
            <p:spPr bwMode="auto">
              <a:xfrm flipV="1">
                <a:off x="1981200" y="2197100"/>
                <a:ext cx="469900" cy="469900"/>
              </a:xfrm>
              <a:prstGeom prst="flowChartDelay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12" name="Oval 14"/>
              <p:cNvSpPr>
                <a:spLocks noChangeArrowheads="1"/>
              </p:cNvSpPr>
              <p:nvPr/>
            </p:nvSpPr>
            <p:spPr bwMode="auto">
              <a:xfrm flipV="1">
                <a:off x="3746500" y="1866900"/>
                <a:ext cx="139700" cy="127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2438400" y="2057400"/>
                <a:ext cx="419100" cy="355600"/>
                <a:chOff x="1528" y="1280"/>
                <a:chExt cx="264" cy="224"/>
              </a:xfrm>
            </p:grpSpPr>
            <p:sp>
              <p:nvSpPr>
                <p:cNvPr id="31" name="Line 16"/>
                <p:cNvSpPr>
                  <a:spLocks noChangeShapeType="1"/>
                </p:cNvSpPr>
                <p:nvPr/>
              </p:nvSpPr>
              <p:spPr bwMode="auto">
                <a:xfrm>
                  <a:off x="1528" y="1504"/>
                  <a:ext cx="2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2100"/>
                </a:p>
              </p:txBody>
            </p:sp>
            <p:sp>
              <p:nvSpPr>
                <p:cNvPr id="3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92" y="1280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2100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 flipV="1">
                <a:off x="2425700" y="1435100"/>
                <a:ext cx="419100" cy="355600"/>
                <a:chOff x="1528" y="1280"/>
                <a:chExt cx="264" cy="224"/>
              </a:xfrm>
            </p:grpSpPr>
            <p:sp>
              <p:nvSpPr>
                <p:cNvPr id="29" name="Line 19"/>
                <p:cNvSpPr>
                  <a:spLocks noChangeShapeType="1"/>
                </p:cNvSpPr>
                <p:nvPr/>
              </p:nvSpPr>
              <p:spPr bwMode="auto">
                <a:xfrm>
                  <a:off x="1528" y="1504"/>
                  <a:ext cx="2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2100"/>
                </a:p>
              </p:txBody>
            </p:sp>
            <p:sp>
              <p:nvSpPr>
                <p:cNvPr id="3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792" y="1280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2100"/>
                </a:p>
              </p:txBody>
            </p:sp>
          </p:grpSp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>
                <a:off x="1054100" y="25527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 flipH="1">
                <a:off x="1625600" y="1549400"/>
                <a:ext cx="177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1625600" y="1549400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H="1" flipV="1">
                <a:off x="1498600" y="2311400"/>
                <a:ext cx="482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1511300" y="1308100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H="1">
                <a:off x="1041400" y="13081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21" name="Oval 28"/>
              <p:cNvSpPr>
                <a:spLocks noChangeArrowheads="1"/>
              </p:cNvSpPr>
              <p:nvPr/>
            </p:nvSpPr>
            <p:spPr bwMode="auto">
              <a:xfrm>
                <a:off x="1460500" y="1257300"/>
                <a:ext cx="88900" cy="889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2" name="Oval 29"/>
              <p:cNvSpPr>
                <a:spLocks noChangeArrowheads="1"/>
              </p:cNvSpPr>
              <p:nvPr/>
            </p:nvSpPr>
            <p:spPr bwMode="auto">
              <a:xfrm>
                <a:off x="1587500" y="2501900"/>
                <a:ext cx="88900" cy="889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3" name="Line 57"/>
              <p:cNvSpPr>
                <a:spLocks noChangeShapeType="1"/>
              </p:cNvSpPr>
              <p:nvPr/>
            </p:nvSpPr>
            <p:spPr bwMode="auto">
              <a:xfrm>
                <a:off x="3860800" y="1917700"/>
                <a:ext cx="368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24" name="Text Box 58"/>
              <p:cNvSpPr txBox="1">
                <a:spLocks noChangeArrowheads="1"/>
              </p:cNvSpPr>
              <p:nvPr/>
            </p:nvSpPr>
            <p:spPr bwMode="auto">
              <a:xfrm>
                <a:off x="708025" y="1052513"/>
                <a:ext cx="317853" cy="39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1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</a:p>
            </p:txBody>
          </p:sp>
          <p:sp>
            <p:nvSpPr>
              <p:cNvPr id="26" name="Text Box 60"/>
              <p:cNvSpPr txBox="1">
                <a:spLocks noChangeArrowheads="1"/>
              </p:cNvSpPr>
              <p:nvPr/>
            </p:nvSpPr>
            <p:spPr bwMode="auto">
              <a:xfrm>
                <a:off x="2600325" y="1065213"/>
                <a:ext cx="304112" cy="39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1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857500" y="2360613"/>
                <a:ext cx="304112" cy="39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28" name="Text Box 62"/>
              <p:cNvSpPr txBox="1">
                <a:spLocks noChangeArrowheads="1"/>
              </p:cNvSpPr>
              <p:nvPr/>
            </p:nvSpPr>
            <p:spPr bwMode="auto">
              <a:xfrm>
                <a:off x="3959225" y="1535113"/>
                <a:ext cx="247627" cy="39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1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149725" y="3919538"/>
              <a:ext cx="3594453" cy="2129262"/>
              <a:chOff x="682625" y="627063"/>
              <a:chExt cx="3594453" cy="2129262"/>
            </a:xfrm>
          </p:grpSpPr>
          <p:sp>
            <p:nvSpPr>
              <p:cNvPr id="36" name="AutoShape 6"/>
              <p:cNvSpPr>
                <a:spLocks noChangeArrowheads="1"/>
              </p:cNvSpPr>
              <p:nvPr/>
            </p:nvSpPr>
            <p:spPr bwMode="auto">
              <a:xfrm flipH="1">
                <a:off x="3124200" y="1689100"/>
                <a:ext cx="622300" cy="533400"/>
              </a:xfrm>
              <a:prstGeom prst="moon">
                <a:avLst>
                  <a:gd name="adj" fmla="val 80611"/>
                </a:avLst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1803400" y="1193800"/>
                <a:ext cx="622300" cy="469900"/>
                <a:chOff x="1688" y="992"/>
                <a:chExt cx="392" cy="296"/>
              </a:xfrm>
            </p:grpSpPr>
            <p:sp>
              <p:nvSpPr>
                <p:cNvPr id="62" name="AutoShape 8"/>
                <p:cNvSpPr>
                  <a:spLocks noChangeArrowheads="1"/>
                </p:cNvSpPr>
                <p:nvPr/>
              </p:nvSpPr>
              <p:spPr bwMode="auto">
                <a:xfrm>
                  <a:off x="1784" y="992"/>
                  <a:ext cx="296" cy="296"/>
                </a:xfrm>
                <a:prstGeom prst="flowChartDelay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2100"/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auto">
                <a:xfrm>
                  <a:off x="1688" y="1176"/>
                  <a:ext cx="88" cy="80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2100"/>
                </a:p>
              </p:txBody>
            </p:sp>
          </p:grp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 flipH="1">
                <a:off x="2832100" y="18034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844800" y="2070100"/>
                <a:ext cx="368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 flipV="1">
                <a:off x="1981200" y="2197100"/>
                <a:ext cx="469900" cy="469900"/>
              </a:xfrm>
              <a:prstGeom prst="flowChartDelay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41" name="Oval 14"/>
              <p:cNvSpPr>
                <a:spLocks noChangeArrowheads="1"/>
              </p:cNvSpPr>
              <p:nvPr/>
            </p:nvSpPr>
            <p:spPr bwMode="auto">
              <a:xfrm flipV="1">
                <a:off x="3746500" y="1866900"/>
                <a:ext cx="139700" cy="127000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grpSp>
            <p:nvGrpSpPr>
              <p:cNvPr id="42" name="Group 15"/>
              <p:cNvGrpSpPr>
                <a:grpSpLocks/>
              </p:cNvGrpSpPr>
              <p:nvPr/>
            </p:nvGrpSpPr>
            <p:grpSpPr bwMode="auto">
              <a:xfrm>
                <a:off x="2438400" y="2057400"/>
                <a:ext cx="419100" cy="355600"/>
                <a:chOff x="1528" y="1280"/>
                <a:chExt cx="264" cy="224"/>
              </a:xfrm>
            </p:grpSpPr>
            <p:sp>
              <p:nvSpPr>
                <p:cNvPr id="60" name="Line 16"/>
                <p:cNvSpPr>
                  <a:spLocks noChangeShapeType="1"/>
                </p:cNvSpPr>
                <p:nvPr/>
              </p:nvSpPr>
              <p:spPr bwMode="auto">
                <a:xfrm>
                  <a:off x="1528" y="1504"/>
                  <a:ext cx="2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2100"/>
                </a:p>
              </p:txBody>
            </p:sp>
            <p:sp>
              <p:nvSpPr>
                <p:cNvPr id="6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92" y="1280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2100"/>
                </a:p>
              </p:txBody>
            </p:sp>
          </p:grpSp>
          <p:grpSp>
            <p:nvGrpSpPr>
              <p:cNvPr id="43" name="Group 18"/>
              <p:cNvGrpSpPr>
                <a:grpSpLocks/>
              </p:cNvGrpSpPr>
              <p:nvPr/>
            </p:nvGrpSpPr>
            <p:grpSpPr bwMode="auto">
              <a:xfrm flipV="1">
                <a:off x="2425700" y="1435100"/>
                <a:ext cx="419100" cy="355600"/>
                <a:chOff x="1528" y="1280"/>
                <a:chExt cx="264" cy="224"/>
              </a:xfrm>
            </p:grpSpPr>
            <p:sp>
              <p:nvSpPr>
                <p:cNvPr id="58" name="Line 19"/>
                <p:cNvSpPr>
                  <a:spLocks noChangeShapeType="1"/>
                </p:cNvSpPr>
                <p:nvPr/>
              </p:nvSpPr>
              <p:spPr bwMode="auto">
                <a:xfrm>
                  <a:off x="1528" y="1504"/>
                  <a:ext cx="2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2100"/>
                </a:p>
              </p:txBody>
            </p:sp>
            <p:sp>
              <p:nvSpPr>
                <p:cNvPr id="5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792" y="1280"/>
                  <a:ext cx="0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2100"/>
                </a:p>
              </p:txBody>
            </p:sp>
          </p:grp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054100" y="25527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 flipH="1">
                <a:off x="1625600" y="1549400"/>
                <a:ext cx="177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1625600" y="1549400"/>
                <a:ext cx="0" cy="990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 flipH="1" flipV="1">
                <a:off x="1498600" y="2311400"/>
                <a:ext cx="482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48" name="Line 25"/>
              <p:cNvSpPr>
                <a:spLocks noChangeShapeType="1"/>
              </p:cNvSpPr>
              <p:nvPr/>
            </p:nvSpPr>
            <p:spPr bwMode="auto">
              <a:xfrm>
                <a:off x="1504950" y="627063"/>
                <a:ext cx="6350" cy="16716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 flipH="1" flipV="1">
                <a:off x="965200" y="1301750"/>
                <a:ext cx="990600" cy="6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2781300" y="1355725"/>
                <a:ext cx="88900" cy="889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1587500" y="2501900"/>
                <a:ext cx="88900" cy="889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52" name="Line 57"/>
              <p:cNvSpPr>
                <a:spLocks noChangeShapeType="1"/>
              </p:cNvSpPr>
              <p:nvPr/>
            </p:nvSpPr>
            <p:spPr bwMode="auto">
              <a:xfrm>
                <a:off x="3860800" y="1917700"/>
                <a:ext cx="368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/>
              </a:p>
            </p:txBody>
          </p:sp>
          <p:sp>
            <p:nvSpPr>
              <p:cNvPr id="54" name="Text Box 59"/>
              <p:cNvSpPr txBox="1">
                <a:spLocks noChangeArrowheads="1"/>
              </p:cNvSpPr>
              <p:nvPr/>
            </p:nvSpPr>
            <p:spPr bwMode="auto">
              <a:xfrm>
                <a:off x="682625" y="2360613"/>
                <a:ext cx="317853" cy="39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55" name="Text Box 60"/>
              <p:cNvSpPr txBox="1">
                <a:spLocks noChangeArrowheads="1"/>
              </p:cNvSpPr>
              <p:nvPr/>
            </p:nvSpPr>
            <p:spPr bwMode="auto">
              <a:xfrm flipH="1">
                <a:off x="2908300" y="853560"/>
                <a:ext cx="368300" cy="39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1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z</a:t>
                </a:r>
                <a:endParaRPr lang="en-US" altLang="en-US" sz="21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2689225" y="2360613"/>
                <a:ext cx="360600" cy="39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w</a:t>
                </a:r>
                <a:endParaRPr lang="en-US" altLang="en-US" sz="21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7" name="Text Box 62"/>
              <p:cNvSpPr txBox="1">
                <a:spLocks noChangeArrowheads="1"/>
              </p:cNvSpPr>
              <p:nvPr/>
            </p:nvSpPr>
            <p:spPr bwMode="auto">
              <a:xfrm>
                <a:off x="3959225" y="1535113"/>
                <a:ext cx="317853" cy="395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g</a:t>
                </a:r>
                <a:endParaRPr lang="en-US" altLang="en-US" sz="21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387975" y="2971800"/>
              <a:ext cx="428625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S1</a:t>
              </a:r>
              <a:endParaRPr lang="en-IN" sz="21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10200" y="3657600"/>
              <a:ext cx="428625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S2</a:t>
              </a:r>
              <a:endParaRPr lang="en-IN" sz="2100" b="1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69" name="Elbow Connector 68"/>
            <p:cNvCxnSpPr>
              <a:stCxn id="32" idx="0"/>
              <a:endCxn id="64" idx="3"/>
            </p:cNvCxnSpPr>
            <p:nvPr/>
          </p:nvCxnSpPr>
          <p:spPr>
            <a:xfrm rot="16200000" flipH="1" flipV="1">
              <a:off x="5627687" y="2617787"/>
              <a:ext cx="809625" cy="431800"/>
            </a:xfrm>
            <a:prstGeom prst="bentConnector4">
              <a:avLst>
                <a:gd name="adj1" fmla="val 856"/>
                <a:gd name="adj2" fmla="val 1871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64" idx="1"/>
              <a:endCxn id="15" idx="1"/>
            </p:cNvCxnSpPr>
            <p:nvPr/>
          </p:nvCxnSpPr>
          <p:spPr>
            <a:xfrm rot="10800000">
              <a:off x="4445001" y="2568576"/>
              <a:ext cx="942975" cy="669924"/>
            </a:xfrm>
            <a:prstGeom prst="bentConnector4">
              <a:avLst>
                <a:gd name="adj1" fmla="val 1515"/>
                <a:gd name="adj2" fmla="val -30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4419600" y="3238500"/>
              <a:ext cx="12700" cy="13620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28"/>
            <p:cNvSpPr>
              <a:spLocks noChangeArrowheads="1"/>
            </p:cNvSpPr>
            <p:nvPr/>
          </p:nvSpPr>
          <p:spPr bwMode="auto">
            <a:xfrm>
              <a:off x="4406900" y="32004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87" name="Oval 28"/>
            <p:cNvSpPr>
              <a:spLocks noChangeArrowheads="1"/>
            </p:cNvSpPr>
            <p:nvPr/>
          </p:nvSpPr>
          <p:spPr bwMode="auto">
            <a:xfrm>
              <a:off x="6172200" y="23622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cxnSp>
          <p:nvCxnSpPr>
            <p:cNvPr id="89" name="Straight Connector 88"/>
            <p:cNvCxnSpPr>
              <a:stCxn id="48" idx="0"/>
              <a:endCxn id="65" idx="1"/>
            </p:cNvCxnSpPr>
            <p:nvPr/>
          </p:nvCxnSpPr>
          <p:spPr>
            <a:xfrm>
              <a:off x="4972050" y="3919538"/>
              <a:ext cx="438150" cy="4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59" idx="0"/>
              <a:endCxn id="65" idx="3"/>
            </p:cNvCxnSpPr>
            <p:nvPr/>
          </p:nvCxnSpPr>
          <p:spPr>
            <a:xfrm rot="5400000" flipH="1">
              <a:off x="5673725" y="4089401"/>
              <a:ext cx="803275" cy="473075"/>
            </a:xfrm>
            <a:prstGeom prst="bentConnector4">
              <a:avLst>
                <a:gd name="adj1" fmla="val -862"/>
                <a:gd name="adj2" fmla="val 21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5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80" dirty="0"/>
              <a:t>Abstraction</a:t>
            </a:r>
            <a:endParaRPr lang="en-IN" sz="378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20" dirty="0"/>
              <a:t>Cone-of-influence reduction with respect to a property does not loose any relevant information</a:t>
            </a:r>
          </a:p>
          <a:p>
            <a:pPr lvl="1"/>
            <a:r>
              <a:rPr lang="en-US" dirty="0" smtClean="0"/>
              <a:t>The problem is that quite often COI is not enough</a:t>
            </a:r>
          </a:p>
          <a:p>
            <a:endParaRPr lang="en-US" sz="2520" dirty="0"/>
          </a:p>
          <a:p>
            <a:r>
              <a:rPr lang="en-US" sz="2520" dirty="0"/>
              <a:t>Abstractions further reduce the size of the state machine</a:t>
            </a:r>
          </a:p>
          <a:p>
            <a:endParaRPr lang="en-US" sz="2520" dirty="0"/>
          </a:p>
          <a:p>
            <a:r>
              <a:rPr lang="en-US" sz="2520" dirty="0"/>
              <a:t>What kind of abstractions do we want?</a:t>
            </a:r>
          </a:p>
          <a:p>
            <a:pPr lvl="1"/>
            <a:r>
              <a:rPr lang="en-US" dirty="0" smtClean="0"/>
              <a:t>Bugs must not escape detection. </a:t>
            </a:r>
          </a:p>
          <a:p>
            <a:pPr lvl="1"/>
            <a:r>
              <a:rPr lang="en-US" dirty="0" smtClean="0"/>
              <a:t>This is guaranteed by the following constraint: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ny run which exists in the original state machine must also exist in the abstract state machine</a:t>
            </a:r>
          </a:p>
          <a:p>
            <a:pPr lvl="1"/>
            <a:r>
              <a:rPr lang="en-US" dirty="0" smtClean="0"/>
              <a:t>This is achieved by </a:t>
            </a:r>
            <a:r>
              <a:rPr lang="en-US" i="1" dirty="0" smtClean="0">
                <a:solidFill>
                  <a:srgbClr val="C00000"/>
                </a:solidFill>
              </a:rPr>
              <a:t>existential abstraction </a:t>
            </a:r>
            <a:r>
              <a:rPr lang="en-US" dirty="0" smtClean="0"/>
              <a:t>of the transition relation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80" dirty="0"/>
              <a:t>Existential Abstraction</a:t>
            </a:r>
            <a:endParaRPr lang="en-IN" sz="378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126" y="1315610"/>
            <a:ext cx="6079727" cy="4440555"/>
          </a:xfrm>
        </p:spPr>
        <p:txBody>
          <a:bodyPr>
            <a:normAutofit/>
          </a:bodyPr>
          <a:lstStyle/>
          <a:p>
            <a:r>
              <a:rPr lang="en-US" sz="2520" dirty="0"/>
              <a:t>In this example, we eliminate x</a:t>
            </a:r>
            <a:r>
              <a:rPr lang="en-US" sz="2520" baseline="-25000" dirty="0"/>
              <a:t>2</a:t>
            </a:r>
            <a:endParaRPr lang="en-US" sz="2520" dirty="0"/>
          </a:p>
          <a:p>
            <a:pPr lvl="1"/>
            <a:r>
              <a:rPr lang="en-US" dirty="0" smtClean="0"/>
              <a:t>Let h(s)</a:t>
            </a:r>
            <a:r>
              <a:rPr lang="en-US" dirty="0" smtClean="0">
                <a:sym typeface="Symbol"/>
              </a:rPr>
              <a:t> denote the abstract state corresponding to a state s in the original machine</a:t>
            </a:r>
          </a:p>
          <a:p>
            <a:pPr lvl="1"/>
            <a:r>
              <a:rPr lang="en-US" dirty="0" smtClean="0"/>
              <a:t>Existential abstraction:</a:t>
            </a:r>
          </a:p>
          <a:p>
            <a:pPr marL="960120" lvl="2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T(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 smtClean="0">
                <a:solidFill>
                  <a:srgbClr val="C00000"/>
                </a:solidFill>
              </a:rPr>
              <a:t> T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</a:t>
            </a:r>
            <a:r>
              <a:rPr lang="en-US" dirty="0" smtClean="0">
                <a:solidFill>
                  <a:srgbClr val="C00000"/>
                </a:solidFill>
              </a:rPr>
              <a:t>( h(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), h(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) )</a:t>
            </a:r>
          </a:p>
          <a:p>
            <a:pPr lvl="1"/>
            <a:r>
              <a:rPr lang="en-US" dirty="0" smtClean="0"/>
              <a:t>In other words:</a:t>
            </a:r>
          </a:p>
          <a:p>
            <a:pPr marL="480060" lvl="1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</a:t>
            </a:r>
            <a:r>
              <a:rPr lang="en-US" dirty="0">
                <a:solidFill>
                  <a:srgbClr val="C00000"/>
                </a:solidFill>
              </a:rPr>
              <a:t>( 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</a:rPr>
              <a:t>j</a:t>
            </a:r>
            <a:r>
              <a:rPr lang="en-US" dirty="0" smtClean="0">
                <a:solidFill>
                  <a:srgbClr val="C00000"/>
                </a:solidFill>
              </a:rPr>
              <a:t> )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  </a:t>
            </a:r>
            <a:r>
              <a:rPr lang="en-US" dirty="0" err="1" smtClean="0">
                <a:solidFill>
                  <a:srgbClr val="C00000"/>
                </a:solidFill>
                <a:sym typeface="Symbol"/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, </a:t>
            </a:r>
            <a:r>
              <a:rPr lang="en-US" dirty="0" err="1" smtClean="0">
                <a:solidFill>
                  <a:srgbClr val="C00000"/>
                </a:solidFill>
                <a:sym typeface="Symbol"/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  <a:sym typeface="Symbol"/>
              </a:rPr>
              <a:t>b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T(</a:t>
            </a: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baseline="-25000" dirty="0" err="1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baseline="-25000" dirty="0" err="1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</a:rPr>
              <a:t>such that</a:t>
            </a:r>
          </a:p>
          <a:p>
            <a:pPr marL="48006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         h(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) = 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and h(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s</a:t>
            </a:r>
            <a:r>
              <a:rPr lang="en-US" baseline="-25000" dirty="0" err="1" smtClean="0">
                <a:solidFill>
                  <a:srgbClr val="C00000"/>
                </a:solidFill>
              </a:rPr>
              <a:t>j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480060" lvl="1" indent="0">
              <a:buNone/>
            </a:pPr>
            <a:r>
              <a:rPr lang="en-US" dirty="0" smtClean="0"/>
              <a:t> </a:t>
            </a:r>
          </a:p>
          <a:p>
            <a:endParaRPr lang="en-US" sz="25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8232457" y="1280160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8232457" y="2560320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9832657" y="1280160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9832657" y="2560320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10" name="Freeform 30"/>
          <p:cNvSpPr>
            <a:spLocks/>
          </p:cNvSpPr>
          <p:nvPr/>
        </p:nvSpPr>
        <p:spPr bwMode="auto">
          <a:xfrm flipH="1">
            <a:off x="8632507" y="1760220"/>
            <a:ext cx="80010" cy="800100"/>
          </a:xfrm>
          <a:custGeom>
            <a:avLst/>
            <a:gdLst>
              <a:gd name="T0" fmla="*/ 48 w 48"/>
              <a:gd name="T1" fmla="*/ 0 h 480"/>
              <a:gd name="T2" fmla="*/ 0 w 48"/>
              <a:gd name="T3" fmla="*/ 240 h 480"/>
              <a:gd name="T4" fmla="*/ 48 w 4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1" name="Freeform 31"/>
          <p:cNvSpPr>
            <a:spLocks/>
          </p:cNvSpPr>
          <p:nvPr/>
        </p:nvSpPr>
        <p:spPr bwMode="auto">
          <a:xfrm>
            <a:off x="8232457" y="1760220"/>
            <a:ext cx="80010" cy="800100"/>
          </a:xfrm>
          <a:custGeom>
            <a:avLst/>
            <a:gdLst>
              <a:gd name="T0" fmla="*/ 48 w 48"/>
              <a:gd name="T1" fmla="*/ 0 h 480"/>
              <a:gd name="T2" fmla="*/ 0 w 48"/>
              <a:gd name="T3" fmla="*/ 240 h 480"/>
              <a:gd name="T4" fmla="*/ 48 w 4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10072687" y="1840230"/>
            <a:ext cx="0" cy="64008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3" name="Freeform 41"/>
          <p:cNvSpPr>
            <a:spLocks/>
          </p:cNvSpPr>
          <p:nvPr/>
        </p:nvSpPr>
        <p:spPr bwMode="auto">
          <a:xfrm>
            <a:off x="10312717" y="1120140"/>
            <a:ext cx="560070" cy="533400"/>
          </a:xfrm>
          <a:custGeom>
            <a:avLst/>
            <a:gdLst>
              <a:gd name="T0" fmla="*/ 0 w 336"/>
              <a:gd name="T1" fmla="*/ 104 h 320"/>
              <a:gd name="T2" fmla="*/ 192 w 336"/>
              <a:gd name="T3" fmla="*/ 8 h 320"/>
              <a:gd name="T4" fmla="*/ 288 w 336"/>
              <a:gd name="T5" fmla="*/ 152 h 320"/>
              <a:gd name="T6" fmla="*/ 288 w 336"/>
              <a:gd name="T7" fmla="*/ 296 h 320"/>
              <a:gd name="T8" fmla="*/ 0 w 336"/>
              <a:gd name="T9" fmla="*/ 29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20">
                <a:moveTo>
                  <a:pt x="0" y="104"/>
                </a:moveTo>
                <a:cubicBezTo>
                  <a:pt x="72" y="52"/>
                  <a:pt x="144" y="0"/>
                  <a:pt x="192" y="8"/>
                </a:cubicBezTo>
                <a:cubicBezTo>
                  <a:pt x="240" y="16"/>
                  <a:pt x="272" y="104"/>
                  <a:pt x="288" y="152"/>
                </a:cubicBezTo>
                <a:cubicBezTo>
                  <a:pt x="304" y="200"/>
                  <a:pt x="336" y="272"/>
                  <a:pt x="288" y="296"/>
                </a:cubicBezTo>
                <a:cubicBezTo>
                  <a:pt x="240" y="320"/>
                  <a:pt x="120" y="308"/>
                  <a:pt x="0" y="2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 rot="16200000" flipV="1">
            <a:off x="9272587" y="2342111"/>
            <a:ext cx="0" cy="96012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rot="16200000" flipV="1">
            <a:off x="9272587" y="1011036"/>
            <a:ext cx="0" cy="96012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912417" y="1120140"/>
            <a:ext cx="32004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16382" y="1452431"/>
            <a:ext cx="431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00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8365" y="2659855"/>
            <a:ext cx="431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01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44610" y="977220"/>
            <a:ext cx="431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1</a:t>
            </a:r>
            <a:r>
              <a:rPr lang="en-US" sz="2100" b="1" dirty="0">
                <a:latin typeface="Arial Narrow" panose="020B0606020202030204" pitchFamily="34" charset="0"/>
              </a:rPr>
              <a:t>0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2707" y="2366421"/>
            <a:ext cx="4194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11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 rot="5400000">
            <a:off x="9796289" y="5000625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 rot="5400000">
            <a:off x="8232457" y="5000625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4" name="Freeform 30"/>
          <p:cNvSpPr>
            <a:spLocks/>
          </p:cNvSpPr>
          <p:nvPr/>
        </p:nvSpPr>
        <p:spPr bwMode="auto">
          <a:xfrm rot="5400000" flipH="1">
            <a:off x="9224372" y="4920405"/>
            <a:ext cx="48005" cy="1008546"/>
          </a:xfrm>
          <a:custGeom>
            <a:avLst/>
            <a:gdLst>
              <a:gd name="T0" fmla="*/ 48 w 48"/>
              <a:gd name="T1" fmla="*/ 0 h 480"/>
              <a:gd name="T2" fmla="*/ 0 w 48"/>
              <a:gd name="T3" fmla="*/ 240 h 480"/>
              <a:gd name="T4" fmla="*/ 48 w 4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25" name="Freeform 31"/>
          <p:cNvSpPr>
            <a:spLocks/>
          </p:cNvSpPr>
          <p:nvPr/>
        </p:nvSpPr>
        <p:spPr bwMode="auto">
          <a:xfrm rot="5400000">
            <a:off x="9224371" y="4520357"/>
            <a:ext cx="48007" cy="1008546"/>
          </a:xfrm>
          <a:custGeom>
            <a:avLst/>
            <a:gdLst>
              <a:gd name="T0" fmla="*/ 48 w 48"/>
              <a:gd name="T1" fmla="*/ 0 h 480"/>
              <a:gd name="T2" fmla="*/ 0 w 48"/>
              <a:gd name="T3" fmla="*/ 240 h 480"/>
              <a:gd name="T4" fmla="*/ 48 w 4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68365" y="4480560"/>
            <a:ext cx="544103" cy="506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12467" y="4640580"/>
            <a:ext cx="3080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0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56309" y="4652831"/>
            <a:ext cx="3080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1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28888" y="3120390"/>
            <a:ext cx="9989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latin typeface="Arial Narrow" panose="020B0606020202030204" pitchFamily="34" charset="0"/>
              </a:rPr>
              <a:t>T(x</a:t>
            </a:r>
            <a:r>
              <a:rPr lang="en-US" sz="2100" b="1" baseline="-25000" dirty="0">
                <a:latin typeface="Arial Narrow" panose="020B0606020202030204" pitchFamily="34" charset="0"/>
              </a:rPr>
              <a:t>1</a:t>
            </a:r>
            <a:r>
              <a:rPr lang="en-US" sz="2100" b="1" dirty="0">
                <a:latin typeface="Arial Narrow" panose="020B0606020202030204" pitchFamily="34" charset="0"/>
              </a:rPr>
              <a:t>, x</a:t>
            </a:r>
            <a:r>
              <a:rPr lang="en-US" sz="2100" b="1" baseline="-25000" dirty="0">
                <a:latin typeface="Arial Narrow" panose="020B0606020202030204" pitchFamily="34" charset="0"/>
              </a:rPr>
              <a:t>2</a:t>
            </a:r>
            <a:r>
              <a:rPr lang="en-US" sz="2100" b="1" dirty="0">
                <a:latin typeface="Arial Narrow" panose="020B0606020202030204" pitchFamily="34" charset="0"/>
              </a:rPr>
              <a:t>)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09648" y="5660644"/>
            <a:ext cx="739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latin typeface="Arial Narrow" panose="020B0606020202030204" pitchFamily="34" charset="0"/>
              </a:rPr>
              <a:t>T</a:t>
            </a:r>
            <a:r>
              <a:rPr lang="en-US" sz="2100" b="1" dirty="0">
                <a:latin typeface="Arial Narrow" panose="020B0606020202030204" pitchFamily="34" charset="0"/>
                <a:sym typeface="Symbol"/>
              </a:rPr>
              <a:t></a:t>
            </a:r>
            <a:r>
              <a:rPr lang="en-US" sz="2100" b="1" dirty="0">
                <a:latin typeface="Arial Narrow" panose="020B0606020202030204" pitchFamily="34" charset="0"/>
              </a:rPr>
              <a:t>(x</a:t>
            </a:r>
            <a:r>
              <a:rPr lang="en-US" sz="2100" b="1" baseline="-25000" dirty="0">
                <a:latin typeface="Arial Narrow" panose="020B0606020202030204" pitchFamily="34" charset="0"/>
              </a:rPr>
              <a:t>1</a:t>
            </a:r>
            <a:r>
              <a:rPr lang="en-US" sz="2100" b="1" dirty="0">
                <a:latin typeface="Arial Narrow" panose="020B0606020202030204" pitchFamily="34" charset="0"/>
              </a:rPr>
              <a:t>)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34" name="Freeform 41"/>
          <p:cNvSpPr>
            <a:spLocks/>
          </p:cNvSpPr>
          <p:nvPr/>
        </p:nvSpPr>
        <p:spPr bwMode="auto">
          <a:xfrm>
            <a:off x="10312717" y="4906196"/>
            <a:ext cx="560070" cy="533400"/>
          </a:xfrm>
          <a:custGeom>
            <a:avLst/>
            <a:gdLst>
              <a:gd name="T0" fmla="*/ 0 w 336"/>
              <a:gd name="T1" fmla="*/ 104 h 320"/>
              <a:gd name="T2" fmla="*/ 192 w 336"/>
              <a:gd name="T3" fmla="*/ 8 h 320"/>
              <a:gd name="T4" fmla="*/ 288 w 336"/>
              <a:gd name="T5" fmla="*/ 152 h 320"/>
              <a:gd name="T6" fmla="*/ 288 w 336"/>
              <a:gd name="T7" fmla="*/ 296 h 320"/>
              <a:gd name="T8" fmla="*/ 0 w 336"/>
              <a:gd name="T9" fmla="*/ 29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20">
                <a:moveTo>
                  <a:pt x="0" y="104"/>
                </a:moveTo>
                <a:cubicBezTo>
                  <a:pt x="72" y="52"/>
                  <a:pt x="144" y="0"/>
                  <a:pt x="192" y="8"/>
                </a:cubicBezTo>
                <a:cubicBezTo>
                  <a:pt x="240" y="16"/>
                  <a:pt x="272" y="104"/>
                  <a:pt x="288" y="152"/>
                </a:cubicBezTo>
                <a:cubicBezTo>
                  <a:pt x="304" y="200"/>
                  <a:pt x="336" y="272"/>
                  <a:pt x="288" y="296"/>
                </a:cubicBezTo>
                <a:cubicBezTo>
                  <a:pt x="240" y="320"/>
                  <a:pt x="120" y="308"/>
                  <a:pt x="0" y="2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36" name="Freeform 41"/>
          <p:cNvSpPr>
            <a:spLocks/>
          </p:cNvSpPr>
          <p:nvPr/>
        </p:nvSpPr>
        <p:spPr bwMode="auto">
          <a:xfrm flipH="1">
            <a:off x="7592377" y="4880610"/>
            <a:ext cx="560070" cy="533400"/>
          </a:xfrm>
          <a:custGeom>
            <a:avLst/>
            <a:gdLst>
              <a:gd name="T0" fmla="*/ 0 w 336"/>
              <a:gd name="T1" fmla="*/ 104 h 320"/>
              <a:gd name="T2" fmla="*/ 192 w 336"/>
              <a:gd name="T3" fmla="*/ 8 h 320"/>
              <a:gd name="T4" fmla="*/ 288 w 336"/>
              <a:gd name="T5" fmla="*/ 152 h 320"/>
              <a:gd name="T6" fmla="*/ 288 w 336"/>
              <a:gd name="T7" fmla="*/ 296 h 320"/>
              <a:gd name="T8" fmla="*/ 0 w 336"/>
              <a:gd name="T9" fmla="*/ 29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20">
                <a:moveTo>
                  <a:pt x="0" y="104"/>
                </a:moveTo>
                <a:cubicBezTo>
                  <a:pt x="72" y="52"/>
                  <a:pt x="144" y="0"/>
                  <a:pt x="192" y="8"/>
                </a:cubicBezTo>
                <a:cubicBezTo>
                  <a:pt x="240" y="16"/>
                  <a:pt x="272" y="104"/>
                  <a:pt x="288" y="152"/>
                </a:cubicBezTo>
                <a:cubicBezTo>
                  <a:pt x="304" y="200"/>
                  <a:pt x="336" y="272"/>
                  <a:pt x="288" y="296"/>
                </a:cubicBezTo>
                <a:cubicBezTo>
                  <a:pt x="240" y="320"/>
                  <a:pt x="120" y="308"/>
                  <a:pt x="0" y="2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</p:spTree>
    <p:extLst>
      <p:ext uri="{BB962C8B-B14F-4D97-AF65-F5344CB8AC3E}">
        <p14:creationId xmlns:p14="http://schemas.microsoft.com/office/powerpoint/2010/main" val="30979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80" dirty="0"/>
              <a:t>Existential Abstraction</a:t>
            </a:r>
            <a:endParaRPr lang="en-IN" sz="378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1771650"/>
            <a:ext cx="11551444" cy="4660822"/>
          </a:xfrm>
        </p:spPr>
        <p:txBody>
          <a:bodyPr>
            <a:normAutofit/>
          </a:bodyPr>
          <a:lstStyle/>
          <a:p>
            <a:r>
              <a:rPr lang="en-US" dirty="0"/>
              <a:t>Corresponding to every run in the original state machine, we have a run in the abstract state machine</a:t>
            </a:r>
          </a:p>
          <a:p>
            <a:pPr lvl="1"/>
            <a:r>
              <a:rPr lang="en-US" dirty="0" smtClean="0"/>
              <a:t>Therefore counterexamples in the original machine (if any) are preserved in the abstract state machine</a:t>
            </a:r>
          </a:p>
          <a:p>
            <a:pPr lvl="1"/>
            <a:r>
              <a:rPr lang="en-US" dirty="0" smtClean="0"/>
              <a:t>If a property holds on the abstract state machine, then it also holds in the original state machine</a:t>
            </a:r>
            <a:endParaRPr lang="en-US" sz="2520" dirty="0"/>
          </a:p>
          <a:p>
            <a:endParaRPr lang="en-US" sz="2520" dirty="0"/>
          </a:p>
          <a:p>
            <a:r>
              <a:rPr lang="en-US" dirty="0"/>
              <a:t>Problem: A counterexample found in the abstract state machine is not necessarily real</a:t>
            </a:r>
          </a:p>
          <a:p>
            <a:endParaRPr lang="en-US" sz="25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Large State Spaces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Explosion</a:t>
            </a:r>
          </a:p>
          <a:p>
            <a:pPr lvl="1"/>
            <a:r>
              <a:rPr lang="en-US" dirty="0" smtClean="0"/>
              <a:t>If M has </a:t>
            </a:r>
            <a:r>
              <a:rPr lang="en-US" i="1" dirty="0" smtClean="0"/>
              <a:t>k</a:t>
            </a:r>
            <a:r>
              <a:rPr lang="en-US" dirty="0" smtClean="0"/>
              <a:t> state variables, then it has 2</a:t>
            </a:r>
            <a:r>
              <a:rPr lang="en-US" i="1" baseline="30000" dirty="0" smtClean="0"/>
              <a:t>k</a:t>
            </a:r>
            <a:r>
              <a:rPr lang="en-US" dirty="0" smtClean="0"/>
              <a:t> states</a:t>
            </a:r>
          </a:p>
          <a:p>
            <a:pPr lvl="1"/>
            <a:r>
              <a:rPr lang="en-US" dirty="0" smtClean="0"/>
              <a:t>Not all these states are reachable</a:t>
            </a:r>
          </a:p>
          <a:p>
            <a:pPr lvl="1"/>
            <a:r>
              <a:rPr lang="en-US" dirty="0" smtClean="0"/>
              <a:t>Not all state variables are relevant for a property we wish to prove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Symbolic – we will never actually generate the explicit state space</a:t>
            </a:r>
          </a:p>
          <a:p>
            <a:pPr lvl="1"/>
            <a:r>
              <a:rPr lang="en-US" dirty="0" smtClean="0"/>
              <a:t>Reduced – throw out those state variables that are inconsequential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Decision strategies</a:t>
            </a:r>
          </a:p>
          <a:p>
            <a:pPr lvl="1"/>
            <a:r>
              <a:rPr lang="en-US" dirty="0" smtClean="0"/>
              <a:t>Proving the property on an abstraction of M may be sufficient</a:t>
            </a:r>
          </a:p>
          <a:p>
            <a:pPr lvl="1"/>
            <a:r>
              <a:rPr lang="en-US" dirty="0" smtClean="0"/>
              <a:t>Proving the property assuming all states are reachable may be sufficient</a:t>
            </a:r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80" dirty="0"/>
              <a:t>False counterexample</a:t>
            </a:r>
            <a:endParaRPr lang="en-IN" sz="378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115" y="1423634"/>
            <a:ext cx="5280660" cy="4440555"/>
          </a:xfrm>
        </p:spPr>
        <p:txBody>
          <a:bodyPr>
            <a:normAutofit/>
          </a:bodyPr>
          <a:lstStyle/>
          <a:p>
            <a:r>
              <a:rPr lang="en-US" sz="2520" dirty="0"/>
              <a:t>Consider the property</a:t>
            </a:r>
          </a:p>
          <a:p>
            <a:pPr marL="480060" lvl="1" indent="0">
              <a:buNone/>
            </a:pPr>
            <a:r>
              <a:rPr lang="en-US" sz="1680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G( 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 G ( x</a:t>
            </a:r>
            <a:r>
              <a:rPr lang="en-US" baseline="-25000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) 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Whenever x</a:t>
            </a:r>
            <a:r>
              <a:rPr lang="en-US" baseline="-25000" dirty="0" smtClean="0"/>
              <a:t>1</a:t>
            </a:r>
            <a:r>
              <a:rPr lang="en-US" dirty="0" smtClean="0"/>
              <a:t> goes high, it stays high</a:t>
            </a:r>
          </a:p>
          <a:p>
            <a:pPr lvl="1"/>
            <a:r>
              <a:rPr lang="en-US" dirty="0" smtClean="0">
                <a:sym typeface="Symbol"/>
              </a:rPr>
              <a:t>This is true in the original state machine</a:t>
            </a:r>
          </a:p>
          <a:p>
            <a:pPr marL="480060" lvl="1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(look at the reachable states only)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But it is false in the abstract state m/c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900987" y="1280160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7900987" y="2560320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9501187" y="1280160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9501187" y="2560320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10" name="Freeform 30"/>
          <p:cNvSpPr>
            <a:spLocks/>
          </p:cNvSpPr>
          <p:nvPr/>
        </p:nvSpPr>
        <p:spPr bwMode="auto">
          <a:xfrm flipH="1">
            <a:off x="8301037" y="1760220"/>
            <a:ext cx="80010" cy="800100"/>
          </a:xfrm>
          <a:custGeom>
            <a:avLst/>
            <a:gdLst>
              <a:gd name="T0" fmla="*/ 48 w 48"/>
              <a:gd name="T1" fmla="*/ 0 h 480"/>
              <a:gd name="T2" fmla="*/ 0 w 48"/>
              <a:gd name="T3" fmla="*/ 240 h 480"/>
              <a:gd name="T4" fmla="*/ 48 w 4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1" name="Freeform 31"/>
          <p:cNvSpPr>
            <a:spLocks/>
          </p:cNvSpPr>
          <p:nvPr/>
        </p:nvSpPr>
        <p:spPr bwMode="auto">
          <a:xfrm>
            <a:off x="7900987" y="1760220"/>
            <a:ext cx="80010" cy="800100"/>
          </a:xfrm>
          <a:custGeom>
            <a:avLst/>
            <a:gdLst>
              <a:gd name="T0" fmla="*/ 48 w 48"/>
              <a:gd name="T1" fmla="*/ 0 h 480"/>
              <a:gd name="T2" fmla="*/ 0 w 48"/>
              <a:gd name="T3" fmla="*/ 240 h 480"/>
              <a:gd name="T4" fmla="*/ 48 w 4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9741217" y="1840230"/>
            <a:ext cx="0" cy="64008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3" name="Freeform 41"/>
          <p:cNvSpPr>
            <a:spLocks/>
          </p:cNvSpPr>
          <p:nvPr/>
        </p:nvSpPr>
        <p:spPr bwMode="auto">
          <a:xfrm>
            <a:off x="9981247" y="1120140"/>
            <a:ext cx="560070" cy="533400"/>
          </a:xfrm>
          <a:custGeom>
            <a:avLst/>
            <a:gdLst>
              <a:gd name="T0" fmla="*/ 0 w 336"/>
              <a:gd name="T1" fmla="*/ 104 h 320"/>
              <a:gd name="T2" fmla="*/ 192 w 336"/>
              <a:gd name="T3" fmla="*/ 8 h 320"/>
              <a:gd name="T4" fmla="*/ 288 w 336"/>
              <a:gd name="T5" fmla="*/ 152 h 320"/>
              <a:gd name="T6" fmla="*/ 288 w 336"/>
              <a:gd name="T7" fmla="*/ 296 h 320"/>
              <a:gd name="T8" fmla="*/ 0 w 336"/>
              <a:gd name="T9" fmla="*/ 29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20">
                <a:moveTo>
                  <a:pt x="0" y="104"/>
                </a:moveTo>
                <a:cubicBezTo>
                  <a:pt x="72" y="52"/>
                  <a:pt x="144" y="0"/>
                  <a:pt x="192" y="8"/>
                </a:cubicBezTo>
                <a:cubicBezTo>
                  <a:pt x="240" y="16"/>
                  <a:pt x="272" y="104"/>
                  <a:pt x="288" y="152"/>
                </a:cubicBezTo>
                <a:cubicBezTo>
                  <a:pt x="304" y="200"/>
                  <a:pt x="336" y="272"/>
                  <a:pt x="288" y="296"/>
                </a:cubicBezTo>
                <a:cubicBezTo>
                  <a:pt x="240" y="320"/>
                  <a:pt x="120" y="308"/>
                  <a:pt x="0" y="2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 rot="16200000" flipV="1">
            <a:off x="8941117" y="2342111"/>
            <a:ext cx="0" cy="96012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rot="16200000" flipV="1">
            <a:off x="8941117" y="1011036"/>
            <a:ext cx="0" cy="96012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80947" y="1120140"/>
            <a:ext cx="32004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4912" y="1452431"/>
            <a:ext cx="431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00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6895" y="2659855"/>
            <a:ext cx="431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01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13140" y="977220"/>
            <a:ext cx="431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1</a:t>
            </a:r>
            <a:r>
              <a:rPr lang="en-US" sz="2100" b="1" dirty="0">
                <a:latin typeface="Arial Narrow" panose="020B0606020202030204" pitchFamily="34" charset="0"/>
              </a:rPr>
              <a:t>0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1237" y="2366421"/>
            <a:ext cx="4194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11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 rot="5400000">
            <a:off x="9464819" y="5000625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 rot="5400000">
            <a:off x="7900987" y="5000625"/>
            <a:ext cx="480060" cy="4800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4" name="Freeform 30"/>
          <p:cNvSpPr>
            <a:spLocks/>
          </p:cNvSpPr>
          <p:nvPr/>
        </p:nvSpPr>
        <p:spPr bwMode="auto">
          <a:xfrm rot="5400000" flipH="1">
            <a:off x="8892902" y="4920405"/>
            <a:ext cx="48005" cy="1008546"/>
          </a:xfrm>
          <a:custGeom>
            <a:avLst/>
            <a:gdLst>
              <a:gd name="T0" fmla="*/ 48 w 48"/>
              <a:gd name="T1" fmla="*/ 0 h 480"/>
              <a:gd name="T2" fmla="*/ 0 w 48"/>
              <a:gd name="T3" fmla="*/ 240 h 480"/>
              <a:gd name="T4" fmla="*/ 48 w 4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25" name="Freeform 31"/>
          <p:cNvSpPr>
            <a:spLocks/>
          </p:cNvSpPr>
          <p:nvPr/>
        </p:nvSpPr>
        <p:spPr bwMode="auto">
          <a:xfrm rot="5400000">
            <a:off x="8892901" y="4520357"/>
            <a:ext cx="48007" cy="1008546"/>
          </a:xfrm>
          <a:custGeom>
            <a:avLst/>
            <a:gdLst>
              <a:gd name="T0" fmla="*/ 48 w 48"/>
              <a:gd name="T1" fmla="*/ 0 h 480"/>
              <a:gd name="T2" fmla="*/ 0 w 48"/>
              <a:gd name="T3" fmla="*/ 240 h 480"/>
              <a:gd name="T4" fmla="*/ 48 w 48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480">
                <a:moveTo>
                  <a:pt x="48" y="0"/>
                </a:moveTo>
                <a:cubicBezTo>
                  <a:pt x="24" y="80"/>
                  <a:pt x="0" y="160"/>
                  <a:pt x="0" y="240"/>
                </a:cubicBezTo>
                <a:cubicBezTo>
                  <a:pt x="0" y="320"/>
                  <a:pt x="40" y="440"/>
                  <a:pt x="4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436895" y="4480560"/>
            <a:ext cx="544103" cy="506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80997" y="4640580"/>
            <a:ext cx="3080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0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24839" y="4652831"/>
            <a:ext cx="3080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 Narrow" panose="020B0606020202030204" pitchFamily="34" charset="0"/>
              </a:rPr>
              <a:t>1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97418" y="3120390"/>
            <a:ext cx="9989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latin typeface="Arial Narrow" panose="020B0606020202030204" pitchFamily="34" charset="0"/>
              </a:rPr>
              <a:t>T(x</a:t>
            </a:r>
            <a:r>
              <a:rPr lang="en-US" sz="2100" b="1" baseline="-25000" dirty="0">
                <a:latin typeface="Arial Narrow" panose="020B0606020202030204" pitchFamily="34" charset="0"/>
              </a:rPr>
              <a:t>1</a:t>
            </a:r>
            <a:r>
              <a:rPr lang="en-US" sz="2100" b="1" dirty="0">
                <a:latin typeface="Arial Narrow" panose="020B0606020202030204" pitchFamily="34" charset="0"/>
              </a:rPr>
              <a:t>, x</a:t>
            </a:r>
            <a:r>
              <a:rPr lang="en-US" sz="2100" b="1" baseline="-25000" dirty="0">
                <a:latin typeface="Arial Narrow" panose="020B0606020202030204" pitchFamily="34" charset="0"/>
              </a:rPr>
              <a:t>2</a:t>
            </a:r>
            <a:r>
              <a:rPr lang="en-US" sz="2100" b="1" dirty="0">
                <a:latin typeface="Arial Narrow" panose="020B0606020202030204" pitchFamily="34" charset="0"/>
              </a:rPr>
              <a:t>)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78178" y="5660644"/>
            <a:ext cx="739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latin typeface="Arial Narrow" panose="020B0606020202030204" pitchFamily="34" charset="0"/>
              </a:rPr>
              <a:t>T</a:t>
            </a:r>
            <a:r>
              <a:rPr lang="en-US" sz="2100" b="1" dirty="0">
                <a:latin typeface="Arial Narrow" panose="020B0606020202030204" pitchFamily="34" charset="0"/>
                <a:sym typeface="Symbol"/>
              </a:rPr>
              <a:t></a:t>
            </a:r>
            <a:r>
              <a:rPr lang="en-US" sz="2100" b="1" dirty="0">
                <a:latin typeface="Arial Narrow" panose="020B0606020202030204" pitchFamily="34" charset="0"/>
              </a:rPr>
              <a:t>(x</a:t>
            </a:r>
            <a:r>
              <a:rPr lang="en-US" sz="2100" b="1" baseline="-25000" dirty="0">
                <a:latin typeface="Arial Narrow" panose="020B0606020202030204" pitchFamily="34" charset="0"/>
              </a:rPr>
              <a:t>1</a:t>
            </a:r>
            <a:r>
              <a:rPr lang="en-US" sz="2100" b="1" dirty="0">
                <a:latin typeface="Arial Narrow" panose="020B0606020202030204" pitchFamily="34" charset="0"/>
              </a:rPr>
              <a:t>)</a:t>
            </a:r>
            <a:endParaRPr lang="en-IN" sz="2100" b="1" dirty="0">
              <a:latin typeface="Arial Narrow" panose="020B0606020202030204" pitchFamily="34" charset="0"/>
            </a:endParaRPr>
          </a:p>
        </p:txBody>
      </p:sp>
      <p:sp>
        <p:nvSpPr>
          <p:cNvPr id="34" name="Freeform 41"/>
          <p:cNvSpPr>
            <a:spLocks/>
          </p:cNvSpPr>
          <p:nvPr/>
        </p:nvSpPr>
        <p:spPr bwMode="auto">
          <a:xfrm>
            <a:off x="9981247" y="4906196"/>
            <a:ext cx="560070" cy="533400"/>
          </a:xfrm>
          <a:custGeom>
            <a:avLst/>
            <a:gdLst>
              <a:gd name="T0" fmla="*/ 0 w 336"/>
              <a:gd name="T1" fmla="*/ 104 h 320"/>
              <a:gd name="T2" fmla="*/ 192 w 336"/>
              <a:gd name="T3" fmla="*/ 8 h 320"/>
              <a:gd name="T4" fmla="*/ 288 w 336"/>
              <a:gd name="T5" fmla="*/ 152 h 320"/>
              <a:gd name="T6" fmla="*/ 288 w 336"/>
              <a:gd name="T7" fmla="*/ 296 h 320"/>
              <a:gd name="T8" fmla="*/ 0 w 336"/>
              <a:gd name="T9" fmla="*/ 29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20">
                <a:moveTo>
                  <a:pt x="0" y="104"/>
                </a:moveTo>
                <a:cubicBezTo>
                  <a:pt x="72" y="52"/>
                  <a:pt x="144" y="0"/>
                  <a:pt x="192" y="8"/>
                </a:cubicBezTo>
                <a:cubicBezTo>
                  <a:pt x="240" y="16"/>
                  <a:pt x="272" y="104"/>
                  <a:pt x="288" y="152"/>
                </a:cubicBezTo>
                <a:cubicBezTo>
                  <a:pt x="304" y="200"/>
                  <a:pt x="336" y="272"/>
                  <a:pt x="288" y="296"/>
                </a:cubicBezTo>
                <a:cubicBezTo>
                  <a:pt x="240" y="320"/>
                  <a:pt x="120" y="308"/>
                  <a:pt x="0" y="2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36" name="Freeform 41"/>
          <p:cNvSpPr>
            <a:spLocks/>
          </p:cNvSpPr>
          <p:nvPr/>
        </p:nvSpPr>
        <p:spPr bwMode="auto">
          <a:xfrm flipH="1">
            <a:off x="7260907" y="4880610"/>
            <a:ext cx="560070" cy="533400"/>
          </a:xfrm>
          <a:custGeom>
            <a:avLst/>
            <a:gdLst>
              <a:gd name="T0" fmla="*/ 0 w 336"/>
              <a:gd name="T1" fmla="*/ 104 h 320"/>
              <a:gd name="T2" fmla="*/ 192 w 336"/>
              <a:gd name="T3" fmla="*/ 8 h 320"/>
              <a:gd name="T4" fmla="*/ 288 w 336"/>
              <a:gd name="T5" fmla="*/ 152 h 320"/>
              <a:gd name="T6" fmla="*/ 288 w 336"/>
              <a:gd name="T7" fmla="*/ 296 h 320"/>
              <a:gd name="T8" fmla="*/ 0 w 336"/>
              <a:gd name="T9" fmla="*/ 29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20">
                <a:moveTo>
                  <a:pt x="0" y="104"/>
                </a:moveTo>
                <a:cubicBezTo>
                  <a:pt x="72" y="52"/>
                  <a:pt x="144" y="0"/>
                  <a:pt x="192" y="8"/>
                </a:cubicBezTo>
                <a:cubicBezTo>
                  <a:pt x="240" y="16"/>
                  <a:pt x="272" y="104"/>
                  <a:pt x="288" y="152"/>
                </a:cubicBezTo>
                <a:cubicBezTo>
                  <a:pt x="304" y="200"/>
                  <a:pt x="336" y="272"/>
                  <a:pt x="288" y="296"/>
                </a:cubicBezTo>
                <a:cubicBezTo>
                  <a:pt x="240" y="320"/>
                  <a:pt x="120" y="308"/>
                  <a:pt x="0" y="2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</p:spTree>
    <p:extLst>
      <p:ext uri="{BB962C8B-B14F-4D97-AF65-F5344CB8AC3E}">
        <p14:creationId xmlns:p14="http://schemas.microsoft.com/office/powerpoint/2010/main" val="21423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Abstraction Refinement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510689" y="1056799"/>
            <a:ext cx="3078719" cy="985123"/>
          </a:xfrm>
          <a:prstGeom prst="rect">
            <a:avLst/>
          </a:prstGeom>
          <a:solidFill>
            <a:srgbClr val="CC0066"/>
          </a:solidFill>
          <a:ln w="12700" algn="ctr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520" b="1" dirty="0">
                <a:solidFill>
                  <a:schemeClr val="bg1"/>
                </a:solidFill>
                <a:latin typeface="Arial Narrow" panose="020B0606020202030204" pitchFamily="34" charset="0"/>
              </a:rPr>
              <a:t>Abstract State M/C </a:t>
            </a:r>
            <a:r>
              <a:rPr lang="en-US" altLang="en-US" sz="2520" b="1" dirty="0">
                <a:solidFill>
                  <a:schemeClr val="bg1"/>
                </a:solidFill>
                <a:latin typeface="Arial Narrow" panose="020B0606020202030204" pitchFamily="34" charset="0"/>
              </a:rPr>
              <a:t>+</a:t>
            </a:r>
          </a:p>
          <a:p>
            <a:pPr algn="ctr"/>
            <a:r>
              <a:rPr lang="en-US" altLang="en-US" sz="2520" b="1" dirty="0">
                <a:solidFill>
                  <a:schemeClr val="bg1"/>
                </a:solidFill>
                <a:latin typeface="Arial Narrow" panose="020B0606020202030204" pitchFamily="34" charset="0"/>
              </a:rPr>
              <a:t>Properties</a:t>
            </a:r>
            <a:endParaRPr lang="en-US" altLang="en-US" sz="252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6085761" y="2410301"/>
            <a:ext cx="1920240" cy="640080"/>
          </a:xfrm>
          <a:prstGeom prst="flowChartAlternateProcess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100" b="1">
                <a:solidFill>
                  <a:schemeClr val="bg1"/>
                </a:solidFill>
                <a:latin typeface="Arial Narrow" panose="020B0606020202030204" pitchFamily="34" charset="0"/>
              </a:rPr>
              <a:t>model checker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5839063" y="3355419"/>
            <a:ext cx="2418635" cy="988457"/>
          </a:xfrm>
          <a:prstGeom prst="flowChartDecision">
            <a:avLst/>
          </a:prstGeom>
          <a:solidFill>
            <a:srgbClr val="66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100" b="1">
                <a:solidFill>
                  <a:schemeClr val="bg1"/>
                </a:solidFill>
                <a:latin typeface="Arial Narrow" panose="020B0606020202030204" pitchFamily="34" charset="0"/>
              </a:rPr>
              <a:t>PASS?</a:t>
            </a:r>
          </a:p>
        </p:txBody>
      </p:sp>
      <p:cxnSp>
        <p:nvCxnSpPr>
          <p:cNvPr id="8" name="AutoShape 14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7045881" y="2041921"/>
            <a:ext cx="5000" cy="36838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5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7045881" y="3050381"/>
            <a:ext cx="3334" cy="305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5845731" y="5652373"/>
            <a:ext cx="2418635" cy="988457"/>
          </a:xfrm>
          <a:prstGeom prst="flowChartDecision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100" b="1">
                <a:solidFill>
                  <a:schemeClr val="bg1"/>
                </a:solidFill>
                <a:latin typeface="Arial Narrow" panose="020B0606020202030204" pitchFamily="34" charset="0"/>
              </a:rPr>
              <a:t>Real Cex?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5469017" y="4752260"/>
            <a:ext cx="3180398" cy="640080"/>
          </a:xfrm>
          <a:prstGeom prst="flowChartAlternateProcess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100" b="1">
                <a:solidFill>
                  <a:schemeClr val="bg1"/>
                </a:solidFill>
                <a:latin typeface="Arial Narrow" panose="020B0606020202030204" pitchFamily="34" charset="0"/>
              </a:rPr>
              <a:t>counterexample analysis</a:t>
            </a:r>
          </a:p>
        </p:txBody>
      </p:sp>
      <p:cxnSp>
        <p:nvCxnSpPr>
          <p:cNvPr id="12" name="AutoShape 18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7049215" y="4343877"/>
            <a:ext cx="10001" cy="4083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9"/>
          <p:cNvCxnSpPr>
            <a:cxnSpLocks noChangeShapeType="1"/>
            <a:stCxn id="11" idx="2"/>
            <a:endCxn id="10" idx="0"/>
          </p:cNvCxnSpPr>
          <p:nvPr/>
        </p:nvCxnSpPr>
        <p:spPr bwMode="auto">
          <a:xfrm flipH="1">
            <a:off x="7055882" y="5392340"/>
            <a:ext cx="3334" cy="2600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21" descr="im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441" y="3523774"/>
            <a:ext cx="880110" cy="6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AutoShape 22"/>
          <p:cNvCxnSpPr>
            <a:cxnSpLocks noChangeShapeType="1"/>
            <a:endCxn id="14" idx="1"/>
          </p:cNvCxnSpPr>
          <p:nvPr/>
        </p:nvCxnSpPr>
        <p:spPr bwMode="auto">
          <a:xfrm>
            <a:off x="8279368" y="3850482"/>
            <a:ext cx="585073" cy="33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8202692" y="3415426"/>
            <a:ext cx="6030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/>
              <a:t>yes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7140892" y="4293870"/>
            <a:ext cx="48282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/>
              <a:t>no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855480" y="3692128"/>
            <a:ext cx="250581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b="1" dirty="0">
                <a:latin typeface="Arial Narrow" panose="020B0606020202030204" pitchFamily="34" charset="0"/>
              </a:rPr>
              <a:t>Refine the abstraction</a:t>
            </a:r>
            <a:endParaRPr lang="en-US" altLang="en-US" sz="2100" b="1" dirty="0">
              <a:latin typeface="Arial Narrow" panose="020B0606020202030204" pitchFamily="34" charset="0"/>
            </a:endParaRPr>
          </a:p>
        </p:txBody>
      </p:sp>
      <p:cxnSp>
        <p:nvCxnSpPr>
          <p:cNvPr id="19" name="AutoShape 26"/>
          <p:cNvCxnSpPr>
            <a:cxnSpLocks noChangeShapeType="1"/>
            <a:stCxn id="10" idx="1"/>
            <a:endCxn id="18" idx="2"/>
          </p:cNvCxnSpPr>
          <p:nvPr/>
        </p:nvCxnSpPr>
        <p:spPr bwMode="auto">
          <a:xfrm rot="10800000">
            <a:off x="3108387" y="4107626"/>
            <a:ext cx="2737344" cy="203897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7"/>
          <p:cNvCxnSpPr>
            <a:cxnSpLocks noChangeShapeType="1"/>
            <a:stCxn id="18" idx="0"/>
            <a:endCxn id="5" idx="1"/>
          </p:cNvCxnSpPr>
          <p:nvPr/>
        </p:nvCxnSpPr>
        <p:spPr bwMode="auto">
          <a:xfrm rot="5400000" flipH="1" flipV="1">
            <a:off x="3238155" y="1419594"/>
            <a:ext cx="2142767" cy="240230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4745593" y="5722381"/>
            <a:ext cx="48282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/>
              <a:t>no</a:t>
            </a:r>
          </a:p>
        </p:txBody>
      </p:sp>
      <p:cxnSp>
        <p:nvCxnSpPr>
          <p:cNvPr id="22" name="AutoShape 29"/>
          <p:cNvCxnSpPr>
            <a:cxnSpLocks noChangeShapeType="1"/>
            <a:stCxn id="10" idx="3"/>
            <a:endCxn id="24" idx="1"/>
          </p:cNvCxnSpPr>
          <p:nvPr/>
        </p:nvCxnSpPr>
        <p:spPr bwMode="auto">
          <a:xfrm>
            <a:off x="8264366" y="6147435"/>
            <a:ext cx="1428512" cy="66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8697753" y="5705713"/>
            <a:ext cx="6030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/>
              <a:t>yes</a:t>
            </a:r>
          </a:p>
        </p:txBody>
      </p:sp>
      <p:pic>
        <p:nvPicPr>
          <p:cNvPr id="24" name="Picture 31" descr="bu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78" y="5907405"/>
            <a:ext cx="531733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99CC">
                    <a:alpha val="39999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CC5AD-9A4C-4853-B0CF-21F86F1B9E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74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he-IL" dirty="0"/>
              <a:t>Building Abstract Model</a:t>
            </a:r>
          </a:p>
        </p:txBody>
      </p:sp>
      <p:sp>
        <p:nvSpPr>
          <p:cNvPr id="2745347" name="Text Box 3"/>
          <p:cNvSpPr txBox="1">
            <a:spLocks noChangeArrowheads="1"/>
          </p:cNvSpPr>
          <p:nvPr/>
        </p:nvSpPr>
        <p:spPr bwMode="auto">
          <a:xfrm>
            <a:off x="814388" y="1440181"/>
            <a:ext cx="1004697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he-IL" sz="2400" b="1" i="1" dirty="0">
                <a:solidFill>
                  <a:srgbClr val="FF3300"/>
                </a:solidFill>
                <a:latin typeface="Arial Narrow" panose="020B0606020202030204" pitchFamily="34" charset="0"/>
                <a:cs typeface="Arial" charset="0"/>
              </a:rPr>
              <a:t>T</a:t>
            </a:r>
            <a:r>
              <a:rPr lang="en-US" altLang="he-IL" sz="2400" b="1" i="1" dirty="0">
                <a:solidFill>
                  <a:srgbClr val="FF3300"/>
                </a:solidFill>
                <a:latin typeface="Arial Narrow" panose="020B0606020202030204" pitchFamily="34" charset="0"/>
                <a:cs typeface="Arial" charset="0"/>
                <a:sym typeface="Symbol"/>
              </a:rPr>
              <a:t></a:t>
            </a:r>
            <a:r>
              <a:rPr lang="en-US" altLang="he-IL" sz="2400" b="1" dirty="0">
                <a:latin typeface="Arial Narrow" panose="020B0606020202030204" pitchFamily="34" charset="0"/>
                <a:cs typeface="Arial" charset="0"/>
              </a:rPr>
              <a:t> can </a:t>
            </a:r>
            <a:r>
              <a:rPr lang="en-US" altLang="he-IL" sz="2400" b="1" dirty="0">
                <a:latin typeface="Arial Narrow" panose="020B0606020202030204" pitchFamily="34" charset="0"/>
                <a:cs typeface="Arial" charset="0"/>
              </a:rPr>
              <a:t>be computed efficiently if </a:t>
            </a:r>
            <a:r>
              <a:rPr lang="en-US" altLang="he-IL" sz="2400" b="1" i="1" dirty="0">
                <a:solidFill>
                  <a:srgbClr val="FF3300"/>
                </a:solidFill>
                <a:latin typeface="Arial Narrow" panose="020B0606020202030204" pitchFamily="34" charset="0"/>
                <a:cs typeface="Arial" charset="0"/>
              </a:rPr>
              <a:t>T</a:t>
            </a:r>
            <a:r>
              <a:rPr lang="en-US" altLang="he-IL" sz="2400" b="1" dirty="0"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altLang="he-IL" sz="2400" b="1" dirty="0">
                <a:latin typeface="Arial Narrow" panose="020B0606020202030204" pitchFamily="34" charset="0"/>
                <a:cs typeface="Arial" charset="0"/>
              </a:rPr>
              <a:t>is in </a:t>
            </a:r>
            <a:r>
              <a:rPr lang="en-US" altLang="he-IL" sz="2400" b="1" dirty="0">
                <a:latin typeface="Arial Narrow" panose="020B0606020202030204" pitchFamily="34" charset="0"/>
                <a:cs typeface="Arial" charset="0"/>
              </a:rPr>
              <a:t>functional </a:t>
            </a:r>
            <a:r>
              <a:rPr lang="en-US" altLang="he-IL" sz="2400" b="1" dirty="0">
                <a:latin typeface="Arial Narrow" panose="020B0606020202030204" pitchFamily="34" charset="0"/>
                <a:cs typeface="Arial" charset="0"/>
              </a:rPr>
              <a:t>form, e.g. sequential </a:t>
            </a:r>
            <a:r>
              <a:rPr lang="en-US" altLang="he-IL" sz="2400" b="1" dirty="0">
                <a:latin typeface="Arial Narrow" panose="020B0606020202030204" pitchFamily="34" charset="0"/>
                <a:cs typeface="Arial" charset="0"/>
              </a:rPr>
              <a:t>circuits.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he-IL" sz="2400" b="1" dirty="0">
                <a:latin typeface="Arial Narrow" panose="020B0606020202030204" pitchFamily="34" charset="0"/>
                <a:cs typeface="Arial" charset="0"/>
              </a:rPr>
              <a:t>Eliminated state variables are treated as free variables (inputs) </a:t>
            </a:r>
            <a:endParaRPr lang="en-US" altLang="he-IL" sz="2400" b="1" dirty="0">
              <a:latin typeface="Arial Narrow" panose="020B0606020202030204" pitchFamily="34" charset="0"/>
              <a:cs typeface="Arial" charset="0"/>
            </a:endParaRPr>
          </a:p>
        </p:txBody>
      </p:sp>
      <p:grpSp>
        <p:nvGrpSpPr>
          <p:cNvPr id="2745348" name="Group 4"/>
          <p:cNvGrpSpPr>
            <a:grpSpLocks/>
          </p:cNvGrpSpPr>
          <p:nvPr/>
        </p:nvGrpSpPr>
        <p:grpSpPr bwMode="auto">
          <a:xfrm>
            <a:off x="3020377" y="2960370"/>
            <a:ext cx="7120890" cy="3744013"/>
            <a:chOff x="384" y="1632"/>
            <a:chExt cx="4560" cy="2542"/>
          </a:xfrm>
        </p:grpSpPr>
        <p:sp>
          <p:nvSpPr>
            <p:cNvPr id="2745349" name="AutoShape 5"/>
            <p:cNvSpPr>
              <a:spLocks noChangeArrowheads="1"/>
            </p:cNvSpPr>
            <p:nvPr/>
          </p:nvSpPr>
          <p:spPr bwMode="auto">
            <a:xfrm>
              <a:off x="720" y="2112"/>
              <a:ext cx="864" cy="153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50" name="AutoShape 6"/>
            <p:cNvSpPr>
              <a:spLocks noChangeArrowheads="1"/>
            </p:cNvSpPr>
            <p:nvPr/>
          </p:nvSpPr>
          <p:spPr bwMode="auto">
            <a:xfrm>
              <a:off x="960" y="2112"/>
              <a:ext cx="864" cy="153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51" name="AutoShape 7"/>
            <p:cNvSpPr>
              <a:spLocks noChangeArrowheads="1"/>
            </p:cNvSpPr>
            <p:nvPr/>
          </p:nvSpPr>
          <p:spPr bwMode="auto">
            <a:xfrm>
              <a:off x="1296" y="2112"/>
              <a:ext cx="864" cy="153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52" name="AutoShape 8"/>
            <p:cNvSpPr>
              <a:spLocks noChangeArrowheads="1"/>
            </p:cNvSpPr>
            <p:nvPr/>
          </p:nvSpPr>
          <p:spPr bwMode="auto">
            <a:xfrm>
              <a:off x="1632" y="2112"/>
              <a:ext cx="864" cy="153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53" name="AutoShape 9"/>
            <p:cNvSpPr>
              <a:spLocks noChangeArrowheads="1"/>
            </p:cNvSpPr>
            <p:nvPr/>
          </p:nvSpPr>
          <p:spPr bwMode="auto">
            <a:xfrm>
              <a:off x="3792" y="2112"/>
              <a:ext cx="864" cy="153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54" name="AutoShape 10"/>
            <p:cNvSpPr>
              <a:spLocks noChangeArrowheads="1"/>
            </p:cNvSpPr>
            <p:nvPr/>
          </p:nvSpPr>
          <p:spPr bwMode="auto">
            <a:xfrm>
              <a:off x="3456" y="2112"/>
              <a:ext cx="864" cy="1536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55" name="Line 11"/>
            <p:cNvSpPr>
              <a:spLocks noChangeShapeType="1"/>
            </p:cNvSpPr>
            <p:nvPr/>
          </p:nvSpPr>
          <p:spPr bwMode="auto">
            <a:xfrm>
              <a:off x="2496" y="292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56" name="Text Box 12"/>
            <p:cNvSpPr txBox="1">
              <a:spLocks noChangeArrowheads="1"/>
            </p:cNvSpPr>
            <p:nvPr/>
          </p:nvSpPr>
          <p:spPr bwMode="auto">
            <a:xfrm>
              <a:off x="2400" y="2544"/>
              <a:ext cx="100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he-IL" sz="2100" b="1" dirty="0">
                  <a:solidFill>
                    <a:srgbClr val="C00000"/>
                  </a:solidFill>
                  <a:latin typeface="Arial Narrow" panose="020B0606020202030204" pitchFamily="34" charset="0"/>
                  <a:cs typeface="Times New Roman" pitchFamily="18" charset="0"/>
                </a:rPr>
                <a:t>Abstract</a:t>
              </a:r>
            </a:p>
          </p:txBody>
        </p:sp>
        <p:sp>
          <p:nvSpPr>
            <p:cNvPr id="2745357" name="Text Box 13"/>
            <p:cNvSpPr txBox="1">
              <a:spLocks noChangeArrowheads="1"/>
            </p:cNvSpPr>
            <p:nvPr/>
          </p:nvSpPr>
          <p:spPr bwMode="auto">
            <a:xfrm>
              <a:off x="624" y="1728"/>
              <a:ext cx="20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x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1 </a:t>
              </a: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x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2 </a:t>
              </a: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x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3 </a:t>
              </a: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x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745358" name="Text Box 14"/>
            <p:cNvSpPr txBox="1">
              <a:spLocks noChangeArrowheads="1"/>
            </p:cNvSpPr>
            <p:nvPr/>
          </p:nvSpPr>
          <p:spPr bwMode="auto">
            <a:xfrm>
              <a:off x="3869" y="1736"/>
              <a:ext cx="54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x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1 </a:t>
              </a: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x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745359" name="Freeform 15"/>
            <p:cNvSpPr>
              <a:spLocks/>
            </p:cNvSpPr>
            <p:nvPr/>
          </p:nvSpPr>
          <p:spPr bwMode="auto">
            <a:xfrm>
              <a:off x="384" y="1680"/>
              <a:ext cx="1200" cy="2112"/>
            </a:xfrm>
            <a:custGeom>
              <a:avLst/>
              <a:gdLst>
                <a:gd name="T0" fmla="*/ 1200 w 1200"/>
                <a:gd name="T1" fmla="*/ 96 h 2208"/>
                <a:gd name="T2" fmla="*/ 1200 w 1200"/>
                <a:gd name="T3" fmla="*/ 0 h 2208"/>
                <a:gd name="T4" fmla="*/ 0 w 1200"/>
                <a:gd name="T5" fmla="*/ 0 h 2208"/>
                <a:gd name="T6" fmla="*/ 0 w 1200"/>
                <a:gd name="T7" fmla="*/ 2208 h 2208"/>
                <a:gd name="T8" fmla="*/ 1104 w 1200"/>
                <a:gd name="T9" fmla="*/ 2208 h 2208"/>
                <a:gd name="T10" fmla="*/ 1104 w 1200"/>
                <a:gd name="T11" fmla="*/ 2064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0" h="2208">
                  <a:moveTo>
                    <a:pt x="1200" y="96"/>
                  </a:moveTo>
                  <a:lnTo>
                    <a:pt x="1200" y="0"/>
                  </a:lnTo>
                  <a:lnTo>
                    <a:pt x="0" y="0"/>
                  </a:lnTo>
                  <a:lnTo>
                    <a:pt x="0" y="2208"/>
                  </a:lnTo>
                  <a:lnTo>
                    <a:pt x="1104" y="2208"/>
                  </a:lnTo>
                  <a:lnTo>
                    <a:pt x="1104" y="2064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60" name="Line 16"/>
            <p:cNvSpPr>
              <a:spLocks noChangeShapeType="1"/>
            </p:cNvSpPr>
            <p:nvPr/>
          </p:nvSpPr>
          <p:spPr bwMode="auto">
            <a:xfrm flipV="1">
              <a:off x="1632" y="364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61" name="Text Box 17"/>
            <p:cNvSpPr txBox="1">
              <a:spLocks noChangeArrowheads="1"/>
            </p:cNvSpPr>
            <p:nvPr/>
          </p:nvSpPr>
          <p:spPr bwMode="auto">
            <a:xfrm>
              <a:off x="672" y="3840"/>
              <a:ext cx="206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i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1 </a:t>
              </a: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i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745362" name="Freeform 18"/>
            <p:cNvSpPr>
              <a:spLocks/>
            </p:cNvSpPr>
            <p:nvPr/>
          </p:nvSpPr>
          <p:spPr bwMode="auto">
            <a:xfrm>
              <a:off x="4080" y="1632"/>
              <a:ext cx="864" cy="2160"/>
            </a:xfrm>
            <a:custGeom>
              <a:avLst/>
              <a:gdLst>
                <a:gd name="T0" fmla="*/ 48 w 864"/>
                <a:gd name="T1" fmla="*/ 144 h 2160"/>
                <a:gd name="T2" fmla="*/ 48 w 864"/>
                <a:gd name="T3" fmla="*/ 0 h 2160"/>
                <a:gd name="T4" fmla="*/ 864 w 864"/>
                <a:gd name="T5" fmla="*/ 0 h 2160"/>
                <a:gd name="T6" fmla="*/ 864 w 864"/>
                <a:gd name="T7" fmla="*/ 2160 h 2160"/>
                <a:gd name="T8" fmla="*/ 0 w 864"/>
                <a:gd name="T9" fmla="*/ 2160 h 2160"/>
                <a:gd name="T10" fmla="*/ 0 w 864"/>
                <a:gd name="T11" fmla="*/ 2064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2160">
                  <a:moveTo>
                    <a:pt x="48" y="144"/>
                  </a:moveTo>
                  <a:lnTo>
                    <a:pt x="48" y="0"/>
                  </a:lnTo>
                  <a:lnTo>
                    <a:pt x="864" y="0"/>
                  </a:lnTo>
                  <a:lnTo>
                    <a:pt x="864" y="2160"/>
                  </a:lnTo>
                  <a:lnTo>
                    <a:pt x="0" y="2160"/>
                  </a:lnTo>
                  <a:lnTo>
                    <a:pt x="0" y="2064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63" name="Line 19"/>
            <p:cNvSpPr>
              <a:spLocks noChangeShapeType="1"/>
            </p:cNvSpPr>
            <p:nvPr/>
          </p:nvSpPr>
          <p:spPr bwMode="auto">
            <a:xfrm flipV="1">
              <a:off x="3936" y="3696"/>
              <a:ext cx="0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1470" b="1">
                <a:latin typeface="Arial Narrow" panose="020B0606020202030204" pitchFamily="34" charset="0"/>
              </a:endParaRPr>
            </a:p>
          </p:txBody>
        </p:sp>
        <p:sp>
          <p:nvSpPr>
            <p:cNvPr id="2745364" name="Text Box 20"/>
            <p:cNvSpPr txBox="1">
              <a:spLocks noChangeArrowheads="1"/>
            </p:cNvSpPr>
            <p:nvPr/>
          </p:nvSpPr>
          <p:spPr bwMode="auto">
            <a:xfrm>
              <a:off x="3553" y="3848"/>
              <a:ext cx="9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i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1 </a:t>
              </a: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i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2 </a:t>
              </a: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x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3 </a:t>
              </a:r>
              <a:r>
                <a:rPr lang="en-US" altLang="he-IL" sz="2520" b="1" i="1">
                  <a:latin typeface="Arial Narrow" panose="020B0606020202030204" pitchFamily="34" charset="0"/>
                  <a:cs typeface="Times New Roman" pitchFamily="18" charset="0"/>
                </a:rPr>
                <a:t>x</a:t>
              </a:r>
              <a:r>
                <a:rPr lang="en-US" altLang="he-IL" sz="2520" b="1">
                  <a:latin typeface="Arial Narrow" panose="020B0606020202030204" pitchFamily="34" charset="0"/>
                  <a:cs typeface="Times New Roman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9188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5736" y="6724650"/>
            <a:ext cx="2757267" cy="240030"/>
          </a:xfrm>
        </p:spPr>
        <p:txBody>
          <a:bodyPr/>
          <a:lstStyle/>
          <a:p>
            <a:fld id="{A2380747-CFA5-44F8-AF86-A3E16F0E9C4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74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780" dirty="0"/>
              <a:t>Checking the Counterexample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84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5736" y="1568382"/>
                <a:ext cx="8792766" cy="3882151"/>
              </a:xfrm>
            </p:spPr>
            <p:txBody>
              <a:bodyPr/>
              <a:lstStyle/>
              <a:p>
                <a:r>
                  <a:rPr lang="en-IN" altLang="en-US" sz="2520" dirty="0"/>
                  <a:t> </a:t>
                </a:r>
                <a:r>
                  <a:rPr lang="en-US" altLang="he-IL" sz="2520" dirty="0"/>
                  <a:t>Counterexample: </a:t>
                </a:r>
                <a:r>
                  <a:rPr lang="en-US" altLang="he-IL" sz="2520" dirty="0"/>
                  <a:t>(c</a:t>
                </a:r>
                <a:r>
                  <a:rPr lang="en-US" altLang="he-IL" sz="2520" baseline="-25000" dirty="0"/>
                  <a:t>1</a:t>
                </a:r>
                <a:r>
                  <a:rPr lang="en-US" altLang="he-IL" sz="2520" dirty="0"/>
                  <a:t>, …,c</a:t>
                </a:r>
                <a:r>
                  <a:rPr lang="en-US" altLang="he-IL" sz="2520" baseline="-25000" dirty="0"/>
                  <a:t>m</a:t>
                </a:r>
                <a:r>
                  <a:rPr lang="en-US" altLang="he-IL" sz="2520" dirty="0"/>
                  <a:t>)</a:t>
                </a:r>
              </a:p>
              <a:p>
                <a:pPr lvl="1"/>
                <a:r>
                  <a:rPr lang="en-US" altLang="he-IL" dirty="0"/>
                  <a:t>E</a:t>
                </a:r>
                <a:r>
                  <a:rPr lang="en-US" altLang="he-IL" dirty="0" smtClean="0"/>
                  <a:t>ach</a:t>
                </a:r>
                <a:r>
                  <a:rPr lang="en-US" altLang="he-IL" sz="2100" dirty="0"/>
                  <a:t> </a:t>
                </a:r>
                <a:r>
                  <a:rPr lang="en-US" altLang="he-IL" sz="2100" dirty="0"/>
                  <a:t>c</a:t>
                </a:r>
                <a:r>
                  <a:rPr lang="en-US" altLang="he-IL" sz="2100" baseline="-25000" dirty="0"/>
                  <a:t>i</a:t>
                </a:r>
                <a:r>
                  <a:rPr lang="en-US" altLang="he-IL" sz="2100" dirty="0"/>
                  <a:t> is an assignment to </a:t>
                </a:r>
                <a:r>
                  <a:rPr lang="en-US" altLang="he-IL" sz="2100" dirty="0"/>
                  <a:t>the set of remaining state variables.</a:t>
                </a:r>
              </a:p>
              <a:p>
                <a:pPr lvl="1"/>
                <a:endParaRPr lang="en-US" altLang="he-IL" sz="2100" dirty="0"/>
              </a:p>
              <a:p>
                <a:r>
                  <a:rPr lang="en-US" altLang="he-IL" sz="2520" dirty="0"/>
                  <a:t>Concrete traces corresponding to the counterexample:</a:t>
                </a:r>
              </a:p>
              <a:p>
                <a:endParaRPr lang="en-US" altLang="he-IL" sz="2520" dirty="0"/>
              </a:p>
              <a:p>
                <a:pPr marL="42005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i="1" smtClean="0"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en-US" altLang="he-IL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he-IL" b="1" i="1" smtClean="0">
                          <a:latin typeface="Cambria Math"/>
                          <a:ea typeface="Cambria Math"/>
                        </a:rPr>
                        <m:t>𝑰</m:t>
                      </m:r>
                      <m:d>
                        <m:dPr>
                          <m:ctrlPr>
                            <a:rPr lang="en-US" altLang="he-IL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he-IL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he-IL" b="1" i="1" smtClean="0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he-IL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altLang="he-IL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he-IL" i="1"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  <m:r>
                                <a:rPr lang="en-US" altLang="he-IL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he-IL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i="1"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he-IL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he-IL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i="1"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he-IL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  <m:r>
                                    <a:rPr lang="en-US" altLang="he-IL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altLang="he-IL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he-IL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he-IL" b="1" i="1" smtClean="0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he-IL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altLang="he-IL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he-IL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he-IL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he-IL" b="1" i="1" smtClean="0"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he-IL" b="1" i="1" smtClean="0">
                                          <a:latin typeface="Cambria Math"/>
                                          <a:ea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he-IL" b="1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he-IL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1" i="1" smtClean="0">
                                      <a:latin typeface="Cambria Math"/>
                                      <a:ea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he-IL" b="1" i="1" smtClean="0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he-IL" dirty="0"/>
              </a:p>
            </p:txBody>
          </p:sp>
        </mc:Choice>
        <mc:Fallback>
          <p:sp>
            <p:nvSpPr>
              <p:cNvPr id="2748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5736" y="1568382"/>
                <a:ext cx="8792766" cy="3882151"/>
              </a:xfrm>
              <a:blipFill rotWithShape="0">
                <a:blip r:embed="rId2"/>
                <a:stretch>
                  <a:fillRect l="-1110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9187" y="5470952"/>
            <a:ext cx="136287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Initial State</a:t>
            </a:r>
            <a:endParaRPr lang="en-US" altLang="he-IL" sz="2100" b="1" dirty="0">
              <a:solidFill>
                <a:srgbClr val="C00000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86187" y="5379720"/>
            <a:ext cx="21955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Unrolled Transition</a:t>
            </a:r>
          </a:p>
          <a:p>
            <a:pPr algn="ctr" eaLnBrk="1" hangingPunct="1"/>
            <a:r>
              <a:rPr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Relation</a:t>
            </a:r>
            <a:endParaRPr lang="en-US" altLang="he-IL" sz="2100" b="1" dirty="0">
              <a:solidFill>
                <a:srgbClr val="C00000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757987" y="5432730"/>
            <a:ext cx="193674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Compliance with</a:t>
            </a:r>
          </a:p>
          <a:p>
            <a:pPr algn="ctr" eaLnBrk="1" hangingPunct="1"/>
            <a:r>
              <a:rPr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counterexample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00624" y="4709160"/>
            <a:ext cx="914989" cy="7200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883954" y="4819650"/>
            <a:ext cx="153475" cy="560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</p:cNvCxnSpPr>
          <p:nvPr/>
        </p:nvCxnSpPr>
        <p:spPr>
          <a:xfrm flipH="1" flipV="1">
            <a:off x="7233392" y="4895850"/>
            <a:ext cx="492970" cy="536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8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E396E-0F03-4486-82CD-BE94F26F44D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75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8187" y="1390650"/>
            <a:ext cx="9601200" cy="3280410"/>
          </a:xfrm>
        </p:spPr>
        <p:txBody>
          <a:bodyPr>
            <a:normAutofit/>
          </a:bodyPr>
          <a:lstStyle/>
          <a:p>
            <a:pPr marL="478394" indent="-478394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he-IL" dirty="0"/>
              <a:t>Simulate counterexample on concrete model with SAT</a:t>
            </a:r>
          </a:p>
          <a:p>
            <a:pPr marL="478394" indent="-478394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he-IL" dirty="0"/>
              <a:t>If the instance is </a:t>
            </a:r>
            <a:r>
              <a:rPr lang="en-US" altLang="he-IL" dirty="0" err="1"/>
              <a:t>unsatisfiable</a:t>
            </a:r>
            <a:r>
              <a:rPr lang="en-US" altLang="he-IL" dirty="0"/>
              <a:t>, analyze conflict</a:t>
            </a:r>
          </a:p>
          <a:p>
            <a:pPr marL="478394" indent="-478394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he-IL" dirty="0"/>
              <a:t>Make visible one of the variables in the clauses that lead to the conflict</a:t>
            </a:r>
          </a:p>
        </p:txBody>
      </p:sp>
      <p:sp>
        <p:nvSpPr>
          <p:cNvPr id="2753539" name="Rectangle 3"/>
          <p:cNvSpPr>
            <a:spLocks noChangeArrowheads="1"/>
          </p:cNvSpPr>
          <p:nvPr/>
        </p:nvSpPr>
        <p:spPr bwMode="auto">
          <a:xfrm>
            <a:off x="4034477" y="5746870"/>
            <a:ext cx="730430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IN" altLang="he-IL" sz="2100" b="1" u="sng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Source</a:t>
            </a:r>
            <a:r>
              <a:rPr kumimoji="1" lang="en-IN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: </a:t>
            </a:r>
            <a:r>
              <a:rPr kumimoji="1"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Chauhan</a:t>
            </a:r>
            <a:r>
              <a:rPr kumimoji="1"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, Clarke, </a:t>
            </a:r>
            <a:r>
              <a:rPr kumimoji="1" lang="en-US" altLang="he-IL" sz="2100" b="1" dirty="0" err="1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Kukula</a:t>
            </a:r>
            <a:r>
              <a:rPr kumimoji="1"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kumimoji="1" lang="en-US" altLang="he-IL" sz="2100" b="1" dirty="0" err="1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Sapra</a:t>
            </a:r>
            <a:r>
              <a:rPr kumimoji="1"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kumimoji="1" lang="en-US" altLang="he-IL" sz="2100" b="1" dirty="0" err="1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Veith</a:t>
            </a:r>
            <a:r>
              <a:rPr kumimoji="1"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, Wang, FMCAD </a:t>
            </a:r>
            <a:r>
              <a:rPr kumimoji="1" lang="en-US" altLang="he-IL" sz="2100" b="1" dirty="0">
                <a:solidFill>
                  <a:srgbClr val="C00000"/>
                </a:solidFill>
                <a:latin typeface="Arial Narrow" panose="020B0606020202030204" pitchFamily="34" charset="0"/>
                <a:cs typeface="Arial" charset="0"/>
              </a:rPr>
              <a:t>2002 </a:t>
            </a:r>
            <a:endParaRPr kumimoji="1" lang="en-US" altLang="en-US" sz="2100" b="1" dirty="0">
              <a:solidFill>
                <a:srgbClr val="C00000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275354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b"/>
          <a:lstStyle/>
          <a:p>
            <a:r>
              <a:rPr lang="en-US" altLang="en-US" sz="3360" dirty="0"/>
              <a:t>Abstraction/Refinement with conflict analysis</a:t>
            </a:r>
            <a:endParaRPr lang="en-US" altLang="he-IL" sz="3360" dirty="0"/>
          </a:p>
        </p:txBody>
      </p:sp>
    </p:spTree>
    <p:extLst>
      <p:ext uri="{BB962C8B-B14F-4D97-AF65-F5344CB8AC3E}">
        <p14:creationId xmlns:p14="http://schemas.microsoft.com/office/powerpoint/2010/main" val="320389747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3CD7E-9ED0-4AFD-8F14-51E3FDB221D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5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50" y="88114"/>
            <a:ext cx="8321040" cy="773430"/>
          </a:xfrm>
        </p:spPr>
        <p:txBody>
          <a:bodyPr>
            <a:normAutofit fontScale="90000"/>
          </a:bodyPr>
          <a:lstStyle/>
          <a:p>
            <a:r>
              <a:rPr lang="en-US" altLang="he-IL" dirty="0"/>
              <a:t>Why </a:t>
            </a:r>
            <a:r>
              <a:rPr lang="en-US" altLang="he-IL" dirty="0" smtClean="0"/>
              <a:t>do we get spurious </a:t>
            </a:r>
            <a:r>
              <a:rPr lang="en-US" altLang="he-IL" dirty="0"/>
              <a:t>counterexample?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97066" y="1360170"/>
            <a:ext cx="6325791" cy="5280660"/>
            <a:chOff x="1616075" y="1295400"/>
            <a:chExt cx="6024563" cy="5029200"/>
          </a:xfrm>
        </p:grpSpPr>
        <p:grpSp>
          <p:nvGrpSpPr>
            <p:cNvPr id="2754563" name="Group 3"/>
            <p:cNvGrpSpPr>
              <a:grpSpLocks/>
            </p:cNvGrpSpPr>
            <p:nvPr/>
          </p:nvGrpSpPr>
          <p:grpSpPr bwMode="auto">
            <a:xfrm>
              <a:off x="1616075" y="2189163"/>
              <a:ext cx="6024563" cy="2262187"/>
              <a:chOff x="624" y="1248"/>
              <a:chExt cx="4560" cy="1920"/>
            </a:xfrm>
          </p:grpSpPr>
          <p:grpSp>
            <p:nvGrpSpPr>
              <p:cNvPr id="2754564" name="Group 4"/>
              <p:cNvGrpSpPr>
                <a:grpSpLocks/>
              </p:cNvGrpSpPr>
              <p:nvPr/>
            </p:nvGrpSpPr>
            <p:grpSpPr bwMode="auto">
              <a:xfrm>
                <a:off x="624" y="1344"/>
                <a:ext cx="2208" cy="1824"/>
                <a:chOff x="624" y="1344"/>
                <a:chExt cx="2208" cy="1824"/>
              </a:xfrm>
            </p:grpSpPr>
            <p:sp>
              <p:nvSpPr>
                <p:cNvPr id="2754565" name="Line 5"/>
                <p:cNvSpPr>
                  <a:spLocks noChangeShapeType="1"/>
                </p:cNvSpPr>
                <p:nvPr/>
              </p:nvSpPr>
              <p:spPr bwMode="auto">
                <a:xfrm>
                  <a:off x="960" y="302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grpSp>
              <p:nvGrpSpPr>
                <p:cNvPr id="2754566" name="Group 6"/>
                <p:cNvGrpSpPr>
                  <a:grpSpLocks/>
                </p:cNvGrpSpPr>
                <p:nvPr/>
              </p:nvGrpSpPr>
              <p:grpSpPr bwMode="auto">
                <a:xfrm>
                  <a:off x="624" y="1344"/>
                  <a:ext cx="2208" cy="1824"/>
                  <a:chOff x="624" y="1344"/>
                  <a:chExt cx="2208" cy="1824"/>
                </a:xfrm>
              </p:grpSpPr>
              <p:sp>
                <p:nvSpPr>
                  <p:cNvPr id="2754567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44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lang="en-US" altLang="he-IL" sz="2520">
                        <a:latin typeface="Tahoma" pitchFamily="34" charset="0"/>
                        <a:cs typeface="Times New Roman" pitchFamily="18" charset="0"/>
                      </a:rPr>
                      <a:t>I</a:t>
                    </a:r>
                  </a:p>
                </p:txBody>
              </p:sp>
              <p:sp>
                <p:nvSpPr>
                  <p:cNvPr id="275456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11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6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880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7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344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7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344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7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11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7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880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7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2100"/>
                  </a:p>
                </p:txBody>
              </p:sp>
              <p:sp>
                <p:nvSpPr>
                  <p:cNvPr id="275457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4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2100"/>
                  </a:p>
                </p:txBody>
              </p:sp>
              <p:sp>
                <p:nvSpPr>
                  <p:cNvPr id="2754576" name="Freeform 16"/>
                  <p:cNvSpPr>
                    <a:spLocks/>
                  </p:cNvSpPr>
                  <p:nvPr/>
                </p:nvSpPr>
                <p:spPr bwMode="auto">
                  <a:xfrm flipH="1">
                    <a:off x="1824" y="2400"/>
                    <a:ext cx="48" cy="480"/>
                  </a:xfrm>
                  <a:custGeom>
                    <a:avLst/>
                    <a:gdLst>
                      <a:gd name="T0" fmla="*/ 48 w 48"/>
                      <a:gd name="T1" fmla="*/ 0 h 480"/>
                      <a:gd name="T2" fmla="*/ 0 w 48"/>
                      <a:gd name="T3" fmla="*/ 240 h 480"/>
                      <a:gd name="T4" fmla="*/ 48 w 48"/>
                      <a:gd name="T5" fmla="*/ 480 h 4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480">
                        <a:moveTo>
                          <a:pt x="48" y="0"/>
                        </a:moveTo>
                        <a:cubicBezTo>
                          <a:pt x="24" y="80"/>
                          <a:pt x="0" y="160"/>
                          <a:pt x="0" y="240"/>
                        </a:cubicBezTo>
                        <a:cubicBezTo>
                          <a:pt x="0" y="320"/>
                          <a:pt x="40" y="440"/>
                          <a:pt x="48" y="48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2100"/>
                  </a:p>
                </p:txBody>
              </p:sp>
              <p:sp>
                <p:nvSpPr>
                  <p:cNvPr id="2754577" name="Freeform 17"/>
                  <p:cNvSpPr>
                    <a:spLocks/>
                  </p:cNvSpPr>
                  <p:nvPr/>
                </p:nvSpPr>
                <p:spPr bwMode="auto">
                  <a:xfrm>
                    <a:off x="1584" y="2400"/>
                    <a:ext cx="48" cy="480"/>
                  </a:xfrm>
                  <a:custGeom>
                    <a:avLst/>
                    <a:gdLst>
                      <a:gd name="T0" fmla="*/ 48 w 48"/>
                      <a:gd name="T1" fmla="*/ 0 h 480"/>
                      <a:gd name="T2" fmla="*/ 0 w 48"/>
                      <a:gd name="T3" fmla="*/ 240 h 480"/>
                      <a:gd name="T4" fmla="*/ 48 w 48"/>
                      <a:gd name="T5" fmla="*/ 480 h 4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480">
                        <a:moveTo>
                          <a:pt x="48" y="0"/>
                        </a:moveTo>
                        <a:cubicBezTo>
                          <a:pt x="24" y="80"/>
                          <a:pt x="0" y="160"/>
                          <a:pt x="0" y="240"/>
                        </a:cubicBezTo>
                        <a:cubicBezTo>
                          <a:pt x="0" y="320"/>
                          <a:pt x="40" y="440"/>
                          <a:pt x="48" y="48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2100"/>
                  </a:p>
                </p:txBody>
              </p:sp>
              <p:sp>
                <p:nvSpPr>
                  <p:cNvPr id="275457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488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2100"/>
                  </a:p>
                </p:txBody>
              </p:sp>
              <p:sp>
                <p:nvSpPr>
                  <p:cNvPr id="275457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488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2100"/>
                  </a:p>
                </p:txBody>
              </p:sp>
              <p:sp>
                <p:nvSpPr>
                  <p:cNvPr id="2754580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1632"/>
                    <a:ext cx="672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2100"/>
                  </a:p>
                </p:txBody>
              </p:sp>
              <p:sp>
                <p:nvSpPr>
                  <p:cNvPr id="275458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2100"/>
                  </a:p>
                </p:txBody>
              </p:sp>
            </p:grpSp>
          </p:grpSp>
          <p:grpSp>
            <p:nvGrpSpPr>
              <p:cNvPr id="2754582" name="Group 22"/>
              <p:cNvGrpSpPr>
                <a:grpSpLocks/>
              </p:cNvGrpSpPr>
              <p:nvPr/>
            </p:nvGrpSpPr>
            <p:grpSpPr bwMode="auto">
              <a:xfrm>
                <a:off x="2544" y="1248"/>
                <a:ext cx="2640" cy="1920"/>
                <a:chOff x="2544" y="1248"/>
                <a:chExt cx="2640" cy="1920"/>
              </a:xfrm>
            </p:grpSpPr>
            <p:sp>
              <p:nvSpPr>
                <p:cNvPr id="2754583" name="Oval 23"/>
                <p:cNvSpPr>
                  <a:spLocks noChangeArrowheads="1"/>
                </p:cNvSpPr>
                <p:nvPr/>
              </p:nvSpPr>
              <p:spPr bwMode="auto">
                <a:xfrm>
                  <a:off x="2544" y="2112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2100"/>
                </a:p>
              </p:txBody>
            </p:sp>
            <p:sp>
              <p:nvSpPr>
                <p:cNvPr id="2754584" name="Oval 24"/>
                <p:cNvSpPr>
                  <a:spLocks noChangeArrowheads="1"/>
                </p:cNvSpPr>
                <p:nvPr/>
              </p:nvSpPr>
              <p:spPr bwMode="auto">
                <a:xfrm>
                  <a:off x="2544" y="2880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2100"/>
                </a:p>
              </p:txBody>
            </p:sp>
            <p:grpSp>
              <p:nvGrpSpPr>
                <p:cNvPr id="2754585" name="Group 25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288" cy="1824"/>
                  <a:chOff x="624" y="1152"/>
                  <a:chExt cx="288" cy="1824"/>
                </a:xfrm>
              </p:grpSpPr>
              <p:sp>
                <p:nvSpPr>
                  <p:cNvPr id="275458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152"/>
                    <a:ext cx="288" cy="28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8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920"/>
                    <a:ext cx="288" cy="28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8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688"/>
                    <a:ext cx="288" cy="28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</p:grpSp>
            <p:grpSp>
              <p:nvGrpSpPr>
                <p:cNvPr id="2754589" name="Group 29"/>
                <p:cNvGrpSpPr>
                  <a:grpSpLocks/>
                </p:cNvGrpSpPr>
                <p:nvPr/>
              </p:nvGrpSpPr>
              <p:grpSpPr bwMode="auto">
                <a:xfrm>
                  <a:off x="4560" y="1344"/>
                  <a:ext cx="288" cy="1824"/>
                  <a:chOff x="624" y="1152"/>
                  <a:chExt cx="288" cy="1824"/>
                </a:xfrm>
              </p:grpSpPr>
              <p:sp>
                <p:nvSpPr>
                  <p:cNvPr id="275459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15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9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920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  <p:sp>
                <p:nvSpPr>
                  <p:cNvPr id="275459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68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2100"/>
                  </a:p>
                </p:txBody>
              </p:sp>
            </p:grpSp>
            <p:sp>
              <p:nvSpPr>
                <p:cNvPr id="2754593" name="Line 33"/>
                <p:cNvSpPr>
                  <a:spLocks noChangeShapeType="1"/>
                </p:cNvSpPr>
                <p:nvPr/>
              </p:nvSpPr>
              <p:spPr bwMode="auto">
                <a:xfrm>
                  <a:off x="369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594" name="Line 34"/>
                <p:cNvSpPr>
                  <a:spLocks noChangeShapeType="1"/>
                </p:cNvSpPr>
                <p:nvPr/>
              </p:nvSpPr>
              <p:spPr bwMode="auto">
                <a:xfrm>
                  <a:off x="3696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59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596" name="Line 36"/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597" name="Line 37"/>
                <p:cNvSpPr>
                  <a:spLocks noChangeShapeType="1"/>
                </p:cNvSpPr>
                <p:nvPr/>
              </p:nvSpPr>
              <p:spPr bwMode="auto">
                <a:xfrm>
                  <a:off x="3888" y="302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598" name="Freeform 38"/>
                <p:cNvSpPr>
                  <a:spLocks/>
                </p:cNvSpPr>
                <p:nvPr/>
              </p:nvSpPr>
              <p:spPr bwMode="auto">
                <a:xfrm>
                  <a:off x="2832" y="2016"/>
                  <a:ext cx="336" cy="320"/>
                </a:xfrm>
                <a:custGeom>
                  <a:avLst/>
                  <a:gdLst>
                    <a:gd name="T0" fmla="*/ 0 w 336"/>
                    <a:gd name="T1" fmla="*/ 104 h 320"/>
                    <a:gd name="T2" fmla="*/ 192 w 336"/>
                    <a:gd name="T3" fmla="*/ 8 h 320"/>
                    <a:gd name="T4" fmla="*/ 288 w 336"/>
                    <a:gd name="T5" fmla="*/ 152 h 320"/>
                    <a:gd name="T6" fmla="*/ 288 w 336"/>
                    <a:gd name="T7" fmla="*/ 296 h 320"/>
                    <a:gd name="T8" fmla="*/ 0 w 336"/>
                    <a:gd name="T9" fmla="*/ 29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320">
                      <a:moveTo>
                        <a:pt x="0" y="104"/>
                      </a:moveTo>
                      <a:cubicBezTo>
                        <a:pt x="72" y="52"/>
                        <a:pt x="144" y="0"/>
                        <a:pt x="192" y="8"/>
                      </a:cubicBezTo>
                      <a:cubicBezTo>
                        <a:pt x="240" y="16"/>
                        <a:pt x="272" y="104"/>
                        <a:pt x="288" y="152"/>
                      </a:cubicBezTo>
                      <a:cubicBezTo>
                        <a:pt x="304" y="200"/>
                        <a:pt x="336" y="272"/>
                        <a:pt x="288" y="296"/>
                      </a:cubicBezTo>
                      <a:cubicBezTo>
                        <a:pt x="240" y="320"/>
                        <a:pt x="120" y="308"/>
                        <a:pt x="0" y="29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599" name="Freeform 39"/>
                <p:cNvSpPr>
                  <a:spLocks/>
                </p:cNvSpPr>
                <p:nvPr/>
              </p:nvSpPr>
              <p:spPr bwMode="auto">
                <a:xfrm>
                  <a:off x="4848" y="1248"/>
                  <a:ext cx="336" cy="320"/>
                </a:xfrm>
                <a:custGeom>
                  <a:avLst/>
                  <a:gdLst>
                    <a:gd name="T0" fmla="*/ 0 w 336"/>
                    <a:gd name="T1" fmla="*/ 104 h 320"/>
                    <a:gd name="T2" fmla="*/ 192 w 336"/>
                    <a:gd name="T3" fmla="*/ 8 h 320"/>
                    <a:gd name="T4" fmla="*/ 288 w 336"/>
                    <a:gd name="T5" fmla="*/ 152 h 320"/>
                    <a:gd name="T6" fmla="*/ 288 w 336"/>
                    <a:gd name="T7" fmla="*/ 296 h 320"/>
                    <a:gd name="T8" fmla="*/ 0 w 336"/>
                    <a:gd name="T9" fmla="*/ 29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320">
                      <a:moveTo>
                        <a:pt x="0" y="104"/>
                      </a:moveTo>
                      <a:cubicBezTo>
                        <a:pt x="72" y="52"/>
                        <a:pt x="144" y="0"/>
                        <a:pt x="192" y="8"/>
                      </a:cubicBezTo>
                      <a:cubicBezTo>
                        <a:pt x="240" y="16"/>
                        <a:pt x="272" y="104"/>
                        <a:pt x="288" y="152"/>
                      </a:cubicBezTo>
                      <a:cubicBezTo>
                        <a:pt x="304" y="200"/>
                        <a:pt x="336" y="272"/>
                        <a:pt x="288" y="296"/>
                      </a:cubicBezTo>
                      <a:cubicBezTo>
                        <a:pt x="240" y="320"/>
                        <a:pt x="120" y="308"/>
                        <a:pt x="0" y="29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60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70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601" name="Freeform 41"/>
                <p:cNvSpPr>
                  <a:spLocks/>
                </p:cNvSpPr>
                <p:nvPr/>
              </p:nvSpPr>
              <p:spPr bwMode="auto">
                <a:xfrm>
                  <a:off x="4560" y="1632"/>
                  <a:ext cx="48" cy="480"/>
                </a:xfrm>
                <a:custGeom>
                  <a:avLst/>
                  <a:gdLst>
                    <a:gd name="T0" fmla="*/ 48 w 48"/>
                    <a:gd name="T1" fmla="*/ 0 h 480"/>
                    <a:gd name="T2" fmla="*/ 0 w 48"/>
                    <a:gd name="T3" fmla="*/ 240 h 480"/>
                    <a:gd name="T4" fmla="*/ 48 w 48"/>
                    <a:gd name="T5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480">
                      <a:moveTo>
                        <a:pt x="48" y="0"/>
                      </a:moveTo>
                      <a:cubicBezTo>
                        <a:pt x="24" y="80"/>
                        <a:pt x="0" y="160"/>
                        <a:pt x="0" y="240"/>
                      </a:cubicBezTo>
                      <a:cubicBezTo>
                        <a:pt x="0" y="320"/>
                        <a:pt x="40" y="440"/>
                        <a:pt x="48" y="48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602" name="Freeform 42"/>
                <p:cNvSpPr>
                  <a:spLocks/>
                </p:cNvSpPr>
                <p:nvPr/>
              </p:nvSpPr>
              <p:spPr bwMode="auto">
                <a:xfrm flipH="1">
                  <a:off x="4800" y="1632"/>
                  <a:ext cx="48" cy="480"/>
                </a:xfrm>
                <a:custGeom>
                  <a:avLst/>
                  <a:gdLst>
                    <a:gd name="T0" fmla="*/ 48 w 48"/>
                    <a:gd name="T1" fmla="*/ 0 h 480"/>
                    <a:gd name="T2" fmla="*/ 0 w 48"/>
                    <a:gd name="T3" fmla="*/ 240 h 480"/>
                    <a:gd name="T4" fmla="*/ 48 w 48"/>
                    <a:gd name="T5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480">
                      <a:moveTo>
                        <a:pt x="48" y="0"/>
                      </a:moveTo>
                      <a:cubicBezTo>
                        <a:pt x="24" y="80"/>
                        <a:pt x="0" y="160"/>
                        <a:pt x="0" y="240"/>
                      </a:cubicBezTo>
                      <a:cubicBezTo>
                        <a:pt x="0" y="320"/>
                        <a:pt x="40" y="440"/>
                        <a:pt x="48" y="48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  <p:sp>
              <p:nvSpPr>
                <p:cNvPr id="2754603" name="Freeform 43"/>
                <p:cNvSpPr>
                  <a:spLocks/>
                </p:cNvSpPr>
                <p:nvPr/>
              </p:nvSpPr>
              <p:spPr bwMode="auto">
                <a:xfrm>
                  <a:off x="3840" y="1248"/>
                  <a:ext cx="336" cy="320"/>
                </a:xfrm>
                <a:custGeom>
                  <a:avLst/>
                  <a:gdLst>
                    <a:gd name="T0" fmla="*/ 0 w 336"/>
                    <a:gd name="T1" fmla="*/ 104 h 320"/>
                    <a:gd name="T2" fmla="*/ 192 w 336"/>
                    <a:gd name="T3" fmla="*/ 8 h 320"/>
                    <a:gd name="T4" fmla="*/ 288 w 336"/>
                    <a:gd name="T5" fmla="*/ 152 h 320"/>
                    <a:gd name="T6" fmla="*/ 288 w 336"/>
                    <a:gd name="T7" fmla="*/ 296 h 320"/>
                    <a:gd name="T8" fmla="*/ 0 w 336"/>
                    <a:gd name="T9" fmla="*/ 29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320">
                      <a:moveTo>
                        <a:pt x="0" y="104"/>
                      </a:moveTo>
                      <a:cubicBezTo>
                        <a:pt x="72" y="52"/>
                        <a:pt x="144" y="0"/>
                        <a:pt x="192" y="8"/>
                      </a:cubicBezTo>
                      <a:cubicBezTo>
                        <a:pt x="240" y="16"/>
                        <a:pt x="272" y="104"/>
                        <a:pt x="288" y="152"/>
                      </a:cubicBezTo>
                      <a:cubicBezTo>
                        <a:pt x="304" y="200"/>
                        <a:pt x="336" y="272"/>
                        <a:pt x="288" y="296"/>
                      </a:cubicBezTo>
                      <a:cubicBezTo>
                        <a:pt x="240" y="320"/>
                        <a:pt x="120" y="308"/>
                        <a:pt x="0" y="29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2100"/>
                </a:p>
              </p:txBody>
            </p:sp>
          </p:grpSp>
        </p:grpSp>
        <p:grpSp>
          <p:nvGrpSpPr>
            <p:cNvPr id="2754604" name="Group 44"/>
            <p:cNvGrpSpPr>
              <a:grpSpLocks/>
            </p:cNvGrpSpPr>
            <p:nvPr/>
          </p:nvGrpSpPr>
          <p:grpSpPr bwMode="auto">
            <a:xfrm>
              <a:off x="1616075" y="4903788"/>
              <a:ext cx="4248150" cy="339725"/>
              <a:chOff x="720" y="3080"/>
              <a:chExt cx="3216" cy="288"/>
            </a:xfrm>
          </p:grpSpPr>
          <p:sp>
            <p:nvSpPr>
              <p:cNvPr id="2754605" name="Rectangle 45"/>
              <p:cNvSpPr>
                <a:spLocks noChangeArrowheads="1"/>
              </p:cNvSpPr>
              <p:nvPr/>
            </p:nvSpPr>
            <p:spPr bwMode="auto">
              <a:xfrm>
                <a:off x="720" y="308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4606" name="Rectangle 46"/>
              <p:cNvSpPr>
                <a:spLocks noChangeArrowheads="1"/>
              </p:cNvSpPr>
              <p:nvPr/>
            </p:nvSpPr>
            <p:spPr bwMode="auto">
              <a:xfrm>
                <a:off x="3648" y="3080"/>
                <a:ext cx="288" cy="28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4607" name="Rectangle 47"/>
              <p:cNvSpPr>
                <a:spLocks noChangeArrowheads="1"/>
              </p:cNvSpPr>
              <p:nvPr/>
            </p:nvSpPr>
            <p:spPr bwMode="auto">
              <a:xfrm>
                <a:off x="2640" y="308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4608" name="Rectangle 48"/>
              <p:cNvSpPr>
                <a:spLocks noChangeArrowheads="1"/>
              </p:cNvSpPr>
              <p:nvPr/>
            </p:nvSpPr>
            <p:spPr bwMode="auto">
              <a:xfrm>
                <a:off x="1680" y="308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4609" name="Rectangle 49"/>
              <p:cNvSpPr>
                <a:spLocks noChangeArrowheads="1"/>
              </p:cNvSpPr>
              <p:nvPr/>
            </p:nvSpPr>
            <p:spPr bwMode="auto">
              <a:xfrm>
                <a:off x="720" y="308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he-IL" sz="2520">
                    <a:solidFill>
                      <a:schemeClr val="tx2"/>
                    </a:solidFill>
                    <a:latin typeface="Tahoma" pitchFamily="34" charset="0"/>
                    <a:cs typeface="Times New Roman" pitchFamily="18" charset="0"/>
                  </a:rPr>
                  <a:t>I</a:t>
                </a:r>
              </a:p>
            </p:txBody>
          </p:sp>
          <p:sp>
            <p:nvSpPr>
              <p:cNvPr id="2754610" name="Line 50"/>
              <p:cNvSpPr>
                <a:spLocks noChangeShapeType="1"/>
              </p:cNvSpPr>
              <p:nvPr/>
            </p:nvSpPr>
            <p:spPr bwMode="auto">
              <a:xfrm>
                <a:off x="1056" y="322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 sz="2100"/>
              </a:p>
            </p:txBody>
          </p:sp>
          <p:sp>
            <p:nvSpPr>
              <p:cNvPr id="2754611" name="Line 5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 sz="2100"/>
              </a:p>
            </p:txBody>
          </p:sp>
          <p:sp>
            <p:nvSpPr>
              <p:cNvPr id="2754612" name="Line 52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 sz="2100"/>
              </a:p>
            </p:txBody>
          </p:sp>
        </p:grpSp>
        <p:grpSp>
          <p:nvGrpSpPr>
            <p:cNvPr id="2754613" name="Group 53"/>
            <p:cNvGrpSpPr>
              <a:grpSpLocks/>
            </p:cNvGrpSpPr>
            <p:nvPr/>
          </p:nvGrpSpPr>
          <p:grpSpPr bwMode="auto">
            <a:xfrm>
              <a:off x="4152900" y="2301875"/>
              <a:ext cx="381000" cy="2941638"/>
              <a:chOff x="2616" y="1450"/>
              <a:chExt cx="240" cy="1853"/>
            </a:xfrm>
          </p:grpSpPr>
          <p:sp>
            <p:nvSpPr>
              <p:cNvPr id="2754614" name="Oval 54"/>
              <p:cNvSpPr>
                <a:spLocks noChangeArrowheads="1"/>
              </p:cNvSpPr>
              <p:nvPr/>
            </p:nvSpPr>
            <p:spPr bwMode="auto">
              <a:xfrm>
                <a:off x="2616" y="1450"/>
                <a:ext cx="240" cy="21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4615" name="Rectangle 55"/>
              <p:cNvSpPr>
                <a:spLocks noChangeArrowheads="1"/>
              </p:cNvSpPr>
              <p:nvPr/>
            </p:nvSpPr>
            <p:spPr bwMode="auto">
              <a:xfrm>
                <a:off x="2616" y="3089"/>
                <a:ext cx="240" cy="21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</p:grpSp>
        <p:grpSp>
          <p:nvGrpSpPr>
            <p:cNvPr id="2754616" name="Group 56"/>
            <p:cNvGrpSpPr>
              <a:grpSpLocks/>
            </p:cNvGrpSpPr>
            <p:nvPr/>
          </p:nvGrpSpPr>
          <p:grpSpPr bwMode="auto">
            <a:xfrm>
              <a:off x="1616075" y="2301875"/>
              <a:ext cx="1649413" cy="2941638"/>
              <a:chOff x="1018" y="1450"/>
              <a:chExt cx="1039" cy="1853"/>
            </a:xfrm>
          </p:grpSpPr>
          <p:grpSp>
            <p:nvGrpSpPr>
              <p:cNvPr id="2754617" name="Group 57"/>
              <p:cNvGrpSpPr>
                <a:grpSpLocks/>
              </p:cNvGrpSpPr>
              <p:nvPr/>
            </p:nvGrpSpPr>
            <p:grpSpPr bwMode="auto">
              <a:xfrm>
                <a:off x="1018" y="1450"/>
                <a:ext cx="1039" cy="214"/>
                <a:chOff x="576" y="1200"/>
                <a:chExt cx="1248" cy="288"/>
              </a:xfrm>
            </p:grpSpPr>
            <p:sp>
              <p:nvSpPr>
                <p:cNvPr id="2754618" name="Oval 58"/>
                <p:cNvSpPr>
                  <a:spLocks noChangeArrowheads="1"/>
                </p:cNvSpPr>
                <p:nvPr/>
              </p:nvSpPr>
              <p:spPr bwMode="auto">
                <a:xfrm>
                  <a:off x="1536" y="1200"/>
                  <a:ext cx="288" cy="28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2100"/>
                </a:p>
              </p:txBody>
            </p:sp>
            <p:sp>
              <p:nvSpPr>
                <p:cNvPr id="2754619" name="Oval 59"/>
                <p:cNvSpPr>
                  <a:spLocks noChangeArrowheads="1"/>
                </p:cNvSpPr>
                <p:nvPr/>
              </p:nvSpPr>
              <p:spPr bwMode="auto">
                <a:xfrm>
                  <a:off x="576" y="1200"/>
                  <a:ext cx="288" cy="28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2100"/>
                </a:p>
              </p:txBody>
            </p:sp>
          </p:grpSp>
          <p:sp>
            <p:nvSpPr>
              <p:cNvPr id="2754620" name="Rectangle 60"/>
              <p:cNvSpPr>
                <a:spLocks noChangeArrowheads="1"/>
              </p:cNvSpPr>
              <p:nvPr/>
            </p:nvSpPr>
            <p:spPr bwMode="auto">
              <a:xfrm>
                <a:off x="1817" y="3089"/>
                <a:ext cx="240" cy="21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4621" name="Rectangle 61"/>
              <p:cNvSpPr>
                <a:spLocks noChangeArrowheads="1"/>
              </p:cNvSpPr>
              <p:nvPr/>
            </p:nvSpPr>
            <p:spPr bwMode="auto">
              <a:xfrm>
                <a:off x="1018" y="3089"/>
                <a:ext cx="240" cy="21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</p:grpSp>
        <p:sp>
          <p:nvSpPr>
            <p:cNvPr id="2754622" name="Line 62"/>
            <p:cNvSpPr>
              <a:spLocks noChangeShapeType="1"/>
            </p:cNvSpPr>
            <p:nvPr/>
          </p:nvSpPr>
          <p:spPr bwMode="auto">
            <a:xfrm flipH="1">
              <a:off x="4786313" y="4848225"/>
              <a:ext cx="317500" cy="395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4623" name="Rectangle 63"/>
            <p:cNvSpPr>
              <a:spLocks noChangeArrowheads="1"/>
            </p:cNvSpPr>
            <p:nvPr/>
          </p:nvSpPr>
          <p:spPr bwMode="auto">
            <a:xfrm>
              <a:off x="3962400" y="2132013"/>
              <a:ext cx="760413" cy="2532062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4624" name="Line 64"/>
            <p:cNvSpPr>
              <a:spLocks noChangeShapeType="1"/>
            </p:cNvSpPr>
            <p:nvPr/>
          </p:nvSpPr>
          <p:spPr bwMode="auto">
            <a:xfrm>
              <a:off x="1997075" y="2584450"/>
              <a:ext cx="887413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/>
            </a:p>
          </p:txBody>
        </p:sp>
        <p:grpSp>
          <p:nvGrpSpPr>
            <p:cNvPr id="2754625" name="Group 65"/>
            <p:cNvGrpSpPr>
              <a:grpSpLocks/>
            </p:cNvGrpSpPr>
            <p:nvPr/>
          </p:nvGrpSpPr>
          <p:grpSpPr bwMode="auto">
            <a:xfrm>
              <a:off x="3962400" y="1295400"/>
              <a:ext cx="1981200" cy="1630363"/>
              <a:chOff x="2496" y="816"/>
              <a:chExt cx="1248" cy="1027"/>
            </a:xfrm>
          </p:grpSpPr>
          <p:sp>
            <p:nvSpPr>
              <p:cNvPr id="2754626" name="Rectangle 66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479" cy="49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 w="19050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4627" name="AutoShape 67"/>
              <p:cNvSpPr>
                <a:spLocks noChangeArrowheads="1"/>
              </p:cNvSpPr>
              <p:nvPr/>
            </p:nvSpPr>
            <p:spPr bwMode="auto">
              <a:xfrm>
                <a:off x="3024" y="816"/>
                <a:ext cx="720" cy="384"/>
              </a:xfrm>
              <a:prstGeom prst="wedgeRectCallout">
                <a:avLst>
                  <a:gd name="adj1" fmla="val -65694"/>
                  <a:gd name="adj2" fmla="val 107815"/>
                </a:avLst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he-IL" sz="2100">
                    <a:latin typeface="Tahoma" pitchFamily="34" charset="0"/>
                    <a:cs typeface="Times New Roman" pitchFamily="18" charset="0"/>
                  </a:rPr>
                  <a:t>Deadend </a:t>
                </a:r>
              </a:p>
              <a:p>
                <a:pPr algn="ctr" eaLnBrk="1" hangingPunct="1"/>
                <a:r>
                  <a:rPr lang="en-US" altLang="he-IL" sz="2100">
                    <a:latin typeface="Tahoma" pitchFamily="34" charset="0"/>
                    <a:cs typeface="Times New Roman" pitchFamily="18" charset="0"/>
                  </a:rPr>
                  <a:t>states</a:t>
                </a:r>
                <a:endParaRPr lang="en-US" altLang="he-IL" sz="2520">
                  <a:latin typeface="Tahoma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54628" name="Group 68"/>
            <p:cNvGrpSpPr>
              <a:grpSpLocks/>
            </p:cNvGrpSpPr>
            <p:nvPr/>
          </p:nvGrpSpPr>
          <p:grpSpPr bwMode="auto">
            <a:xfrm>
              <a:off x="2743200" y="3886200"/>
              <a:ext cx="1979613" cy="2362200"/>
              <a:chOff x="1728" y="2448"/>
              <a:chExt cx="1247" cy="1488"/>
            </a:xfrm>
          </p:grpSpPr>
          <p:sp>
            <p:nvSpPr>
              <p:cNvPr id="2754629" name="Rectangle 69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479" cy="487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 w="19050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4630" name="AutoShape 70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480" cy="528"/>
              </a:xfrm>
              <a:prstGeom prst="wedgeRectCallout">
                <a:avLst>
                  <a:gd name="adj1" fmla="val 135625"/>
                  <a:gd name="adj2" fmla="val -156060"/>
                </a:avLst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he-IL" sz="2100">
                    <a:latin typeface="Tahoma" pitchFamily="34" charset="0"/>
                    <a:cs typeface="Times New Roman" pitchFamily="18" charset="0"/>
                  </a:rPr>
                  <a:t>Bad </a:t>
                </a:r>
              </a:p>
              <a:p>
                <a:pPr algn="ctr" eaLnBrk="1" hangingPunct="1"/>
                <a:r>
                  <a:rPr lang="en-US" altLang="he-IL" sz="2100">
                    <a:latin typeface="Tahoma" pitchFamily="34" charset="0"/>
                    <a:cs typeface="Times New Roman" pitchFamily="18" charset="0"/>
                  </a:rPr>
                  <a:t>States</a:t>
                </a:r>
                <a:endParaRPr lang="en-US" altLang="en-US" sz="2520">
                  <a:latin typeface="Tahoma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54631" name="Group 71"/>
            <p:cNvGrpSpPr>
              <a:grpSpLocks/>
            </p:cNvGrpSpPr>
            <p:nvPr/>
          </p:nvGrpSpPr>
          <p:grpSpPr bwMode="auto">
            <a:xfrm>
              <a:off x="4114800" y="5181600"/>
              <a:ext cx="1524000" cy="1143000"/>
              <a:chOff x="2592" y="3264"/>
              <a:chExt cx="960" cy="720"/>
            </a:xfrm>
          </p:grpSpPr>
          <p:sp>
            <p:nvSpPr>
              <p:cNvPr id="2754632" name="AutoShape 72"/>
              <p:cNvSpPr>
                <a:spLocks noChangeArrowheads="1"/>
              </p:cNvSpPr>
              <p:nvPr/>
            </p:nvSpPr>
            <p:spPr bwMode="auto">
              <a:xfrm>
                <a:off x="2832" y="3552"/>
                <a:ext cx="720" cy="432"/>
              </a:xfrm>
              <a:prstGeom prst="wedgeRectCallout">
                <a:avLst>
                  <a:gd name="adj1" fmla="val -58194"/>
                  <a:gd name="adj2" fmla="val -119213"/>
                </a:avLst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he-IL" sz="2100">
                    <a:latin typeface="Tahoma" pitchFamily="34" charset="0"/>
                    <a:cs typeface="Times New Roman" pitchFamily="18" charset="0"/>
                  </a:rPr>
                  <a:t>Failure </a:t>
                </a:r>
              </a:p>
              <a:p>
                <a:pPr algn="ctr" eaLnBrk="1" hangingPunct="1"/>
                <a:r>
                  <a:rPr lang="en-US" altLang="he-IL" sz="2100">
                    <a:latin typeface="Tahoma" pitchFamily="34" charset="0"/>
                    <a:cs typeface="Times New Roman" pitchFamily="18" charset="0"/>
                  </a:rPr>
                  <a:t>State</a:t>
                </a:r>
                <a:endParaRPr lang="en-US" altLang="en-US" sz="2520">
                  <a:latin typeface="Tahoma" pitchFamily="34" charset="0"/>
                  <a:cs typeface="Times New Roman" pitchFamily="18" charset="0"/>
                </a:endParaRPr>
              </a:p>
            </p:txBody>
          </p:sp>
          <p:sp>
            <p:nvSpPr>
              <p:cNvPr id="2754633" name="Text Box 73"/>
              <p:cNvSpPr txBox="1">
                <a:spLocks noChangeArrowheads="1"/>
              </p:cNvSpPr>
              <p:nvPr/>
            </p:nvSpPr>
            <p:spPr bwMode="auto">
              <a:xfrm>
                <a:off x="2592" y="3264"/>
                <a:ext cx="24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en-US" altLang="en-US" sz="2100">
                    <a:latin typeface="cmmi10" pitchFamily="34" charset="0"/>
                    <a:cs typeface="Times New Roman" pitchFamily="18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6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38CE8-8291-46D0-A381-E8F608712D0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5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80" dirty="0"/>
              <a:t>Refinement</a:t>
            </a:r>
            <a:endParaRPr lang="en-US" altLang="he-IL" sz="3780" dirty="0"/>
          </a:p>
        </p:txBody>
      </p:sp>
      <p:sp>
        <p:nvSpPr>
          <p:cNvPr id="275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100" dirty="0"/>
              <a:t>Problem: </a:t>
            </a:r>
            <a:r>
              <a:rPr lang="en-US" altLang="he-IL" sz="2100" dirty="0" err="1"/>
              <a:t>Deadend</a:t>
            </a:r>
            <a:r>
              <a:rPr lang="en-US" altLang="he-IL" sz="2100" dirty="0"/>
              <a:t> and Bad States are in the same abstract state.</a:t>
            </a:r>
            <a:r>
              <a:rPr lang="en-US" altLang="en-US" sz="2100" dirty="0"/>
              <a:t> </a:t>
            </a:r>
          </a:p>
          <a:p>
            <a:r>
              <a:rPr lang="en-US" altLang="he-IL" sz="2100" dirty="0"/>
              <a:t>Solution: Refine abstraction function.</a:t>
            </a:r>
          </a:p>
          <a:p>
            <a:r>
              <a:rPr lang="en-US" altLang="he-IL" sz="2100" dirty="0"/>
              <a:t>The sets of </a:t>
            </a:r>
            <a:r>
              <a:rPr lang="en-US" altLang="he-IL" sz="2100" dirty="0" err="1"/>
              <a:t>Deadend</a:t>
            </a:r>
            <a:r>
              <a:rPr lang="en-US" altLang="he-IL" sz="2100" dirty="0"/>
              <a:t> and Bad states should be separated into different  abstract states.</a:t>
            </a:r>
          </a:p>
          <a:p>
            <a:endParaRPr lang="en-US" altLang="en-US" sz="21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41219" y="2538652"/>
            <a:ext cx="5659918" cy="4342209"/>
            <a:chOff x="1616075" y="1295400"/>
            <a:chExt cx="6024563" cy="502920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1616075" y="2189163"/>
              <a:ext cx="6024563" cy="2262187"/>
              <a:chOff x="624" y="1248"/>
              <a:chExt cx="4560" cy="1920"/>
            </a:xfrm>
          </p:grpSpPr>
          <p:grpSp>
            <p:nvGrpSpPr>
              <p:cNvPr id="37" name="Group 4"/>
              <p:cNvGrpSpPr>
                <a:grpSpLocks/>
              </p:cNvGrpSpPr>
              <p:nvPr/>
            </p:nvGrpSpPr>
            <p:grpSpPr bwMode="auto">
              <a:xfrm>
                <a:off x="624" y="1344"/>
                <a:ext cx="2208" cy="1824"/>
                <a:chOff x="624" y="1344"/>
                <a:chExt cx="2208" cy="1824"/>
              </a:xfrm>
            </p:grpSpPr>
            <p:sp>
              <p:nvSpPr>
                <p:cNvPr id="60" name="Line 5"/>
                <p:cNvSpPr>
                  <a:spLocks noChangeShapeType="1"/>
                </p:cNvSpPr>
                <p:nvPr/>
              </p:nvSpPr>
              <p:spPr bwMode="auto">
                <a:xfrm>
                  <a:off x="960" y="302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grpSp>
              <p:nvGrpSpPr>
                <p:cNvPr id="61" name="Group 6"/>
                <p:cNvGrpSpPr>
                  <a:grpSpLocks/>
                </p:cNvGrpSpPr>
                <p:nvPr/>
              </p:nvGrpSpPr>
              <p:grpSpPr bwMode="auto">
                <a:xfrm>
                  <a:off x="624" y="1344"/>
                  <a:ext cx="2208" cy="1824"/>
                  <a:chOff x="624" y="1344"/>
                  <a:chExt cx="2208" cy="1824"/>
                </a:xfrm>
              </p:grpSpPr>
              <p:sp>
                <p:nvSpPr>
                  <p:cNvPr id="6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44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lang="en-US" altLang="he-IL" sz="2100" b="1">
                        <a:latin typeface="Arial Narrow" panose="020B0606020202030204" pitchFamily="34" charset="0"/>
                        <a:cs typeface="Times New Roman" pitchFamily="18" charset="0"/>
                      </a:rPr>
                      <a:t>I</a:t>
                    </a:r>
                  </a:p>
                </p:txBody>
              </p:sp>
              <p:sp>
                <p:nvSpPr>
                  <p:cNvPr id="63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11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6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880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6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344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6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344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6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11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6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880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6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1680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7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48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71" name="Freeform 16"/>
                  <p:cNvSpPr>
                    <a:spLocks/>
                  </p:cNvSpPr>
                  <p:nvPr/>
                </p:nvSpPr>
                <p:spPr bwMode="auto">
                  <a:xfrm flipH="1">
                    <a:off x="1824" y="2400"/>
                    <a:ext cx="48" cy="480"/>
                  </a:xfrm>
                  <a:custGeom>
                    <a:avLst/>
                    <a:gdLst>
                      <a:gd name="T0" fmla="*/ 48 w 48"/>
                      <a:gd name="T1" fmla="*/ 0 h 480"/>
                      <a:gd name="T2" fmla="*/ 0 w 48"/>
                      <a:gd name="T3" fmla="*/ 240 h 480"/>
                      <a:gd name="T4" fmla="*/ 48 w 48"/>
                      <a:gd name="T5" fmla="*/ 480 h 4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480">
                        <a:moveTo>
                          <a:pt x="48" y="0"/>
                        </a:moveTo>
                        <a:cubicBezTo>
                          <a:pt x="24" y="80"/>
                          <a:pt x="0" y="160"/>
                          <a:pt x="0" y="240"/>
                        </a:cubicBezTo>
                        <a:cubicBezTo>
                          <a:pt x="0" y="320"/>
                          <a:pt x="40" y="440"/>
                          <a:pt x="48" y="48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72" name="Freeform 17"/>
                  <p:cNvSpPr>
                    <a:spLocks/>
                  </p:cNvSpPr>
                  <p:nvPr/>
                </p:nvSpPr>
                <p:spPr bwMode="auto">
                  <a:xfrm>
                    <a:off x="1584" y="2400"/>
                    <a:ext cx="48" cy="480"/>
                  </a:xfrm>
                  <a:custGeom>
                    <a:avLst/>
                    <a:gdLst>
                      <a:gd name="T0" fmla="*/ 48 w 48"/>
                      <a:gd name="T1" fmla="*/ 0 h 480"/>
                      <a:gd name="T2" fmla="*/ 0 w 48"/>
                      <a:gd name="T3" fmla="*/ 240 h 480"/>
                      <a:gd name="T4" fmla="*/ 48 w 48"/>
                      <a:gd name="T5" fmla="*/ 480 h 4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480">
                        <a:moveTo>
                          <a:pt x="48" y="0"/>
                        </a:moveTo>
                        <a:cubicBezTo>
                          <a:pt x="24" y="80"/>
                          <a:pt x="0" y="160"/>
                          <a:pt x="0" y="240"/>
                        </a:cubicBezTo>
                        <a:cubicBezTo>
                          <a:pt x="0" y="320"/>
                          <a:pt x="40" y="440"/>
                          <a:pt x="48" y="48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7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488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7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488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75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2" y="1632"/>
                    <a:ext cx="672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7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</p:grpSp>
          </p:grpSp>
          <p:grpSp>
            <p:nvGrpSpPr>
              <p:cNvPr id="38" name="Group 22"/>
              <p:cNvGrpSpPr>
                <a:grpSpLocks/>
              </p:cNvGrpSpPr>
              <p:nvPr/>
            </p:nvGrpSpPr>
            <p:grpSpPr bwMode="auto">
              <a:xfrm>
                <a:off x="2544" y="1248"/>
                <a:ext cx="2640" cy="1920"/>
                <a:chOff x="2544" y="1248"/>
                <a:chExt cx="2640" cy="1920"/>
              </a:xfrm>
            </p:grpSpPr>
            <p:sp>
              <p:nvSpPr>
                <p:cNvPr id="39" name="Oval 23"/>
                <p:cNvSpPr>
                  <a:spLocks noChangeArrowheads="1"/>
                </p:cNvSpPr>
                <p:nvPr/>
              </p:nvSpPr>
              <p:spPr bwMode="auto">
                <a:xfrm>
                  <a:off x="2544" y="2112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0" name="Oval 24"/>
                <p:cNvSpPr>
                  <a:spLocks noChangeArrowheads="1"/>
                </p:cNvSpPr>
                <p:nvPr/>
              </p:nvSpPr>
              <p:spPr bwMode="auto">
                <a:xfrm>
                  <a:off x="2544" y="2880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grpSp>
              <p:nvGrpSpPr>
                <p:cNvPr id="41" name="Group 25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288" cy="1824"/>
                  <a:chOff x="624" y="1152"/>
                  <a:chExt cx="288" cy="1824"/>
                </a:xfrm>
              </p:grpSpPr>
              <p:sp>
                <p:nvSpPr>
                  <p:cNvPr id="57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152"/>
                    <a:ext cx="288" cy="28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58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920"/>
                    <a:ext cx="288" cy="28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59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688"/>
                    <a:ext cx="288" cy="28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</p:grpSp>
            <p:grpSp>
              <p:nvGrpSpPr>
                <p:cNvPr id="42" name="Group 29"/>
                <p:cNvGrpSpPr>
                  <a:grpSpLocks/>
                </p:cNvGrpSpPr>
                <p:nvPr/>
              </p:nvGrpSpPr>
              <p:grpSpPr bwMode="auto">
                <a:xfrm>
                  <a:off x="4560" y="1344"/>
                  <a:ext cx="288" cy="1824"/>
                  <a:chOff x="624" y="1152"/>
                  <a:chExt cx="288" cy="1824"/>
                </a:xfrm>
              </p:grpSpPr>
              <p:sp>
                <p:nvSpPr>
                  <p:cNvPr id="54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152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55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920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688"/>
                    <a:ext cx="288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 sz="1680" b="1">
                      <a:latin typeface="Arial Narrow" panose="020B0606020202030204" pitchFamily="34" charset="0"/>
                    </a:endParaRPr>
                  </a:p>
                </p:txBody>
              </p:sp>
            </p:grpSp>
            <p:sp>
              <p:nvSpPr>
                <p:cNvPr id="43" name="Line 33"/>
                <p:cNvSpPr>
                  <a:spLocks noChangeShapeType="1"/>
                </p:cNvSpPr>
                <p:nvPr/>
              </p:nvSpPr>
              <p:spPr bwMode="auto">
                <a:xfrm>
                  <a:off x="3696" y="168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4" name="Line 34"/>
                <p:cNvSpPr>
                  <a:spLocks noChangeShapeType="1"/>
                </p:cNvSpPr>
                <p:nvPr/>
              </p:nvSpPr>
              <p:spPr bwMode="auto">
                <a:xfrm>
                  <a:off x="3696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6" name="Line 36"/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7" name="Line 37"/>
                <p:cNvSpPr>
                  <a:spLocks noChangeShapeType="1"/>
                </p:cNvSpPr>
                <p:nvPr/>
              </p:nvSpPr>
              <p:spPr bwMode="auto">
                <a:xfrm>
                  <a:off x="3888" y="302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8" name="Freeform 38"/>
                <p:cNvSpPr>
                  <a:spLocks/>
                </p:cNvSpPr>
                <p:nvPr/>
              </p:nvSpPr>
              <p:spPr bwMode="auto">
                <a:xfrm>
                  <a:off x="2832" y="2016"/>
                  <a:ext cx="336" cy="320"/>
                </a:xfrm>
                <a:custGeom>
                  <a:avLst/>
                  <a:gdLst>
                    <a:gd name="T0" fmla="*/ 0 w 336"/>
                    <a:gd name="T1" fmla="*/ 104 h 320"/>
                    <a:gd name="T2" fmla="*/ 192 w 336"/>
                    <a:gd name="T3" fmla="*/ 8 h 320"/>
                    <a:gd name="T4" fmla="*/ 288 w 336"/>
                    <a:gd name="T5" fmla="*/ 152 h 320"/>
                    <a:gd name="T6" fmla="*/ 288 w 336"/>
                    <a:gd name="T7" fmla="*/ 296 h 320"/>
                    <a:gd name="T8" fmla="*/ 0 w 336"/>
                    <a:gd name="T9" fmla="*/ 29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320">
                      <a:moveTo>
                        <a:pt x="0" y="104"/>
                      </a:moveTo>
                      <a:cubicBezTo>
                        <a:pt x="72" y="52"/>
                        <a:pt x="144" y="0"/>
                        <a:pt x="192" y="8"/>
                      </a:cubicBezTo>
                      <a:cubicBezTo>
                        <a:pt x="240" y="16"/>
                        <a:pt x="272" y="104"/>
                        <a:pt x="288" y="152"/>
                      </a:cubicBezTo>
                      <a:cubicBezTo>
                        <a:pt x="304" y="200"/>
                        <a:pt x="336" y="272"/>
                        <a:pt x="288" y="296"/>
                      </a:cubicBezTo>
                      <a:cubicBezTo>
                        <a:pt x="240" y="320"/>
                        <a:pt x="120" y="308"/>
                        <a:pt x="0" y="29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49" name="Freeform 39"/>
                <p:cNvSpPr>
                  <a:spLocks/>
                </p:cNvSpPr>
                <p:nvPr/>
              </p:nvSpPr>
              <p:spPr bwMode="auto">
                <a:xfrm>
                  <a:off x="4848" y="1248"/>
                  <a:ext cx="336" cy="320"/>
                </a:xfrm>
                <a:custGeom>
                  <a:avLst/>
                  <a:gdLst>
                    <a:gd name="T0" fmla="*/ 0 w 336"/>
                    <a:gd name="T1" fmla="*/ 104 h 320"/>
                    <a:gd name="T2" fmla="*/ 192 w 336"/>
                    <a:gd name="T3" fmla="*/ 8 h 320"/>
                    <a:gd name="T4" fmla="*/ 288 w 336"/>
                    <a:gd name="T5" fmla="*/ 152 h 320"/>
                    <a:gd name="T6" fmla="*/ 288 w 336"/>
                    <a:gd name="T7" fmla="*/ 296 h 320"/>
                    <a:gd name="T8" fmla="*/ 0 w 336"/>
                    <a:gd name="T9" fmla="*/ 29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320">
                      <a:moveTo>
                        <a:pt x="0" y="104"/>
                      </a:moveTo>
                      <a:cubicBezTo>
                        <a:pt x="72" y="52"/>
                        <a:pt x="144" y="0"/>
                        <a:pt x="192" y="8"/>
                      </a:cubicBezTo>
                      <a:cubicBezTo>
                        <a:pt x="240" y="16"/>
                        <a:pt x="272" y="104"/>
                        <a:pt x="288" y="152"/>
                      </a:cubicBezTo>
                      <a:cubicBezTo>
                        <a:pt x="304" y="200"/>
                        <a:pt x="336" y="272"/>
                        <a:pt x="288" y="296"/>
                      </a:cubicBezTo>
                      <a:cubicBezTo>
                        <a:pt x="240" y="320"/>
                        <a:pt x="120" y="308"/>
                        <a:pt x="0" y="29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70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1" name="Freeform 41"/>
                <p:cNvSpPr>
                  <a:spLocks/>
                </p:cNvSpPr>
                <p:nvPr/>
              </p:nvSpPr>
              <p:spPr bwMode="auto">
                <a:xfrm>
                  <a:off x="4560" y="1632"/>
                  <a:ext cx="48" cy="480"/>
                </a:xfrm>
                <a:custGeom>
                  <a:avLst/>
                  <a:gdLst>
                    <a:gd name="T0" fmla="*/ 48 w 48"/>
                    <a:gd name="T1" fmla="*/ 0 h 480"/>
                    <a:gd name="T2" fmla="*/ 0 w 48"/>
                    <a:gd name="T3" fmla="*/ 240 h 480"/>
                    <a:gd name="T4" fmla="*/ 48 w 48"/>
                    <a:gd name="T5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480">
                      <a:moveTo>
                        <a:pt x="48" y="0"/>
                      </a:moveTo>
                      <a:cubicBezTo>
                        <a:pt x="24" y="80"/>
                        <a:pt x="0" y="160"/>
                        <a:pt x="0" y="240"/>
                      </a:cubicBezTo>
                      <a:cubicBezTo>
                        <a:pt x="0" y="320"/>
                        <a:pt x="40" y="440"/>
                        <a:pt x="48" y="48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2" name="Freeform 42"/>
                <p:cNvSpPr>
                  <a:spLocks/>
                </p:cNvSpPr>
                <p:nvPr/>
              </p:nvSpPr>
              <p:spPr bwMode="auto">
                <a:xfrm flipH="1">
                  <a:off x="4800" y="1632"/>
                  <a:ext cx="48" cy="480"/>
                </a:xfrm>
                <a:custGeom>
                  <a:avLst/>
                  <a:gdLst>
                    <a:gd name="T0" fmla="*/ 48 w 48"/>
                    <a:gd name="T1" fmla="*/ 0 h 480"/>
                    <a:gd name="T2" fmla="*/ 0 w 48"/>
                    <a:gd name="T3" fmla="*/ 240 h 480"/>
                    <a:gd name="T4" fmla="*/ 48 w 48"/>
                    <a:gd name="T5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480">
                      <a:moveTo>
                        <a:pt x="48" y="0"/>
                      </a:moveTo>
                      <a:cubicBezTo>
                        <a:pt x="24" y="80"/>
                        <a:pt x="0" y="160"/>
                        <a:pt x="0" y="240"/>
                      </a:cubicBezTo>
                      <a:cubicBezTo>
                        <a:pt x="0" y="320"/>
                        <a:pt x="40" y="440"/>
                        <a:pt x="48" y="48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3" name="Freeform 43"/>
                <p:cNvSpPr>
                  <a:spLocks/>
                </p:cNvSpPr>
                <p:nvPr/>
              </p:nvSpPr>
              <p:spPr bwMode="auto">
                <a:xfrm>
                  <a:off x="3840" y="1248"/>
                  <a:ext cx="336" cy="320"/>
                </a:xfrm>
                <a:custGeom>
                  <a:avLst/>
                  <a:gdLst>
                    <a:gd name="T0" fmla="*/ 0 w 336"/>
                    <a:gd name="T1" fmla="*/ 104 h 320"/>
                    <a:gd name="T2" fmla="*/ 192 w 336"/>
                    <a:gd name="T3" fmla="*/ 8 h 320"/>
                    <a:gd name="T4" fmla="*/ 288 w 336"/>
                    <a:gd name="T5" fmla="*/ 152 h 320"/>
                    <a:gd name="T6" fmla="*/ 288 w 336"/>
                    <a:gd name="T7" fmla="*/ 296 h 320"/>
                    <a:gd name="T8" fmla="*/ 0 w 336"/>
                    <a:gd name="T9" fmla="*/ 29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6" h="320">
                      <a:moveTo>
                        <a:pt x="0" y="104"/>
                      </a:moveTo>
                      <a:cubicBezTo>
                        <a:pt x="72" y="52"/>
                        <a:pt x="144" y="0"/>
                        <a:pt x="192" y="8"/>
                      </a:cubicBezTo>
                      <a:cubicBezTo>
                        <a:pt x="240" y="16"/>
                        <a:pt x="272" y="104"/>
                        <a:pt x="288" y="152"/>
                      </a:cubicBezTo>
                      <a:cubicBezTo>
                        <a:pt x="304" y="200"/>
                        <a:pt x="336" y="272"/>
                        <a:pt x="288" y="296"/>
                      </a:cubicBezTo>
                      <a:cubicBezTo>
                        <a:pt x="240" y="320"/>
                        <a:pt x="120" y="308"/>
                        <a:pt x="0" y="29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616075" y="4903788"/>
              <a:ext cx="4248150" cy="339725"/>
              <a:chOff x="720" y="3080"/>
              <a:chExt cx="3216" cy="288"/>
            </a:xfrm>
          </p:grpSpPr>
          <p:sp>
            <p:nvSpPr>
              <p:cNvPr id="29" name="Rectangle 45"/>
              <p:cNvSpPr>
                <a:spLocks noChangeArrowheads="1"/>
              </p:cNvSpPr>
              <p:nvPr/>
            </p:nvSpPr>
            <p:spPr bwMode="auto">
              <a:xfrm>
                <a:off x="720" y="308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3648" y="3080"/>
                <a:ext cx="288" cy="28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2640" y="308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32" name="Rectangle 48"/>
              <p:cNvSpPr>
                <a:spLocks noChangeArrowheads="1"/>
              </p:cNvSpPr>
              <p:nvPr/>
            </p:nvSpPr>
            <p:spPr bwMode="auto">
              <a:xfrm>
                <a:off x="1680" y="308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33" name="Rectangle 49"/>
              <p:cNvSpPr>
                <a:spLocks noChangeArrowheads="1"/>
              </p:cNvSpPr>
              <p:nvPr/>
            </p:nvSpPr>
            <p:spPr bwMode="auto">
              <a:xfrm>
                <a:off x="720" y="308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he-IL" sz="2100" b="1">
                    <a:solidFill>
                      <a:schemeClr val="tx2"/>
                    </a:solidFill>
                    <a:latin typeface="Arial Narrow" panose="020B0606020202030204" pitchFamily="34" charset="0"/>
                    <a:cs typeface="Times New Roman" pitchFamily="18" charset="0"/>
                  </a:rPr>
                  <a:t>I</a:t>
                </a:r>
              </a:p>
            </p:txBody>
          </p:sp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>
                <a:off x="1056" y="322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35" name="Line 5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36" name="Line 52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4152900" y="2301875"/>
              <a:ext cx="381000" cy="2941638"/>
              <a:chOff x="2616" y="1450"/>
              <a:chExt cx="240" cy="1853"/>
            </a:xfrm>
          </p:grpSpPr>
          <p:sp>
            <p:nvSpPr>
              <p:cNvPr id="27" name="Oval 54"/>
              <p:cNvSpPr>
                <a:spLocks noChangeArrowheads="1"/>
              </p:cNvSpPr>
              <p:nvPr/>
            </p:nvSpPr>
            <p:spPr bwMode="auto">
              <a:xfrm>
                <a:off x="2616" y="1450"/>
                <a:ext cx="240" cy="21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Rectangle 55"/>
              <p:cNvSpPr>
                <a:spLocks noChangeArrowheads="1"/>
              </p:cNvSpPr>
              <p:nvPr/>
            </p:nvSpPr>
            <p:spPr bwMode="auto">
              <a:xfrm>
                <a:off x="2616" y="3089"/>
                <a:ext cx="240" cy="21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616075" y="2301875"/>
              <a:ext cx="1649413" cy="2941638"/>
              <a:chOff x="1018" y="1450"/>
              <a:chExt cx="1039" cy="1853"/>
            </a:xfrm>
          </p:grpSpPr>
          <p:grpSp>
            <p:nvGrpSpPr>
              <p:cNvPr id="22" name="Group 57"/>
              <p:cNvGrpSpPr>
                <a:grpSpLocks/>
              </p:cNvGrpSpPr>
              <p:nvPr/>
            </p:nvGrpSpPr>
            <p:grpSpPr bwMode="auto">
              <a:xfrm>
                <a:off x="1018" y="1450"/>
                <a:ext cx="1039" cy="214"/>
                <a:chOff x="576" y="1200"/>
                <a:chExt cx="1248" cy="288"/>
              </a:xfrm>
            </p:grpSpPr>
            <p:sp>
              <p:nvSpPr>
                <p:cNvPr id="25" name="Oval 58"/>
                <p:cNvSpPr>
                  <a:spLocks noChangeArrowheads="1"/>
                </p:cNvSpPr>
                <p:nvPr/>
              </p:nvSpPr>
              <p:spPr bwMode="auto">
                <a:xfrm>
                  <a:off x="1536" y="1200"/>
                  <a:ext cx="288" cy="28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26" name="Oval 59"/>
                <p:cNvSpPr>
                  <a:spLocks noChangeArrowheads="1"/>
                </p:cNvSpPr>
                <p:nvPr/>
              </p:nvSpPr>
              <p:spPr bwMode="auto">
                <a:xfrm>
                  <a:off x="576" y="1200"/>
                  <a:ext cx="288" cy="28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680" b="1">
                    <a:latin typeface="Arial Narrow" panose="020B0606020202030204" pitchFamily="34" charset="0"/>
                  </a:endParaRPr>
                </a:p>
              </p:txBody>
            </p:sp>
          </p:grp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1817" y="3089"/>
                <a:ext cx="240" cy="21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1018" y="3089"/>
                <a:ext cx="240" cy="21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 flipH="1">
              <a:off x="4786313" y="4848225"/>
              <a:ext cx="317500" cy="395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80" b="1">
                <a:latin typeface="Arial Narrow" panose="020B0606020202030204" pitchFamily="34" charset="0"/>
              </a:endParaRP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3962400" y="2132013"/>
              <a:ext cx="760413" cy="2532062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80" b="1">
                <a:latin typeface="Arial Narrow" panose="020B0606020202030204" pitchFamily="34" charset="0"/>
              </a:endParaRPr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>
              <a:off x="1997075" y="2584450"/>
              <a:ext cx="887413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1680" b="1">
                <a:latin typeface="Arial Narrow" panose="020B0606020202030204" pitchFamily="34" charset="0"/>
              </a:endParaRPr>
            </a:p>
          </p:txBody>
        </p:sp>
        <p:grpSp>
          <p:nvGrpSpPr>
            <p:cNvPr id="13" name="Group 65"/>
            <p:cNvGrpSpPr>
              <a:grpSpLocks/>
            </p:cNvGrpSpPr>
            <p:nvPr/>
          </p:nvGrpSpPr>
          <p:grpSpPr bwMode="auto">
            <a:xfrm>
              <a:off x="3962400" y="1295400"/>
              <a:ext cx="1981200" cy="1630363"/>
              <a:chOff x="2496" y="816"/>
              <a:chExt cx="1248" cy="1027"/>
            </a:xfrm>
          </p:grpSpPr>
          <p:sp>
            <p:nvSpPr>
              <p:cNvPr id="20" name="Rectangle 66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479" cy="499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 w="19050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AutoShape 67"/>
              <p:cNvSpPr>
                <a:spLocks noChangeArrowheads="1"/>
              </p:cNvSpPr>
              <p:nvPr/>
            </p:nvSpPr>
            <p:spPr bwMode="auto">
              <a:xfrm>
                <a:off x="3024" y="816"/>
                <a:ext cx="720" cy="384"/>
              </a:xfrm>
              <a:prstGeom prst="wedgeRectCallout">
                <a:avLst>
                  <a:gd name="adj1" fmla="val -65694"/>
                  <a:gd name="adj2" fmla="val 107815"/>
                </a:avLst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he-IL" sz="2100" b="1">
                    <a:latin typeface="Arial Narrow" panose="020B0606020202030204" pitchFamily="34" charset="0"/>
                    <a:cs typeface="Times New Roman" pitchFamily="18" charset="0"/>
                  </a:rPr>
                  <a:t>Deadend </a:t>
                </a:r>
              </a:p>
              <a:p>
                <a:pPr algn="ctr" eaLnBrk="1" hangingPunct="1"/>
                <a:r>
                  <a:rPr lang="en-US" altLang="he-IL" sz="2100" b="1">
                    <a:latin typeface="Arial Narrow" panose="020B0606020202030204" pitchFamily="34" charset="0"/>
                    <a:cs typeface="Times New Roman" pitchFamily="18" charset="0"/>
                  </a:rPr>
                  <a:t>states</a:t>
                </a:r>
              </a:p>
            </p:txBody>
          </p:sp>
        </p:grpSp>
        <p:grpSp>
          <p:nvGrpSpPr>
            <p:cNvPr id="14" name="Group 68"/>
            <p:cNvGrpSpPr>
              <a:grpSpLocks/>
            </p:cNvGrpSpPr>
            <p:nvPr/>
          </p:nvGrpSpPr>
          <p:grpSpPr bwMode="auto">
            <a:xfrm>
              <a:off x="2743200" y="3886200"/>
              <a:ext cx="1979613" cy="2362200"/>
              <a:chOff x="1728" y="2448"/>
              <a:chExt cx="1247" cy="1488"/>
            </a:xfrm>
          </p:grpSpPr>
          <p:sp>
            <p:nvSpPr>
              <p:cNvPr id="18" name="Rectangle 69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479" cy="487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 w="19050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8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AutoShape 70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480" cy="528"/>
              </a:xfrm>
              <a:prstGeom prst="wedgeRectCallout">
                <a:avLst>
                  <a:gd name="adj1" fmla="val 135625"/>
                  <a:gd name="adj2" fmla="val -156060"/>
                </a:avLst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he-IL" sz="2100" b="1">
                    <a:latin typeface="Arial Narrow" panose="020B0606020202030204" pitchFamily="34" charset="0"/>
                    <a:cs typeface="Times New Roman" pitchFamily="18" charset="0"/>
                  </a:rPr>
                  <a:t>Bad </a:t>
                </a:r>
              </a:p>
              <a:p>
                <a:pPr algn="ctr" eaLnBrk="1" hangingPunct="1"/>
                <a:r>
                  <a:rPr lang="en-US" altLang="he-IL" sz="2100" b="1">
                    <a:latin typeface="Arial Narrow" panose="020B0606020202030204" pitchFamily="34" charset="0"/>
                    <a:cs typeface="Times New Roman" pitchFamily="18" charset="0"/>
                  </a:rPr>
                  <a:t>States</a:t>
                </a:r>
                <a:endParaRPr lang="en-US" altLang="en-US" sz="2100" b="1">
                  <a:latin typeface="Arial Narrow" panose="020B0606020202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" name="Group 71"/>
            <p:cNvGrpSpPr>
              <a:grpSpLocks/>
            </p:cNvGrpSpPr>
            <p:nvPr/>
          </p:nvGrpSpPr>
          <p:grpSpPr bwMode="auto">
            <a:xfrm>
              <a:off x="4114800" y="5181600"/>
              <a:ext cx="1524000" cy="1143000"/>
              <a:chOff x="2592" y="3264"/>
              <a:chExt cx="960" cy="720"/>
            </a:xfrm>
          </p:grpSpPr>
          <p:sp>
            <p:nvSpPr>
              <p:cNvPr id="16" name="AutoShape 72"/>
              <p:cNvSpPr>
                <a:spLocks noChangeArrowheads="1"/>
              </p:cNvSpPr>
              <p:nvPr/>
            </p:nvSpPr>
            <p:spPr bwMode="auto">
              <a:xfrm>
                <a:off x="2832" y="3552"/>
                <a:ext cx="720" cy="432"/>
              </a:xfrm>
              <a:prstGeom prst="wedgeRectCallout">
                <a:avLst>
                  <a:gd name="adj1" fmla="val -58194"/>
                  <a:gd name="adj2" fmla="val -119213"/>
                </a:avLst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he-IL" sz="2100" b="1">
                    <a:latin typeface="Arial Narrow" panose="020B0606020202030204" pitchFamily="34" charset="0"/>
                    <a:cs typeface="Times New Roman" pitchFamily="18" charset="0"/>
                  </a:rPr>
                  <a:t>Failure </a:t>
                </a:r>
              </a:p>
              <a:p>
                <a:pPr algn="ctr" eaLnBrk="1" hangingPunct="1"/>
                <a:r>
                  <a:rPr lang="en-US" altLang="he-IL" sz="2100" b="1">
                    <a:latin typeface="Arial Narrow" panose="020B0606020202030204" pitchFamily="34" charset="0"/>
                    <a:cs typeface="Times New Roman" pitchFamily="18" charset="0"/>
                  </a:rPr>
                  <a:t>State</a:t>
                </a:r>
                <a:endParaRPr lang="en-US" altLang="en-US" sz="2100" b="1">
                  <a:latin typeface="Arial Narrow" panose="020B0606020202030204" pitchFamily="34" charset="0"/>
                  <a:cs typeface="Times New Roman" pitchFamily="18" charset="0"/>
                </a:endParaRPr>
              </a:p>
            </p:txBody>
          </p:sp>
          <p:sp>
            <p:nvSpPr>
              <p:cNvPr id="17" name="Text Box 73"/>
              <p:cNvSpPr txBox="1">
                <a:spLocks noChangeArrowheads="1"/>
              </p:cNvSpPr>
              <p:nvPr/>
            </p:nvSpPr>
            <p:spPr bwMode="auto">
              <a:xfrm>
                <a:off x="2592" y="3264"/>
                <a:ext cx="248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en-US" altLang="en-US" sz="2100" b="1">
                    <a:latin typeface="Arial Narrow" panose="020B0606020202030204" pitchFamily="34" charset="0"/>
                    <a:cs typeface="Times New Roman" pitchFamily="18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12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58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CD7E4-6884-45C5-A623-6A28F6717B8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5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he-IL"/>
              <a:t>Refinement</a:t>
            </a:r>
          </a:p>
        </p:txBody>
      </p:sp>
      <p:sp>
        <p:nvSpPr>
          <p:cNvPr id="2756611" name="Oval 3"/>
          <p:cNvSpPr>
            <a:spLocks noChangeArrowheads="1"/>
          </p:cNvSpPr>
          <p:nvPr/>
        </p:nvSpPr>
        <p:spPr bwMode="auto">
          <a:xfrm>
            <a:off x="3180397" y="1733550"/>
            <a:ext cx="371714" cy="3683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252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756612" name="Oval 4"/>
          <p:cNvSpPr>
            <a:spLocks noChangeArrowheads="1"/>
          </p:cNvSpPr>
          <p:nvPr/>
        </p:nvSpPr>
        <p:spPr bwMode="auto">
          <a:xfrm>
            <a:off x="3180397" y="2717007"/>
            <a:ext cx="371714" cy="3700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13" name="Oval 5"/>
          <p:cNvSpPr>
            <a:spLocks noChangeArrowheads="1"/>
          </p:cNvSpPr>
          <p:nvPr/>
        </p:nvSpPr>
        <p:spPr bwMode="auto">
          <a:xfrm>
            <a:off x="3180397" y="3702130"/>
            <a:ext cx="371714" cy="3683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14" name="Oval 6"/>
          <p:cNvSpPr>
            <a:spLocks noChangeArrowheads="1"/>
          </p:cNvSpPr>
          <p:nvPr/>
        </p:nvSpPr>
        <p:spPr bwMode="auto">
          <a:xfrm>
            <a:off x="5660707" y="1733550"/>
            <a:ext cx="371714" cy="3683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15" name="Oval 7"/>
          <p:cNvSpPr>
            <a:spLocks noChangeArrowheads="1"/>
          </p:cNvSpPr>
          <p:nvPr/>
        </p:nvSpPr>
        <p:spPr bwMode="auto">
          <a:xfrm>
            <a:off x="4420552" y="1733550"/>
            <a:ext cx="371714" cy="36838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16" name="Oval 8"/>
          <p:cNvSpPr>
            <a:spLocks noChangeArrowheads="1"/>
          </p:cNvSpPr>
          <p:nvPr/>
        </p:nvSpPr>
        <p:spPr bwMode="auto">
          <a:xfrm>
            <a:off x="4420552" y="2717007"/>
            <a:ext cx="371714" cy="3700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17" name="Oval 9"/>
          <p:cNvSpPr>
            <a:spLocks noChangeArrowheads="1"/>
          </p:cNvSpPr>
          <p:nvPr/>
        </p:nvSpPr>
        <p:spPr bwMode="auto">
          <a:xfrm>
            <a:off x="4420552" y="3702130"/>
            <a:ext cx="371714" cy="3683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18" name="Oval 10"/>
          <p:cNvSpPr>
            <a:spLocks noChangeArrowheads="1"/>
          </p:cNvSpPr>
          <p:nvPr/>
        </p:nvSpPr>
        <p:spPr bwMode="auto">
          <a:xfrm>
            <a:off x="5660707" y="2717007"/>
            <a:ext cx="371714" cy="3700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19" name="Oval 11"/>
          <p:cNvSpPr>
            <a:spLocks noChangeArrowheads="1"/>
          </p:cNvSpPr>
          <p:nvPr/>
        </p:nvSpPr>
        <p:spPr bwMode="auto">
          <a:xfrm>
            <a:off x="5660707" y="3702130"/>
            <a:ext cx="371714" cy="36837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grpSp>
        <p:nvGrpSpPr>
          <p:cNvPr id="2756620" name="Group 12"/>
          <p:cNvGrpSpPr>
            <a:grpSpLocks/>
          </p:cNvGrpSpPr>
          <p:nvPr/>
        </p:nvGrpSpPr>
        <p:grpSpPr bwMode="auto">
          <a:xfrm>
            <a:off x="6962537" y="1733550"/>
            <a:ext cx="373380" cy="2336959"/>
            <a:chOff x="624" y="1152"/>
            <a:chExt cx="288" cy="1824"/>
          </a:xfrm>
        </p:grpSpPr>
        <p:sp>
          <p:nvSpPr>
            <p:cNvPr id="2756621" name="Oval 13"/>
            <p:cNvSpPr>
              <a:spLocks noChangeArrowheads="1"/>
            </p:cNvSpPr>
            <p:nvPr/>
          </p:nvSpPr>
          <p:spPr bwMode="auto">
            <a:xfrm>
              <a:off x="624" y="1152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6622" name="Oval 14"/>
            <p:cNvSpPr>
              <a:spLocks noChangeArrowheads="1"/>
            </p:cNvSpPr>
            <p:nvPr/>
          </p:nvSpPr>
          <p:spPr bwMode="auto">
            <a:xfrm>
              <a:off x="624" y="192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6623" name="Oval 15"/>
            <p:cNvSpPr>
              <a:spLocks noChangeArrowheads="1"/>
            </p:cNvSpPr>
            <p:nvPr/>
          </p:nvSpPr>
          <p:spPr bwMode="auto">
            <a:xfrm>
              <a:off x="624" y="2688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</p:grpSp>
      <p:grpSp>
        <p:nvGrpSpPr>
          <p:cNvPr id="2756624" name="Group 16"/>
          <p:cNvGrpSpPr>
            <a:grpSpLocks/>
          </p:cNvGrpSpPr>
          <p:nvPr/>
        </p:nvGrpSpPr>
        <p:grpSpPr bwMode="auto">
          <a:xfrm>
            <a:off x="8266033" y="1733550"/>
            <a:ext cx="371713" cy="2336959"/>
            <a:chOff x="624" y="1152"/>
            <a:chExt cx="288" cy="1824"/>
          </a:xfrm>
        </p:grpSpPr>
        <p:sp>
          <p:nvSpPr>
            <p:cNvPr id="2756625" name="Oval 17"/>
            <p:cNvSpPr>
              <a:spLocks noChangeArrowheads="1"/>
            </p:cNvSpPr>
            <p:nvPr/>
          </p:nvSpPr>
          <p:spPr bwMode="auto">
            <a:xfrm>
              <a:off x="624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6626" name="Oval 18"/>
            <p:cNvSpPr>
              <a:spLocks noChangeArrowheads="1"/>
            </p:cNvSpPr>
            <p:nvPr/>
          </p:nvSpPr>
          <p:spPr bwMode="auto">
            <a:xfrm>
              <a:off x="624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6627" name="Oval 19"/>
            <p:cNvSpPr>
              <a:spLocks noChangeArrowheads="1"/>
            </p:cNvSpPr>
            <p:nvPr/>
          </p:nvSpPr>
          <p:spPr bwMode="auto">
            <a:xfrm>
              <a:off x="624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</p:grpSp>
      <p:sp>
        <p:nvSpPr>
          <p:cNvPr id="2756628" name="Rectangle 20"/>
          <p:cNvSpPr>
            <a:spLocks noChangeArrowheads="1"/>
          </p:cNvSpPr>
          <p:nvPr/>
        </p:nvSpPr>
        <p:spPr bwMode="auto">
          <a:xfrm>
            <a:off x="3100387" y="5093970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29" name="Rectangle 21"/>
          <p:cNvSpPr>
            <a:spLocks noChangeArrowheads="1"/>
          </p:cNvSpPr>
          <p:nvPr/>
        </p:nvSpPr>
        <p:spPr bwMode="auto">
          <a:xfrm>
            <a:off x="2940367" y="1573530"/>
            <a:ext cx="880110" cy="176022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30" name="Line 22"/>
          <p:cNvSpPr>
            <a:spLocks noChangeShapeType="1"/>
          </p:cNvSpPr>
          <p:nvPr/>
        </p:nvSpPr>
        <p:spPr bwMode="auto">
          <a:xfrm>
            <a:off x="3340417" y="4293870"/>
            <a:ext cx="0" cy="72009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2756631" name="Text Box 23"/>
          <p:cNvSpPr txBox="1">
            <a:spLocks noChangeArrowheads="1"/>
          </p:cNvSpPr>
          <p:nvPr/>
        </p:nvSpPr>
        <p:spPr bwMode="auto">
          <a:xfrm>
            <a:off x="3420427" y="4453890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he-IL" sz="252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h’</a:t>
            </a:r>
          </a:p>
        </p:txBody>
      </p:sp>
      <p:sp>
        <p:nvSpPr>
          <p:cNvPr id="2756632" name="Rectangle 24"/>
          <p:cNvSpPr>
            <a:spLocks noChangeArrowheads="1"/>
          </p:cNvSpPr>
          <p:nvPr/>
        </p:nvSpPr>
        <p:spPr bwMode="auto">
          <a:xfrm>
            <a:off x="4380547" y="5093970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33" name="Rectangle 25"/>
          <p:cNvSpPr>
            <a:spLocks noChangeArrowheads="1"/>
          </p:cNvSpPr>
          <p:nvPr/>
        </p:nvSpPr>
        <p:spPr bwMode="auto">
          <a:xfrm>
            <a:off x="4220527" y="1573530"/>
            <a:ext cx="880110" cy="264033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34" name="Line 26"/>
          <p:cNvSpPr>
            <a:spLocks noChangeShapeType="1"/>
          </p:cNvSpPr>
          <p:nvPr/>
        </p:nvSpPr>
        <p:spPr bwMode="auto">
          <a:xfrm>
            <a:off x="3980497" y="1973580"/>
            <a:ext cx="0" cy="304038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2756635" name="Text Box 27"/>
          <p:cNvSpPr txBox="1">
            <a:spLocks noChangeArrowheads="1"/>
          </p:cNvSpPr>
          <p:nvPr/>
        </p:nvSpPr>
        <p:spPr bwMode="auto">
          <a:xfrm>
            <a:off x="4060507" y="4453890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he-IL" sz="252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h’</a:t>
            </a:r>
          </a:p>
        </p:txBody>
      </p:sp>
      <p:sp>
        <p:nvSpPr>
          <p:cNvPr id="2756636" name="Rectangle 28"/>
          <p:cNvSpPr>
            <a:spLocks noChangeArrowheads="1"/>
          </p:cNvSpPr>
          <p:nvPr/>
        </p:nvSpPr>
        <p:spPr bwMode="auto">
          <a:xfrm>
            <a:off x="6860857" y="5093970"/>
            <a:ext cx="400050" cy="4000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37" name="Rectangle 29"/>
          <p:cNvSpPr>
            <a:spLocks noChangeArrowheads="1"/>
          </p:cNvSpPr>
          <p:nvPr/>
        </p:nvSpPr>
        <p:spPr bwMode="auto">
          <a:xfrm>
            <a:off x="6700837" y="1573530"/>
            <a:ext cx="880110" cy="264033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38" name="Line 30"/>
          <p:cNvSpPr>
            <a:spLocks noChangeShapeType="1"/>
          </p:cNvSpPr>
          <p:nvPr/>
        </p:nvSpPr>
        <p:spPr bwMode="auto">
          <a:xfrm>
            <a:off x="7100887" y="4293870"/>
            <a:ext cx="0" cy="72009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  <p:sp>
        <p:nvSpPr>
          <p:cNvPr id="2756639" name="Text Box 31"/>
          <p:cNvSpPr txBox="1">
            <a:spLocks noChangeArrowheads="1"/>
          </p:cNvSpPr>
          <p:nvPr/>
        </p:nvSpPr>
        <p:spPr bwMode="auto">
          <a:xfrm>
            <a:off x="7180897" y="4453890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he-IL" sz="252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h’</a:t>
            </a:r>
          </a:p>
        </p:txBody>
      </p:sp>
      <p:sp>
        <p:nvSpPr>
          <p:cNvPr id="2756640" name="Rectangle 32"/>
          <p:cNvSpPr>
            <a:spLocks noChangeArrowheads="1"/>
          </p:cNvSpPr>
          <p:nvPr/>
        </p:nvSpPr>
        <p:spPr bwMode="auto">
          <a:xfrm>
            <a:off x="5100637" y="5093970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41" name="Rectangle 33"/>
          <p:cNvSpPr>
            <a:spLocks noChangeArrowheads="1"/>
          </p:cNvSpPr>
          <p:nvPr/>
        </p:nvSpPr>
        <p:spPr bwMode="auto">
          <a:xfrm>
            <a:off x="5420677" y="1573530"/>
            <a:ext cx="880110" cy="72009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42" name="Text Box 34"/>
          <p:cNvSpPr txBox="1">
            <a:spLocks noChangeArrowheads="1"/>
          </p:cNvSpPr>
          <p:nvPr/>
        </p:nvSpPr>
        <p:spPr bwMode="auto">
          <a:xfrm>
            <a:off x="6140767" y="4453890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he-IL" sz="252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h’</a:t>
            </a:r>
          </a:p>
        </p:txBody>
      </p:sp>
      <p:grpSp>
        <p:nvGrpSpPr>
          <p:cNvPr id="2756643" name="Group 35"/>
          <p:cNvGrpSpPr>
            <a:grpSpLocks/>
          </p:cNvGrpSpPr>
          <p:nvPr/>
        </p:nvGrpSpPr>
        <p:grpSpPr bwMode="auto">
          <a:xfrm>
            <a:off x="7900987" y="1573530"/>
            <a:ext cx="960120" cy="3920490"/>
            <a:chOff x="864" y="1248"/>
            <a:chExt cx="576" cy="2352"/>
          </a:xfrm>
        </p:grpSpPr>
        <p:sp>
          <p:nvSpPr>
            <p:cNvPr id="2756644" name="Rectangle 36"/>
            <p:cNvSpPr>
              <a:spLocks noChangeArrowheads="1"/>
            </p:cNvSpPr>
            <p:nvPr/>
          </p:nvSpPr>
          <p:spPr bwMode="auto">
            <a:xfrm>
              <a:off x="960" y="3360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6645" name="Rectangle 37"/>
            <p:cNvSpPr>
              <a:spLocks noChangeArrowheads="1"/>
            </p:cNvSpPr>
            <p:nvPr/>
          </p:nvSpPr>
          <p:spPr bwMode="auto">
            <a:xfrm>
              <a:off x="864" y="1248"/>
              <a:ext cx="528" cy="15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6646" name="Line 38"/>
            <p:cNvSpPr>
              <a:spLocks noChangeShapeType="1"/>
            </p:cNvSpPr>
            <p:nvPr/>
          </p:nvSpPr>
          <p:spPr bwMode="auto">
            <a:xfrm>
              <a:off x="1104" y="2880"/>
              <a:ext cx="0" cy="4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 sz="2100"/>
            </a:p>
          </p:txBody>
        </p:sp>
        <p:sp>
          <p:nvSpPr>
            <p:cNvPr id="2756647" name="Text Box 39"/>
            <p:cNvSpPr txBox="1">
              <a:spLocks noChangeArrowheads="1"/>
            </p:cNvSpPr>
            <p:nvPr/>
          </p:nvSpPr>
          <p:spPr bwMode="auto">
            <a:xfrm>
              <a:off x="1152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he-IL" sz="2520">
                  <a:solidFill>
                    <a:srgbClr val="000000"/>
                  </a:solidFill>
                  <a:latin typeface="Tahoma" pitchFamily="34" charset="0"/>
                  <a:cs typeface="Times New Roman" pitchFamily="18" charset="0"/>
                </a:rPr>
                <a:t>h’</a:t>
              </a:r>
            </a:p>
          </p:txBody>
        </p:sp>
      </p:grpSp>
      <p:sp>
        <p:nvSpPr>
          <p:cNvPr id="2756648" name="Text Box 40"/>
          <p:cNvSpPr txBox="1">
            <a:spLocks noChangeArrowheads="1"/>
          </p:cNvSpPr>
          <p:nvPr/>
        </p:nvSpPr>
        <p:spPr bwMode="auto">
          <a:xfrm>
            <a:off x="4940617" y="5670709"/>
            <a:ext cx="205819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he-IL" sz="21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Refinement : h’</a:t>
            </a:r>
            <a:r>
              <a:rPr lang="en-US" altLang="he-IL" sz="210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</a:p>
        </p:txBody>
      </p:sp>
      <p:sp>
        <p:nvSpPr>
          <p:cNvPr id="2756649" name="Rectangle 41"/>
          <p:cNvSpPr>
            <a:spLocks noChangeArrowheads="1"/>
          </p:cNvSpPr>
          <p:nvPr/>
        </p:nvSpPr>
        <p:spPr bwMode="auto">
          <a:xfrm>
            <a:off x="5900737" y="5093970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50" name="Rectangle 42"/>
          <p:cNvSpPr>
            <a:spLocks noChangeArrowheads="1"/>
          </p:cNvSpPr>
          <p:nvPr/>
        </p:nvSpPr>
        <p:spPr bwMode="auto">
          <a:xfrm>
            <a:off x="5420677" y="2533650"/>
            <a:ext cx="880110" cy="16802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51" name="Freeform 43"/>
          <p:cNvSpPr>
            <a:spLocks/>
          </p:cNvSpPr>
          <p:nvPr/>
        </p:nvSpPr>
        <p:spPr bwMode="auto">
          <a:xfrm>
            <a:off x="5260657" y="1973580"/>
            <a:ext cx="160020" cy="3040380"/>
          </a:xfrm>
          <a:custGeom>
            <a:avLst/>
            <a:gdLst>
              <a:gd name="T0" fmla="*/ 96 w 96"/>
              <a:gd name="T1" fmla="*/ 0 h 1728"/>
              <a:gd name="T2" fmla="*/ 0 w 96"/>
              <a:gd name="T3" fmla="*/ 0 h 1728"/>
              <a:gd name="T4" fmla="*/ 0 w 96"/>
              <a:gd name="T5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728">
                <a:moveTo>
                  <a:pt x="96" y="0"/>
                </a:moveTo>
                <a:lnTo>
                  <a:pt x="0" y="0"/>
                </a:lnTo>
                <a:lnTo>
                  <a:pt x="0" y="1728"/>
                </a:lnTo>
              </a:path>
            </a:pathLst>
          </a:custGeom>
          <a:noFill/>
          <a:ln w="317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N" sz="2100"/>
          </a:p>
        </p:txBody>
      </p:sp>
      <p:sp>
        <p:nvSpPr>
          <p:cNvPr id="2756652" name="Line 44"/>
          <p:cNvSpPr>
            <a:spLocks noChangeShapeType="1"/>
          </p:cNvSpPr>
          <p:nvPr/>
        </p:nvSpPr>
        <p:spPr bwMode="auto">
          <a:xfrm>
            <a:off x="6060757" y="4293870"/>
            <a:ext cx="0" cy="72009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N" sz="2100"/>
          </a:p>
        </p:txBody>
      </p:sp>
      <p:sp>
        <p:nvSpPr>
          <p:cNvPr id="2756653" name="Text Box 45"/>
          <p:cNvSpPr txBox="1">
            <a:spLocks noChangeArrowheads="1"/>
          </p:cNvSpPr>
          <p:nvPr/>
        </p:nvSpPr>
        <p:spPr bwMode="auto">
          <a:xfrm>
            <a:off x="5340667" y="4453890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he-IL" sz="252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h’</a:t>
            </a:r>
          </a:p>
        </p:txBody>
      </p:sp>
      <p:sp>
        <p:nvSpPr>
          <p:cNvPr id="2756654" name="Rectangle 46"/>
          <p:cNvSpPr>
            <a:spLocks noChangeArrowheads="1"/>
          </p:cNvSpPr>
          <p:nvPr/>
        </p:nvSpPr>
        <p:spPr bwMode="auto">
          <a:xfrm>
            <a:off x="3740467" y="5093970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55" name="Rectangle 47"/>
          <p:cNvSpPr>
            <a:spLocks noChangeArrowheads="1"/>
          </p:cNvSpPr>
          <p:nvPr/>
        </p:nvSpPr>
        <p:spPr bwMode="auto">
          <a:xfrm>
            <a:off x="2940367" y="3485436"/>
            <a:ext cx="880110" cy="72009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sp>
        <p:nvSpPr>
          <p:cNvPr id="2756656" name="Line 48"/>
          <p:cNvSpPr>
            <a:spLocks noChangeShapeType="1"/>
          </p:cNvSpPr>
          <p:nvPr/>
        </p:nvSpPr>
        <p:spPr bwMode="auto">
          <a:xfrm flipH="1">
            <a:off x="3900487" y="1973580"/>
            <a:ext cx="8001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IN" sz="2100"/>
          </a:p>
        </p:txBody>
      </p:sp>
      <p:sp>
        <p:nvSpPr>
          <p:cNvPr id="2756657" name="Text Box 49"/>
          <p:cNvSpPr txBox="1">
            <a:spLocks noChangeArrowheads="1"/>
          </p:cNvSpPr>
          <p:nvPr/>
        </p:nvSpPr>
        <p:spPr bwMode="auto">
          <a:xfrm>
            <a:off x="4700587" y="4453890"/>
            <a:ext cx="4800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he-IL" sz="252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h’</a:t>
            </a:r>
          </a:p>
        </p:txBody>
      </p:sp>
      <p:sp>
        <p:nvSpPr>
          <p:cNvPr id="2756658" name="Line 50"/>
          <p:cNvSpPr>
            <a:spLocks noChangeShapeType="1"/>
          </p:cNvSpPr>
          <p:nvPr/>
        </p:nvSpPr>
        <p:spPr bwMode="auto">
          <a:xfrm>
            <a:off x="4620577" y="4293870"/>
            <a:ext cx="0" cy="72009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2100"/>
          </a:p>
        </p:txBody>
      </p:sp>
    </p:spTree>
    <p:extLst>
      <p:ext uri="{BB962C8B-B14F-4D97-AF65-F5344CB8AC3E}">
        <p14:creationId xmlns:p14="http://schemas.microsoft.com/office/powerpoint/2010/main" val="40585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7EAE4-2EF8-4AA2-9166-5B798B7ADAB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75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780" dirty="0"/>
              <a:t>Refinement</a:t>
            </a:r>
          </a:p>
        </p:txBody>
      </p:sp>
      <p:grpSp>
        <p:nvGrpSpPr>
          <p:cNvPr id="2757636" name="Group 4"/>
          <p:cNvGrpSpPr>
            <a:grpSpLocks/>
          </p:cNvGrpSpPr>
          <p:nvPr/>
        </p:nvGrpSpPr>
        <p:grpSpPr bwMode="auto">
          <a:xfrm>
            <a:off x="2540317" y="1280160"/>
            <a:ext cx="4960620" cy="3840480"/>
            <a:chOff x="624" y="768"/>
            <a:chExt cx="2976" cy="2304"/>
          </a:xfrm>
        </p:grpSpPr>
        <p:grpSp>
          <p:nvGrpSpPr>
            <p:cNvPr id="2757637" name="Group 5"/>
            <p:cNvGrpSpPr>
              <a:grpSpLocks/>
            </p:cNvGrpSpPr>
            <p:nvPr/>
          </p:nvGrpSpPr>
          <p:grpSpPr bwMode="auto">
            <a:xfrm>
              <a:off x="624" y="768"/>
              <a:ext cx="2976" cy="2130"/>
              <a:chOff x="624" y="768"/>
              <a:chExt cx="2976" cy="2130"/>
            </a:xfrm>
          </p:grpSpPr>
          <p:sp>
            <p:nvSpPr>
              <p:cNvPr id="2757638" name="Oval 6"/>
              <p:cNvSpPr>
                <a:spLocks noChangeArrowheads="1"/>
              </p:cNvSpPr>
              <p:nvPr/>
            </p:nvSpPr>
            <p:spPr bwMode="auto">
              <a:xfrm>
                <a:off x="655" y="2674"/>
                <a:ext cx="188" cy="224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39" name="Oval 7"/>
              <p:cNvSpPr>
                <a:spLocks noChangeArrowheads="1"/>
              </p:cNvSpPr>
              <p:nvPr/>
            </p:nvSpPr>
            <p:spPr bwMode="auto">
              <a:xfrm>
                <a:off x="1345" y="2674"/>
                <a:ext cx="187" cy="224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40" name="Oval 8"/>
              <p:cNvSpPr>
                <a:spLocks noChangeArrowheads="1"/>
              </p:cNvSpPr>
              <p:nvPr/>
            </p:nvSpPr>
            <p:spPr bwMode="auto">
              <a:xfrm>
                <a:off x="2034" y="2674"/>
                <a:ext cx="188" cy="224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41" name="Oval 9"/>
              <p:cNvSpPr>
                <a:spLocks noChangeArrowheads="1"/>
              </p:cNvSpPr>
              <p:nvPr/>
            </p:nvSpPr>
            <p:spPr bwMode="auto">
              <a:xfrm>
                <a:off x="2692" y="2674"/>
                <a:ext cx="187" cy="224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42" name="Oval 10"/>
              <p:cNvSpPr>
                <a:spLocks noChangeArrowheads="1"/>
              </p:cNvSpPr>
              <p:nvPr/>
            </p:nvSpPr>
            <p:spPr bwMode="auto">
              <a:xfrm>
                <a:off x="3381" y="2674"/>
                <a:ext cx="188" cy="224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43" name="Rectangle 11"/>
              <p:cNvSpPr>
                <a:spLocks noChangeArrowheads="1"/>
              </p:cNvSpPr>
              <p:nvPr/>
            </p:nvSpPr>
            <p:spPr bwMode="auto">
              <a:xfrm>
                <a:off x="624" y="1254"/>
                <a:ext cx="251" cy="10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44" name="Rectangle 12"/>
              <p:cNvSpPr>
                <a:spLocks noChangeArrowheads="1"/>
              </p:cNvSpPr>
              <p:nvPr/>
            </p:nvSpPr>
            <p:spPr bwMode="auto">
              <a:xfrm>
                <a:off x="1313" y="1254"/>
                <a:ext cx="251" cy="10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45" name="Rectangle 13"/>
              <p:cNvSpPr>
                <a:spLocks noChangeArrowheads="1"/>
              </p:cNvSpPr>
              <p:nvPr/>
            </p:nvSpPr>
            <p:spPr bwMode="auto">
              <a:xfrm>
                <a:off x="2002" y="1254"/>
                <a:ext cx="251" cy="10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46" name="Rectangle 14"/>
              <p:cNvSpPr>
                <a:spLocks noChangeArrowheads="1"/>
              </p:cNvSpPr>
              <p:nvPr/>
            </p:nvSpPr>
            <p:spPr bwMode="auto">
              <a:xfrm>
                <a:off x="3349" y="1254"/>
                <a:ext cx="251" cy="10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47" name="Rectangle 15"/>
              <p:cNvSpPr>
                <a:spLocks noChangeArrowheads="1"/>
              </p:cNvSpPr>
              <p:nvPr/>
            </p:nvSpPr>
            <p:spPr bwMode="auto">
              <a:xfrm>
                <a:off x="2660" y="1254"/>
                <a:ext cx="251" cy="10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grpSp>
            <p:nvGrpSpPr>
              <p:cNvPr id="2757648" name="Group 16"/>
              <p:cNvGrpSpPr>
                <a:grpSpLocks/>
              </p:cNvGrpSpPr>
              <p:nvPr/>
            </p:nvGrpSpPr>
            <p:grpSpPr bwMode="auto">
              <a:xfrm>
                <a:off x="624" y="2338"/>
                <a:ext cx="251" cy="336"/>
                <a:chOff x="864" y="2736"/>
                <a:chExt cx="384" cy="432"/>
              </a:xfrm>
            </p:grpSpPr>
            <p:sp>
              <p:nvSpPr>
                <p:cNvPr id="2757649" name="Line 17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5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152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</p:grpSp>
          <p:grpSp>
            <p:nvGrpSpPr>
              <p:cNvPr id="2757651" name="Group 19"/>
              <p:cNvGrpSpPr>
                <a:grpSpLocks/>
              </p:cNvGrpSpPr>
              <p:nvPr/>
            </p:nvGrpSpPr>
            <p:grpSpPr bwMode="auto">
              <a:xfrm>
                <a:off x="3349" y="2338"/>
                <a:ext cx="251" cy="336"/>
                <a:chOff x="864" y="2736"/>
                <a:chExt cx="384" cy="432"/>
              </a:xfrm>
            </p:grpSpPr>
            <p:sp>
              <p:nvSpPr>
                <p:cNvPr id="2757652" name="Line 20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5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152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</p:grpSp>
          <p:grpSp>
            <p:nvGrpSpPr>
              <p:cNvPr id="2757654" name="Group 22"/>
              <p:cNvGrpSpPr>
                <a:grpSpLocks/>
              </p:cNvGrpSpPr>
              <p:nvPr/>
            </p:nvGrpSpPr>
            <p:grpSpPr bwMode="auto">
              <a:xfrm>
                <a:off x="2660" y="2338"/>
                <a:ext cx="251" cy="336"/>
                <a:chOff x="864" y="2736"/>
                <a:chExt cx="384" cy="432"/>
              </a:xfrm>
            </p:grpSpPr>
            <p:sp>
              <p:nvSpPr>
                <p:cNvPr id="2757655" name="Line 23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5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152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</p:grpSp>
          <p:grpSp>
            <p:nvGrpSpPr>
              <p:cNvPr id="2757657" name="Group 25"/>
              <p:cNvGrpSpPr>
                <a:grpSpLocks/>
              </p:cNvGrpSpPr>
              <p:nvPr/>
            </p:nvGrpSpPr>
            <p:grpSpPr bwMode="auto">
              <a:xfrm>
                <a:off x="2002" y="2338"/>
                <a:ext cx="251" cy="336"/>
                <a:chOff x="864" y="2736"/>
                <a:chExt cx="384" cy="432"/>
              </a:xfrm>
            </p:grpSpPr>
            <p:sp>
              <p:nvSpPr>
                <p:cNvPr id="2757658" name="Line 26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5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152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</p:grpSp>
          <p:grpSp>
            <p:nvGrpSpPr>
              <p:cNvPr id="2757660" name="Group 28"/>
              <p:cNvGrpSpPr>
                <a:grpSpLocks/>
              </p:cNvGrpSpPr>
              <p:nvPr/>
            </p:nvGrpSpPr>
            <p:grpSpPr bwMode="auto">
              <a:xfrm>
                <a:off x="1313" y="2338"/>
                <a:ext cx="251" cy="336"/>
                <a:chOff x="864" y="2736"/>
                <a:chExt cx="384" cy="432"/>
              </a:xfrm>
            </p:grpSpPr>
            <p:sp>
              <p:nvSpPr>
                <p:cNvPr id="2757661" name="Line 29"/>
                <p:cNvSpPr>
                  <a:spLocks noChangeShapeType="1"/>
                </p:cNvSpPr>
                <p:nvPr/>
              </p:nvSpPr>
              <p:spPr bwMode="auto">
                <a:xfrm>
                  <a:off x="864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6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152" y="2736"/>
                  <a:ext cx="96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</p:grpSp>
          <p:sp>
            <p:nvSpPr>
              <p:cNvPr id="2757663" name="Rectangle 31"/>
              <p:cNvSpPr>
                <a:spLocks noChangeArrowheads="1"/>
              </p:cNvSpPr>
              <p:nvPr/>
            </p:nvSpPr>
            <p:spPr bwMode="auto">
              <a:xfrm>
                <a:off x="624" y="1254"/>
                <a:ext cx="251" cy="411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64" name="Rectangle 32"/>
              <p:cNvSpPr>
                <a:spLocks noChangeArrowheads="1"/>
              </p:cNvSpPr>
              <p:nvPr/>
            </p:nvSpPr>
            <p:spPr bwMode="auto">
              <a:xfrm>
                <a:off x="2002" y="1254"/>
                <a:ext cx="251" cy="411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65" name="Rectangle 33"/>
              <p:cNvSpPr>
                <a:spLocks noChangeArrowheads="1"/>
              </p:cNvSpPr>
              <p:nvPr/>
            </p:nvSpPr>
            <p:spPr bwMode="auto">
              <a:xfrm>
                <a:off x="1313" y="1254"/>
                <a:ext cx="251" cy="411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100"/>
              </a:p>
            </p:txBody>
          </p:sp>
          <p:sp>
            <p:nvSpPr>
              <p:cNvPr id="2757666" name="Line 34"/>
              <p:cNvSpPr>
                <a:spLocks noChangeShapeType="1"/>
              </p:cNvSpPr>
              <p:nvPr/>
            </p:nvSpPr>
            <p:spPr bwMode="auto">
              <a:xfrm>
                <a:off x="906" y="2786"/>
                <a:ext cx="407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/>
              </a:p>
            </p:txBody>
          </p:sp>
          <p:sp>
            <p:nvSpPr>
              <p:cNvPr id="2757667" name="Line 35"/>
              <p:cNvSpPr>
                <a:spLocks noChangeShapeType="1"/>
              </p:cNvSpPr>
              <p:nvPr/>
            </p:nvSpPr>
            <p:spPr bwMode="auto">
              <a:xfrm>
                <a:off x="2942" y="2786"/>
                <a:ext cx="407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/>
              </a:p>
            </p:txBody>
          </p:sp>
          <p:sp>
            <p:nvSpPr>
              <p:cNvPr id="2757668" name="Line 36"/>
              <p:cNvSpPr>
                <a:spLocks noChangeShapeType="1"/>
              </p:cNvSpPr>
              <p:nvPr/>
            </p:nvSpPr>
            <p:spPr bwMode="auto">
              <a:xfrm>
                <a:off x="2253" y="2786"/>
                <a:ext cx="407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/>
              </a:p>
            </p:txBody>
          </p:sp>
          <p:sp>
            <p:nvSpPr>
              <p:cNvPr id="2757669" name="Line 37"/>
              <p:cNvSpPr>
                <a:spLocks noChangeShapeType="1"/>
              </p:cNvSpPr>
              <p:nvPr/>
            </p:nvSpPr>
            <p:spPr bwMode="auto">
              <a:xfrm>
                <a:off x="1595" y="2786"/>
                <a:ext cx="407" cy="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/>
              </a:p>
            </p:txBody>
          </p:sp>
          <p:sp>
            <p:nvSpPr>
              <p:cNvPr id="2757670" name="Line 38"/>
              <p:cNvSpPr>
                <a:spLocks noChangeShapeType="1"/>
              </p:cNvSpPr>
              <p:nvPr/>
            </p:nvSpPr>
            <p:spPr bwMode="auto">
              <a:xfrm flipH="1">
                <a:off x="2378" y="2599"/>
                <a:ext cx="126" cy="299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/>
              </a:p>
            </p:txBody>
          </p:sp>
          <p:grpSp>
            <p:nvGrpSpPr>
              <p:cNvPr id="2757671" name="Group 39"/>
              <p:cNvGrpSpPr>
                <a:grpSpLocks/>
              </p:cNvGrpSpPr>
              <p:nvPr/>
            </p:nvGrpSpPr>
            <p:grpSpPr bwMode="auto">
              <a:xfrm>
                <a:off x="906" y="1366"/>
                <a:ext cx="345" cy="224"/>
                <a:chOff x="1296" y="1440"/>
                <a:chExt cx="528" cy="288"/>
              </a:xfrm>
            </p:grpSpPr>
            <p:sp>
              <p:nvSpPr>
                <p:cNvPr id="2757672" name="Line 40"/>
                <p:cNvSpPr>
                  <a:spLocks noChangeShapeType="1"/>
                </p:cNvSpPr>
                <p:nvPr/>
              </p:nvSpPr>
              <p:spPr bwMode="auto">
                <a:xfrm>
                  <a:off x="1296" y="1440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73" name="Line 41"/>
                <p:cNvSpPr>
                  <a:spLocks noChangeShapeType="1"/>
                </p:cNvSpPr>
                <p:nvPr/>
              </p:nvSpPr>
              <p:spPr bwMode="auto">
                <a:xfrm>
                  <a:off x="1296" y="1536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74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632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75" name="Line 43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</p:grpSp>
          <p:grpSp>
            <p:nvGrpSpPr>
              <p:cNvPr id="2757676" name="Group 44"/>
              <p:cNvGrpSpPr>
                <a:grpSpLocks/>
              </p:cNvGrpSpPr>
              <p:nvPr/>
            </p:nvGrpSpPr>
            <p:grpSpPr bwMode="auto">
              <a:xfrm>
                <a:off x="1626" y="1366"/>
                <a:ext cx="345" cy="224"/>
                <a:chOff x="1296" y="1440"/>
                <a:chExt cx="528" cy="288"/>
              </a:xfrm>
            </p:grpSpPr>
            <p:sp>
              <p:nvSpPr>
                <p:cNvPr id="2757677" name="Line 45"/>
                <p:cNvSpPr>
                  <a:spLocks noChangeShapeType="1"/>
                </p:cNvSpPr>
                <p:nvPr/>
              </p:nvSpPr>
              <p:spPr bwMode="auto">
                <a:xfrm>
                  <a:off x="1296" y="1440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78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536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79" name="Line 47"/>
                <p:cNvSpPr>
                  <a:spLocks noChangeShapeType="1"/>
                </p:cNvSpPr>
                <p:nvPr/>
              </p:nvSpPr>
              <p:spPr bwMode="auto">
                <a:xfrm>
                  <a:off x="1296" y="1632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  <p:sp>
              <p:nvSpPr>
                <p:cNvPr id="2757680" name="Line 48"/>
                <p:cNvSpPr>
                  <a:spLocks noChangeShapeType="1"/>
                </p:cNvSpPr>
                <p:nvPr/>
              </p:nvSpPr>
              <p:spPr bwMode="auto">
                <a:xfrm>
                  <a:off x="1296" y="172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IN" sz="2100"/>
                </a:p>
              </p:txBody>
            </p:sp>
          </p:grpSp>
          <p:sp>
            <p:nvSpPr>
              <p:cNvPr id="2757681" name="AutoShape 49"/>
              <p:cNvSpPr>
                <a:spLocks/>
              </p:cNvSpPr>
              <p:nvPr/>
            </p:nvSpPr>
            <p:spPr bwMode="auto">
              <a:xfrm>
                <a:off x="2410" y="768"/>
                <a:ext cx="758" cy="432"/>
              </a:xfrm>
              <a:prstGeom prst="borderCallout1">
                <a:avLst>
                  <a:gd name="adj1" fmla="val 16667"/>
                  <a:gd name="adj2" fmla="val -6333"/>
                  <a:gd name="adj3" fmla="val 147685"/>
                  <a:gd name="adj4" fmla="val -27176"/>
                </a:avLst>
              </a:prstGeom>
              <a:solidFill>
                <a:schemeClr val="bg2"/>
              </a:solidFill>
              <a:ln w="19050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1" hangingPunct="1"/>
                <a:r>
                  <a:rPr lang="en-US" altLang="he-IL" sz="2100" b="1">
                    <a:latin typeface="Arial Narrow" panose="020B0606020202030204" pitchFamily="34" charset="0"/>
                    <a:cs typeface="Times New Roman" pitchFamily="18" charset="0"/>
                  </a:rPr>
                  <a:t>Deadend States</a:t>
                </a:r>
              </a:p>
            </p:txBody>
          </p:sp>
        </p:grpSp>
        <p:pic>
          <p:nvPicPr>
            <p:cNvPr id="2757682" name="Picture 50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" y="2928"/>
              <a:ext cx="81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20953" y="5440680"/>
                <a:ext cx="6674166" cy="1132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𝑰</m:t>
                      </m:r>
                      <m:d>
                        <m:d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he-IL" sz="2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altLang="he-IL" sz="2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he-IL" sz="2100" i="1"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  <m:r>
                                <a:rPr lang="en-US" altLang="he-IL" sz="21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he-IL" sz="21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he-IL" sz="21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sz="21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he-IL" sz="21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altLang="he-IL" sz="2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sup>
                            <m:e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he-IL" sz="21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he-IL" sz="2100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he-IL" sz="2100" b="1" i="1"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he-IL" sz="2100" b="1" i="1">
                                          <a:latin typeface="Cambria Math"/>
                                          <a:ea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he-IL" sz="21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100" b="1" i="1">
                                      <a:latin typeface="Cambria Math"/>
                                      <a:ea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he-IL" sz="2100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sz="21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10" y="5181600"/>
                <a:ext cx="6356349" cy="10831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1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80650" y="6835853"/>
            <a:ext cx="2757267" cy="240030"/>
          </a:xfrm>
        </p:spPr>
        <p:txBody>
          <a:bodyPr/>
          <a:lstStyle/>
          <a:p>
            <a:fld id="{71A27B8E-7236-4D18-88FE-C9D55AD3D26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75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780" dirty="0"/>
              <a:t>Refinement</a:t>
            </a:r>
          </a:p>
        </p:txBody>
      </p:sp>
      <p:grpSp>
        <p:nvGrpSpPr>
          <p:cNvPr id="2758659" name="Group 3"/>
          <p:cNvGrpSpPr>
            <a:grpSpLocks/>
          </p:cNvGrpSpPr>
          <p:nvPr/>
        </p:nvGrpSpPr>
        <p:grpSpPr bwMode="auto">
          <a:xfrm>
            <a:off x="1980247" y="1920239"/>
            <a:ext cx="4960620" cy="4560570"/>
            <a:chOff x="624" y="672"/>
            <a:chExt cx="2976" cy="2736"/>
          </a:xfrm>
        </p:grpSpPr>
        <p:sp>
          <p:nvSpPr>
            <p:cNvPr id="2758660" name="Oval 4"/>
            <p:cNvSpPr>
              <a:spLocks noChangeArrowheads="1"/>
            </p:cNvSpPr>
            <p:nvPr/>
          </p:nvSpPr>
          <p:spPr bwMode="auto">
            <a:xfrm>
              <a:off x="655" y="2674"/>
              <a:ext cx="188" cy="224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1" name="Oval 5"/>
            <p:cNvSpPr>
              <a:spLocks noChangeArrowheads="1"/>
            </p:cNvSpPr>
            <p:nvPr/>
          </p:nvSpPr>
          <p:spPr bwMode="auto">
            <a:xfrm>
              <a:off x="1345" y="2674"/>
              <a:ext cx="187" cy="224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2" name="Oval 6"/>
            <p:cNvSpPr>
              <a:spLocks noChangeArrowheads="1"/>
            </p:cNvSpPr>
            <p:nvPr/>
          </p:nvSpPr>
          <p:spPr bwMode="auto">
            <a:xfrm>
              <a:off x="2034" y="2674"/>
              <a:ext cx="188" cy="224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3" name="Oval 7"/>
            <p:cNvSpPr>
              <a:spLocks noChangeArrowheads="1"/>
            </p:cNvSpPr>
            <p:nvPr/>
          </p:nvSpPr>
          <p:spPr bwMode="auto">
            <a:xfrm>
              <a:off x="2692" y="2674"/>
              <a:ext cx="187" cy="224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4" name="Oval 8"/>
            <p:cNvSpPr>
              <a:spLocks noChangeArrowheads="1"/>
            </p:cNvSpPr>
            <p:nvPr/>
          </p:nvSpPr>
          <p:spPr bwMode="auto">
            <a:xfrm>
              <a:off x="3381" y="2674"/>
              <a:ext cx="188" cy="224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5" name="Rectangle 9"/>
            <p:cNvSpPr>
              <a:spLocks noChangeArrowheads="1"/>
            </p:cNvSpPr>
            <p:nvPr/>
          </p:nvSpPr>
          <p:spPr bwMode="auto">
            <a:xfrm>
              <a:off x="624" y="1254"/>
              <a:ext cx="251" cy="10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6" name="Rectangle 10"/>
            <p:cNvSpPr>
              <a:spLocks noChangeArrowheads="1"/>
            </p:cNvSpPr>
            <p:nvPr/>
          </p:nvSpPr>
          <p:spPr bwMode="auto">
            <a:xfrm>
              <a:off x="1313" y="1254"/>
              <a:ext cx="251" cy="10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7" name="Rectangle 11"/>
            <p:cNvSpPr>
              <a:spLocks noChangeArrowheads="1"/>
            </p:cNvSpPr>
            <p:nvPr/>
          </p:nvSpPr>
          <p:spPr bwMode="auto">
            <a:xfrm>
              <a:off x="2002" y="1254"/>
              <a:ext cx="251" cy="10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8" name="Rectangle 12"/>
            <p:cNvSpPr>
              <a:spLocks noChangeArrowheads="1"/>
            </p:cNvSpPr>
            <p:nvPr/>
          </p:nvSpPr>
          <p:spPr bwMode="auto">
            <a:xfrm>
              <a:off x="3349" y="1254"/>
              <a:ext cx="251" cy="10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69" name="Rectangle 13"/>
            <p:cNvSpPr>
              <a:spLocks noChangeArrowheads="1"/>
            </p:cNvSpPr>
            <p:nvPr/>
          </p:nvSpPr>
          <p:spPr bwMode="auto">
            <a:xfrm>
              <a:off x="2660" y="1254"/>
              <a:ext cx="251" cy="10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grpSp>
          <p:nvGrpSpPr>
            <p:cNvPr id="2758670" name="Group 14"/>
            <p:cNvGrpSpPr>
              <a:grpSpLocks/>
            </p:cNvGrpSpPr>
            <p:nvPr/>
          </p:nvGrpSpPr>
          <p:grpSpPr bwMode="auto">
            <a:xfrm>
              <a:off x="624" y="2338"/>
              <a:ext cx="251" cy="336"/>
              <a:chOff x="864" y="2736"/>
              <a:chExt cx="384" cy="432"/>
            </a:xfrm>
          </p:grpSpPr>
          <p:sp>
            <p:nvSpPr>
              <p:cNvPr id="2758671" name="Line 15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672" name="Line 16"/>
              <p:cNvSpPr>
                <a:spLocks noChangeShapeType="1"/>
              </p:cNvSpPr>
              <p:nvPr/>
            </p:nvSpPr>
            <p:spPr bwMode="auto">
              <a:xfrm flipH="1">
                <a:off x="1152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58673" name="Group 17"/>
            <p:cNvGrpSpPr>
              <a:grpSpLocks/>
            </p:cNvGrpSpPr>
            <p:nvPr/>
          </p:nvGrpSpPr>
          <p:grpSpPr bwMode="auto">
            <a:xfrm>
              <a:off x="3349" y="2338"/>
              <a:ext cx="251" cy="336"/>
              <a:chOff x="864" y="2736"/>
              <a:chExt cx="384" cy="432"/>
            </a:xfrm>
          </p:grpSpPr>
          <p:sp>
            <p:nvSpPr>
              <p:cNvPr id="2758674" name="Line 18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675" name="Line 19"/>
              <p:cNvSpPr>
                <a:spLocks noChangeShapeType="1"/>
              </p:cNvSpPr>
              <p:nvPr/>
            </p:nvSpPr>
            <p:spPr bwMode="auto">
              <a:xfrm flipH="1">
                <a:off x="1152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58676" name="Group 20"/>
            <p:cNvGrpSpPr>
              <a:grpSpLocks/>
            </p:cNvGrpSpPr>
            <p:nvPr/>
          </p:nvGrpSpPr>
          <p:grpSpPr bwMode="auto">
            <a:xfrm>
              <a:off x="2660" y="2338"/>
              <a:ext cx="251" cy="336"/>
              <a:chOff x="864" y="2736"/>
              <a:chExt cx="384" cy="432"/>
            </a:xfrm>
          </p:grpSpPr>
          <p:sp>
            <p:nvSpPr>
              <p:cNvPr id="2758677" name="Line 21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678" name="Line 22"/>
              <p:cNvSpPr>
                <a:spLocks noChangeShapeType="1"/>
              </p:cNvSpPr>
              <p:nvPr/>
            </p:nvSpPr>
            <p:spPr bwMode="auto">
              <a:xfrm flipH="1">
                <a:off x="1152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58679" name="Group 23"/>
            <p:cNvGrpSpPr>
              <a:grpSpLocks/>
            </p:cNvGrpSpPr>
            <p:nvPr/>
          </p:nvGrpSpPr>
          <p:grpSpPr bwMode="auto">
            <a:xfrm>
              <a:off x="2002" y="2338"/>
              <a:ext cx="251" cy="336"/>
              <a:chOff x="864" y="2736"/>
              <a:chExt cx="384" cy="432"/>
            </a:xfrm>
          </p:grpSpPr>
          <p:sp>
            <p:nvSpPr>
              <p:cNvPr id="2758680" name="Line 24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681" name="Line 25"/>
              <p:cNvSpPr>
                <a:spLocks noChangeShapeType="1"/>
              </p:cNvSpPr>
              <p:nvPr/>
            </p:nvSpPr>
            <p:spPr bwMode="auto">
              <a:xfrm flipH="1">
                <a:off x="1152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58682" name="Group 26"/>
            <p:cNvGrpSpPr>
              <a:grpSpLocks/>
            </p:cNvGrpSpPr>
            <p:nvPr/>
          </p:nvGrpSpPr>
          <p:grpSpPr bwMode="auto">
            <a:xfrm>
              <a:off x="1313" y="2338"/>
              <a:ext cx="251" cy="336"/>
              <a:chOff x="864" y="2736"/>
              <a:chExt cx="384" cy="432"/>
            </a:xfrm>
          </p:grpSpPr>
          <p:sp>
            <p:nvSpPr>
              <p:cNvPr id="2758683" name="Line 27"/>
              <p:cNvSpPr>
                <a:spLocks noChangeShapeType="1"/>
              </p:cNvSpPr>
              <p:nvPr/>
            </p:nvSpPr>
            <p:spPr bwMode="auto">
              <a:xfrm>
                <a:off x="864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684" name="Line 28"/>
              <p:cNvSpPr>
                <a:spLocks noChangeShapeType="1"/>
              </p:cNvSpPr>
              <p:nvPr/>
            </p:nvSpPr>
            <p:spPr bwMode="auto">
              <a:xfrm flipH="1">
                <a:off x="1152" y="2736"/>
                <a:ext cx="96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58685" name="Rectangle 29"/>
            <p:cNvSpPr>
              <a:spLocks noChangeArrowheads="1"/>
            </p:cNvSpPr>
            <p:nvPr/>
          </p:nvSpPr>
          <p:spPr bwMode="auto">
            <a:xfrm>
              <a:off x="624" y="1254"/>
              <a:ext cx="251" cy="4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86" name="Rectangle 30"/>
            <p:cNvSpPr>
              <a:spLocks noChangeArrowheads="1"/>
            </p:cNvSpPr>
            <p:nvPr/>
          </p:nvSpPr>
          <p:spPr bwMode="auto">
            <a:xfrm>
              <a:off x="2002" y="1254"/>
              <a:ext cx="251" cy="4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87" name="Rectangle 31"/>
            <p:cNvSpPr>
              <a:spLocks noChangeArrowheads="1"/>
            </p:cNvSpPr>
            <p:nvPr/>
          </p:nvSpPr>
          <p:spPr bwMode="auto">
            <a:xfrm>
              <a:off x="1313" y="1254"/>
              <a:ext cx="251" cy="41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88" name="Line 32"/>
            <p:cNvSpPr>
              <a:spLocks noChangeShapeType="1"/>
            </p:cNvSpPr>
            <p:nvPr/>
          </p:nvSpPr>
          <p:spPr bwMode="auto">
            <a:xfrm>
              <a:off x="906" y="2786"/>
              <a:ext cx="40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89" name="Line 33"/>
            <p:cNvSpPr>
              <a:spLocks noChangeShapeType="1"/>
            </p:cNvSpPr>
            <p:nvPr/>
          </p:nvSpPr>
          <p:spPr bwMode="auto">
            <a:xfrm>
              <a:off x="2942" y="2786"/>
              <a:ext cx="40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90" name="Line 34"/>
            <p:cNvSpPr>
              <a:spLocks noChangeShapeType="1"/>
            </p:cNvSpPr>
            <p:nvPr/>
          </p:nvSpPr>
          <p:spPr bwMode="auto">
            <a:xfrm>
              <a:off x="2253" y="2786"/>
              <a:ext cx="40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91" name="Line 35"/>
            <p:cNvSpPr>
              <a:spLocks noChangeShapeType="1"/>
            </p:cNvSpPr>
            <p:nvPr/>
          </p:nvSpPr>
          <p:spPr bwMode="auto">
            <a:xfrm>
              <a:off x="1595" y="2786"/>
              <a:ext cx="40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692" name="Line 36"/>
            <p:cNvSpPr>
              <a:spLocks noChangeShapeType="1"/>
            </p:cNvSpPr>
            <p:nvPr/>
          </p:nvSpPr>
          <p:spPr bwMode="auto">
            <a:xfrm flipH="1">
              <a:off x="2378" y="2599"/>
              <a:ext cx="126" cy="299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grpSp>
          <p:nvGrpSpPr>
            <p:cNvPr id="2758693" name="Group 37"/>
            <p:cNvGrpSpPr>
              <a:grpSpLocks/>
            </p:cNvGrpSpPr>
            <p:nvPr/>
          </p:nvGrpSpPr>
          <p:grpSpPr bwMode="auto">
            <a:xfrm>
              <a:off x="906" y="1366"/>
              <a:ext cx="345" cy="224"/>
              <a:chOff x="1296" y="1440"/>
              <a:chExt cx="528" cy="288"/>
            </a:xfrm>
          </p:grpSpPr>
          <p:sp>
            <p:nvSpPr>
              <p:cNvPr id="2758694" name="Line 38"/>
              <p:cNvSpPr>
                <a:spLocks noChangeShapeType="1"/>
              </p:cNvSpPr>
              <p:nvPr/>
            </p:nvSpPr>
            <p:spPr bwMode="auto">
              <a:xfrm>
                <a:off x="1296" y="144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695" name="Line 39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696" name="Line 40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697" name="Line 41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58698" name="Group 42"/>
            <p:cNvGrpSpPr>
              <a:grpSpLocks/>
            </p:cNvGrpSpPr>
            <p:nvPr/>
          </p:nvGrpSpPr>
          <p:grpSpPr bwMode="auto">
            <a:xfrm>
              <a:off x="1626" y="1366"/>
              <a:ext cx="345" cy="224"/>
              <a:chOff x="1296" y="1440"/>
              <a:chExt cx="528" cy="288"/>
            </a:xfrm>
          </p:grpSpPr>
          <p:sp>
            <p:nvSpPr>
              <p:cNvPr id="2758699" name="Line 43"/>
              <p:cNvSpPr>
                <a:spLocks noChangeShapeType="1"/>
              </p:cNvSpPr>
              <p:nvPr/>
            </p:nvSpPr>
            <p:spPr bwMode="auto">
              <a:xfrm>
                <a:off x="1296" y="144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700" name="Line 44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701" name="Line 45"/>
              <p:cNvSpPr>
                <a:spLocks noChangeShapeType="1"/>
              </p:cNvSpPr>
              <p:nvPr/>
            </p:nvSpPr>
            <p:spPr bwMode="auto">
              <a:xfrm>
                <a:off x="1296" y="1632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8702" name="Line 46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58703" name="Line 47"/>
            <p:cNvSpPr>
              <a:spLocks noChangeShapeType="1"/>
            </p:cNvSpPr>
            <p:nvPr/>
          </p:nvSpPr>
          <p:spPr bwMode="auto">
            <a:xfrm>
              <a:off x="2284" y="2114"/>
              <a:ext cx="3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704" name="Line 48"/>
            <p:cNvSpPr>
              <a:spLocks noChangeShapeType="1"/>
            </p:cNvSpPr>
            <p:nvPr/>
          </p:nvSpPr>
          <p:spPr bwMode="auto">
            <a:xfrm>
              <a:off x="2284" y="2188"/>
              <a:ext cx="3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705" name="Line 49"/>
            <p:cNvSpPr>
              <a:spLocks noChangeShapeType="1"/>
            </p:cNvSpPr>
            <p:nvPr/>
          </p:nvSpPr>
          <p:spPr bwMode="auto">
            <a:xfrm>
              <a:off x="2284" y="2263"/>
              <a:ext cx="34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58706" name="AutoShape 50"/>
            <p:cNvSpPr>
              <a:spLocks/>
            </p:cNvSpPr>
            <p:nvPr/>
          </p:nvSpPr>
          <p:spPr bwMode="auto">
            <a:xfrm>
              <a:off x="2410" y="672"/>
              <a:ext cx="758" cy="432"/>
            </a:xfrm>
            <a:prstGeom prst="borderCallout1">
              <a:avLst>
                <a:gd name="adj1" fmla="val 16667"/>
                <a:gd name="adj2" fmla="val -6333"/>
                <a:gd name="adj3" fmla="val 147685"/>
                <a:gd name="adj4" fmla="val -27176"/>
              </a:avLst>
            </a:prstGeom>
            <a:solidFill>
              <a:schemeClr val="bg2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altLang="he-IL" sz="2100" b="1" dirty="0" err="1">
                  <a:latin typeface="Arial Narrow" panose="020B0606020202030204" pitchFamily="34" charset="0"/>
                  <a:cs typeface="Times New Roman" pitchFamily="18" charset="0"/>
                </a:rPr>
                <a:t>Deadend</a:t>
              </a:r>
              <a:r>
                <a:rPr lang="en-US" altLang="he-IL" sz="2100" b="1" dirty="0">
                  <a:latin typeface="Arial Narrow" panose="020B0606020202030204" pitchFamily="34" charset="0"/>
                  <a:cs typeface="Times New Roman" pitchFamily="18" charset="0"/>
                </a:rPr>
                <a:t> States</a:t>
              </a:r>
            </a:p>
          </p:txBody>
        </p:sp>
        <p:sp>
          <p:nvSpPr>
            <p:cNvPr id="2758707" name="AutoShape 51"/>
            <p:cNvSpPr>
              <a:spLocks/>
            </p:cNvSpPr>
            <p:nvPr/>
          </p:nvSpPr>
          <p:spPr bwMode="auto">
            <a:xfrm>
              <a:off x="1008" y="3000"/>
              <a:ext cx="688" cy="408"/>
            </a:xfrm>
            <a:prstGeom prst="borderCallout1">
              <a:avLst>
                <a:gd name="adj1" fmla="val 17648"/>
                <a:gd name="adj2" fmla="val 106977"/>
                <a:gd name="adj3" fmla="val -173194"/>
                <a:gd name="adj4" fmla="val 142718"/>
              </a:avLst>
            </a:prstGeom>
            <a:solidFill>
              <a:schemeClr val="bg2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en-US" altLang="he-IL" sz="2100" b="1" dirty="0">
                  <a:latin typeface="Arial Narrow" panose="020B0606020202030204" pitchFamily="34" charset="0"/>
                  <a:cs typeface="Times New Roman" pitchFamily="18" charset="0"/>
                </a:rPr>
                <a:t>Bad States</a:t>
              </a:r>
            </a:p>
          </p:txBody>
        </p:sp>
        <p:sp>
          <p:nvSpPr>
            <p:cNvPr id="2758708" name="Rectangle 52"/>
            <p:cNvSpPr>
              <a:spLocks noChangeArrowheads="1"/>
            </p:cNvSpPr>
            <p:nvPr/>
          </p:nvSpPr>
          <p:spPr bwMode="auto">
            <a:xfrm>
              <a:off x="1998" y="2064"/>
              <a:ext cx="258" cy="24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</p:grpSp>
      <p:pic>
        <p:nvPicPr>
          <p:cNvPr id="2758712" name="Picture 5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5680709"/>
            <a:ext cx="135017" cy="24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547111" y="6320789"/>
                <a:ext cx="6674166" cy="469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he-IL" sz="2100" i="1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altLang="he-IL" sz="2100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he-IL" sz="2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he-IL" sz="2100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he-IL" sz="2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he-IL" sz="21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he-IL" sz="2100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he-IL" sz="2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he-IL" sz="2100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he-IL" sz="2100" b="1" i="1">
                              <a:latin typeface="Cambria Math"/>
                              <a:ea typeface="Cambria Math"/>
                            </a:rPr>
                            <m:t>𝒇</m:t>
                          </m:r>
                        </m:sub>
                      </m:sSub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he-IL" sz="2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he-IL" sz="2100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he-IL" sz="2100" b="1" i="1"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altLang="he-IL" sz="21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he-IL" sz="21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1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51" y="6019799"/>
                <a:ext cx="6356349" cy="451342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329500" y="1040130"/>
                <a:ext cx="6674166" cy="1132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he-IL" sz="2100" i="1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𝑰</m:t>
                      </m:r>
                      <m:d>
                        <m:d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he-IL" sz="2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altLang="he-IL" sz="2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he-IL" sz="2100" i="1"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  <m:r>
                                <a:rPr lang="en-US" altLang="he-IL" sz="21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he-IL" sz="21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he-IL" sz="21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sz="21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altLang="he-IL" sz="2100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he-IL" sz="21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he-IL" sz="2100" b="1" i="1">
                          <a:latin typeface="Cambria Math"/>
                          <a:ea typeface="Cambria Math"/>
                        </a:rPr>
                        <m:t>∧</m:t>
                      </m:r>
                      <m:d>
                        <m:dPr>
                          <m:ctrlPr>
                            <a:rPr lang="en-US" altLang="he-IL" sz="21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altLang="he-IL" sz="2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</m:sup>
                            <m:e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he-IL" sz="21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he-IL" sz="2100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he-IL" sz="2100" b="1" i="1"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he-IL" sz="2100" b="1" i="1">
                                          <a:latin typeface="Cambria Math"/>
                                          <a:ea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he-IL" sz="2100" b="1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he-IL" sz="21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sz="2100" b="1" i="1">
                                      <a:latin typeface="Cambria Math"/>
                                      <a:ea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he-IL" sz="2100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sz="21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83" y="990600"/>
                <a:ext cx="6356349" cy="10831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408304" y="3920490"/>
            <a:ext cx="1960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Arial Narrow" panose="020B0606020202030204" pitchFamily="34" charset="0"/>
              </a:rPr>
              <a:t>Is </a:t>
            </a:r>
            <a:r>
              <a:rPr lang="en-US" sz="2100" b="1" i="1" dirty="0">
                <a:solidFill>
                  <a:srgbClr val="C00000"/>
                </a:solidFill>
                <a:latin typeface="Arial Narrow" panose="020B0606020202030204" pitchFamily="34" charset="0"/>
                <a:sym typeface="Symbol"/>
              </a:rPr>
              <a:t></a:t>
            </a:r>
            <a:r>
              <a:rPr lang="en-US" sz="2100" b="1" i="1" baseline="-25000" dirty="0">
                <a:solidFill>
                  <a:srgbClr val="C00000"/>
                </a:solidFill>
                <a:latin typeface="Arial Narrow" panose="020B0606020202030204" pitchFamily="34" charset="0"/>
                <a:sym typeface="Symbol"/>
              </a:rPr>
              <a:t>D</a:t>
            </a:r>
            <a:r>
              <a:rPr lang="en-US" sz="2100" b="1" i="1" dirty="0">
                <a:solidFill>
                  <a:srgbClr val="C00000"/>
                </a:solidFill>
                <a:latin typeface="Arial Narrow" panose="020B0606020202030204" pitchFamily="34" charset="0"/>
                <a:sym typeface="Symbol"/>
              </a:rPr>
              <a:t> </a:t>
            </a:r>
            <a:r>
              <a:rPr lang="en-US" sz="2100" b="1" dirty="0">
                <a:solidFill>
                  <a:srgbClr val="C00000"/>
                </a:solidFill>
                <a:latin typeface="Arial Narrow" panose="020B0606020202030204" pitchFamily="34" charset="0"/>
                <a:sym typeface="Symbol"/>
              </a:rPr>
              <a:t> </a:t>
            </a:r>
            <a:r>
              <a:rPr lang="en-US" sz="2100" b="1" i="1" dirty="0">
                <a:solidFill>
                  <a:srgbClr val="C00000"/>
                </a:solidFill>
                <a:latin typeface="Arial Narrow" panose="020B0606020202030204" pitchFamily="34" charset="0"/>
                <a:sym typeface="Symbol"/>
              </a:rPr>
              <a:t></a:t>
            </a:r>
            <a:r>
              <a:rPr lang="en-US" sz="2100" b="1" i="1" baseline="-25000" dirty="0">
                <a:solidFill>
                  <a:srgbClr val="C00000"/>
                </a:solidFill>
                <a:latin typeface="Arial Narrow" panose="020B0606020202030204" pitchFamily="34" charset="0"/>
                <a:sym typeface="Symbol"/>
              </a:rPr>
              <a:t>B</a:t>
            </a:r>
            <a:r>
              <a:rPr lang="en-US" sz="2100" b="1" i="1" dirty="0">
                <a:solidFill>
                  <a:srgbClr val="C00000"/>
                </a:solidFill>
                <a:latin typeface="Arial Narrow" panose="020B0606020202030204" pitchFamily="34" charset="0"/>
                <a:sym typeface="Symbol"/>
              </a:rPr>
              <a:t> </a:t>
            </a:r>
            <a:r>
              <a:rPr lang="en-US" sz="2100" b="1" dirty="0">
                <a:solidFill>
                  <a:srgbClr val="C00000"/>
                </a:solidFill>
                <a:latin typeface="Arial Narrow" panose="020B0606020202030204" pitchFamily="34" charset="0"/>
                <a:sym typeface="Symbol"/>
              </a:rPr>
              <a:t> =  ?</a:t>
            </a:r>
            <a:endParaRPr lang="en-IN" sz="21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8" y="1043941"/>
            <a:ext cx="11551444" cy="55283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BDD, SAT, SMT</a:t>
            </a:r>
          </a:p>
          <a:p>
            <a:pPr marL="857250" lvl="1" indent="-342900"/>
            <a:r>
              <a:rPr lang="en-US" dirty="0" smtClean="0"/>
              <a:t>Not good enough for many of the state spaces where we wish to use formal methods</a:t>
            </a:r>
          </a:p>
          <a:p>
            <a:pPr marL="857250" lvl="1" indent="-342900"/>
            <a:endParaRPr lang="en-US" dirty="0"/>
          </a:p>
          <a:p>
            <a:pPr marL="342900" indent="-342900"/>
            <a:r>
              <a:rPr lang="en-US" u="sng" dirty="0" smtClean="0">
                <a:solidFill>
                  <a:srgbClr val="C00000"/>
                </a:solidFill>
              </a:rPr>
              <a:t>OPTIONS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(we will elaborate each of these)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BOUNDED SEARCH</a:t>
            </a:r>
          </a:p>
          <a:p>
            <a:pPr marL="857250" lvl="1" indent="-342900"/>
            <a:r>
              <a:rPr lang="en-US" dirty="0" smtClean="0">
                <a:solidFill>
                  <a:srgbClr val="C00000"/>
                </a:solidFill>
              </a:rPr>
              <a:t>In many cases we may know an upper-bound on the length of potential counter-examples</a:t>
            </a:r>
          </a:p>
          <a:p>
            <a:pPr marL="857250" lvl="1" indent="-342900"/>
            <a:r>
              <a:rPr lang="en-US" dirty="0" smtClean="0">
                <a:solidFill>
                  <a:srgbClr val="C00000"/>
                </a:solidFill>
              </a:rPr>
              <a:t>We can unfold only up to that 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INDUCTION</a:t>
            </a:r>
          </a:p>
          <a:p>
            <a:pPr marL="857250" lvl="1" indent="-342900"/>
            <a:r>
              <a:rPr lang="en-US" dirty="0" smtClean="0">
                <a:solidFill>
                  <a:srgbClr val="C00000"/>
                </a:solidFill>
              </a:rPr>
              <a:t>We can inductively prove certain properties with limited unfolding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ABSTRACTION – REFINEMENT</a:t>
            </a:r>
          </a:p>
          <a:p>
            <a:pPr marL="857250" lvl="1" indent="-342900"/>
            <a:r>
              <a:rPr lang="en-US" dirty="0" smtClean="0">
                <a:solidFill>
                  <a:srgbClr val="C00000"/>
                </a:solidFill>
              </a:rPr>
              <a:t>We reduce the complexity of the STS by dropping some of its variables and prove that the abstraction is safe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6060-31B3-40D9-9DED-44037F5340B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75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780" dirty="0"/>
              <a:t>Refinement as Separation</a:t>
            </a:r>
          </a:p>
        </p:txBody>
      </p:sp>
      <p:sp>
        <p:nvSpPr>
          <p:cNvPr id="2759683" name="Rectangle 3"/>
          <p:cNvSpPr>
            <a:spLocks noChangeArrowheads="1"/>
          </p:cNvSpPr>
          <p:nvPr/>
        </p:nvSpPr>
        <p:spPr bwMode="auto">
          <a:xfrm>
            <a:off x="3500437" y="2080260"/>
            <a:ext cx="4080510" cy="48006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/>
            <a:r>
              <a:rPr lang="en-US" altLang="en-US" sz="2520" dirty="0">
                <a:latin typeface="Tahoma" pitchFamily="34" charset="0"/>
                <a:cs typeface="Times New Roman" pitchFamily="18" charset="0"/>
              </a:rPr>
              <a:t>0     1    0    1 </a:t>
            </a:r>
          </a:p>
        </p:txBody>
      </p:sp>
      <p:sp>
        <p:nvSpPr>
          <p:cNvPr id="2759684" name="Rectangle 4"/>
          <p:cNvSpPr>
            <a:spLocks noChangeArrowheads="1"/>
          </p:cNvSpPr>
          <p:nvPr/>
        </p:nvSpPr>
        <p:spPr bwMode="auto">
          <a:xfrm>
            <a:off x="3500437" y="2080260"/>
            <a:ext cx="1600200" cy="48006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/>
            <a:r>
              <a:rPr lang="en-US" altLang="en-US" sz="2520">
                <a:solidFill>
                  <a:schemeClr val="bg1"/>
                </a:solidFill>
                <a:latin typeface="Tahoma" pitchFamily="34" charset="0"/>
                <a:cs typeface="Times New Roman" pitchFamily="18" charset="0"/>
              </a:rPr>
              <a:t>0    1    0</a:t>
            </a:r>
          </a:p>
        </p:txBody>
      </p:sp>
      <p:grpSp>
        <p:nvGrpSpPr>
          <p:cNvPr id="2759685" name="Group 5"/>
          <p:cNvGrpSpPr>
            <a:grpSpLocks/>
          </p:cNvGrpSpPr>
          <p:nvPr/>
        </p:nvGrpSpPr>
        <p:grpSpPr bwMode="auto">
          <a:xfrm>
            <a:off x="3500437" y="2960370"/>
            <a:ext cx="4080510" cy="480060"/>
            <a:chOff x="1200" y="1824"/>
            <a:chExt cx="2448" cy="288"/>
          </a:xfrm>
        </p:grpSpPr>
        <p:sp>
          <p:nvSpPr>
            <p:cNvPr id="2759686" name="Rectangle 6"/>
            <p:cNvSpPr>
              <a:spLocks noChangeArrowheads="1"/>
            </p:cNvSpPr>
            <p:nvPr/>
          </p:nvSpPr>
          <p:spPr bwMode="auto">
            <a:xfrm>
              <a:off x="1200" y="1824"/>
              <a:ext cx="244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latin typeface="Tahoma" pitchFamily="34" charset="0"/>
                  <a:cs typeface="Times New Roman" pitchFamily="18" charset="0"/>
                </a:rPr>
                <a:t>0     0    1    0 </a:t>
              </a:r>
            </a:p>
          </p:txBody>
        </p:sp>
        <p:sp>
          <p:nvSpPr>
            <p:cNvPr id="2759687" name="Rectangle 7"/>
            <p:cNvSpPr>
              <a:spLocks noChangeArrowheads="1"/>
            </p:cNvSpPr>
            <p:nvPr/>
          </p:nvSpPr>
          <p:spPr bwMode="auto">
            <a:xfrm>
              <a:off x="1200" y="1824"/>
              <a:ext cx="960" cy="2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solidFill>
                    <a:schemeClr val="bg1"/>
                  </a:solidFill>
                  <a:latin typeface="Tahoma" pitchFamily="34" charset="0"/>
                  <a:cs typeface="Times New Roman" pitchFamily="18" charset="0"/>
                </a:rPr>
                <a:t>0    1    0</a:t>
              </a:r>
            </a:p>
          </p:txBody>
        </p:sp>
      </p:grpSp>
      <p:grpSp>
        <p:nvGrpSpPr>
          <p:cNvPr id="2759688" name="Group 8"/>
          <p:cNvGrpSpPr>
            <a:grpSpLocks/>
          </p:cNvGrpSpPr>
          <p:nvPr/>
        </p:nvGrpSpPr>
        <p:grpSpPr bwMode="auto">
          <a:xfrm>
            <a:off x="3500437" y="3840480"/>
            <a:ext cx="4080510" cy="480060"/>
            <a:chOff x="1200" y="2304"/>
            <a:chExt cx="2448" cy="288"/>
          </a:xfrm>
        </p:grpSpPr>
        <p:sp>
          <p:nvSpPr>
            <p:cNvPr id="2759689" name="Rectangle 9"/>
            <p:cNvSpPr>
              <a:spLocks noChangeArrowheads="1"/>
            </p:cNvSpPr>
            <p:nvPr/>
          </p:nvSpPr>
          <p:spPr bwMode="auto">
            <a:xfrm>
              <a:off x="1200" y="2304"/>
              <a:ext cx="244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latin typeface="Tahoma" pitchFamily="34" charset="0"/>
                  <a:cs typeface="Times New Roman" pitchFamily="18" charset="0"/>
                </a:rPr>
                <a:t>0     1    1    1 </a:t>
              </a:r>
            </a:p>
          </p:txBody>
        </p:sp>
        <p:sp>
          <p:nvSpPr>
            <p:cNvPr id="2759690" name="Rectangle 10"/>
            <p:cNvSpPr>
              <a:spLocks noChangeArrowheads="1"/>
            </p:cNvSpPr>
            <p:nvPr/>
          </p:nvSpPr>
          <p:spPr bwMode="auto">
            <a:xfrm>
              <a:off x="1200" y="2304"/>
              <a:ext cx="960" cy="2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solidFill>
                    <a:schemeClr val="bg1"/>
                  </a:solidFill>
                  <a:latin typeface="Tahoma" pitchFamily="34" charset="0"/>
                  <a:cs typeface="Times New Roman" pitchFamily="18" charset="0"/>
                </a:rPr>
                <a:t>0    1    0</a:t>
              </a:r>
            </a:p>
          </p:txBody>
        </p:sp>
      </p:grpSp>
      <p:sp>
        <p:nvSpPr>
          <p:cNvPr id="2759691" name="Text Box 11"/>
          <p:cNvSpPr txBox="1">
            <a:spLocks noChangeArrowheads="1"/>
          </p:cNvSpPr>
          <p:nvPr/>
        </p:nvSpPr>
        <p:spPr bwMode="auto">
          <a:xfrm>
            <a:off x="2623881" y="2080260"/>
            <a:ext cx="47961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52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</a:t>
            </a:r>
            <a:r>
              <a:rPr lang="en-US" altLang="he-IL" sz="2520" baseline="-250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2759692" name="Text Box 12"/>
          <p:cNvSpPr txBox="1">
            <a:spLocks noChangeArrowheads="1"/>
          </p:cNvSpPr>
          <p:nvPr/>
        </p:nvSpPr>
        <p:spPr bwMode="auto">
          <a:xfrm>
            <a:off x="2623881" y="2960370"/>
            <a:ext cx="47961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520">
                <a:solidFill>
                  <a:srgbClr val="CC0000"/>
                </a:solidFill>
                <a:latin typeface="Tahoma" pitchFamily="34" charset="0"/>
                <a:cs typeface="Times New Roman" pitchFamily="18" charset="0"/>
              </a:rPr>
              <a:t>b</a:t>
            </a:r>
            <a:r>
              <a:rPr lang="en-US" altLang="he-IL" sz="2520" baseline="-25000">
                <a:solidFill>
                  <a:srgbClr val="CC0000"/>
                </a:solidFill>
                <a:latin typeface="Tahoma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2759693" name="Text Box 13"/>
          <p:cNvSpPr txBox="1">
            <a:spLocks noChangeArrowheads="1"/>
          </p:cNvSpPr>
          <p:nvPr/>
        </p:nvSpPr>
        <p:spPr bwMode="auto">
          <a:xfrm>
            <a:off x="2623881" y="3840480"/>
            <a:ext cx="47961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520">
                <a:solidFill>
                  <a:srgbClr val="CC0000"/>
                </a:solidFill>
                <a:latin typeface="Tahoma" pitchFamily="34" charset="0"/>
                <a:cs typeface="Times New Roman" pitchFamily="18" charset="0"/>
              </a:rPr>
              <a:t>b</a:t>
            </a:r>
            <a:r>
              <a:rPr lang="en-US" altLang="he-IL" sz="2520" baseline="-25000">
                <a:solidFill>
                  <a:srgbClr val="CC0000"/>
                </a:solidFill>
                <a:latin typeface="Tahoma" pitchFamily="34" charset="0"/>
                <a:cs typeface="Times New Roman" pitchFamily="18" charset="0"/>
              </a:rPr>
              <a:t>2</a:t>
            </a:r>
          </a:p>
        </p:txBody>
      </p:sp>
      <p:grpSp>
        <p:nvGrpSpPr>
          <p:cNvPr id="2759694" name="Group 14"/>
          <p:cNvGrpSpPr>
            <a:grpSpLocks/>
          </p:cNvGrpSpPr>
          <p:nvPr/>
        </p:nvGrpSpPr>
        <p:grpSpPr bwMode="auto">
          <a:xfrm>
            <a:off x="5980747" y="2080260"/>
            <a:ext cx="320040" cy="1360170"/>
            <a:chOff x="2688" y="1248"/>
            <a:chExt cx="192" cy="816"/>
          </a:xfrm>
        </p:grpSpPr>
        <p:sp>
          <p:nvSpPr>
            <p:cNvPr id="2759695" name="Rectangle 15"/>
            <p:cNvSpPr>
              <a:spLocks noChangeArrowheads="1"/>
            </p:cNvSpPr>
            <p:nvPr/>
          </p:nvSpPr>
          <p:spPr bwMode="auto">
            <a:xfrm>
              <a:off x="2688" y="1248"/>
              <a:ext cx="192" cy="2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520"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759696" name="Rectangle 16"/>
            <p:cNvSpPr>
              <a:spLocks noChangeArrowheads="1"/>
            </p:cNvSpPr>
            <p:nvPr/>
          </p:nvSpPr>
          <p:spPr bwMode="auto">
            <a:xfrm>
              <a:off x="2688" y="1776"/>
              <a:ext cx="192" cy="2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</p:grpSp>
      <p:grpSp>
        <p:nvGrpSpPr>
          <p:cNvPr id="2759697" name="Group 17"/>
          <p:cNvGrpSpPr>
            <a:grpSpLocks/>
          </p:cNvGrpSpPr>
          <p:nvPr/>
        </p:nvGrpSpPr>
        <p:grpSpPr bwMode="auto">
          <a:xfrm>
            <a:off x="6540817" y="2080260"/>
            <a:ext cx="320040" cy="2240280"/>
            <a:chOff x="3024" y="1248"/>
            <a:chExt cx="192" cy="1344"/>
          </a:xfrm>
        </p:grpSpPr>
        <p:sp>
          <p:nvSpPr>
            <p:cNvPr id="2759698" name="Rectangle 18"/>
            <p:cNvSpPr>
              <a:spLocks noChangeArrowheads="1"/>
            </p:cNvSpPr>
            <p:nvPr/>
          </p:nvSpPr>
          <p:spPr bwMode="auto">
            <a:xfrm>
              <a:off x="3024" y="2304"/>
              <a:ext cx="192" cy="2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59699" name="Rectangle 19"/>
            <p:cNvSpPr>
              <a:spLocks noChangeArrowheads="1"/>
            </p:cNvSpPr>
            <p:nvPr/>
          </p:nvSpPr>
          <p:spPr bwMode="auto">
            <a:xfrm>
              <a:off x="3024" y="1248"/>
              <a:ext cx="192" cy="2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</p:grpSp>
      <p:sp>
        <p:nvSpPr>
          <p:cNvPr id="2759700" name="Rectangle 20"/>
          <p:cNvSpPr>
            <a:spLocks noChangeArrowheads="1"/>
          </p:cNvSpPr>
          <p:nvPr/>
        </p:nvSpPr>
        <p:spPr bwMode="auto">
          <a:xfrm>
            <a:off x="8221027" y="2480310"/>
            <a:ext cx="1520190" cy="6400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he-IL" sz="2520" dirty="0">
                <a:latin typeface="cmsy10" pitchFamily="34" charset="0"/>
                <a:cs typeface="Times New Roman" pitchFamily="18" charset="0"/>
              </a:rPr>
              <a:t>Invisible</a:t>
            </a:r>
            <a:endParaRPr lang="en-US" altLang="he-IL" sz="2520" dirty="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759701" name="Rectangle 21"/>
          <p:cNvSpPr>
            <a:spLocks noChangeArrowheads="1"/>
          </p:cNvSpPr>
          <p:nvPr/>
        </p:nvSpPr>
        <p:spPr bwMode="auto">
          <a:xfrm>
            <a:off x="8221027" y="3200400"/>
            <a:ext cx="1520190" cy="6400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he-IL" sz="2520" dirty="0">
                <a:solidFill>
                  <a:schemeClr val="bg1"/>
                </a:solidFill>
                <a:latin typeface="cmsy10" pitchFamily="34" charset="0"/>
                <a:cs typeface="Times New Roman" pitchFamily="18" charset="0"/>
              </a:rPr>
              <a:t>Visible</a:t>
            </a:r>
            <a:endParaRPr lang="en-US" altLang="he-IL" sz="2520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2759702" name="Group 22"/>
          <p:cNvGrpSpPr>
            <a:grpSpLocks/>
          </p:cNvGrpSpPr>
          <p:nvPr/>
        </p:nvGrpSpPr>
        <p:grpSpPr bwMode="auto">
          <a:xfrm>
            <a:off x="5980747" y="2080260"/>
            <a:ext cx="880110" cy="2240280"/>
            <a:chOff x="2688" y="1248"/>
            <a:chExt cx="528" cy="1344"/>
          </a:xfrm>
        </p:grpSpPr>
        <p:grpSp>
          <p:nvGrpSpPr>
            <p:cNvPr id="2759703" name="Group 23"/>
            <p:cNvGrpSpPr>
              <a:grpSpLocks/>
            </p:cNvGrpSpPr>
            <p:nvPr/>
          </p:nvGrpSpPr>
          <p:grpSpPr bwMode="auto">
            <a:xfrm>
              <a:off x="3024" y="1248"/>
              <a:ext cx="192" cy="1344"/>
              <a:chOff x="3024" y="1248"/>
              <a:chExt cx="192" cy="1344"/>
            </a:xfrm>
          </p:grpSpPr>
          <p:sp>
            <p:nvSpPr>
              <p:cNvPr id="2759704" name="Rectangle 24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92" cy="28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520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59705" name="Rectangle 25"/>
              <p:cNvSpPr>
                <a:spLocks noChangeArrowheads="1"/>
              </p:cNvSpPr>
              <p:nvPr/>
            </p:nvSpPr>
            <p:spPr bwMode="auto">
              <a:xfrm>
                <a:off x="3024" y="1776"/>
                <a:ext cx="192" cy="28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520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59706" name="Rectangle 26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192" cy="28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520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759707" name="Group 27"/>
            <p:cNvGrpSpPr>
              <a:grpSpLocks/>
            </p:cNvGrpSpPr>
            <p:nvPr/>
          </p:nvGrpSpPr>
          <p:grpSpPr bwMode="auto">
            <a:xfrm>
              <a:off x="2688" y="1248"/>
              <a:ext cx="192" cy="1344"/>
              <a:chOff x="3024" y="1248"/>
              <a:chExt cx="192" cy="1344"/>
            </a:xfrm>
          </p:grpSpPr>
          <p:sp>
            <p:nvSpPr>
              <p:cNvPr id="2759708" name="Rectangle 28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92" cy="28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520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759709" name="Rectangle 29"/>
              <p:cNvSpPr>
                <a:spLocks noChangeArrowheads="1"/>
              </p:cNvSpPr>
              <p:nvPr/>
            </p:nvSpPr>
            <p:spPr bwMode="auto">
              <a:xfrm>
                <a:off x="3024" y="1776"/>
                <a:ext cx="192" cy="28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520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59710" name="Rectangle 30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192" cy="288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en-US" sz="2520">
                    <a:solidFill>
                      <a:schemeClr val="bg1"/>
                    </a:solidFill>
                    <a:latin typeface="Tahoma" pitchFamily="34" charset="0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2759711" name="Rectangle 3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5065" y="5048250"/>
            <a:ext cx="11761470" cy="1600200"/>
          </a:xfrm>
          <a:noFill/>
          <a:ln/>
        </p:spPr>
        <p:txBody>
          <a:bodyPr>
            <a:noAutofit/>
          </a:bodyPr>
          <a:lstStyle/>
          <a:p>
            <a:pPr marL="423386" indent="-423386">
              <a:lnSpc>
                <a:spcPct val="110000"/>
              </a:lnSpc>
            </a:pPr>
            <a:r>
              <a:rPr lang="en-IN" altLang="en-US" dirty="0"/>
              <a:t>   </a:t>
            </a:r>
            <a:r>
              <a:rPr lang="en-IN" altLang="en-US" dirty="0"/>
              <a:t>	</a:t>
            </a:r>
            <a:r>
              <a:rPr lang="en-US" altLang="he-IL" u="sng" dirty="0"/>
              <a:t>Refinement</a:t>
            </a:r>
            <a:r>
              <a:rPr lang="en-US" altLang="he-IL" dirty="0"/>
              <a:t>: </a:t>
            </a:r>
            <a:r>
              <a:rPr lang="en-US" altLang="he-IL" dirty="0"/>
              <a:t>Find subset U of I that separates between all pairs of </a:t>
            </a:r>
            <a:r>
              <a:rPr lang="en-US" altLang="he-IL" dirty="0"/>
              <a:t>dead-end </a:t>
            </a:r>
            <a:r>
              <a:rPr lang="en-US" altLang="he-IL" dirty="0"/>
              <a:t>and bad states. Make them visible</a:t>
            </a:r>
            <a:r>
              <a:rPr lang="en-US" altLang="he-IL" dirty="0"/>
              <a:t>.</a:t>
            </a:r>
            <a:endParaRPr lang="en-US" altLang="he-IL" dirty="0"/>
          </a:p>
          <a:p>
            <a:pPr marL="423386" indent="-423386">
              <a:lnSpc>
                <a:spcPct val="110000"/>
              </a:lnSpc>
            </a:pPr>
            <a:r>
              <a:rPr lang="en-US" altLang="he-IL" dirty="0"/>
              <a:t>	</a:t>
            </a:r>
            <a:r>
              <a:rPr lang="en-US" altLang="he-IL" dirty="0"/>
              <a:t>U must be minimal !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8144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0AA12-23DF-497A-9F4C-30B5724B2D5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6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780" dirty="0"/>
              <a:t>Refinement as Separation</a:t>
            </a:r>
          </a:p>
        </p:txBody>
      </p:sp>
      <p:grpSp>
        <p:nvGrpSpPr>
          <p:cNvPr id="2760707" name="Group 3"/>
          <p:cNvGrpSpPr>
            <a:grpSpLocks/>
          </p:cNvGrpSpPr>
          <p:nvPr/>
        </p:nvGrpSpPr>
        <p:grpSpPr bwMode="auto">
          <a:xfrm>
            <a:off x="3500437" y="2080260"/>
            <a:ext cx="4080510" cy="480060"/>
            <a:chOff x="1248" y="1248"/>
            <a:chExt cx="2448" cy="288"/>
          </a:xfrm>
        </p:grpSpPr>
        <p:sp>
          <p:nvSpPr>
            <p:cNvPr id="2760708" name="Rectangle 4"/>
            <p:cNvSpPr>
              <a:spLocks noChangeArrowheads="1"/>
            </p:cNvSpPr>
            <p:nvPr/>
          </p:nvSpPr>
          <p:spPr bwMode="auto">
            <a:xfrm>
              <a:off x="1248" y="1248"/>
              <a:ext cx="244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latin typeface="Tahoma" pitchFamily="34" charset="0"/>
                  <a:cs typeface="Times New Roman" pitchFamily="18" charset="0"/>
                </a:rPr>
                <a:t>0     1    0    1 </a:t>
              </a:r>
            </a:p>
          </p:txBody>
        </p:sp>
        <p:sp>
          <p:nvSpPr>
            <p:cNvPr id="2760709" name="Rectangle 5"/>
            <p:cNvSpPr>
              <a:spLocks noChangeArrowheads="1"/>
            </p:cNvSpPr>
            <p:nvPr/>
          </p:nvSpPr>
          <p:spPr bwMode="auto">
            <a:xfrm>
              <a:off x="1248" y="1248"/>
              <a:ext cx="960" cy="2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solidFill>
                    <a:schemeClr val="bg1"/>
                  </a:solidFill>
                  <a:latin typeface="Tahoma" pitchFamily="34" charset="0"/>
                  <a:cs typeface="Times New Roman" pitchFamily="18" charset="0"/>
                </a:rPr>
                <a:t>0    1    0</a:t>
              </a:r>
            </a:p>
          </p:txBody>
        </p:sp>
      </p:grpSp>
      <p:grpSp>
        <p:nvGrpSpPr>
          <p:cNvPr id="2760710" name="Group 6"/>
          <p:cNvGrpSpPr>
            <a:grpSpLocks/>
          </p:cNvGrpSpPr>
          <p:nvPr/>
        </p:nvGrpSpPr>
        <p:grpSpPr bwMode="auto">
          <a:xfrm>
            <a:off x="3500437" y="2960370"/>
            <a:ext cx="4080510" cy="480060"/>
            <a:chOff x="1200" y="1824"/>
            <a:chExt cx="2448" cy="288"/>
          </a:xfrm>
        </p:grpSpPr>
        <p:sp>
          <p:nvSpPr>
            <p:cNvPr id="2760711" name="Rectangle 7"/>
            <p:cNvSpPr>
              <a:spLocks noChangeArrowheads="1"/>
            </p:cNvSpPr>
            <p:nvPr/>
          </p:nvSpPr>
          <p:spPr bwMode="auto">
            <a:xfrm>
              <a:off x="1200" y="1824"/>
              <a:ext cx="244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latin typeface="Tahoma" pitchFamily="34" charset="0"/>
                  <a:cs typeface="Times New Roman" pitchFamily="18" charset="0"/>
                </a:rPr>
                <a:t>0     0    1    0 </a:t>
              </a:r>
            </a:p>
          </p:txBody>
        </p:sp>
        <p:sp>
          <p:nvSpPr>
            <p:cNvPr id="2760712" name="Rectangle 8"/>
            <p:cNvSpPr>
              <a:spLocks noChangeArrowheads="1"/>
            </p:cNvSpPr>
            <p:nvPr/>
          </p:nvSpPr>
          <p:spPr bwMode="auto">
            <a:xfrm>
              <a:off x="1200" y="1824"/>
              <a:ext cx="960" cy="2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solidFill>
                    <a:schemeClr val="bg1"/>
                  </a:solidFill>
                  <a:latin typeface="Tahoma" pitchFamily="34" charset="0"/>
                  <a:cs typeface="Times New Roman" pitchFamily="18" charset="0"/>
                </a:rPr>
                <a:t>0    1    0</a:t>
              </a:r>
            </a:p>
          </p:txBody>
        </p:sp>
      </p:grpSp>
      <p:grpSp>
        <p:nvGrpSpPr>
          <p:cNvPr id="2760713" name="Group 9"/>
          <p:cNvGrpSpPr>
            <a:grpSpLocks/>
          </p:cNvGrpSpPr>
          <p:nvPr/>
        </p:nvGrpSpPr>
        <p:grpSpPr bwMode="auto">
          <a:xfrm>
            <a:off x="3500437" y="3840480"/>
            <a:ext cx="4080510" cy="480060"/>
            <a:chOff x="1200" y="2304"/>
            <a:chExt cx="2448" cy="288"/>
          </a:xfrm>
        </p:grpSpPr>
        <p:sp>
          <p:nvSpPr>
            <p:cNvPr id="2760714" name="Rectangle 10"/>
            <p:cNvSpPr>
              <a:spLocks noChangeArrowheads="1"/>
            </p:cNvSpPr>
            <p:nvPr/>
          </p:nvSpPr>
          <p:spPr bwMode="auto">
            <a:xfrm>
              <a:off x="1200" y="2304"/>
              <a:ext cx="244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latin typeface="Tahoma" pitchFamily="34" charset="0"/>
                  <a:cs typeface="Times New Roman" pitchFamily="18" charset="0"/>
                </a:rPr>
                <a:t>0     1    1    1 </a:t>
              </a:r>
            </a:p>
          </p:txBody>
        </p:sp>
        <p:sp>
          <p:nvSpPr>
            <p:cNvPr id="2760715" name="Rectangle 11"/>
            <p:cNvSpPr>
              <a:spLocks noChangeArrowheads="1"/>
            </p:cNvSpPr>
            <p:nvPr/>
          </p:nvSpPr>
          <p:spPr bwMode="auto">
            <a:xfrm>
              <a:off x="1200" y="2304"/>
              <a:ext cx="960" cy="2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/>
              <a:r>
                <a:rPr lang="en-US" altLang="en-US" sz="2520">
                  <a:solidFill>
                    <a:schemeClr val="bg1"/>
                  </a:solidFill>
                  <a:latin typeface="Tahoma" pitchFamily="34" charset="0"/>
                  <a:cs typeface="Times New Roman" pitchFamily="18" charset="0"/>
                </a:rPr>
                <a:t>0    1    0</a:t>
              </a:r>
            </a:p>
          </p:txBody>
        </p:sp>
      </p:grpSp>
      <p:sp>
        <p:nvSpPr>
          <p:cNvPr id="2760716" name="Text Box 12"/>
          <p:cNvSpPr txBox="1">
            <a:spLocks noChangeArrowheads="1"/>
          </p:cNvSpPr>
          <p:nvPr/>
        </p:nvSpPr>
        <p:spPr bwMode="auto">
          <a:xfrm>
            <a:off x="2623881" y="2080260"/>
            <a:ext cx="47961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52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</a:t>
            </a:r>
            <a:r>
              <a:rPr lang="en-US" altLang="he-IL" sz="2520" baseline="-250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2760717" name="Text Box 13"/>
          <p:cNvSpPr txBox="1">
            <a:spLocks noChangeArrowheads="1"/>
          </p:cNvSpPr>
          <p:nvPr/>
        </p:nvSpPr>
        <p:spPr bwMode="auto">
          <a:xfrm>
            <a:off x="2623881" y="2960370"/>
            <a:ext cx="47961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520">
                <a:solidFill>
                  <a:srgbClr val="CC0000"/>
                </a:solidFill>
                <a:latin typeface="Tahoma" pitchFamily="34" charset="0"/>
                <a:cs typeface="Times New Roman" pitchFamily="18" charset="0"/>
              </a:rPr>
              <a:t>b</a:t>
            </a:r>
            <a:r>
              <a:rPr lang="en-US" altLang="he-IL" sz="2520" baseline="-25000">
                <a:solidFill>
                  <a:srgbClr val="CC0000"/>
                </a:solidFill>
                <a:latin typeface="Tahoma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2760718" name="Text Box 14"/>
          <p:cNvSpPr txBox="1">
            <a:spLocks noChangeArrowheads="1"/>
          </p:cNvSpPr>
          <p:nvPr/>
        </p:nvSpPr>
        <p:spPr bwMode="auto">
          <a:xfrm>
            <a:off x="2623881" y="3840480"/>
            <a:ext cx="47961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he-IL" sz="2520">
                <a:solidFill>
                  <a:srgbClr val="CC0000"/>
                </a:solidFill>
                <a:latin typeface="Tahoma" pitchFamily="34" charset="0"/>
                <a:cs typeface="Times New Roman" pitchFamily="18" charset="0"/>
              </a:rPr>
              <a:t>b</a:t>
            </a:r>
            <a:r>
              <a:rPr lang="en-US" altLang="he-IL" sz="2520" baseline="-25000">
                <a:solidFill>
                  <a:srgbClr val="CC0000"/>
                </a:solidFill>
                <a:latin typeface="Tahoma" pitchFamily="34" charset="0"/>
                <a:cs typeface="Times New Roman" pitchFamily="18" charset="0"/>
              </a:rPr>
              <a:t>2</a:t>
            </a:r>
          </a:p>
        </p:txBody>
      </p:sp>
      <p:sp>
        <p:nvSpPr>
          <p:cNvPr id="2760719" name="Rectangle 15"/>
          <p:cNvSpPr>
            <a:spLocks noChangeArrowheads="1"/>
          </p:cNvSpPr>
          <p:nvPr/>
        </p:nvSpPr>
        <p:spPr bwMode="auto">
          <a:xfrm>
            <a:off x="6540817" y="2960370"/>
            <a:ext cx="320040" cy="48006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100"/>
          </a:p>
        </p:txBody>
      </p:sp>
      <p:grpSp>
        <p:nvGrpSpPr>
          <p:cNvPr id="2760720" name="Group 16"/>
          <p:cNvGrpSpPr>
            <a:grpSpLocks/>
          </p:cNvGrpSpPr>
          <p:nvPr/>
        </p:nvGrpSpPr>
        <p:grpSpPr bwMode="auto">
          <a:xfrm>
            <a:off x="6540817" y="2080260"/>
            <a:ext cx="320040" cy="2240280"/>
            <a:chOff x="3024" y="1248"/>
            <a:chExt cx="192" cy="1344"/>
          </a:xfrm>
        </p:grpSpPr>
        <p:sp>
          <p:nvSpPr>
            <p:cNvPr id="2760721" name="Rectangle 17"/>
            <p:cNvSpPr>
              <a:spLocks noChangeArrowheads="1"/>
            </p:cNvSpPr>
            <p:nvPr/>
          </p:nvSpPr>
          <p:spPr bwMode="auto">
            <a:xfrm>
              <a:off x="3024" y="2304"/>
              <a:ext cx="192" cy="2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  <p:sp>
          <p:nvSpPr>
            <p:cNvPr id="2760722" name="Rectangle 18"/>
            <p:cNvSpPr>
              <a:spLocks noChangeArrowheads="1"/>
            </p:cNvSpPr>
            <p:nvPr/>
          </p:nvSpPr>
          <p:spPr bwMode="auto">
            <a:xfrm>
              <a:off x="3024" y="1248"/>
              <a:ext cx="192" cy="2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/>
            </a:p>
          </p:txBody>
        </p:sp>
      </p:grpSp>
      <p:grpSp>
        <p:nvGrpSpPr>
          <p:cNvPr id="2760723" name="Group 19"/>
          <p:cNvGrpSpPr>
            <a:grpSpLocks/>
          </p:cNvGrpSpPr>
          <p:nvPr/>
        </p:nvGrpSpPr>
        <p:grpSpPr bwMode="auto">
          <a:xfrm>
            <a:off x="6540817" y="2080260"/>
            <a:ext cx="320040" cy="2240280"/>
            <a:chOff x="3024" y="1248"/>
            <a:chExt cx="192" cy="1344"/>
          </a:xfrm>
        </p:grpSpPr>
        <p:sp>
          <p:nvSpPr>
            <p:cNvPr id="2760724" name="Rectangle 20"/>
            <p:cNvSpPr>
              <a:spLocks noChangeArrowheads="1"/>
            </p:cNvSpPr>
            <p:nvPr/>
          </p:nvSpPr>
          <p:spPr bwMode="auto">
            <a:xfrm>
              <a:off x="3024" y="1248"/>
              <a:ext cx="192" cy="2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520">
                  <a:solidFill>
                    <a:schemeClr val="bg1"/>
                  </a:solidFill>
                  <a:latin typeface="Tahoma" pitchFamily="34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760725" name="Rectangle 21"/>
            <p:cNvSpPr>
              <a:spLocks noChangeArrowheads="1"/>
            </p:cNvSpPr>
            <p:nvPr/>
          </p:nvSpPr>
          <p:spPr bwMode="auto">
            <a:xfrm>
              <a:off x="3024" y="1776"/>
              <a:ext cx="192" cy="2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520">
                  <a:solidFill>
                    <a:schemeClr val="bg1"/>
                  </a:solidFill>
                  <a:latin typeface="Tahoma" pitchFamily="34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760726" name="Rectangle 22"/>
            <p:cNvSpPr>
              <a:spLocks noChangeArrowheads="1"/>
            </p:cNvSpPr>
            <p:nvPr/>
          </p:nvSpPr>
          <p:spPr bwMode="auto">
            <a:xfrm>
              <a:off x="3024" y="2304"/>
              <a:ext cx="192" cy="2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 sz="2520">
                  <a:solidFill>
                    <a:schemeClr val="bg1"/>
                  </a:solidFill>
                  <a:latin typeface="Tahoma" pitchFamily="34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2760727" name="Rectangle 23"/>
          <p:cNvSpPr>
            <a:spLocks noChangeArrowheads="1"/>
          </p:cNvSpPr>
          <p:nvPr/>
        </p:nvSpPr>
        <p:spPr bwMode="auto">
          <a:xfrm>
            <a:off x="8221027" y="2480310"/>
            <a:ext cx="560070" cy="6400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he-IL" sz="2520">
                <a:latin typeface="cmsy10" pitchFamily="34" charset="0"/>
                <a:cs typeface="Times New Roman" pitchFamily="18" charset="0"/>
              </a:rPr>
              <a:t>I</a:t>
            </a:r>
            <a:endParaRPr lang="en-US" altLang="he-IL" sz="252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760728" name="Rectangle 24"/>
          <p:cNvSpPr>
            <a:spLocks noChangeArrowheads="1"/>
          </p:cNvSpPr>
          <p:nvPr/>
        </p:nvSpPr>
        <p:spPr bwMode="auto">
          <a:xfrm>
            <a:off x="8221027" y="3200400"/>
            <a:ext cx="560070" cy="6400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he-IL" sz="2520">
                <a:solidFill>
                  <a:schemeClr val="bg1"/>
                </a:solidFill>
                <a:latin typeface="cmsy10" pitchFamily="34" charset="0"/>
                <a:cs typeface="Times New Roman" pitchFamily="18" charset="0"/>
              </a:rPr>
              <a:t>V</a:t>
            </a:r>
            <a:endParaRPr lang="en-US" altLang="he-IL" sz="252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760729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5787" y="4819650"/>
            <a:ext cx="11700748" cy="1800226"/>
          </a:xfrm>
          <a:noFill/>
          <a:ln/>
        </p:spPr>
        <p:txBody>
          <a:bodyPr>
            <a:noAutofit/>
          </a:bodyPr>
          <a:lstStyle/>
          <a:p>
            <a:pPr marL="423386" indent="-423386">
              <a:lnSpc>
                <a:spcPct val="110000"/>
              </a:lnSpc>
            </a:pPr>
            <a:r>
              <a:rPr lang="en-IN" altLang="en-US" sz="2800" dirty="0">
                <a:solidFill>
                  <a:schemeClr val="tx1"/>
                </a:solidFill>
              </a:rPr>
              <a:t>   </a:t>
            </a:r>
            <a:r>
              <a:rPr lang="en-I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he-IL" u="sng" dirty="0"/>
              <a:t>Refinement</a:t>
            </a:r>
            <a:r>
              <a:rPr lang="en-US" altLang="he-IL" dirty="0"/>
              <a:t>: </a:t>
            </a:r>
            <a:r>
              <a:rPr lang="en-US" altLang="he-IL" dirty="0"/>
              <a:t>Find subset U of I that separates between all pairs of </a:t>
            </a:r>
            <a:r>
              <a:rPr lang="en-US" altLang="he-IL" dirty="0"/>
              <a:t>dead-end </a:t>
            </a:r>
            <a:r>
              <a:rPr lang="en-US" altLang="he-IL" dirty="0"/>
              <a:t>and bad states. Make them visible.</a:t>
            </a:r>
          </a:p>
          <a:p>
            <a:pPr marL="423386" indent="-423386">
              <a:lnSpc>
                <a:spcPct val="110000"/>
              </a:lnSpc>
            </a:pPr>
            <a:endParaRPr lang="en-US" altLang="he-IL" sz="900" dirty="0"/>
          </a:p>
          <a:p>
            <a:pPr marL="423386" indent="-423386">
              <a:lnSpc>
                <a:spcPct val="110000"/>
              </a:lnSpc>
            </a:pPr>
            <a:r>
              <a:rPr lang="en-US" altLang="he-IL" dirty="0"/>
              <a:t>	</a:t>
            </a:r>
            <a:r>
              <a:rPr lang="en-US" altLang="he-IL" dirty="0">
                <a:solidFill>
                  <a:srgbClr val="C00000"/>
                </a:solidFill>
              </a:rPr>
              <a:t>U must be minimal !</a:t>
            </a:r>
          </a:p>
        </p:txBody>
      </p:sp>
    </p:spTree>
    <p:extLst>
      <p:ext uri="{BB962C8B-B14F-4D97-AF65-F5344CB8AC3E}">
        <p14:creationId xmlns:p14="http://schemas.microsoft.com/office/powerpoint/2010/main" val="10455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0A9FF-77A0-4C51-96FF-F3808502C9B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6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780" dirty="0"/>
              <a:t>Refinement as Separation</a:t>
            </a:r>
          </a:p>
        </p:txBody>
      </p:sp>
      <p:sp>
        <p:nvSpPr>
          <p:cNvPr id="276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7" y="1924050"/>
            <a:ext cx="8241030" cy="29603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he-IL" sz="2520" u="sng" dirty="0">
                <a:solidFill>
                  <a:srgbClr val="C00000"/>
                </a:solidFill>
              </a:rPr>
              <a:t>The state separation problem</a:t>
            </a:r>
            <a:endParaRPr lang="en-US" altLang="he-IL" sz="252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he-IL" sz="2520" dirty="0">
                <a:solidFill>
                  <a:schemeClr val="tx2"/>
                </a:solidFill>
              </a:rPr>
              <a:t>Input: </a:t>
            </a:r>
            <a:r>
              <a:rPr lang="en-US" altLang="he-IL" sz="2520" dirty="0"/>
              <a:t>Sets </a:t>
            </a:r>
            <a:r>
              <a:rPr lang="en-US" altLang="he-IL" sz="2520" dirty="0">
                <a:solidFill>
                  <a:srgbClr val="000000"/>
                </a:solidFill>
              </a:rPr>
              <a:t>D</a:t>
            </a:r>
            <a:r>
              <a:rPr lang="en-US" altLang="he-IL" sz="2520" dirty="0"/>
              <a:t>, </a:t>
            </a:r>
            <a:r>
              <a:rPr lang="en-US" altLang="he-IL" sz="2520" dirty="0">
                <a:solidFill>
                  <a:srgbClr val="000000"/>
                </a:solidFill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he-IL" sz="2520" dirty="0">
                <a:solidFill>
                  <a:schemeClr val="tx2"/>
                </a:solidFill>
              </a:rPr>
              <a:t>Output: </a:t>
            </a:r>
            <a:r>
              <a:rPr lang="en-US" altLang="he-IL" sz="2520" dirty="0"/>
              <a:t>Minimal  </a:t>
            </a:r>
            <a:r>
              <a:rPr lang="en-US" altLang="he-IL" sz="2520" dirty="0">
                <a:solidFill>
                  <a:srgbClr val="000000"/>
                </a:solidFill>
              </a:rPr>
              <a:t>U</a:t>
            </a:r>
            <a:r>
              <a:rPr lang="en-US" altLang="he-IL" sz="2520" dirty="0">
                <a:solidFill>
                  <a:srgbClr val="000000"/>
                </a:solidFill>
                <a:sym typeface="Symbol" pitchFamily="18" charset="2"/>
              </a:rPr>
              <a:t>  </a:t>
            </a:r>
            <a:r>
              <a:rPr lang="en-US" altLang="he-IL" sz="2520" dirty="0">
                <a:solidFill>
                  <a:srgbClr val="000000"/>
                </a:solidFill>
              </a:rPr>
              <a:t>I</a:t>
            </a:r>
            <a:r>
              <a:rPr lang="en-US" altLang="he-IL" sz="2520" dirty="0"/>
              <a:t>  </a:t>
            </a:r>
            <a:r>
              <a:rPr lang="en-US" altLang="he-IL" sz="2520" dirty="0" err="1"/>
              <a:t>s.t.</a:t>
            </a:r>
            <a:r>
              <a:rPr lang="en-US" altLang="he-IL" sz="2520" dirty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he-IL" sz="2520" dirty="0">
                <a:sym typeface="Symbol" pitchFamily="18" charset="2"/>
              </a:rPr>
              <a:t>			</a:t>
            </a:r>
            <a:r>
              <a:rPr lang="en-US" altLang="he-IL" sz="2520" dirty="0">
                <a:solidFill>
                  <a:srgbClr val="000000"/>
                </a:solidFill>
                <a:sym typeface="Symbol" pitchFamily="18" charset="2"/>
              </a:rPr>
              <a:t> </a:t>
            </a:r>
            <a:r>
              <a:rPr lang="en-US" altLang="he-IL" sz="2520" i="1" dirty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lang="en-US" altLang="he-IL" sz="2520" dirty="0">
                <a:solidFill>
                  <a:srgbClr val="000000"/>
                </a:solidFill>
                <a:sym typeface="Symbol" pitchFamily="18" charset="2"/>
              </a:rPr>
              <a:t> D,  </a:t>
            </a:r>
            <a:r>
              <a:rPr lang="en-US" altLang="he-IL" sz="2520" i="1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lang="en-US" altLang="he-IL" sz="2520" dirty="0">
                <a:solidFill>
                  <a:srgbClr val="000000"/>
                </a:solidFill>
                <a:sym typeface="Symbol" pitchFamily="18" charset="2"/>
              </a:rPr>
              <a:t> B, </a:t>
            </a:r>
            <a:r>
              <a:rPr lang="en-US" altLang="he-IL" sz="2520" i="1" dirty="0">
                <a:solidFill>
                  <a:srgbClr val="000000"/>
                </a:solidFill>
                <a:sym typeface="Symbol" pitchFamily="18" charset="2"/>
              </a:rPr>
              <a:t>u</a:t>
            </a:r>
            <a:r>
              <a:rPr lang="en-US" altLang="he-IL" sz="2520" dirty="0">
                <a:solidFill>
                  <a:srgbClr val="000000"/>
                </a:solidFill>
                <a:sym typeface="Symbol" pitchFamily="18" charset="2"/>
              </a:rPr>
              <a:t> </a:t>
            </a:r>
            <a:r>
              <a:rPr lang="en-US" altLang="he-IL" sz="2520" dirty="0">
                <a:solidFill>
                  <a:srgbClr val="000000"/>
                </a:solidFill>
              </a:rPr>
              <a:t>U</a:t>
            </a:r>
            <a:r>
              <a:rPr lang="en-US" altLang="he-IL" sz="2520" dirty="0">
                <a:solidFill>
                  <a:srgbClr val="000000"/>
                </a:solidFill>
                <a:sym typeface="Symbol" pitchFamily="18" charset="2"/>
              </a:rPr>
              <a:t>.</a:t>
            </a:r>
            <a:r>
              <a:rPr lang="en-US" altLang="he-IL" sz="2520" i="1" dirty="0">
                <a:solidFill>
                  <a:srgbClr val="000000"/>
                </a:solidFill>
                <a:sym typeface="Symbol" pitchFamily="18" charset="2"/>
              </a:rPr>
              <a:t>   d(u) </a:t>
            </a:r>
            <a:r>
              <a:rPr lang="en-US" altLang="he-IL" sz="2520" dirty="0">
                <a:solidFill>
                  <a:srgbClr val="000000"/>
                </a:solidFill>
                <a:sym typeface="Symbol" pitchFamily="18" charset="2"/>
              </a:rPr>
              <a:t> </a:t>
            </a:r>
            <a:r>
              <a:rPr lang="en-US" altLang="he-IL" sz="2520" i="1" dirty="0">
                <a:solidFill>
                  <a:srgbClr val="000000"/>
                </a:solidFill>
                <a:sym typeface="Symbol" pitchFamily="18" charset="2"/>
              </a:rPr>
              <a:t>b(u)</a:t>
            </a:r>
          </a:p>
        </p:txBody>
      </p:sp>
      <p:sp>
        <p:nvSpPr>
          <p:cNvPr id="2761732" name="Text Box 4"/>
          <p:cNvSpPr txBox="1">
            <a:spLocks noChangeArrowheads="1"/>
          </p:cNvSpPr>
          <p:nvPr/>
        </p:nvSpPr>
        <p:spPr bwMode="auto">
          <a:xfrm>
            <a:off x="2300287" y="5280661"/>
            <a:ext cx="8401050" cy="44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he-IL" sz="2520" b="1" dirty="0">
                <a:latin typeface="Arial Narrow" panose="020B0606020202030204" pitchFamily="34" charset="0"/>
                <a:cs typeface="Arial" charset="0"/>
              </a:rPr>
              <a:t>The refinement </a:t>
            </a:r>
            <a:r>
              <a:rPr lang="en-US" altLang="he-IL" sz="2520" b="1" dirty="0">
                <a:solidFill>
                  <a:srgbClr val="000000"/>
                </a:solidFill>
                <a:latin typeface="Arial Narrow" panose="020B0606020202030204" pitchFamily="34" charset="0"/>
                <a:cs typeface="Arial" charset="0"/>
              </a:rPr>
              <a:t>h’</a:t>
            </a:r>
            <a:r>
              <a:rPr lang="en-US" altLang="he-IL" sz="2520" b="1" dirty="0">
                <a:latin typeface="Arial Narrow" panose="020B0606020202030204" pitchFamily="34" charset="0"/>
                <a:cs typeface="Arial" charset="0"/>
              </a:rPr>
              <a:t> is obtained by adding </a:t>
            </a:r>
            <a:r>
              <a:rPr lang="en-US" altLang="he-IL" sz="2520" b="1" dirty="0">
                <a:solidFill>
                  <a:srgbClr val="000000"/>
                </a:solidFill>
                <a:latin typeface="Arial Narrow" panose="020B0606020202030204" pitchFamily="34" charset="0"/>
                <a:cs typeface="Arial" charset="0"/>
              </a:rPr>
              <a:t>U</a:t>
            </a:r>
            <a:r>
              <a:rPr lang="en-US" altLang="he-IL" sz="2520" b="1" dirty="0">
                <a:latin typeface="Arial Narrow" panose="020B0606020202030204" pitchFamily="34" charset="0"/>
                <a:cs typeface="Arial" charset="0"/>
              </a:rPr>
              <a:t> to </a:t>
            </a:r>
            <a:r>
              <a:rPr lang="en-US" altLang="he-IL" sz="2520" b="1" dirty="0">
                <a:solidFill>
                  <a:srgbClr val="000000"/>
                </a:solidFill>
                <a:latin typeface="Arial Narrow" panose="020B0606020202030204" pitchFamily="34" charset="0"/>
                <a:cs typeface="Arial" charset="0"/>
              </a:rPr>
              <a:t>V</a:t>
            </a:r>
            <a:r>
              <a:rPr lang="en-US" altLang="he-IL" sz="2520" b="1" dirty="0"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52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731" grpId="0" autoUpdateAnimBg="0"/>
      <p:bldP spid="276173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D065A-2E5B-48B0-A538-0EBC60BD3E4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76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780" dirty="0"/>
              <a:t>S</a:t>
            </a:r>
            <a:r>
              <a:rPr lang="en-US" altLang="he-IL" sz="3780" dirty="0"/>
              <a:t>eparation </a:t>
            </a:r>
            <a:r>
              <a:rPr lang="en-US" altLang="he-IL" sz="3780" dirty="0"/>
              <a:t>methods</a:t>
            </a:r>
            <a:endParaRPr lang="en-US" altLang="he-IL" sz="2940" dirty="0"/>
          </a:p>
        </p:txBody>
      </p:sp>
      <p:sp>
        <p:nvSpPr>
          <p:cNvPr id="276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707" y="1390650"/>
            <a:ext cx="8721090" cy="4320540"/>
          </a:xfrm>
        </p:spPr>
        <p:txBody>
          <a:bodyPr>
            <a:normAutofit/>
          </a:bodyPr>
          <a:lstStyle/>
          <a:p>
            <a:r>
              <a:rPr lang="en-IN" altLang="en-US" sz="2520"/>
              <a:t> </a:t>
            </a:r>
            <a:r>
              <a:rPr lang="en-US" altLang="he-IL" sz="2520"/>
              <a:t>ILP-based separation</a:t>
            </a:r>
          </a:p>
          <a:p>
            <a:pPr lvl="1"/>
            <a:r>
              <a:rPr lang="en-US" altLang="he-IL" sz="2520"/>
              <a:t>Minimal separating set.</a:t>
            </a:r>
          </a:p>
          <a:p>
            <a:pPr lvl="1"/>
            <a:r>
              <a:rPr lang="en-US" altLang="he-IL" sz="2520"/>
              <a:t>Computationally expensive.</a:t>
            </a:r>
          </a:p>
          <a:p>
            <a:pPr lvl="1"/>
            <a:endParaRPr lang="en-US" altLang="he-IL" sz="2520"/>
          </a:p>
          <a:p>
            <a:r>
              <a:rPr lang="en-US" altLang="he-IL" sz="2520"/>
              <a:t> Decision Tree Learning based separation.</a:t>
            </a:r>
          </a:p>
          <a:p>
            <a:pPr lvl="1"/>
            <a:r>
              <a:rPr lang="en-US" altLang="he-IL" sz="2520"/>
              <a:t>Not optimal.</a:t>
            </a:r>
          </a:p>
          <a:p>
            <a:pPr lvl="1"/>
            <a:r>
              <a:rPr lang="en-US" altLang="he-IL" sz="2520"/>
              <a:t>Polynomial.</a:t>
            </a:r>
          </a:p>
        </p:txBody>
      </p:sp>
    </p:spTree>
    <p:extLst>
      <p:ext uri="{BB962C8B-B14F-4D97-AF65-F5344CB8AC3E}">
        <p14:creationId xmlns:p14="http://schemas.microsoft.com/office/powerpoint/2010/main" val="261575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27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Pentagon 3"/>
          <p:cNvSpPr/>
          <p:nvPr/>
        </p:nvSpPr>
        <p:spPr>
          <a:xfrm>
            <a:off x="4167187" y="2533650"/>
            <a:ext cx="7391400" cy="99060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BOUNDED MODEL CHECKING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2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 Model Checking</a:t>
            </a:r>
            <a:endParaRPr lang="en-US" altLang="en-US" smtClean="0">
              <a:solidFill>
                <a:srgbClr val="FF3300"/>
              </a:solidFill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078" y="1543050"/>
            <a:ext cx="11551444" cy="4889422"/>
          </a:xfrm>
        </p:spPr>
        <p:txBody>
          <a:bodyPr>
            <a:norm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Represent sets of states and the transition relation as Boolean logic formulas</a:t>
            </a:r>
            <a:endParaRPr lang="en-US" altLang="en-US" dirty="0">
              <a:solidFill>
                <a:srgbClr val="FF3300"/>
              </a:solidFill>
            </a:endParaRPr>
          </a:p>
          <a:p>
            <a:pPr lvl="1" eaLnBrk="1" hangingPunct="1"/>
            <a:endParaRPr lang="en-US" alt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Instead of computing the </a:t>
            </a:r>
            <a:r>
              <a:rPr lang="en-US" altLang="en-US" dirty="0" err="1" smtClean="0"/>
              <a:t>fixpoints</a:t>
            </a:r>
            <a:r>
              <a:rPr lang="en-US" altLang="en-US" dirty="0" smtClean="0"/>
              <a:t>, unroll the transition relation up to certain fixed bound and search for violations of the property within that bound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Transform this search to a Boolean satisfiability problem and solve it using a SAT solver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6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Example: </a:t>
            </a:r>
            <a:r>
              <a:rPr lang="en-US" altLang="en-US" i="1"/>
              <a:t>Bound=2</a:t>
            </a:r>
            <a:endParaRPr lang="en-US" altLang="en-US"/>
          </a:p>
        </p:txBody>
      </p:sp>
      <p:sp>
        <p:nvSpPr>
          <p:cNvPr id="2721795" name="Text Box 3"/>
          <p:cNvSpPr txBox="1">
            <a:spLocks noChangeArrowheads="1"/>
          </p:cNvSpPr>
          <p:nvPr/>
        </p:nvSpPr>
        <p:spPr bwMode="auto">
          <a:xfrm>
            <a:off x="6667500" y="1581865"/>
            <a:ext cx="3826625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Clauses from Transition Relation</a:t>
            </a:r>
            <a:r>
              <a:rPr lang="en-US" altLang="en-US" sz="2100" b="1" dirty="0">
                <a:solidFill>
                  <a:srgbClr val="C00000"/>
                </a:solidFill>
                <a:latin typeface="Arial Narrow" panose="020B0606020202030204" pitchFamily="34" charset="0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C</a:t>
            </a:r>
            <a:r>
              <a:rPr lang="en-US" altLang="en-US" sz="2100" b="1" baseline="-25000" dirty="0">
                <a:latin typeface="Arial Narrow" panose="020B0606020202030204" pitchFamily="34" charset="0"/>
              </a:rPr>
              <a:t>1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</a:rPr>
              <a:t>:   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r2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Wingdings" pitchFamily="2" charset="2"/>
              </a:rPr>
              <a:t>0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  r1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0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   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0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 g2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1</a:t>
            </a:r>
            <a:endParaRPr lang="en-US" altLang="en-US" sz="2100" b="1" dirty="0">
              <a:latin typeface="Arial Narrow" panose="020B0606020202030204" pitchFamily="34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C</a:t>
            </a:r>
            <a:r>
              <a:rPr lang="en-US" altLang="en-US" sz="2100" b="1" baseline="-25000" dirty="0">
                <a:latin typeface="Arial Narrow" panose="020B0606020202030204" pitchFamily="34" charset="0"/>
              </a:rPr>
              <a:t>2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</a:rPr>
              <a:t>:   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r1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Wingdings" pitchFamily="2" charset="2"/>
              </a:rPr>
              <a:t>0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 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1</a:t>
            </a:r>
            <a:endParaRPr lang="en-US" altLang="en-US" sz="2100" b="1" dirty="0">
              <a:latin typeface="Arial Narrow" panose="020B0606020202030204" pitchFamily="34" charset="0"/>
              <a:sym typeface="Symbol" pitchFamily="18" charset="2"/>
            </a:endParaRPr>
          </a:p>
        </p:txBody>
      </p:sp>
      <p:grpSp>
        <p:nvGrpSpPr>
          <p:cNvPr id="2721798" name="Group 6"/>
          <p:cNvGrpSpPr>
            <a:grpSpLocks/>
          </p:cNvGrpSpPr>
          <p:nvPr/>
        </p:nvGrpSpPr>
        <p:grpSpPr bwMode="auto">
          <a:xfrm>
            <a:off x="916109" y="1269325"/>
            <a:ext cx="3843815" cy="2400300"/>
            <a:chOff x="672" y="864"/>
            <a:chExt cx="2306" cy="1440"/>
          </a:xfrm>
        </p:grpSpPr>
        <p:sp>
          <p:nvSpPr>
            <p:cNvPr id="2721799" name="Rectangle 7"/>
            <p:cNvSpPr>
              <a:spLocks noChangeArrowheads="1"/>
            </p:cNvSpPr>
            <p:nvPr/>
          </p:nvSpPr>
          <p:spPr bwMode="auto">
            <a:xfrm>
              <a:off x="1104" y="864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00" name="Text Box 8"/>
            <p:cNvSpPr txBox="1">
              <a:spLocks noChangeArrowheads="1"/>
            </p:cNvSpPr>
            <p:nvPr/>
          </p:nvSpPr>
          <p:spPr bwMode="auto">
            <a:xfrm>
              <a:off x="672" y="1038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520" b="1">
                  <a:latin typeface="Arial Narrow" panose="020B0606020202030204" pitchFamily="34" charset="0"/>
                </a:rPr>
                <a:t>r1</a:t>
              </a:r>
            </a:p>
          </p:txBody>
        </p:sp>
        <p:sp>
          <p:nvSpPr>
            <p:cNvPr id="2721801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grpSp>
          <p:nvGrpSpPr>
            <p:cNvPr id="2721802" name="Group 10"/>
            <p:cNvGrpSpPr>
              <a:grpSpLocks/>
            </p:cNvGrpSpPr>
            <p:nvPr/>
          </p:nvGrpSpPr>
          <p:grpSpPr bwMode="auto">
            <a:xfrm>
              <a:off x="672" y="1958"/>
              <a:ext cx="432" cy="288"/>
              <a:chOff x="672" y="1422"/>
              <a:chExt cx="432" cy="288"/>
            </a:xfrm>
          </p:grpSpPr>
          <p:sp>
            <p:nvSpPr>
              <p:cNvPr id="2721803" name="Text Box 11"/>
              <p:cNvSpPr txBox="1">
                <a:spLocks noChangeArrowheads="1"/>
              </p:cNvSpPr>
              <p:nvPr/>
            </p:nvSpPr>
            <p:spPr bwMode="auto">
              <a:xfrm>
                <a:off x="672" y="1422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520" b="1">
                    <a:latin typeface="Arial Narrow" panose="020B0606020202030204" pitchFamily="34" charset="0"/>
                  </a:rPr>
                  <a:t>r2</a:t>
                </a:r>
              </a:p>
            </p:txBody>
          </p:sp>
          <p:sp>
            <p:nvSpPr>
              <p:cNvPr id="2721804" name="Line 12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21805" name="Group 13"/>
            <p:cNvGrpSpPr>
              <a:grpSpLocks/>
            </p:cNvGrpSpPr>
            <p:nvPr/>
          </p:nvGrpSpPr>
          <p:grpSpPr bwMode="auto">
            <a:xfrm>
              <a:off x="2496" y="1046"/>
              <a:ext cx="482" cy="288"/>
              <a:chOff x="768" y="2822"/>
              <a:chExt cx="482" cy="288"/>
            </a:xfrm>
          </p:grpSpPr>
          <p:sp>
            <p:nvSpPr>
              <p:cNvPr id="2721806" name="Text Box 14"/>
              <p:cNvSpPr txBox="1">
                <a:spLocks noChangeArrowheads="1"/>
              </p:cNvSpPr>
              <p:nvPr/>
            </p:nvSpPr>
            <p:spPr bwMode="auto">
              <a:xfrm>
                <a:off x="954" y="2822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520" b="1">
                    <a:latin typeface="Arial Narrow" panose="020B0606020202030204" pitchFamily="34" charset="0"/>
                  </a:rPr>
                  <a:t>g1</a:t>
                </a:r>
              </a:p>
            </p:txBody>
          </p:sp>
          <p:sp>
            <p:nvSpPr>
              <p:cNvPr id="2721807" name="Line 15"/>
              <p:cNvSpPr>
                <a:spLocks noChangeShapeType="1"/>
              </p:cNvSpPr>
              <p:nvPr/>
            </p:nvSpPr>
            <p:spPr bwMode="auto">
              <a:xfrm>
                <a:off x="7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21808" name="Group 16"/>
            <p:cNvGrpSpPr>
              <a:grpSpLocks/>
            </p:cNvGrpSpPr>
            <p:nvPr/>
          </p:nvGrpSpPr>
          <p:grpSpPr bwMode="auto">
            <a:xfrm>
              <a:off x="2496" y="1680"/>
              <a:ext cx="482" cy="288"/>
              <a:chOff x="768" y="3110"/>
              <a:chExt cx="482" cy="288"/>
            </a:xfrm>
          </p:grpSpPr>
          <p:sp>
            <p:nvSpPr>
              <p:cNvPr id="2721809" name="Text Box 17"/>
              <p:cNvSpPr txBox="1">
                <a:spLocks noChangeArrowheads="1"/>
              </p:cNvSpPr>
              <p:nvPr/>
            </p:nvSpPr>
            <p:spPr bwMode="auto">
              <a:xfrm>
                <a:off x="954" y="3110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520" b="1">
                    <a:latin typeface="Arial Narrow" panose="020B0606020202030204" pitchFamily="34" charset="0"/>
                  </a:rPr>
                  <a:t>g2</a:t>
                </a:r>
              </a:p>
            </p:txBody>
          </p:sp>
          <p:sp>
            <p:nvSpPr>
              <p:cNvPr id="2721810" name="Line 18"/>
              <p:cNvSpPr>
                <a:spLocks noChangeShapeType="1"/>
              </p:cNvSpPr>
              <p:nvPr/>
            </p:nvSpPr>
            <p:spPr bwMode="auto">
              <a:xfrm>
                <a:off x="768" y="32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21811" name="Rectangle 19"/>
            <p:cNvSpPr>
              <a:spLocks noChangeArrowheads="1"/>
            </p:cNvSpPr>
            <p:nvPr/>
          </p:nvSpPr>
          <p:spPr bwMode="auto">
            <a:xfrm>
              <a:off x="1680" y="96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12" name="AutoShape 20"/>
            <p:cNvSpPr>
              <a:spLocks noChangeArrowheads="1"/>
            </p:cNvSpPr>
            <p:nvPr/>
          </p:nvSpPr>
          <p:spPr bwMode="auto">
            <a:xfrm>
              <a:off x="1776" y="1584"/>
              <a:ext cx="240" cy="528"/>
            </a:xfrm>
            <a:prstGeom prst="flowChartDelay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13" name="Rectangle 21"/>
            <p:cNvSpPr>
              <a:spLocks noChangeArrowheads="1"/>
            </p:cNvSpPr>
            <p:nvPr/>
          </p:nvSpPr>
          <p:spPr bwMode="auto">
            <a:xfrm>
              <a:off x="2112" y="168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14" name="Oval 22"/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15" name="AutoShape 23"/>
            <p:cNvSpPr>
              <a:spLocks noChangeArrowheads="1"/>
            </p:cNvSpPr>
            <p:nvPr/>
          </p:nvSpPr>
          <p:spPr bwMode="auto">
            <a:xfrm rot="-5400000">
              <a:off x="1416" y="184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16" name="Line 24"/>
            <p:cNvSpPr>
              <a:spLocks noChangeShapeType="1"/>
            </p:cNvSpPr>
            <p:nvPr/>
          </p:nvSpPr>
          <p:spPr bwMode="auto">
            <a:xfrm>
              <a:off x="1104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17" name="Line 25"/>
            <p:cNvSpPr>
              <a:spLocks noChangeShapeType="1"/>
            </p:cNvSpPr>
            <p:nvPr/>
          </p:nvSpPr>
          <p:spPr bwMode="auto">
            <a:xfrm>
              <a:off x="1200" y="115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18" name="Line 26"/>
            <p:cNvSpPr>
              <a:spLocks noChangeShapeType="1"/>
            </p:cNvSpPr>
            <p:nvPr/>
          </p:nvSpPr>
          <p:spPr bwMode="auto">
            <a:xfrm>
              <a:off x="1200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19" name="Line 27"/>
            <p:cNvSpPr>
              <a:spLocks noChangeShapeType="1"/>
            </p:cNvSpPr>
            <p:nvPr/>
          </p:nvSpPr>
          <p:spPr bwMode="auto">
            <a:xfrm>
              <a:off x="1680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0" name="Line 28"/>
            <p:cNvSpPr>
              <a:spLocks noChangeShapeType="1"/>
            </p:cNvSpPr>
            <p:nvPr/>
          </p:nvSpPr>
          <p:spPr bwMode="auto">
            <a:xfrm flipH="1">
              <a:off x="1104" y="206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1" name="Line 29"/>
            <p:cNvSpPr>
              <a:spLocks noChangeShapeType="1"/>
            </p:cNvSpPr>
            <p:nvPr/>
          </p:nvSpPr>
          <p:spPr bwMode="auto">
            <a:xfrm>
              <a:off x="2016" y="18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2" name="Line 30"/>
            <p:cNvSpPr>
              <a:spLocks noChangeShapeType="1"/>
            </p:cNvSpPr>
            <p:nvPr/>
          </p:nvSpPr>
          <p:spPr bwMode="auto">
            <a:xfrm>
              <a:off x="1920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3" name="Line 31"/>
            <p:cNvSpPr>
              <a:spLocks noChangeShapeType="1"/>
            </p:cNvSpPr>
            <p:nvPr/>
          </p:nvSpPr>
          <p:spPr bwMode="auto">
            <a:xfrm>
              <a:off x="2352" y="18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4" name="Oval 32"/>
            <p:cNvSpPr>
              <a:spLocks noChangeArrowheads="1"/>
            </p:cNvSpPr>
            <p:nvPr/>
          </p:nvSpPr>
          <p:spPr bwMode="auto">
            <a:xfrm>
              <a:off x="1584" y="163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5" name="AutoShape 33"/>
            <p:cNvSpPr>
              <a:spLocks noChangeArrowheads="1"/>
            </p:cNvSpPr>
            <p:nvPr/>
          </p:nvSpPr>
          <p:spPr bwMode="auto">
            <a:xfrm rot="-5400000">
              <a:off x="1416" y="160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6" name="Line 34"/>
            <p:cNvSpPr>
              <a:spLocks noChangeShapeType="1"/>
            </p:cNvSpPr>
            <p:nvPr/>
          </p:nvSpPr>
          <p:spPr bwMode="auto">
            <a:xfrm>
              <a:off x="1680" y="16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7" name="Line 35"/>
            <p:cNvSpPr>
              <a:spLocks noChangeShapeType="1"/>
            </p:cNvSpPr>
            <p:nvPr/>
          </p:nvSpPr>
          <p:spPr bwMode="auto">
            <a:xfrm>
              <a:off x="211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8" name="Line 36"/>
            <p:cNvSpPr>
              <a:spLocks noChangeShapeType="1"/>
            </p:cNvSpPr>
            <p:nvPr/>
          </p:nvSpPr>
          <p:spPr bwMode="auto">
            <a:xfrm flipH="1">
              <a:off x="1248" y="134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29" name="Line 37"/>
            <p:cNvSpPr>
              <a:spLocks noChangeShapeType="1"/>
            </p:cNvSpPr>
            <p:nvPr/>
          </p:nvSpPr>
          <p:spPr bwMode="auto">
            <a:xfrm>
              <a:off x="1248" y="13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1830" name="Line 38"/>
            <p:cNvSpPr>
              <a:spLocks noChangeShapeType="1"/>
            </p:cNvSpPr>
            <p:nvPr/>
          </p:nvSpPr>
          <p:spPr bwMode="auto">
            <a:xfrm>
              <a:off x="1248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2721831" name="Text Box 39"/>
          <p:cNvSpPr txBox="1">
            <a:spLocks noChangeArrowheads="1"/>
          </p:cNvSpPr>
          <p:nvPr/>
        </p:nvSpPr>
        <p:spPr bwMode="auto">
          <a:xfrm>
            <a:off x="6777513" y="2968501"/>
            <a:ext cx="2957861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1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Clauses from Initial State</a:t>
            </a:r>
            <a:r>
              <a:rPr lang="en-US" altLang="en-US" sz="2100" b="1" dirty="0">
                <a:solidFill>
                  <a:srgbClr val="C00000"/>
                </a:solidFill>
                <a:latin typeface="Arial Narrow" panose="020B0606020202030204" pitchFamily="34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I:   g2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0</a:t>
            </a:r>
            <a:r>
              <a:rPr lang="en-US" altLang="en-US" sz="2100" b="1" dirty="0">
                <a:latin typeface="Arial Narrow" panose="020B0606020202030204" pitchFamily="34" charset="0"/>
              </a:rPr>
              <a:t>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 g1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0</a:t>
            </a:r>
            <a:endParaRPr lang="en-US" altLang="en-US" sz="2100" b="1" dirty="0">
              <a:latin typeface="Arial Narrow" panose="020B0606020202030204" pitchFamily="34" charset="0"/>
              <a:sym typeface="Symbol" pitchFamily="18" charset="2"/>
            </a:endParaRPr>
          </a:p>
        </p:txBody>
      </p:sp>
      <p:sp>
        <p:nvSpPr>
          <p:cNvPr id="2721832" name="Text Box 40"/>
          <p:cNvSpPr txBox="1">
            <a:spLocks noChangeArrowheads="1"/>
          </p:cNvSpPr>
          <p:nvPr/>
        </p:nvSpPr>
        <p:spPr bwMode="auto">
          <a:xfrm>
            <a:off x="6777513" y="998459"/>
            <a:ext cx="340670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b="1">
                <a:latin typeface="Arial Narrow" panose="020B0606020202030204" pitchFamily="34" charset="0"/>
              </a:rPr>
              <a:t>Is there a witness of length=2?</a:t>
            </a:r>
          </a:p>
        </p:txBody>
      </p:sp>
      <p:sp>
        <p:nvSpPr>
          <p:cNvPr id="2721833" name="Text Box 41"/>
          <p:cNvSpPr txBox="1">
            <a:spLocks noChangeArrowheads="1"/>
          </p:cNvSpPr>
          <p:nvPr/>
        </p:nvSpPr>
        <p:spPr bwMode="auto">
          <a:xfrm>
            <a:off x="1121629" y="4243029"/>
            <a:ext cx="5429692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Clauses from Property</a:t>
            </a:r>
            <a:r>
              <a:rPr lang="en-US" altLang="en-US" sz="2100" b="1" dirty="0">
                <a:latin typeface="Arial Narrow" panose="020B0606020202030204" pitchFamily="34" charset="0"/>
              </a:rPr>
              <a:t>: 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</a:rPr>
              <a:t>F( r1 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 (Xg1  XXg1) )</a:t>
            </a:r>
            <a:endParaRPr lang="en-US" altLang="en-US" sz="2100" b="1" dirty="0">
              <a:latin typeface="Arial Narrow" panose="020B0606020202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Z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</a:rPr>
              <a:t>:   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r1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Wingdings" pitchFamily="2" charset="2"/>
              </a:rPr>
              <a:t>0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  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721834" name="Text Box 42"/>
          <p:cNvSpPr txBox="1">
            <a:spLocks noChangeArrowheads="1"/>
          </p:cNvSpPr>
          <p:nvPr/>
        </p:nvSpPr>
        <p:spPr bwMode="auto">
          <a:xfrm>
            <a:off x="1098311" y="5378819"/>
            <a:ext cx="4756238" cy="94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1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SAT Check</a:t>
            </a:r>
            <a:r>
              <a:rPr lang="en-US" altLang="en-US" sz="2100" b="1" dirty="0">
                <a:latin typeface="Arial Narrow" panose="020B0606020202030204" pitchFamily="34" charset="0"/>
              </a:rPr>
              <a:t>: 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</a:rPr>
              <a:t>Is Z</a:t>
            </a:r>
            <a:r>
              <a:rPr lang="en-US" altLang="en-US" sz="2100" b="1" baseline="30000" dirty="0">
                <a:solidFill>
                  <a:srgbClr val="003399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 I  C</a:t>
            </a:r>
            <a:r>
              <a:rPr lang="en-US" altLang="en-US" sz="2100" b="1" baseline="-25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baseline="30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 C</a:t>
            </a:r>
            <a:r>
              <a:rPr lang="en-US" altLang="en-US" sz="2100" b="1" baseline="-25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100" b="1" baseline="30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altLang="en-US" sz="2100" b="1" dirty="0" err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satisfiable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?</a:t>
            </a:r>
            <a:endParaRPr lang="en-US" altLang="en-US" sz="2100" b="1" dirty="0">
              <a:latin typeface="Arial Narrow" panose="020B0606020202030204" pitchFamily="34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Answer: No, since Z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</a:rPr>
              <a:t> conflicts with C</a:t>
            </a:r>
            <a:r>
              <a:rPr lang="en-US" altLang="en-US" sz="2100" b="1" baseline="-25000" dirty="0">
                <a:latin typeface="Arial Narrow" panose="020B0606020202030204" pitchFamily="34" charset="0"/>
              </a:rPr>
              <a:t>2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endParaRPr lang="en-US" altLang="en-US" sz="2100" b="1" baseline="30000" dirty="0">
              <a:latin typeface="Arial Narrow" panose="020B060602020203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389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44E5C-A9E3-4A0E-B0EE-E56F40E32C0B}" type="slidenum">
              <a:rPr lang="en-US" altLang="en-US" sz="1470">
                <a:latin typeface="Arial Narrow" panose="020B0606020202030204" pitchFamily="34" charset="0"/>
              </a:rPr>
              <a:pPr/>
              <a:t>7</a:t>
            </a:fld>
            <a:endParaRPr lang="en-US" altLang="en-US" sz="1470">
              <a:latin typeface="Arial Narrow" panose="020B0606020202030204" pitchFamily="34" charset="0"/>
            </a:endParaRPr>
          </a:p>
        </p:txBody>
      </p:sp>
      <p:sp>
        <p:nvSpPr>
          <p:cNvPr id="272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Example: </a:t>
            </a:r>
            <a:r>
              <a:rPr lang="en-US" altLang="en-US" i="1"/>
              <a:t>Bound=3</a:t>
            </a:r>
            <a:endParaRPr lang="en-US" altLang="en-US"/>
          </a:p>
        </p:txBody>
      </p:sp>
      <p:sp>
        <p:nvSpPr>
          <p:cNvPr id="2722819" name="Text Box 3"/>
          <p:cNvSpPr txBox="1">
            <a:spLocks noChangeArrowheads="1"/>
          </p:cNvSpPr>
          <p:nvPr/>
        </p:nvSpPr>
        <p:spPr bwMode="auto">
          <a:xfrm>
            <a:off x="6667500" y="1390650"/>
            <a:ext cx="370556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Clauses from Transition Relation</a:t>
            </a:r>
            <a:r>
              <a:rPr lang="en-US" altLang="en-US" sz="2100" b="1" dirty="0">
                <a:latin typeface="Arial Narrow" panose="020B0606020202030204" pitchFamily="34" charset="0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C</a:t>
            </a:r>
            <a:r>
              <a:rPr lang="en-US" altLang="en-US" sz="2100" b="1" baseline="-25000" dirty="0">
                <a:latin typeface="Arial Narrow" panose="020B0606020202030204" pitchFamily="34" charset="0"/>
              </a:rPr>
              <a:t>1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</a:rPr>
              <a:t>, C</a:t>
            </a:r>
            <a:r>
              <a:rPr lang="en-US" altLang="en-US" sz="2100" b="1" baseline="-25000" dirty="0">
                <a:latin typeface="Arial Narrow" panose="020B0606020202030204" pitchFamily="34" charset="0"/>
              </a:rPr>
              <a:t>2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</a:rPr>
              <a:t>: from previous iteration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C</a:t>
            </a:r>
            <a:r>
              <a:rPr lang="en-US" altLang="en-US" sz="2100" b="1" baseline="-25000" dirty="0">
                <a:latin typeface="Arial Narrow" panose="020B0606020202030204" pitchFamily="34" charset="0"/>
              </a:rPr>
              <a:t>1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2</a:t>
            </a:r>
            <a:r>
              <a:rPr lang="en-US" altLang="en-US" sz="2100" b="1" dirty="0">
                <a:latin typeface="Arial Narrow" panose="020B0606020202030204" pitchFamily="34" charset="0"/>
              </a:rPr>
              <a:t>:   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r2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Wingdings" pitchFamily="2" charset="2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  r1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   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1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 g2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2</a:t>
            </a:r>
            <a:endParaRPr lang="en-US" altLang="en-US" sz="2100" b="1" dirty="0">
              <a:latin typeface="Arial Narrow" panose="020B0606020202030204" pitchFamily="34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C</a:t>
            </a:r>
            <a:r>
              <a:rPr lang="en-US" altLang="en-US" sz="2100" b="1" baseline="-25000" dirty="0">
                <a:latin typeface="Arial Narrow" panose="020B0606020202030204" pitchFamily="34" charset="0"/>
              </a:rPr>
              <a:t>2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2</a:t>
            </a:r>
            <a:r>
              <a:rPr lang="en-US" altLang="en-US" sz="2100" b="1" dirty="0">
                <a:latin typeface="Arial Narrow" panose="020B0606020202030204" pitchFamily="34" charset="0"/>
              </a:rPr>
              <a:t>:   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r1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Wingdings" pitchFamily="2" charset="2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 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2</a:t>
            </a:r>
          </a:p>
          <a:p>
            <a:pPr eaLnBrk="1" hangingPunct="1">
              <a:lnSpc>
                <a:spcPct val="120000"/>
              </a:lnSpc>
            </a:pPr>
            <a:endParaRPr lang="en-US" altLang="en-US" sz="2100" b="1" dirty="0">
              <a:latin typeface="Arial Narrow" panose="020B0606020202030204" pitchFamily="34" charset="0"/>
              <a:sym typeface="Symbol" pitchFamily="18" charset="2"/>
            </a:endParaRPr>
          </a:p>
        </p:txBody>
      </p:sp>
      <p:grpSp>
        <p:nvGrpSpPr>
          <p:cNvPr id="2722820" name="Group 4"/>
          <p:cNvGrpSpPr>
            <a:grpSpLocks/>
          </p:cNvGrpSpPr>
          <p:nvPr/>
        </p:nvGrpSpPr>
        <p:grpSpPr bwMode="auto">
          <a:xfrm>
            <a:off x="888443" y="1380173"/>
            <a:ext cx="3843815" cy="2400300"/>
            <a:chOff x="672" y="864"/>
            <a:chExt cx="2306" cy="1440"/>
          </a:xfrm>
        </p:grpSpPr>
        <p:sp>
          <p:nvSpPr>
            <p:cNvPr id="2722821" name="Rectangle 5"/>
            <p:cNvSpPr>
              <a:spLocks noChangeArrowheads="1"/>
            </p:cNvSpPr>
            <p:nvPr/>
          </p:nvSpPr>
          <p:spPr bwMode="auto">
            <a:xfrm>
              <a:off x="1104" y="864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22" name="Text Box 6"/>
            <p:cNvSpPr txBox="1">
              <a:spLocks noChangeArrowheads="1"/>
            </p:cNvSpPr>
            <p:nvPr/>
          </p:nvSpPr>
          <p:spPr bwMode="auto">
            <a:xfrm>
              <a:off x="672" y="1038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520" b="1">
                  <a:latin typeface="Arial Narrow" panose="020B0606020202030204" pitchFamily="34" charset="0"/>
                </a:rPr>
                <a:t>r1</a:t>
              </a:r>
            </a:p>
          </p:txBody>
        </p:sp>
        <p:sp>
          <p:nvSpPr>
            <p:cNvPr id="2722823" name="Line 7"/>
            <p:cNvSpPr>
              <a:spLocks noChangeShapeType="1"/>
            </p:cNvSpPr>
            <p:nvPr/>
          </p:nvSpPr>
          <p:spPr bwMode="auto">
            <a:xfrm>
              <a:off x="912" y="11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grpSp>
          <p:nvGrpSpPr>
            <p:cNvPr id="2722824" name="Group 8"/>
            <p:cNvGrpSpPr>
              <a:grpSpLocks/>
            </p:cNvGrpSpPr>
            <p:nvPr/>
          </p:nvGrpSpPr>
          <p:grpSpPr bwMode="auto">
            <a:xfrm>
              <a:off x="672" y="1958"/>
              <a:ext cx="432" cy="288"/>
              <a:chOff x="672" y="1422"/>
              <a:chExt cx="432" cy="288"/>
            </a:xfrm>
          </p:grpSpPr>
          <p:sp>
            <p:nvSpPr>
              <p:cNvPr id="2722825" name="Text Box 9"/>
              <p:cNvSpPr txBox="1">
                <a:spLocks noChangeArrowheads="1"/>
              </p:cNvSpPr>
              <p:nvPr/>
            </p:nvSpPr>
            <p:spPr bwMode="auto">
              <a:xfrm>
                <a:off x="672" y="1422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520" b="1">
                    <a:latin typeface="Arial Narrow" panose="020B0606020202030204" pitchFamily="34" charset="0"/>
                  </a:rPr>
                  <a:t>r2</a:t>
                </a:r>
              </a:p>
            </p:txBody>
          </p:sp>
          <p:sp>
            <p:nvSpPr>
              <p:cNvPr id="2722826" name="Line 10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22827" name="Group 11"/>
            <p:cNvGrpSpPr>
              <a:grpSpLocks/>
            </p:cNvGrpSpPr>
            <p:nvPr/>
          </p:nvGrpSpPr>
          <p:grpSpPr bwMode="auto">
            <a:xfrm>
              <a:off x="2496" y="1046"/>
              <a:ext cx="482" cy="288"/>
              <a:chOff x="768" y="2822"/>
              <a:chExt cx="482" cy="288"/>
            </a:xfrm>
          </p:grpSpPr>
          <p:sp>
            <p:nvSpPr>
              <p:cNvPr id="2722828" name="Text Box 12"/>
              <p:cNvSpPr txBox="1">
                <a:spLocks noChangeArrowheads="1"/>
              </p:cNvSpPr>
              <p:nvPr/>
            </p:nvSpPr>
            <p:spPr bwMode="auto">
              <a:xfrm>
                <a:off x="954" y="2822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520" b="1">
                    <a:latin typeface="Arial Narrow" panose="020B0606020202030204" pitchFamily="34" charset="0"/>
                  </a:rPr>
                  <a:t>g1</a:t>
                </a:r>
              </a:p>
            </p:txBody>
          </p:sp>
          <p:sp>
            <p:nvSpPr>
              <p:cNvPr id="2722829" name="Line 13"/>
              <p:cNvSpPr>
                <a:spLocks noChangeShapeType="1"/>
              </p:cNvSpPr>
              <p:nvPr/>
            </p:nvSpPr>
            <p:spPr bwMode="auto">
              <a:xfrm>
                <a:off x="7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22830" name="Group 14"/>
            <p:cNvGrpSpPr>
              <a:grpSpLocks/>
            </p:cNvGrpSpPr>
            <p:nvPr/>
          </p:nvGrpSpPr>
          <p:grpSpPr bwMode="auto">
            <a:xfrm>
              <a:off x="2496" y="1680"/>
              <a:ext cx="482" cy="288"/>
              <a:chOff x="768" y="3110"/>
              <a:chExt cx="482" cy="288"/>
            </a:xfrm>
          </p:grpSpPr>
          <p:sp>
            <p:nvSpPr>
              <p:cNvPr id="2722831" name="Text Box 15"/>
              <p:cNvSpPr txBox="1">
                <a:spLocks noChangeArrowheads="1"/>
              </p:cNvSpPr>
              <p:nvPr/>
            </p:nvSpPr>
            <p:spPr bwMode="auto">
              <a:xfrm>
                <a:off x="954" y="3110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sz="2520" b="1">
                    <a:latin typeface="Arial Narrow" panose="020B0606020202030204" pitchFamily="34" charset="0"/>
                  </a:rPr>
                  <a:t>g2</a:t>
                </a:r>
              </a:p>
            </p:txBody>
          </p:sp>
          <p:sp>
            <p:nvSpPr>
              <p:cNvPr id="2722832" name="Line 16"/>
              <p:cNvSpPr>
                <a:spLocks noChangeShapeType="1"/>
              </p:cNvSpPr>
              <p:nvPr/>
            </p:nvSpPr>
            <p:spPr bwMode="auto">
              <a:xfrm>
                <a:off x="768" y="32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2100" b="1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722833" name="Rectangle 17"/>
            <p:cNvSpPr>
              <a:spLocks noChangeArrowheads="1"/>
            </p:cNvSpPr>
            <p:nvPr/>
          </p:nvSpPr>
          <p:spPr bwMode="auto">
            <a:xfrm>
              <a:off x="1680" y="96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34" name="AutoShape 18"/>
            <p:cNvSpPr>
              <a:spLocks noChangeArrowheads="1"/>
            </p:cNvSpPr>
            <p:nvPr/>
          </p:nvSpPr>
          <p:spPr bwMode="auto">
            <a:xfrm>
              <a:off x="1776" y="1584"/>
              <a:ext cx="240" cy="528"/>
            </a:xfrm>
            <a:prstGeom prst="flowChartDelay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35" name="Rectangle 19"/>
            <p:cNvSpPr>
              <a:spLocks noChangeArrowheads="1"/>
            </p:cNvSpPr>
            <p:nvPr/>
          </p:nvSpPr>
          <p:spPr bwMode="auto">
            <a:xfrm>
              <a:off x="2112" y="1680"/>
              <a:ext cx="240" cy="336"/>
            </a:xfrm>
            <a:prstGeom prst="rect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36" name="Oval 20"/>
            <p:cNvSpPr>
              <a:spLocks noChangeArrowheads="1"/>
            </p:cNvSpPr>
            <p:nvPr/>
          </p:nvSpPr>
          <p:spPr bwMode="auto">
            <a:xfrm>
              <a:off x="1584" y="187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37" name="AutoShape 21"/>
            <p:cNvSpPr>
              <a:spLocks noChangeArrowheads="1"/>
            </p:cNvSpPr>
            <p:nvPr/>
          </p:nvSpPr>
          <p:spPr bwMode="auto">
            <a:xfrm rot="-5400000">
              <a:off x="1416" y="184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38" name="Line 22"/>
            <p:cNvSpPr>
              <a:spLocks noChangeShapeType="1"/>
            </p:cNvSpPr>
            <p:nvPr/>
          </p:nvSpPr>
          <p:spPr bwMode="auto">
            <a:xfrm>
              <a:off x="1104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39" name="Line 23"/>
            <p:cNvSpPr>
              <a:spLocks noChangeShapeType="1"/>
            </p:cNvSpPr>
            <p:nvPr/>
          </p:nvSpPr>
          <p:spPr bwMode="auto">
            <a:xfrm>
              <a:off x="1200" y="115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0" name="Line 24"/>
            <p:cNvSpPr>
              <a:spLocks noChangeShapeType="1"/>
            </p:cNvSpPr>
            <p:nvPr/>
          </p:nvSpPr>
          <p:spPr bwMode="auto">
            <a:xfrm>
              <a:off x="1200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1" name="Line 25"/>
            <p:cNvSpPr>
              <a:spLocks noChangeShapeType="1"/>
            </p:cNvSpPr>
            <p:nvPr/>
          </p:nvSpPr>
          <p:spPr bwMode="auto">
            <a:xfrm>
              <a:off x="1680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2" name="Line 26"/>
            <p:cNvSpPr>
              <a:spLocks noChangeShapeType="1"/>
            </p:cNvSpPr>
            <p:nvPr/>
          </p:nvSpPr>
          <p:spPr bwMode="auto">
            <a:xfrm flipH="1">
              <a:off x="1104" y="206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3" name="Line 27"/>
            <p:cNvSpPr>
              <a:spLocks noChangeShapeType="1"/>
            </p:cNvSpPr>
            <p:nvPr/>
          </p:nvSpPr>
          <p:spPr bwMode="auto">
            <a:xfrm>
              <a:off x="2016" y="18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4" name="Line 28"/>
            <p:cNvSpPr>
              <a:spLocks noChangeShapeType="1"/>
            </p:cNvSpPr>
            <p:nvPr/>
          </p:nvSpPr>
          <p:spPr bwMode="auto">
            <a:xfrm>
              <a:off x="1920" y="11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5" name="Line 29"/>
            <p:cNvSpPr>
              <a:spLocks noChangeShapeType="1"/>
            </p:cNvSpPr>
            <p:nvPr/>
          </p:nvSpPr>
          <p:spPr bwMode="auto">
            <a:xfrm>
              <a:off x="2352" y="18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6" name="Oval 30"/>
            <p:cNvSpPr>
              <a:spLocks noChangeArrowheads="1"/>
            </p:cNvSpPr>
            <p:nvPr/>
          </p:nvSpPr>
          <p:spPr bwMode="auto">
            <a:xfrm>
              <a:off x="1584" y="1632"/>
              <a:ext cx="96" cy="96"/>
            </a:xfrm>
            <a:prstGeom prst="ellips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7" name="AutoShape 31"/>
            <p:cNvSpPr>
              <a:spLocks noChangeArrowheads="1"/>
            </p:cNvSpPr>
            <p:nvPr/>
          </p:nvSpPr>
          <p:spPr bwMode="auto">
            <a:xfrm rot="-5400000">
              <a:off x="1416" y="1608"/>
              <a:ext cx="192" cy="144"/>
            </a:xfrm>
            <a:prstGeom prst="flowChartMerge">
              <a:avLst/>
            </a:prstGeom>
            <a:solidFill>
              <a:srgbClr val="E3E3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8" name="Line 32"/>
            <p:cNvSpPr>
              <a:spLocks noChangeShapeType="1"/>
            </p:cNvSpPr>
            <p:nvPr/>
          </p:nvSpPr>
          <p:spPr bwMode="auto">
            <a:xfrm>
              <a:off x="1680" y="16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49" name="Line 33"/>
            <p:cNvSpPr>
              <a:spLocks noChangeShapeType="1"/>
            </p:cNvSpPr>
            <p:nvPr/>
          </p:nvSpPr>
          <p:spPr bwMode="auto">
            <a:xfrm>
              <a:off x="211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50" name="Line 34"/>
            <p:cNvSpPr>
              <a:spLocks noChangeShapeType="1"/>
            </p:cNvSpPr>
            <p:nvPr/>
          </p:nvSpPr>
          <p:spPr bwMode="auto">
            <a:xfrm flipH="1">
              <a:off x="1248" y="134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51" name="Line 35"/>
            <p:cNvSpPr>
              <a:spLocks noChangeShapeType="1"/>
            </p:cNvSpPr>
            <p:nvPr/>
          </p:nvSpPr>
          <p:spPr bwMode="auto">
            <a:xfrm>
              <a:off x="1248" y="13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  <p:sp>
          <p:nvSpPr>
            <p:cNvPr id="2722852" name="Line 36"/>
            <p:cNvSpPr>
              <a:spLocks noChangeShapeType="1"/>
            </p:cNvSpPr>
            <p:nvPr/>
          </p:nvSpPr>
          <p:spPr bwMode="auto">
            <a:xfrm>
              <a:off x="1248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100" b="1">
                <a:latin typeface="Arial Narrow" panose="020B0606020202030204" pitchFamily="34" charset="0"/>
              </a:endParaRPr>
            </a:p>
          </p:txBody>
        </p:sp>
      </p:grpSp>
      <p:sp>
        <p:nvSpPr>
          <p:cNvPr id="2722853" name="Text Box 37"/>
          <p:cNvSpPr txBox="1">
            <a:spLocks noChangeArrowheads="1"/>
          </p:cNvSpPr>
          <p:nvPr/>
        </p:nvSpPr>
        <p:spPr bwMode="auto">
          <a:xfrm>
            <a:off x="6640830" y="3127953"/>
            <a:ext cx="2957861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1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Clauses from Initial State</a:t>
            </a:r>
            <a:r>
              <a:rPr lang="en-US" altLang="en-US" sz="2100" b="1" dirty="0">
                <a:latin typeface="Arial Narrow" panose="020B0606020202030204" pitchFamily="34" charset="0"/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I:   g2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0</a:t>
            </a:r>
            <a:r>
              <a:rPr lang="en-US" altLang="en-US" sz="2100" b="1" dirty="0">
                <a:latin typeface="Arial Narrow" panose="020B0606020202030204" pitchFamily="34" charset="0"/>
              </a:rPr>
              <a:t>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 g1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0</a:t>
            </a:r>
            <a:endParaRPr lang="en-US" altLang="en-US" sz="2100" b="1" dirty="0">
              <a:latin typeface="Arial Narrow" panose="020B0606020202030204" pitchFamily="34" charset="0"/>
              <a:sym typeface="Symbol" pitchFamily="18" charset="2"/>
            </a:endParaRPr>
          </a:p>
        </p:txBody>
      </p:sp>
      <p:sp>
        <p:nvSpPr>
          <p:cNvPr id="2722854" name="Text Box 38"/>
          <p:cNvSpPr txBox="1">
            <a:spLocks noChangeArrowheads="1"/>
          </p:cNvSpPr>
          <p:nvPr/>
        </p:nvSpPr>
        <p:spPr bwMode="auto">
          <a:xfrm>
            <a:off x="6681787" y="857250"/>
            <a:ext cx="340670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b="1" dirty="0">
                <a:latin typeface="Arial Narrow" panose="020B0606020202030204" pitchFamily="34" charset="0"/>
              </a:rPr>
              <a:t>Is there a witness of length=3?</a:t>
            </a:r>
          </a:p>
        </p:txBody>
      </p:sp>
      <p:sp>
        <p:nvSpPr>
          <p:cNvPr id="2722855" name="Text Box 39"/>
          <p:cNvSpPr txBox="1">
            <a:spLocks noChangeArrowheads="1"/>
          </p:cNvSpPr>
          <p:nvPr/>
        </p:nvSpPr>
        <p:spPr bwMode="auto">
          <a:xfrm>
            <a:off x="894649" y="4138613"/>
            <a:ext cx="5429692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1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Clauses from Property</a:t>
            </a:r>
            <a:r>
              <a:rPr lang="en-US" altLang="en-US" sz="2100" b="1" dirty="0">
                <a:latin typeface="Arial Narrow" panose="020B0606020202030204" pitchFamily="34" charset="0"/>
              </a:rPr>
              <a:t>: 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</a:rPr>
              <a:t>F( r1 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 (Xg1  XXg1) )</a:t>
            </a:r>
            <a:endParaRPr lang="en-US" altLang="en-US" sz="2100" b="1" dirty="0">
              <a:latin typeface="Arial Narrow" panose="020B0606020202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Z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2</a:t>
            </a:r>
            <a:r>
              <a:rPr lang="en-US" altLang="en-US" sz="2100" b="1" dirty="0">
                <a:latin typeface="Arial Narrow" panose="020B0606020202030204" pitchFamily="34" charset="0"/>
              </a:rPr>
              <a:t>:   (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r1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Wingdings" pitchFamily="2" charset="2"/>
              </a:rPr>
              <a:t>0</a:t>
            </a:r>
            <a:r>
              <a:rPr lang="en-US" altLang="en-US" sz="2100" b="1" dirty="0"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 ( g1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1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 g1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2 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))  (r1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  g</a:t>
            </a:r>
            <a:r>
              <a:rPr lang="en-US" altLang="en-US" sz="2100" b="1" baseline="-25000" dirty="0"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baseline="30000" dirty="0"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)</a:t>
            </a:r>
            <a:endParaRPr lang="en-US" altLang="en-US" sz="2100" b="1" baseline="30000" dirty="0">
              <a:latin typeface="Arial Narrow" panose="020B0606020202030204" pitchFamily="34" charset="0"/>
              <a:sym typeface="Symbol" pitchFamily="18" charset="2"/>
            </a:endParaRPr>
          </a:p>
        </p:txBody>
      </p:sp>
      <p:sp>
        <p:nvSpPr>
          <p:cNvPr id="2722856" name="Text Box 40"/>
          <p:cNvSpPr txBox="1">
            <a:spLocks noChangeArrowheads="1"/>
          </p:cNvSpPr>
          <p:nvPr/>
        </p:nvSpPr>
        <p:spPr bwMode="auto">
          <a:xfrm>
            <a:off x="898637" y="5239372"/>
            <a:ext cx="7306487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100" b="1" u="sng" dirty="0">
                <a:solidFill>
                  <a:srgbClr val="C00000"/>
                </a:solidFill>
                <a:latin typeface="Arial Narrow" panose="020B0606020202030204" pitchFamily="34" charset="0"/>
              </a:rPr>
              <a:t>SAT Check</a:t>
            </a:r>
            <a:r>
              <a:rPr lang="en-US" altLang="en-US" sz="2100" b="1" dirty="0">
                <a:latin typeface="Arial Narrow" panose="020B0606020202030204" pitchFamily="34" charset="0"/>
              </a:rPr>
              <a:t>: 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</a:rPr>
              <a:t>Is Z</a:t>
            </a:r>
            <a:r>
              <a:rPr lang="en-US" altLang="en-US" sz="2100" b="1" baseline="30000" dirty="0">
                <a:solidFill>
                  <a:srgbClr val="003399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 I  C</a:t>
            </a:r>
            <a:r>
              <a:rPr lang="en-US" altLang="en-US" sz="2100" b="1" baseline="-25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baseline="30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 C</a:t>
            </a:r>
            <a:r>
              <a:rPr lang="en-US" altLang="en-US" sz="2100" b="1" baseline="-25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100" b="1" baseline="30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 C</a:t>
            </a:r>
            <a:r>
              <a:rPr lang="en-US" altLang="en-US" sz="2100" b="1" baseline="-25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en-US" sz="2100" b="1" baseline="30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  C</a:t>
            </a:r>
            <a:r>
              <a:rPr lang="en-US" altLang="en-US" sz="2100" b="1" baseline="-25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100" b="1" baseline="30000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en-US" sz="2100" b="1" dirty="0"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altLang="en-US" sz="2100" b="1" dirty="0" err="1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satisfiable</a:t>
            </a:r>
            <a:r>
              <a:rPr lang="en-US" altLang="en-US" sz="2100" b="1" dirty="0">
                <a:solidFill>
                  <a:srgbClr val="003399"/>
                </a:solidFill>
                <a:latin typeface="Arial Narrow" panose="020B0606020202030204" pitchFamily="34" charset="0"/>
                <a:sym typeface="Symbol" pitchFamily="18" charset="2"/>
              </a:rPr>
              <a:t>?</a:t>
            </a:r>
            <a:endParaRPr lang="en-US" altLang="en-US" sz="2100" b="1" dirty="0">
              <a:latin typeface="Arial Narrow" panose="020B0606020202030204" pitchFamily="34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Yes: Witness: r1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0</a:t>
            </a:r>
            <a:r>
              <a:rPr lang="en-US" altLang="en-US" sz="2100" b="1" dirty="0">
                <a:latin typeface="Arial Narrow" panose="020B0606020202030204" pitchFamily="34" charset="0"/>
              </a:rPr>
              <a:t> = 1, r1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</a:rPr>
              <a:t> = 0, g1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1</a:t>
            </a:r>
            <a:r>
              <a:rPr lang="en-US" altLang="en-US" sz="2100" b="1" dirty="0">
                <a:latin typeface="Arial Narrow" panose="020B0606020202030204" pitchFamily="34" charset="0"/>
              </a:rPr>
              <a:t> = 1, g1</a:t>
            </a:r>
            <a:r>
              <a:rPr lang="en-US" altLang="en-US" sz="2100" b="1" baseline="30000" dirty="0">
                <a:latin typeface="Arial Narrow" panose="020B0606020202030204" pitchFamily="34" charset="0"/>
              </a:rPr>
              <a:t>2</a:t>
            </a:r>
            <a:r>
              <a:rPr lang="en-US" altLang="en-US" sz="2100" b="1" dirty="0">
                <a:latin typeface="Arial Narrow" panose="020B0606020202030204" pitchFamily="34" charset="0"/>
              </a:rPr>
              <a:t> = 0, rest are don’t cares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100" b="1" dirty="0">
                <a:latin typeface="Arial Narrow" panose="020B0606020202030204" pitchFamily="34" charset="0"/>
              </a:rPr>
              <a:t>      Conclusion: We have found a bug!!</a:t>
            </a:r>
            <a:endParaRPr lang="en-US" altLang="en-US" sz="2100" b="1" baseline="30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8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What Can We Guarantee?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078" y="1390650"/>
            <a:ext cx="11551444" cy="504182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Note that we are checking only for bounded paths (paths which have at most k+1 distinct states)</a:t>
            </a:r>
          </a:p>
          <a:p>
            <a:pPr lvl="1" eaLnBrk="1" hangingPunct="1"/>
            <a:r>
              <a:rPr lang="en-US" altLang="en-US" dirty="0" smtClean="0"/>
              <a:t>So if the property is violated by only paths with more than k+1 distinct states, we would not find a counter-example using bounded model checking</a:t>
            </a:r>
          </a:p>
          <a:p>
            <a:pPr lvl="1" eaLnBrk="1" hangingPunct="1"/>
            <a:r>
              <a:rPr lang="en-US" altLang="en-US" dirty="0" smtClean="0"/>
              <a:t>Hence if we do not find a counter-example using bounded model checking we are not sure that the property holds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However</a:t>
            </a:r>
            <a:r>
              <a:rPr lang="en-US" altLang="en-US" dirty="0" smtClean="0"/>
              <a:t>, if we find a counter-example, then we are sure that the property is violated since the generated counter-example is never spurious (i.e., it is always a concrete counter-example) </a:t>
            </a:r>
          </a:p>
        </p:txBody>
      </p:sp>
    </p:spTree>
    <p:extLst>
      <p:ext uri="{BB962C8B-B14F-4D97-AF65-F5344CB8AC3E}">
        <p14:creationId xmlns:p14="http://schemas.microsoft.com/office/powerpoint/2010/main" val="5373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Proving Correctness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078" y="1619250"/>
            <a:ext cx="11551444" cy="4813222"/>
          </a:xfrm>
        </p:spPr>
        <p:txBody>
          <a:bodyPr/>
          <a:lstStyle/>
          <a:p>
            <a:pPr eaLnBrk="1" hangingPunct="1"/>
            <a:r>
              <a:rPr lang="en-US" altLang="en-US" smtClean="0"/>
              <a:t>If we can find a way to figure out when we should stop then we would be able to provide guarantee of correctness.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There is a way to define a </a:t>
            </a:r>
            <a:r>
              <a:rPr lang="en-US" altLang="en-US" b="1" i="1" smtClean="0"/>
              <a:t>diameter</a:t>
            </a:r>
            <a:r>
              <a:rPr lang="en-US" altLang="en-US" smtClean="0"/>
              <a:t> of a transition system so that a property holds for the transition system if and only if it is not violated on a path bounded by the diameter.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So if we do bounded model checking using the diameter of the system as our bound, then we can guarantee correctness if no counter-example is found.</a:t>
            </a:r>
          </a:p>
        </p:txBody>
      </p:sp>
    </p:spTree>
    <p:extLst>
      <p:ext uri="{BB962C8B-B14F-4D97-AF65-F5344CB8AC3E}">
        <p14:creationId xmlns:p14="http://schemas.microsoft.com/office/powerpoint/2010/main" val="36613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FILESIZE" val="694"/>
  <p:tag name="ORIGWIDTH" val="10.75"/>
  <p:tag name="DEBUGINTERACTIVE" val="True"/>
  <p:tag name="BITMAPFORMAT" val="bmpmono"/>
  <p:tag name="RESOLUTION" val="300"/>
  <p:tag name="DEBUGPAUSE" val="False"/>
  <p:tag name="KEEPFILES" val="False"/>
  <p:tag name="TRANSPARENT" val="False"/>
  <p:tag name="BLEND" val="False"/>
  <p:tag name="EXTERNALNAME" val="txp_fig"/>
  <p:tag name="SOURCE" val="\documentclass{slides}\pagestyle{empty}&#10;\begin{document}&#10;$f$&#10;\end{document}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FILESIZE" val="694"/>
  <p:tag name="ORIGWIDTH" val="10.75"/>
  <p:tag name="DEBUGINTERACTIVE" val="True"/>
  <p:tag name="BITMAPFORMAT" val="bmpmono"/>
  <p:tag name="RESOLUTION" val="300"/>
  <p:tag name="DEBUGPAUSE" val="False"/>
  <p:tag name="KEEPFILES" val="False"/>
  <p:tag name="TRANSPARENT" val="False"/>
  <p:tag name="BLEND" val="False"/>
  <p:tag name="EXTERNALNAME" val="txp_fig"/>
  <p:tag name="SOURCE" val="\documentclass{slides}\pagestyle{empty}&#10;\begin{document}&#10;$f$&#10;\end{document}&#10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3881</TotalTime>
  <Words>1760</Words>
  <Application>Microsoft Office PowerPoint</Application>
  <PresentationFormat>Custom</PresentationFormat>
  <Paragraphs>376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Black</vt:lpstr>
      <vt:lpstr>Arial Narrow</vt:lpstr>
      <vt:lpstr>Calibri</vt:lpstr>
      <vt:lpstr>Cambria Math</vt:lpstr>
      <vt:lpstr>cmmi10</vt:lpstr>
      <vt:lpstr>cmsy10</vt:lpstr>
      <vt:lpstr>Symbol</vt:lpstr>
      <vt:lpstr>Tahoma</vt:lpstr>
      <vt:lpstr>Times New Roman</vt:lpstr>
      <vt:lpstr>Wingdings</vt:lpstr>
      <vt:lpstr>Essential</vt:lpstr>
      <vt:lpstr>Scalability in Model Checking</vt:lpstr>
      <vt:lpstr>Handling Large State Spaces</vt:lpstr>
      <vt:lpstr>More on scalability</vt:lpstr>
      <vt:lpstr>PowerPoint Presentation</vt:lpstr>
      <vt:lpstr>Bounded Model Checking</vt:lpstr>
      <vt:lpstr>Example: Bound=2</vt:lpstr>
      <vt:lpstr>Example: Bound=3</vt:lpstr>
      <vt:lpstr>What Can We Guarantee?</vt:lpstr>
      <vt:lpstr>Proving Correctness</vt:lpstr>
      <vt:lpstr>Formal Methodology</vt:lpstr>
      <vt:lpstr>Translation of LTL to SAT</vt:lpstr>
      <vt:lpstr>PowerPoint Presentation</vt:lpstr>
      <vt:lpstr>The intuitive basis for induction</vt:lpstr>
      <vt:lpstr>The notion of k-induction</vt:lpstr>
      <vt:lpstr>PowerPoint Presentation</vt:lpstr>
      <vt:lpstr>Cone-of-influence reduction</vt:lpstr>
      <vt:lpstr>Abstraction</vt:lpstr>
      <vt:lpstr>Existential Abstraction</vt:lpstr>
      <vt:lpstr>Existential Abstraction</vt:lpstr>
      <vt:lpstr>False counterexample</vt:lpstr>
      <vt:lpstr>Abstraction Refinement</vt:lpstr>
      <vt:lpstr>Building Abstract Model</vt:lpstr>
      <vt:lpstr>Checking the Counterexample</vt:lpstr>
      <vt:lpstr>Abstraction/Refinement with conflict analysis</vt:lpstr>
      <vt:lpstr>Why do we get spurious counterexample?</vt:lpstr>
      <vt:lpstr>Refinement</vt:lpstr>
      <vt:lpstr>Refinement</vt:lpstr>
      <vt:lpstr>Refinement</vt:lpstr>
      <vt:lpstr>Refinement</vt:lpstr>
      <vt:lpstr>Refinement as Separation</vt:lpstr>
      <vt:lpstr>Refinement as Separation</vt:lpstr>
      <vt:lpstr>Refinement as Separation</vt:lpstr>
      <vt:lpstr>Separation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Pallab Dasgupta</cp:lastModifiedBy>
  <cp:revision>209</cp:revision>
  <dcterms:created xsi:type="dcterms:W3CDTF">2006-08-16T00:00:00Z</dcterms:created>
  <dcterms:modified xsi:type="dcterms:W3CDTF">2019-03-04T15:28:56Z</dcterms:modified>
</cp:coreProperties>
</file>