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259" r:id="rId10"/>
    <p:sldId id="258" r:id="rId11"/>
    <p:sldId id="261" r:id="rId12"/>
    <p:sldId id="262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0" r:id="rId23"/>
    <p:sldId id="281" r:id="rId24"/>
    <p:sldId id="282" r:id="rId25"/>
    <p:sldId id="283" r:id="rId26"/>
    <p:sldId id="308" r:id="rId27"/>
    <p:sldId id="285" r:id="rId28"/>
    <p:sldId id="309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10" r:id="rId43"/>
    <p:sldId id="311" r:id="rId44"/>
    <p:sldId id="302" r:id="rId45"/>
    <p:sldId id="312" r:id="rId46"/>
    <p:sldId id="313" r:id="rId47"/>
    <p:sldId id="314" r:id="rId48"/>
    <p:sldId id="306" r:id="rId49"/>
    <p:sldId id="315" r:id="rId50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8046" autoAdjust="0"/>
  </p:normalViewPr>
  <p:slideViewPr>
    <p:cSldViewPr>
      <p:cViewPr varScale="1">
        <p:scale>
          <a:sx n="79" d="100"/>
          <a:sy n="79" d="100"/>
        </p:scale>
        <p:origin x="576" y="43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andan adhikary" userId="a80721e2cc697f71" providerId="Windows Live" clId="Web-{60425EF3-F2C6-4F51-BB6C-3BBB2B4BC8DE}"/>
    <pc:docChg chg="modSld">
      <pc:chgData name="sunandan adhikary" userId="a80721e2cc697f71" providerId="Windows Live" clId="Web-{60425EF3-F2C6-4F51-BB6C-3BBB2B4BC8DE}" dt="2019-04-17T14:08:58.659" v="0" actId="1076"/>
      <pc:docMkLst>
        <pc:docMk/>
      </pc:docMkLst>
      <pc:sldChg chg="modSp">
        <pc:chgData name="sunandan adhikary" userId="a80721e2cc697f71" providerId="Windows Live" clId="Web-{60425EF3-F2C6-4F51-BB6C-3BBB2B4BC8DE}" dt="2019-04-17T14:08:58.659" v="0" actId="1076"/>
        <pc:sldMkLst>
          <pc:docMk/>
          <pc:sldMk cId="2044651393" sldId="267"/>
        </pc:sldMkLst>
        <pc:spChg chg="mod">
          <ac:chgData name="sunandan adhikary" userId="a80721e2cc697f71" providerId="Windows Live" clId="Web-{60425EF3-F2C6-4F51-BB6C-3BBB2B4BC8DE}" dt="2019-04-17T14:08:58.659" v="0" actId="1076"/>
          <ac:spMkLst>
            <pc:docMk/>
            <pc:sldMk cId="2044651393" sldId="267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7A6159FC-4B1B-4FF3-ABDA-8AC77A0BBB40}" type="datetime1">
              <a:rPr lang="en-US" smtClean="0"/>
              <a:t>4/17/2019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48BB-02D7-4E1C-8D08-83024CBE6C76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CBF5-DE44-4CC9-98C4-BD445E17A2C7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6B6D-B33D-41AD-9447-3AA125583252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1A43-A9C2-45BF-A4FD-BD0C3F407F45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B4FC-E5EF-4951-A7CE-A53EA4B54F1D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1873-77D6-4174-AF6E-61F07D0F5BC9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8BE-414E-411E-A667-3BF35A951085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E18-47A8-47EA-8A88-1D8961F4E033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F4B7-9BFA-415C-892E-4E46ED9F004A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E1E4-5E4C-469E-B33D-C64675E7E245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849E93DA-0BFC-43AC-A3DC-FEB04A6DAD1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sl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/>
              <a:t>Program Verification</a:t>
            </a:r>
            <a:endParaRPr lang="en-US" sz="4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97" y="1543050"/>
            <a:ext cx="8613790" cy="9906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Course: CS60030</a:t>
            </a:r>
          </a:p>
          <a:p>
            <a:r>
              <a:rPr lang="en-US" sz="2400" spc="-165">
                <a:latin typeface="Arial"/>
                <a:cs typeface="Arial"/>
              </a:rPr>
              <a:t>Formal Systems</a:t>
            </a:r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Outline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80"/>
            <a:fld id="{81D60167-4931-47E6-BA6A-407CBD079E47}" type="slidenum"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pPr marL="165280"/>
              <a:t>10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187" y="1314450"/>
            <a:ext cx="10972800" cy="5148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74085" marR="3868481" indent="-342900">
              <a:lnSpc>
                <a:spcPts val="6016"/>
              </a:lnSpc>
              <a:buFont typeface="Arial" panose="020B0604020202020204" pitchFamily="34" charset="0"/>
              <a:buChar char="•"/>
            </a:pPr>
            <a:r>
              <a:rPr lang="en-US" sz="2200" b="1" spc="49" dirty="0">
                <a:latin typeface="Arial Narrow" panose="020B0606020202030204" pitchFamily="34" charset="0"/>
                <a:cs typeface="Arial"/>
              </a:rPr>
              <a:t>Introduction Existential Abstraction</a:t>
            </a:r>
          </a:p>
          <a:p>
            <a:pPr marL="374085" marR="3868481" indent="-342900">
              <a:lnSpc>
                <a:spcPts val="6016"/>
              </a:lnSpc>
              <a:buFont typeface="Arial" panose="020B0604020202020204" pitchFamily="34" charset="0"/>
              <a:buChar char="•"/>
            </a:pPr>
            <a:r>
              <a:rPr lang="en-US" sz="2200" b="1" spc="49" dirty="0">
                <a:latin typeface="Arial Narrow" panose="020B0606020202030204" pitchFamily="34" charset="0"/>
                <a:cs typeface="Arial"/>
              </a:rPr>
              <a:t>Predicate Abstraction for Software </a:t>
            </a:r>
          </a:p>
          <a:p>
            <a:pPr marL="374085" marR="3868481" indent="-342900">
              <a:lnSpc>
                <a:spcPts val="6016"/>
              </a:lnSpc>
              <a:buFont typeface="Arial" panose="020B0604020202020204" pitchFamily="34" charset="0"/>
              <a:buChar char="•"/>
            </a:pPr>
            <a:r>
              <a:rPr lang="en-US" sz="2200" b="1" spc="49" dirty="0">
                <a:latin typeface="Arial Narrow" panose="020B0606020202030204" pitchFamily="34" charset="0"/>
                <a:cs typeface="Arial"/>
              </a:rPr>
              <a:t>Counterexample Guided Abstraction Refinement</a:t>
            </a:r>
          </a:p>
          <a:p>
            <a:pPr marL="374085" marR="3868481" indent="-342900">
              <a:lnSpc>
                <a:spcPts val="6016"/>
              </a:lnSpc>
              <a:buFont typeface="Arial" panose="020B0604020202020204" pitchFamily="34" charset="0"/>
              <a:buChar char="•"/>
            </a:pPr>
            <a:r>
              <a:rPr lang="en-US" sz="2200" b="1" spc="49" dirty="0">
                <a:latin typeface="Arial Narrow" panose="020B0606020202030204" pitchFamily="34" charset="0"/>
                <a:cs typeface="Arial"/>
              </a:rPr>
              <a:t>Computing Existential Abstractions of Programs </a:t>
            </a:r>
          </a:p>
          <a:p>
            <a:pPr marL="374085" marR="3868481" indent="-342900">
              <a:lnSpc>
                <a:spcPts val="6016"/>
              </a:lnSpc>
              <a:buFont typeface="Arial" panose="020B0604020202020204" pitchFamily="34" charset="0"/>
              <a:buChar char="•"/>
            </a:pPr>
            <a:r>
              <a:rPr lang="en-US" sz="2200" b="1" spc="49" dirty="0">
                <a:latin typeface="Arial Narrow" panose="020B0606020202030204" pitchFamily="34" charset="0"/>
                <a:cs typeface="Arial"/>
              </a:rPr>
              <a:t>Checking the Abstract Model</a:t>
            </a:r>
          </a:p>
          <a:p>
            <a:pPr marL="374085" marR="3868481" indent="-342900">
              <a:lnSpc>
                <a:spcPts val="6016"/>
              </a:lnSpc>
              <a:buFont typeface="Arial" panose="020B0604020202020204" pitchFamily="34" charset="0"/>
              <a:buChar char="•"/>
            </a:pPr>
            <a:r>
              <a:rPr lang="en-US" sz="2200" b="1" spc="49" dirty="0">
                <a:latin typeface="Arial Narrow" panose="020B0606020202030204" pitchFamily="34" charset="0"/>
                <a:cs typeface="Arial"/>
              </a:rPr>
              <a:t>Simulating the Counterexample Refining the Abstraction</a:t>
            </a:r>
          </a:p>
        </p:txBody>
      </p:sp>
    </p:spTree>
    <p:extLst>
      <p:ext uri="{BB962C8B-B14F-4D97-AF65-F5344CB8AC3E}">
        <p14:creationId xmlns:p14="http://schemas.microsoft.com/office/powerpoint/2010/main" val="216006144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Predicate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Abstraction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as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Abstract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Domain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80"/>
            <a:fld id="{81D60167-4931-47E6-BA6A-407CBD079E47}" type="slidenum"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pPr marL="165280"/>
              <a:t>11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388" y="1456134"/>
            <a:ext cx="10210800" cy="48113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6825" marR="1336271" indent="-4572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2200" b="1" spc="-123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are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gi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set of predicates 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 </a:t>
            </a:r>
            <a:r>
              <a:rPr sz="2200" b="1" i="1" spc="-25" dirty="0">
                <a:latin typeface="Arial Narrow" panose="020B0606020202030204" pitchFamily="34" charset="0"/>
                <a:cs typeface="Arial"/>
              </a:rPr>
              <a:t>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,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 denoted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9" dirty="0">
                <a:latin typeface="Arial Narrow" panose="020B0606020202030204" pitchFamily="34" charset="0"/>
                <a:cs typeface="Arial"/>
              </a:rPr>
              <a:t>Π</a:t>
            </a:r>
            <a:r>
              <a:rPr sz="2200" b="1" spc="91" baseline="-10416" dirty="0">
                <a:latin typeface="Arial Narrow" panose="020B0606020202030204" pitchFamily="34" charset="0"/>
                <a:cs typeface="Arial"/>
              </a:rPr>
              <a:t>1</a:t>
            </a:r>
            <a:r>
              <a:rPr sz="2200" b="1" i="1" spc="-25" dirty="0"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307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25" dirty="0">
                <a:latin typeface="Arial Narrow" panose="020B0606020202030204" pitchFamily="34" charset="0"/>
                <a:cs typeface="Arial"/>
              </a:rPr>
              <a:t>.</a:t>
            </a:r>
            <a:r>
              <a:rPr sz="2200" b="1" i="1" spc="-307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25" dirty="0">
                <a:latin typeface="Arial Narrow" panose="020B0606020202030204" pitchFamily="34" charset="0"/>
                <a:cs typeface="Arial"/>
              </a:rPr>
              <a:t>.</a:t>
            </a:r>
            <a:r>
              <a:rPr sz="2200" b="1" i="1" spc="-307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25" dirty="0">
                <a:latin typeface="Arial Narrow" panose="020B0606020202030204" pitchFamily="34" charset="0"/>
                <a:cs typeface="Arial"/>
              </a:rPr>
              <a:t>.</a:t>
            </a:r>
            <a:r>
              <a:rPr sz="2200" b="1" i="1" spc="-307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25" dirty="0"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307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9" dirty="0">
                <a:latin typeface="Arial Narrow" panose="020B0606020202030204" pitchFamily="34" charset="0"/>
                <a:cs typeface="Arial"/>
              </a:rPr>
              <a:t>Π</a:t>
            </a:r>
            <a:r>
              <a:rPr sz="2200" b="1" i="1" spc="422" baseline="-10416" dirty="0">
                <a:latin typeface="Arial Narrow" panose="020B0606020202030204" pitchFamily="34" charset="0"/>
                <a:cs typeface="Arial"/>
              </a:rPr>
              <a:t>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.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2456"/>
              </a:lnSpc>
            </a:pPr>
            <a:endParaRPr sz="2200" b="1" dirty="0">
              <a:latin typeface="Arial Narrow" panose="020B0606020202030204" pitchFamily="34" charset="0"/>
            </a:endParaRPr>
          </a:p>
          <a:p>
            <a:pPr>
              <a:lnSpc>
                <a:spcPts val="3192"/>
              </a:lnSpc>
              <a:spcBef>
                <a:spcPts val="177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An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abst</a:t>
            </a:r>
            <a:r>
              <a:rPr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act state is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aluation of the predicates: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2701"/>
              </a:lnSpc>
              <a:spcBef>
                <a:spcPts val="74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marL="4284798"/>
            <a:r>
              <a:rPr sz="2200" b="1" i="1" spc="-1363" dirty="0">
                <a:latin typeface="Arial Narrow" panose="020B0606020202030204" pitchFamily="34" charset="0"/>
                <a:cs typeface="Arial"/>
              </a:rPr>
              <a:t>S</a:t>
            </a:r>
            <a:r>
              <a:rPr sz="2200" b="1" spc="643" baseline="15151" dirty="0">
                <a:latin typeface="Arial Narrow" panose="020B0606020202030204" pitchFamily="34" charset="0"/>
                <a:cs typeface="Arial"/>
              </a:rPr>
              <a:t>ˆ</a:t>
            </a:r>
            <a:r>
              <a:rPr sz="2200" b="1" spc="-17" baseline="1515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17" baseline="15151" dirty="0">
                <a:latin typeface="Arial Narrow" panose="020B0606020202030204" pitchFamily="34" charset="0"/>
                <a:cs typeface="Arial"/>
              </a:rPr>
              <a:t> 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 err="1">
                <a:latin typeface="Arial Narrow" panose="020B0606020202030204" pitchFamily="34" charset="0"/>
                <a:cs typeface="Arial"/>
              </a:rPr>
              <a:t>B</a:t>
            </a:r>
            <a:r>
              <a:rPr sz="2200" b="1" i="1" spc="238" baseline="31250" dirty="0" err="1">
                <a:latin typeface="Arial Narrow" panose="020B0606020202030204" pitchFamily="34" charset="0"/>
                <a:cs typeface="Arial"/>
              </a:rPr>
              <a:t>n</a:t>
            </a:r>
            <a:endParaRPr lang="en-US" sz="2200" b="1" i="1" spc="238" baseline="31250" dirty="0">
              <a:latin typeface="Arial Narrow" panose="020B0606020202030204" pitchFamily="34" charset="0"/>
              <a:cs typeface="Arial"/>
            </a:endParaRPr>
          </a:p>
          <a:p>
            <a:pPr marL="4284798"/>
            <a:endParaRPr lang="en-US" sz="2200" b="1" i="1" spc="238" baseline="31250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The abstraction function:</a:t>
            </a:r>
          </a:p>
          <a:p>
            <a:pPr>
              <a:lnSpc>
                <a:spcPts val="2701"/>
              </a:lnSpc>
              <a:spcBef>
                <a:spcPts val="74"/>
              </a:spcBef>
            </a:pPr>
            <a:endParaRPr lang="en-US" sz="2200" b="1" spc="-12" dirty="0">
              <a:latin typeface="Arial Narrow" panose="020B0606020202030204" pitchFamily="34" charset="0"/>
              <a:cs typeface="Arial"/>
            </a:endParaRPr>
          </a:p>
          <a:p>
            <a:pPr marL="2928257"/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α(s) = (Π</a:t>
            </a:r>
            <a:r>
              <a:rPr lang="en-US" sz="2200" b="1" spc="-12" baseline="-25000" dirty="0">
                <a:latin typeface="Arial Narrow" panose="020B0606020202030204" pitchFamily="34" charset="0"/>
                <a:cs typeface="Arial"/>
              </a:rPr>
              <a:t>1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(s), . . . , </a:t>
            </a:r>
            <a:r>
              <a:rPr lang="en-US" sz="2200" b="1" spc="-12" dirty="0" err="1">
                <a:latin typeface="Arial Narrow" panose="020B0606020202030204" pitchFamily="34" charset="0"/>
                <a:cs typeface="Arial"/>
              </a:rPr>
              <a:t>Π</a:t>
            </a:r>
            <a:r>
              <a:rPr lang="en-US" sz="2200" b="1" spc="-12" baseline="-25000" dirty="0" err="1">
                <a:latin typeface="Arial Narrow" panose="020B0606020202030204" pitchFamily="34" charset="0"/>
                <a:cs typeface="Arial"/>
              </a:rPr>
              <a:t>n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(s))</a:t>
            </a:r>
          </a:p>
          <a:p>
            <a:pPr marL="4284798"/>
            <a:endParaRPr sz="2200" b="1" spc="-12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794" y="4705854"/>
            <a:ext cx="7545280" cy="11223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700" dirty="0">
              <a:latin typeface="Meiryo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7636423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Predicate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Abstraction:</a:t>
            </a:r>
            <a:r>
              <a:rPr sz="2900" spc="184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the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Basic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Idea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537" y="1466132"/>
            <a:ext cx="6011856" cy="3626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 Narrow" panose="020B0606020202030204" pitchFamily="34" charset="0"/>
                <a:cs typeface="Arial"/>
              </a:rPr>
              <a:t>Concrete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states 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ia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les </a:t>
            </a:r>
            <a:r>
              <a:rPr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, </a:t>
            </a:r>
            <a:r>
              <a:rPr sz="2200" b="1" i="1" spc="37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: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288973" y="2228850"/>
            <a:ext cx="5931939" cy="2855521"/>
            <a:chOff x="3288973" y="2228850"/>
            <a:chExt cx="5931939" cy="2855521"/>
          </a:xfrm>
        </p:grpSpPr>
        <p:sp>
          <p:nvSpPr>
            <p:cNvPr id="4" name="object 4"/>
            <p:cNvSpPr/>
            <p:nvPr/>
          </p:nvSpPr>
          <p:spPr>
            <a:xfrm>
              <a:off x="3596272" y="4112361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234002" y="0"/>
                  </a:moveTo>
                  <a:lnTo>
                    <a:pt x="177768" y="6800"/>
                  </a:lnTo>
                  <a:lnTo>
                    <a:pt x="126464" y="26118"/>
                  </a:lnTo>
                  <a:lnTo>
                    <a:pt x="81715" y="56328"/>
                  </a:lnTo>
                  <a:lnTo>
                    <a:pt x="45148" y="95803"/>
                  </a:lnTo>
                  <a:lnTo>
                    <a:pt x="18388" y="142917"/>
                  </a:lnTo>
                  <a:lnTo>
                    <a:pt x="3062" y="196045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7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4" y="467229"/>
                  </a:lnTo>
                  <a:lnTo>
                    <a:pt x="307966" y="456076"/>
                  </a:lnTo>
                  <a:lnTo>
                    <a:pt x="357266" y="432947"/>
                  </a:lnTo>
                  <a:lnTo>
                    <a:pt x="399468" y="399468"/>
                  </a:lnTo>
                  <a:lnTo>
                    <a:pt x="432947" y="357266"/>
                  </a:lnTo>
                  <a:lnTo>
                    <a:pt x="456076" y="307966"/>
                  </a:lnTo>
                  <a:lnTo>
                    <a:pt x="467229" y="253194"/>
                  </a:lnTo>
                  <a:lnTo>
                    <a:pt x="468005" y="234002"/>
                  </a:lnTo>
                  <a:lnTo>
                    <a:pt x="467229" y="214810"/>
                  </a:lnTo>
                  <a:lnTo>
                    <a:pt x="456076" y="160039"/>
                  </a:lnTo>
                  <a:lnTo>
                    <a:pt x="432947" y="110739"/>
                  </a:lnTo>
                  <a:lnTo>
                    <a:pt x="399468" y="68537"/>
                  </a:lnTo>
                  <a:lnTo>
                    <a:pt x="357266" y="35058"/>
                  </a:lnTo>
                  <a:lnTo>
                    <a:pt x="307966" y="11929"/>
                  </a:lnTo>
                  <a:lnTo>
                    <a:pt x="253194" y="775"/>
                  </a:lnTo>
                  <a:lnTo>
                    <a:pt x="234002" y="0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596272" y="4112361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468005" y="234002"/>
                  </a:moveTo>
                  <a:lnTo>
                    <a:pt x="461205" y="177768"/>
                  </a:lnTo>
                  <a:lnTo>
                    <a:pt x="441886" y="126464"/>
                  </a:lnTo>
                  <a:lnTo>
                    <a:pt x="411677" y="81715"/>
                  </a:lnTo>
                  <a:lnTo>
                    <a:pt x="372202" y="45148"/>
                  </a:lnTo>
                  <a:lnTo>
                    <a:pt x="325087" y="18388"/>
                  </a:lnTo>
                  <a:lnTo>
                    <a:pt x="271959" y="3062"/>
                  </a:lnTo>
                  <a:lnTo>
                    <a:pt x="234002" y="0"/>
                  </a:lnTo>
                  <a:lnTo>
                    <a:pt x="214810" y="775"/>
                  </a:lnTo>
                  <a:lnTo>
                    <a:pt x="160039" y="11929"/>
                  </a:lnTo>
                  <a:lnTo>
                    <a:pt x="110739" y="35058"/>
                  </a:lnTo>
                  <a:lnTo>
                    <a:pt x="68537" y="68537"/>
                  </a:lnTo>
                  <a:lnTo>
                    <a:pt x="35058" y="110739"/>
                  </a:lnTo>
                  <a:lnTo>
                    <a:pt x="11929" y="160039"/>
                  </a:lnTo>
                  <a:lnTo>
                    <a:pt x="775" y="214810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7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4" y="467229"/>
                  </a:lnTo>
                  <a:lnTo>
                    <a:pt x="307966" y="456076"/>
                  </a:lnTo>
                  <a:lnTo>
                    <a:pt x="357266" y="432947"/>
                  </a:lnTo>
                  <a:lnTo>
                    <a:pt x="399468" y="399468"/>
                  </a:lnTo>
                  <a:lnTo>
                    <a:pt x="432947" y="357266"/>
                  </a:lnTo>
                  <a:lnTo>
                    <a:pt x="456076" y="307966"/>
                  </a:lnTo>
                  <a:lnTo>
                    <a:pt x="467229" y="253194"/>
                  </a:lnTo>
                  <a:lnTo>
                    <a:pt x="468005" y="234002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746252" y="4194772"/>
              <a:ext cx="983410" cy="746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200" b="1" i="1" spc="172" dirty="0">
                  <a:latin typeface="Arial Narrow" panose="020B0606020202030204" pitchFamily="34" charset="0"/>
                  <a:cs typeface="Arial"/>
                </a:rPr>
                <a:t>x</a:t>
              </a:r>
              <a:r>
                <a:rPr sz="2200" b="1" i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1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  <a:p>
              <a:pPr marL="37422" algn="ctr">
                <a:spcBef>
                  <a:spcPts val="86"/>
                </a:spcBef>
              </a:pPr>
              <a:r>
                <a:rPr sz="2200" b="1" i="1" spc="-49" dirty="0">
                  <a:latin typeface="Arial Narrow" panose="020B0606020202030204" pitchFamily="34" charset="0"/>
                  <a:cs typeface="Arial"/>
                </a:rPr>
                <a:t>y</a:t>
              </a:r>
              <a:r>
                <a:rPr sz="2200" b="1" i="1" spc="86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0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767186" y="4112361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234002" y="0"/>
                  </a:moveTo>
                  <a:lnTo>
                    <a:pt x="177768" y="6800"/>
                  </a:lnTo>
                  <a:lnTo>
                    <a:pt x="126464" y="26118"/>
                  </a:lnTo>
                  <a:lnTo>
                    <a:pt x="81715" y="56328"/>
                  </a:lnTo>
                  <a:lnTo>
                    <a:pt x="45148" y="95803"/>
                  </a:lnTo>
                  <a:lnTo>
                    <a:pt x="18388" y="142917"/>
                  </a:lnTo>
                  <a:lnTo>
                    <a:pt x="3062" y="196045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7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4" y="467229"/>
                  </a:lnTo>
                  <a:lnTo>
                    <a:pt x="307966" y="456076"/>
                  </a:lnTo>
                  <a:lnTo>
                    <a:pt x="357266" y="432947"/>
                  </a:lnTo>
                  <a:lnTo>
                    <a:pt x="399468" y="399468"/>
                  </a:lnTo>
                  <a:lnTo>
                    <a:pt x="432946" y="357266"/>
                  </a:lnTo>
                  <a:lnTo>
                    <a:pt x="456076" y="307966"/>
                  </a:lnTo>
                  <a:lnTo>
                    <a:pt x="467229" y="253194"/>
                  </a:lnTo>
                  <a:lnTo>
                    <a:pt x="468005" y="234002"/>
                  </a:lnTo>
                  <a:lnTo>
                    <a:pt x="467229" y="214810"/>
                  </a:lnTo>
                  <a:lnTo>
                    <a:pt x="456076" y="160039"/>
                  </a:lnTo>
                  <a:lnTo>
                    <a:pt x="432946" y="110739"/>
                  </a:lnTo>
                  <a:lnTo>
                    <a:pt x="399468" y="68537"/>
                  </a:lnTo>
                  <a:lnTo>
                    <a:pt x="357266" y="35058"/>
                  </a:lnTo>
                  <a:lnTo>
                    <a:pt x="307966" y="11929"/>
                  </a:lnTo>
                  <a:lnTo>
                    <a:pt x="253194" y="775"/>
                  </a:lnTo>
                  <a:lnTo>
                    <a:pt x="234002" y="0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67186" y="4112361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468005" y="234002"/>
                  </a:moveTo>
                  <a:lnTo>
                    <a:pt x="461204" y="177768"/>
                  </a:lnTo>
                  <a:lnTo>
                    <a:pt x="441886" y="126464"/>
                  </a:lnTo>
                  <a:lnTo>
                    <a:pt x="411677" y="81715"/>
                  </a:lnTo>
                  <a:lnTo>
                    <a:pt x="372202" y="45148"/>
                  </a:lnTo>
                  <a:lnTo>
                    <a:pt x="325087" y="18388"/>
                  </a:lnTo>
                  <a:lnTo>
                    <a:pt x="271959" y="3062"/>
                  </a:lnTo>
                  <a:lnTo>
                    <a:pt x="234002" y="0"/>
                  </a:lnTo>
                  <a:lnTo>
                    <a:pt x="214810" y="775"/>
                  </a:lnTo>
                  <a:lnTo>
                    <a:pt x="160039" y="11929"/>
                  </a:lnTo>
                  <a:lnTo>
                    <a:pt x="110739" y="35058"/>
                  </a:lnTo>
                  <a:lnTo>
                    <a:pt x="68537" y="68537"/>
                  </a:lnTo>
                  <a:lnTo>
                    <a:pt x="35058" y="110739"/>
                  </a:lnTo>
                  <a:lnTo>
                    <a:pt x="11929" y="160039"/>
                  </a:lnTo>
                  <a:lnTo>
                    <a:pt x="775" y="214810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7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4" y="467229"/>
                  </a:lnTo>
                  <a:lnTo>
                    <a:pt x="307966" y="456076"/>
                  </a:lnTo>
                  <a:lnTo>
                    <a:pt x="357266" y="432947"/>
                  </a:lnTo>
                  <a:lnTo>
                    <a:pt x="399468" y="399468"/>
                  </a:lnTo>
                  <a:lnTo>
                    <a:pt x="432946" y="357266"/>
                  </a:lnTo>
                  <a:lnTo>
                    <a:pt x="456076" y="307966"/>
                  </a:lnTo>
                  <a:lnTo>
                    <a:pt x="467229" y="253194"/>
                  </a:lnTo>
                  <a:lnTo>
                    <a:pt x="468005" y="234002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17136" y="4194772"/>
              <a:ext cx="983410" cy="746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200" b="1" i="1" spc="172" dirty="0">
                  <a:latin typeface="Arial Narrow" panose="020B0606020202030204" pitchFamily="34" charset="0"/>
                  <a:cs typeface="Arial"/>
                </a:rPr>
                <a:t>x</a:t>
              </a:r>
              <a:r>
                <a:rPr sz="2200" b="1" i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1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  <a:p>
              <a:pPr marL="37422" algn="ctr">
                <a:spcBef>
                  <a:spcPts val="86"/>
                </a:spcBef>
              </a:pPr>
              <a:r>
                <a:rPr sz="2200" b="1" i="1" spc="-49" dirty="0">
                  <a:latin typeface="Arial Narrow" panose="020B0606020202030204" pitchFamily="34" charset="0"/>
                  <a:cs typeface="Arial"/>
                </a:rPr>
                <a:t>y</a:t>
              </a:r>
              <a:r>
                <a:rPr sz="2200" b="1" i="1" spc="86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1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938100" y="4112361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234002" y="0"/>
                  </a:moveTo>
                  <a:lnTo>
                    <a:pt x="177768" y="6800"/>
                  </a:lnTo>
                  <a:lnTo>
                    <a:pt x="126464" y="26118"/>
                  </a:lnTo>
                  <a:lnTo>
                    <a:pt x="81715" y="56328"/>
                  </a:lnTo>
                  <a:lnTo>
                    <a:pt x="45148" y="95803"/>
                  </a:lnTo>
                  <a:lnTo>
                    <a:pt x="18388" y="142917"/>
                  </a:lnTo>
                  <a:lnTo>
                    <a:pt x="3062" y="196045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7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5" y="467229"/>
                  </a:lnTo>
                  <a:lnTo>
                    <a:pt x="307966" y="456076"/>
                  </a:lnTo>
                  <a:lnTo>
                    <a:pt x="357266" y="432947"/>
                  </a:lnTo>
                  <a:lnTo>
                    <a:pt x="399468" y="399468"/>
                  </a:lnTo>
                  <a:lnTo>
                    <a:pt x="432947" y="357266"/>
                  </a:lnTo>
                  <a:lnTo>
                    <a:pt x="456076" y="307966"/>
                  </a:lnTo>
                  <a:lnTo>
                    <a:pt x="467230" y="253194"/>
                  </a:lnTo>
                  <a:lnTo>
                    <a:pt x="468005" y="234002"/>
                  </a:lnTo>
                  <a:lnTo>
                    <a:pt x="467230" y="214810"/>
                  </a:lnTo>
                  <a:lnTo>
                    <a:pt x="456076" y="160039"/>
                  </a:lnTo>
                  <a:lnTo>
                    <a:pt x="432947" y="110739"/>
                  </a:lnTo>
                  <a:lnTo>
                    <a:pt x="399468" y="68537"/>
                  </a:lnTo>
                  <a:lnTo>
                    <a:pt x="357266" y="35058"/>
                  </a:lnTo>
                  <a:lnTo>
                    <a:pt x="307966" y="11929"/>
                  </a:lnTo>
                  <a:lnTo>
                    <a:pt x="253195" y="775"/>
                  </a:lnTo>
                  <a:lnTo>
                    <a:pt x="234002" y="0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938100" y="4112361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468005" y="234002"/>
                  </a:moveTo>
                  <a:lnTo>
                    <a:pt x="461205" y="177768"/>
                  </a:lnTo>
                  <a:lnTo>
                    <a:pt x="441887" y="126464"/>
                  </a:lnTo>
                  <a:lnTo>
                    <a:pt x="411677" y="81715"/>
                  </a:lnTo>
                  <a:lnTo>
                    <a:pt x="372202" y="45148"/>
                  </a:lnTo>
                  <a:lnTo>
                    <a:pt x="325088" y="18388"/>
                  </a:lnTo>
                  <a:lnTo>
                    <a:pt x="271959" y="3062"/>
                  </a:lnTo>
                  <a:lnTo>
                    <a:pt x="234002" y="0"/>
                  </a:lnTo>
                  <a:lnTo>
                    <a:pt x="214810" y="775"/>
                  </a:lnTo>
                  <a:lnTo>
                    <a:pt x="160039" y="11929"/>
                  </a:lnTo>
                  <a:lnTo>
                    <a:pt x="110739" y="35058"/>
                  </a:lnTo>
                  <a:lnTo>
                    <a:pt x="68537" y="68537"/>
                  </a:lnTo>
                  <a:lnTo>
                    <a:pt x="35058" y="110739"/>
                  </a:lnTo>
                  <a:lnTo>
                    <a:pt x="11929" y="160039"/>
                  </a:lnTo>
                  <a:lnTo>
                    <a:pt x="775" y="214810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7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5" y="467229"/>
                  </a:lnTo>
                  <a:lnTo>
                    <a:pt x="307966" y="456076"/>
                  </a:lnTo>
                  <a:lnTo>
                    <a:pt x="357266" y="432947"/>
                  </a:lnTo>
                  <a:lnTo>
                    <a:pt x="399468" y="399468"/>
                  </a:lnTo>
                  <a:lnTo>
                    <a:pt x="432947" y="357266"/>
                  </a:lnTo>
                  <a:lnTo>
                    <a:pt x="456076" y="307966"/>
                  </a:lnTo>
                  <a:lnTo>
                    <a:pt x="467230" y="253194"/>
                  </a:lnTo>
                  <a:lnTo>
                    <a:pt x="468005" y="234002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088018" y="4194772"/>
              <a:ext cx="983410" cy="746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200" b="1" i="1" spc="172" dirty="0">
                  <a:latin typeface="Arial Narrow" panose="020B0606020202030204" pitchFamily="34" charset="0"/>
                  <a:cs typeface="Arial"/>
                </a:rPr>
                <a:t>x</a:t>
              </a:r>
              <a:r>
                <a:rPr sz="2200" b="1" i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1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  <a:p>
              <a:pPr marL="37422" algn="ctr">
                <a:spcBef>
                  <a:spcPts val="86"/>
                </a:spcBef>
              </a:pPr>
              <a:r>
                <a:rPr sz="2200" b="1" i="1" spc="-49" dirty="0">
                  <a:latin typeface="Arial Narrow" panose="020B0606020202030204" pitchFamily="34" charset="0"/>
                  <a:cs typeface="Arial"/>
                </a:rPr>
                <a:t>y</a:t>
              </a:r>
              <a:r>
                <a:rPr sz="2200" b="1" i="1" spc="86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2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272" y="2467419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234002" y="0"/>
                  </a:moveTo>
                  <a:lnTo>
                    <a:pt x="177768" y="6800"/>
                  </a:lnTo>
                  <a:lnTo>
                    <a:pt x="126464" y="26118"/>
                  </a:lnTo>
                  <a:lnTo>
                    <a:pt x="81715" y="56328"/>
                  </a:lnTo>
                  <a:lnTo>
                    <a:pt x="45148" y="95802"/>
                  </a:lnTo>
                  <a:lnTo>
                    <a:pt x="18388" y="142917"/>
                  </a:lnTo>
                  <a:lnTo>
                    <a:pt x="3062" y="196045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6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4" y="467229"/>
                  </a:lnTo>
                  <a:lnTo>
                    <a:pt x="307966" y="456076"/>
                  </a:lnTo>
                  <a:lnTo>
                    <a:pt x="357266" y="432946"/>
                  </a:lnTo>
                  <a:lnTo>
                    <a:pt x="399468" y="399468"/>
                  </a:lnTo>
                  <a:lnTo>
                    <a:pt x="432947" y="357266"/>
                  </a:lnTo>
                  <a:lnTo>
                    <a:pt x="456076" y="307966"/>
                  </a:lnTo>
                  <a:lnTo>
                    <a:pt x="467229" y="253194"/>
                  </a:lnTo>
                  <a:lnTo>
                    <a:pt x="468005" y="234002"/>
                  </a:lnTo>
                  <a:lnTo>
                    <a:pt x="467229" y="214810"/>
                  </a:lnTo>
                  <a:lnTo>
                    <a:pt x="456076" y="160039"/>
                  </a:lnTo>
                  <a:lnTo>
                    <a:pt x="432947" y="110739"/>
                  </a:lnTo>
                  <a:lnTo>
                    <a:pt x="399468" y="68537"/>
                  </a:lnTo>
                  <a:lnTo>
                    <a:pt x="357266" y="35058"/>
                  </a:lnTo>
                  <a:lnTo>
                    <a:pt x="307966" y="11929"/>
                  </a:lnTo>
                  <a:lnTo>
                    <a:pt x="253194" y="775"/>
                  </a:lnTo>
                  <a:lnTo>
                    <a:pt x="234002" y="0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596272" y="2467419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468005" y="234002"/>
                  </a:moveTo>
                  <a:lnTo>
                    <a:pt x="461205" y="177768"/>
                  </a:lnTo>
                  <a:lnTo>
                    <a:pt x="441886" y="126464"/>
                  </a:lnTo>
                  <a:lnTo>
                    <a:pt x="411677" y="81715"/>
                  </a:lnTo>
                  <a:lnTo>
                    <a:pt x="372202" y="45148"/>
                  </a:lnTo>
                  <a:lnTo>
                    <a:pt x="325087" y="18388"/>
                  </a:lnTo>
                  <a:lnTo>
                    <a:pt x="271959" y="3062"/>
                  </a:lnTo>
                  <a:lnTo>
                    <a:pt x="234002" y="0"/>
                  </a:lnTo>
                  <a:lnTo>
                    <a:pt x="214810" y="775"/>
                  </a:lnTo>
                  <a:lnTo>
                    <a:pt x="160039" y="11929"/>
                  </a:lnTo>
                  <a:lnTo>
                    <a:pt x="110739" y="35058"/>
                  </a:lnTo>
                  <a:lnTo>
                    <a:pt x="68537" y="68537"/>
                  </a:lnTo>
                  <a:lnTo>
                    <a:pt x="35058" y="110739"/>
                  </a:lnTo>
                  <a:lnTo>
                    <a:pt x="11929" y="160039"/>
                  </a:lnTo>
                  <a:lnTo>
                    <a:pt x="775" y="214810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6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4" y="467229"/>
                  </a:lnTo>
                  <a:lnTo>
                    <a:pt x="307966" y="456076"/>
                  </a:lnTo>
                  <a:lnTo>
                    <a:pt x="357266" y="432946"/>
                  </a:lnTo>
                  <a:lnTo>
                    <a:pt x="399468" y="399468"/>
                  </a:lnTo>
                  <a:lnTo>
                    <a:pt x="432947" y="357266"/>
                  </a:lnTo>
                  <a:lnTo>
                    <a:pt x="456076" y="307966"/>
                  </a:lnTo>
                  <a:lnTo>
                    <a:pt x="467229" y="253194"/>
                  </a:lnTo>
                  <a:lnTo>
                    <a:pt x="468005" y="234002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746252" y="2607972"/>
              <a:ext cx="983409" cy="68834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200" b="1" i="1" spc="172" dirty="0">
                  <a:latin typeface="Arial Narrow" panose="020B0606020202030204" pitchFamily="34" charset="0"/>
                  <a:cs typeface="Arial"/>
                </a:rPr>
                <a:t>x</a:t>
              </a:r>
              <a:r>
                <a:rPr sz="2200" b="1" i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2</a:t>
              </a:r>
              <a:endParaRPr sz="2200" b="1" dirty="0">
                <a:latin typeface="Arial Narrow" panose="020B0606020202030204" pitchFamily="34" charset="0"/>
                <a:cs typeface="Arial"/>
              </a:endParaRPr>
            </a:p>
            <a:p>
              <a:pPr marL="37422" algn="ctr">
                <a:spcBef>
                  <a:spcPts val="86"/>
                </a:spcBef>
              </a:pPr>
              <a:r>
                <a:rPr sz="2200" b="1" i="1" spc="-49" dirty="0">
                  <a:latin typeface="Arial Narrow" panose="020B0606020202030204" pitchFamily="34" charset="0"/>
                  <a:cs typeface="Arial"/>
                </a:rPr>
                <a:t>y</a:t>
              </a:r>
              <a:r>
                <a:rPr sz="2200" b="1" i="1" spc="86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0</a:t>
              </a:r>
              <a:endParaRPr sz="2200" b="1" dirty="0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67186" y="2467419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234002" y="0"/>
                  </a:moveTo>
                  <a:lnTo>
                    <a:pt x="177768" y="6800"/>
                  </a:lnTo>
                  <a:lnTo>
                    <a:pt x="126464" y="26118"/>
                  </a:lnTo>
                  <a:lnTo>
                    <a:pt x="81715" y="56328"/>
                  </a:lnTo>
                  <a:lnTo>
                    <a:pt x="45148" y="95802"/>
                  </a:lnTo>
                  <a:lnTo>
                    <a:pt x="18388" y="142917"/>
                  </a:lnTo>
                  <a:lnTo>
                    <a:pt x="3062" y="196045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6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4" y="467229"/>
                  </a:lnTo>
                  <a:lnTo>
                    <a:pt x="307966" y="456076"/>
                  </a:lnTo>
                  <a:lnTo>
                    <a:pt x="357266" y="432946"/>
                  </a:lnTo>
                  <a:lnTo>
                    <a:pt x="399468" y="399468"/>
                  </a:lnTo>
                  <a:lnTo>
                    <a:pt x="432946" y="357266"/>
                  </a:lnTo>
                  <a:lnTo>
                    <a:pt x="456076" y="307966"/>
                  </a:lnTo>
                  <a:lnTo>
                    <a:pt x="467229" y="253194"/>
                  </a:lnTo>
                  <a:lnTo>
                    <a:pt x="468005" y="234002"/>
                  </a:lnTo>
                  <a:lnTo>
                    <a:pt x="467229" y="214810"/>
                  </a:lnTo>
                  <a:lnTo>
                    <a:pt x="456076" y="160039"/>
                  </a:lnTo>
                  <a:lnTo>
                    <a:pt x="432946" y="110739"/>
                  </a:lnTo>
                  <a:lnTo>
                    <a:pt x="399468" y="68537"/>
                  </a:lnTo>
                  <a:lnTo>
                    <a:pt x="357266" y="35058"/>
                  </a:lnTo>
                  <a:lnTo>
                    <a:pt x="307966" y="11929"/>
                  </a:lnTo>
                  <a:lnTo>
                    <a:pt x="253194" y="775"/>
                  </a:lnTo>
                  <a:lnTo>
                    <a:pt x="234002" y="0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767186" y="2467419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468005" y="234002"/>
                  </a:moveTo>
                  <a:lnTo>
                    <a:pt x="461204" y="177768"/>
                  </a:lnTo>
                  <a:lnTo>
                    <a:pt x="441886" y="126464"/>
                  </a:lnTo>
                  <a:lnTo>
                    <a:pt x="411677" y="81715"/>
                  </a:lnTo>
                  <a:lnTo>
                    <a:pt x="372202" y="45148"/>
                  </a:lnTo>
                  <a:lnTo>
                    <a:pt x="325087" y="18388"/>
                  </a:lnTo>
                  <a:lnTo>
                    <a:pt x="271959" y="3062"/>
                  </a:lnTo>
                  <a:lnTo>
                    <a:pt x="234002" y="0"/>
                  </a:lnTo>
                  <a:lnTo>
                    <a:pt x="214810" y="775"/>
                  </a:lnTo>
                  <a:lnTo>
                    <a:pt x="160039" y="11929"/>
                  </a:lnTo>
                  <a:lnTo>
                    <a:pt x="110739" y="35058"/>
                  </a:lnTo>
                  <a:lnTo>
                    <a:pt x="68537" y="68537"/>
                  </a:lnTo>
                  <a:lnTo>
                    <a:pt x="35058" y="110739"/>
                  </a:lnTo>
                  <a:lnTo>
                    <a:pt x="11929" y="160039"/>
                  </a:lnTo>
                  <a:lnTo>
                    <a:pt x="775" y="214810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6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4" y="467229"/>
                  </a:lnTo>
                  <a:lnTo>
                    <a:pt x="307966" y="456076"/>
                  </a:lnTo>
                  <a:lnTo>
                    <a:pt x="357266" y="432946"/>
                  </a:lnTo>
                  <a:lnTo>
                    <a:pt x="399468" y="399468"/>
                  </a:lnTo>
                  <a:lnTo>
                    <a:pt x="432946" y="357266"/>
                  </a:lnTo>
                  <a:lnTo>
                    <a:pt x="456076" y="307966"/>
                  </a:lnTo>
                  <a:lnTo>
                    <a:pt x="467229" y="253194"/>
                  </a:lnTo>
                  <a:lnTo>
                    <a:pt x="468005" y="234002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917136" y="2549853"/>
              <a:ext cx="983410" cy="746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200" b="1" i="1" spc="172" dirty="0">
                  <a:latin typeface="Arial Narrow" panose="020B0606020202030204" pitchFamily="34" charset="0"/>
                  <a:cs typeface="Arial"/>
                </a:rPr>
                <a:t>x</a:t>
              </a:r>
              <a:r>
                <a:rPr sz="2200" b="1" i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2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  <a:p>
              <a:pPr marL="37422" algn="ctr">
                <a:spcBef>
                  <a:spcPts val="86"/>
                </a:spcBef>
              </a:pPr>
              <a:r>
                <a:rPr sz="2200" b="1" i="1" spc="-49" dirty="0">
                  <a:latin typeface="Arial Narrow" panose="020B0606020202030204" pitchFamily="34" charset="0"/>
                  <a:cs typeface="Arial"/>
                </a:rPr>
                <a:t>y</a:t>
              </a:r>
              <a:r>
                <a:rPr sz="2200" b="1" i="1" spc="86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1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938100" y="2467419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234002" y="0"/>
                  </a:moveTo>
                  <a:lnTo>
                    <a:pt x="177768" y="6800"/>
                  </a:lnTo>
                  <a:lnTo>
                    <a:pt x="126464" y="26118"/>
                  </a:lnTo>
                  <a:lnTo>
                    <a:pt x="81715" y="56328"/>
                  </a:lnTo>
                  <a:lnTo>
                    <a:pt x="45148" y="95802"/>
                  </a:lnTo>
                  <a:lnTo>
                    <a:pt x="18388" y="142917"/>
                  </a:lnTo>
                  <a:lnTo>
                    <a:pt x="3062" y="196045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6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5" y="467229"/>
                  </a:lnTo>
                  <a:lnTo>
                    <a:pt x="307966" y="456076"/>
                  </a:lnTo>
                  <a:lnTo>
                    <a:pt x="357266" y="432946"/>
                  </a:lnTo>
                  <a:lnTo>
                    <a:pt x="399468" y="399468"/>
                  </a:lnTo>
                  <a:lnTo>
                    <a:pt x="432947" y="357266"/>
                  </a:lnTo>
                  <a:lnTo>
                    <a:pt x="456076" y="307966"/>
                  </a:lnTo>
                  <a:lnTo>
                    <a:pt x="467230" y="253194"/>
                  </a:lnTo>
                  <a:lnTo>
                    <a:pt x="468005" y="234002"/>
                  </a:lnTo>
                  <a:lnTo>
                    <a:pt x="467230" y="214810"/>
                  </a:lnTo>
                  <a:lnTo>
                    <a:pt x="456076" y="160039"/>
                  </a:lnTo>
                  <a:lnTo>
                    <a:pt x="432947" y="110739"/>
                  </a:lnTo>
                  <a:lnTo>
                    <a:pt x="399468" y="68537"/>
                  </a:lnTo>
                  <a:lnTo>
                    <a:pt x="357266" y="35058"/>
                  </a:lnTo>
                  <a:lnTo>
                    <a:pt x="307966" y="11929"/>
                  </a:lnTo>
                  <a:lnTo>
                    <a:pt x="253195" y="775"/>
                  </a:lnTo>
                  <a:lnTo>
                    <a:pt x="234002" y="0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938100" y="2467419"/>
              <a:ext cx="1282812" cy="972010"/>
            </a:xfrm>
            <a:custGeom>
              <a:avLst/>
              <a:gdLst/>
              <a:ahLst/>
              <a:cxnLst/>
              <a:rect l="l" t="t" r="r" b="b"/>
              <a:pathLst>
                <a:path w="468005" h="468005">
                  <a:moveTo>
                    <a:pt x="468005" y="234002"/>
                  </a:moveTo>
                  <a:lnTo>
                    <a:pt x="461205" y="177768"/>
                  </a:lnTo>
                  <a:lnTo>
                    <a:pt x="441887" y="126464"/>
                  </a:lnTo>
                  <a:lnTo>
                    <a:pt x="411677" y="81715"/>
                  </a:lnTo>
                  <a:lnTo>
                    <a:pt x="372202" y="45148"/>
                  </a:lnTo>
                  <a:lnTo>
                    <a:pt x="325088" y="18388"/>
                  </a:lnTo>
                  <a:lnTo>
                    <a:pt x="271959" y="3062"/>
                  </a:lnTo>
                  <a:lnTo>
                    <a:pt x="234002" y="0"/>
                  </a:lnTo>
                  <a:lnTo>
                    <a:pt x="214810" y="775"/>
                  </a:lnTo>
                  <a:lnTo>
                    <a:pt x="160039" y="11929"/>
                  </a:lnTo>
                  <a:lnTo>
                    <a:pt x="110739" y="35058"/>
                  </a:lnTo>
                  <a:lnTo>
                    <a:pt x="68537" y="68537"/>
                  </a:lnTo>
                  <a:lnTo>
                    <a:pt x="35058" y="110739"/>
                  </a:lnTo>
                  <a:lnTo>
                    <a:pt x="11929" y="160039"/>
                  </a:lnTo>
                  <a:lnTo>
                    <a:pt x="775" y="214810"/>
                  </a:lnTo>
                  <a:lnTo>
                    <a:pt x="0" y="234002"/>
                  </a:lnTo>
                  <a:lnTo>
                    <a:pt x="775" y="253194"/>
                  </a:lnTo>
                  <a:lnTo>
                    <a:pt x="11929" y="307966"/>
                  </a:lnTo>
                  <a:lnTo>
                    <a:pt x="35058" y="357266"/>
                  </a:lnTo>
                  <a:lnTo>
                    <a:pt x="68537" y="399468"/>
                  </a:lnTo>
                  <a:lnTo>
                    <a:pt x="110739" y="432946"/>
                  </a:lnTo>
                  <a:lnTo>
                    <a:pt x="160039" y="456076"/>
                  </a:lnTo>
                  <a:lnTo>
                    <a:pt x="214810" y="467229"/>
                  </a:lnTo>
                  <a:lnTo>
                    <a:pt x="234002" y="468005"/>
                  </a:lnTo>
                  <a:lnTo>
                    <a:pt x="253195" y="467229"/>
                  </a:lnTo>
                  <a:lnTo>
                    <a:pt x="307966" y="456076"/>
                  </a:lnTo>
                  <a:lnTo>
                    <a:pt x="357266" y="432946"/>
                  </a:lnTo>
                  <a:lnTo>
                    <a:pt x="399468" y="399468"/>
                  </a:lnTo>
                  <a:lnTo>
                    <a:pt x="432947" y="357266"/>
                  </a:lnTo>
                  <a:lnTo>
                    <a:pt x="456076" y="307966"/>
                  </a:lnTo>
                  <a:lnTo>
                    <a:pt x="467230" y="253194"/>
                  </a:lnTo>
                  <a:lnTo>
                    <a:pt x="468005" y="234002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8088018" y="2549853"/>
              <a:ext cx="983410" cy="746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algn="ctr"/>
              <a:r>
                <a:rPr sz="2200" b="1" i="1" spc="172" dirty="0">
                  <a:latin typeface="Arial Narrow" panose="020B0606020202030204" pitchFamily="34" charset="0"/>
                  <a:cs typeface="Arial"/>
                </a:rPr>
                <a:t>x</a:t>
              </a:r>
              <a:r>
                <a:rPr sz="2200" b="1" i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0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  <a:p>
              <a:pPr marL="37422" algn="ctr">
                <a:spcBef>
                  <a:spcPts val="86"/>
                </a:spcBef>
              </a:pPr>
              <a:r>
                <a:rPr sz="2200" b="1" i="1" spc="-49" dirty="0">
                  <a:latin typeface="Arial Narrow" panose="020B0606020202030204" pitchFamily="34" charset="0"/>
                  <a:cs typeface="Arial"/>
                </a:rPr>
                <a:t>y</a:t>
              </a:r>
              <a:r>
                <a:rPr sz="2200" b="1" i="1" spc="86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479" dirty="0">
                  <a:latin typeface="Arial Narrow" panose="020B0606020202030204" pitchFamily="34" charset="0"/>
                  <a:cs typeface="Arial"/>
                </a:rPr>
                <a:t>=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172" dirty="0">
                  <a:latin typeface="Arial Narrow" panose="020B0606020202030204" pitchFamily="34" charset="0"/>
                  <a:cs typeface="Arial"/>
                </a:rPr>
                <a:t>0</a:t>
              </a:r>
              <a:endParaRPr sz="2200" b="1">
                <a:latin typeface="Arial Narrow" panose="020B0606020202030204" pitchFamily="34" charset="0"/>
                <a:cs typeface="Arial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892957" y="2953424"/>
              <a:ext cx="827060" cy="0"/>
            </a:xfrm>
            <a:custGeom>
              <a:avLst/>
              <a:gdLst/>
              <a:ahLst/>
              <a:cxnLst/>
              <a:rect l="l" t="t" r="r" b="b"/>
              <a:pathLst>
                <a:path w="301734">
                  <a:moveTo>
                    <a:pt x="0" y="0"/>
                  </a:moveTo>
                  <a:lnTo>
                    <a:pt x="301734" y="0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653433" y="2886151"/>
              <a:ext cx="73753" cy="124665"/>
            </a:xfrm>
            <a:custGeom>
              <a:avLst/>
              <a:gdLst/>
              <a:ahLst/>
              <a:cxnLst/>
              <a:rect l="l" t="t" r="r" b="b"/>
              <a:pathLst>
                <a:path w="26907" h="60024">
                  <a:moveTo>
                    <a:pt x="0" y="0"/>
                  </a:moveTo>
                  <a:lnTo>
                    <a:pt x="5853" y="11393"/>
                  </a:lnTo>
                  <a:lnTo>
                    <a:pt x="16528" y="22640"/>
                  </a:lnTo>
                  <a:lnTo>
                    <a:pt x="26907" y="30614"/>
                  </a:lnTo>
                  <a:lnTo>
                    <a:pt x="20582" y="37122"/>
                  </a:lnTo>
                  <a:lnTo>
                    <a:pt x="10162" y="47946"/>
                  </a:lnTo>
                  <a:lnTo>
                    <a:pt x="1609" y="60024"/>
                  </a:lnTo>
                </a:path>
              </a:pathLst>
            </a:custGeom>
            <a:ln w="1214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892957" y="4598364"/>
              <a:ext cx="827060" cy="0"/>
            </a:xfrm>
            <a:custGeom>
              <a:avLst/>
              <a:gdLst/>
              <a:ahLst/>
              <a:cxnLst/>
              <a:rect l="l" t="t" r="r" b="b"/>
              <a:pathLst>
                <a:path w="301734">
                  <a:moveTo>
                    <a:pt x="0" y="0"/>
                  </a:moveTo>
                  <a:lnTo>
                    <a:pt x="301734" y="0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53433" y="4531093"/>
              <a:ext cx="73753" cy="124665"/>
            </a:xfrm>
            <a:custGeom>
              <a:avLst/>
              <a:gdLst/>
              <a:ahLst/>
              <a:cxnLst/>
              <a:rect l="l" t="t" r="r" b="b"/>
              <a:pathLst>
                <a:path w="26907" h="60024">
                  <a:moveTo>
                    <a:pt x="0" y="0"/>
                  </a:moveTo>
                  <a:lnTo>
                    <a:pt x="5853" y="11393"/>
                  </a:lnTo>
                  <a:lnTo>
                    <a:pt x="16528" y="22640"/>
                  </a:lnTo>
                  <a:lnTo>
                    <a:pt x="26907" y="30614"/>
                  </a:lnTo>
                  <a:lnTo>
                    <a:pt x="20582" y="37122"/>
                  </a:lnTo>
                  <a:lnTo>
                    <a:pt x="10162" y="47946"/>
                  </a:lnTo>
                  <a:lnTo>
                    <a:pt x="1609" y="60024"/>
                  </a:lnTo>
                </a:path>
              </a:pathLst>
            </a:custGeom>
            <a:ln w="1214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063871" y="4598364"/>
              <a:ext cx="827060" cy="0"/>
            </a:xfrm>
            <a:custGeom>
              <a:avLst/>
              <a:gdLst/>
              <a:ahLst/>
              <a:cxnLst/>
              <a:rect l="l" t="t" r="r" b="b"/>
              <a:pathLst>
                <a:path w="301734">
                  <a:moveTo>
                    <a:pt x="0" y="0"/>
                  </a:moveTo>
                  <a:lnTo>
                    <a:pt x="301734" y="0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824347" y="4531093"/>
              <a:ext cx="73753" cy="124665"/>
            </a:xfrm>
            <a:custGeom>
              <a:avLst/>
              <a:gdLst/>
              <a:ahLst/>
              <a:cxnLst/>
              <a:rect l="l" t="t" r="r" b="b"/>
              <a:pathLst>
                <a:path w="26907" h="60024">
                  <a:moveTo>
                    <a:pt x="0" y="0"/>
                  </a:moveTo>
                  <a:lnTo>
                    <a:pt x="5853" y="11393"/>
                  </a:lnTo>
                  <a:lnTo>
                    <a:pt x="16528" y="22640"/>
                  </a:lnTo>
                  <a:lnTo>
                    <a:pt x="26907" y="30614"/>
                  </a:lnTo>
                  <a:lnTo>
                    <a:pt x="20582" y="37122"/>
                  </a:lnTo>
                  <a:lnTo>
                    <a:pt x="10162" y="47946"/>
                  </a:lnTo>
                  <a:lnTo>
                    <a:pt x="1609" y="60024"/>
                  </a:lnTo>
                </a:path>
              </a:pathLst>
            </a:custGeom>
            <a:ln w="1214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288973" y="2377685"/>
              <a:ext cx="350492" cy="314039"/>
            </a:xfrm>
            <a:custGeom>
              <a:avLst/>
              <a:gdLst/>
              <a:ahLst/>
              <a:cxnLst/>
              <a:rect l="l" t="t" r="r" b="b"/>
              <a:pathLst>
                <a:path w="127869" h="151204">
                  <a:moveTo>
                    <a:pt x="68906" y="0"/>
                  </a:moveTo>
                  <a:lnTo>
                    <a:pt x="30840" y="23232"/>
                  </a:lnTo>
                  <a:lnTo>
                    <a:pt x="651" y="52448"/>
                  </a:lnTo>
                  <a:lnTo>
                    <a:pt x="0" y="57886"/>
                  </a:lnTo>
                  <a:lnTo>
                    <a:pt x="1247" y="63453"/>
                  </a:lnTo>
                  <a:lnTo>
                    <a:pt x="37509" y="97204"/>
                  </a:lnTo>
                  <a:lnTo>
                    <a:pt x="84879" y="126267"/>
                  </a:lnTo>
                  <a:lnTo>
                    <a:pt x="105204" y="138103"/>
                  </a:lnTo>
                  <a:lnTo>
                    <a:pt x="127869" y="151204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547715" y="2607972"/>
              <a:ext cx="100291" cy="109848"/>
            </a:xfrm>
            <a:custGeom>
              <a:avLst/>
              <a:gdLst/>
              <a:ahLst/>
              <a:cxnLst/>
              <a:rect l="l" t="t" r="r" b="b"/>
              <a:pathLst>
                <a:path w="36589" h="52890">
                  <a:moveTo>
                    <a:pt x="28614" y="0"/>
                  </a:moveTo>
                  <a:lnTo>
                    <a:pt x="27979" y="12787"/>
                  </a:lnTo>
                  <a:lnTo>
                    <a:pt x="31587" y="27867"/>
                  </a:lnTo>
                  <a:lnTo>
                    <a:pt x="36589" y="40009"/>
                  </a:lnTo>
                  <a:lnTo>
                    <a:pt x="27897" y="42535"/>
                  </a:lnTo>
                  <a:lnTo>
                    <a:pt x="13479" y="46715"/>
                  </a:lnTo>
                  <a:lnTo>
                    <a:pt x="0" y="52890"/>
                  </a:lnTo>
                </a:path>
              </a:pathLst>
            </a:custGeom>
            <a:ln w="121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644406" y="2228850"/>
              <a:ext cx="710004" cy="554530"/>
            </a:xfrm>
            <a:custGeom>
              <a:avLst/>
              <a:gdLst/>
              <a:ahLst/>
              <a:cxnLst/>
              <a:rect l="l" t="t" r="r" b="b"/>
              <a:pathLst>
                <a:path w="259029" h="266996">
                  <a:moveTo>
                    <a:pt x="138900" y="266996"/>
                  </a:moveTo>
                  <a:lnTo>
                    <a:pt x="178708" y="249262"/>
                  </a:lnTo>
                  <a:lnTo>
                    <a:pt x="232655" y="206250"/>
                  </a:lnTo>
                  <a:lnTo>
                    <a:pt x="256656" y="157378"/>
                  </a:lnTo>
                  <a:lnTo>
                    <a:pt x="259029" y="132318"/>
                  </a:lnTo>
                  <a:lnTo>
                    <a:pt x="255840" y="107683"/>
                  </a:lnTo>
                  <a:lnTo>
                    <a:pt x="235340" y="62203"/>
                  </a:lnTo>
                  <a:lnTo>
                    <a:pt x="200284" y="25975"/>
                  </a:lnTo>
                  <a:lnTo>
                    <a:pt x="155806" y="4036"/>
                  </a:lnTo>
                  <a:lnTo>
                    <a:pt x="131636" y="0"/>
                  </a:lnTo>
                  <a:lnTo>
                    <a:pt x="107035" y="1424"/>
                  </a:lnTo>
                  <a:lnTo>
                    <a:pt x="82643" y="8940"/>
                  </a:lnTo>
                  <a:lnTo>
                    <a:pt x="59102" y="23177"/>
                  </a:lnTo>
                  <a:lnTo>
                    <a:pt x="37054" y="44764"/>
                  </a:lnTo>
                  <a:lnTo>
                    <a:pt x="17139" y="74331"/>
                  </a:lnTo>
                  <a:lnTo>
                    <a:pt x="0" y="112508"/>
                  </a:lnTo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594519" y="2398609"/>
              <a:ext cx="156225" cy="70235"/>
            </a:xfrm>
            <a:custGeom>
              <a:avLst/>
              <a:gdLst/>
              <a:ahLst/>
              <a:cxnLst/>
              <a:rect l="l" t="t" r="r" b="b"/>
              <a:pathLst>
                <a:path w="56995" h="33817">
                  <a:moveTo>
                    <a:pt x="56995" y="19007"/>
                  </a:moveTo>
                  <a:lnTo>
                    <a:pt x="44289" y="20608"/>
                  </a:lnTo>
                  <a:lnTo>
                    <a:pt x="30067" y="26787"/>
                  </a:lnTo>
                  <a:lnTo>
                    <a:pt x="19006" y="33817"/>
                  </a:lnTo>
                  <a:lnTo>
                    <a:pt x="15036" y="25666"/>
                  </a:lnTo>
                  <a:lnTo>
                    <a:pt x="8423" y="12181"/>
                  </a:lnTo>
                  <a:lnTo>
                    <a:pt x="0" y="0"/>
                  </a:lnTo>
                </a:path>
              </a:pathLst>
            </a:custGeom>
            <a:ln w="1216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sz="22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object 28"/>
          <p:cNvSpPr txBox="1"/>
          <p:nvPr/>
        </p:nvSpPr>
        <p:spPr>
          <a:xfrm>
            <a:off x="618930" y="5083837"/>
            <a:ext cx="3778732" cy="18522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2701"/>
              </a:lnSpc>
              <a:spcBef>
                <a:spcPts val="108"/>
              </a:spcBef>
            </a:pPr>
            <a:endParaRPr sz="2700" dirty="0"/>
          </a:p>
          <a:p>
            <a:pPr marL="31185"/>
            <a:r>
              <a:rPr sz="2200" b="1" spc="-25" dirty="0">
                <a:latin typeface="Arial Narrow" panose="020B0606020202030204" pitchFamily="34" charset="0"/>
                <a:cs typeface="Arial"/>
              </a:rPr>
              <a:t>Predicates:</a:t>
            </a:r>
            <a:endParaRPr lang="en-US" sz="2200" b="1" spc="-25" dirty="0">
              <a:latin typeface="Arial Narrow" panose="020B0606020202030204" pitchFamily="34" charset="0"/>
              <a:cs typeface="Arial"/>
            </a:endParaRPr>
          </a:p>
          <a:p>
            <a:pPr marL="31185"/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	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p1   ⇐⇒  x &gt; y </a:t>
            </a:r>
            <a:br>
              <a:rPr lang="en-US" sz="2200" b="1" spc="-25" dirty="0">
                <a:latin typeface="Arial Narrow" panose="020B0606020202030204" pitchFamily="34" charset="0"/>
                <a:cs typeface="Arial"/>
              </a:rPr>
            </a:b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	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p2   ⇐⇒  y = 0</a:t>
            </a:r>
          </a:p>
        </p:txBody>
      </p:sp>
    </p:spTree>
    <p:extLst>
      <p:ext uri="{BB962C8B-B14F-4D97-AF65-F5344CB8AC3E}">
        <p14:creationId xmlns:p14="http://schemas.microsoft.com/office/powerpoint/2010/main" val="2066451123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Predicate</a:t>
            </a:r>
            <a:r>
              <a:rPr sz="2900" spc="-1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Abstraction:</a:t>
            </a:r>
            <a:r>
              <a:rPr sz="2900" spc="18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900" spc="-2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he</a:t>
            </a:r>
            <a:r>
              <a:rPr sz="2900" spc="-1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Basic</a:t>
            </a:r>
            <a:r>
              <a:rPr sz="2900" spc="-1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Idea</a:t>
            </a:r>
            <a:endParaRPr sz="29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05" y="1372865"/>
            <a:ext cx="6011856" cy="3626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 Narrow" panose="020B0606020202030204" pitchFamily="34" charset="0"/>
                <a:cs typeface="Arial"/>
              </a:rPr>
              <a:t>Concrete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states 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ia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les </a:t>
            </a:r>
            <a:r>
              <a:rPr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, </a:t>
            </a:r>
            <a:r>
              <a:rPr sz="2200" b="1" i="1" spc="37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: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8163" y="1979754"/>
            <a:ext cx="6186632" cy="304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ctr"/>
            <a:endParaRPr sz="2200" b="1"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1155" y="2062130"/>
            <a:ext cx="1736703" cy="1315932"/>
          </a:xfrm>
          <a:custGeom>
            <a:avLst/>
            <a:gdLst/>
            <a:ahLst/>
            <a:cxnLst/>
            <a:rect l="l" t="t" r="r" b="b"/>
            <a:pathLst>
              <a:path w="633597" h="633597">
                <a:moveTo>
                  <a:pt x="0" y="633597"/>
                </a:moveTo>
                <a:lnTo>
                  <a:pt x="0" y="0"/>
                </a:lnTo>
                <a:lnTo>
                  <a:pt x="633597" y="0"/>
                </a:lnTo>
                <a:lnTo>
                  <a:pt x="633597" y="633597"/>
                </a:lnTo>
                <a:lnTo>
                  <a:pt x="0" y="6335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 sz="2200" b="1">
              <a:latin typeface="Arial Narrow" panose="020B0606020202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6777" y="3961444"/>
            <a:ext cx="983410" cy="74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algn="ctr"/>
            <a:r>
              <a:rPr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1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37422" algn="ctr">
              <a:spcBef>
                <a:spcPts val="86"/>
              </a:spcBef>
            </a:pPr>
            <a:r>
              <a:rPr sz="2200" b="1" i="1" spc="-49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i="1" spc="86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2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38100" y="2234091"/>
            <a:ext cx="1282812" cy="972010"/>
          </a:xfrm>
          <a:custGeom>
            <a:avLst/>
            <a:gdLst/>
            <a:ahLst/>
            <a:cxnLst/>
            <a:rect l="l" t="t" r="r" b="b"/>
            <a:pathLst>
              <a:path w="468005" h="468005">
                <a:moveTo>
                  <a:pt x="234002" y="0"/>
                </a:moveTo>
                <a:lnTo>
                  <a:pt x="177768" y="6800"/>
                </a:lnTo>
                <a:lnTo>
                  <a:pt x="126464" y="26118"/>
                </a:lnTo>
                <a:lnTo>
                  <a:pt x="81715" y="56328"/>
                </a:lnTo>
                <a:lnTo>
                  <a:pt x="45148" y="95802"/>
                </a:lnTo>
                <a:lnTo>
                  <a:pt x="18388" y="142917"/>
                </a:lnTo>
                <a:lnTo>
                  <a:pt x="3062" y="196045"/>
                </a:lnTo>
                <a:lnTo>
                  <a:pt x="0" y="234002"/>
                </a:lnTo>
                <a:lnTo>
                  <a:pt x="775" y="253194"/>
                </a:lnTo>
                <a:lnTo>
                  <a:pt x="11929" y="307966"/>
                </a:lnTo>
                <a:lnTo>
                  <a:pt x="35058" y="357266"/>
                </a:lnTo>
                <a:lnTo>
                  <a:pt x="68537" y="399468"/>
                </a:lnTo>
                <a:lnTo>
                  <a:pt x="110739" y="432946"/>
                </a:lnTo>
                <a:lnTo>
                  <a:pt x="160039" y="456076"/>
                </a:lnTo>
                <a:lnTo>
                  <a:pt x="214810" y="467229"/>
                </a:lnTo>
                <a:lnTo>
                  <a:pt x="234002" y="468005"/>
                </a:lnTo>
                <a:lnTo>
                  <a:pt x="253195" y="467229"/>
                </a:lnTo>
                <a:lnTo>
                  <a:pt x="307966" y="456076"/>
                </a:lnTo>
                <a:lnTo>
                  <a:pt x="357266" y="432946"/>
                </a:lnTo>
                <a:lnTo>
                  <a:pt x="399468" y="399468"/>
                </a:lnTo>
                <a:lnTo>
                  <a:pt x="432947" y="357266"/>
                </a:lnTo>
                <a:lnTo>
                  <a:pt x="456076" y="307966"/>
                </a:lnTo>
                <a:lnTo>
                  <a:pt x="467230" y="253194"/>
                </a:lnTo>
                <a:lnTo>
                  <a:pt x="468005" y="234002"/>
                </a:lnTo>
                <a:lnTo>
                  <a:pt x="467230" y="214810"/>
                </a:lnTo>
                <a:lnTo>
                  <a:pt x="456076" y="160039"/>
                </a:lnTo>
                <a:lnTo>
                  <a:pt x="432947" y="110739"/>
                </a:lnTo>
                <a:lnTo>
                  <a:pt x="399468" y="68537"/>
                </a:lnTo>
                <a:lnTo>
                  <a:pt x="357266" y="35058"/>
                </a:lnTo>
                <a:lnTo>
                  <a:pt x="307966" y="11929"/>
                </a:lnTo>
                <a:lnTo>
                  <a:pt x="253195" y="775"/>
                </a:lnTo>
                <a:lnTo>
                  <a:pt x="234002" y="0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 sz="2200" b="1">
              <a:latin typeface="Arial Narrow" panose="020B0606020202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38100" y="2234091"/>
            <a:ext cx="1282812" cy="972010"/>
          </a:xfrm>
          <a:custGeom>
            <a:avLst/>
            <a:gdLst/>
            <a:ahLst/>
            <a:cxnLst/>
            <a:rect l="l" t="t" r="r" b="b"/>
            <a:pathLst>
              <a:path w="468005" h="468005">
                <a:moveTo>
                  <a:pt x="468005" y="234002"/>
                </a:moveTo>
                <a:lnTo>
                  <a:pt x="461205" y="177768"/>
                </a:lnTo>
                <a:lnTo>
                  <a:pt x="441887" y="126464"/>
                </a:lnTo>
                <a:lnTo>
                  <a:pt x="411677" y="81715"/>
                </a:lnTo>
                <a:lnTo>
                  <a:pt x="372202" y="45148"/>
                </a:lnTo>
                <a:lnTo>
                  <a:pt x="325088" y="18388"/>
                </a:lnTo>
                <a:lnTo>
                  <a:pt x="271959" y="3062"/>
                </a:lnTo>
                <a:lnTo>
                  <a:pt x="234002" y="0"/>
                </a:lnTo>
                <a:lnTo>
                  <a:pt x="214810" y="775"/>
                </a:lnTo>
                <a:lnTo>
                  <a:pt x="160039" y="11929"/>
                </a:lnTo>
                <a:lnTo>
                  <a:pt x="110739" y="35058"/>
                </a:lnTo>
                <a:lnTo>
                  <a:pt x="68537" y="68537"/>
                </a:lnTo>
                <a:lnTo>
                  <a:pt x="35058" y="110739"/>
                </a:lnTo>
                <a:lnTo>
                  <a:pt x="11929" y="160039"/>
                </a:lnTo>
                <a:lnTo>
                  <a:pt x="775" y="214810"/>
                </a:lnTo>
                <a:lnTo>
                  <a:pt x="0" y="234002"/>
                </a:lnTo>
                <a:lnTo>
                  <a:pt x="775" y="253194"/>
                </a:lnTo>
                <a:lnTo>
                  <a:pt x="11929" y="307966"/>
                </a:lnTo>
                <a:lnTo>
                  <a:pt x="35058" y="357266"/>
                </a:lnTo>
                <a:lnTo>
                  <a:pt x="68537" y="399468"/>
                </a:lnTo>
                <a:lnTo>
                  <a:pt x="110739" y="432946"/>
                </a:lnTo>
                <a:lnTo>
                  <a:pt x="160039" y="456076"/>
                </a:lnTo>
                <a:lnTo>
                  <a:pt x="214810" y="467229"/>
                </a:lnTo>
                <a:lnTo>
                  <a:pt x="234002" y="468005"/>
                </a:lnTo>
                <a:lnTo>
                  <a:pt x="253195" y="467229"/>
                </a:lnTo>
                <a:lnTo>
                  <a:pt x="307966" y="456076"/>
                </a:lnTo>
                <a:lnTo>
                  <a:pt x="357266" y="432946"/>
                </a:lnTo>
                <a:lnTo>
                  <a:pt x="399468" y="399468"/>
                </a:lnTo>
                <a:lnTo>
                  <a:pt x="432947" y="357266"/>
                </a:lnTo>
                <a:lnTo>
                  <a:pt x="456076" y="307966"/>
                </a:lnTo>
                <a:lnTo>
                  <a:pt x="467230" y="253194"/>
                </a:lnTo>
                <a:lnTo>
                  <a:pt x="468005" y="234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endParaRPr sz="2200" b="1">
              <a:latin typeface="Arial Narrow" panose="020B0606020202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7170" y="2316526"/>
            <a:ext cx="1145281" cy="13558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706" algn="ctr"/>
            <a:r>
              <a:rPr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2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118502" algn="ctr">
              <a:spcBef>
                <a:spcPts val="86"/>
              </a:spcBef>
            </a:pPr>
            <a:r>
              <a:rPr sz="2200" b="1" i="1" spc="-49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i="1" spc="86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0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31185" algn="ctr"/>
            <a:endParaRPr lang="en-US" sz="2200" b="1" i="1" spc="-196" dirty="0">
              <a:solidFill>
                <a:srgbClr val="FF0000"/>
              </a:solidFill>
              <a:latin typeface="Arial Narrow" panose="020B0606020202030204" pitchFamily="34" charset="0"/>
              <a:cs typeface="Arial"/>
            </a:endParaRPr>
          </a:p>
          <a:p>
            <a:pPr marL="31185" algn="ctr"/>
            <a:r>
              <a:rPr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74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1</a:t>
            </a:r>
            <a:r>
              <a:rPr sz="2200" b="1" i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36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238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2</a:t>
            </a:r>
            <a:endParaRPr sz="2200" b="1" baseline="-11111" dirty="0">
              <a:latin typeface="Arial Narrow" panose="020B0606020202030204" pitchFamily="34" charset="0"/>
              <a:cs typeface="Arial"/>
            </a:endParaRPr>
          </a:p>
          <a:p>
            <a:pPr marL="110706" algn="ctr"/>
            <a:br>
              <a:rPr lang="en-US" sz="2200" b="1" i="1" spc="172" dirty="0">
                <a:latin typeface="Arial Narrow" panose="020B0606020202030204" pitchFamily="34" charset="0"/>
                <a:cs typeface="Arial"/>
              </a:rPr>
            </a:b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940" y="5496528"/>
            <a:ext cx="1970302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 Narrow" panose="020B0606020202030204" pitchFamily="34" charset="0"/>
                <a:cs typeface="Arial"/>
              </a:rPr>
              <a:t>Predicates: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29562" y="5801709"/>
            <a:ext cx="422953" cy="768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>
              <a:lnSpc>
                <a:spcPts val="3315"/>
              </a:lnSpc>
            </a:pPr>
            <a:r>
              <a:rPr lang="en-US" sz="2200" b="1" i="1" spc="-221" dirty="0"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91" baseline="-13888" dirty="0">
                <a:latin typeface="Arial Narrow" panose="020B0606020202030204" pitchFamily="34" charset="0"/>
                <a:cs typeface="Arial"/>
              </a:rPr>
              <a:t>1</a:t>
            </a:r>
            <a:r>
              <a:rPr sz="2200" b="1" spc="-54" baseline="-13888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221" dirty="0"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91" baseline="-13888" dirty="0">
                <a:latin typeface="Arial Narrow" panose="020B0606020202030204" pitchFamily="34" charset="0"/>
                <a:cs typeface="Arial"/>
              </a:rPr>
              <a:t>2</a:t>
            </a:r>
            <a:endParaRPr sz="2200" b="1" baseline="-13888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8434" y="5880312"/>
            <a:ext cx="2043405" cy="875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i="1" spc="-528" dirty="0">
                <a:latin typeface="Arial Narrow" panose="020B0606020202030204" pitchFamily="34" charset="0"/>
                <a:cs typeface="Meiryo"/>
              </a:rPr>
              <a:t>⇐</a:t>
            </a:r>
            <a:r>
              <a:rPr sz="2200" b="1" i="1" spc="-37" dirty="0">
                <a:latin typeface="Arial Narrow" panose="020B0606020202030204" pitchFamily="34" charset="0"/>
                <a:cs typeface="Meiryo"/>
              </a:rPr>
              <a:t>⇒ </a:t>
            </a:r>
            <a:r>
              <a:rPr sz="2200" b="1" i="1" spc="-381" dirty="0">
                <a:latin typeface="Arial Narrow" panose="020B0606020202030204" pitchFamily="34" charset="0"/>
                <a:cs typeface="Meiryo"/>
              </a:rPr>
              <a:t> </a:t>
            </a:r>
            <a:r>
              <a:rPr sz="2200" b="1" i="1" spc="147" dirty="0">
                <a:latin typeface="Arial Narrow" panose="020B0606020202030204" pitchFamily="34" charset="0"/>
                <a:cs typeface="Arial"/>
              </a:rPr>
              <a:t>x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491" dirty="0">
                <a:latin typeface="Arial Narrow" panose="020B0606020202030204" pitchFamily="34" charset="0"/>
                <a:cs typeface="Arial"/>
              </a:rPr>
              <a:t>&gt;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74" dirty="0">
                <a:latin typeface="Arial Narrow" panose="020B0606020202030204" pitchFamily="34" charset="0"/>
                <a:cs typeface="Arial"/>
              </a:rPr>
              <a:t>y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31185">
              <a:lnSpc>
                <a:spcPts val="3327"/>
              </a:lnSpc>
            </a:pPr>
            <a:r>
              <a:rPr sz="2200" b="1" i="1" spc="-528" dirty="0">
                <a:latin typeface="Arial Narrow" panose="020B0606020202030204" pitchFamily="34" charset="0"/>
                <a:cs typeface="Meiryo"/>
              </a:rPr>
              <a:t>⇐</a:t>
            </a:r>
            <a:r>
              <a:rPr sz="2200" b="1" i="1" spc="-37" dirty="0">
                <a:latin typeface="Arial Narrow" panose="020B0606020202030204" pitchFamily="34" charset="0"/>
                <a:cs typeface="Meiryo"/>
              </a:rPr>
              <a:t>⇒ </a:t>
            </a:r>
            <a:r>
              <a:rPr sz="2200" b="1" i="1" spc="-381" dirty="0">
                <a:latin typeface="Arial Narrow" panose="020B0606020202030204" pitchFamily="34" charset="0"/>
                <a:cs typeface="Meiryo"/>
              </a:rPr>
              <a:t> </a:t>
            </a:r>
            <a:r>
              <a:rPr sz="2200" b="1" i="1" spc="-74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i="1" spc="98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91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21" dirty="0">
                <a:latin typeface="Arial Narrow" panose="020B0606020202030204" pitchFamily="34" charset="0"/>
                <a:cs typeface="Arial"/>
              </a:rPr>
              <a:t>0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45448" y="6940743"/>
            <a:ext cx="186239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1587" y="2316526"/>
            <a:ext cx="3458600" cy="28079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834" algn="ctr">
              <a:tabLst>
                <a:tab pos="2203210" algn="l"/>
              </a:tabLst>
            </a:pPr>
            <a:r>
              <a:rPr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2	</a:t>
            </a:r>
            <a:r>
              <a:rPr lang="en-US" sz="2200" b="1" spc="-172" dirty="0">
                <a:latin typeface="Arial Narrow" panose="020B0606020202030204" pitchFamily="34" charset="0"/>
                <a:cs typeface="Arial"/>
              </a:rPr>
              <a:t>   </a:t>
            </a:r>
            <a:r>
              <a:rPr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0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266630" algn="ctr">
              <a:spcBef>
                <a:spcPts val="86"/>
              </a:spcBef>
              <a:tabLst>
                <a:tab pos="2211006" algn="l"/>
              </a:tabLst>
            </a:pPr>
            <a:r>
              <a:rPr sz="2200" b="1" i="1" spc="-49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i="1" spc="86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1	</a:t>
            </a:r>
            <a:r>
              <a:rPr lang="en-US" sz="2200" b="1" spc="-172" dirty="0">
                <a:latin typeface="Arial Narrow" panose="020B0606020202030204" pitchFamily="34" charset="0"/>
                <a:cs typeface="Arial"/>
              </a:rPr>
              <a:t>   </a:t>
            </a:r>
            <a:r>
              <a:rPr sz="2200" b="1" i="1" spc="-49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i="1" spc="86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0</a:t>
            </a:r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266630">
              <a:spcBef>
                <a:spcPts val="86"/>
              </a:spcBef>
              <a:tabLst>
                <a:tab pos="2211006" algn="l"/>
              </a:tabLst>
            </a:pPr>
            <a:r>
              <a:rPr lang="en-US"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                   </a:t>
            </a:r>
            <a:r>
              <a:rPr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74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1</a:t>
            </a:r>
            <a:r>
              <a:rPr sz="2200" b="1" i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36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442" dirty="0">
                <a:solidFill>
                  <a:srgbClr val="FF0000"/>
                </a:solidFill>
                <a:latin typeface="Arial Narrow" panose="020B0606020202030204" pitchFamily="34" charset="0"/>
                <a:cs typeface="Meiryo"/>
              </a:rPr>
              <a:t>¬</a:t>
            </a:r>
            <a:r>
              <a:rPr lang="en-US" sz="2200" b="1" i="1" spc="-442" dirty="0">
                <a:solidFill>
                  <a:srgbClr val="FF0000"/>
                </a:solidFill>
                <a:latin typeface="Arial Narrow" panose="020B0606020202030204" pitchFamily="34" charset="0"/>
                <a:cs typeface="Meiryo"/>
              </a:rPr>
              <a:t>     </a:t>
            </a:r>
            <a:r>
              <a:rPr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238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2</a:t>
            </a:r>
            <a:r>
              <a:rPr lang="en-US" sz="2200" b="1" spc="-238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23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             </a:t>
            </a:r>
            <a:r>
              <a:rPr sz="2200" b="1" i="1" spc="-442" dirty="0">
                <a:solidFill>
                  <a:srgbClr val="FF0000"/>
                </a:solidFill>
                <a:latin typeface="Arial Narrow" panose="020B0606020202030204" pitchFamily="34" charset="0"/>
                <a:cs typeface="Meiryo"/>
              </a:rPr>
              <a:t>¬</a:t>
            </a:r>
            <a:r>
              <a:rPr lang="en-US" sz="2200" b="1" i="1" spc="-442" dirty="0">
                <a:solidFill>
                  <a:srgbClr val="FF0000"/>
                </a:solidFill>
                <a:latin typeface="Arial Narrow" panose="020B0606020202030204" pitchFamily="34" charset="0"/>
                <a:cs typeface="Meiryo"/>
              </a:rPr>
              <a:t>      </a:t>
            </a:r>
            <a:r>
              <a:rPr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74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1</a:t>
            </a:r>
            <a:r>
              <a:rPr sz="2200" b="1" i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36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238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2</a:t>
            </a:r>
            <a:endParaRPr sz="2200" b="1" baseline="-11111" dirty="0">
              <a:latin typeface="Arial Narrow" panose="020B0606020202030204" pitchFamily="34" charset="0"/>
              <a:cs typeface="Arial"/>
            </a:endParaRPr>
          </a:p>
          <a:p>
            <a:pPr algn="ctr">
              <a:lnSpc>
                <a:spcPts val="1842"/>
              </a:lnSpc>
              <a:spcBef>
                <a:spcPts val="29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algn="ctr">
              <a:lnSpc>
                <a:spcPts val="2456"/>
              </a:lnSpc>
            </a:pPr>
            <a:endParaRPr sz="2200" b="1" dirty="0">
              <a:latin typeface="Arial Narrow" panose="020B060602020203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0561" y="4698390"/>
            <a:ext cx="1810171" cy="605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algn="ctr"/>
            <a:r>
              <a:rPr sz="2200" b="1" i="1" spc="-442" dirty="0">
                <a:solidFill>
                  <a:srgbClr val="FF0000"/>
                </a:solidFill>
                <a:latin typeface="Arial Narrow" panose="020B0606020202030204" pitchFamily="34" charset="0"/>
                <a:cs typeface="Meiryo"/>
              </a:rPr>
              <a:t>¬</a:t>
            </a:r>
            <a:r>
              <a:rPr lang="en-US" sz="2200" b="1" i="1" spc="-442" dirty="0">
                <a:solidFill>
                  <a:srgbClr val="FF0000"/>
                </a:solidFill>
                <a:latin typeface="Arial Narrow" panose="020B0606020202030204" pitchFamily="34" charset="0"/>
                <a:cs typeface="Meiryo"/>
              </a:rPr>
              <a:t>       </a:t>
            </a:r>
            <a:r>
              <a:rPr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74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1</a:t>
            </a:r>
            <a:r>
              <a:rPr sz="2200" b="1" i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36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442" dirty="0">
                <a:solidFill>
                  <a:srgbClr val="FF0000"/>
                </a:solidFill>
                <a:latin typeface="Arial Narrow" panose="020B0606020202030204" pitchFamily="34" charset="0"/>
                <a:cs typeface="Meiryo"/>
              </a:rPr>
              <a:t>¬</a:t>
            </a:r>
            <a:r>
              <a:rPr lang="en-US" sz="2200" b="1" i="1" spc="-442" dirty="0">
                <a:solidFill>
                  <a:srgbClr val="FF0000"/>
                </a:solidFill>
                <a:latin typeface="Arial Narrow" panose="020B0606020202030204" pitchFamily="34" charset="0"/>
                <a:cs typeface="Meiryo"/>
              </a:rPr>
              <a:t>         </a:t>
            </a:r>
            <a:r>
              <a:rPr sz="2200" b="1" i="1" spc="-19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-238" baseline="-1111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2</a:t>
            </a:r>
            <a:endParaRPr sz="2200" b="1" baseline="-1111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170" y="3880520"/>
            <a:ext cx="816249" cy="1120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0706" algn="ctr"/>
            <a:r>
              <a:rPr lang="en-US" sz="2200" b="1" i="1" spc="-12" dirty="0">
                <a:latin typeface="Arial Narrow" panose="020B0606020202030204" pitchFamily="34" charset="0"/>
                <a:cs typeface="Arial"/>
              </a:rPr>
              <a:t>x = 1</a:t>
            </a:r>
          </a:p>
          <a:p>
            <a:pPr marL="118502" algn="ctr">
              <a:spcBef>
                <a:spcPts val="86"/>
              </a:spcBef>
            </a:pPr>
            <a:r>
              <a:rPr lang="en-US" sz="2200" b="1" i="1" spc="-12" dirty="0">
                <a:latin typeface="Arial Narrow" panose="020B0606020202030204" pitchFamily="34" charset="0"/>
                <a:cs typeface="Arial"/>
              </a:rPr>
              <a:t>y = 0</a:t>
            </a:r>
          </a:p>
          <a:p>
            <a:pPr algn="ctr"/>
            <a:endParaRPr lang="en-US" sz="2200" b="1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2587" y="3905250"/>
            <a:ext cx="1844176" cy="112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8834" algn="ctr"/>
            <a:r>
              <a:rPr lang="en-US" sz="2200" b="1" spc="479" dirty="0">
                <a:latin typeface="Arial Narrow" panose="020B0606020202030204" pitchFamily="34" charset="0"/>
                <a:cs typeface="Arial"/>
              </a:rPr>
              <a:t>x=1</a:t>
            </a:r>
          </a:p>
          <a:p>
            <a:pPr marL="266630" algn="ctr">
              <a:spcBef>
                <a:spcPts val="86"/>
              </a:spcBef>
            </a:pPr>
            <a:r>
              <a:rPr lang="en-US" sz="2200" b="1" spc="479" dirty="0">
                <a:latin typeface="Arial Narrow" panose="020B0606020202030204" pitchFamily="34" charset="0"/>
                <a:cs typeface="Arial"/>
              </a:rPr>
              <a:t>y=1</a:t>
            </a:r>
          </a:p>
          <a:p>
            <a:pPr algn="ctr"/>
            <a:endParaRPr lang="en-US" sz="2200" b="1" dirty="0">
              <a:latin typeface="Arial Narrow" panose="020B0606020202030204" pitchFamily="34" charset="0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6986587" y="5994280"/>
            <a:ext cx="4690780" cy="4840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solidFill>
                  <a:srgbClr val="C00000"/>
                </a:solidFill>
                <a:latin typeface="Arial Narrow" panose="020B0606020202030204" pitchFamily="34" charset="0"/>
                <a:cs typeface="Arial"/>
              </a:rPr>
              <a:t>Abstract Transitions?</a:t>
            </a:r>
          </a:p>
        </p:txBody>
      </p:sp>
    </p:spTree>
    <p:extLst>
      <p:ext uri="{BB962C8B-B14F-4D97-AF65-F5344CB8AC3E}">
        <p14:creationId xmlns:p14="http://schemas.microsoft.com/office/powerpoint/2010/main" val="418529406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Existential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Abstractio</a:t>
            </a:r>
            <a:r>
              <a:rPr sz="2900" spc="-37" dirty="0">
                <a:latin typeface="Arial"/>
                <a:cs typeface="Arial"/>
              </a:rPr>
              <a:t>n</a:t>
            </a:r>
            <a:r>
              <a:rPr sz="2900" spc="-17" baseline="31250" dirty="0">
                <a:latin typeface="Arial"/>
                <a:cs typeface="Arial"/>
              </a:rPr>
              <a:t>1</a:t>
            </a:r>
            <a:endParaRPr sz="2900" baseline="312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7793" y="2077023"/>
            <a:ext cx="10955016" cy="530043"/>
          </a:xfrm>
          <a:custGeom>
            <a:avLst/>
            <a:gdLst/>
            <a:ahLst/>
            <a:cxnLst/>
            <a:rect l="l" t="t" r="r" b="b"/>
            <a:pathLst>
              <a:path w="3996690" h="255206">
                <a:moveTo>
                  <a:pt x="0" y="255206"/>
                </a:moveTo>
                <a:lnTo>
                  <a:pt x="3996690" y="255206"/>
                </a:lnTo>
                <a:lnTo>
                  <a:pt x="3996690" y="0"/>
                </a:lnTo>
                <a:lnTo>
                  <a:pt x="0" y="0"/>
                </a:lnTo>
                <a:lnTo>
                  <a:pt x="0" y="255206"/>
                </a:lnTo>
                <a:close/>
              </a:path>
            </a:pathLst>
          </a:custGeom>
          <a:solidFill>
            <a:srgbClr val="BCC8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793" y="2593958"/>
            <a:ext cx="10955016" cy="2073292"/>
          </a:xfrm>
          <a:custGeom>
            <a:avLst/>
            <a:gdLst/>
            <a:ahLst/>
            <a:cxnLst/>
            <a:rect l="l" t="t" r="r" b="b"/>
            <a:pathLst>
              <a:path w="3996690" h="891146">
                <a:moveTo>
                  <a:pt x="0" y="891146"/>
                </a:moveTo>
                <a:lnTo>
                  <a:pt x="3996690" y="891146"/>
                </a:lnTo>
                <a:lnTo>
                  <a:pt x="3996690" y="0"/>
                </a:lnTo>
                <a:lnTo>
                  <a:pt x="0" y="0"/>
                </a:lnTo>
                <a:lnTo>
                  <a:pt x="0" y="891146"/>
                </a:lnTo>
                <a:close/>
              </a:path>
            </a:pathLst>
          </a:custGeom>
          <a:solidFill>
            <a:srgbClr val="E8E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1942" y="2109890"/>
            <a:ext cx="9116993" cy="13847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dirty="0">
                <a:latin typeface="Arial"/>
                <a:cs typeface="Arial"/>
              </a:rPr>
              <a:t>Definition</a:t>
            </a:r>
            <a:r>
              <a:rPr sz="2900" spc="160" dirty="0">
                <a:latin typeface="Arial"/>
                <a:cs typeface="Arial"/>
              </a:rPr>
              <a:t> </a:t>
            </a:r>
            <a:r>
              <a:rPr sz="2900" spc="-37" dirty="0">
                <a:latin typeface="Arial"/>
                <a:cs typeface="Arial"/>
              </a:rPr>
              <a:t>(Existe</a:t>
            </a:r>
            <a:r>
              <a:rPr sz="2900" spc="-110" dirty="0">
                <a:latin typeface="Arial"/>
                <a:cs typeface="Arial"/>
              </a:rPr>
              <a:t>n</a:t>
            </a:r>
            <a:r>
              <a:rPr sz="2900" spc="74" dirty="0">
                <a:latin typeface="Arial"/>
                <a:cs typeface="Arial"/>
              </a:rPr>
              <a:t>tial</a:t>
            </a:r>
            <a:r>
              <a:rPr sz="2900" spc="147" dirty="0">
                <a:latin typeface="Arial"/>
                <a:cs typeface="Arial"/>
              </a:rPr>
              <a:t> </a:t>
            </a:r>
            <a:r>
              <a:rPr sz="2900" spc="12" dirty="0">
                <a:latin typeface="Arial"/>
                <a:cs typeface="Arial"/>
              </a:rPr>
              <a:t>Abstraction)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1596"/>
              </a:lnSpc>
            </a:pPr>
            <a:endParaRPr sz="1600"/>
          </a:p>
          <a:p>
            <a:pPr marL="31185"/>
            <a:r>
              <a:rPr sz="2700" spc="-25" dirty="0">
                <a:latin typeface="Arial"/>
                <a:cs typeface="Arial"/>
              </a:rPr>
              <a:t>A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model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 </a:t>
            </a:r>
            <a:r>
              <a:rPr sz="4100" spc="-312" baseline="15151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363" dirty="0">
                <a:latin typeface="Arial"/>
                <a:cs typeface="Arial"/>
              </a:rPr>
              <a:t>S</a:t>
            </a:r>
            <a:r>
              <a:rPr sz="4100" spc="643" baseline="15151" dirty="0">
                <a:latin typeface="Arial"/>
                <a:cs typeface="Arial"/>
              </a:rPr>
              <a:t>ˆ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363" dirty="0">
                <a:latin typeface="Arial"/>
                <a:cs typeface="Arial"/>
              </a:rPr>
              <a:t>S</a:t>
            </a:r>
            <a:r>
              <a:rPr sz="4100" spc="405" baseline="15151" dirty="0">
                <a:latin typeface="Arial"/>
                <a:cs typeface="Arial"/>
              </a:rPr>
              <a:t>ˆ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154" dirty="0">
                <a:latin typeface="Arial"/>
                <a:cs typeface="Arial"/>
              </a:rPr>
              <a:t>T</a:t>
            </a:r>
            <a:r>
              <a:rPr sz="4100" spc="754" baseline="15151" dirty="0">
                <a:latin typeface="Arial"/>
                <a:cs typeface="Arial"/>
              </a:rPr>
              <a:t>ˆ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is </a:t>
            </a:r>
            <a:r>
              <a:rPr sz="2700" spc="-25" dirty="0">
                <a:latin typeface="Arial"/>
                <a:cs typeface="Arial"/>
              </a:rPr>
              <a:t>an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i="1" spc="-12" dirty="0">
                <a:solidFill>
                  <a:srgbClr val="FF0000"/>
                </a:solidFill>
                <a:latin typeface="Arial"/>
                <a:cs typeface="Arial"/>
              </a:rPr>
              <a:t>xistential </a:t>
            </a:r>
            <a:r>
              <a:rPr sz="2700" i="1" spc="-25" dirty="0">
                <a:solidFill>
                  <a:srgbClr val="FF0000"/>
                </a:solidFill>
                <a:latin typeface="Arial"/>
                <a:cs typeface="Arial"/>
              </a:rPr>
              <a:t>abst</a:t>
            </a:r>
            <a:r>
              <a:rPr sz="2700" i="1" spc="-49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00" i="1" spc="-12" dirty="0">
                <a:solidFill>
                  <a:srgbClr val="FF0000"/>
                </a:solidFill>
                <a:latin typeface="Arial"/>
                <a:cs typeface="Arial"/>
              </a:rPr>
              <a:t>action </a:t>
            </a:r>
            <a:r>
              <a:rPr sz="2700" spc="-12" dirty="0">
                <a:latin typeface="Arial"/>
                <a:cs typeface="Arial"/>
              </a:rPr>
              <a:t>of</a:t>
            </a:r>
            <a:endParaRPr sz="2700">
              <a:latin typeface="Arial"/>
              <a:cs typeface="Arial"/>
            </a:endParaRPr>
          </a:p>
          <a:p>
            <a:pPr marL="31185">
              <a:spcBef>
                <a:spcPts val="86"/>
              </a:spcBef>
            </a:pPr>
            <a:r>
              <a:rPr sz="2700" i="1" spc="331" dirty="0">
                <a:latin typeface="Arial"/>
                <a:cs typeface="Arial"/>
              </a:rPr>
              <a:t>M</a:t>
            </a:r>
            <a:r>
              <a:rPr sz="2700" i="1" spc="280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72" dirty="0">
                <a:latin typeface="Arial"/>
                <a:cs typeface="Arial"/>
              </a:rPr>
              <a:t>S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72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10" dirty="0">
                <a:latin typeface="Arial"/>
                <a:cs typeface="Arial"/>
              </a:rPr>
              <a:t>T</a:t>
            </a:r>
            <a:r>
              <a:rPr sz="2700" i="1" spc="-381" dirty="0">
                <a:latin typeface="Arial"/>
                <a:cs typeface="Arial"/>
              </a:rPr>
              <a:t> 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with respect to </a:t>
            </a:r>
            <a:r>
              <a:rPr sz="2700" i="1" spc="160" dirty="0">
                <a:latin typeface="Arial"/>
                <a:cs typeface="Arial"/>
              </a:rPr>
              <a:t>α </a:t>
            </a:r>
            <a:r>
              <a:rPr sz="2700" spc="-25" dirty="0">
                <a:latin typeface="Arial"/>
                <a:cs typeface="Arial"/>
              </a:rPr>
              <a:t>: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72" dirty="0">
                <a:latin typeface="Arial"/>
                <a:cs typeface="Arial"/>
              </a:rPr>
              <a:t>S</a:t>
            </a:r>
            <a:r>
              <a:rPr sz="2700" i="1" spc="147" dirty="0">
                <a:latin typeface="Arial"/>
                <a:cs typeface="Arial"/>
              </a:rPr>
              <a:t> </a:t>
            </a:r>
            <a:r>
              <a:rPr sz="2700" i="1" spc="-37" dirty="0">
                <a:latin typeface="Meiryo"/>
                <a:cs typeface="Meiryo"/>
              </a:rPr>
              <a:t>→</a:t>
            </a:r>
            <a:r>
              <a:rPr sz="2700" i="1" spc="-184" dirty="0">
                <a:latin typeface="Meiryo"/>
                <a:cs typeface="Meiryo"/>
              </a:rPr>
              <a:t> </a:t>
            </a:r>
            <a:r>
              <a:rPr sz="2700" i="1" spc="-1363" dirty="0">
                <a:latin typeface="Arial"/>
                <a:cs typeface="Arial"/>
              </a:rPr>
              <a:t>S</a:t>
            </a:r>
            <a:r>
              <a:rPr sz="4100" spc="643" baseline="15151" dirty="0">
                <a:latin typeface="Arial"/>
                <a:cs typeface="Arial"/>
              </a:rPr>
              <a:t>ˆ</a:t>
            </a:r>
            <a:r>
              <a:rPr sz="4100" spc="-17" baseline="15151" dirty="0">
                <a:latin typeface="Arial"/>
                <a:cs typeface="Arial"/>
              </a:rPr>
              <a:t> </a:t>
            </a:r>
            <a:r>
              <a:rPr sz="2700" spc="-12" dirty="0">
                <a:latin typeface="Arial"/>
                <a:cs typeface="Arial"/>
              </a:rPr>
              <a:t>iff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187" y="3601047"/>
            <a:ext cx="9719394" cy="9900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buFont typeface="Arial" panose="020B0604020202020204" pitchFamily="34" charset="0"/>
              <a:buChar char="•"/>
            </a:pPr>
            <a:r>
              <a:rPr lang="en-US" sz="2400" dirty="0"/>
              <a:t>∃ 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393" dirty="0">
                <a:latin typeface="Meiryo"/>
                <a:cs typeface="Meiryo"/>
              </a:rPr>
              <a:t>∈</a:t>
            </a:r>
            <a:r>
              <a:rPr sz="2700" i="1" spc="-184" dirty="0">
                <a:latin typeface="Meiryo"/>
                <a:cs typeface="Meiryo"/>
              </a:rPr>
              <a:t> </a:t>
            </a:r>
            <a:r>
              <a:rPr sz="2700" i="1" spc="-172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265" dirty="0">
                <a:latin typeface="Arial"/>
                <a:cs typeface="Arial"/>
              </a:rPr>
              <a:t>s</a:t>
            </a:r>
            <a:r>
              <a:rPr sz="2700" spc="430" dirty="0">
                <a:latin typeface="Arial"/>
                <a:cs typeface="Arial"/>
              </a:rPr>
              <a:t>ˆ</a:t>
            </a:r>
            <a:r>
              <a:rPr lang="en-US" sz="2700" spc="430" dirty="0">
                <a:latin typeface="Arial"/>
                <a:cs typeface="Arial"/>
              </a:rPr>
              <a:t>  </a:t>
            </a:r>
            <a:r>
              <a:rPr lang="en-US" sz="2700" i="1" spc="-37" dirty="0">
                <a:latin typeface="Meiryo"/>
                <a:cs typeface="Meiryo"/>
              </a:rPr>
              <a:t>⇒	</a:t>
            </a:r>
            <a:r>
              <a:rPr lang="en-US" sz="2700" i="1" spc="-1265" dirty="0">
                <a:cs typeface="Arial"/>
              </a:rPr>
              <a:t>s</a:t>
            </a:r>
            <a:r>
              <a:rPr lang="en-US" sz="2700" spc="430" dirty="0">
                <a:cs typeface="Arial"/>
              </a:rPr>
              <a:t>ˆ</a:t>
            </a:r>
            <a:r>
              <a:rPr lang="en-US" sz="2700" spc="-209" dirty="0">
                <a:cs typeface="Arial"/>
              </a:rPr>
              <a:t> </a:t>
            </a:r>
            <a:r>
              <a:rPr lang="en-US" sz="2700" i="1" spc="-393" dirty="0">
                <a:latin typeface="Meiryo"/>
                <a:cs typeface="Meiryo"/>
              </a:rPr>
              <a:t>∈</a:t>
            </a:r>
            <a:r>
              <a:rPr lang="en-US" sz="2700" i="1" spc="-184" dirty="0">
                <a:latin typeface="Meiryo"/>
                <a:cs typeface="Meiryo"/>
              </a:rPr>
              <a:t> </a:t>
            </a:r>
            <a:r>
              <a:rPr lang="en-US" sz="2700" i="1" spc="-1363" dirty="0">
                <a:cs typeface="Arial"/>
              </a:rPr>
              <a:t>S</a:t>
            </a:r>
            <a:r>
              <a:rPr lang="en-US" sz="4100" spc="405" baseline="15151" dirty="0">
                <a:cs typeface="Arial"/>
              </a:rPr>
              <a:t>ˆ</a:t>
            </a:r>
            <a:r>
              <a:rPr lang="en-US" sz="2900" spc="-91" baseline="-10416" dirty="0">
                <a:cs typeface="Arial"/>
              </a:rPr>
              <a:t>0	</a:t>
            </a:r>
            <a:r>
              <a:rPr lang="en-US" sz="2700" spc="-25" dirty="0">
                <a:cs typeface="Arial"/>
              </a:rPr>
              <a:t>and</a:t>
            </a: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lang="en-US" sz="2400" dirty="0"/>
              <a:t>∃ </a:t>
            </a:r>
            <a:r>
              <a:rPr lang="en-US" sz="2700" spc="123" dirty="0">
                <a:cs typeface="Arial"/>
              </a:rPr>
              <a:t>(</a:t>
            </a:r>
            <a:r>
              <a:rPr lang="en-US" sz="2700" i="1" spc="-74" dirty="0">
                <a:cs typeface="Arial"/>
              </a:rPr>
              <a:t>s,</a:t>
            </a:r>
            <a:r>
              <a:rPr lang="en-US" sz="2700" i="1" spc="-307" dirty="0">
                <a:cs typeface="Arial"/>
              </a:rPr>
              <a:t> </a:t>
            </a:r>
            <a:r>
              <a:rPr lang="en-US" sz="2700" i="1" spc="-110" dirty="0" err="1">
                <a:cs typeface="Arial"/>
              </a:rPr>
              <a:t>s</a:t>
            </a:r>
            <a:r>
              <a:rPr lang="en-US" sz="2900" i="1" spc="-108" baseline="27777" dirty="0" err="1">
                <a:latin typeface="Meiryo"/>
                <a:cs typeface="Meiryo"/>
              </a:rPr>
              <a:t>t</a:t>
            </a:r>
            <a:r>
              <a:rPr lang="en-US" sz="2700" spc="123" dirty="0">
                <a:cs typeface="Arial"/>
              </a:rPr>
              <a:t>)</a:t>
            </a:r>
            <a:r>
              <a:rPr lang="en-US" sz="2700" spc="-12" dirty="0">
                <a:cs typeface="Arial"/>
              </a:rPr>
              <a:t> </a:t>
            </a:r>
            <a:r>
              <a:rPr lang="en-US" sz="2700" i="1" spc="-393" dirty="0">
                <a:latin typeface="Meiryo"/>
                <a:cs typeface="Meiryo"/>
              </a:rPr>
              <a:t>∈</a:t>
            </a:r>
            <a:r>
              <a:rPr lang="en-US" sz="2700" i="1" spc="-184" dirty="0">
                <a:latin typeface="Meiryo"/>
                <a:cs typeface="Meiryo"/>
              </a:rPr>
              <a:t> </a:t>
            </a:r>
            <a:r>
              <a:rPr lang="en-US" sz="2700" i="1" spc="110" dirty="0">
                <a:cs typeface="Arial"/>
              </a:rPr>
              <a:t>T</a:t>
            </a:r>
            <a:r>
              <a:rPr lang="en-US" sz="2700" i="1" spc="-25" dirty="0">
                <a:cs typeface="Arial"/>
              </a:rPr>
              <a:t>.</a:t>
            </a:r>
            <a:r>
              <a:rPr lang="en-US" sz="2700" i="1" spc="-307" dirty="0">
                <a:cs typeface="Arial"/>
              </a:rPr>
              <a:t> </a:t>
            </a:r>
            <a:r>
              <a:rPr lang="en-US" sz="2700" i="1" spc="160" dirty="0">
                <a:cs typeface="Arial"/>
              </a:rPr>
              <a:t>α</a:t>
            </a:r>
            <a:r>
              <a:rPr lang="en-US" sz="2700" spc="123" dirty="0">
                <a:cs typeface="Arial"/>
              </a:rPr>
              <a:t>(</a:t>
            </a:r>
            <a:r>
              <a:rPr lang="en-US" sz="2700" i="1" spc="-110" dirty="0">
                <a:cs typeface="Arial"/>
              </a:rPr>
              <a:t>s</a:t>
            </a:r>
            <a:r>
              <a:rPr lang="en-US" sz="2700" spc="123" dirty="0">
                <a:cs typeface="Arial"/>
              </a:rPr>
              <a:t>)</a:t>
            </a:r>
            <a:r>
              <a:rPr lang="en-US" sz="2700" spc="-12" dirty="0">
                <a:cs typeface="Arial"/>
              </a:rPr>
              <a:t> </a:t>
            </a:r>
            <a:r>
              <a:rPr lang="en-US" sz="2700" spc="479" dirty="0">
                <a:cs typeface="Arial"/>
              </a:rPr>
              <a:t>=</a:t>
            </a:r>
            <a:r>
              <a:rPr lang="en-US" sz="2700" spc="-12" dirty="0">
                <a:cs typeface="Arial"/>
              </a:rPr>
              <a:t> </a:t>
            </a:r>
            <a:r>
              <a:rPr lang="en-US" sz="2700" i="1" spc="-1265" dirty="0">
                <a:cs typeface="Arial"/>
              </a:rPr>
              <a:t>s</a:t>
            </a:r>
            <a:r>
              <a:rPr lang="en-US" sz="2700" spc="430" dirty="0">
                <a:cs typeface="Arial"/>
              </a:rPr>
              <a:t>ˆ</a:t>
            </a:r>
            <a:r>
              <a:rPr lang="en-US" sz="2700" spc="-356" dirty="0">
                <a:cs typeface="Arial"/>
              </a:rPr>
              <a:t> </a:t>
            </a:r>
            <a:r>
              <a:rPr lang="en-US" sz="2700" i="1" spc="-393" dirty="0">
                <a:latin typeface="Meiryo"/>
                <a:cs typeface="Meiryo"/>
              </a:rPr>
              <a:t>∧</a:t>
            </a:r>
            <a:r>
              <a:rPr lang="en-US" sz="2700" i="1" spc="-331" dirty="0">
                <a:latin typeface="Meiryo"/>
                <a:cs typeface="Meiryo"/>
              </a:rPr>
              <a:t>  </a:t>
            </a:r>
            <a:r>
              <a:rPr lang="en-US" sz="2700" i="1" spc="160" dirty="0">
                <a:cs typeface="Arial"/>
              </a:rPr>
              <a:t>α</a:t>
            </a:r>
            <a:r>
              <a:rPr lang="en-US" sz="2700" spc="123" dirty="0">
                <a:cs typeface="Arial"/>
              </a:rPr>
              <a:t>(</a:t>
            </a:r>
            <a:r>
              <a:rPr lang="en-US" sz="2700" i="1" spc="-110" dirty="0" err="1">
                <a:cs typeface="Arial"/>
              </a:rPr>
              <a:t>s</a:t>
            </a:r>
            <a:r>
              <a:rPr lang="en-US" sz="2900" i="1" spc="-108" baseline="27777" dirty="0" err="1">
                <a:latin typeface="Meiryo"/>
                <a:cs typeface="Meiryo"/>
              </a:rPr>
              <a:t>t</a:t>
            </a:r>
            <a:r>
              <a:rPr lang="en-US" sz="2700" spc="123" dirty="0">
                <a:cs typeface="Arial"/>
              </a:rPr>
              <a:t>)</a:t>
            </a:r>
            <a:r>
              <a:rPr lang="en-US" sz="2700" spc="-12" dirty="0">
                <a:cs typeface="Arial"/>
              </a:rPr>
              <a:t> </a:t>
            </a:r>
            <a:r>
              <a:rPr lang="en-US" sz="2700" spc="479" dirty="0">
                <a:cs typeface="Arial"/>
              </a:rPr>
              <a:t>=</a:t>
            </a:r>
            <a:r>
              <a:rPr lang="en-US" sz="2700" spc="-12" dirty="0">
                <a:cs typeface="Arial"/>
              </a:rPr>
              <a:t> </a:t>
            </a:r>
            <a:r>
              <a:rPr lang="en-US" sz="2700" i="1" spc="-1265" dirty="0" err="1">
                <a:cs typeface="Arial"/>
              </a:rPr>
              <a:t>s</a:t>
            </a:r>
            <a:r>
              <a:rPr lang="en-US" sz="2700" spc="233" dirty="0" err="1">
                <a:cs typeface="Arial"/>
              </a:rPr>
              <a:t>ˆ</a:t>
            </a:r>
            <a:r>
              <a:rPr lang="en-US" sz="2900" i="1" spc="-295" baseline="27777" dirty="0" err="1">
                <a:latin typeface="Meiryo"/>
                <a:cs typeface="Meiryo"/>
              </a:rPr>
              <a:t>t</a:t>
            </a:r>
            <a:r>
              <a:rPr lang="en-US" sz="2900" i="1" spc="-295" dirty="0">
                <a:latin typeface="Meiryo"/>
                <a:cs typeface="Meiryo"/>
              </a:rPr>
              <a:t>     </a:t>
            </a:r>
            <a:r>
              <a:rPr lang="en-US" sz="2800" i="1" spc="-37" dirty="0">
                <a:latin typeface="Meiryo"/>
                <a:cs typeface="Meiryo"/>
              </a:rPr>
              <a:t>⇒	</a:t>
            </a:r>
            <a:r>
              <a:rPr lang="en-US" sz="2800" spc="123" dirty="0">
                <a:cs typeface="Arial"/>
              </a:rPr>
              <a:t>(</a:t>
            </a:r>
            <a:r>
              <a:rPr lang="en-US" sz="2800" i="1" spc="-1265" dirty="0">
                <a:cs typeface="Arial"/>
              </a:rPr>
              <a:t>s</a:t>
            </a:r>
            <a:r>
              <a:rPr lang="en-US" sz="2800" spc="233" dirty="0">
                <a:cs typeface="Arial"/>
              </a:rPr>
              <a:t>ˆ</a:t>
            </a:r>
            <a:r>
              <a:rPr lang="en-US" sz="2800" i="1" spc="-25" dirty="0">
                <a:cs typeface="Arial"/>
              </a:rPr>
              <a:t>,</a:t>
            </a:r>
            <a:r>
              <a:rPr lang="en-US" sz="2800" i="1" spc="-307" dirty="0">
                <a:cs typeface="Arial"/>
              </a:rPr>
              <a:t> </a:t>
            </a:r>
            <a:r>
              <a:rPr lang="en-US" sz="2800" i="1" spc="-1265" dirty="0" err="1">
                <a:cs typeface="Arial"/>
              </a:rPr>
              <a:t>s</a:t>
            </a:r>
            <a:r>
              <a:rPr lang="en-US" sz="2800" spc="233" dirty="0" err="1">
                <a:cs typeface="Arial"/>
              </a:rPr>
              <a:t>ˆ</a:t>
            </a:r>
            <a:r>
              <a:rPr lang="en-US" sz="3200" i="1" spc="-108" baseline="27777" dirty="0" err="1">
                <a:latin typeface="Meiryo"/>
                <a:cs typeface="Meiryo"/>
              </a:rPr>
              <a:t>t</a:t>
            </a:r>
            <a:r>
              <a:rPr lang="en-US" sz="2800" spc="123" dirty="0">
                <a:cs typeface="Arial"/>
              </a:rPr>
              <a:t>)</a:t>
            </a:r>
            <a:r>
              <a:rPr lang="en-US" sz="2800" spc="-12" dirty="0">
                <a:cs typeface="Arial"/>
              </a:rPr>
              <a:t> </a:t>
            </a:r>
            <a:r>
              <a:rPr lang="en-US" sz="2800" i="1" spc="-393" dirty="0">
                <a:latin typeface="Meiryo"/>
                <a:cs typeface="Meiryo"/>
              </a:rPr>
              <a:t>∈</a:t>
            </a:r>
            <a:r>
              <a:rPr lang="en-US" sz="2800" i="1" spc="-184" dirty="0">
                <a:latin typeface="Meiryo"/>
                <a:cs typeface="Meiryo"/>
              </a:rPr>
              <a:t> </a:t>
            </a:r>
            <a:r>
              <a:rPr lang="en-US" sz="2800" i="1" spc="-1154" dirty="0">
                <a:cs typeface="Arial"/>
              </a:rPr>
              <a:t>T</a:t>
            </a:r>
            <a:r>
              <a:rPr lang="en-US" sz="4400" spc="754" baseline="15151" dirty="0">
                <a:cs typeface="Arial"/>
              </a:rPr>
              <a:t>ˆ</a:t>
            </a:r>
            <a:r>
              <a:rPr lang="en-US" sz="2800" spc="-12" dirty="0">
                <a:cs typeface="Arial"/>
              </a:rPr>
              <a:t>.</a:t>
            </a:r>
            <a:endParaRPr lang="en-US" sz="3200" dirty="0">
              <a:cs typeface="Arial"/>
            </a:endParaRPr>
          </a:p>
          <a:p>
            <a:pPr marL="31185"/>
            <a:endParaRPr lang="en-US" sz="2900" baseline="27777" dirty="0">
              <a:latin typeface="Meiryo"/>
              <a:cs typeface="Meiryo"/>
            </a:endParaRPr>
          </a:p>
          <a:p>
            <a:pPr marL="31185"/>
            <a:endParaRPr lang="en-US" sz="2700" dirty="0">
              <a:cs typeface="Arial"/>
            </a:endParaRPr>
          </a:p>
          <a:p>
            <a:pPr marL="31185"/>
            <a:endParaRPr sz="27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6752" y="6235768"/>
            <a:ext cx="5012781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1941" y="6279209"/>
            <a:ext cx="10378045" cy="611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indent="383574">
              <a:lnSpc>
                <a:spcPct val="101499"/>
              </a:lnSpc>
            </a:pPr>
            <a:r>
              <a:rPr sz="2200" spc="147" baseline="37037" dirty="0">
                <a:latin typeface="Arial"/>
                <a:cs typeface="Arial"/>
              </a:rPr>
              <a:t>1</a:t>
            </a:r>
            <a:r>
              <a:rPr sz="2200" spc="-12" dirty="0">
                <a:latin typeface="Arial"/>
                <a:cs typeface="Arial"/>
              </a:rPr>
              <a:t>Cla</a:t>
            </a:r>
            <a:r>
              <a:rPr sz="2200" spc="12" dirty="0">
                <a:latin typeface="Arial"/>
                <a:cs typeface="Arial"/>
              </a:rPr>
              <a:t>r</a:t>
            </a:r>
            <a:r>
              <a:rPr sz="2200" spc="-61" dirty="0">
                <a:latin typeface="Arial"/>
                <a:cs typeface="Arial"/>
              </a:rPr>
              <a:t>k</a:t>
            </a:r>
            <a:r>
              <a:rPr sz="2200" spc="-49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, </a:t>
            </a:r>
            <a:r>
              <a:rPr sz="2200" spc="-25" dirty="0">
                <a:latin typeface="Arial"/>
                <a:cs typeface="Arial"/>
              </a:rPr>
              <a:t>G</a:t>
            </a:r>
            <a:r>
              <a:rPr sz="2200" spc="12" dirty="0">
                <a:latin typeface="Arial"/>
                <a:cs typeface="Arial"/>
              </a:rPr>
              <a:t>r</a:t>
            </a:r>
            <a:r>
              <a:rPr sz="2200" spc="-12" dirty="0">
                <a:latin typeface="Arial"/>
                <a:cs typeface="Arial"/>
              </a:rPr>
              <a:t>umberg, Long: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i="1" spc="-12" dirty="0">
                <a:latin typeface="Arial"/>
                <a:cs typeface="Arial"/>
              </a:rPr>
              <a:t>Model </a:t>
            </a:r>
            <a:r>
              <a:rPr sz="2200" i="1" spc="-25" dirty="0">
                <a:latin typeface="Arial"/>
                <a:cs typeface="Arial"/>
              </a:rPr>
              <a:t>Che</a:t>
            </a:r>
            <a:r>
              <a:rPr sz="2200" i="1" spc="-61" dirty="0">
                <a:latin typeface="Arial"/>
                <a:cs typeface="Arial"/>
              </a:rPr>
              <a:t>c</a:t>
            </a:r>
            <a:r>
              <a:rPr sz="2200" i="1" spc="-12" dirty="0">
                <a:latin typeface="Arial"/>
                <a:cs typeface="Arial"/>
              </a:rPr>
              <a:t>king and Abst</a:t>
            </a:r>
            <a:r>
              <a:rPr sz="2200" i="1" spc="-37" dirty="0">
                <a:latin typeface="Arial"/>
                <a:cs typeface="Arial"/>
              </a:rPr>
              <a:t>r</a:t>
            </a:r>
            <a:r>
              <a:rPr sz="2200" i="1" spc="-12" dirty="0">
                <a:latin typeface="Arial"/>
                <a:cs typeface="Arial"/>
              </a:rPr>
              <a:t>actio</a:t>
            </a:r>
            <a:r>
              <a:rPr sz="2200" i="1" spc="-25" dirty="0">
                <a:latin typeface="Arial"/>
                <a:cs typeface="Arial"/>
              </a:rPr>
              <a:t>n</a:t>
            </a:r>
            <a:r>
              <a:rPr sz="2200" spc="-12" dirty="0">
                <a:latin typeface="Arial"/>
                <a:cs typeface="Arial"/>
              </a:rPr>
              <a:t>, </a:t>
            </a:r>
            <a:r>
              <a:rPr sz="2200" spc="-98" dirty="0">
                <a:latin typeface="Arial"/>
                <a:cs typeface="Arial"/>
              </a:rPr>
              <a:t>A</a:t>
            </a:r>
            <a:r>
              <a:rPr sz="2200" spc="-25" dirty="0">
                <a:latin typeface="Arial"/>
                <a:cs typeface="Arial"/>
              </a:rPr>
              <a:t>CM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-123" dirty="0">
                <a:latin typeface="Arial"/>
                <a:cs typeface="Arial"/>
              </a:rPr>
              <a:t>T</a:t>
            </a:r>
            <a:r>
              <a:rPr sz="2200" spc="-25" dirty="0">
                <a:latin typeface="Arial"/>
                <a:cs typeface="Arial"/>
              </a:rPr>
              <a:t>OPLA</a:t>
            </a:r>
            <a:r>
              <a:rPr sz="2200" spc="-74" dirty="0">
                <a:latin typeface="Arial"/>
                <a:cs typeface="Arial"/>
              </a:rPr>
              <a:t>S</a:t>
            </a:r>
            <a:r>
              <a:rPr sz="2200" spc="-12" dirty="0">
                <a:latin typeface="Arial"/>
                <a:cs typeface="Arial"/>
              </a:rPr>
              <a:t>, 1994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80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67606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Minimal</a:t>
            </a:r>
            <a:r>
              <a:rPr sz="2900" spc="-1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Existential</a:t>
            </a:r>
            <a:r>
              <a:rPr sz="2900" spc="-1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Abstractions</a:t>
            </a:r>
            <a:endParaRPr sz="29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7793" y="2678971"/>
            <a:ext cx="10955016" cy="530043"/>
          </a:xfrm>
          <a:custGeom>
            <a:avLst/>
            <a:gdLst/>
            <a:ahLst/>
            <a:cxnLst/>
            <a:rect l="l" t="t" r="r" b="b"/>
            <a:pathLst>
              <a:path w="3996690" h="255206">
                <a:moveTo>
                  <a:pt x="0" y="255206"/>
                </a:moveTo>
                <a:lnTo>
                  <a:pt x="3996690" y="255206"/>
                </a:lnTo>
                <a:lnTo>
                  <a:pt x="3996690" y="0"/>
                </a:lnTo>
                <a:lnTo>
                  <a:pt x="0" y="0"/>
                </a:lnTo>
                <a:lnTo>
                  <a:pt x="0" y="255206"/>
                </a:lnTo>
                <a:close/>
              </a:path>
            </a:pathLst>
          </a:custGeom>
          <a:solidFill>
            <a:srgbClr val="BCC8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793" y="3195880"/>
            <a:ext cx="10955016" cy="2157170"/>
          </a:xfrm>
          <a:custGeom>
            <a:avLst/>
            <a:gdLst/>
            <a:ahLst/>
            <a:cxnLst/>
            <a:rect l="l" t="t" r="r" b="b"/>
            <a:pathLst>
              <a:path w="3996690" h="891146">
                <a:moveTo>
                  <a:pt x="0" y="891146"/>
                </a:moveTo>
                <a:lnTo>
                  <a:pt x="3996690" y="891146"/>
                </a:lnTo>
                <a:lnTo>
                  <a:pt x="3996690" y="0"/>
                </a:lnTo>
                <a:lnTo>
                  <a:pt x="0" y="0"/>
                </a:lnTo>
                <a:lnTo>
                  <a:pt x="0" y="891146"/>
                </a:lnTo>
                <a:close/>
              </a:path>
            </a:pathLst>
          </a:custGeom>
          <a:solidFill>
            <a:srgbClr val="E8E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875" y="1304925"/>
            <a:ext cx="10636495" cy="2828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8981">
              <a:lnSpc>
                <a:spcPct val="102600"/>
              </a:lnSpc>
            </a:pPr>
            <a:r>
              <a:rPr sz="2700" spc="-25" dirty="0">
                <a:latin typeface="Arial"/>
                <a:cs typeface="Arial"/>
              </a:rPr>
              <a:t>There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are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o</a:t>
            </a:r>
            <a:r>
              <a:rPr sz="2700" spc="-86" dirty="0">
                <a:latin typeface="Arial"/>
                <a:cs typeface="Arial"/>
              </a:rPr>
              <a:t>b</a:t>
            </a:r>
            <a:r>
              <a:rPr sz="2700" spc="-12" dirty="0">
                <a:latin typeface="Arial"/>
                <a:cs typeface="Arial"/>
              </a:rPr>
              <a:t>viously </a:t>
            </a:r>
            <a:r>
              <a:rPr sz="2700" spc="-25" dirty="0">
                <a:latin typeface="Arial"/>
                <a:cs typeface="Arial"/>
              </a:rPr>
              <a:t>ma</a:t>
            </a:r>
            <a:r>
              <a:rPr sz="2700" spc="-74" dirty="0">
                <a:latin typeface="Arial"/>
                <a:cs typeface="Arial"/>
              </a:rPr>
              <a:t>n</a:t>
            </a:r>
            <a:r>
              <a:rPr sz="2700" spc="-25" dirty="0">
                <a:latin typeface="Arial"/>
                <a:cs typeface="Arial"/>
              </a:rPr>
              <a:t>y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choices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98" dirty="0">
                <a:latin typeface="Arial"/>
                <a:cs typeface="Arial"/>
              </a:rPr>
              <a:t>f</a:t>
            </a:r>
            <a:r>
              <a:rPr sz="2700" spc="-12" dirty="0">
                <a:latin typeface="Arial"/>
                <a:cs typeface="Arial"/>
              </a:rPr>
              <a:t>or </a:t>
            </a:r>
            <a:r>
              <a:rPr sz="2700" spc="-25" dirty="0">
                <a:latin typeface="Arial"/>
                <a:cs typeface="Arial"/>
              </a:rPr>
              <a:t>an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e</a:t>
            </a:r>
            <a:r>
              <a:rPr sz="2700" spc="-12" dirty="0">
                <a:latin typeface="Arial"/>
                <a:cs typeface="Arial"/>
              </a:rPr>
              <a:t>xistential </a:t>
            </a:r>
            <a:r>
              <a:rPr sz="2700" spc="-25" dirty="0">
                <a:latin typeface="Arial"/>
                <a:cs typeface="Arial"/>
              </a:rPr>
              <a:t>abst</a:t>
            </a:r>
            <a:r>
              <a:rPr sz="2700" spc="-49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action </a:t>
            </a:r>
            <a:r>
              <a:rPr sz="2700" spc="-98" dirty="0">
                <a:latin typeface="Arial"/>
                <a:cs typeface="Arial"/>
              </a:rPr>
              <a:t>f</a:t>
            </a:r>
            <a:r>
              <a:rPr sz="2700" spc="-12" dirty="0">
                <a:latin typeface="Arial"/>
                <a:cs typeface="Arial"/>
              </a:rPr>
              <a:t>or </a:t>
            </a:r>
            <a:r>
              <a:rPr sz="2700" spc="-25" dirty="0">
                <a:latin typeface="Arial"/>
                <a:cs typeface="Arial"/>
              </a:rPr>
              <a:t>a</a:t>
            </a:r>
            <a:r>
              <a:rPr sz="2700" spc="-12" dirty="0">
                <a:latin typeface="Arial"/>
                <a:cs typeface="Arial"/>
              </a:rPr>
              <a:t> gi</a:t>
            </a:r>
            <a:r>
              <a:rPr sz="2700" spc="-98" dirty="0">
                <a:latin typeface="Arial"/>
                <a:cs typeface="Arial"/>
              </a:rPr>
              <a:t>v</a:t>
            </a:r>
            <a:r>
              <a:rPr sz="2700" spc="-25" dirty="0">
                <a:latin typeface="Arial"/>
                <a:cs typeface="Arial"/>
              </a:rPr>
              <a:t>en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-12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1842"/>
              </a:lnSpc>
              <a:spcBef>
                <a:spcPts val="39"/>
              </a:spcBef>
            </a:pPr>
            <a:endParaRPr sz="1800" dirty="0"/>
          </a:p>
          <a:p>
            <a:pPr>
              <a:lnSpc>
                <a:spcPts val="2456"/>
              </a:lnSpc>
            </a:pPr>
            <a:endParaRPr sz="2500" dirty="0"/>
          </a:p>
          <a:p>
            <a:pPr marL="31185"/>
            <a:r>
              <a:rPr sz="2900" dirty="0">
                <a:latin typeface="Arial"/>
                <a:cs typeface="Arial"/>
              </a:rPr>
              <a:t>Definition</a:t>
            </a:r>
            <a:r>
              <a:rPr sz="2900" spc="160" dirty="0">
                <a:latin typeface="Arial"/>
                <a:cs typeface="Arial"/>
              </a:rPr>
              <a:t> </a:t>
            </a:r>
            <a:r>
              <a:rPr sz="2900" spc="37" dirty="0">
                <a:latin typeface="Arial"/>
                <a:cs typeface="Arial"/>
              </a:rPr>
              <a:t>(Minimal</a:t>
            </a:r>
            <a:r>
              <a:rPr sz="2900" spc="1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Ex</a:t>
            </a:r>
            <a:r>
              <a:rPr sz="2900" spc="-61" dirty="0">
                <a:latin typeface="Arial"/>
                <a:cs typeface="Arial"/>
              </a:rPr>
              <a:t>iste</a:t>
            </a:r>
            <a:r>
              <a:rPr sz="2900" spc="-160" dirty="0">
                <a:latin typeface="Arial"/>
                <a:cs typeface="Arial"/>
              </a:rPr>
              <a:t>n</a:t>
            </a:r>
            <a:r>
              <a:rPr sz="2900" spc="74" dirty="0">
                <a:latin typeface="Arial"/>
                <a:cs typeface="Arial"/>
              </a:rPr>
              <a:t>tial</a:t>
            </a:r>
            <a:r>
              <a:rPr sz="2900" spc="147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Abstraction)</a:t>
            </a:r>
          </a:p>
          <a:p>
            <a:pPr>
              <a:lnSpc>
                <a:spcPts val="1596"/>
              </a:lnSpc>
            </a:pPr>
            <a:endParaRPr sz="1600" dirty="0"/>
          </a:p>
          <a:p>
            <a:pPr marL="31185"/>
            <a:r>
              <a:rPr sz="2700" spc="-25" dirty="0">
                <a:latin typeface="Arial"/>
                <a:cs typeface="Arial"/>
              </a:rPr>
              <a:t>A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model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 </a:t>
            </a:r>
            <a:r>
              <a:rPr sz="4100" spc="-312" baseline="15151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363" dirty="0">
                <a:latin typeface="Arial"/>
                <a:cs typeface="Arial"/>
              </a:rPr>
              <a:t>S</a:t>
            </a:r>
            <a:r>
              <a:rPr sz="4100" spc="643" baseline="15151" dirty="0">
                <a:latin typeface="Arial"/>
                <a:cs typeface="Arial"/>
              </a:rPr>
              <a:t>ˆ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363" dirty="0">
                <a:latin typeface="Arial"/>
                <a:cs typeface="Arial"/>
              </a:rPr>
              <a:t>S</a:t>
            </a:r>
            <a:r>
              <a:rPr sz="4100" spc="405" baseline="15151" dirty="0">
                <a:latin typeface="Arial"/>
                <a:cs typeface="Arial"/>
              </a:rPr>
              <a:t>ˆ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154" dirty="0">
                <a:latin typeface="Arial"/>
                <a:cs typeface="Arial"/>
              </a:rPr>
              <a:t>T</a:t>
            </a:r>
            <a:r>
              <a:rPr sz="4100" spc="754" baseline="15151" dirty="0">
                <a:latin typeface="Arial"/>
                <a:cs typeface="Arial"/>
              </a:rPr>
              <a:t>ˆ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is the </a:t>
            </a:r>
            <a:r>
              <a:rPr sz="2700" i="1" spc="-25" dirty="0">
                <a:solidFill>
                  <a:srgbClr val="FF0000"/>
                </a:solidFill>
                <a:latin typeface="Arial"/>
                <a:cs typeface="Arial"/>
              </a:rPr>
              <a:t>minimal</a:t>
            </a:r>
            <a:r>
              <a:rPr sz="2700" i="1" spc="-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i="1" spc="-1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i="1" spc="-12" dirty="0">
                <a:solidFill>
                  <a:srgbClr val="FF0000"/>
                </a:solidFill>
                <a:latin typeface="Arial"/>
                <a:cs typeface="Arial"/>
              </a:rPr>
              <a:t>xistential </a:t>
            </a:r>
            <a:r>
              <a:rPr sz="2700" i="1" spc="-25" dirty="0">
                <a:solidFill>
                  <a:srgbClr val="FF0000"/>
                </a:solidFill>
                <a:latin typeface="Arial"/>
                <a:cs typeface="Arial"/>
              </a:rPr>
              <a:t>abst</a:t>
            </a:r>
            <a:r>
              <a:rPr sz="2700" i="1" spc="-49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00" i="1" spc="-12" dirty="0">
                <a:solidFill>
                  <a:srgbClr val="FF0000"/>
                </a:solidFill>
                <a:latin typeface="Arial"/>
                <a:cs typeface="Arial"/>
              </a:rPr>
              <a:t>action </a:t>
            </a:r>
            <a:r>
              <a:rPr sz="2700" spc="-12" dirty="0">
                <a:latin typeface="Arial"/>
                <a:cs typeface="Arial"/>
              </a:rPr>
              <a:t>of</a:t>
            </a:r>
            <a:endParaRPr sz="2700" dirty="0">
              <a:latin typeface="Arial"/>
              <a:cs typeface="Arial"/>
            </a:endParaRPr>
          </a:p>
          <a:p>
            <a:pPr marL="31185">
              <a:spcBef>
                <a:spcPts val="86"/>
              </a:spcBef>
            </a:pPr>
            <a:r>
              <a:rPr sz="2700" i="1" spc="331" dirty="0">
                <a:latin typeface="Arial"/>
                <a:cs typeface="Arial"/>
              </a:rPr>
              <a:t>M</a:t>
            </a:r>
            <a:r>
              <a:rPr sz="2700" i="1" spc="280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72" dirty="0">
                <a:latin typeface="Arial"/>
                <a:cs typeface="Arial"/>
              </a:rPr>
              <a:t>S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72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10" dirty="0">
                <a:latin typeface="Arial"/>
                <a:cs typeface="Arial"/>
              </a:rPr>
              <a:t>T</a:t>
            </a:r>
            <a:r>
              <a:rPr sz="2700" i="1" spc="-381" dirty="0">
                <a:latin typeface="Arial"/>
                <a:cs typeface="Arial"/>
              </a:rPr>
              <a:t> 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with respect to </a:t>
            </a:r>
            <a:r>
              <a:rPr sz="2700" i="1" spc="160" dirty="0">
                <a:latin typeface="Arial"/>
                <a:cs typeface="Arial"/>
              </a:rPr>
              <a:t>α </a:t>
            </a:r>
            <a:r>
              <a:rPr sz="2700" spc="-25" dirty="0">
                <a:latin typeface="Arial"/>
                <a:cs typeface="Arial"/>
              </a:rPr>
              <a:t>: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72" dirty="0">
                <a:latin typeface="Arial"/>
                <a:cs typeface="Arial"/>
              </a:rPr>
              <a:t>S</a:t>
            </a:r>
            <a:r>
              <a:rPr sz="2700" i="1" spc="147" dirty="0">
                <a:latin typeface="Arial"/>
                <a:cs typeface="Arial"/>
              </a:rPr>
              <a:t> </a:t>
            </a:r>
            <a:r>
              <a:rPr sz="2700" i="1" spc="-37" dirty="0">
                <a:latin typeface="Meiryo"/>
                <a:cs typeface="Meiryo"/>
              </a:rPr>
              <a:t>→</a:t>
            </a:r>
            <a:r>
              <a:rPr sz="2700" i="1" spc="-184" dirty="0">
                <a:latin typeface="Meiryo"/>
                <a:cs typeface="Meiryo"/>
              </a:rPr>
              <a:t> </a:t>
            </a:r>
            <a:r>
              <a:rPr sz="2700" i="1" spc="-1363" dirty="0">
                <a:latin typeface="Arial"/>
                <a:cs typeface="Arial"/>
              </a:rPr>
              <a:t>S</a:t>
            </a:r>
            <a:r>
              <a:rPr sz="4100" spc="643" baseline="15151" dirty="0">
                <a:latin typeface="Arial"/>
                <a:cs typeface="Arial"/>
              </a:rPr>
              <a:t>ˆ</a:t>
            </a:r>
            <a:r>
              <a:rPr sz="4100" spc="-17" baseline="15151" dirty="0">
                <a:latin typeface="Arial"/>
                <a:cs typeface="Arial"/>
              </a:rPr>
              <a:t> </a:t>
            </a:r>
            <a:r>
              <a:rPr sz="2700" spc="-12" dirty="0">
                <a:latin typeface="Arial"/>
                <a:cs typeface="Arial"/>
              </a:rPr>
              <a:t>iff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80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393" y="4423253"/>
            <a:ext cx="10557594" cy="9900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buFont typeface="Arial" panose="020B0604020202020204" pitchFamily="34" charset="0"/>
              <a:buChar char="•"/>
            </a:pPr>
            <a:r>
              <a:rPr lang="en-US" sz="2800" dirty="0"/>
              <a:t>∃ 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393" dirty="0">
                <a:latin typeface="Meiryo"/>
                <a:cs typeface="Meiryo"/>
              </a:rPr>
              <a:t>∈</a:t>
            </a:r>
            <a:r>
              <a:rPr sz="2700" i="1" spc="-184" dirty="0">
                <a:latin typeface="Meiryo"/>
                <a:cs typeface="Meiryo"/>
              </a:rPr>
              <a:t> </a:t>
            </a:r>
            <a:r>
              <a:rPr sz="2700" i="1" spc="-172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265" dirty="0">
                <a:latin typeface="Arial"/>
                <a:cs typeface="Arial"/>
              </a:rPr>
              <a:t>s</a:t>
            </a:r>
            <a:r>
              <a:rPr sz="2700" spc="430" dirty="0">
                <a:latin typeface="Arial"/>
                <a:cs typeface="Arial"/>
              </a:rPr>
              <a:t>ˆ</a:t>
            </a:r>
            <a:r>
              <a:rPr lang="en-US" sz="2700" spc="430" dirty="0">
                <a:latin typeface="Arial"/>
                <a:cs typeface="Arial"/>
              </a:rPr>
              <a:t>  	</a:t>
            </a:r>
            <a:r>
              <a:rPr lang="en-US" sz="3200" b="1" dirty="0">
                <a:solidFill>
                  <a:srgbClr val="C00000"/>
                </a:solidFill>
              </a:rPr>
              <a:t>⇔</a:t>
            </a:r>
            <a:r>
              <a:rPr lang="en-US" sz="2700" i="1" spc="-37" dirty="0">
                <a:latin typeface="Meiryo"/>
                <a:cs typeface="Meiryo"/>
              </a:rPr>
              <a:t>	</a:t>
            </a:r>
            <a:r>
              <a:rPr lang="en-US" sz="2700" i="1" spc="-1265" dirty="0">
                <a:cs typeface="Arial"/>
              </a:rPr>
              <a:t>s</a:t>
            </a:r>
            <a:r>
              <a:rPr lang="en-US" sz="2700" spc="430" dirty="0">
                <a:cs typeface="Arial"/>
              </a:rPr>
              <a:t>ˆ</a:t>
            </a:r>
            <a:r>
              <a:rPr lang="en-US" sz="2700" spc="-209" dirty="0">
                <a:cs typeface="Arial"/>
              </a:rPr>
              <a:t> </a:t>
            </a:r>
            <a:r>
              <a:rPr lang="en-US" sz="2700" i="1" spc="-393" dirty="0">
                <a:latin typeface="Meiryo"/>
                <a:cs typeface="Meiryo"/>
              </a:rPr>
              <a:t>∈</a:t>
            </a:r>
            <a:r>
              <a:rPr lang="en-US" sz="2700" i="1" spc="-184" dirty="0">
                <a:latin typeface="Meiryo"/>
                <a:cs typeface="Meiryo"/>
              </a:rPr>
              <a:t> </a:t>
            </a:r>
            <a:r>
              <a:rPr lang="en-US" sz="2700" i="1" spc="-1363" dirty="0">
                <a:cs typeface="Arial"/>
              </a:rPr>
              <a:t>S</a:t>
            </a:r>
            <a:r>
              <a:rPr lang="en-US" sz="4100" spc="405" baseline="15151" dirty="0">
                <a:cs typeface="Arial"/>
              </a:rPr>
              <a:t>ˆ</a:t>
            </a:r>
            <a:r>
              <a:rPr lang="en-US" sz="2900" spc="-91" baseline="-10416" dirty="0">
                <a:cs typeface="Arial"/>
              </a:rPr>
              <a:t>0	</a:t>
            </a:r>
            <a:r>
              <a:rPr lang="en-US" sz="2700" spc="-25" dirty="0">
                <a:cs typeface="Arial"/>
              </a:rPr>
              <a:t>and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dirty="0"/>
              <a:t>∃ </a:t>
            </a:r>
            <a:r>
              <a:rPr lang="en-US" sz="2800" spc="50" dirty="0">
                <a:cs typeface="Arial"/>
              </a:rPr>
              <a:t>(</a:t>
            </a:r>
            <a:r>
              <a:rPr lang="en-US" sz="2800" i="1" spc="-30" dirty="0">
                <a:cs typeface="Arial"/>
              </a:rPr>
              <a:t>s,</a:t>
            </a:r>
            <a:r>
              <a:rPr lang="en-US" sz="2800" i="1" spc="-125" dirty="0">
                <a:cs typeface="Arial"/>
              </a:rPr>
              <a:t> </a:t>
            </a:r>
            <a:r>
              <a:rPr lang="en-US" sz="2800" i="1" spc="-45" dirty="0" err="1">
                <a:cs typeface="Arial"/>
              </a:rPr>
              <a:t>s</a:t>
            </a:r>
            <a:r>
              <a:rPr lang="en-US" sz="3200" i="1" spc="-44" baseline="27777" dirty="0" err="1">
                <a:latin typeface="Meiryo"/>
                <a:cs typeface="Meiryo"/>
              </a:rPr>
              <a:t>t</a:t>
            </a:r>
            <a:r>
              <a:rPr lang="en-US" sz="2800" spc="50" dirty="0">
                <a:cs typeface="Arial"/>
              </a:rPr>
              <a:t>)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i="1" spc="-160" dirty="0">
                <a:latin typeface="Meiryo"/>
                <a:cs typeface="Meiryo"/>
              </a:rPr>
              <a:t>∈</a:t>
            </a:r>
            <a:r>
              <a:rPr lang="en-US" sz="2800" i="1" spc="-75" dirty="0">
                <a:latin typeface="Meiryo"/>
                <a:cs typeface="Meiryo"/>
              </a:rPr>
              <a:t> </a:t>
            </a:r>
            <a:r>
              <a:rPr lang="en-US" sz="2800" i="1" spc="45" dirty="0">
                <a:cs typeface="Arial"/>
              </a:rPr>
              <a:t>T</a:t>
            </a:r>
            <a:r>
              <a:rPr lang="en-US" sz="2800" i="1" spc="-10" dirty="0">
                <a:cs typeface="Arial"/>
              </a:rPr>
              <a:t>.</a:t>
            </a:r>
            <a:r>
              <a:rPr lang="en-US" sz="2800" i="1" spc="-125" dirty="0">
                <a:cs typeface="Arial"/>
              </a:rPr>
              <a:t> </a:t>
            </a:r>
            <a:r>
              <a:rPr lang="el-GR" sz="2800" i="1" spc="65" dirty="0">
                <a:cs typeface="Arial"/>
              </a:rPr>
              <a:t>α</a:t>
            </a:r>
            <a:r>
              <a:rPr lang="el-GR" sz="2800" spc="50" dirty="0">
                <a:cs typeface="Arial"/>
              </a:rPr>
              <a:t>(</a:t>
            </a:r>
            <a:r>
              <a:rPr lang="en-US" sz="2800" i="1" spc="-45" dirty="0">
                <a:cs typeface="Arial"/>
              </a:rPr>
              <a:t>s</a:t>
            </a:r>
            <a:r>
              <a:rPr lang="en-US" sz="2800" spc="50" dirty="0">
                <a:cs typeface="Arial"/>
              </a:rPr>
              <a:t>)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195" dirty="0">
                <a:cs typeface="Arial"/>
              </a:rPr>
              <a:t>=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i="1" spc="-515" dirty="0">
                <a:cs typeface="Arial"/>
              </a:rPr>
              <a:t>s</a:t>
            </a:r>
            <a:r>
              <a:rPr lang="en-US" sz="2800" spc="175" dirty="0">
                <a:cs typeface="Arial"/>
              </a:rPr>
              <a:t>ˆ</a:t>
            </a:r>
            <a:r>
              <a:rPr lang="en-US" sz="2800" spc="-145" dirty="0">
                <a:cs typeface="Arial"/>
              </a:rPr>
              <a:t> </a:t>
            </a:r>
            <a:r>
              <a:rPr lang="en-US" sz="2800" i="1" spc="-160" dirty="0">
                <a:latin typeface="Meiryo"/>
                <a:cs typeface="Meiryo"/>
              </a:rPr>
              <a:t>∧</a:t>
            </a:r>
            <a:r>
              <a:rPr lang="en-US" sz="2800" i="1" spc="-135" dirty="0">
                <a:latin typeface="Meiryo"/>
                <a:cs typeface="Meiryo"/>
              </a:rPr>
              <a:t> </a:t>
            </a:r>
            <a:r>
              <a:rPr lang="el-GR" sz="2800" i="1" spc="65" dirty="0">
                <a:cs typeface="Arial"/>
              </a:rPr>
              <a:t>α</a:t>
            </a:r>
            <a:r>
              <a:rPr lang="el-GR" sz="2800" spc="50" dirty="0">
                <a:cs typeface="Arial"/>
              </a:rPr>
              <a:t>(</a:t>
            </a:r>
            <a:r>
              <a:rPr lang="en-US" sz="2800" i="1" spc="-45" dirty="0" err="1">
                <a:cs typeface="Arial"/>
              </a:rPr>
              <a:t>s</a:t>
            </a:r>
            <a:r>
              <a:rPr lang="en-US" sz="3200" i="1" spc="-44" baseline="27777" dirty="0" err="1">
                <a:latin typeface="Meiryo"/>
                <a:cs typeface="Meiryo"/>
              </a:rPr>
              <a:t>t</a:t>
            </a:r>
            <a:r>
              <a:rPr lang="en-US" sz="2800" spc="50" dirty="0">
                <a:cs typeface="Arial"/>
              </a:rPr>
              <a:t>)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195" dirty="0">
                <a:cs typeface="Arial"/>
              </a:rPr>
              <a:t>=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i="1" spc="-515" dirty="0" err="1">
                <a:cs typeface="Arial"/>
              </a:rPr>
              <a:t>s</a:t>
            </a:r>
            <a:r>
              <a:rPr lang="en-US" sz="2800" spc="95" dirty="0" err="1">
                <a:cs typeface="Arial"/>
              </a:rPr>
              <a:t>ˆ</a:t>
            </a:r>
            <a:r>
              <a:rPr lang="en-US" sz="3200" i="1" spc="-120" baseline="27777" dirty="0" err="1">
                <a:latin typeface="Meiryo"/>
                <a:cs typeface="Meiryo"/>
              </a:rPr>
              <a:t>t</a:t>
            </a:r>
            <a:r>
              <a:rPr lang="en-US" sz="3200" i="1" spc="-120" baseline="27777" dirty="0">
                <a:latin typeface="Meiryo"/>
                <a:cs typeface="Meiryo"/>
              </a:rPr>
              <a:t>    </a:t>
            </a:r>
            <a:r>
              <a:rPr lang="en-US" sz="3200" b="1" dirty="0">
                <a:solidFill>
                  <a:srgbClr val="C00000"/>
                </a:solidFill>
              </a:rPr>
              <a:t>⇔</a:t>
            </a:r>
            <a:r>
              <a:rPr lang="en-US" sz="3200" dirty="0"/>
              <a:t>   </a:t>
            </a:r>
            <a:r>
              <a:rPr lang="en-US" sz="3200" spc="50" dirty="0">
                <a:cs typeface="Arial"/>
              </a:rPr>
              <a:t>(</a:t>
            </a:r>
            <a:r>
              <a:rPr lang="en-US" sz="3200" i="1" spc="-515" dirty="0">
                <a:cs typeface="Arial"/>
              </a:rPr>
              <a:t>s</a:t>
            </a:r>
            <a:r>
              <a:rPr lang="en-US" sz="3200" spc="95" dirty="0">
                <a:cs typeface="Arial"/>
              </a:rPr>
              <a:t>ˆ</a:t>
            </a:r>
            <a:r>
              <a:rPr lang="en-US" sz="3200" i="1" spc="-10" dirty="0">
                <a:cs typeface="Arial"/>
              </a:rPr>
              <a:t>,</a:t>
            </a:r>
            <a:r>
              <a:rPr lang="en-US" sz="3200" i="1" spc="-125" dirty="0">
                <a:cs typeface="Arial"/>
              </a:rPr>
              <a:t> </a:t>
            </a:r>
            <a:r>
              <a:rPr lang="en-US" sz="3200" i="1" spc="-515" dirty="0" err="1">
                <a:cs typeface="Arial"/>
              </a:rPr>
              <a:t>s</a:t>
            </a:r>
            <a:r>
              <a:rPr lang="en-US" sz="3200" spc="95" dirty="0" err="1">
                <a:cs typeface="Arial"/>
              </a:rPr>
              <a:t>ˆ</a:t>
            </a:r>
            <a:r>
              <a:rPr lang="en-US" sz="3600" i="1" spc="-44" baseline="27777" dirty="0" err="1">
                <a:latin typeface="Meiryo"/>
                <a:cs typeface="Meiryo"/>
              </a:rPr>
              <a:t>t</a:t>
            </a:r>
            <a:r>
              <a:rPr lang="en-US" sz="3200" spc="50" dirty="0">
                <a:cs typeface="Arial"/>
              </a:rPr>
              <a:t>)</a:t>
            </a:r>
            <a:r>
              <a:rPr lang="en-US" sz="3200" spc="-5" dirty="0">
                <a:cs typeface="Arial"/>
              </a:rPr>
              <a:t> </a:t>
            </a:r>
            <a:r>
              <a:rPr lang="en-US" sz="3200" i="1" spc="-160" dirty="0">
                <a:latin typeface="Meiryo"/>
                <a:cs typeface="Meiryo"/>
              </a:rPr>
              <a:t>∈</a:t>
            </a:r>
            <a:r>
              <a:rPr lang="en-US" sz="3200" i="1" spc="-75" dirty="0">
                <a:latin typeface="Meiryo"/>
                <a:cs typeface="Meiryo"/>
              </a:rPr>
              <a:t> </a:t>
            </a:r>
            <a:r>
              <a:rPr lang="en-US" sz="3200" i="1" spc="-470" dirty="0">
                <a:cs typeface="Arial"/>
              </a:rPr>
              <a:t>T</a:t>
            </a:r>
            <a:r>
              <a:rPr lang="en-US" sz="4800" spc="307" baseline="15151" dirty="0">
                <a:cs typeface="Arial"/>
              </a:rPr>
              <a:t>ˆ</a:t>
            </a:r>
            <a:r>
              <a:rPr lang="en-US" sz="3200" spc="-5" dirty="0">
                <a:cs typeface="Arial"/>
              </a:rPr>
              <a:t>.</a:t>
            </a:r>
            <a:endParaRPr lang="en-US" sz="3200" dirty="0"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3200" i="1" spc="-120" dirty="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</a:pPr>
            <a:endParaRPr lang="en-US" sz="3200" baseline="27777" dirty="0">
              <a:latin typeface="Meiryo"/>
              <a:cs typeface="Meiryo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endParaRPr lang="en-US" sz="2700" spc="-25" dirty="0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1940" y="5699606"/>
            <a:ext cx="7905574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This</a:t>
            </a:r>
            <a:r>
              <a:rPr sz="2700" spc="-12" dirty="0">
                <a:latin typeface="Arial"/>
                <a:cs typeface="Arial"/>
              </a:rPr>
              <a:t> is the </a:t>
            </a:r>
            <a:r>
              <a:rPr sz="2700" spc="-25" dirty="0">
                <a:latin typeface="Arial"/>
                <a:cs typeface="Arial"/>
              </a:rPr>
              <a:t>most</a:t>
            </a:r>
            <a:r>
              <a:rPr sz="2700" spc="-12" dirty="0">
                <a:latin typeface="Arial"/>
                <a:cs typeface="Arial"/>
              </a:rPr>
              <a:t> precise </a:t>
            </a:r>
            <a:r>
              <a:rPr sz="2700" spc="-110" dirty="0">
                <a:latin typeface="Arial"/>
                <a:cs typeface="Arial"/>
              </a:rPr>
              <a:t>e</a:t>
            </a:r>
            <a:r>
              <a:rPr sz="2700" spc="-12" dirty="0">
                <a:latin typeface="Arial"/>
                <a:cs typeface="Arial"/>
              </a:rPr>
              <a:t>xistential </a:t>
            </a:r>
            <a:r>
              <a:rPr sz="2700" spc="-25" dirty="0">
                <a:latin typeface="Arial"/>
                <a:cs typeface="Arial"/>
              </a:rPr>
              <a:t>abst</a:t>
            </a:r>
            <a:r>
              <a:rPr sz="2700" spc="-49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action.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65139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solidFill>
                  <a:srgbClr val="1F4A86"/>
                </a:solidFill>
                <a:latin typeface="Arial"/>
                <a:cs typeface="Arial"/>
              </a:rPr>
              <a:t>Existential</a:t>
            </a:r>
            <a:r>
              <a:rPr sz="2900" spc="-12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F4A86"/>
                </a:solidFill>
                <a:latin typeface="Arial"/>
                <a:cs typeface="Arial"/>
              </a:rPr>
              <a:t>Abstraction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5448" y="6940743"/>
            <a:ext cx="186239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9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40" y="1184483"/>
            <a:ext cx="9543428" cy="1059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3" dirty="0">
                <a:latin typeface="Arial"/>
                <a:cs typeface="Arial"/>
              </a:rPr>
              <a:t>W</a:t>
            </a:r>
            <a:r>
              <a:rPr sz="2700" spc="-25" dirty="0">
                <a:latin typeface="Arial"/>
                <a:cs typeface="Arial"/>
              </a:rPr>
              <a:t>e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w</a:t>
            </a:r>
            <a:r>
              <a:rPr sz="2700" spc="25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ite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209" dirty="0">
                <a:latin typeface="Arial"/>
                <a:cs typeface="Arial"/>
              </a:rPr>
              <a:t>π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98" dirty="0">
                <a:latin typeface="Arial"/>
                <a:cs typeface="Arial"/>
              </a:rPr>
              <a:t>f</a:t>
            </a:r>
            <a:r>
              <a:rPr sz="2700" spc="-12" dirty="0">
                <a:latin typeface="Arial"/>
                <a:cs typeface="Arial"/>
              </a:rPr>
              <a:t>or the </a:t>
            </a:r>
            <a:r>
              <a:rPr sz="2700" spc="-25" dirty="0">
                <a:latin typeface="Arial"/>
                <a:cs typeface="Arial"/>
              </a:rPr>
              <a:t>abst</a:t>
            </a:r>
            <a:r>
              <a:rPr sz="2700" spc="-49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action of </a:t>
            </a:r>
            <a:r>
              <a:rPr sz="2700" spc="-25" dirty="0">
                <a:latin typeface="Arial"/>
                <a:cs typeface="Arial"/>
              </a:rPr>
              <a:t>a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path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295" dirty="0">
                <a:latin typeface="Arial"/>
                <a:cs typeface="Arial"/>
              </a:rPr>
              <a:t>π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1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spc="-12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>
              <a:lnSpc>
                <a:spcPts val="2701"/>
              </a:lnSpc>
              <a:spcBef>
                <a:spcPts val="74"/>
              </a:spcBef>
            </a:pPr>
            <a:endParaRPr sz="2700"/>
          </a:p>
          <a:p>
            <a:pPr marL="3035845"/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209" dirty="0">
                <a:latin typeface="Arial"/>
                <a:cs typeface="Arial"/>
              </a:rPr>
              <a:t>π</a:t>
            </a:r>
            <a:r>
              <a:rPr sz="2700" spc="123" dirty="0">
                <a:latin typeface="Arial"/>
                <a:cs typeface="Arial"/>
              </a:rPr>
              <a:t>) </a:t>
            </a:r>
            <a:r>
              <a:rPr sz="2700" spc="-319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 </a:t>
            </a:r>
            <a:r>
              <a:rPr sz="2700" spc="-319" dirty="0">
                <a:latin typeface="Arial"/>
                <a:cs typeface="Arial"/>
              </a:rPr>
              <a:t>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1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6929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solidFill>
                  <a:srgbClr val="1F4A86"/>
                </a:solidFill>
                <a:latin typeface="Arial"/>
                <a:cs typeface="Arial"/>
              </a:rPr>
              <a:t>Existential</a:t>
            </a:r>
            <a:r>
              <a:rPr sz="2900" spc="-12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900" spc="-25" dirty="0">
                <a:solidFill>
                  <a:srgbClr val="1F4A86"/>
                </a:solidFill>
                <a:latin typeface="Arial"/>
                <a:cs typeface="Arial"/>
              </a:rPr>
              <a:t>Abstraction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7793" y="3080665"/>
            <a:ext cx="10955016" cy="430181"/>
          </a:xfrm>
          <a:custGeom>
            <a:avLst/>
            <a:gdLst/>
            <a:ahLst/>
            <a:cxnLst/>
            <a:rect l="l" t="t" r="r" b="b"/>
            <a:pathLst>
              <a:path w="3996690" h="207124">
                <a:moveTo>
                  <a:pt x="0" y="207124"/>
                </a:moveTo>
                <a:lnTo>
                  <a:pt x="3996690" y="207124"/>
                </a:lnTo>
                <a:lnTo>
                  <a:pt x="3996690" y="0"/>
                </a:lnTo>
                <a:lnTo>
                  <a:pt x="0" y="0"/>
                </a:lnTo>
                <a:lnTo>
                  <a:pt x="0" y="207124"/>
                </a:lnTo>
                <a:close/>
              </a:path>
            </a:pathLst>
          </a:custGeom>
          <a:solidFill>
            <a:srgbClr val="BCC8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793" y="3497711"/>
            <a:ext cx="10955016" cy="1835094"/>
          </a:xfrm>
          <a:custGeom>
            <a:avLst/>
            <a:gdLst/>
            <a:ahLst/>
            <a:cxnLst/>
            <a:rect l="l" t="t" r="r" b="b"/>
            <a:pathLst>
              <a:path w="3996690" h="883564">
                <a:moveTo>
                  <a:pt x="0" y="883564"/>
                </a:moveTo>
                <a:lnTo>
                  <a:pt x="3996690" y="883564"/>
                </a:lnTo>
                <a:lnTo>
                  <a:pt x="3996690" y="0"/>
                </a:lnTo>
                <a:lnTo>
                  <a:pt x="0" y="0"/>
                </a:lnTo>
                <a:lnTo>
                  <a:pt x="0" y="883564"/>
                </a:lnTo>
                <a:close/>
              </a:path>
            </a:pathLst>
          </a:custGeom>
          <a:solidFill>
            <a:srgbClr val="E8E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1942" y="1184481"/>
            <a:ext cx="10121293" cy="57562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3" dirty="0">
                <a:latin typeface="Arial"/>
                <a:cs typeface="Arial"/>
              </a:rPr>
              <a:t>W</a:t>
            </a:r>
            <a:r>
              <a:rPr sz="2700" spc="-25" dirty="0">
                <a:latin typeface="Arial"/>
                <a:cs typeface="Arial"/>
              </a:rPr>
              <a:t>e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w</a:t>
            </a:r>
            <a:r>
              <a:rPr sz="2700" spc="25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ite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209" dirty="0">
                <a:latin typeface="Arial"/>
                <a:cs typeface="Arial"/>
              </a:rPr>
              <a:t>π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98" dirty="0">
                <a:latin typeface="Arial"/>
                <a:cs typeface="Arial"/>
              </a:rPr>
              <a:t>f</a:t>
            </a:r>
            <a:r>
              <a:rPr sz="2700" spc="-12" dirty="0">
                <a:latin typeface="Arial"/>
                <a:cs typeface="Arial"/>
              </a:rPr>
              <a:t>or the </a:t>
            </a:r>
            <a:r>
              <a:rPr sz="2700" spc="-25" dirty="0">
                <a:latin typeface="Arial"/>
                <a:cs typeface="Arial"/>
              </a:rPr>
              <a:t>abst</a:t>
            </a:r>
            <a:r>
              <a:rPr sz="2700" spc="-49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action of </a:t>
            </a:r>
            <a:r>
              <a:rPr sz="2700" spc="-25" dirty="0">
                <a:latin typeface="Arial"/>
                <a:cs typeface="Arial"/>
              </a:rPr>
              <a:t>a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path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295" dirty="0">
                <a:latin typeface="Arial"/>
                <a:cs typeface="Arial"/>
              </a:rPr>
              <a:t>π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1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spc="-12" dirty="0">
                <a:latin typeface="Arial"/>
                <a:cs typeface="Arial"/>
              </a:rPr>
              <a:t>: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2701"/>
              </a:lnSpc>
              <a:spcBef>
                <a:spcPts val="74"/>
              </a:spcBef>
            </a:pPr>
            <a:endParaRPr sz="2700" dirty="0"/>
          </a:p>
          <a:p>
            <a:pPr marL="3035845"/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209" dirty="0">
                <a:latin typeface="Arial"/>
                <a:cs typeface="Arial"/>
              </a:rPr>
              <a:t>π</a:t>
            </a:r>
            <a:r>
              <a:rPr sz="2700" spc="123" dirty="0">
                <a:latin typeface="Arial"/>
                <a:cs typeface="Arial"/>
              </a:rPr>
              <a:t>) </a:t>
            </a:r>
            <a:r>
              <a:rPr sz="2700" spc="-319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 </a:t>
            </a:r>
            <a:r>
              <a:rPr sz="2700" spc="-319" dirty="0">
                <a:latin typeface="Arial"/>
                <a:cs typeface="Arial"/>
              </a:rPr>
              <a:t>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0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110" dirty="0">
                <a:latin typeface="Arial"/>
                <a:cs typeface="Arial"/>
              </a:rPr>
              <a:t>s</a:t>
            </a:r>
            <a:r>
              <a:rPr sz="2900" spc="91" baseline="-10416" dirty="0">
                <a:latin typeface="Arial"/>
                <a:cs typeface="Arial"/>
              </a:rPr>
              <a:t>1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i="1" spc="-25" dirty="0">
                <a:latin typeface="Arial"/>
                <a:cs typeface="Arial"/>
              </a:rPr>
              <a:t>,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r>
              <a:rPr sz="2700" i="1" spc="-307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2456"/>
              </a:lnSpc>
            </a:pPr>
            <a:endParaRPr sz="2500" dirty="0"/>
          </a:p>
          <a:p>
            <a:pPr>
              <a:lnSpc>
                <a:spcPts val="2456"/>
              </a:lnSpc>
            </a:pPr>
            <a:endParaRPr sz="2500" dirty="0"/>
          </a:p>
          <a:p>
            <a:pPr marL="31185"/>
            <a:r>
              <a:rPr sz="2900" spc="-123" dirty="0">
                <a:latin typeface="Arial"/>
                <a:cs typeface="Arial"/>
              </a:rPr>
              <a:t>Lemma</a:t>
            </a:r>
            <a:endParaRPr sz="2900" dirty="0">
              <a:latin typeface="Arial"/>
              <a:cs typeface="Arial"/>
            </a:endParaRPr>
          </a:p>
          <a:p>
            <a:pPr marL="31185" marR="31185">
              <a:lnSpc>
                <a:spcPct val="102699"/>
              </a:lnSpc>
              <a:spcBef>
                <a:spcPts val="773"/>
              </a:spcBef>
            </a:pPr>
            <a:r>
              <a:rPr sz="2700" i="1" spc="-12" dirty="0">
                <a:latin typeface="Arial"/>
                <a:cs typeface="Arial"/>
              </a:rPr>
              <a:t>Let </a:t>
            </a:r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 </a:t>
            </a:r>
            <a:r>
              <a:rPr sz="4100" spc="-312" baseline="15151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be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an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110" dirty="0">
                <a:latin typeface="Arial"/>
                <a:cs typeface="Arial"/>
              </a:rPr>
              <a:t>e</a:t>
            </a:r>
            <a:r>
              <a:rPr sz="2700" i="1" spc="-12" dirty="0">
                <a:latin typeface="Arial"/>
                <a:cs typeface="Arial"/>
              </a:rPr>
              <a:t>xistential </a:t>
            </a:r>
            <a:r>
              <a:rPr sz="2700" i="1" spc="-25" dirty="0">
                <a:latin typeface="Arial"/>
                <a:cs typeface="Arial"/>
              </a:rPr>
              <a:t>abst</a:t>
            </a:r>
            <a:r>
              <a:rPr sz="2700" i="1" spc="-49" dirty="0">
                <a:latin typeface="Arial"/>
                <a:cs typeface="Arial"/>
              </a:rPr>
              <a:t>r</a:t>
            </a:r>
            <a:r>
              <a:rPr sz="2700" i="1" spc="-12" dirty="0">
                <a:latin typeface="Arial"/>
                <a:cs typeface="Arial"/>
              </a:rPr>
              <a:t>action of </a:t>
            </a:r>
            <a:r>
              <a:rPr sz="2700" i="1" spc="331" dirty="0">
                <a:latin typeface="Arial"/>
                <a:cs typeface="Arial"/>
              </a:rPr>
              <a:t>M</a:t>
            </a:r>
            <a:r>
              <a:rPr sz="2700" i="1" spc="-467" dirty="0">
                <a:latin typeface="Arial"/>
                <a:cs typeface="Arial"/>
              </a:rPr>
              <a:t> </a:t>
            </a:r>
            <a:r>
              <a:rPr sz="2700" i="1" spc="-12" dirty="0">
                <a:latin typeface="Arial"/>
                <a:cs typeface="Arial"/>
              </a:rPr>
              <a:t>.</a:t>
            </a:r>
            <a:r>
              <a:rPr sz="2700" i="1" spc="160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The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abst</a:t>
            </a:r>
            <a:r>
              <a:rPr sz="2700" i="1" spc="-49" dirty="0">
                <a:latin typeface="Arial"/>
                <a:cs typeface="Arial"/>
              </a:rPr>
              <a:t>r</a:t>
            </a:r>
            <a:r>
              <a:rPr sz="2700" i="1" spc="-12" dirty="0">
                <a:latin typeface="Arial"/>
                <a:cs typeface="Arial"/>
              </a:rPr>
              <a:t>action of </a:t>
            </a:r>
            <a:r>
              <a:rPr sz="2700" i="1" spc="-110" dirty="0">
                <a:latin typeface="Arial"/>
                <a:cs typeface="Arial"/>
              </a:rPr>
              <a:t>e</a:t>
            </a:r>
            <a:r>
              <a:rPr sz="2700" i="1" spc="-98" dirty="0">
                <a:latin typeface="Arial"/>
                <a:cs typeface="Arial"/>
              </a:rPr>
              <a:t>v</a:t>
            </a:r>
            <a:r>
              <a:rPr sz="2700" i="1" spc="-25" dirty="0">
                <a:latin typeface="Arial"/>
                <a:cs typeface="Arial"/>
              </a:rPr>
              <a:t>e</a:t>
            </a:r>
            <a:r>
              <a:rPr sz="2700" i="1" spc="61" dirty="0">
                <a:latin typeface="Arial"/>
                <a:cs typeface="Arial"/>
              </a:rPr>
              <a:t>r</a:t>
            </a:r>
            <a:r>
              <a:rPr sz="2700" i="1" spc="-25" dirty="0">
                <a:latin typeface="Arial"/>
                <a:cs typeface="Arial"/>
              </a:rPr>
              <a:t>y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path</a:t>
            </a:r>
            <a:r>
              <a:rPr sz="2700" i="1" spc="-12" dirty="0">
                <a:latin typeface="Arial"/>
                <a:cs typeface="Arial"/>
              </a:rPr>
              <a:t> (t</a:t>
            </a:r>
            <a:r>
              <a:rPr sz="2700" i="1" spc="-49" dirty="0">
                <a:latin typeface="Arial"/>
                <a:cs typeface="Arial"/>
              </a:rPr>
              <a:t>r</a:t>
            </a:r>
            <a:r>
              <a:rPr sz="2700" i="1" spc="-25" dirty="0">
                <a:latin typeface="Arial"/>
                <a:cs typeface="Arial"/>
              </a:rPr>
              <a:t>ace)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95" dirty="0">
                <a:latin typeface="Arial"/>
                <a:cs typeface="Arial"/>
              </a:rPr>
              <a:t>π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i="1" spc="-12" dirty="0">
                <a:latin typeface="Arial"/>
                <a:cs typeface="Arial"/>
              </a:rPr>
              <a:t>in </a:t>
            </a:r>
            <a:r>
              <a:rPr sz="2700" i="1" spc="331" dirty="0">
                <a:latin typeface="Arial"/>
                <a:cs typeface="Arial"/>
              </a:rPr>
              <a:t>M</a:t>
            </a:r>
            <a:r>
              <a:rPr sz="2700" i="1" spc="280" dirty="0">
                <a:latin typeface="Arial"/>
                <a:cs typeface="Arial"/>
              </a:rPr>
              <a:t> </a:t>
            </a:r>
            <a:r>
              <a:rPr sz="2700" i="1" spc="-12" dirty="0">
                <a:latin typeface="Arial"/>
                <a:cs typeface="Arial"/>
              </a:rPr>
              <a:t>is </a:t>
            </a:r>
            <a:r>
              <a:rPr sz="2700" i="1" spc="-25" dirty="0">
                <a:latin typeface="Arial"/>
                <a:cs typeface="Arial"/>
              </a:rPr>
              <a:t>a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path</a:t>
            </a:r>
            <a:r>
              <a:rPr sz="2700" i="1" spc="-12" dirty="0">
                <a:latin typeface="Arial"/>
                <a:cs typeface="Arial"/>
              </a:rPr>
              <a:t> (t</a:t>
            </a:r>
            <a:r>
              <a:rPr sz="2700" i="1" spc="-49" dirty="0">
                <a:latin typeface="Arial"/>
                <a:cs typeface="Arial"/>
              </a:rPr>
              <a:t>r</a:t>
            </a:r>
            <a:r>
              <a:rPr sz="2700" i="1" spc="-25" dirty="0">
                <a:latin typeface="Arial"/>
                <a:cs typeface="Arial"/>
              </a:rPr>
              <a:t>ace)</a:t>
            </a:r>
            <a:r>
              <a:rPr sz="2700" i="1" spc="-12" dirty="0">
                <a:latin typeface="Arial"/>
                <a:cs typeface="Arial"/>
              </a:rPr>
              <a:t> in </a:t>
            </a:r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</a:t>
            </a:r>
            <a:r>
              <a:rPr sz="4100" spc="-312" baseline="15151" dirty="0">
                <a:latin typeface="Arial"/>
                <a:cs typeface="Arial"/>
              </a:rPr>
              <a:t> </a:t>
            </a:r>
            <a:r>
              <a:rPr sz="2700" i="1" spc="-12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2701"/>
              </a:lnSpc>
              <a:spcBef>
                <a:spcPts val="74"/>
              </a:spcBef>
            </a:pPr>
            <a:endParaRPr sz="2700" dirty="0"/>
          </a:p>
          <a:p>
            <a:pPr marL="2968798">
              <a:tabLst>
                <a:tab pos="4392386" algn="l"/>
                <a:tab pos="5167330" algn="l"/>
              </a:tabLst>
            </a:pPr>
            <a:r>
              <a:rPr sz="2700" i="1" spc="-295" dirty="0">
                <a:latin typeface="Arial"/>
                <a:cs typeface="Arial"/>
              </a:rPr>
              <a:t>π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i="1" spc="-393" dirty="0">
                <a:latin typeface="Meiryo"/>
                <a:cs typeface="Meiryo"/>
              </a:rPr>
              <a:t>∈</a:t>
            </a:r>
            <a:r>
              <a:rPr sz="2700" i="1" spc="-184" dirty="0">
                <a:latin typeface="Meiryo"/>
                <a:cs typeface="Meiryo"/>
              </a:rPr>
              <a:t> </a:t>
            </a:r>
            <a:r>
              <a:rPr sz="2700" i="1" spc="331" dirty="0">
                <a:latin typeface="Arial"/>
                <a:cs typeface="Arial"/>
              </a:rPr>
              <a:t>M	</a:t>
            </a:r>
            <a:r>
              <a:rPr sz="2700" i="1" spc="-37" dirty="0">
                <a:latin typeface="Meiryo"/>
                <a:cs typeface="Meiryo"/>
              </a:rPr>
              <a:t>⇒	</a:t>
            </a:r>
            <a:r>
              <a:rPr sz="2700" i="1" spc="160" dirty="0">
                <a:latin typeface="Arial"/>
                <a:cs typeface="Arial"/>
              </a:rPr>
              <a:t>α</a:t>
            </a:r>
            <a:r>
              <a:rPr sz="2700" spc="123" dirty="0">
                <a:latin typeface="Arial"/>
                <a:cs typeface="Arial"/>
              </a:rPr>
              <a:t>(</a:t>
            </a:r>
            <a:r>
              <a:rPr sz="2700" i="1" spc="-209" dirty="0">
                <a:latin typeface="Arial"/>
                <a:cs typeface="Arial"/>
              </a:rPr>
              <a:t>π</a:t>
            </a:r>
            <a:r>
              <a:rPr sz="2700" spc="123" dirty="0">
                <a:latin typeface="Arial"/>
                <a:cs typeface="Arial"/>
              </a:rPr>
              <a:t>)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393" dirty="0">
                <a:latin typeface="Meiryo"/>
                <a:cs typeface="Meiryo"/>
              </a:rPr>
              <a:t>∈</a:t>
            </a:r>
            <a:r>
              <a:rPr sz="2700" i="1" spc="-184" dirty="0">
                <a:latin typeface="Meiryo"/>
                <a:cs typeface="Meiryo"/>
              </a:rPr>
              <a:t> </a:t>
            </a:r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</a:t>
            </a:r>
            <a:endParaRPr sz="4100" baseline="15151" dirty="0">
              <a:latin typeface="Arial"/>
              <a:cs typeface="Arial"/>
            </a:endParaRPr>
          </a:p>
          <a:p>
            <a:pPr>
              <a:lnSpc>
                <a:spcPts val="2456"/>
              </a:lnSpc>
            </a:pPr>
            <a:endParaRPr sz="2500" dirty="0"/>
          </a:p>
          <a:p>
            <a:pPr>
              <a:lnSpc>
                <a:spcPts val="2701"/>
              </a:lnSpc>
              <a:spcBef>
                <a:spcPts val="74"/>
              </a:spcBef>
            </a:pPr>
            <a:endParaRPr sz="2700" dirty="0"/>
          </a:p>
          <a:p>
            <a:pPr marL="31185"/>
            <a:r>
              <a:rPr sz="2700" spc="-25" dirty="0">
                <a:latin typeface="Arial"/>
                <a:cs typeface="Arial"/>
              </a:rPr>
              <a:t>Proof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86" dirty="0">
                <a:latin typeface="Arial"/>
                <a:cs typeface="Arial"/>
              </a:rPr>
              <a:t>b</a:t>
            </a:r>
            <a:r>
              <a:rPr sz="2700" spc="-25" dirty="0">
                <a:latin typeface="Arial"/>
                <a:cs typeface="Arial"/>
              </a:rPr>
              <a:t>y</a:t>
            </a:r>
            <a:r>
              <a:rPr sz="2700" spc="-12" dirty="0">
                <a:latin typeface="Arial"/>
                <a:cs typeface="Arial"/>
              </a:rPr>
              <a:t> induction.</a:t>
            </a:r>
            <a:endParaRPr sz="2700" dirty="0">
              <a:latin typeface="Arial"/>
              <a:cs typeface="Arial"/>
            </a:endParaRPr>
          </a:p>
          <a:p>
            <a:pPr marL="31185">
              <a:spcBef>
                <a:spcPts val="86"/>
              </a:spcBef>
            </a:pPr>
            <a:r>
              <a:rPr sz="2700" spc="-123" dirty="0">
                <a:latin typeface="Arial"/>
                <a:cs typeface="Arial"/>
              </a:rPr>
              <a:t>W</a:t>
            </a:r>
            <a:r>
              <a:rPr sz="2700" spc="-25" dirty="0">
                <a:latin typeface="Arial"/>
                <a:cs typeface="Arial"/>
              </a:rPr>
              <a:t>e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s</a:t>
            </a:r>
            <a:r>
              <a:rPr sz="2700" spc="-110" dirty="0">
                <a:latin typeface="Arial"/>
                <a:cs typeface="Arial"/>
              </a:rPr>
              <a:t>a</a:t>
            </a:r>
            <a:r>
              <a:rPr sz="2700" spc="-25" dirty="0">
                <a:latin typeface="Arial"/>
                <a:cs typeface="Arial"/>
              </a:rPr>
              <a:t>y</a:t>
            </a:r>
            <a:r>
              <a:rPr sz="2700" spc="-12" dirty="0">
                <a:latin typeface="Arial"/>
                <a:cs typeface="Arial"/>
              </a:rPr>
              <a:t> that </a:t>
            </a:r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 </a:t>
            </a:r>
            <a:r>
              <a:rPr sz="4100" spc="-312" baseline="15151" dirty="0">
                <a:latin typeface="Arial"/>
                <a:cs typeface="Arial"/>
              </a:rPr>
              <a:t> </a:t>
            </a:r>
            <a:r>
              <a:rPr sz="2700" spc="-7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00" spc="-98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700" spc="-2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spc="-49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00" spc="-25" dirty="0">
                <a:solidFill>
                  <a:srgbClr val="FF0000"/>
                </a:solidFill>
                <a:latin typeface="Arial"/>
                <a:cs typeface="Arial"/>
              </a:rPr>
              <a:t>appr</a:t>
            </a:r>
            <a:r>
              <a:rPr sz="2700" spc="-1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00" spc="-25" dirty="0">
                <a:solidFill>
                  <a:srgbClr val="FF0000"/>
                </a:solidFill>
                <a:latin typeface="Arial"/>
                <a:cs typeface="Arial"/>
              </a:rPr>
              <a:t>ximates</a:t>
            </a:r>
            <a:r>
              <a:rPr sz="2700" spc="-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i="1" spc="331" dirty="0">
                <a:latin typeface="Arial"/>
                <a:cs typeface="Arial"/>
              </a:rPr>
              <a:t>M</a:t>
            </a:r>
            <a:r>
              <a:rPr sz="2700" i="1" spc="-467" dirty="0">
                <a:latin typeface="Arial"/>
                <a:cs typeface="Arial"/>
              </a:rPr>
              <a:t> </a:t>
            </a:r>
            <a:r>
              <a:rPr sz="2700" spc="-12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5448" y="6940743"/>
            <a:ext cx="186239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9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21832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Abstracting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</a:t>
            </a:r>
            <a:r>
              <a:rPr sz="2900" spc="-74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ope</a:t>
            </a:r>
            <a:r>
              <a:rPr sz="2900" spc="37" dirty="0">
                <a:latin typeface="Arial"/>
                <a:cs typeface="Arial"/>
              </a:rPr>
              <a:t>r</a:t>
            </a:r>
            <a:r>
              <a:rPr sz="2900" spc="-12" dirty="0">
                <a:latin typeface="Arial"/>
                <a:cs typeface="Arial"/>
              </a:rPr>
              <a:t>ties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41" y="2228850"/>
            <a:ext cx="10655641" cy="2832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 Narrow" panose="020B0606020202030204" pitchFamily="34" charset="0"/>
                <a:cs typeface="Arial"/>
              </a:rPr>
              <a:t>Reminde</a:t>
            </a:r>
            <a:r>
              <a:rPr sz="2200" b="1" spc="61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:</a:t>
            </a:r>
            <a:r>
              <a:rPr sz="2200" b="1" spc="160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61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are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using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804911" indent="-457200"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set of </a:t>
            </a:r>
            <a:r>
              <a:rPr sz="2200" b="1" spc="-2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atomic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propositions 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(predicates) </a:t>
            </a:r>
            <a:r>
              <a:rPr sz="2200" b="1" i="1" spc="196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,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and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804911" indent="-457200"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state-labelling function </a:t>
            </a:r>
            <a:r>
              <a:rPr sz="2200" b="1" i="1" spc="307" dirty="0">
                <a:latin typeface="Arial Narrow" panose="020B0606020202030204" pitchFamily="34" charset="0"/>
                <a:cs typeface="Arial"/>
              </a:rPr>
              <a:t>L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: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172" dirty="0">
                <a:latin typeface="Arial Narrow" panose="020B0606020202030204" pitchFamily="34" charset="0"/>
                <a:cs typeface="Arial"/>
              </a:rPr>
              <a:t>S</a:t>
            </a:r>
            <a:r>
              <a:rPr sz="2200" b="1" i="1" spc="147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37" dirty="0">
                <a:latin typeface="Arial Narrow" panose="020B0606020202030204" pitchFamily="34" charset="0"/>
                <a:cs typeface="Meiryo"/>
              </a:rPr>
              <a:t>→ </a:t>
            </a:r>
            <a:r>
              <a:rPr sz="2200" b="1" i="1" spc="-356" dirty="0">
                <a:latin typeface="Arial Narrow" panose="020B0606020202030204" pitchFamily="34" charset="0"/>
                <a:cs typeface="Meiryo"/>
              </a:rPr>
              <a:t> </a:t>
            </a:r>
            <a:r>
              <a:rPr sz="2200" b="1" i="1" spc="1105" dirty="0">
                <a:latin typeface="Arial Narrow" panose="020B0606020202030204" pitchFamily="34" charset="0"/>
                <a:cs typeface="Arial"/>
              </a:rPr>
              <a:t>P</a:t>
            </a:r>
            <a:r>
              <a:rPr sz="2200" b="1" spc="123" dirty="0">
                <a:latin typeface="Arial Narrow" panose="020B0606020202030204" pitchFamily="34" charset="0"/>
                <a:cs typeface="Arial"/>
              </a:rPr>
              <a:t>(</a:t>
            </a:r>
            <a:r>
              <a:rPr sz="2200" b="1" i="1" spc="196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123" dirty="0">
                <a:latin typeface="Arial Narrow" panose="020B0606020202030204" pitchFamily="34" charset="0"/>
                <a:cs typeface="Arial"/>
              </a:rPr>
              <a:t>)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31185">
              <a:spcBef>
                <a:spcPts val="810"/>
              </a:spcBef>
            </a:pPr>
            <a:r>
              <a:rPr sz="2200" b="1" spc="-12" dirty="0">
                <a:latin typeface="Arial Narrow" panose="020B0606020202030204" pitchFamily="34" charset="0"/>
                <a:cs typeface="Arial"/>
              </a:rPr>
              <a:t>in order to define the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meaning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of propositions in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our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prope</a:t>
            </a:r>
            <a:r>
              <a:rPr sz="22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tie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.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25053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Abstracting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</a:t>
            </a:r>
            <a:r>
              <a:rPr sz="2900" spc="-74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ope</a:t>
            </a:r>
            <a:r>
              <a:rPr sz="2900" spc="37" dirty="0">
                <a:latin typeface="Arial"/>
                <a:cs typeface="Arial"/>
              </a:rPr>
              <a:t>r</a:t>
            </a:r>
            <a:r>
              <a:rPr sz="2900" spc="-12" dirty="0">
                <a:latin typeface="Arial"/>
                <a:cs typeface="Arial"/>
              </a:rPr>
              <a:t>ties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370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42" y="1990006"/>
            <a:ext cx="9546911" cy="38964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123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define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abst</a:t>
            </a:r>
            <a:r>
              <a:rPr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act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ersion of it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oll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ws:</a:t>
            </a:r>
            <a:endParaRPr lang="en-US" sz="2200" b="1" spc="-25" dirty="0">
              <a:latin typeface="Arial Narrow" panose="020B0606020202030204" pitchFamily="34" charset="0"/>
              <a:cs typeface="Arial"/>
            </a:endParaRPr>
          </a:p>
          <a:p>
            <a:pPr marL="31185"/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374085" indent="-342900">
              <a:buFont typeface="Arial" panose="020B0604020202020204" pitchFamily="34" charset="0"/>
              <a:buChar char="•"/>
            </a:pPr>
            <a:r>
              <a:rPr sz="2200" b="1" spc="-12" dirty="0">
                <a:latin typeface="Arial Narrow" panose="020B0606020202030204" pitchFamily="34" charset="0"/>
                <a:cs typeface="Arial"/>
              </a:rPr>
              <a:t>First of all, the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negations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are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pushed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into the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atomic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proposition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.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711015">
              <a:spcBef>
                <a:spcPts val="86"/>
              </a:spcBef>
            </a:pPr>
            <a:endParaRPr lang="en-US" sz="2200" b="1" spc="-12" dirty="0">
              <a:latin typeface="Arial Narrow" panose="020B0606020202030204" pitchFamily="34" charset="0"/>
              <a:cs typeface="Arial"/>
            </a:endParaRPr>
          </a:p>
          <a:p>
            <a:pPr marL="711015">
              <a:spcBef>
                <a:spcPts val="86"/>
              </a:spcBef>
            </a:pPr>
            <a:r>
              <a:rPr sz="2200" b="1" spc="-12" dirty="0">
                <a:latin typeface="Arial Narrow" panose="020B0606020202030204" pitchFamily="34" charset="0"/>
                <a:cs typeface="Arial"/>
              </a:rPr>
              <a:t>E.g., </a:t>
            </a:r>
            <a:r>
              <a:rPr sz="2200" b="1" spc="-61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will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h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711015">
              <a:spcBef>
                <a:spcPts val="86"/>
              </a:spcBef>
            </a:pPr>
            <a:r>
              <a:rPr lang="en-US" sz="2200" b="1" i="1" spc="172" dirty="0">
                <a:latin typeface="Arial Narrow" panose="020B0606020202030204" pitchFamily="34" charset="0"/>
                <a:cs typeface="Arial"/>
              </a:rPr>
              <a:t>	</a:t>
            </a:r>
            <a:r>
              <a:rPr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72" dirty="0">
                <a:latin typeface="Arial Narrow" panose="020B0606020202030204" pitchFamily="34" charset="0"/>
                <a:cs typeface="Arial"/>
              </a:rPr>
              <a:t>0</a:t>
            </a:r>
            <a:r>
              <a:rPr lang="en-US" sz="2200" b="1" spc="-17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393" dirty="0">
                <a:latin typeface="Arial Narrow" panose="020B0606020202030204" pitchFamily="34" charset="0"/>
                <a:cs typeface="Meiryo"/>
              </a:rPr>
              <a:t>∈</a:t>
            </a:r>
            <a:r>
              <a:rPr sz="2200" b="1" i="1" spc="-184" dirty="0">
                <a:latin typeface="Arial Narrow" panose="020B0606020202030204" pitchFamily="34" charset="0"/>
                <a:cs typeface="Meiryo"/>
              </a:rPr>
              <a:t> </a:t>
            </a:r>
            <a:r>
              <a:rPr lang="en-US" sz="2200" b="1" i="1" spc="-184" dirty="0">
                <a:latin typeface="Arial Narrow" panose="020B0606020202030204" pitchFamily="34" charset="0"/>
                <a:cs typeface="Meiryo"/>
              </a:rPr>
              <a:t>  </a:t>
            </a:r>
            <a:r>
              <a:rPr sz="2200" b="1" i="1" spc="196" dirty="0">
                <a:latin typeface="Arial Narrow" panose="020B0606020202030204" pitchFamily="34" charset="0"/>
                <a:cs typeface="Arial"/>
              </a:rPr>
              <a:t>A</a:t>
            </a:r>
            <a:r>
              <a:rPr lang="en-US" sz="22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2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and </a:t>
            </a:r>
            <a:r>
              <a:rPr lang="en-US"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lang="en-US"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i="1" spc="-12" dirty="0">
                <a:latin typeface="Arial Narrow" panose="020B0606020202030204" pitchFamily="34" charset="0"/>
                <a:ea typeface="Cambria Math"/>
                <a:cs typeface="Arial"/>
              </a:rPr>
              <a:t>≠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172" dirty="0">
                <a:latin typeface="Arial Narrow" panose="020B0606020202030204" pitchFamily="34" charset="0"/>
                <a:cs typeface="Arial"/>
              </a:rPr>
              <a:t>0 </a:t>
            </a:r>
            <a:r>
              <a:rPr lang="en-US" sz="2200" b="1" i="1" spc="-393" dirty="0">
                <a:latin typeface="Arial Narrow" panose="020B0606020202030204" pitchFamily="34" charset="0"/>
                <a:cs typeface="Meiryo"/>
              </a:rPr>
              <a:t>∈</a:t>
            </a:r>
            <a:r>
              <a:rPr lang="en-US" sz="2200" b="1" i="1" spc="-184" dirty="0">
                <a:latin typeface="Arial Narrow" panose="020B0606020202030204" pitchFamily="34" charset="0"/>
                <a:cs typeface="Meiryo"/>
              </a:rPr>
              <a:t>   </a:t>
            </a:r>
            <a:r>
              <a:rPr lang="en-US" sz="2200" b="1" i="1" spc="196" dirty="0">
                <a:latin typeface="Arial Narrow" panose="020B0606020202030204" pitchFamily="34" charset="0"/>
                <a:cs typeface="Arial"/>
              </a:rPr>
              <a:t>A</a:t>
            </a:r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711015"/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97877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Software Verification</a:t>
            </a:r>
          </a:p>
        </p:txBody>
      </p:sp>
      <p:sp>
        <p:nvSpPr>
          <p:cNvPr id="2535427" name="Rectangle 3"/>
          <p:cNvSpPr>
            <a:spLocks noGrp="1" noChangeArrowheads="1"/>
          </p:cNvSpPr>
          <p:nvPr>
            <p:ph idx="1"/>
          </p:nvPr>
        </p:nvSpPr>
        <p:spPr>
          <a:xfrm>
            <a:off x="630078" y="1336119"/>
            <a:ext cx="11551444" cy="53123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en-US" dirty="0"/>
              <a:t>Is a software program free from bugs?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What kind of bugs?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r>
              <a:rPr lang="en-US" altLang="en-US" dirty="0"/>
              <a:t>Lint checking – Divide by zero, Variable values going out of range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r>
              <a:rPr lang="en-US" altLang="en-US" dirty="0"/>
              <a:t>User specified bugs – Assertions</a:t>
            </a:r>
          </a:p>
          <a:p>
            <a:pPr>
              <a:spcBef>
                <a:spcPts val="0"/>
              </a:spcBef>
              <a:defRPr/>
            </a:pPr>
            <a:endParaRPr lang="en-US" altLang="en-US" dirty="0"/>
          </a:p>
          <a:p>
            <a:pPr>
              <a:spcBef>
                <a:spcPts val="0"/>
              </a:spcBef>
              <a:defRPr/>
            </a:pPr>
            <a:r>
              <a:rPr lang="en-US" altLang="en-US" dirty="0"/>
              <a:t>Challenges: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Real valued variables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r>
              <a:rPr lang="en-US" altLang="en-US" dirty="0"/>
              <a:t>Huge state space if we have to consider all values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Size of the program is much smaller than the number of paths to be explored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r>
              <a:rPr lang="en-US" altLang="en-US" dirty="0" err="1"/>
              <a:t>Branchings</a:t>
            </a:r>
            <a:r>
              <a:rPr lang="en-US" altLang="en-US" dirty="0"/>
              <a:t>, Loops</a:t>
            </a:r>
          </a:p>
          <a:p>
            <a:pPr>
              <a:spcBef>
                <a:spcPts val="0"/>
              </a:spcBef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dirty="0"/>
              <a:t>We need to extract an abstract state machine from a program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2520" b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0098" indent="-300038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■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sz="252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021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0270" indent="-240030">
              <a:lnSpc>
                <a:spcPct val="110000"/>
              </a:lnSpc>
              <a:spcBef>
                <a:spcPct val="10000"/>
              </a:spcBef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4033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039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0045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8051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567067D-B286-4893-B07C-D2638664B6FF}" type="slidenum">
              <a:rPr lang="en-US" altLang="en-US" sz="1470">
                <a:solidFill>
                  <a:srgbClr val="8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7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54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Abstracting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</a:t>
            </a:r>
            <a:r>
              <a:rPr sz="2900" spc="-74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ope</a:t>
            </a:r>
            <a:r>
              <a:rPr sz="2900" spc="37" dirty="0">
                <a:latin typeface="Arial"/>
                <a:cs typeface="Arial"/>
              </a:rPr>
              <a:t>r</a:t>
            </a:r>
            <a:r>
              <a:rPr sz="2900" spc="-12" dirty="0">
                <a:latin typeface="Arial"/>
                <a:cs typeface="Arial"/>
              </a:rPr>
              <a:t>ties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370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12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793" y="1771602"/>
            <a:ext cx="10557594" cy="49530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6825" marR="31185" indent="-4572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An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abst</a:t>
            </a:r>
            <a:r>
              <a:rPr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act state </a:t>
            </a:r>
            <a:r>
              <a:rPr sz="2200" b="1" i="1" spc="-1265" dirty="0">
                <a:latin typeface="Arial Narrow" panose="020B0606020202030204" pitchFamily="34" charset="0"/>
                <a:cs typeface="Arial"/>
              </a:rPr>
              <a:t>s</a:t>
            </a:r>
            <a:r>
              <a:rPr sz="2200" b="1" spc="430" dirty="0">
                <a:latin typeface="Arial Narrow" panose="020B0606020202030204" pitchFamily="34" charset="0"/>
                <a:cs typeface="Arial"/>
              </a:rPr>
              <a:t>ˆ</a:t>
            </a:r>
            <a:r>
              <a:rPr sz="2200" b="1" spc="-209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is labelled with </a:t>
            </a:r>
            <a:r>
              <a:rPr sz="2200" b="1" i="1" spc="-98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393" dirty="0">
                <a:latin typeface="Arial Narrow" panose="020B0606020202030204" pitchFamily="34" charset="0"/>
                <a:cs typeface="Meiryo"/>
              </a:rPr>
              <a:t>∈</a:t>
            </a:r>
            <a:r>
              <a:rPr sz="2200" b="1" i="1" spc="-184" dirty="0">
                <a:latin typeface="Arial Narrow" panose="020B0606020202030204" pitchFamily="34" charset="0"/>
                <a:cs typeface="Meiryo"/>
              </a:rPr>
              <a:t> </a:t>
            </a:r>
            <a:r>
              <a:rPr lang="en-US" sz="2200" b="1" i="1" spc="-184" dirty="0">
                <a:latin typeface="Arial Narrow" panose="020B0606020202030204" pitchFamily="34" charset="0"/>
                <a:cs typeface="Meiryo"/>
              </a:rPr>
              <a:t>  </a:t>
            </a:r>
            <a:r>
              <a:rPr sz="2200" b="1" i="1" spc="196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iff 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all 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of the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 corresponding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concrete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states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are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labelled with </a:t>
            </a:r>
            <a:r>
              <a:rPr sz="2200" b="1" i="1" spc="-98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.</a:t>
            </a:r>
            <a:endParaRPr lang="en-US" sz="2200" b="1" spc="-12" dirty="0">
              <a:latin typeface="Arial Narrow" panose="020B0606020202030204" pitchFamily="34" charset="0"/>
              <a:cs typeface="Arial"/>
            </a:endParaRPr>
          </a:p>
          <a:p>
            <a:pPr marL="31185"/>
            <a:r>
              <a:rPr lang="en-US" sz="2200" b="1" i="1" spc="-98" dirty="0">
                <a:latin typeface="Arial Narrow" panose="020B0606020202030204" pitchFamily="34" charset="0"/>
                <a:cs typeface="Arial"/>
              </a:rPr>
              <a:t>	</a:t>
            </a:r>
          </a:p>
          <a:p>
            <a:pPr marL="31185"/>
            <a:r>
              <a:rPr lang="en-US" sz="2200" b="1" i="1" spc="-98" dirty="0">
                <a:latin typeface="Arial Narrow" panose="020B0606020202030204" pitchFamily="34" charset="0"/>
                <a:cs typeface="Arial"/>
              </a:rPr>
              <a:t>		a</a:t>
            </a:r>
            <a:r>
              <a:rPr lang="en-US"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i="1" spc="-393" dirty="0">
                <a:latin typeface="Arial Narrow" panose="020B0606020202030204" pitchFamily="34" charset="0"/>
                <a:cs typeface="Meiryo"/>
              </a:rPr>
              <a:t>∈</a:t>
            </a:r>
            <a:r>
              <a:rPr lang="en-US" sz="2200" b="1" i="1" spc="-184" dirty="0">
                <a:latin typeface="Arial Narrow" panose="020B0606020202030204" pitchFamily="34" charset="0"/>
                <a:cs typeface="Meiryo"/>
              </a:rPr>
              <a:t>     </a:t>
            </a:r>
            <a:r>
              <a:rPr lang="en-US" sz="2200" b="1" i="1" spc="-1203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sz="2200" b="1" spc="882" baseline="15151" dirty="0">
                <a:latin typeface="Arial Narrow" panose="020B0606020202030204" pitchFamily="34" charset="0"/>
                <a:cs typeface="Arial"/>
              </a:rPr>
              <a:t>ˆ</a:t>
            </a:r>
            <a:r>
              <a:rPr lang="en-US" sz="2200" b="1" spc="123" dirty="0">
                <a:latin typeface="Arial Narrow" panose="020B0606020202030204" pitchFamily="34" charset="0"/>
                <a:cs typeface="Arial"/>
              </a:rPr>
              <a:t>(</a:t>
            </a:r>
            <a:r>
              <a:rPr lang="en-US" sz="2200" b="1" i="1" spc="-1265" dirty="0">
                <a:latin typeface="Arial Narrow" panose="020B0606020202030204" pitchFamily="34" charset="0"/>
                <a:cs typeface="Arial"/>
              </a:rPr>
              <a:t>s</a:t>
            </a:r>
            <a:r>
              <a:rPr lang="en-US" sz="2200" b="1" spc="233" dirty="0">
                <a:latin typeface="Arial Narrow" panose="020B0606020202030204" pitchFamily="34" charset="0"/>
                <a:cs typeface="Arial"/>
              </a:rPr>
              <a:t>ˆ</a:t>
            </a:r>
            <a:r>
              <a:rPr lang="en-US" sz="2200" b="1" spc="123" dirty="0">
                <a:latin typeface="Arial Narrow" panose="020B0606020202030204" pitchFamily="34" charset="0"/>
                <a:cs typeface="Arial"/>
              </a:rPr>
              <a:t>)  </a:t>
            </a:r>
            <a:r>
              <a:rPr lang="en-US" sz="2200" b="1" dirty="0">
                <a:latin typeface="Arial Narrow" panose="020B0606020202030204" pitchFamily="34" charset="0"/>
              </a:rPr>
              <a:t>⇔</a:t>
            </a:r>
            <a:r>
              <a:rPr lang="en-US" sz="2200" b="1" i="1" spc="-37" dirty="0">
                <a:latin typeface="Arial Narrow" panose="020B0606020202030204" pitchFamily="34" charset="0"/>
                <a:cs typeface="Meiryo"/>
              </a:rPr>
              <a:t>	</a:t>
            </a:r>
            <a:r>
              <a:rPr lang="en-US" sz="2200" b="1" dirty="0">
                <a:latin typeface="Arial Narrow" panose="020B0606020202030204" pitchFamily="34" charset="0"/>
              </a:rPr>
              <a:t>∀ </a:t>
            </a:r>
            <a:r>
              <a:rPr lang="en-US" sz="2200" b="1" i="1" spc="-110" dirty="0">
                <a:latin typeface="Arial Narrow" panose="020B0606020202030204" pitchFamily="34" charset="0"/>
                <a:cs typeface="Arial"/>
              </a:rPr>
              <a:t>s </a:t>
            </a:r>
            <a:r>
              <a:rPr lang="en-US" sz="2200" b="1" i="1" spc="-454" dirty="0">
                <a:latin typeface="Arial Narrow" panose="020B0606020202030204" pitchFamily="34" charset="0"/>
                <a:cs typeface="Meiryo"/>
              </a:rPr>
              <a:t>|           </a:t>
            </a:r>
            <a:r>
              <a:rPr lang="el-GR" sz="2200" b="1" i="1" spc="160" dirty="0">
                <a:latin typeface="Arial Narrow" panose="020B0606020202030204" pitchFamily="34" charset="0"/>
                <a:cs typeface="Arial"/>
              </a:rPr>
              <a:t>α</a:t>
            </a:r>
            <a:r>
              <a:rPr lang="el-GR" sz="2200" b="1" spc="123" dirty="0">
                <a:latin typeface="Arial Narrow" panose="020B0606020202030204" pitchFamily="34" charset="0"/>
                <a:cs typeface="Arial"/>
              </a:rPr>
              <a:t>(</a:t>
            </a:r>
            <a:r>
              <a:rPr lang="en-US" sz="2200" b="1" i="1" spc="-110" dirty="0">
                <a:latin typeface="Arial Narrow" panose="020B0606020202030204" pitchFamily="34" charset="0"/>
                <a:cs typeface="Arial"/>
              </a:rPr>
              <a:t>s</a:t>
            </a:r>
            <a:r>
              <a:rPr lang="en-US" sz="2200" b="1" spc="123" dirty="0">
                <a:latin typeface="Arial Narrow" panose="020B0606020202030204" pitchFamily="34" charset="0"/>
                <a:cs typeface="Arial"/>
              </a:rPr>
              <a:t>)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i="1" spc="-1265" dirty="0">
                <a:latin typeface="Arial Narrow" panose="020B0606020202030204" pitchFamily="34" charset="0"/>
                <a:cs typeface="Arial"/>
              </a:rPr>
              <a:t>s</a:t>
            </a:r>
            <a:r>
              <a:rPr lang="en-US" sz="2200" b="1" spc="233" dirty="0">
                <a:latin typeface="Arial Narrow" panose="020B0606020202030204" pitchFamily="34" charset="0"/>
                <a:cs typeface="Arial"/>
              </a:rPr>
              <a:t>ˆ</a:t>
            </a:r>
            <a:r>
              <a:rPr lang="en-US" sz="2200" b="1" i="1" spc="-25" dirty="0">
                <a:latin typeface="Arial Narrow" panose="020B0606020202030204" pitchFamily="34" charset="0"/>
                <a:cs typeface="Arial"/>
              </a:rPr>
              <a:t>.</a:t>
            </a:r>
            <a:r>
              <a:rPr lang="en-US" sz="2200" b="1" i="1" spc="-307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i="1" spc="-98" dirty="0">
                <a:latin typeface="Arial Narrow" panose="020B0606020202030204" pitchFamily="34" charset="0"/>
                <a:cs typeface="Arial"/>
              </a:rPr>
              <a:t>a</a:t>
            </a:r>
            <a:r>
              <a:rPr lang="en-US"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i="1" spc="-393" dirty="0">
                <a:latin typeface="Arial Narrow" panose="020B0606020202030204" pitchFamily="34" charset="0"/>
                <a:cs typeface="Meiryo"/>
              </a:rPr>
              <a:t>∈     </a:t>
            </a:r>
            <a:r>
              <a:rPr lang="en-US" sz="2200" b="1" i="1" spc="-184" dirty="0">
                <a:latin typeface="Arial Narrow" panose="020B0606020202030204" pitchFamily="34" charset="0"/>
                <a:cs typeface="Meiryo"/>
              </a:rPr>
              <a:t> </a:t>
            </a:r>
            <a:r>
              <a:rPr lang="en-US" sz="2200" b="1" i="1" spc="307" dirty="0">
                <a:latin typeface="Arial Narrow" panose="020B0606020202030204" pitchFamily="34" charset="0"/>
                <a:cs typeface="Arial"/>
              </a:rPr>
              <a:t>L</a:t>
            </a:r>
            <a:r>
              <a:rPr lang="en-US" sz="2200" b="1" spc="123" dirty="0">
                <a:latin typeface="Arial Narrow" panose="020B0606020202030204" pitchFamily="34" charset="0"/>
                <a:cs typeface="Arial"/>
              </a:rPr>
              <a:t>(</a:t>
            </a:r>
            <a:r>
              <a:rPr lang="en-US" sz="2200" b="1" i="1" spc="-110" dirty="0">
                <a:latin typeface="Arial Narrow" panose="020B0606020202030204" pitchFamily="34" charset="0"/>
                <a:cs typeface="Arial"/>
              </a:rPr>
              <a:t>s</a:t>
            </a:r>
            <a:r>
              <a:rPr lang="en-US" sz="2200" b="1" spc="123" dirty="0">
                <a:latin typeface="Arial Narrow" panose="020B0606020202030204" pitchFamily="34" charset="0"/>
                <a:cs typeface="Arial"/>
              </a:rPr>
              <a:t>)</a:t>
            </a:r>
          </a:p>
          <a:p>
            <a:pPr marL="31185"/>
            <a:endParaRPr lang="en-US" sz="2200" b="1" spc="123" dirty="0">
              <a:latin typeface="Arial Narrow" panose="020B0606020202030204" pitchFamily="34" charset="0"/>
              <a:cs typeface="Arial"/>
            </a:endParaRPr>
          </a:p>
          <a:p>
            <a:pPr marL="31185"/>
            <a:endParaRPr lang="en-US" sz="2200" b="1" spc="123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This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also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means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that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an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abst</a:t>
            </a:r>
            <a:r>
              <a:rPr lang="en-US"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act state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m</a:t>
            </a:r>
            <a:r>
              <a:rPr lang="en-US" sz="2200" b="1" spc="-110" dirty="0">
                <a:latin typeface="Arial Narrow" panose="020B0606020202030204" pitchFamily="34" charset="0"/>
                <a:cs typeface="Arial"/>
              </a:rPr>
              <a:t>a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y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h</a:t>
            </a:r>
            <a:r>
              <a:rPr lang="en-US" sz="2200" b="1" spc="-86" dirty="0">
                <a:latin typeface="Arial Narrow" panose="020B0606020202030204" pitchFamily="34" charset="0"/>
                <a:cs typeface="Arial"/>
              </a:rPr>
              <a:t>a</a:t>
            </a:r>
            <a:r>
              <a:rPr lang="en-US"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neither the label </a:t>
            </a:r>
            <a:r>
              <a:rPr lang="en-US"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lang="en-US"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479" dirty="0">
                <a:latin typeface="Arial Narrow" panose="020B0606020202030204" pitchFamily="34" charset="0"/>
                <a:cs typeface="Arial"/>
              </a:rPr>
              <a:t>=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172" dirty="0">
                <a:latin typeface="Arial Narrow" panose="020B0606020202030204" pitchFamily="34" charset="0"/>
                <a:cs typeface="Arial"/>
              </a:rPr>
              <a:t>0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nor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the label </a:t>
            </a:r>
            <a:r>
              <a:rPr lang="en-US" sz="2200" b="1" i="1" spc="172" dirty="0">
                <a:latin typeface="Arial Narrow" panose="020B0606020202030204" pitchFamily="34" charset="0"/>
                <a:cs typeface="Arial"/>
              </a:rPr>
              <a:t>x</a:t>
            </a:r>
            <a:r>
              <a:rPr lang="en-US" sz="2200" b="1" i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i="1" spc="-49" dirty="0">
                <a:latin typeface="Arial Narrow" panose="020B0606020202030204" pitchFamily="34" charset="0"/>
                <a:ea typeface="Cambria Math"/>
                <a:cs typeface="Meiryo"/>
              </a:rPr>
              <a:t>≠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172" dirty="0">
                <a:latin typeface="Arial Narrow" panose="020B0606020202030204" pitchFamily="34" charset="0"/>
                <a:cs typeface="Arial"/>
              </a:rPr>
              <a:t>0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–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this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m</a:t>
            </a:r>
            <a:r>
              <a:rPr lang="en-US" sz="2200" b="1" spc="-110" dirty="0">
                <a:latin typeface="Arial Narrow" panose="020B0606020202030204" pitchFamily="34" charset="0"/>
                <a:cs typeface="Arial"/>
              </a:rPr>
              <a:t>a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y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happen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if it concreti</a:t>
            </a:r>
            <a:r>
              <a:rPr lang="en-US" sz="2200" b="1" spc="-74" dirty="0">
                <a:latin typeface="Arial Narrow" panose="020B0606020202030204" pitchFamily="34" charset="0"/>
                <a:cs typeface="Arial"/>
              </a:rPr>
              <a:t>z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es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to </a:t>
            </a: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concrete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states with dif</a:t>
            </a:r>
            <a:r>
              <a:rPr lang="en-US" sz="22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erent labels!</a:t>
            </a:r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31185"/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31185"/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1001175" marR="31185" lvl="1" indent="-457200">
              <a:lnSpc>
                <a:spcPct val="102600"/>
              </a:lnSpc>
              <a:buFont typeface="Arial" panose="020B0604020202020204" pitchFamily="34" charset="0"/>
              <a:buChar char="•"/>
            </a:pPr>
            <a:endParaRPr lang="en-US" sz="2200" b="1" spc="-12" dirty="0"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107854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Conse</a:t>
            </a:r>
            <a:r>
              <a:rPr sz="2900" spc="12" dirty="0">
                <a:latin typeface="Arial"/>
                <a:cs typeface="Arial"/>
              </a:rPr>
              <a:t>r</a:t>
            </a:r>
            <a:r>
              <a:rPr sz="2900" spc="-86" dirty="0">
                <a:latin typeface="Arial"/>
                <a:cs typeface="Arial"/>
              </a:rPr>
              <a:t>v</a:t>
            </a:r>
            <a:r>
              <a:rPr sz="2900" spc="-25" dirty="0">
                <a:latin typeface="Arial"/>
                <a:cs typeface="Arial"/>
              </a:rPr>
              <a:t>ative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Abstraction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7793" y="1909689"/>
            <a:ext cx="10955016" cy="530043"/>
          </a:xfrm>
          <a:custGeom>
            <a:avLst/>
            <a:gdLst/>
            <a:ahLst/>
            <a:cxnLst/>
            <a:rect l="l" t="t" r="r" b="b"/>
            <a:pathLst>
              <a:path w="3996690" h="255206">
                <a:moveTo>
                  <a:pt x="0" y="255206"/>
                </a:moveTo>
                <a:lnTo>
                  <a:pt x="3996690" y="255206"/>
                </a:lnTo>
                <a:lnTo>
                  <a:pt x="3996690" y="0"/>
                </a:lnTo>
                <a:lnTo>
                  <a:pt x="0" y="0"/>
                </a:lnTo>
                <a:lnTo>
                  <a:pt x="0" y="255206"/>
                </a:lnTo>
                <a:close/>
              </a:path>
            </a:pathLst>
          </a:custGeom>
          <a:solidFill>
            <a:srgbClr val="BCC8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793" y="2426598"/>
            <a:ext cx="10955016" cy="2192475"/>
          </a:xfrm>
          <a:custGeom>
            <a:avLst/>
            <a:gdLst/>
            <a:ahLst/>
            <a:cxnLst/>
            <a:rect l="l" t="t" r="r" b="b"/>
            <a:pathLst>
              <a:path w="3996690" h="1055636">
                <a:moveTo>
                  <a:pt x="0" y="1055636"/>
                </a:moveTo>
                <a:lnTo>
                  <a:pt x="3996690" y="1055636"/>
                </a:lnTo>
                <a:lnTo>
                  <a:pt x="3996690" y="0"/>
                </a:lnTo>
                <a:lnTo>
                  <a:pt x="0" y="0"/>
                </a:lnTo>
                <a:lnTo>
                  <a:pt x="0" y="1055636"/>
                </a:lnTo>
                <a:close/>
              </a:path>
            </a:pathLst>
          </a:custGeom>
          <a:solidFill>
            <a:srgbClr val="E8E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1941" y="1240155"/>
            <a:ext cx="10911445" cy="2588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291578">
              <a:lnSpc>
                <a:spcPct val="102600"/>
              </a:lnSpc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The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ke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ystone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is that </a:t>
            </a:r>
            <a:r>
              <a:rPr sz="2200" b="1" spc="-110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xistential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abst</a:t>
            </a:r>
            <a:r>
              <a:rPr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action is </a:t>
            </a:r>
            <a:r>
              <a:rPr sz="2200" b="1" spc="-2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conse</a:t>
            </a:r>
            <a:r>
              <a:rPr sz="2200" b="1" spc="6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9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ati</a:t>
            </a:r>
            <a:r>
              <a:rPr sz="2200" b="1" spc="-9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or ce</a:t>
            </a:r>
            <a:r>
              <a:rPr sz="22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tain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prope</a:t>
            </a:r>
            <a:r>
              <a:rPr sz="22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ties:</a:t>
            </a:r>
            <a:endParaRPr lang="en-US" sz="2200" b="1" spc="-12" dirty="0">
              <a:latin typeface="Arial Narrow" panose="020B0606020202030204" pitchFamily="34" charset="0"/>
              <a:cs typeface="Arial"/>
            </a:endParaRPr>
          </a:p>
          <a:p>
            <a:pPr marL="31185" marR="291578">
              <a:lnSpc>
                <a:spcPct val="102600"/>
              </a:lnSpc>
            </a:pP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31185"/>
            <a:r>
              <a:rPr sz="2900" spc="-110" dirty="0">
                <a:latin typeface="Arial"/>
                <a:cs typeface="Arial"/>
              </a:rPr>
              <a:t>Theorem</a:t>
            </a:r>
            <a:r>
              <a:rPr sz="2900" spc="147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(Clar</a:t>
            </a:r>
            <a:r>
              <a:rPr sz="2900" spc="-49" dirty="0">
                <a:latin typeface="Arial"/>
                <a:cs typeface="Arial"/>
              </a:rPr>
              <a:t>k</a:t>
            </a:r>
            <a:r>
              <a:rPr sz="2900" spc="25" dirty="0">
                <a:latin typeface="Arial"/>
                <a:cs typeface="Arial"/>
              </a:rPr>
              <a:t>e/Gru</a:t>
            </a:r>
            <a:r>
              <a:rPr sz="2900" spc="-25" dirty="0">
                <a:latin typeface="Arial"/>
                <a:cs typeface="Arial"/>
              </a:rPr>
              <a:t>m</a:t>
            </a:r>
            <a:r>
              <a:rPr sz="2900" spc="25" dirty="0">
                <a:latin typeface="Arial"/>
                <a:cs typeface="Arial"/>
              </a:rPr>
              <a:t>b</a:t>
            </a:r>
            <a:r>
              <a:rPr sz="2900" spc="-25" dirty="0">
                <a:latin typeface="Arial"/>
                <a:cs typeface="Arial"/>
              </a:rPr>
              <a:t>erg/Long</a:t>
            </a:r>
            <a:r>
              <a:rPr sz="2900" spc="147" dirty="0">
                <a:latin typeface="Arial"/>
                <a:cs typeface="Arial"/>
              </a:rPr>
              <a:t> </a:t>
            </a:r>
            <a:r>
              <a:rPr sz="2900" spc="-147" dirty="0">
                <a:latin typeface="Arial"/>
                <a:cs typeface="Arial"/>
              </a:rPr>
              <a:t>1994)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ts val="1473"/>
              </a:lnSpc>
              <a:spcBef>
                <a:spcPts val="37"/>
              </a:spcBef>
            </a:pPr>
            <a:endParaRPr sz="1500" dirty="0"/>
          </a:p>
          <a:p>
            <a:pPr marL="31185" marR="31185">
              <a:lnSpc>
                <a:spcPct val="102600"/>
              </a:lnSpc>
            </a:pPr>
            <a:r>
              <a:rPr sz="2700" i="1" spc="-12" dirty="0">
                <a:latin typeface="Arial"/>
                <a:cs typeface="Arial"/>
              </a:rPr>
              <a:t>Let </a:t>
            </a:r>
            <a:r>
              <a:rPr sz="2700" i="1" spc="-184" dirty="0">
                <a:latin typeface="Arial"/>
                <a:cs typeface="Arial"/>
              </a:rPr>
              <a:t>φ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be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a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lang="en-US" sz="2700" i="1" spc="-12" dirty="0">
                <a:latin typeface="Arial"/>
                <a:cs typeface="Arial"/>
              </a:rPr>
              <a:t> </a:t>
            </a:r>
            <a:r>
              <a:rPr lang="en-US" sz="2800" dirty="0"/>
              <a:t>∀</a:t>
            </a:r>
            <a:r>
              <a:rPr sz="2700" i="1" spc="-25" dirty="0">
                <a:latin typeface="Arial"/>
                <a:cs typeface="Arial"/>
              </a:rPr>
              <a:t>CTL*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98" dirty="0">
                <a:latin typeface="Arial"/>
                <a:cs typeface="Arial"/>
              </a:rPr>
              <a:t>f</a:t>
            </a:r>
            <a:r>
              <a:rPr sz="2700" i="1" spc="-25" dirty="0">
                <a:latin typeface="Arial"/>
                <a:cs typeface="Arial"/>
              </a:rPr>
              <a:t>o</a:t>
            </a:r>
            <a:r>
              <a:rPr sz="2700" i="1" spc="49" dirty="0">
                <a:latin typeface="Arial"/>
                <a:cs typeface="Arial"/>
              </a:rPr>
              <a:t>r</a:t>
            </a:r>
            <a:r>
              <a:rPr sz="2700" i="1" spc="-61" dirty="0">
                <a:latin typeface="Arial"/>
                <a:cs typeface="Arial"/>
              </a:rPr>
              <a:t>m</a:t>
            </a:r>
            <a:r>
              <a:rPr sz="2700" i="1" spc="-12" dirty="0">
                <a:latin typeface="Arial"/>
                <a:cs typeface="Arial"/>
              </a:rPr>
              <a:t>ula </a:t>
            </a:r>
            <a:r>
              <a:rPr sz="2700" i="1" spc="-25" dirty="0">
                <a:latin typeface="Arial"/>
                <a:cs typeface="Arial"/>
              </a:rPr>
              <a:t>where</a:t>
            </a:r>
            <a:r>
              <a:rPr sz="2700" i="1" spc="-12" dirty="0">
                <a:latin typeface="Arial"/>
                <a:cs typeface="Arial"/>
              </a:rPr>
              <a:t> all </a:t>
            </a:r>
            <a:r>
              <a:rPr sz="2700" i="1" spc="-25" dirty="0">
                <a:latin typeface="Arial"/>
                <a:cs typeface="Arial"/>
              </a:rPr>
              <a:t>negations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are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pushed</a:t>
            </a:r>
            <a:r>
              <a:rPr sz="2700" i="1" spc="-12" dirty="0">
                <a:latin typeface="Arial"/>
                <a:cs typeface="Arial"/>
              </a:rPr>
              <a:t> into the </a:t>
            </a:r>
            <a:r>
              <a:rPr sz="2700" i="1" spc="-25" dirty="0">
                <a:latin typeface="Arial"/>
                <a:cs typeface="Arial"/>
              </a:rPr>
              <a:t>atomic</a:t>
            </a:r>
            <a:r>
              <a:rPr sz="2700" i="1" spc="-12" dirty="0">
                <a:latin typeface="Arial"/>
                <a:cs typeface="Arial"/>
              </a:rPr>
              <a:t> proposition</a:t>
            </a:r>
            <a:r>
              <a:rPr sz="2700" i="1" spc="-74" dirty="0">
                <a:latin typeface="Arial"/>
                <a:cs typeface="Arial"/>
              </a:rPr>
              <a:t>s</a:t>
            </a:r>
            <a:r>
              <a:rPr sz="2700" i="1" spc="-12" dirty="0">
                <a:latin typeface="Arial"/>
                <a:cs typeface="Arial"/>
              </a:rPr>
              <a:t>, </a:t>
            </a:r>
            <a:r>
              <a:rPr sz="2700" i="1" spc="-25" dirty="0">
                <a:latin typeface="Arial"/>
                <a:cs typeface="Arial"/>
              </a:rPr>
              <a:t>and</a:t>
            </a:r>
            <a:r>
              <a:rPr sz="2700" i="1" spc="-12" dirty="0">
                <a:latin typeface="Arial"/>
                <a:cs typeface="Arial"/>
              </a:rPr>
              <a:t> let </a:t>
            </a:r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 </a:t>
            </a:r>
            <a:r>
              <a:rPr sz="4100" spc="-312" baseline="15151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be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an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110" dirty="0">
                <a:latin typeface="Arial"/>
                <a:cs typeface="Arial"/>
              </a:rPr>
              <a:t>e</a:t>
            </a:r>
            <a:r>
              <a:rPr sz="2700" i="1" spc="-12" dirty="0">
                <a:latin typeface="Arial"/>
                <a:cs typeface="Arial"/>
              </a:rPr>
              <a:t>xistential </a:t>
            </a:r>
            <a:r>
              <a:rPr sz="2700" i="1" spc="-25" dirty="0">
                <a:latin typeface="Arial"/>
                <a:cs typeface="Arial"/>
              </a:rPr>
              <a:t>abst</a:t>
            </a:r>
            <a:r>
              <a:rPr sz="2700" i="1" spc="-49" dirty="0">
                <a:latin typeface="Arial"/>
                <a:cs typeface="Arial"/>
              </a:rPr>
              <a:t>r</a:t>
            </a:r>
            <a:r>
              <a:rPr sz="2700" i="1" spc="-12" dirty="0">
                <a:latin typeface="Arial"/>
                <a:cs typeface="Arial"/>
              </a:rPr>
              <a:t>action of </a:t>
            </a:r>
            <a:r>
              <a:rPr sz="2700" i="1" spc="331" dirty="0">
                <a:latin typeface="Arial"/>
                <a:cs typeface="Arial"/>
              </a:rPr>
              <a:t>M</a:t>
            </a:r>
            <a:r>
              <a:rPr sz="2700" i="1" spc="-467" dirty="0">
                <a:latin typeface="Arial"/>
                <a:cs typeface="Arial"/>
              </a:rPr>
              <a:t> </a:t>
            </a:r>
            <a:r>
              <a:rPr sz="2700" i="1" spc="-12" dirty="0">
                <a:latin typeface="Arial"/>
                <a:cs typeface="Arial"/>
              </a:rPr>
              <a:t>.</a:t>
            </a:r>
            <a:r>
              <a:rPr sz="2700" i="1" spc="160" dirty="0">
                <a:latin typeface="Arial"/>
                <a:cs typeface="Arial"/>
              </a:rPr>
              <a:t> </a:t>
            </a:r>
            <a:r>
              <a:rPr sz="2700" i="1" spc="-12" dirty="0">
                <a:latin typeface="Arial"/>
                <a:cs typeface="Arial"/>
              </a:rPr>
              <a:t>If </a:t>
            </a:r>
            <a:r>
              <a:rPr sz="2700" i="1" spc="-184" dirty="0">
                <a:latin typeface="Arial"/>
                <a:cs typeface="Arial"/>
              </a:rPr>
              <a:t>φ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holds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on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</a:t>
            </a:r>
            <a:r>
              <a:rPr sz="4100" spc="-312" baseline="15151" dirty="0">
                <a:latin typeface="Arial"/>
                <a:cs typeface="Arial"/>
              </a:rPr>
              <a:t> </a:t>
            </a:r>
            <a:r>
              <a:rPr sz="2700" i="1" spc="-12" dirty="0">
                <a:latin typeface="Arial"/>
                <a:cs typeface="Arial"/>
              </a:rPr>
              <a:t>, </a:t>
            </a:r>
            <a:r>
              <a:rPr sz="2700" i="1" spc="-25" dirty="0">
                <a:latin typeface="Arial"/>
                <a:cs typeface="Arial"/>
              </a:rPr>
              <a:t>then</a:t>
            </a:r>
            <a:r>
              <a:rPr sz="2700" i="1" spc="-12" dirty="0">
                <a:latin typeface="Arial"/>
                <a:cs typeface="Arial"/>
              </a:rPr>
              <a:t> it also </a:t>
            </a:r>
            <a:r>
              <a:rPr sz="2700" i="1" spc="-25" dirty="0">
                <a:latin typeface="Arial"/>
                <a:cs typeface="Arial"/>
              </a:rPr>
              <a:t>holds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on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331" dirty="0">
                <a:latin typeface="Arial"/>
                <a:cs typeface="Arial"/>
              </a:rPr>
              <a:t>M</a:t>
            </a:r>
            <a:r>
              <a:rPr sz="2700" i="1" spc="-467" dirty="0">
                <a:latin typeface="Arial"/>
                <a:cs typeface="Arial"/>
              </a:rPr>
              <a:t> </a:t>
            </a:r>
            <a:r>
              <a:rPr sz="2700" i="1" spc="-12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370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13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0751" y="3855068"/>
            <a:ext cx="1254933" cy="4761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spc="-1277" dirty="0">
                <a:latin typeface="Arial"/>
                <a:cs typeface="Arial"/>
              </a:rPr>
              <a:t>M</a:t>
            </a:r>
            <a:r>
              <a:rPr sz="4100" spc="643" baseline="15151" dirty="0">
                <a:latin typeface="Arial"/>
                <a:cs typeface="Arial"/>
              </a:rPr>
              <a:t>ˆ </a:t>
            </a:r>
            <a:r>
              <a:rPr sz="4100" spc="-312" baseline="15151" dirty="0">
                <a:latin typeface="Arial"/>
                <a:cs typeface="Arial"/>
              </a:rPr>
              <a:t> </a:t>
            </a:r>
            <a:r>
              <a:rPr sz="2700" i="1" spc="-909" dirty="0">
                <a:latin typeface="Meiryo"/>
                <a:cs typeface="Meiryo"/>
              </a:rPr>
              <a:t>|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84" dirty="0">
                <a:latin typeface="Arial"/>
                <a:cs typeface="Arial"/>
              </a:rPr>
              <a:t>φ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0633" y="3855068"/>
            <a:ext cx="2119989" cy="4761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tabLst>
                <a:tab pos="804569" algn="l"/>
              </a:tabLst>
            </a:pPr>
            <a:r>
              <a:rPr sz="2700" i="1" spc="-37" dirty="0">
                <a:latin typeface="Meiryo"/>
                <a:cs typeface="Meiryo"/>
              </a:rPr>
              <a:t>⇒	</a:t>
            </a:r>
            <a:r>
              <a:rPr sz="2700" i="1" spc="331" dirty="0">
                <a:latin typeface="Arial"/>
                <a:cs typeface="Arial"/>
              </a:rPr>
              <a:t>M</a:t>
            </a:r>
            <a:r>
              <a:rPr sz="2700" i="1" spc="280" dirty="0">
                <a:latin typeface="Arial"/>
                <a:cs typeface="Arial"/>
              </a:rPr>
              <a:t> </a:t>
            </a:r>
            <a:r>
              <a:rPr sz="2700" i="1" spc="-909" dirty="0">
                <a:latin typeface="Meiryo"/>
                <a:cs typeface="Meiryo"/>
              </a:rPr>
              <a:t>|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i="1" spc="-184" dirty="0">
                <a:latin typeface="Arial"/>
                <a:cs typeface="Arial"/>
              </a:rPr>
              <a:t>φ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940" y="4972050"/>
            <a:ext cx="10704377" cy="1828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>
              <a:lnSpc>
                <a:spcPct val="102600"/>
              </a:lnSpc>
            </a:pPr>
            <a:r>
              <a:rPr sz="2200" b="1" spc="-123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s</a:t>
            </a:r>
            <a:r>
              <a:rPr sz="2200" b="1" spc="-110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that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10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xistential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abst</a:t>
            </a:r>
            <a:r>
              <a:rPr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action is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conse</a:t>
            </a:r>
            <a:r>
              <a:rPr sz="2200" b="1" spc="61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ati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or </a:t>
            </a:r>
            <a:r>
              <a:rPr lang="en-US"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b="1" dirty="0">
                <a:latin typeface="Arial Narrow" panose="020B0606020202030204" pitchFamily="34" charset="0"/>
              </a:rPr>
              <a:t>∀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CTL* prope</a:t>
            </a:r>
            <a:r>
              <a:rPr sz="22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tie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.</a:t>
            </a:r>
            <a:r>
              <a:rPr sz="2200" b="1" spc="160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The</a:t>
            </a:r>
            <a:r>
              <a:rPr sz="22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same</a:t>
            </a:r>
            <a:r>
              <a:rPr sz="22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 result </a:t>
            </a:r>
            <a:r>
              <a:rPr sz="22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can</a:t>
            </a:r>
            <a:r>
              <a:rPr sz="22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be</a:t>
            </a:r>
            <a:r>
              <a:rPr sz="22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obtained</a:t>
            </a:r>
            <a:r>
              <a:rPr sz="22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98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f</a:t>
            </a:r>
            <a:r>
              <a:rPr sz="22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or </a:t>
            </a:r>
            <a:r>
              <a:rPr sz="2200" b="1" spc="-319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22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TL</a:t>
            </a:r>
            <a:r>
              <a:rPr sz="22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prope</a:t>
            </a:r>
            <a:r>
              <a:rPr sz="2200" b="1" spc="86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solidFill>
                  <a:srgbClr val="1F4A86"/>
                </a:solidFill>
                <a:latin typeface="Arial Narrow" panose="020B0606020202030204" pitchFamily="34" charset="0"/>
                <a:cs typeface="Arial"/>
              </a:rPr>
              <a:t>ties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.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2210"/>
              </a:lnSpc>
              <a:spcBef>
                <a:spcPts val="98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marL="31185" marR="237005">
              <a:lnSpc>
                <a:spcPct val="102699"/>
              </a:lnSpc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The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proof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uses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the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lemma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and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is 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induction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on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the st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ucture of </a:t>
            </a:r>
            <a:r>
              <a:rPr sz="2200" b="1" i="1" spc="-184" dirty="0">
                <a:latin typeface="Arial Narrow" panose="020B0606020202030204" pitchFamily="34" charset="0"/>
                <a:cs typeface="Arial"/>
              </a:rPr>
              <a:t>φ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.</a:t>
            </a:r>
            <a:r>
              <a:rPr sz="2200" b="1" spc="160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The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co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n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erse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usually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does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not hold.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432054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Ba</a:t>
            </a:r>
            <a:r>
              <a:rPr sz="2900" spc="-86" dirty="0">
                <a:latin typeface="Arial"/>
                <a:cs typeface="Arial"/>
              </a:rPr>
              <a:t>c</a:t>
            </a:r>
            <a:r>
              <a:rPr sz="2900" spc="-25" dirty="0">
                <a:latin typeface="Arial"/>
                <a:cs typeface="Arial"/>
              </a:rPr>
              <a:t>k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to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the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7207" y="2150996"/>
            <a:ext cx="7484767" cy="33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2643" y="2786168"/>
            <a:ext cx="1145281" cy="2391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1719"/>
              </a:lnSpc>
              <a:spcBef>
                <a:spcPts val="103"/>
              </a:spcBef>
            </a:pPr>
            <a:endParaRPr sz="1700" dirty="0"/>
          </a:p>
          <a:p>
            <a:pPr marL="31185"/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2701"/>
              </a:lnSpc>
              <a:spcBef>
                <a:spcPts val="93"/>
              </a:spcBef>
            </a:pPr>
            <a:endParaRPr sz="2700" dirty="0"/>
          </a:p>
        </p:txBody>
      </p:sp>
      <p:sp>
        <p:nvSpPr>
          <p:cNvPr id="5" name="object 5"/>
          <p:cNvSpPr txBox="1"/>
          <p:nvPr/>
        </p:nvSpPr>
        <p:spPr>
          <a:xfrm>
            <a:off x="5397059" y="2786168"/>
            <a:ext cx="3648191" cy="2391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92" algn="ctr">
              <a:tabLst>
                <a:tab pos="1959968" algn="l"/>
              </a:tabLst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	</a:t>
            </a: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  <a:p>
            <a:pPr marL="15592" algn="ctr">
              <a:spcBef>
                <a:spcPts val="86"/>
              </a:spcBef>
              <a:tabLst>
                <a:tab pos="1959968" algn="l"/>
              </a:tabLst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	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  <a:p>
            <a:pPr algn="ctr">
              <a:spcBef>
                <a:spcPts val="295"/>
              </a:spcBef>
              <a:tabLst>
                <a:tab pos="1944375" algn="l"/>
              </a:tabLst>
            </a:pP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1842"/>
              </a:lnSpc>
              <a:spcBef>
                <a:spcPts val="29"/>
              </a:spcBef>
            </a:pPr>
            <a:endParaRPr sz="1800" dirty="0"/>
          </a:p>
          <a:p>
            <a:pPr marL="15592" algn="ctr">
              <a:tabLst>
                <a:tab pos="1959968" algn="l"/>
              </a:tabLst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	</a:t>
            </a: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15592" algn="ctr">
              <a:spcBef>
                <a:spcPts val="86"/>
              </a:spcBef>
              <a:tabLst>
                <a:tab pos="1959968" algn="l"/>
              </a:tabLst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	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6033" y="5357300"/>
            <a:ext cx="1810171" cy="605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3243" y="4339845"/>
            <a:ext cx="1174681" cy="124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0706"/>
            <a:r>
              <a:rPr lang="en-US" sz="2700" i="1" spc="172" dirty="0">
                <a:latin typeface="Arial"/>
                <a:cs typeface="Arial"/>
              </a:rPr>
              <a:t>x = 1</a:t>
            </a:r>
          </a:p>
          <a:p>
            <a:pPr marL="118502">
              <a:spcBef>
                <a:spcPts val="86"/>
              </a:spcBef>
            </a:pPr>
            <a:r>
              <a:rPr lang="en-US" sz="2700" i="1" spc="172" dirty="0">
                <a:latin typeface="Arial"/>
                <a:cs typeface="Arial"/>
              </a:rPr>
              <a:t>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52926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Let</a:t>
            </a:r>
            <a:r>
              <a:rPr sz="2900" spc="-196" dirty="0">
                <a:latin typeface="Arial"/>
                <a:cs typeface="Arial"/>
              </a:rPr>
              <a:t>’</a:t>
            </a:r>
            <a:r>
              <a:rPr sz="2900" spc="-25" dirty="0">
                <a:latin typeface="Arial"/>
                <a:cs typeface="Arial"/>
              </a:rPr>
              <a:t>s</a:t>
            </a:r>
            <a:r>
              <a:rPr sz="2900" spc="-12" dirty="0">
                <a:latin typeface="Arial"/>
                <a:cs typeface="Arial"/>
              </a:rPr>
              <a:t> t</a:t>
            </a:r>
            <a:r>
              <a:rPr sz="2900" spc="12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y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</a:t>
            </a:r>
            <a:r>
              <a:rPr sz="2900" spc="-74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ope</a:t>
            </a:r>
            <a:r>
              <a:rPr sz="2900" spc="37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ty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7207" y="1246664"/>
            <a:ext cx="7484767" cy="33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2643" y="1881835"/>
            <a:ext cx="1145281" cy="2391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>
              <a:latin typeface="Arial"/>
              <a:cs typeface="Arial"/>
            </a:endParaRPr>
          </a:p>
          <a:p>
            <a:pPr>
              <a:lnSpc>
                <a:spcPts val="1719"/>
              </a:lnSpc>
              <a:spcBef>
                <a:spcPts val="103"/>
              </a:spcBef>
            </a:pPr>
            <a:endParaRPr sz="1700"/>
          </a:p>
          <a:p>
            <a:pPr marL="31185"/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>
              <a:latin typeface="Arial"/>
              <a:cs typeface="Arial"/>
            </a:endParaRPr>
          </a:p>
          <a:p>
            <a:pPr>
              <a:lnSpc>
                <a:spcPts val="2701"/>
              </a:lnSpc>
              <a:spcBef>
                <a:spcPts val="93"/>
              </a:spcBef>
            </a:pPr>
            <a:endParaRPr sz="2700"/>
          </a:p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7059" y="1881835"/>
            <a:ext cx="3648191" cy="2391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92" algn="ctr">
              <a:tabLst>
                <a:tab pos="1959968" algn="l"/>
              </a:tabLst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	</a:t>
            </a: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  <a:p>
            <a:pPr marL="15592" algn="ctr">
              <a:spcBef>
                <a:spcPts val="86"/>
              </a:spcBef>
              <a:tabLst>
                <a:tab pos="1959968" algn="l"/>
              </a:tabLst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	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  <a:p>
            <a:pPr algn="ctr">
              <a:spcBef>
                <a:spcPts val="295"/>
              </a:spcBef>
              <a:tabLst>
                <a:tab pos="1944375" algn="l"/>
              </a:tabLst>
            </a:pP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1842"/>
              </a:lnSpc>
              <a:spcBef>
                <a:spcPts val="29"/>
              </a:spcBef>
            </a:pPr>
            <a:endParaRPr sz="1800" dirty="0"/>
          </a:p>
          <a:p>
            <a:pPr>
              <a:lnSpc>
                <a:spcPts val="2456"/>
              </a:lnSpc>
            </a:pPr>
            <a:endParaRPr sz="2500" dirty="0"/>
          </a:p>
          <a:p>
            <a:pPr marL="15592" algn="ctr">
              <a:tabLst>
                <a:tab pos="1959968" algn="l"/>
              </a:tabLst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	</a:t>
            </a: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15592" algn="ctr">
              <a:spcBef>
                <a:spcPts val="86"/>
              </a:spcBef>
              <a:tabLst>
                <a:tab pos="1959968" algn="l"/>
              </a:tabLst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	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6033" y="4263725"/>
            <a:ext cx="1810171" cy="605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942" y="5553634"/>
            <a:ext cx="8396845" cy="8335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Prope</a:t>
            </a:r>
            <a:r>
              <a:rPr sz="2700" spc="86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ty:</a:t>
            </a:r>
            <a:endParaRPr sz="2700" dirty="0">
              <a:latin typeface="Arial"/>
              <a:cs typeface="Arial"/>
            </a:endParaRPr>
          </a:p>
          <a:p>
            <a:pPr marL="711015">
              <a:spcBef>
                <a:spcPts val="86"/>
              </a:spcBef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479" dirty="0">
                <a:latin typeface="Arial"/>
                <a:cs typeface="Arial"/>
              </a:rPr>
              <a:t>&gt;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-61" dirty="0">
                <a:latin typeface="Arial"/>
                <a:cs typeface="Arial"/>
              </a:rPr>
              <a:t> </a:t>
            </a:r>
            <a:r>
              <a:rPr sz="2700" i="1" spc="-393" dirty="0">
                <a:latin typeface="Meiryo"/>
                <a:cs typeface="Meiryo"/>
              </a:rPr>
              <a:t>∨</a:t>
            </a:r>
            <a:r>
              <a:rPr sz="2700" i="1" spc="-331" dirty="0">
                <a:latin typeface="Meiryo"/>
                <a:cs typeface="Meiryo"/>
              </a:rPr>
              <a:t> </a:t>
            </a:r>
            <a:r>
              <a:rPr lang="en-US" sz="2700" i="1" spc="-331" dirty="0">
                <a:latin typeface="Meiryo"/>
                <a:cs typeface="Meiryo"/>
              </a:rPr>
              <a:t> 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lang="en-US" sz="2700" i="1" spc="-49" dirty="0">
                <a:latin typeface="Meiryo"/>
                <a:ea typeface="Cambria Math"/>
                <a:cs typeface="Meiryo"/>
              </a:rPr>
              <a:t>≠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r>
              <a:rPr lang="en-US" sz="2700" spc="-172" dirty="0">
                <a:latin typeface="Arial"/>
                <a:cs typeface="Arial"/>
              </a:rPr>
              <a:t>	</a:t>
            </a:r>
            <a:r>
              <a:rPr lang="en-US" sz="2700" i="1" spc="-491" dirty="0">
                <a:latin typeface="Meiryo"/>
                <a:cs typeface="Meiryo"/>
              </a:rPr>
              <a:t>⇐</a:t>
            </a:r>
            <a:r>
              <a:rPr lang="en-US" sz="2700" i="1" spc="-37" dirty="0">
                <a:latin typeface="Meiryo"/>
                <a:cs typeface="Meiryo"/>
              </a:rPr>
              <a:t>⇒	</a:t>
            </a:r>
            <a:r>
              <a:rPr lang="en-US" sz="2700" i="1" spc="-172" dirty="0">
                <a:cs typeface="Arial"/>
              </a:rPr>
              <a:t>p</a:t>
            </a:r>
            <a:r>
              <a:rPr lang="en-US" sz="2900" spc="-91" baseline="-10416" dirty="0">
                <a:cs typeface="Arial"/>
              </a:rPr>
              <a:t>1</a:t>
            </a:r>
            <a:r>
              <a:rPr lang="en-US" sz="2900" spc="255" baseline="-10416" dirty="0">
                <a:cs typeface="Arial"/>
              </a:rPr>
              <a:t> </a:t>
            </a:r>
            <a:r>
              <a:rPr lang="en-US" sz="2700" i="1" spc="-393" dirty="0">
                <a:latin typeface="Meiryo"/>
                <a:cs typeface="Meiryo"/>
              </a:rPr>
              <a:t>∨</a:t>
            </a:r>
            <a:r>
              <a:rPr lang="en-US" sz="2700" i="1" spc="-331" dirty="0">
                <a:latin typeface="Meiryo"/>
                <a:cs typeface="Meiryo"/>
              </a:rPr>
              <a:t>  </a:t>
            </a:r>
            <a:r>
              <a:rPr lang="en-US" sz="2700" i="1" spc="-393" dirty="0">
                <a:latin typeface="Meiryo"/>
                <a:cs typeface="Meiryo"/>
              </a:rPr>
              <a:t>¬ </a:t>
            </a:r>
            <a:r>
              <a:rPr lang="en-US" sz="2700" i="1" spc="-172" dirty="0">
                <a:cs typeface="Arial"/>
              </a:rPr>
              <a:t>p</a:t>
            </a:r>
            <a:r>
              <a:rPr lang="en-US" sz="2900" spc="-91" baseline="-10416" dirty="0">
                <a:cs typeface="Arial"/>
              </a:rPr>
              <a:t>2</a:t>
            </a:r>
            <a:endParaRPr lang="en-US" sz="2900" baseline="-10416" dirty="0">
              <a:cs typeface="Arial"/>
            </a:endParaRPr>
          </a:p>
          <a:p>
            <a:pPr marL="711015">
              <a:spcBef>
                <a:spcPts val="86"/>
              </a:spcBef>
            </a:pPr>
            <a:r>
              <a:rPr lang="en-US" sz="2700" spc="-172" dirty="0">
                <a:latin typeface="Arial"/>
                <a:cs typeface="Arial"/>
              </a:rPr>
              <a:t> 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004866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455" y="371546"/>
            <a:ext cx="3843132" cy="420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Let</a:t>
            </a:r>
            <a:r>
              <a:rPr sz="2900" b="1" spc="-196" dirty="0">
                <a:solidFill>
                  <a:schemeClr val="tx2"/>
                </a:solidFill>
                <a:latin typeface="Arial"/>
                <a:cs typeface="Arial"/>
              </a:rPr>
              <a:t>’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2900" b="1" spc="-12" dirty="0">
                <a:solidFill>
                  <a:schemeClr val="tx2"/>
                </a:solidFill>
                <a:latin typeface="Arial"/>
                <a:cs typeface="Arial"/>
              </a:rPr>
              <a:t> t</a:t>
            </a:r>
            <a:r>
              <a:rPr sz="2900" b="1" spc="12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sz="2900" b="1" spc="-12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900" b="1" spc="-12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P</a:t>
            </a:r>
            <a:r>
              <a:rPr sz="2900" b="1" spc="-74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ope</a:t>
            </a:r>
            <a:r>
              <a:rPr sz="2900" b="1" spc="37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ty</a:t>
            </a:r>
            <a:endParaRPr sz="2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7207" y="1246664"/>
            <a:ext cx="7484767" cy="33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2643" y="1275878"/>
            <a:ext cx="3244383" cy="29977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9517">
              <a:tabLst>
                <a:tab pos="1997390" algn="l"/>
              </a:tabLst>
            </a:pPr>
            <a:r>
              <a:rPr sz="5000" spc="233" dirty="0">
                <a:solidFill>
                  <a:srgbClr val="4D9905"/>
                </a:solidFill>
                <a:latin typeface="Meiryo"/>
                <a:cs typeface="Meiryo"/>
              </a:rPr>
              <a:t>✔	✔</a:t>
            </a:r>
            <a:endParaRPr sz="5000" dirty="0">
              <a:latin typeface="Meiryo"/>
              <a:cs typeface="Meiryo"/>
            </a:endParaRPr>
          </a:p>
          <a:p>
            <a:pPr marL="110706">
              <a:lnSpc>
                <a:spcPts val="2836"/>
              </a:lnSpc>
              <a:tabLst>
                <a:tab pos="2055082" algn="l"/>
              </a:tabLst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	</a:t>
            </a:r>
            <a:r>
              <a:rPr lang="en-US" sz="2700" spc="-172" dirty="0">
                <a:latin typeface="Arial"/>
                <a:cs typeface="Arial"/>
              </a:rPr>
              <a:t>  </a:t>
            </a:r>
            <a:r>
              <a:rPr sz="2700" spc="-172" dirty="0">
                <a:latin typeface="Arial"/>
                <a:cs typeface="Arial"/>
              </a:rPr>
              <a:t>	</a:t>
            </a:r>
            <a:r>
              <a:rPr lang="en-US" sz="2700" spc="-172" dirty="0">
                <a:latin typeface="Arial"/>
                <a:cs typeface="Arial"/>
              </a:rPr>
              <a:t>  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1719"/>
              </a:lnSpc>
              <a:spcBef>
                <a:spcPts val="103"/>
              </a:spcBef>
            </a:pPr>
            <a:endParaRPr sz="1700" dirty="0"/>
          </a:p>
          <a:p>
            <a:pPr marL="31185"/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609" y="3526752"/>
            <a:ext cx="983410" cy="74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3742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596" y="2609850"/>
            <a:ext cx="3648191" cy="517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spcBef>
                <a:spcPts val="280"/>
              </a:spcBef>
              <a:tabLst>
                <a:tab pos="1975560" algn="l"/>
              </a:tabLst>
            </a:pP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1842"/>
              </a:lnSpc>
              <a:spcBef>
                <a:spcPts val="29"/>
              </a:spcBef>
            </a:pPr>
            <a:endParaRPr sz="1800" dirty="0"/>
          </a:p>
          <a:p>
            <a:pPr>
              <a:lnSpc>
                <a:spcPts val="2456"/>
              </a:lnSpc>
            </a:pPr>
            <a:r>
              <a:rPr lang="en-US" sz="2500" dirty="0"/>
              <a:t>     </a:t>
            </a:r>
            <a:endParaRPr sz="2500" dirty="0"/>
          </a:p>
        </p:txBody>
      </p:sp>
      <p:sp>
        <p:nvSpPr>
          <p:cNvPr id="7" name="object 7"/>
          <p:cNvSpPr txBox="1"/>
          <p:nvPr/>
        </p:nvSpPr>
        <p:spPr>
          <a:xfrm>
            <a:off x="6316033" y="4263725"/>
            <a:ext cx="1810171" cy="605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3334" y="3256378"/>
            <a:ext cx="678814" cy="648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lnSpc>
                <a:spcPts val="6028"/>
              </a:lnSpc>
            </a:pPr>
            <a:r>
              <a:rPr sz="5000" spc="233" dirty="0">
                <a:solidFill>
                  <a:srgbClr val="4D9905"/>
                </a:solidFill>
                <a:latin typeface="Meiryo"/>
                <a:cs typeface="Meiryo"/>
              </a:rPr>
              <a:t>✔</a:t>
            </a:r>
            <a:endParaRPr sz="5000" dirty="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16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951942" y="5553634"/>
            <a:ext cx="8396845" cy="8335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Prope</a:t>
            </a:r>
            <a:r>
              <a:rPr sz="2700" spc="86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ty:</a:t>
            </a:r>
            <a:endParaRPr sz="2700" dirty="0">
              <a:latin typeface="Arial"/>
              <a:cs typeface="Arial"/>
            </a:endParaRPr>
          </a:p>
          <a:p>
            <a:pPr marL="711015">
              <a:spcBef>
                <a:spcPts val="86"/>
              </a:spcBef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479" dirty="0">
                <a:latin typeface="Arial"/>
                <a:cs typeface="Arial"/>
              </a:rPr>
              <a:t>&gt;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-61" dirty="0">
                <a:latin typeface="Arial"/>
                <a:cs typeface="Arial"/>
              </a:rPr>
              <a:t> </a:t>
            </a:r>
            <a:r>
              <a:rPr sz="2700" i="1" spc="-393" dirty="0">
                <a:latin typeface="Meiryo"/>
                <a:cs typeface="Meiryo"/>
              </a:rPr>
              <a:t>∨</a:t>
            </a:r>
            <a:r>
              <a:rPr sz="2700" i="1" spc="-331" dirty="0">
                <a:latin typeface="Meiryo"/>
                <a:cs typeface="Meiryo"/>
              </a:rPr>
              <a:t> </a:t>
            </a:r>
            <a:r>
              <a:rPr lang="en-US" sz="2700" i="1" spc="-331" dirty="0">
                <a:latin typeface="Meiryo"/>
                <a:cs typeface="Meiryo"/>
              </a:rPr>
              <a:t>  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lang="en-US" sz="2700" i="1" spc="-49" dirty="0">
                <a:latin typeface="Meiryo"/>
                <a:ea typeface="Cambria Math"/>
                <a:cs typeface="Meiryo"/>
              </a:rPr>
              <a:t>≠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r>
              <a:rPr lang="en-US" sz="2700" spc="-172" dirty="0">
                <a:latin typeface="Arial"/>
                <a:cs typeface="Arial"/>
              </a:rPr>
              <a:t>	</a:t>
            </a:r>
            <a:r>
              <a:rPr lang="en-US" sz="2700" i="1" spc="-491" dirty="0">
                <a:latin typeface="Meiryo"/>
                <a:cs typeface="Meiryo"/>
              </a:rPr>
              <a:t>⇐</a:t>
            </a:r>
            <a:r>
              <a:rPr lang="en-US" sz="2700" i="1" spc="-37" dirty="0">
                <a:latin typeface="Meiryo"/>
                <a:cs typeface="Meiryo"/>
              </a:rPr>
              <a:t>⇒	</a:t>
            </a:r>
            <a:r>
              <a:rPr lang="en-US" sz="2700" i="1" spc="-172" dirty="0">
                <a:cs typeface="Arial"/>
              </a:rPr>
              <a:t>p</a:t>
            </a:r>
            <a:r>
              <a:rPr lang="en-US" sz="2900" spc="-91" baseline="-10416" dirty="0">
                <a:cs typeface="Arial"/>
              </a:rPr>
              <a:t>1</a:t>
            </a:r>
            <a:r>
              <a:rPr lang="en-US" sz="2900" spc="255" baseline="-10416" dirty="0">
                <a:cs typeface="Arial"/>
              </a:rPr>
              <a:t> </a:t>
            </a:r>
            <a:r>
              <a:rPr lang="en-US" sz="2700" i="1" spc="-393" dirty="0">
                <a:latin typeface="Meiryo"/>
                <a:cs typeface="Meiryo"/>
              </a:rPr>
              <a:t>∨</a:t>
            </a:r>
            <a:r>
              <a:rPr lang="en-US" sz="2700" i="1" spc="-331" dirty="0">
                <a:latin typeface="Meiryo"/>
                <a:cs typeface="Meiryo"/>
              </a:rPr>
              <a:t>   </a:t>
            </a:r>
            <a:r>
              <a:rPr lang="en-US" sz="2700" i="1" spc="-393" dirty="0">
                <a:latin typeface="Meiryo"/>
                <a:cs typeface="Meiryo"/>
              </a:rPr>
              <a:t>¬ </a:t>
            </a:r>
            <a:r>
              <a:rPr lang="en-US" sz="2700" i="1" spc="-172" dirty="0">
                <a:cs typeface="Arial"/>
              </a:rPr>
              <a:t>p</a:t>
            </a:r>
            <a:r>
              <a:rPr lang="en-US" sz="2900" spc="-91" baseline="-10416" dirty="0">
                <a:cs typeface="Arial"/>
              </a:rPr>
              <a:t>2</a:t>
            </a:r>
            <a:endParaRPr lang="en-US" sz="2900" baseline="-10416" dirty="0">
              <a:cs typeface="Arial"/>
            </a:endParaRPr>
          </a:p>
          <a:p>
            <a:pPr marL="711015">
              <a:spcBef>
                <a:spcPts val="86"/>
              </a:spcBef>
            </a:pPr>
            <a:r>
              <a:rPr lang="en-US" sz="2700" spc="-172" dirty="0">
                <a:latin typeface="Arial"/>
                <a:cs typeface="Arial"/>
              </a:rPr>
              <a:t> 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2387" y="18538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48587" y="35302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1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91187" y="1866721"/>
            <a:ext cx="91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</a:p>
          <a:p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44892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Another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</a:t>
            </a:r>
            <a:r>
              <a:rPr sz="2900" spc="-74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ope</a:t>
            </a:r>
            <a:r>
              <a:rPr sz="2900" spc="37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ty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7207" y="1281851"/>
            <a:ext cx="7484767" cy="33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2643" y="1917049"/>
            <a:ext cx="1145281" cy="2391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1719"/>
              </a:lnSpc>
              <a:spcBef>
                <a:spcPts val="103"/>
              </a:spcBef>
            </a:pPr>
            <a:endParaRPr sz="1700" dirty="0"/>
          </a:p>
          <a:p>
            <a:pPr marL="31185"/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940" y="5500830"/>
            <a:ext cx="1625673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Prope</a:t>
            </a:r>
            <a:r>
              <a:rPr sz="2700" spc="86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ty: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942" y="5858210"/>
            <a:ext cx="4510645" cy="389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479" dirty="0">
                <a:latin typeface="Arial"/>
                <a:cs typeface="Arial"/>
              </a:rPr>
              <a:t>&gt;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i="1" spc="-49" dirty="0">
                <a:latin typeface="Arial"/>
                <a:cs typeface="Arial"/>
              </a:rPr>
              <a:t>y</a:t>
            </a:r>
            <a:r>
              <a:rPr lang="en-US" sz="2700" i="1" spc="-49" dirty="0">
                <a:latin typeface="Arial"/>
                <a:cs typeface="Arial"/>
              </a:rPr>
              <a:t>   </a:t>
            </a:r>
            <a:r>
              <a:rPr lang="en-US" sz="2700" i="1" spc="-491" dirty="0">
                <a:latin typeface="Meiryo"/>
                <a:cs typeface="Meiryo"/>
              </a:rPr>
              <a:t>⇐</a:t>
            </a:r>
            <a:r>
              <a:rPr lang="en-US" sz="2700" i="1" spc="-37" dirty="0">
                <a:latin typeface="Meiryo"/>
                <a:cs typeface="Meiryo"/>
              </a:rPr>
              <a:t>⇒</a:t>
            </a:r>
            <a:r>
              <a:rPr lang="en-US" sz="2700" dirty="0">
                <a:latin typeface="Meiryo"/>
                <a:cs typeface="Meiryo"/>
              </a:rPr>
              <a:t>   </a:t>
            </a:r>
            <a:r>
              <a:rPr lang="en-US" sz="2700" i="1" spc="-49" dirty="0">
                <a:latin typeface="Arial"/>
                <a:cs typeface="Arial"/>
              </a:rPr>
              <a:t> </a:t>
            </a:r>
            <a:r>
              <a:rPr lang="en-US" sz="2400" i="1" spc="-172" dirty="0">
                <a:cs typeface="Arial"/>
              </a:rPr>
              <a:t>p</a:t>
            </a:r>
            <a:r>
              <a:rPr lang="en-US" sz="2800" spc="-91" baseline="-10416" dirty="0">
                <a:cs typeface="Arial"/>
              </a:rPr>
              <a:t>1</a:t>
            </a:r>
            <a:endParaRPr lang="en-US" sz="2800" baseline="-10416" dirty="0">
              <a:cs typeface="Arial"/>
            </a:endParaRPr>
          </a:p>
          <a:p>
            <a:pPr marL="31185"/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2833" y="5858210"/>
            <a:ext cx="409029" cy="412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900" baseline="-1041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6033" y="4595300"/>
            <a:ext cx="1810171" cy="605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1187" y="1866721"/>
            <a:ext cx="91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</a:p>
          <a:p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72387" y="18538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3" name="object 6"/>
          <p:cNvSpPr txBox="1"/>
          <p:nvPr/>
        </p:nvSpPr>
        <p:spPr>
          <a:xfrm>
            <a:off x="5700596" y="2609850"/>
            <a:ext cx="3648191" cy="517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spcBef>
                <a:spcPts val="280"/>
              </a:spcBef>
              <a:tabLst>
                <a:tab pos="1975560" algn="l"/>
              </a:tabLst>
            </a:pP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1842"/>
              </a:lnSpc>
              <a:spcBef>
                <a:spcPts val="29"/>
              </a:spcBef>
            </a:pPr>
            <a:endParaRPr sz="1800" dirty="0"/>
          </a:p>
          <a:p>
            <a:pPr>
              <a:lnSpc>
                <a:spcPts val="2456"/>
              </a:lnSpc>
            </a:pPr>
            <a:r>
              <a:rPr lang="en-US" sz="2500" dirty="0"/>
              <a:t>     </a:t>
            </a:r>
            <a:endParaRPr sz="2500" dirty="0"/>
          </a:p>
        </p:txBody>
      </p:sp>
      <p:sp>
        <p:nvSpPr>
          <p:cNvPr id="14" name="object 5"/>
          <p:cNvSpPr txBox="1"/>
          <p:nvPr/>
        </p:nvSpPr>
        <p:spPr>
          <a:xfrm>
            <a:off x="5652609" y="3526752"/>
            <a:ext cx="983410" cy="74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3742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8587" y="35302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1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082423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Another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</a:t>
            </a:r>
            <a:r>
              <a:rPr sz="2900" spc="-74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ope</a:t>
            </a:r>
            <a:r>
              <a:rPr sz="2900" spc="37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ty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7207" y="1281851"/>
            <a:ext cx="7484767" cy="33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2643" y="1917049"/>
            <a:ext cx="1145281" cy="2391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ts val="1719"/>
              </a:lnSpc>
              <a:spcBef>
                <a:spcPts val="103"/>
              </a:spcBef>
            </a:pPr>
            <a:endParaRPr sz="1700" dirty="0"/>
          </a:p>
          <a:p>
            <a:pPr marL="31185"/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940" y="5500829"/>
            <a:ext cx="4510647" cy="7701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Prope</a:t>
            </a:r>
            <a:r>
              <a:rPr sz="2700" spc="86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ty:</a:t>
            </a:r>
            <a:endParaRPr lang="en-US" sz="2700" spc="-12" dirty="0">
              <a:latin typeface="Arial"/>
              <a:cs typeface="Arial"/>
            </a:endParaRPr>
          </a:p>
          <a:p>
            <a:pPr marL="31185"/>
            <a:r>
              <a:rPr lang="en-US" sz="2700" i="1" spc="172" dirty="0">
                <a:cs typeface="Arial"/>
              </a:rPr>
              <a:t>x</a:t>
            </a:r>
            <a:r>
              <a:rPr lang="en-US" sz="2700" i="1" spc="-12" dirty="0">
                <a:cs typeface="Arial"/>
              </a:rPr>
              <a:t> </a:t>
            </a:r>
            <a:r>
              <a:rPr lang="en-US" sz="2700" i="1" spc="479" dirty="0">
                <a:cs typeface="Arial"/>
              </a:rPr>
              <a:t>&gt;</a:t>
            </a:r>
            <a:r>
              <a:rPr lang="en-US" sz="2700" i="1" spc="-12" dirty="0">
                <a:cs typeface="Arial"/>
              </a:rPr>
              <a:t> </a:t>
            </a:r>
            <a:r>
              <a:rPr lang="en-US" sz="2700" i="1" spc="-49" dirty="0">
                <a:cs typeface="Arial"/>
              </a:rPr>
              <a:t>y   </a:t>
            </a:r>
            <a:r>
              <a:rPr lang="en-US" sz="2700" i="1" spc="-491" dirty="0">
                <a:latin typeface="Meiryo"/>
                <a:cs typeface="Meiryo"/>
              </a:rPr>
              <a:t>⇐</a:t>
            </a:r>
            <a:r>
              <a:rPr lang="en-US" sz="2700" i="1" spc="-37" dirty="0">
                <a:latin typeface="Meiryo"/>
                <a:cs typeface="Meiryo"/>
              </a:rPr>
              <a:t>⇒</a:t>
            </a:r>
            <a:r>
              <a:rPr lang="en-US" sz="2700" dirty="0">
                <a:latin typeface="Meiryo"/>
                <a:cs typeface="Meiryo"/>
              </a:rPr>
              <a:t>   </a:t>
            </a:r>
            <a:r>
              <a:rPr lang="en-US" sz="2700" i="1" spc="-49" dirty="0">
                <a:cs typeface="Arial"/>
              </a:rPr>
              <a:t> </a:t>
            </a:r>
            <a:r>
              <a:rPr lang="en-US" sz="2400" i="1" spc="-172" dirty="0">
                <a:cs typeface="Arial"/>
              </a:rPr>
              <a:t>p</a:t>
            </a:r>
            <a:r>
              <a:rPr lang="en-US" sz="2800" spc="-91" baseline="-10416" dirty="0">
                <a:cs typeface="Arial"/>
              </a:rPr>
              <a:t>1</a:t>
            </a:r>
            <a:endParaRPr lang="en-US" sz="2800" baseline="-10416" dirty="0">
              <a:cs typeface="Arial"/>
            </a:endParaRPr>
          </a:p>
          <a:p>
            <a:pPr marL="31185"/>
            <a:endParaRPr lang="en-US" sz="2700" dirty="0">
              <a:cs typeface="Arial"/>
            </a:endParaRPr>
          </a:p>
          <a:p>
            <a:pPr marL="31185"/>
            <a:endParaRPr sz="2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942" y="5858210"/>
            <a:ext cx="4510645" cy="389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2833" y="5858210"/>
            <a:ext cx="409029" cy="412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900" baseline="-1041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6033" y="4595300"/>
            <a:ext cx="1810171" cy="605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1187" y="1866721"/>
            <a:ext cx="91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</a:p>
          <a:p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72387" y="18538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3" name="object 6"/>
          <p:cNvSpPr txBox="1"/>
          <p:nvPr/>
        </p:nvSpPr>
        <p:spPr>
          <a:xfrm>
            <a:off x="5700596" y="2609850"/>
            <a:ext cx="3648191" cy="517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spcBef>
                <a:spcPts val="280"/>
              </a:spcBef>
              <a:tabLst>
                <a:tab pos="1975560" algn="l"/>
              </a:tabLst>
            </a:pP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1842"/>
              </a:lnSpc>
              <a:spcBef>
                <a:spcPts val="29"/>
              </a:spcBef>
            </a:pPr>
            <a:endParaRPr sz="1800" dirty="0"/>
          </a:p>
          <a:p>
            <a:pPr>
              <a:lnSpc>
                <a:spcPts val="2456"/>
              </a:lnSpc>
            </a:pPr>
            <a:r>
              <a:rPr lang="en-US" sz="2500" dirty="0"/>
              <a:t>     </a:t>
            </a:r>
            <a:endParaRPr sz="2500" dirty="0"/>
          </a:p>
        </p:txBody>
      </p:sp>
      <p:sp>
        <p:nvSpPr>
          <p:cNvPr id="14" name="object 5"/>
          <p:cNvSpPr txBox="1"/>
          <p:nvPr/>
        </p:nvSpPr>
        <p:spPr>
          <a:xfrm>
            <a:off x="5652609" y="3526752"/>
            <a:ext cx="983410" cy="74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3742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8587" y="35302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1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6" name="object 8"/>
          <p:cNvSpPr txBox="1"/>
          <p:nvPr/>
        </p:nvSpPr>
        <p:spPr>
          <a:xfrm>
            <a:off x="5301439" y="1317121"/>
            <a:ext cx="678814" cy="648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lnSpc>
                <a:spcPts val="6028"/>
              </a:lnSpc>
            </a:pPr>
            <a:r>
              <a:rPr sz="5000" spc="233" dirty="0">
                <a:solidFill>
                  <a:srgbClr val="4D9905"/>
                </a:solidFill>
                <a:latin typeface="Meiryo"/>
                <a:cs typeface="Meiryo"/>
              </a:rPr>
              <a:t>✔</a:t>
            </a:r>
            <a:endParaRPr sz="5000" dirty="0">
              <a:latin typeface="Meiryo"/>
              <a:cs typeface="Meiryo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4145083" y="1314450"/>
            <a:ext cx="678814" cy="648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lnSpc>
                <a:spcPts val="6028"/>
              </a:lnSpc>
            </a:pPr>
            <a:r>
              <a:rPr sz="5000" spc="233" dirty="0">
                <a:solidFill>
                  <a:srgbClr val="4D9905"/>
                </a:solidFill>
                <a:latin typeface="Meiryo"/>
                <a:cs typeface="Meiryo"/>
              </a:rPr>
              <a:t>✔</a:t>
            </a:r>
            <a:endParaRPr sz="5000" dirty="0">
              <a:latin typeface="Meiryo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280799304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305" y="320841"/>
            <a:ext cx="3493282" cy="420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Another</a:t>
            </a:r>
            <a:r>
              <a:rPr sz="2900" b="1" spc="-12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P</a:t>
            </a:r>
            <a:r>
              <a:rPr sz="2900" b="1" spc="-74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ope</a:t>
            </a:r>
            <a:r>
              <a:rPr sz="2900" b="1" spc="37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ty</a:t>
            </a:r>
            <a:endParaRPr sz="2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7207" y="1281851"/>
            <a:ext cx="7484767" cy="33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7404" y="1162050"/>
            <a:ext cx="3244383" cy="29977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9517">
              <a:tabLst>
                <a:tab pos="1997390" algn="l"/>
              </a:tabLst>
            </a:pPr>
            <a:r>
              <a:rPr sz="5000" spc="233" dirty="0">
                <a:solidFill>
                  <a:srgbClr val="4D9905"/>
                </a:solidFill>
                <a:latin typeface="Meiryo"/>
                <a:cs typeface="Meiryo"/>
              </a:rPr>
              <a:t>✔	✔</a:t>
            </a:r>
            <a:endParaRPr sz="5000" dirty="0">
              <a:latin typeface="Meiryo"/>
              <a:cs typeface="Meiryo"/>
            </a:endParaRPr>
          </a:p>
          <a:p>
            <a:pPr marL="110706">
              <a:lnSpc>
                <a:spcPts val="2836"/>
              </a:lnSpc>
              <a:tabLst>
                <a:tab pos="2055082" algn="l"/>
              </a:tabLst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	</a:t>
            </a:r>
            <a:br>
              <a:rPr lang="en-US" sz="2700" spc="-172" dirty="0">
                <a:latin typeface="Arial"/>
                <a:cs typeface="Arial"/>
              </a:rPr>
            </a:b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	</a:t>
            </a:r>
            <a:endParaRPr sz="1700" dirty="0"/>
          </a:p>
          <a:p>
            <a:pPr marL="31185"/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 marL="110706"/>
            <a:endParaRPr lang="en-US" sz="2700" dirty="0"/>
          </a:p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17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609" y="3561965"/>
            <a:ext cx="983410" cy="74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  <a:p>
            <a:pPr marL="3742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2609" y="2686050"/>
            <a:ext cx="3648191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spcBef>
                <a:spcPts val="280"/>
              </a:spcBef>
              <a:tabLst>
                <a:tab pos="1975560" algn="l"/>
              </a:tabLst>
            </a:pP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1842"/>
              </a:lnSpc>
              <a:spcBef>
                <a:spcPts val="29"/>
              </a:spcBef>
            </a:pPr>
            <a:endParaRPr sz="1800" dirty="0"/>
          </a:p>
          <a:p>
            <a:pPr>
              <a:lnSpc>
                <a:spcPts val="2456"/>
              </a:lnSpc>
            </a:pPr>
            <a:endParaRPr sz="2500" dirty="0"/>
          </a:p>
        </p:txBody>
      </p:sp>
      <p:sp>
        <p:nvSpPr>
          <p:cNvPr id="7" name="object 7"/>
          <p:cNvSpPr txBox="1"/>
          <p:nvPr/>
        </p:nvSpPr>
        <p:spPr>
          <a:xfrm>
            <a:off x="6299471" y="4562683"/>
            <a:ext cx="1749497" cy="5207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185" algn="r"/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2087"/>
              </a:lnSpc>
              <a:spcBef>
                <a:spcPts val="64"/>
              </a:spcBef>
            </a:pPr>
            <a:endParaRPr sz="2100" dirty="0"/>
          </a:p>
          <a:p>
            <a:pPr>
              <a:lnSpc>
                <a:spcPts val="2456"/>
              </a:lnSpc>
            </a:pPr>
            <a:endParaRPr sz="2500" dirty="0"/>
          </a:p>
          <a:p>
            <a:pPr>
              <a:lnSpc>
                <a:spcPts val="2456"/>
              </a:lnSpc>
            </a:pPr>
            <a:endParaRPr sz="2500" dirty="0"/>
          </a:p>
        </p:txBody>
      </p:sp>
      <p:sp>
        <p:nvSpPr>
          <p:cNvPr id="8" name="object 8"/>
          <p:cNvSpPr txBox="1"/>
          <p:nvPr/>
        </p:nvSpPr>
        <p:spPr>
          <a:xfrm>
            <a:off x="6734113" y="3103978"/>
            <a:ext cx="556976" cy="648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lnSpc>
                <a:spcPts val="6028"/>
              </a:lnSpc>
            </a:pPr>
            <a:r>
              <a:rPr sz="5000" spc="-700" dirty="0">
                <a:solidFill>
                  <a:srgbClr val="A40000"/>
                </a:solidFill>
                <a:latin typeface="Meiryo"/>
                <a:cs typeface="Meiryo"/>
              </a:rPr>
              <a:t>✘</a:t>
            </a:r>
            <a:endParaRPr sz="5000" dirty="0">
              <a:latin typeface="Meiryo"/>
              <a:cs typeface="Meiryo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951940" y="5500829"/>
            <a:ext cx="4510647" cy="7701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Prope</a:t>
            </a:r>
            <a:r>
              <a:rPr sz="2700" spc="86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ty:</a:t>
            </a:r>
            <a:endParaRPr lang="en-US" sz="2700" spc="-12" dirty="0">
              <a:latin typeface="Arial"/>
              <a:cs typeface="Arial"/>
            </a:endParaRPr>
          </a:p>
          <a:p>
            <a:pPr marL="31185"/>
            <a:r>
              <a:rPr lang="en-US" sz="2700" i="1" spc="172" dirty="0">
                <a:cs typeface="Arial"/>
              </a:rPr>
              <a:t>x</a:t>
            </a:r>
            <a:r>
              <a:rPr lang="en-US" sz="2700" i="1" spc="-12" dirty="0">
                <a:cs typeface="Arial"/>
              </a:rPr>
              <a:t> </a:t>
            </a:r>
            <a:r>
              <a:rPr lang="en-US" sz="2700" i="1" spc="479" dirty="0">
                <a:cs typeface="Arial"/>
              </a:rPr>
              <a:t>&gt;</a:t>
            </a:r>
            <a:r>
              <a:rPr lang="en-US" sz="2700" i="1" spc="-12" dirty="0">
                <a:cs typeface="Arial"/>
              </a:rPr>
              <a:t> </a:t>
            </a:r>
            <a:r>
              <a:rPr lang="en-US" sz="2700" i="1" spc="-49" dirty="0">
                <a:cs typeface="Arial"/>
              </a:rPr>
              <a:t>y   </a:t>
            </a:r>
            <a:r>
              <a:rPr lang="en-US" sz="2700" i="1" spc="-491" dirty="0">
                <a:latin typeface="Meiryo"/>
                <a:cs typeface="Meiryo"/>
              </a:rPr>
              <a:t>⇐</a:t>
            </a:r>
            <a:r>
              <a:rPr lang="en-US" sz="2700" i="1" spc="-37" dirty="0">
                <a:latin typeface="Meiryo"/>
                <a:cs typeface="Meiryo"/>
              </a:rPr>
              <a:t>⇒</a:t>
            </a:r>
            <a:r>
              <a:rPr lang="en-US" sz="2700" dirty="0">
                <a:latin typeface="Meiryo"/>
                <a:cs typeface="Meiryo"/>
              </a:rPr>
              <a:t>   </a:t>
            </a:r>
            <a:r>
              <a:rPr lang="en-US" sz="2700" i="1" spc="-49" dirty="0">
                <a:cs typeface="Arial"/>
              </a:rPr>
              <a:t> </a:t>
            </a:r>
            <a:r>
              <a:rPr lang="en-US" sz="2400" i="1" spc="-172" dirty="0">
                <a:cs typeface="Arial"/>
              </a:rPr>
              <a:t>p</a:t>
            </a:r>
            <a:r>
              <a:rPr lang="en-US" sz="2800" spc="-91" baseline="-10416" dirty="0">
                <a:cs typeface="Arial"/>
              </a:rPr>
              <a:t>1</a:t>
            </a:r>
            <a:endParaRPr lang="en-US" sz="2800" baseline="-10416" dirty="0">
              <a:cs typeface="Arial"/>
            </a:endParaRPr>
          </a:p>
          <a:p>
            <a:pPr marL="31185"/>
            <a:endParaRPr lang="en-US" sz="2700" dirty="0">
              <a:cs typeface="Arial"/>
            </a:endParaRPr>
          </a:p>
          <a:p>
            <a:pPr marL="31185"/>
            <a:endParaRPr sz="27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91187" y="1866721"/>
            <a:ext cx="91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</a:p>
          <a:p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72387" y="18538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48587" y="35302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1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382472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0"/>
          <p:cNvSpPr/>
          <p:nvPr/>
        </p:nvSpPr>
        <p:spPr>
          <a:xfrm>
            <a:off x="5379899" y="5678873"/>
            <a:ext cx="6263956" cy="425564"/>
          </a:xfrm>
          <a:custGeom>
            <a:avLst/>
            <a:gdLst/>
            <a:ahLst/>
            <a:cxnLst/>
            <a:rect l="l" t="t" r="r" b="b"/>
            <a:pathLst>
              <a:path w="2285263" h="204901">
                <a:moveTo>
                  <a:pt x="0" y="204901"/>
                </a:moveTo>
                <a:lnTo>
                  <a:pt x="2285263" y="204901"/>
                </a:lnTo>
                <a:lnTo>
                  <a:pt x="2285263" y="0"/>
                </a:lnTo>
                <a:lnTo>
                  <a:pt x="0" y="0"/>
                </a:lnTo>
                <a:lnTo>
                  <a:pt x="0" y="204901"/>
                </a:lnTo>
                <a:close/>
              </a:path>
            </a:pathLst>
          </a:custGeom>
          <a:solidFill>
            <a:srgbClr val="EDE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21505" y="414479"/>
            <a:ext cx="3493282" cy="420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Another</a:t>
            </a:r>
            <a:r>
              <a:rPr sz="2900" b="1" spc="-12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P</a:t>
            </a:r>
            <a:r>
              <a:rPr sz="2900" b="1" spc="-74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ope</a:t>
            </a:r>
            <a:r>
              <a:rPr sz="2900" b="1" spc="37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900" b="1" spc="-25" dirty="0">
                <a:solidFill>
                  <a:schemeClr val="tx2"/>
                </a:solidFill>
                <a:latin typeface="Arial"/>
                <a:cs typeface="Arial"/>
              </a:rPr>
              <a:t>ty</a:t>
            </a:r>
            <a:endParaRPr sz="29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7207" y="1281851"/>
            <a:ext cx="7484767" cy="33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2643" y="1311092"/>
            <a:ext cx="3244383" cy="29977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9517">
              <a:tabLst>
                <a:tab pos="1997390" algn="l"/>
              </a:tabLst>
            </a:pPr>
            <a:r>
              <a:rPr sz="5000" spc="233" dirty="0">
                <a:solidFill>
                  <a:srgbClr val="4D9905"/>
                </a:solidFill>
                <a:latin typeface="Meiryo"/>
                <a:cs typeface="Meiryo"/>
              </a:rPr>
              <a:t>✔	✔</a:t>
            </a:r>
            <a:endParaRPr sz="5000" dirty="0">
              <a:latin typeface="Meiryo"/>
              <a:cs typeface="Meiryo"/>
            </a:endParaRPr>
          </a:p>
          <a:p>
            <a:pPr marL="110706">
              <a:lnSpc>
                <a:spcPts val="2836"/>
              </a:lnSpc>
              <a:tabLst>
                <a:tab pos="2055082" algn="l"/>
              </a:tabLst>
            </a:pPr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2	</a:t>
            </a:r>
            <a:br>
              <a:rPr lang="en-US" sz="2700" spc="-172" dirty="0">
                <a:latin typeface="Arial"/>
                <a:cs typeface="Arial"/>
              </a:rPr>
            </a:b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	</a:t>
            </a:r>
            <a:endParaRPr sz="1700" dirty="0"/>
          </a:p>
          <a:p>
            <a:pPr marL="31185"/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2701"/>
              </a:lnSpc>
              <a:spcBef>
                <a:spcPts val="93"/>
              </a:spcBef>
            </a:pPr>
            <a:endParaRPr sz="2700" dirty="0"/>
          </a:p>
          <a:p>
            <a:pPr marL="110706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 marL="11850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17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609" y="3561965"/>
            <a:ext cx="983410" cy="7464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i="1" spc="172" dirty="0">
                <a:latin typeface="Arial"/>
                <a:cs typeface="Arial"/>
              </a:rPr>
              <a:t>x</a:t>
            </a:r>
            <a:r>
              <a:rPr sz="2700" i="1" spc="-12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  <a:p>
            <a:pPr marL="37422">
              <a:spcBef>
                <a:spcPts val="86"/>
              </a:spcBef>
            </a:pPr>
            <a:r>
              <a:rPr sz="2700" i="1" spc="-49" dirty="0">
                <a:latin typeface="Arial"/>
                <a:cs typeface="Arial"/>
              </a:rPr>
              <a:t>y</a:t>
            </a:r>
            <a:r>
              <a:rPr sz="2700" i="1" spc="86" dirty="0">
                <a:latin typeface="Arial"/>
                <a:cs typeface="Arial"/>
              </a:rPr>
              <a:t> </a:t>
            </a:r>
            <a:r>
              <a:rPr sz="2700" spc="479" dirty="0">
                <a:latin typeface="Arial"/>
                <a:cs typeface="Arial"/>
              </a:rPr>
              <a:t>=</a:t>
            </a:r>
            <a:r>
              <a:rPr sz="2700" spc="-12" dirty="0">
                <a:latin typeface="Arial"/>
                <a:cs typeface="Arial"/>
              </a:rPr>
              <a:t> </a:t>
            </a:r>
            <a:r>
              <a:rPr sz="2700" spc="-172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2609" y="2686050"/>
            <a:ext cx="3648191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spcBef>
                <a:spcPts val="280"/>
              </a:spcBef>
              <a:tabLst>
                <a:tab pos="1975560" algn="l"/>
              </a:tabLst>
            </a:pP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1842"/>
              </a:lnSpc>
              <a:spcBef>
                <a:spcPts val="29"/>
              </a:spcBef>
            </a:pPr>
            <a:endParaRPr sz="1800" dirty="0"/>
          </a:p>
          <a:p>
            <a:pPr>
              <a:lnSpc>
                <a:spcPts val="2456"/>
              </a:lnSpc>
            </a:pPr>
            <a:endParaRPr sz="2500" dirty="0"/>
          </a:p>
        </p:txBody>
      </p:sp>
      <p:sp>
        <p:nvSpPr>
          <p:cNvPr id="7" name="object 7"/>
          <p:cNvSpPr txBox="1"/>
          <p:nvPr/>
        </p:nvSpPr>
        <p:spPr>
          <a:xfrm>
            <a:off x="6299471" y="4562683"/>
            <a:ext cx="1749497" cy="5207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185" algn="r"/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74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00" i="1" spc="-12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400" i="1" spc="-3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i="1" spc="-442" dirty="0">
                <a:solidFill>
                  <a:srgbClr val="FF0000"/>
                </a:solidFill>
                <a:latin typeface="Meiryo"/>
                <a:cs typeface="Meiryo"/>
              </a:rPr>
              <a:t>¬</a:t>
            </a:r>
            <a:r>
              <a:rPr sz="3400" i="1" spc="-19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700" spc="-238" baseline="-1111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700" baseline="-11111" dirty="0">
              <a:latin typeface="Arial"/>
              <a:cs typeface="Arial"/>
            </a:endParaRPr>
          </a:p>
          <a:p>
            <a:pPr>
              <a:lnSpc>
                <a:spcPts val="2087"/>
              </a:lnSpc>
              <a:spcBef>
                <a:spcPts val="64"/>
              </a:spcBef>
            </a:pPr>
            <a:endParaRPr sz="2100" dirty="0"/>
          </a:p>
          <a:p>
            <a:pPr>
              <a:lnSpc>
                <a:spcPts val="2456"/>
              </a:lnSpc>
            </a:pPr>
            <a:endParaRPr sz="2500" dirty="0"/>
          </a:p>
          <a:p>
            <a:pPr>
              <a:lnSpc>
                <a:spcPts val="2456"/>
              </a:lnSpc>
            </a:pPr>
            <a:endParaRPr sz="2500" dirty="0"/>
          </a:p>
        </p:txBody>
      </p:sp>
      <p:sp>
        <p:nvSpPr>
          <p:cNvPr id="8" name="object 8"/>
          <p:cNvSpPr txBox="1"/>
          <p:nvPr/>
        </p:nvSpPr>
        <p:spPr>
          <a:xfrm>
            <a:off x="6734113" y="3103978"/>
            <a:ext cx="556976" cy="648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>
              <a:lnSpc>
                <a:spcPts val="6028"/>
              </a:lnSpc>
            </a:pPr>
            <a:r>
              <a:rPr sz="5000" spc="-700" dirty="0">
                <a:solidFill>
                  <a:srgbClr val="A40000"/>
                </a:solidFill>
                <a:latin typeface="Meiryo"/>
                <a:cs typeface="Meiryo"/>
              </a:rPr>
              <a:t>✘</a:t>
            </a:r>
            <a:endParaRPr sz="5000" dirty="0">
              <a:latin typeface="Meiryo"/>
              <a:cs typeface="Meiryo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951940" y="5500829"/>
            <a:ext cx="4510647" cy="7701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Prope</a:t>
            </a:r>
            <a:r>
              <a:rPr sz="2700" spc="86" dirty="0">
                <a:latin typeface="Arial"/>
                <a:cs typeface="Arial"/>
              </a:rPr>
              <a:t>r</a:t>
            </a:r>
            <a:r>
              <a:rPr sz="2700" spc="-12" dirty="0">
                <a:latin typeface="Arial"/>
                <a:cs typeface="Arial"/>
              </a:rPr>
              <a:t>ty:</a:t>
            </a:r>
            <a:endParaRPr lang="en-US" sz="2700" spc="-12" dirty="0">
              <a:latin typeface="Arial"/>
              <a:cs typeface="Arial"/>
            </a:endParaRPr>
          </a:p>
          <a:p>
            <a:pPr marL="31185"/>
            <a:r>
              <a:rPr lang="en-US" sz="2700" i="1" spc="172" dirty="0">
                <a:cs typeface="Arial"/>
              </a:rPr>
              <a:t>x</a:t>
            </a:r>
            <a:r>
              <a:rPr lang="en-US" sz="2700" i="1" spc="-12" dirty="0">
                <a:cs typeface="Arial"/>
              </a:rPr>
              <a:t> </a:t>
            </a:r>
            <a:r>
              <a:rPr lang="en-US" sz="2700" i="1" spc="479" dirty="0">
                <a:cs typeface="Arial"/>
              </a:rPr>
              <a:t>&gt;</a:t>
            </a:r>
            <a:r>
              <a:rPr lang="en-US" sz="2700" i="1" spc="-12" dirty="0">
                <a:cs typeface="Arial"/>
              </a:rPr>
              <a:t> </a:t>
            </a:r>
            <a:r>
              <a:rPr lang="en-US" sz="2700" i="1" spc="-49" dirty="0">
                <a:cs typeface="Arial"/>
              </a:rPr>
              <a:t>y   </a:t>
            </a:r>
            <a:r>
              <a:rPr lang="en-US" sz="2700" i="1" spc="-491" dirty="0">
                <a:latin typeface="Meiryo"/>
                <a:cs typeface="Meiryo"/>
              </a:rPr>
              <a:t>⇐</a:t>
            </a:r>
            <a:r>
              <a:rPr lang="en-US" sz="2700" i="1" spc="-37" dirty="0">
                <a:latin typeface="Meiryo"/>
                <a:cs typeface="Meiryo"/>
              </a:rPr>
              <a:t>⇒</a:t>
            </a:r>
            <a:r>
              <a:rPr lang="en-US" sz="2700" dirty="0">
                <a:latin typeface="Meiryo"/>
                <a:cs typeface="Meiryo"/>
              </a:rPr>
              <a:t>   </a:t>
            </a:r>
            <a:r>
              <a:rPr lang="en-US" sz="2700" i="1" spc="-49" dirty="0">
                <a:cs typeface="Arial"/>
              </a:rPr>
              <a:t> </a:t>
            </a:r>
            <a:r>
              <a:rPr lang="en-US" sz="2400" i="1" spc="-172" dirty="0">
                <a:cs typeface="Arial"/>
              </a:rPr>
              <a:t>p</a:t>
            </a:r>
            <a:r>
              <a:rPr lang="en-US" sz="2800" spc="-91" baseline="-10416" dirty="0">
                <a:cs typeface="Arial"/>
              </a:rPr>
              <a:t>1</a:t>
            </a:r>
            <a:endParaRPr lang="en-US" sz="2800" baseline="-10416" dirty="0">
              <a:cs typeface="Arial"/>
            </a:endParaRPr>
          </a:p>
          <a:p>
            <a:pPr marL="31185"/>
            <a:endParaRPr lang="en-US" sz="2700" dirty="0">
              <a:cs typeface="Arial"/>
            </a:endParaRPr>
          </a:p>
          <a:p>
            <a:pPr marL="31185"/>
            <a:endParaRPr sz="27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91187" y="1866721"/>
            <a:ext cx="91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</a:p>
          <a:p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72387" y="18538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0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48587" y="3530297"/>
            <a:ext cx="1295868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43242" algn="r"/>
            <a:r>
              <a:rPr lang="en-US" sz="2400" i="1" spc="172" dirty="0">
                <a:cs typeface="Arial"/>
              </a:rPr>
              <a:t>x</a:t>
            </a:r>
            <a:r>
              <a:rPr lang="en-US" sz="2400" i="1" spc="-12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1</a:t>
            </a:r>
            <a:endParaRPr lang="en-US" sz="2400" dirty="0">
              <a:cs typeface="Arial"/>
            </a:endParaRPr>
          </a:p>
          <a:p>
            <a:pPr marR="251038" algn="r">
              <a:spcBef>
                <a:spcPts val="86"/>
              </a:spcBef>
            </a:pPr>
            <a:r>
              <a:rPr lang="en-US" sz="2400" i="1" spc="-49" dirty="0">
                <a:cs typeface="Arial"/>
              </a:rPr>
              <a:t>y</a:t>
            </a:r>
            <a:r>
              <a:rPr lang="en-US" sz="2400" i="1" spc="86" dirty="0">
                <a:cs typeface="Arial"/>
              </a:rPr>
              <a:t> </a:t>
            </a:r>
            <a:r>
              <a:rPr lang="en-US" sz="2400" spc="479" dirty="0">
                <a:cs typeface="Arial"/>
              </a:rPr>
              <a:t>=</a:t>
            </a:r>
            <a:r>
              <a:rPr lang="en-US" sz="2400" spc="-12" dirty="0">
                <a:cs typeface="Arial"/>
              </a:rPr>
              <a:t> </a:t>
            </a:r>
            <a:r>
              <a:rPr lang="en-US" sz="2400" spc="-172" dirty="0">
                <a:cs typeface="Arial"/>
              </a:rPr>
              <a:t>2</a:t>
            </a:r>
            <a:endParaRPr lang="en-US" sz="2400" dirty="0">
              <a:cs typeface="Arial"/>
            </a:endParaRPr>
          </a:p>
          <a:p>
            <a:endParaRPr lang="en-US" sz="2400" dirty="0"/>
          </a:p>
        </p:txBody>
      </p:sp>
      <p:sp>
        <p:nvSpPr>
          <p:cNvPr id="16" name="object 11"/>
          <p:cNvSpPr txBox="1"/>
          <p:nvPr/>
        </p:nvSpPr>
        <p:spPr>
          <a:xfrm>
            <a:off x="5397059" y="5675470"/>
            <a:ext cx="6178810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" dirty="0">
                <a:latin typeface="Arial"/>
                <a:cs typeface="Arial"/>
              </a:rPr>
              <a:t>But:</a:t>
            </a:r>
            <a:r>
              <a:rPr sz="2700" spc="160" dirty="0">
                <a:latin typeface="Arial"/>
                <a:cs typeface="Arial"/>
              </a:rPr>
              <a:t> </a:t>
            </a:r>
            <a:r>
              <a:rPr sz="2700" spc="-12" dirty="0">
                <a:latin typeface="Arial"/>
                <a:cs typeface="Arial"/>
              </a:rPr>
              <a:t>the </a:t>
            </a:r>
            <a:r>
              <a:rPr sz="2700" spc="-25" dirty="0">
                <a:latin typeface="Arial"/>
                <a:cs typeface="Arial"/>
              </a:rPr>
              <a:t>counter</a:t>
            </a:r>
            <a:r>
              <a:rPr sz="2700" spc="-110" dirty="0">
                <a:latin typeface="Arial"/>
                <a:cs typeface="Arial"/>
              </a:rPr>
              <a:t>e</a:t>
            </a:r>
            <a:r>
              <a:rPr sz="2700" spc="-25" dirty="0">
                <a:latin typeface="Arial"/>
                <a:cs typeface="Arial"/>
              </a:rPr>
              <a:t>xample</a:t>
            </a:r>
            <a:r>
              <a:rPr sz="2700" spc="-12" dirty="0">
                <a:latin typeface="Arial"/>
                <a:cs typeface="Arial"/>
              </a:rPr>
              <a:t> is </a:t>
            </a:r>
            <a:r>
              <a:rPr sz="2700" spc="-25" dirty="0">
                <a:solidFill>
                  <a:srgbClr val="FF0000"/>
                </a:solidFill>
                <a:latin typeface="Arial"/>
                <a:cs typeface="Arial"/>
              </a:rPr>
              <a:t>spu</a:t>
            </a:r>
            <a:r>
              <a:rPr sz="2700" spc="2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00" spc="-12" dirty="0">
                <a:solidFill>
                  <a:srgbClr val="FF0000"/>
                </a:solidFill>
                <a:latin typeface="Arial"/>
                <a:cs typeface="Arial"/>
              </a:rPr>
              <a:t>ious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290484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SLAM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370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18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187" y="1200803"/>
            <a:ext cx="11353800" cy="6000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6825" marR="31185" indent="-4572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2200" b="1" spc="-12" dirty="0">
                <a:latin typeface="Arial Narrow" panose="020B0606020202030204" pitchFamily="34" charset="0"/>
                <a:cs typeface="Arial"/>
              </a:rPr>
              <a:t>Microsoft 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lames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most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Wind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ws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</a:t>
            </a:r>
            <a:r>
              <a:rPr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ashes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on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third </a:t>
            </a:r>
            <a:r>
              <a:rPr sz="2200" b="1" spc="-2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pa</a:t>
            </a:r>
            <a:r>
              <a:rPr sz="2200" b="1" spc="8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ty d</a:t>
            </a:r>
            <a:r>
              <a:rPr sz="2200" b="1" spc="-110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vice </a:t>
            </a:r>
            <a:r>
              <a:rPr sz="2200" b="1" spc="-2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2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2200" b="1" spc="-98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ers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3438"/>
              </a:lnSpc>
              <a:spcBef>
                <a:spcPts val="10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The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Wind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ws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-110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vice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API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is quite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complicated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3438"/>
              </a:lnSpc>
              <a:spcBef>
                <a:spcPts val="10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are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l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l</a:t>
            </a:r>
            <a:r>
              <a:rPr sz="2200" b="1" spc="-110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el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code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3192"/>
              </a:lnSpc>
              <a:spcBef>
                <a:spcPts val="169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marL="486825" marR="439706" indent="-45720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SLAM: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356" dirty="0">
                <a:latin typeface="Arial Narrow" panose="020B0606020202030204" pitchFamily="34" charset="0"/>
                <a:cs typeface="Arial"/>
              </a:rPr>
              <a:t>T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ool to automatically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che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c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k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-110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vice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ers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or ce</a:t>
            </a:r>
            <a:r>
              <a:rPr sz="22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tain errors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3438"/>
              </a:lnSpc>
              <a:spcBef>
                <a:spcPts val="10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SLAM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is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shipped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with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-110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vice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</a:t>
            </a:r>
            <a:r>
              <a:rPr sz="2200" b="1" spc="-110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elopment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Kit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>
              <a:lnSpc>
                <a:spcPts val="3438"/>
              </a:lnSpc>
              <a:spcBef>
                <a:spcPts val="10"/>
              </a:spcBef>
            </a:pPr>
            <a:endParaRPr sz="2200" b="1" dirty="0">
              <a:latin typeface="Arial Narrow" panose="020B0606020202030204" pitchFamily="34" charset="0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sz="2200" b="1" spc="-12" dirty="0">
                <a:latin typeface="Arial Narrow" panose="020B0606020202030204" pitchFamily="34" charset="0"/>
                <a:cs typeface="Arial"/>
              </a:rPr>
              <a:t>Full detail 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aila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le at</a:t>
            </a:r>
            <a:endParaRPr sz="2200" b="1" dirty="0">
              <a:latin typeface="Arial Narrow" panose="020B0606020202030204" pitchFamily="34" charset="0"/>
              <a:cs typeface="Arial"/>
            </a:endParaRPr>
          </a:p>
          <a:p>
            <a:pPr marL="394488">
              <a:spcBef>
                <a:spcPts val="86"/>
              </a:spcBef>
            </a:pPr>
            <a:r>
              <a:rPr sz="2200" b="1" spc="196" dirty="0">
                <a:latin typeface="Arial Narrow" panose="020B0606020202030204" pitchFamily="34" charset="0"/>
                <a:cs typeface="Arial"/>
                <a:hlinkClick r:id="rId2"/>
              </a:rPr>
              <a:t>http://research.microsoft.com/slam/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87273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Abstraction: Sound versus Complete</a:t>
            </a:r>
          </a:p>
        </p:txBody>
      </p:sp>
      <p:sp>
        <p:nvSpPr>
          <p:cNvPr id="2536451" name="Rectangle 3"/>
          <p:cNvSpPr>
            <a:spLocks noGrp="1" noChangeArrowheads="1"/>
          </p:cNvSpPr>
          <p:nvPr>
            <p:ph idx="1"/>
          </p:nvPr>
        </p:nvSpPr>
        <p:spPr>
          <a:xfrm>
            <a:off x="630078" y="1488519"/>
            <a:ext cx="11551444" cy="531233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 </a:t>
            </a:r>
            <a:r>
              <a:rPr lang="en-US" altLang="en-US" u="sng" dirty="0"/>
              <a:t>Sound Abstraction</a:t>
            </a:r>
          </a:p>
          <a:p>
            <a:pPr marL="1028700" lvl="2" indent="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en-US" dirty="0"/>
              <a:t>If the abstraction shows no bugs, then the original program also doesn’t have bugs</a:t>
            </a:r>
          </a:p>
          <a:p>
            <a:pPr marL="1028700" lvl="2" indent="0">
              <a:lnSpc>
                <a:spcPct val="125000"/>
              </a:lnSpc>
              <a:spcBef>
                <a:spcPts val="0"/>
              </a:spcBef>
              <a:buNone/>
              <a:defRPr/>
            </a:pPr>
            <a:endParaRPr lang="en-US" altLang="en-US" dirty="0"/>
          </a:p>
          <a:p>
            <a:pPr>
              <a:lnSpc>
                <a:spcPct val="125000"/>
              </a:lnSpc>
              <a:spcBef>
                <a:spcPts val="0"/>
              </a:spcBef>
              <a:buFont typeface="Arial" charset="0"/>
              <a:buChar char="■"/>
              <a:defRPr/>
            </a:pPr>
            <a:r>
              <a:rPr lang="en-US" altLang="en-US" dirty="0"/>
              <a:t> </a:t>
            </a:r>
            <a:r>
              <a:rPr lang="en-US" altLang="en-US" u="sng" dirty="0"/>
              <a:t>Complete Abstraction</a:t>
            </a:r>
          </a:p>
          <a:p>
            <a:pPr marL="1028700" lvl="2" indent="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en-US" dirty="0"/>
              <a:t>If the abstraction shows a bug, then the original program has a bug</a:t>
            </a:r>
          </a:p>
          <a:p>
            <a:pPr>
              <a:spcBef>
                <a:spcPts val="0"/>
              </a:spcBef>
              <a:defRPr/>
            </a:pPr>
            <a:endParaRPr lang="en-US" altLang="en-US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dirty="0">
                <a:solidFill>
                  <a:srgbClr val="0000CC"/>
                </a:solidFill>
              </a:rPr>
              <a:t>Due to </a:t>
            </a:r>
            <a:r>
              <a:rPr lang="en-US" altLang="en-US" dirty="0" err="1">
                <a:solidFill>
                  <a:srgbClr val="0000CC"/>
                </a:solidFill>
              </a:rPr>
              <a:t>undecidability</a:t>
            </a:r>
            <a:r>
              <a:rPr lang="en-US" altLang="en-US" dirty="0">
                <a:solidFill>
                  <a:srgbClr val="0000CC"/>
                </a:solidFill>
              </a:rPr>
              <a:t> of static analysis problems, we cant have a general procedure that is both sound and complete.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buFont typeface="Arial" charset="0"/>
              <a:buChar char="●"/>
              <a:defRPr/>
            </a:pPr>
            <a:endParaRPr lang="en-US" altLang="en-US" dirty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2520" b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0098" indent="-300038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■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sz="252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021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0270" indent="-240030">
              <a:lnSpc>
                <a:spcPct val="110000"/>
              </a:lnSpc>
              <a:spcBef>
                <a:spcPct val="10000"/>
              </a:spcBef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4033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039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0045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8051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6BD65BA-621F-4F16-B7DD-4359C5D5380C}" type="slidenum">
              <a:rPr lang="en-US" altLang="en-US" sz="1470">
                <a:solidFill>
                  <a:srgbClr val="8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7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37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SLIC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370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19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9837" rIns="0" bIns="0" rtlCol="0">
            <a:noAutofit/>
          </a:bodyPr>
          <a:lstStyle/>
          <a:p>
            <a:pPr marL="567906" indent="-457200">
              <a:buFont typeface="Arial" panose="020B0604020202020204" pitchFamily="34" charset="0"/>
              <a:buChar char="•"/>
            </a:pPr>
            <a:r>
              <a:rPr sz="2200" spc="-12" dirty="0">
                <a:solidFill>
                  <a:srgbClr val="1F4A86"/>
                </a:solidFill>
                <a:cs typeface="Arial"/>
              </a:rPr>
              <a:t>Finite state </a:t>
            </a:r>
            <a:r>
              <a:rPr sz="2200" spc="-25" dirty="0">
                <a:solidFill>
                  <a:srgbClr val="1F4A86"/>
                </a:solidFill>
                <a:cs typeface="Arial"/>
              </a:rPr>
              <a:t>language</a:t>
            </a:r>
            <a:r>
              <a:rPr sz="2200" spc="-12" dirty="0">
                <a:solidFill>
                  <a:srgbClr val="1F4A86"/>
                </a:solidFill>
                <a:cs typeface="Arial"/>
              </a:rPr>
              <a:t> </a:t>
            </a:r>
            <a:r>
              <a:rPr sz="2200" spc="-98" dirty="0">
                <a:cs typeface="Arial"/>
              </a:rPr>
              <a:t>f</a:t>
            </a:r>
            <a:r>
              <a:rPr sz="2200" spc="-12" dirty="0">
                <a:cs typeface="Arial"/>
              </a:rPr>
              <a:t>or defining </a:t>
            </a:r>
            <a:r>
              <a:rPr sz="2200" spc="-25" dirty="0">
                <a:cs typeface="Arial"/>
              </a:rPr>
              <a:t>prope</a:t>
            </a:r>
            <a:r>
              <a:rPr sz="2200" spc="86" dirty="0">
                <a:cs typeface="Arial"/>
              </a:rPr>
              <a:t>r</a:t>
            </a:r>
            <a:r>
              <a:rPr sz="2200" spc="-12" dirty="0">
                <a:cs typeface="Arial"/>
              </a:rPr>
              <a:t>ties</a:t>
            </a:r>
            <a:endParaRPr sz="2200" dirty="0">
              <a:cs typeface="Arial"/>
            </a:endParaRPr>
          </a:p>
          <a:p>
            <a:pPr marL="1161502" indent="-342900">
              <a:spcBef>
                <a:spcPts val="1154"/>
              </a:spcBef>
              <a:buFont typeface="Courier New" panose="02070309020205020404" pitchFamily="49" charset="0"/>
              <a:buChar char="o"/>
            </a:pPr>
            <a:r>
              <a:rPr sz="2200" spc="-12" dirty="0">
                <a:cs typeface="Arial"/>
              </a:rPr>
              <a:t>Monitors </a:t>
            </a:r>
            <a:r>
              <a:rPr sz="2200" spc="-25" dirty="0">
                <a:cs typeface="Arial"/>
              </a:rPr>
              <a:t>beh</a:t>
            </a:r>
            <a:r>
              <a:rPr sz="2200" spc="-74" dirty="0">
                <a:cs typeface="Arial"/>
              </a:rPr>
              <a:t>a</a:t>
            </a:r>
            <a:r>
              <a:rPr sz="2200" spc="-12" dirty="0">
                <a:cs typeface="Arial"/>
              </a:rPr>
              <a:t>vior of </a:t>
            </a:r>
            <a:r>
              <a:rPr sz="2200" spc="-25" dirty="0">
                <a:cs typeface="Arial"/>
              </a:rPr>
              <a:t>C</a:t>
            </a:r>
            <a:r>
              <a:rPr sz="2200" spc="-12" dirty="0">
                <a:cs typeface="Arial"/>
              </a:rPr>
              <a:t> </a:t>
            </a:r>
            <a:r>
              <a:rPr sz="2200" spc="-25" dirty="0">
                <a:cs typeface="Arial"/>
              </a:rPr>
              <a:t>code</a:t>
            </a:r>
            <a:endParaRPr sz="2200" dirty="0">
              <a:cs typeface="Arial"/>
            </a:endParaRPr>
          </a:p>
          <a:p>
            <a:pPr marL="1161502" indent="-342900">
              <a:lnSpc>
                <a:spcPts val="2934"/>
              </a:lnSpc>
              <a:buFont typeface="Courier New" panose="02070309020205020404" pitchFamily="49" charset="0"/>
              <a:buChar char="o"/>
            </a:pPr>
            <a:r>
              <a:rPr sz="2200" spc="-319" dirty="0">
                <a:cs typeface="Arial"/>
              </a:rPr>
              <a:t>T</a:t>
            </a:r>
            <a:r>
              <a:rPr sz="2200" spc="-25" dirty="0">
                <a:cs typeface="Arial"/>
              </a:rPr>
              <a:t>empo</a:t>
            </a:r>
            <a:r>
              <a:rPr sz="2200" spc="-37" dirty="0">
                <a:cs typeface="Arial"/>
              </a:rPr>
              <a:t>r</a:t>
            </a:r>
            <a:r>
              <a:rPr sz="2200" spc="-12" dirty="0">
                <a:cs typeface="Arial"/>
              </a:rPr>
              <a:t>al </a:t>
            </a:r>
            <a:r>
              <a:rPr sz="2200" spc="-25" dirty="0">
                <a:cs typeface="Arial"/>
              </a:rPr>
              <a:t>sa</a:t>
            </a:r>
            <a:r>
              <a:rPr sz="2200" spc="-86" dirty="0">
                <a:cs typeface="Arial"/>
              </a:rPr>
              <a:t>f</a:t>
            </a:r>
            <a:r>
              <a:rPr sz="2200" spc="-12" dirty="0">
                <a:cs typeface="Arial"/>
              </a:rPr>
              <a:t>ety prope</a:t>
            </a:r>
            <a:r>
              <a:rPr sz="2200" spc="74" dirty="0">
                <a:cs typeface="Arial"/>
              </a:rPr>
              <a:t>r</a:t>
            </a:r>
            <a:r>
              <a:rPr sz="2200" spc="-12" dirty="0">
                <a:cs typeface="Arial"/>
              </a:rPr>
              <a:t>ties (secu</a:t>
            </a:r>
            <a:r>
              <a:rPr sz="2200" spc="25" dirty="0">
                <a:cs typeface="Arial"/>
              </a:rPr>
              <a:t>r</a:t>
            </a:r>
            <a:r>
              <a:rPr sz="2200" spc="-12" dirty="0">
                <a:cs typeface="Arial"/>
              </a:rPr>
              <a:t>ity automata)</a:t>
            </a:r>
            <a:endParaRPr sz="2200" dirty="0">
              <a:cs typeface="Arial"/>
            </a:endParaRPr>
          </a:p>
          <a:p>
            <a:pPr marL="1161502" indent="-342900">
              <a:lnSpc>
                <a:spcPts val="2934"/>
              </a:lnSpc>
              <a:buFont typeface="Courier New" panose="02070309020205020404" pitchFamily="49" charset="0"/>
              <a:buChar char="o"/>
            </a:pPr>
            <a:r>
              <a:rPr sz="2200" spc="-86" dirty="0">
                <a:cs typeface="Arial"/>
              </a:rPr>
              <a:t>f</a:t>
            </a:r>
            <a:r>
              <a:rPr sz="2200" spc="-12" dirty="0">
                <a:cs typeface="Arial"/>
              </a:rPr>
              <a:t>amiliar </a:t>
            </a:r>
            <a:r>
              <a:rPr sz="2200" spc="-25" dirty="0">
                <a:cs typeface="Arial"/>
              </a:rPr>
              <a:t>C</a:t>
            </a:r>
            <a:r>
              <a:rPr sz="2200" spc="-12" dirty="0">
                <a:cs typeface="Arial"/>
              </a:rPr>
              <a:t> syntax</a:t>
            </a:r>
            <a:br>
              <a:rPr lang="en-US" sz="2200" spc="-12" dirty="0">
                <a:cs typeface="Arial"/>
              </a:rPr>
            </a:br>
            <a:endParaRPr lang="en-US" sz="2200" spc="-12" dirty="0">
              <a:cs typeface="Arial"/>
            </a:endParaRPr>
          </a:p>
          <a:p>
            <a:pPr marL="488385" indent="-457200">
              <a:buFont typeface="Arial" panose="020B0604020202020204" pitchFamily="34" charset="0"/>
              <a:buChar char="•"/>
            </a:pPr>
            <a:r>
              <a:rPr lang="en-US" sz="2200" spc="-12" dirty="0">
                <a:cs typeface="Arial"/>
              </a:rPr>
              <a:t>Suita</a:t>
            </a:r>
            <a:r>
              <a:rPr lang="en-US" sz="2200" spc="-86" dirty="0">
                <a:cs typeface="Arial"/>
              </a:rPr>
              <a:t>b</a:t>
            </a:r>
            <a:r>
              <a:rPr lang="en-US" sz="2200" spc="-12" dirty="0">
                <a:cs typeface="Arial"/>
              </a:rPr>
              <a:t>le </a:t>
            </a:r>
            <a:r>
              <a:rPr lang="en-US" sz="2200" spc="-98" dirty="0">
                <a:cs typeface="Arial"/>
              </a:rPr>
              <a:t>f</a:t>
            </a:r>
            <a:r>
              <a:rPr lang="en-US" sz="2200" spc="-12" dirty="0">
                <a:cs typeface="Arial"/>
              </a:rPr>
              <a:t>or </a:t>
            </a:r>
            <a:r>
              <a:rPr lang="en-US" sz="2200" spc="-110" dirty="0">
                <a:cs typeface="Arial"/>
              </a:rPr>
              <a:t>e</a:t>
            </a:r>
            <a:r>
              <a:rPr lang="en-US" sz="2200" spc="-25" dirty="0">
                <a:cs typeface="Arial"/>
              </a:rPr>
              <a:t>xpressing</a:t>
            </a:r>
            <a:r>
              <a:rPr lang="en-US" sz="2200" spc="-12" dirty="0">
                <a:cs typeface="Arial"/>
              </a:rPr>
              <a:t> </a:t>
            </a:r>
            <a:r>
              <a:rPr lang="en-US" sz="2200" spc="-25" dirty="0">
                <a:cs typeface="Arial"/>
              </a:rPr>
              <a:t>control-dominated</a:t>
            </a:r>
            <a:r>
              <a:rPr lang="en-US" sz="2200" spc="-12" dirty="0">
                <a:cs typeface="Arial"/>
              </a:rPr>
              <a:t> </a:t>
            </a:r>
            <a:r>
              <a:rPr lang="en-US" sz="2200" spc="-25" dirty="0">
                <a:cs typeface="Arial"/>
              </a:rPr>
              <a:t>prope</a:t>
            </a:r>
            <a:r>
              <a:rPr lang="en-US" sz="2200" spc="86" dirty="0">
                <a:cs typeface="Arial"/>
              </a:rPr>
              <a:t>r</a:t>
            </a:r>
            <a:r>
              <a:rPr lang="en-US" sz="2200" spc="-12" dirty="0">
                <a:cs typeface="Arial"/>
              </a:rPr>
              <a:t>ties</a:t>
            </a:r>
            <a:endParaRPr lang="en-US" sz="2200" dirty="0">
              <a:cs typeface="Arial"/>
            </a:endParaRPr>
          </a:p>
          <a:p>
            <a:pPr marL="1080422" indent="-342900">
              <a:spcBef>
                <a:spcPts val="430"/>
              </a:spcBef>
              <a:buFont typeface="Courier New" panose="02070309020205020404" pitchFamily="49" charset="0"/>
              <a:buChar char="o"/>
            </a:pPr>
            <a:r>
              <a:rPr lang="en-US" sz="2200" spc="-61" dirty="0">
                <a:cs typeface="Arial"/>
              </a:rPr>
              <a:t>e</a:t>
            </a:r>
            <a:r>
              <a:rPr lang="en-US" sz="2200" spc="-12" dirty="0">
                <a:cs typeface="Arial"/>
              </a:rPr>
              <a:t>.g., proper </a:t>
            </a:r>
            <a:r>
              <a:rPr lang="en-US" sz="2200" spc="-25" dirty="0">
                <a:cs typeface="Arial"/>
              </a:rPr>
              <a:t>sequence</a:t>
            </a:r>
            <a:r>
              <a:rPr lang="en-US" sz="2200" spc="-12" dirty="0">
                <a:cs typeface="Arial"/>
              </a:rPr>
              <a:t> of </a:t>
            </a:r>
            <a:r>
              <a:rPr lang="en-US" sz="2200" spc="-98" dirty="0">
                <a:cs typeface="Arial"/>
              </a:rPr>
              <a:t>e</a:t>
            </a:r>
            <a:r>
              <a:rPr lang="en-US" sz="2200" spc="-74" dirty="0">
                <a:cs typeface="Arial"/>
              </a:rPr>
              <a:t>v</a:t>
            </a:r>
            <a:r>
              <a:rPr lang="en-US" sz="2200" spc="-12" dirty="0">
                <a:cs typeface="Arial"/>
              </a:rPr>
              <a:t>ents</a:t>
            </a:r>
            <a:endParaRPr lang="en-US" sz="2200" dirty="0">
              <a:cs typeface="Arial"/>
            </a:endParaRPr>
          </a:p>
          <a:p>
            <a:pPr marL="1080422" indent="-342900">
              <a:lnSpc>
                <a:spcPts val="2934"/>
              </a:lnSpc>
              <a:buFont typeface="Courier New" panose="02070309020205020404" pitchFamily="49" charset="0"/>
              <a:buChar char="o"/>
            </a:pPr>
            <a:r>
              <a:rPr lang="en-US" sz="2200" spc="-25" dirty="0">
                <a:cs typeface="Arial"/>
              </a:rPr>
              <a:t>can</a:t>
            </a:r>
            <a:r>
              <a:rPr lang="en-US" sz="2200" spc="-12" dirty="0">
                <a:cs typeface="Arial"/>
              </a:rPr>
              <a:t> t</a:t>
            </a:r>
            <a:r>
              <a:rPr lang="en-US" sz="2200" spc="-37" dirty="0">
                <a:cs typeface="Arial"/>
              </a:rPr>
              <a:t>r</a:t>
            </a:r>
            <a:r>
              <a:rPr lang="en-US" sz="2200" spc="-25" dirty="0">
                <a:cs typeface="Arial"/>
              </a:rPr>
              <a:t>a</a:t>
            </a:r>
            <a:r>
              <a:rPr lang="en-US" sz="2200" spc="-61" dirty="0">
                <a:cs typeface="Arial"/>
              </a:rPr>
              <a:t>c</a:t>
            </a:r>
            <a:r>
              <a:rPr lang="en-US" sz="2200" spc="-12" dirty="0">
                <a:cs typeface="Arial"/>
              </a:rPr>
              <a:t>k data </a:t>
            </a:r>
            <a:r>
              <a:rPr lang="en-US" sz="2200" spc="-74" dirty="0">
                <a:cs typeface="Arial"/>
              </a:rPr>
              <a:t>v</a:t>
            </a:r>
            <a:r>
              <a:rPr lang="en-US" sz="2200" spc="-12" dirty="0">
                <a:cs typeface="Arial"/>
              </a:rPr>
              <a:t>alues</a:t>
            </a:r>
            <a:endParaRPr lang="en-US" sz="2200" dirty="0">
              <a:cs typeface="Arial"/>
            </a:endParaRPr>
          </a:p>
          <a:p>
            <a:pPr marL="818602">
              <a:lnSpc>
                <a:spcPts val="2934"/>
              </a:lnSpc>
            </a:pPr>
            <a:endParaRPr lang="en-US" sz="2200" spc="-12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794" y="4327106"/>
            <a:ext cx="9261461" cy="1635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buFont typeface="Arial" panose="020B0604020202020204" pitchFamily="34" charset="0"/>
              <a:buChar char="•"/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47922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SLIC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4783" y="3116263"/>
            <a:ext cx="1757746" cy="404456"/>
          </a:xfrm>
          <a:custGeom>
            <a:avLst/>
            <a:gdLst/>
            <a:ahLst/>
            <a:cxnLst/>
            <a:rect l="l" t="t" r="r" b="b"/>
            <a:pathLst>
              <a:path w="641274" h="194738">
                <a:moveTo>
                  <a:pt x="0" y="194738"/>
                </a:moveTo>
                <a:lnTo>
                  <a:pt x="641274" y="194738"/>
                </a:lnTo>
                <a:lnTo>
                  <a:pt x="641274" y="0"/>
                </a:lnTo>
                <a:lnTo>
                  <a:pt x="0" y="0"/>
                </a:lnTo>
                <a:lnTo>
                  <a:pt x="0" y="194738"/>
                </a:lnTo>
                <a:close/>
              </a:path>
            </a:pathLst>
          </a:custGeom>
          <a:solidFill>
            <a:srgbClr val="FEF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783" y="3116263"/>
            <a:ext cx="1757746" cy="404456"/>
          </a:xfrm>
          <a:custGeom>
            <a:avLst/>
            <a:gdLst/>
            <a:ahLst/>
            <a:cxnLst/>
            <a:rect l="l" t="t" r="r" b="b"/>
            <a:pathLst>
              <a:path w="641274" h="194738">
                <a:moveTo>
                  <a:pt x="0" y="194738"/>
                </a:moveTo>
                <a:lnTo>
                  <a:pt x="641274" y="194738"/>
                </a:lnTo>
                <a:lnTo>
                  <a:pt x="641274" y="0"/>
                </a:lnTo>
                <a:lnTo>
                  <a:pt x="0" y="0"/>
                </a:lnTo>
                <a:lnTo>
                  <a:pt x="0" y="19473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548" y="3129939"/>
            <a:ext cx="1575197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unlo</a:t>
            </a:r>
            <a:r>
              <a:rPr sz="2700" spc="-86" dirty="0">
                <a:latin typeface="Arial"/>
                <a:cs typeface="Arial"/>
              </a:rPr>
              <a:t>ck</a:t>
            </a:r>
            <a:r>
              <a:rPr sz="2700" spc="-25" dirty="0">
                <a:latin typeface="Arial"/>
                <a:cs typeface="Arial"/>
              </a:rPr>
              <a:t>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6270" y="3116263"/>
            <a:ext cx="1335456" cy="404456"/>
          </a:xfrm>
          <a:custGeom>
            <a:avLst/>
            <a:gdLst/>
            <a:ahLst/>
            <a:cxnLst/>
            <a:rect l="l" t="t" r="r" b="b"/>
            <a:pathLst>
              <a:path w="487211" h="194738">
                <a:moveTo>
                  <a:pt x="0" y="194738"/>
                </a:moveTo>
                <a:lnTo>
                  <a:pt x="487211" y="194738"/>
                </a:lnTo>
                <a:lnTo>
                  <a:pt x="487211" y="0"/>
                </a:lnTo>
                <a:lnTo>
                  <a:pt x="0" y="0"/>
                </a:lnTo>
                <a:lnTo>
                  <a:pt x="0" y="194738"/>
                </a:lnTo>
                <a:close/>
              </a:path>
            </a:pathLst>
          </a:custGeom>
          <a:solidFill>
            <a:srgbClr val="FEF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6270" y="3116263"/>
            <a:ext cx="1335456" cy="404456"/>
          </a:xfrm>
          <a:custGeom>
            <a:avLst/>
            <a:gdLst/>
            <a:ahLst/>
            <a:cxnLst/>
            <a:rect l="l" t="t" r="r" b="b"/>
            <a:pathLst>
              <a:path w="487211" h="194738">
                <a:moveTo>
                  <a:pt x="0" y="194738"/>
                </a:moveTo>
                <a:lnTo>
                  <a:pt x="487211" y="194738"/>
                </a:lnTo>
                <a:lnTo>
                  <a:pt x="487211" y="0"/>
                </a:lnTo>
                <a:lnTo>
                  <a:pt x="0" y="0"/>
                </a:lnTo>
                <a:lnTo>
                  <a:pt x="0" y="19473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28000" y="3129939"/>
            <a:ext cx="1152243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" dirty="0">
                <a:latin typeface="Arial"/>
                <a:cs typeface="Arial"/>
              </a:rPr>
              <a:t>lo</a:t>
            </a:r>
            <a:r>
              <a:rPr sz="2700" spc="-86" dirty="0">
                <a:latin typeface="Arial"/>
                <a:cs typeface="Arial"/>
              </a:rPr>
              <a:t>ck</a:t>
            </a:r>
            <a:r>
              <a:rPr sz="2700" spc="-25" dirty="0">
                <a:latin typeface="Arial"/>
                <a:cs typeface="Arial"/>
              </a:rPr>
              <a:t>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5502" y="2986764"/>
            <a:ext cx="1550810" cy="128493"/>
          </a:xfrm>
          <a:custGeom>
            <a:avLst/>
            <a:gdLst/>
            <a:ahLst/>
            <a:cxnLst/>
            <a:rect l="l" t="t" r="r" b="b"/>
            <a:pathLst>
              <a:path w="565778" h="61867">
                <a:moveTo>
                  <a:pt x="0" y="59821"/>
                </a:moveTo>
                <a:lnTo>
                  <a:pt x="60696" y="38195"/>
                </a:lnTo>
                <a:lnTo>
                  <a:pt x="118336" y="21388"/>
                </a:lnTo>
                <a:lnTo>
                  <a:pt x="173724" y="9411"/>
                </a:lnTo>
                <a:lnTo>
                  <a:pt x="227661" y="2278"/>
                </a:lnTo>
                <a:lnTo>
                  <a:pt x="280951" y="0"/>
                </a:lnTo>
                <a:lnTo>
                  <a:pt x="307604" y="685"/>
                </a:lnTo>
                <a:lnTo>
                  <a:pt x="361427" y="5713"/>
                </a:lnTo>
                <a:lnTo>
                  <a:pt x="416609" y="15626"/>
                </a:lnTo>
                <a:lnTo>
                  <a:pt x="473953" y="30438"/>
                </a:lnTo>
                <a:lnTo>
                  <a:pt x="534261" y="50160"/>
                </a:lnTo>
                <a:lnTo>
                  <a:pt x="565778" y="6186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4986" y="3049417"/>
            <a:ext cx="50183" cy="85337"/>
          </a:xfrm>
          <a:custGeom>
            <a:avLst/>
            <a:gdLst/>
            <a:ahLst/>
            <a:cxnLst/>
            <a:rect l="l" t="t" r="r" b="b"/>
            <a:pathLst>
              <a:path w="18308" h="41088">
                <a:moveTo>
                  <a:pt x="9742" y="0"/>
                </a:moveTo>
                <a:lnTo>
                  <a:pt x="11741" y="13057"/>
                </a:lnTo>
                <a:lnTo>
                  <a:pt x="18308" y="26738"/>
                </a:lnTo>
                <a:lnTo>
                  <a:pt x="12162" y="33579"/>
                </a:lnTo>
                <a:lnTo>
                  <a:pt x="0" y="41088"/>
                </a:lnTo>
              </a:path>
            </a:pathLst>
          </a:custGeom>
          <a:ln w="81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8521" y="3515013"/>
            <a:ext cx="1550810" cy="135204"/>
          </a:xfrm>
          <a:custGeom>
            <a:avLst/>
            <a:gdLst/>
            <a:ahLst/>
            <a:cxnLst/>
            <a:rect l="l" t="t" r="r" b="b"/>
            <a:pathLst>
              <a:path w="565778" h="65098">
                <a:moveTo>
                  <a:pt x="565778" y="0"/>
                </a:moveTo>
                <a:lnTo>
                  <a:pt x="501419" y="23061"/>
                </a:lnTo>
                <a:lnTo>
                  <a:pt x="440930" y="41050"/>
                </a:lnTo>
                <a:lnTo>
                  <a:pt x="383507" y="54019"/>
                </a:lnTo>
                <a:lnTo>
                  <a:pt x="328349" y="62018"/>
                </a:lnTo>
                <a:lnTo>
                  <a:pt x="274653" y="65098"/>
                </a:lnTo>
                <a:lnTo>
                  <a:pt x="248102" y="64809"/>
                </a:lnTo>
                <a:lnTo>
                  <a:pt x="195092" y="60607"/>
                </a:lnTo>
                <a:lnTo>
                  <a:pt x="141538" y="51614"/>
                </a:lnTo>
                <a:lnTo>
                  <a:pt x="86636" y="37881"/>
                </a:lnTo>
                <a:lnTo>
                  <a:pt x="29583" y="19459"/>
                </a:lnTo>
                <a:lnTo>
                  <a:pt x="0" y="850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9667" y="3513170"/>
            <a:ext cx="50183" cy="85339"/>
          </a:xfrm>
          <a:custGeom>
            <a:avLst/>
            <a:gdLst/>
            <a:ahLst/>
            <a:cxnLst/>
            <a:rect l="l" t="t" r="r" b="b"/>
            <a:pathLst>
              <a:path w="18308" h="41089">
                <a:moveTo>
                  <a:pt x="8572" y="41089"/>
                </a:moveTo>
                <a:lnTo>
                  <a:pt x="6569" y="28032"/>
                </a:lnTo>
                <a:lnTo>
                  <a:pt x="0" y="14353"/>
                </a:lnTo>
                <a:lnTo>
                  <a:pt x="6146" y="7512"/>
                </a:lnTo>
                <a:lnTo>
                  <a:pt x="18308" y="0"/>
                </a:lnTo>
              </a:path>
            </a:pathLst>
          </a:custGeom>
          <a:ln w="8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82915" y="2627643"/>
            <a:ext cx="682295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acq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8022" y="3578558"/>
            <a:ext cx="492575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" dirty="0">
                <a:latin typeface="Arial"/>
                <a:cs typeface="Arial"/>
              </a:rPr>
              <a:t>rel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3824" y="2742751"/>
            <a:ext cx="468537" cy="354996"/>
          </a:xfrm>
          <a:custGeom>
            <a:avLst/>
            <a:gdLst/>
            <a:ahLst/>
            <a:cxnLst/>
            <a:rect l="l" t="t" r="r" b="b"/>
            <a:pathLst>
              <a:path w="170935" h="170924">
                <a:moveTo>
                  <a:pt x="0" y="0"/>
                </a:moveTo>
                <a:lnTo>
                  <a:pt x="170935" y="170924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5260" y="3029774"/>
            <a:ext cx="69915" cy="69951"/>
          </a:xfrm>
          <a:custGeom>
            <a:avLst/>
            <a:gdLst/>
            <a:ahLst/>
            <a:cxnLst/>
            <a:rect l="l" t="t" r="r" b="b"/>
            <a:pathLst>
              <a:path w="25507" h="33680">
                <a:moveTo>
                  <a:pt x="25507" y="0"/>
                </a:moveTo>
                <a:lnTo>
                  <a:pt x="22025" y="12735"/>
                </a:lnTo>
                <a:lnTo>
                  <a:pt x="22458" y="27916"/>
                </a:lnTo>
                <a:lnTo>
                  <a:pt x="14116" y="31737"/>
                </a:lnTo>
                <a:lnTo>
                  <a:pt x="0" y="33680"/>
                </a:lnTo>
              </a:path>
            </a:pathLst>
          </a:custGeom>
          <a:ln w="8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09976" y="756886"/>
            <a:ext cx="5009300" cy="55125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s</a:t>
            </a:r>
            <a:r>
              <a:rPr sz="2200" b="1" spc="-417" dirty="0">
                <a:latin typeface="Arial"/>
                <a:cs typeface="Arial"/>
              </a:rPr>
              <a:t> </a:t>
            </a:r>
            <a:r>
              <a:rPr sz="2200" b="1" spc="-12" dirty="0">
                <a:latin typeface="Arial"/>
                <a:cs typeface="Arial"/>
              </a:rPr>
              <a:t>t</a:t>
            </a:r>
            <a:r>
              <a:rPr sz="2200" b="1" spc="-417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a</a:t>
            </a:r>
            <a:r>
              <a:rPr sz="2200" b="1" spc="-417" dirty="0">
                <a:latin typeface="Arial"/>
                <a:cs typeface="Arial"/>
              </a:rPr>
              <a:t> </a:t>
            </a:r>
            <a:r>
              <a:rPr sz="2200" b="1" spc="-12" dirty="0">
                <a:latin typeface="Arial"/>
                <a:cs typeface="Arial"/>
              </a:rPr>
              <a:t>t</a:t>
            </a:r>
            <a:r>
              <a:rPr sz="2200" b="1" spc="-417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e  </a:t>
            </a:r>
            <a:r>
              <a:rPr sz="2200" b="1" spc="-19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r>
              <a:rPr sz="2200" b="1" spc="-160" dirty="0" err="1">
                <a:latin typeface="Arial"/>
                <a:cs typeface="Arial"/>
              </a:rPr>
              <a:t>enu</a:t>
            </a:r>
            <a:r>
              <a:rPr sz="2200" b="1" spc="-25" dirty="0" err="1">
                <a:latin typeface="Arial"/>
                <a:cs typeface="Arial"/>
              </a:rPr>
              <a:t>m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8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r>
              <a:rPr lang="en-US" sz="2200" i="1" spc="-258" dirty="0">
                <a:latin typeface="Meiryo"/>
                <a:cs typeface="Meiryo"/>
              </a:rPr>
              <a:t> </a:t>
            </a:r>
            <a:r>
              <a:rPr sz="2200" i="1" spc="-602" dirty="0">
                <a:latin typeface="Meiryo"/>
                <a:cs typeface="Meiryo"/>
              </a:rPr>
              <a:t> </a:t>
            </a:r>
            <a:r>
              <a:rPr lang="en-US" sz="2200" i="1" spc="-602" dirty="0">
                <a:latin typeface="Meiryo"/>
                <a:cs typeface="Meiryo"/>
              </a:rPr>
              <a:t>    </a:t>
            </a:r>
            <a:r>
              <a:rPr sz="2200" spc="86" dirty="0">
                <a:latin typeface="Arial"/>
                <a:cs typeface="Arial"/>
              </a:rPr>
              <a:t>Locke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61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,</a:t>
            </a:r>
            <a:r>
              <a:rPr sz="2200" spc="-123" dirty="0">
                <a:latin typeface="Arial"/>
                <a:cs typeface="Arial"/>
              </a:rPr>
              <a:t> </a:t>
            </a:r>
            <a:r>
              <a:rPr sz="2200" spc="135" dirty="0">
                <a:latin typeface="Arial"/>
                <a:cs typeface="Arial"/>
              </a:rPr>
              <a:t>U</a:t>
            </a:r>
            <a:r>
              <a:rPr sz="2200" spc="147" dirty="0">
                <a:latin typeface="Arial"/>
                <a:cs typeface="Arial"/>
              </a:rPr>
              <a:t>nl</a:t>
            </a:r>
            <a:r>
              <a:rPr sz="2200" spc="135" dirty="0">
                <a:latin typeface="Arial"/>
                <a:cs typeface="Arial"/>
              </a:rPr>
              <a:t>oc</a:t>
            </a:r>
            <a:r>
              <a:rPr sz="2200" spc="147" dirty="0">
                <a:latin typeface="Arial"/>
                <a:cs typeface="Arial"/>
              </a:rPr>
              <a:t>k</a:t>
            </a:r>
            <a:r>
              <a:rPr sz="2200" spc="13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393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}</a:t>
            </a:r>
            <a:r>
              <a:rPr sz="2200" i="1" spc="-147" dirty="0">
                <a:latin typeface="Meiryo"/>
                <a:cs typeface="Meiryo"/>
              </a:rPr>
              <a:t> </a:t>
            </a:r>
            <a:endParaRPr lang="en-US" sz="2200" i="1" spc="-147" dirty="0">
              <a:latin typeface="Meiryo"/>
              <a:cs typeface="Meiryo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r>
              <a:rPr lang="en-US" sz="2200" i="1" spc="-147" dirty="0">
                <a:latin typeface="Meiryo"/>
                <a:cs typeface="Arial"/>
              </a:rPr>
              <a:t>	</a:t>
            </a:r>
            <a:r>
              <a:rPr sz="2200" spc="-12" dirty="0">
                <a:latin typeface="Arial"/>
                <a:cs typeface="Arial"/>
              </a:rPr>
              <a:t>s </a:t>
            </a:r>
            <a:r>
              <a:rPr sz="2200" spc="233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= 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135" dirty="0">
                <a:latin typeface="Arial"/>
                <a:cs typeface="Arial"/>
              </a:rPr>
              <a:t>U</a:t>
            </a:r>
            <a:r>
              <a:rPr sz="2200" spc="147" dirty="0">
                <a:latin typeface="Arial"/>
                <a:cs typeface="Arial"/>
              </a:rPr>
              <a:t>nl</a:t>
            </a:r>
            <a:r>
              <a:rPr sz="2200" spc="135" dirty="0">
                <a:latin typeface="Arial"/>
                <a:cs typeface="Arial"/>
              </a:rPr>
              <a:t>oc</a:t>
            </a:r>
            <a:r>
              <a:rPr sz="2200" spc="147" dirty="0">
                <a:latin typeface="Arial"/>
                <a:cs typeface="Arial"/>
              </a:rPr>
              <a:t>k</a:t>
            </a:r>
            <a:r>
              <a:rPr sz="2200" spc="13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123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;</a:t>
            </a:r>
            <a:endParaRPr lang="en-US" sz="2200" spc="-12" dirty="0">
              <a:latin typeface="Arial"/>
              <a:cs typeface="Arial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r>
              <a:rPr lang="en-US" sz="2200" i="1" spc="-258" dirty="0">
                <a:latin typeface="Meiryo"/>
                <a:cs typeface="Meiryo"/>
              </a:rPr>
              <a:t>}</a:t>
            </a: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endParaRPr lang="en-US" sz="2200" i="1" spc="-258" dirty="0">
              <a:latin typeface="Meiryo"/>
              <a:cs typeface="Meiryo"/>
            </a:endParaRPr>
          </a:p>
          <a:p>
            <a:pPr marL="40540"/>
            <a:r>
              <a:rPr lang="en-US" sz="2200" spc="172" dirty="0" err="1">
                <a:cs typeface="Arial"/>
              </a:rPr>
              <a:t>KeA</a:t>
            </a:r>
            <a:r>
              <a:rPr lang="en-US" sz="2200" spc="184" dirty="0" err="1">
                <a:cs typeface="Arial"/>
              </a:rPr>
              <a:t>c</a:t>
            </a:r>
            <a:r>
              <a:rPr lang="en-US" sz="2200" spc="172" dirty="0" err="1">
                <a:cs typeface="Arial"/>
              </a:rPr>
              <a:t>qu</a:t>
            </a:r>
            <a:r>
              <a:rPr lang="en-US" sz="2200" spc="184" dirty="0" err="1">
                <a:cs typeface="Arial"/>
              </a:rPr>
              <a:t>ir</a:t>
            </a:r>
            <a:r>
              <a:rPr lang="en-US" sz="2200" spc="172" dirty="0" err="1">
                <a:cs typeface="Arial"/>
              </a:rPr>
              <a:t>eSp</a:t>
            </a:r>
            <a:r>
              <a:rPr lang="en-US" sz="2200" spc="184" dirty="0" err="1">
                <a:cs typeface="Arial"/>
              </a:rPr>
              <a:t>i</a:t>
            </a:r>
            <a:r>
              <a:rPr lang="en-US" sz="2200" spc="172" dirty="0" err="1">
                <a:cs typeface="Arial"/>
              </a:rPr>
              <a:t>nLo</a:t>
            </a:r>
            <a:r>
              <a:rPr lang="en-US" sz="2200" spc="184" dirty="0" err="1">
                <a:cs typeface="Arial"/>
              </a:rPr>
              <a:t>c</a:t>
            </a:r>
            <a:r>
              <a:rPr lang="en-US" sz="2200" spc="-12" dirty="0" err="1">
                <a:cs typeface="Arial"/>
              </a:rPr>
              <a:t>k</a:t>
            </a:r>
            <a:r>
              <a:rPr lang="en-US" sz="2200" spc="-98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.</a:t>
            </a:r>
            <a:r>
              <a:rPr lang="en-US" sz="2200" spc="-74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e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n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t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r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y  </a:t>
            </a:r>
            <a:r>
              <a:rPr lang="en-US" sz="2200" b="1" spc="-233" dirty="0">
                <a:cs typeface="Arial"/>
              </a:rPr>
              <a:t> </a:t>
            </a:r>
            <a:r>
              <a:rPr lang="en-US" sz="2200" i="1" spc="-258" dirty="0">
                <a:latin typeface="Meiryo"/>
                <a:cs typeface="Meiryo"/>
              </a:rPr>
              <a:t>{</a:t>
            </a:r>
            <a:endParaRPr lang="en-US" sz="2200" dirty="0">
              <a:latin typeface="Meiryo"/>
              <a:cs typeface="Meiryo"/>
            </a:endParaRPr>
          </a:p>
          <a:p>
            <a:pPr marL="10915" algn="ctr">
              <a:lnSpc>
                <a:spcPts val="2934"/>
              </a:lnSpc>
            </a:pPr>
            <a:r>
              <a:rPr lang="en-US" sz="2200" b="1" spc="-12" dirty="0" err="1">
                <a:cs typeface="Arial"/>
              </a:rPr>
              <a:t>i</a:t>
            </a:r>
            <a:r>
              <a:rPr lang="en-US" sz="2200" b="1" spc="-209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f  </a:t>
            </a:r>
            <a:r>
              <a:rPr lang="en-US" sz="2200" b="1" spc="221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spc="-246" dirty="0">
                <a:cs typeface="Arial"/>
              </a:rPr>
              <a:t> </a:t>
            </a:r>
            <a:r>
              <a:rPr lang="en-US" sz="2200" spc="123" dirty="0">
                <a:cs typeface="Arial"/>
              </a:rPr>
              <a:t>s</a:t>
            </a:r>
            <a:r>
              <a:rPr lang="en-US" sz="2200" dirty="0">
                <a:cs typeface="Arial"/>
              </a:rPr>
              <a:t>=</a:t>
            </a:r>
            <a:r>
              <a:rPr lang="en-US" sz="2200" spc="123" dirty="0">
                <a:cs typeface="Arial"/>
              </a:rPr>
              <a:t>=</a:t>
            </a:r>
            <a:r>
              <a:rPr lang="en-US" sz="2200" spc="98" dirty="0">
                <a:cs typeface="Arial"/>
              </a:rPr>
              <a:t>Lo</a:t>
            </a:r>
            <a:r>
              <a:rPr lang="en-US" sz="2200" spc="110" dirty="0">
                <a:cs typeface="Arial"/>
              </a:rPr>
              <a:t>ck</a:t>
            </a:r>
            <a:r>
              <a:rPr lang="en-US" sz="2200" spc="98" dirty="0">
                <a:cs typeface="Arial"/>
              </a:rPr>
              <a:t>e</a:t>
            </a:r>
            <a:r>
              <a:rPr lang="en-US" sz="2200" spc="-25" dirty="0">
                <a:cs typeface="Arial"/>
              </a:rPr>
              <a:t>d</a:t>
            </a:r>
            <a:r>
              <a:rPr lang="en-US" sz="2200" spc="-233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)  </a:t>
            </a:r>
            <a:r>
              <a:rPr lang="en-US" sz="2200" spc="-61" dirty="0">
                <a:cs typeface="Arial"/>
              </a:rPr>
              <a:t> </a:t>
            </a:r>
            <a:r>
              <a:rPr lang="en-US" sz="2200" b="1" spc="172" dirty="0">
                <a:cs typeface="Arial"/>
              </a:rPr>
              <a:t>abo</a:t>
            </a:r>
            <a:r>
              <a:rPr lang="en-US" sz="2200" b="1" spc="184" dirty="0">
                <a:cs typeface="Arial"/>
              </a:rPr>
              <a:t>r</a:t>
            </a:r>
            <a:r>
              <a:rPr lang="en-US" sz="2200" b="1" spc="-12" dirty="0">
                <a:cs typeface="Arial"/>
              </a:rPr>
              <a:t>t</a:t>
            </a:r>
            <a:r>
              <a:rPr lang="en-US" sz="2200" b="1" spc="-86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;</a:t>
            </a:r>
            <a:endParaRPr lang="en-US" sz="2200" dirty="0">
              <a:cs typeface="Arial"/>
            </a:endParaRPr>
          </a:p>
          <a:p>
            <a:pPr marL="416318">
              <a:lnSpc>
                <a:spcPts val="2934"/>
              </a:lnSpc>
            </a:pPr>
            <a:r>
              <a:rPr lang="en-US" sz="2200" b="1" spc="-25" dirty="0">
                <a:cs typeface="Arial"/>
              </a:rPr>
              <a:t>	e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l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s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e  </a:t>
            </a:r>
            <a:r>
              <a:rPr lang="en-US" sz="2200" b="1" spc="-246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s </a:t>
            </a:r>
            <a:r>
              <a:rPr lang="en-US" sz="2200" spc="233" dirty="0">
                <a:cs typeface="Arial"/>
              </a:rPr>
              <a:t> </a:t>
            </a:r>
            <a:r>
              <a:rPr lang="en-US" sz="2200" spc="-25" dirty="0">
                <a:cs typeface="Arial"/>
              </a:rPr>
              <a:t>= </a:t>
            </a:r>
            <a:r>
              <a:rPr lang="en-US" sz="2200" spc="246" dirty="0">
                <a:cs typeface="Arial"/>
              </a:rPr>
              <a:t> </a:t>
            </a:r>
            <a:r>
              <a:rPr lang="en-US" sz="2200" spc="98" dirty="0">
                <a:cs typeface="Arial"/>
              </a:rPr>
              <a:t>Lo</a:t>
            </a:r>
            <a:r>
              <a:rPr lang="en-US" sz="2200" spc="110" dirty="0">
                <a:cs typeface="Arial"/>
              </a:rPr>
              <a:t>ck</a:t>
            </a:r>
            <a:r>
              <a:rPr lang="en-US" sz="2200" spc="98" dirty="0">
                <a:cs typeface="Arial"/>
              </a:rPr>
              <a:t>e</a:t>
            </a:r>
            <a:r>
              <a:rPr lang="en-US" sz="2200" spc="-25" dirty="0">
                <a:cs typeface="Arial"/>
              </a:rPr>
              <a:t>d</a:t>
            </a:r>
            <a:r>
              <a:rPr lang="en-US" sz="2200" spc="-160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;</a:t>
            </a:r>
            <a:endParaRPr lang="en-US" sz="2200" dirty="0">
              <a:cs typeface="Arial"/>
            </a:endParaRPr>
          </a:p>
          <a:p>
            <a:pPr marL="31185">
              <a:lnSpc>
                <a:spcPts val="2934"/>
              </a:lnSpc>
            </a:pPr>
            <a:r>
              <a:rPr lang="en-US" sz="2200" i="1" spc="-258" dirty="0">
                <a:latin typeface="Meiryo"/>
                <a:cs typeface="Meiryo"/>
              </a:rPr>
              <a:t>}</a:t>
            </a:r>
          </a:p>
          <a:p>
            <a:pPr>
              <a:lnSpc>
                <a:spcPts val="2701"/>
              </a:lnSpc>
              <a:spcBef>
                <a:spcPts val="221"/>
              </a:spcBef>
            </a:pPr>
            <a:endParaRPr lang="pt-BR" sz="2200" dirty="0"/>
          </a:p>
          <a:p>
            <a:pPr marL="35860"/>
            <a:r>
              <a:rPr lang="pt-BR" sz="2200" spc="135" dirty="0">
                <a:cs typeface="Arial"/>
              </a:rPr>
              <a:t>KeRe</a:t>
            </a:r>
            <a:r>
              <a:rPr lang="pt-BR" sz="2200" spc="147" dirty="0">
                <a:cs typeface="Arial"/>
              </a:rPr>
              <a:t>l</a:t>
            </a:r>
            <a:r>
              <a:rPr lang="pt-BR" sz="2200" spc="135" dirty="0">
                <a:cs typeface="Arial"/>
              </a:rPr>
              <a:t>easeSp</a:t>
            </a:r>
            <a:r>
              <a:rPr lang="pt-BR" sz="2200" spc="147" dirty="0">
                <a:cs typeface="Arial"/>
              </a:rPr>
              <a:t>i</a:t>
            </a:r>
            <a:r>
              <a:rPr lang="pt-BR" sz="2200" spc="135" dirty="0">
                <a:cs typeface="Arial"/>
              </a:rPr>
              <a:t>nLoc</a:t>
            </a:r>
            <a:r>
              <a:rPr lang="pt-BR" sz="2200" spc="-12" dirty="0">
                <a:cs typeface="Arial"/>
              </a:rPr>
              <a:t>k</a:t>
            </a:r>
            <a:r>
              <a:rPr lang="pt-BR" sz="2200" spc="-135" dirty="0">
                <a:cs typeface="Arial"/>
              </a:rPr>
              <a:t> </a:t>
            </a:r>
            <a:r>
              <a:rPr lang="pt-BR" sz="2200" spc="-12" dirty="0">
                <a:cs typeface="Arial"/>
              </a:rPr>
              <a:t>.</a:t>
            </a:r>
            <a:r>
              <a:rPr lang="pt-BR" sz="2200" spc="-74" dirty="0">
                <a:cs typeface="Arial"/>
              </a:rPr>
              <a:t> </a:t>
            </a:r>
            <a:r>
              <a:rPr lang="pt-BR" sz="2200" b="1" spc="-25" dirty="0">
                <a:cs typeface="Arial"/>
              </a:rPr>
              <a:t>e</a:t>
            </a:r>
            <a:r>
              <a:rPr lang="pt-BR" sz="2200" b="1" spc="-467" dirty="0">
                <a:cs typeface="Arial"/>
              </a:rPr>
              <a:t> </a:t>
            </a:r>
            <a:r>
              <a:rPr lang="pt-BR" sz="2200" b="1" spc="-25" dirty="0">
                <a:cs typeface="Arial"/>
              </a:rPr>
              <a:t>n</a:t>
            </a:r>
            <a:r>
              <a:rPr lang="pt-BR" sz="2200" b="1" spc="-467" dirty="0">
                <a:cs typeface="Arial"/>
              </a:rPr>
              <a:t> </a:t>
            </a:r>
            <a:r>
              <a:rPr lang="pt-BR" sz="2200" b="1" spc="-12" dirty="0">
                <a:cs typeface="Arial"/>
              </a:rPr>
              <a:t>t</a:t>
            </a:r>
            <a:r>
              <a:rPr lang="pt-BR" sz="2200" b="1" spc="-467" dirty="0">
                <a:cs typeface="Arial"/>
              </a:rPr>
              <a:t> </a:t>
            </a:r>
            <a:r>
              <a:rPr lang="pt-BR" sz="2200" b="1" spc="-12" dirty="0">
                <a:cs typeface="Arial"/>
              </a:rPr>
              <a:t>r</a:t>
            </a:r>
            <a:r>
              <a:rPr lang="pt-BR" sz="2200" b="1" spc="-467" dirty="0">
                <a:cs typeface="Arial"/>
              </a:rPr>
              <a:t> </a:t>
            </a:r>
            <a:r>
              <a:rPr lang="pt-BR" sz="2200" b="1" spc="-25" dirty="0">
                <a:cs typeface="Arial"/>
              </a:rPr>
              <a:t>y  </a:t>
            </a:r>
            <a:r>
              <a:rPr lang="pt-BR" sz="2200" b="1" spc="-233" dirty="0">
                <a:cs typeface="Arial"/>
              </a:rPr>
              <a:t> </a:t>
            </a:r>
            <a:r>
              <a:rPr lang="pt-BR" sz="2200" i="1" spc="-258" dirty="0">
                <a:latin typeface="Meiryo"/>
                <a:cs typeface="Meiryo"/>
              </a:rPr>
              <a:t>{</a:t>
            </a:r>
          </a:p>
          <a:p>
            <a:pPr marL="63926"/>
            <a:r>
              <a:rPr lang="en-US" sz="2200" b="1" spc="-12" dirty="0">
                <a:cs typeface="Arial"/>
              </a:rPr>
              <a:t>     </a:t>
            </a:r>
            <a:r>
              <a:rPr lang="en-US" sz="2200" b="1" spc="-12" dirty="0" err="1">
                <a:cs typeface="Arial"/>
              </a:rPr>
              <a:t>i</a:t>
            </a:r>
            <a:r>
              <a:rPr lang="en-US" sz="2200" b="1" spc="-209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f  </a:t>
            </a:r>
            <a:r>
              <a:rPr lang="en-US" sz="2200" b="1" spc="221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spc="-246" dirty="0">
                <a:cs typeface="Arial"/>
              </a:rPr>
              <a:t> </a:t>
            </a:r>
            <a:r>
              <a:rPr lang="en-US" sz="2200" spc="123" dirty="0">
                <a:cs typeface="Arial"/>
              </a:rPr>
              <a:t>s</a:t>
            </a:r>
            <a:r>
              <a:rPr lang="en-US" sz="2200" dirty="0">
                <a:cs typeface="Arial"/>
              </a:rPr>
              <a:t>=</a:t>
            </a:r>
            <a:r>
              <a:rPr lang="en-US" sz="2200" spc="172" dirty="0">
                <a:cs typeface="Arial"/>
              </a:rPr>
              <a:t>=</a:t>
            </a:r>
            <a:r>
              <a:rPr lang="en-US" sz="2200" spc="135" dirty="0">
                <a:cs typeface="Arial"/>
              </a:rPr>
              <a:t>Un</a:t>
            </a:r>
            <a:r>
              <a:rPr lang="en-US" sz="2200" spc="147" dirty="0">
                <a:cs typeface="Arial"/>
              </a:rPr>
              <a:t>lo</a:t>
            </a:r>
            <a:r>
              <a:rPr lang="en-US" sz="2200" spc="135" dirty="0">
                <a:cs typeface="Arial"/>
              </a:rPr>
              <a:t>cke</a:t>
            </a:r>
            <a:r>
              <a:rPr lang="en-US" sz="2200" spc="-25" dirty="0">
                <a:cs typeface="Arial"/>
              </a:rPr>
              <a:t>d</a:t>
            </a:r>
            <a:r>
              <a:rPr lang="en-US" sz="2200" spc="-184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)  </a:t>
            </a:r>
            <a:r>
              <a:rPr lang="en-US" sz="2200" spc="-61" dirty="0">
                <a:cs typeface="Arial"/>
              </a:rPr>
              <a:t> </a:t>
            </a:r>
            <a:r>
              <a:rPr lang="en-US" sz="2200" b="1" spc="172" dirty="0">
                <a:cs typeface="Arial"/>
              </a:rPr>
              <a:t>abo</a:t>
            </a:r>
            <a:r>
              <a:rPr lang="en-US" sz="2200" b="1" spc="184" dirty="0">
                <a:cs typeface="Arial"/>
              </a:rPr>
              <a:t>r</a:t>
            </a:r>
            <a:r>
              <a:rPr lang="en-US" sz="2200" b="1" spc="-12" dirty="0">
                <a:cs typeface="Arial"/>
              </a:rPr>
              <a:t>t</a:t>
            </a:r>
            <a:r>
              <a:rPr lang="en-US" sz="2200" b="1" spc="-86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;</a:t>
            </a:r>
            <a:endParaRPr lang="en-US" sz="2200" dirty="0">
              <a:cs typeface="Arial"/>
            </a:endParaRPr>
          </a:p>
          <a:p>
            <a:pPr marL="31185">
              <a:lnSpc>
                <a:spcPts val="2934"/>
              </a:lnSpc>
            </a:pPr>
            <a:r>
              <a:rPr lang="en-US" sz="2200" b="1" spc="-25" dirty="0">
                <a:cs typeface="Arial"/>
              </a:rPr>
              <a:t>     e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l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s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e  </a:t>
            </a:r>
            <a:r>
              <a:rPr lang="en-US" sz="2200" b="1" spc="-246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s </a:t>
            </a:r>
            <a:r>
              <a:rPr lang="en-US" sz="2200" spc="233" dirty="0">
                <a:cs typeface="Arial"/>
              </a:rPr>
              <a:t> </a:t>
            </a:r>
            <a:r>
              <a:rPr lang="en-US" sz="2200" spc="-25" dirty="0">
                <a:cs typeface="Arial"/>
              </a:rPr>
              <a:t>= </a:t>
            </a:r>
            <a:r>
              <a:rPr lang="en-US" sz="2200" spc="280" dirty="0">
                <a:cs typeface="Arial"/>
              </a:rPr>
              <a:t> </a:t>
            </a:r>
            <a:r>
              <a:rPr lang="en-US" sz="2200" spc="135" dirty="0">
                <a:cs typeface="Arial"/>
              </a:rPr>
              <a:t>U</a:t>
            </a:r>
            <a:r>
              <a:rPr lang="en-US" sz="2200" spc="147" dirty="0">
                <a:cs typeface="Arial"/>
              </a:rPr>
              <a:t>nl</a:t>
            </a:r>
            <a:r>
              <a:rPr lang="en-US" sz="2200" spc="135" dirty="0">
                <a:cs typeface="Arial"/>
              </a:rPr>
              <a:t>oc</a:t>
            </a:r>
            <a:r>
              <a:rPr lang="en-US" sz="2200" spc="147" dirty="0">
                <a:cs typeface="Arial"/>
              </a:rPr>
              <a:t>k</a:t>
            </a:r>
            <a:r>
              <a:rPr lang="en-US" sz="2200" spc="135" dirty="0">
                <a:cs typeface="Arial"/>
              </a:rPr>
              <a:t>e</a:t>
            </a:r>
            <a:r>
              <a:rPr lang="en-US" sz="2200" spc="-25" dirty="0">
                <a:cs typeface="Arial"/>
              </a:rPr>
              <a:t>d</a:t>
            </a:r>
            <a:r>
              <a:rPr lang="en-US" sz="2200" spc="-123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;</a:t>
            </a:r>
            <a:endParaRPr lang="en-US" sz="2200" dirty="0">
              <a:cs typeface="Arial"/>
            </a:endParaRPr>
          </a:p>
          <a:p>
            <a:pPr marL="35860"/>
            <a:r>
              <a:rPr lang="en-US" sz="2200" i="1" spc="-258" dirty="0">
                <a:latin typeface="Meiryo"/>
                <a:cs typeface="Meiryo"/>
              </a:rPr>
              <a:t>}</a:t>
            </a:r>
            <a:endParaRPr lang="en-US" sz="2200" dirty="0">
              <a:latin typeface="Meiryo"/>
              <a:cs typeface="Meiryo"/>
            </a:endParaRPr>
          </a:p>
          <a:p>
            <a:pPr marL="35860"/>
            <a:endParaRPr lang="pt-BR" sz="2200" dirty="0">
              <a:latin typeface="Meiryo"/>
              <a:cs typeface="Meiryo"/>
            </a:endParaRPr>
          </a:p>
          <a:p>
            <a:pPr marL="31185">
              <a:lnSpc>
                <a:spcPts val="2934"/>
              </a:lnSpc>
            </a:pPr>
            <a:endParaRPr lang="en-US" sz="2200" i="1" spc="-258" dirty="0">
              <a:latin typeface="Meiryo"/>
              <a:cs typeface="Meiryo"/>
            </a:endParaRPr>
          </a:p>
          <a:p>
            <a:pPr marL="31185">
              <a:lnSpc>
                <a:spcPts val="2934"/>
              </a:lnSpc>
            </a:pPr>
            <a:endParaRPr lang="en-US" sz="2200" i="1" spc="-258" dirty="0">
              <a:latin typeface="Meiryo"/>
              <a:cs typeface="Meiryo"/>
            </a:endParaRPr>
          </a:p>
          <a:p>
            <a:pPr marL="31185">
              <a:lnSpc>
                <a:spcPts val="2934"/>
              </a:lnSpc>
            </a:pPr>
            <a:endParaRPr lang="en-US" sz="2200" dirty="0">
              <a:latin typeface="Meiryo"/>
              <a:cs typeface="Meiryo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endParaRPr lang="en-US" sz="2200" dirty="0">
              <a:latin typeface="Meiryo"/>
              <a:cs typeface="Meiryo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6755" y="2386689"/>
            <a:ext cx="243677" cy="4365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500" dirty="0"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0434" y="5219256"/>
            <a:ext cx="4769104" cy="6699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926"/>
            <a:endParaRPr sz="25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7827" y="4133850"/>
            <a:ext cx="243677" cy="4365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500" dirty="0">
              <a:latin typeface="Meiryo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02342160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SLIC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4783" y="3116263"/>
            <a:ext cx="1757746" cy="404456"/>
          </a:xfrm>
          <a:custGeom>
            <a:avLst/>
            <a:gdLst/>
            <a:ahLst/>
            <a:cxnLst/>
            <a:rect l="l" t="t" r="r" b="b"/>
            <a:pathLst>
              <a:path w="641274" h="194738">
                <a:moveTo>
                  <a:pt x="0" y="194738"/>
                </a:moveTo>
                <a:lnTo>
                  <a:pt x="641274" y="194738"/>
                </a:lnTo>
                <a:lnTo>
                  <a:pt x="641274" y="0"/>
                </a:lnTo>
                <a:lnTo>
                  <a:pt x="0" y="0"/>
                </a:lnTo>
                <a:lnTo>
                  <a:pt x="0" y="194738"/>
                </a:lnTo>
                <a:close/>
              </a:path>
            </a:pathLst>
          </a:custGeom>
          <a:solidFill>
            <a:srgbClr val="FEF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783" y="3116263"/>
            <a:ext cx="1757746" cy="404456"/>
          </a:xfrm>
          <a:custGeom>
            <a:avLst/>
            <a:gdLst/>
            <a:ahLst/>
            <a:cxnLst/>
            <a:rect l="l" t="t" r="r" b="b"/>
            <a:pathLst>
              <a:path w="641274" h="194738">
                <a:moveTo>
                  <a:pt x="0" y="194738"/>
                </a:moveTo>
                <a:lnTo>
                  <a:pt x="641274" y="194738"/>
                </a:lnTo>
                <a:lnTo>
                  <a:pt x="641274" y="0"/>
                </a:lnTo>
                <a:lnTo>
                  <a:pt x="0" y="0"/>
                </a:lnTo>
                <a:lnTo>
                  <a:pt x="0" y="19473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548" y="3129939"/>
            <a:ext cx="1575197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unlo</a:t>
            </a:r>
            <a:r>
              <a:rPr sz="2700" spc="-86" dirty="0">
                <a:latin typeface="Arial"/>
                <a:cs typeface="Arial"/>
              </a:rPr>
              <a:t>ck</a:t>
            </a:r>
            <a:r>
              <a:rPr sz="2700" spc="-25" dirty="0">
                <a:latin typeface="Arial"/>
                <a:cs typeface="Arial"/>
              </a:rPr>
              <a:t>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6270" y="3116263"/>
            <a:ext cx="1335456" cy="404456"/>
          </a:xfrm>
          <a:custGeom>
            <a:avLst/>
            <a:gdLst/>
            <a:ahLst/>
            <a:cxnLst/>
            <a:rect l="l" t="t" r="r" b="b"/>
            <a:pathLst>
              <a:path w="487211" h="194738">
                <a:moveTo>
                  <a:pt x="0" y="194738"/>
                </a:moveTo>
                <a:lnTo>
                  <a:pt x="487211" y="194738"/>
                </a:lnTo>
                <a:lnTo>
                  <a:pt x="487211" y="0"/>
                </a:lnTo>
                <a:lnTo>
                  <a:pt x="0" y="0"/>
                </a:lnTo>
                <a:lnTo>
                  <a:pt x="0" y="194738"/>
                </a:lnTo>
                <a:close/>
              </a:path>
            </a:pathLst>
          </a:custGeom>
          <a:solidFill>
            <a:srgbClr val="FEF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6270" y="3116263"/>
            <a:ext cx="1335456" cy="404456"/>
          </a:xfrm>
          <a:custGeom>
            <a:avLst/>
            <a:gdLst/>
            <a:ahLst/>
            <a:cxnLst/>
            <a:rect l="l" t="t" r="r" b="b"/>
            <a:pathLst>
              <a:path w="487211" h="194738">
                <a:moveTo>
                  <a:pt x="0" y="194738"/>
                </a:moveTo>
                <a:lnTo>
                  <a:pt x="487211" y="194738"/>
                </a:lnTo>
                <a:lnTo>
                  <a:pt x="487211" y="0"/>
                </a:lnTo>
                <a:lnTo>
                  <a:pt x="0" y="0"/>
                </a:lnTo>
                <a:lnTo>
                  <a:pt x="0" y="19473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28000" y="3129939"/>
            <a:ext cx="1152243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" dirty="0">
                <a:latin typeface="Arial"/>
                <a:cs typeface="Arial"/>
              </a:rPr>
              <a:t>lo</a:t>
            </a:r>
            <a:r>
              <a:rPr sz="2700" spc="-86" dirty="0">
                <a:latin typeface="Arial"/>
                <a:cs typeface="Arial"/>
              </a:rPr>
              <a:t>ck</a:t>
            </a:r>
            <a:r>
              <a:rPr sz="2700" spc="-25" dirty="0">
                <a:latin typeface="Arial"/>
                <a:cs typeface="Arial"/>
              </a:rPr>
              <a:t>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5502" y="2986764"/>
            <a:ext cx="1550810" cy="128493"/>
          </a:xfrm>
          <a:custGeom>
            <a:avLst/>
            <a:gdLst/>
            <a:ahLst/>
            <a:cxnLst/>
            <a:rect l="l" t="t" r="r" b="b"/>
            <a:pathLst>
              <a:path w="565778" h="61867">
                <a:moveTo>
                  <a:pt x="0" y="59821"/>
                </a:moveTo>
                <a:lnTo>
                  <a:pt x="60696" y="38195"/>
                </a:lnTo>
                <a:lnTo>
                  <a:pt x="118336" y="21388"/>
                </a:lnTo>
                <a:lnTo>
                  <a:pt x="173724" y="9411"/>
                </a:lnTo>
                <a:lnTo>
                  <a:pt x="227661" y="2278"/>
                </a:lnTo>
                <a:lnTo>
                  <a:pt x="280951" y="0"/>
                </a:lnTo>
                <a:lnTo>
                  <a:pt x="307604" y="685"/>
                </a:lnTo>
                <a:lnTo>
                  <a:pt x="361427" y="5713"/>
                </a:lnTo>
                <a:lnTo>
                  <a:pt x="416609" y="15626"/>
                </a:lnTo>
                <a:lnTo>
                  <a:pt x="473953" y="30438"/>
                </a:lnTo>
                <a:lnTo>
                  <a:pt x="534261" y="50160"/>
                </a:lnTo>
                <a:lnTo>
                  <a:pt x="565778" y="6186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4986" y="3049417"/>
            <a:ext cx="50183" cy="85337"/>
          </a:xfrm>
          <a:custGeom>
            <a:avLst/>
            <a:gdLst/>
            <a:ahLst/>
            <a:cxnLst/>
            <a:rect l="l" t="t" r="r" b="b"/>
            <a:pathLst>
              <a:path w="18308" h="41088">
                <a:moveTo>
                  <a:pt x="9742" y="0"/>
                </a:moveTo>
                <a:lnTo>
                  <a:pt x="11741" y="13057"/>
                </a:lnTo>
                <a:lnTo>
                  <a:pt x="18308" y="26738"/>
                </a:lnTo>
                <a:lnTo>
                  <a:pt x="12162" y="33579"/>
                </a:lnTo>
                <a:lnTo>
                  <a:pt x="0" y="41088"/>
                </a:lnTo>
              </a:path>
            </a:pathLst>
          </a:custGeom>
          <a:ln w="81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8521" y="3515013"/>
            <a:ext cx="1550810" cy="135204"/>
          </a:xfrm>
          <a:custGeom>
            <a:avLst/>
            <a:gdLst/>
            <a:ahLst/>
            <a:cxnLst/>
            <a:rect l="l" t="t" r="r" b="b"/>
            <a:pathLst>
              <a:path w="565778" h="65098">
                <a:moveTo>
                  <a:pt x="565778" y="0"/>
                </a:moveTo>
                <a:lnTo>
                  <a:pt x="501419" y="23061"/>
                </a:lnTo>
                <a:lnTo>
                  <a:pt x="440930" y="41050"/>
                </a:lnTo>
                <a:lnTo>
                  <a:pt x="383507" y="54019"/>
                </a:lnTo>
                <a:lnTo>
                  <a:pt x="328349" y="62018"/>
                </a:lnTo>
                <a:lnTo>
                  <a:pt x="274653" y="65098"/>
                </a:lnTo>
                <a:lnTo>
                  <a:pt x="248102" y="64809"/>
                </a:lnTo>
                <a:lnTo>
                  <a:pt x="195092" y="60607"/>
                </a:lnTo>
                <a:lnTo>
                  <a:pt x="141538" y="51614"/>
                </a:lnTo>
                <a:lnTo>
                  <a:pt x="86636" y="37881"/>
                </a:lnTo>
                <a:lnTo>
                  <a:pt x="29583" y="19459"/>
                </a:lnTo>
                <a:lnTo>
                  <a:pt x="0" y="850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9667" y="3513170"/>
            <a:ext cx="50183" cy="85339"/>
          </a:xfrm>
          <a:custGeom>
            <a:avLst/>
            <a:gdLst/>
            <a:ahLst/>
            <a:cxnLst/>
            <a:rect l="l" t="t" r="r" b="b"/>
            <a:pathLst>
              <a:path w="18308" h="41089">
                <a:moveTo>
                  <a:pt x="8572" y="41089"/>
                </a:moveTo>
                <a:lnTo>
                  <a:pt x="6569" y="28032"/>
                </a:lnTo>
                <a:lnTo>
                  <a:pt x="0" y="14353"/>
                </a:lnTo>
                <a:lnTo>
                  <a:pt x="6146" y="7512"/>
                </a:lnTo>
                <a:lnTo>
                  <a:pt x="18308" y="0"/>
                </a:lnTo>
              </a:path>
            </a:pathLst>
          </a:custGeom>
          <a:ln w="8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82915" y="2627643"/>
            <a:ext cx="682295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acq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8022" y="3578558"/>
            <a:ext cx="492575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" dirty="0">
                <a:latin typeface="Arial"/>
                <a:cs typeface="Arial"/>
              </a:rPr>
              <a:t>rel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3824" y="2742751"/>
            <a:ext cx="468537" cy="354996"/>
          </a:xfrm>
          <a:custGeom>
            <a:avLst/>
            <a:gdLst/>
            <a:ahLst/>
            <a:cxnLst/>
            <a:rect l="l" t="t" r="r" b="b"/>
            <a:pathLst>
              <a:path w="170935" h="170924">
                <a:moveTo>
                  <a:pt x="0" y="0"/>
                </a:moveTo>
                <a:lnTo>
                  <a:pt x="170935" y="170924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5260" y="3029774"/>
            <a:ext cx="69915" cy="69951"/>
          </a:xfrm>
          <a:custGeom>
            <a:avLst/>
            <a:gdLst/>
            <a:ahLst/>
            <a:cxnLst/>
            <a:rect l="l" t="t" r="r" b="b"/>
            <a:pathLst>
              <a:path w="25507" h="33680">
                <a:moveTo>
                  <a:pt x="25507" y="0"/>
                </a:moveTo>
                <a:lnTo>
                  <a:pt x="22025" y="12735"/>
                </a:lnTo>
                <a:lnTo>
                  <a:pt x="22458" y="27916"/>
                </a:lnTo>
                <a:lnTo>
                  <a:pt x="14116" y="31737"/>
                </a:lnTo>
                <a:lnTo>
                  <a:pt x="0" y="33680"/>
                </a:lnTo>
              </a:path>
            </a:pathLst>
          </a:custGeom>
          <a:ln w="8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23" y="4263858"/>
            <a:ext cx="1054808" cy="352373"/>
          </a:xfrm>
          <a:custGeom>
            <a:avLst/>
            <a:gdLst/>
            <a:ahLst/>
            <a:cxnLst/>
            <a:rect l="l" t="t" r="r" b="b"/>
            <a:pathLst>
              <a:path w="384823" h="169661">
                <a:moveTo>
                  <a:pt x="0" y="169661"/>
                </a:moveTo>
                <a:lnTo>
                  <a:pt x="384823" y="169661"/>
                </a:lnTo>
                <a:lnTo>
                  <a:pt x="384823" y="0"/>
                </a:lnTo>
                <a:lnTo>
                  <a:pt x="0" y="0"/>
                </a:lnTo>
                <a:lnTo>
                  <a:pt x="0" y="169661"/>
                </a:lnTo>
                <a:close/>
              </a:path>
            </a:pathLst>
          </a:custGeom>
          <a:solidFill>
            <a:srgbClr val="F7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6423" y="4263858"/>
            <a:ext cx="1054808" cy="352373"/>
          </a:xfrm>
          <a:custGeom>
            <a:avLst/>
            <a:gdLst/>
            <a:ahLst/>
            <a:cxnLst/>
            <a:rect l="l" t="t" r="r" b="b"/>
            <a:pathLst>
              <a:path w="384823" h="169661">
                <a:moveTo>
                  <a:pt x="0" y="169661"/>
                </a:moveTo>
                <a:lnTo>
                  <a:pt x="384823" y="169661"/>
                </a:lnTo>
                <a:lnTo>
                  <a:pt x="384823" y="0"/>
                </a:lnTo>
                <a:lnTo>
                  <a:pt x="0" y="0"/>
                </a:lnTo>
                <a:lnTo>
                  <a:pt x="0" y="16966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88162" y="4225424"/>
            <a:ext cx="872015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" dirty="0">
                <a:latin typeface="Arial"/>
                <a:cs typeface="Arial"/>
              </a:rPr>
              <a:t>error</a:t>
            </a:r>
            <a:endParaRPr sz="2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0697" y="3525975"/>
            <a:ext cx="949594" cy="719369"/>
          </a:xfrm>
          <a:custGeom>
            <a:avLst/>
            <a:gdLst/>
            <a:ahLst/>
            <a:cxnLst/>
            <a:rect l="l" t="t" r="r" b="b"/>
            <a:pathLst>
              <a:path w="346438" h="346363">
                <a:moveTo>
                  <a:pt x="346438" y="0"/>
                </a:moveTo>
                <a:lnTo>
                  <a:pt x="0" y="346363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78094" y="4202073"/>
            <a:ext cx="92304" cy="52989"/>
          </a:xfrm>
          <a:custGeom>
            <a:avLst/>
            <a:gdLst/>
            <a:ahLst/>
            <a:cxnLst/>
            <a:rect l="l" t="t" r="r" b="b"/>
            <a:pathLst>
              <a:path w="33675" h="25513">
                <a:moveTo>
                  <a:pt x="33675" y="25513"/>
                </a:moveTo>
                <a:lnTo>
                  <a:pt x="20939" y="22030"/>
                </a:lnTo>
                <a:lnTo>
                  <a:pt x="5758" y="22461"/>
                </a:lnTo>
                <a:lnTo>
                  <a:pt x="1940" y="14117"/>
                </a:lnTo>
                <a:lnTo>
                  <a:pt x="0" y="0"/>
                </a:lnTo>
              </a:path>
            </a:pathLst>
          </a:custGeom>
          <a:ln w="8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17365" y="3525975"/>
            <a:ext cx="949591" cy="719369"/>
          </a:xfrm>
          <a:custGeom>
            <a:avLst/>
            <a:gdLst/>
            <a:ahLst/>
            <a:cxnLst/>
            <a:rect l="l" t="t" r="r" b="b"/>
            <a:pathLst>
              <a:path w="346437" h="346363">
                <a:moveTo>
                  <a:pt x="0" y="0"/>
                </a:moveTo>
                <a:lnTo>
                  <a:pt x="346437" y="346363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9848" y="4177373"/>
            <a:ext cx="69913" cy="69951"/>
          </a:xfrm>
          <a:custGeom>
            <a:avLst/>
            <a:gdLst/>
            <a:ahLst/>
            <a:cxnLst/>
            <a:rect l="l" t="t" r="r" b="b"/>
            <a:pathLst>
              <a:path w="25506" h="33680">
                <a:moveTo>
                  <a:pt x="25506" y="0"/>
                </a:moveTo>
                <a:lnTo>
                  <a:pt x="22026" y="12736"/>
                </a:lnTo>
                <a:lnTo>
                  <a:pt x="22460" y="27916"/>
                </a:lnTo>
                <a:lnTo>
                  <a:pt x="14117" y="31736"/>
                </a:lnTo>
                <a:lnTo>
                  <a:pt x="0" y="33680"/>
                </a:lnTo>
              </a:path>
            </a:pathLst>
          </a:custGeom>
          <a:ln w="8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42848" y="3802866"/>
            <a:ext cx="492575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12" dirty="0">
                <a:latin typeface="Arial"/>
                <a:cs typeface="Arial"/>
              </a:rPr>
              <a:t>rel</a:t>
            </a:r>
            <a:endParaRPr sz="27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370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3228" y="3749190"/>
            <a:ext cx="682295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700" spc="-25" dirty="0">
                <a:latin typeface="Arial"/>
                <a:cs typeface="Arial"/>
              </a:rPr>
              <a:t>acq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17"/>
          <p:cNvSpPr txBox="1"/>
          <p:nvPr/>
        </p:nvSpPr>
        <p:spPr>
          <a:xfrm>
            <a:off x="6609976" y="756886"/>
            <a:ext cx="5009300" cy="55125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s</a:t>
            </a:r>
            <a:r>
              <a:rPr sz="2200" b="1" spc="-417" dirty="0">
                <a:latin typeface="Arial"/>
                <a:cs typeface="Arial"/>
              </a:rPr>
              <a:t> </a:t>
            </a:r>
            <a:r>
              <a:rPr sz="2200" b="1" spc="-12" dirty="0">
                <a:latin typeface="Arial"/>
                <a:cs typeface="Arial"/>
              </a:rPr>
              <a:t>t</a:t>
            </a:r>
            <a:r>
              <a:rPr sz="2200" b="1" spc="-417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a</a:t>
            </a:r>
            <a:r>
              <a:rPr sz="2200" b="1" spc="-417" dirty="0">
                <a:latin typeface="Arial"/>
                <a:cs typeface="Arial"/>
              </a:rPr>
              <a:t> </a:t>
            </a:r>
            <a:r>
              <a:rPr sz="2200" b="1" spc="-12" dirty="0">
                <a:latin typeface="Arial"/>
                <a:cs typeface="Arial"/>
              </a:rPr>
              <a:t>t</a:t>
            </a:r>
            <a:r>
              <a:rPr sz="2200" b="1" spc="-417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e  </a:t>
            </a:r>
            <a:r>
              <a:rPr sz="2200" b="1" spc="-19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r>
              <a:rPr sz="2200" b="1" spc="-160" dirty="0">
                <a:latin typeface="Arial"/>
                <a:cs typeface="Arial"/>
              </a:rPr>
              <a:t>enu</a:t>
            </a:r>
            <a:r>
              <a:rPr sz="2200" b="1" spc="-25" dirty="0">
                <a:latin typeface="Arial"/>
                <a:cs typeface="Arial"/>
              </a:rPr>
              <a:t>m </a:t>
            </a:r>
            <a:r>
              <a:rPr sz="2200" b="1" spc="8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r>
              <a:rPr sz="2200" i="1" spc="-602" dirty="0">
                <a:latin typeface="Meiryo"/>
                <a:cs typeface="Meiryo"/>
              </a:rPr>
              <a:t> </a:t>
            </a:r>
            <a:r>
              <a:rPr lang="en-US" sz="2200" i="1" spc="-602" dirty="0">
                <a:latin typeface="Meiryo"/>
                <a:cs typeface="Meiryo"/>
              </a:rPr>
              <a:t>       </a:t>
            </a:r>
            <a:r>
              <a:rPr sz="2200" spc="86" dirty="0">
                <a:latin typeface="Arial"/>
                <a:cs typeface="Arial"/>
              </a:rPr>
              <a:t>Locke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61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,</a:t>
            </a:r>
            <a:r>
              <a:rPr sz="2200" spc="-123" dirty="0">
                <a:latin typeface="Arial"/>
                <a:cs typeface="Arial"/>
              </a:rPr>
              <a:t> </a:t>
            </a:r>
            <a:r>
              <a:rPr sz="2200" spc="135" dirty="0">
                <a:latin typeface="Arial"/>
                <a:cs typeface="Arial"/>
              </a:rPr>
              <a:t>U</a:t>
            </a:r>
            <a:r>
              <a:rPr sz="2200" spc="147" dirty="0">
                <a:latin typeface="Arial"/>
                <a:cs typeface="Arial"/>
              </a:rPr>
              <a:t>nl</a:t>
            </a:r>
            <a:r>
              <a:rPr sz="2200" spc="135" dirty="0">
                <a:latin typeface="Arial"/>
                <a:cs typeface="Arial"/>
              </a:rPr>
              <a:t>oc</a:t>
            </a:r>
            <a:r>
              <a:rPr sz="2200" spc="147" dirty="0">
                <a:latin typeface="Arial"/>
                <a:cs typeface="Arial"/>
              </a:rPr>
              <a:t>k</a:t>
            </a:r>
            <a:r>
              <a:rPr sz="2200" spc="13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393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}</a:t>
            </a:r>
            <a:r>
              <a:rPr sz="2200" i="1" spc="-147" dirty="0">
                <a:latin typeface="Meiryo"/>
                <a:cs typeface="Meiryo"/>
              </a:rPr>
              <a:t> </a:t>
            </a:r>
            <a:endParaRPr lang="en-US" sz="2200" i="1" spc="-147" dirty="0">
              <a:latin typeface="Meiryo"/>
              <a:cs typeface="Meiryo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r>
              <a:rPr lang="en-US" sz="2200" i="1" spc="-147" dirty="0">
                <a:latin typeface="Meiryo"/>
                <a:cs typeface="Arial"/>
              </a:rPr>
              <a:t>	</a:t>
            </a:r>
            <a:r>
              <a:rPr sz="2200" spc="-12" dirty="0">
                <a:latin typeface="Arial"/>
                <a:cs typeface="Arial"/>
              </a:rPr>
              <a:t>s </a:t>
            </a:r>
            <a:r>
              <a:rPr sz="2200" spc="233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= 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135" dirty="0">
                <a:latin typeface="Arial"/>
                <a:cs typeface="Arial"/>
              </a:rPr>
              <a:t>U</a:t>
            </a:r>
            <a:r>
              <a:rPr sz="2200" spc="147" dirty="0">
                <a:latin typeface="Arial"/>
                <a:cs typeface="Arial"/>
              </a:rPr>
              <a:t>nl</a:t>
            </a:r>
            <a:r>
              <a:rPr sz="2200" spc="135" dirty="0">
                <a:latin typeface="Arial"/>
                <a:cs typeface="Arial"/>
              </a:rPr>
              <a:t>oc</a:t>
            </a:r>
            <a:r>
              <a:rPr sz="2200" spc="147" dirty="0">
                <a:latin typeface="Arial"/>
                <a:cs typeface="Arial"/>
              </a:rPr>
              <a:t>k</a:t>
            </a:r>
            <a:r>
              <a:rPr sz="2200" spc="13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123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;</a:t>
            </a:r>
            <a:endParaRPr lang="en-US" sz="2200" spc="-12" dirty="0">
              <a:latin typeface="Arial"/>
              <a:cs typeface="Arial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r>
              <a:rPr lang="en-US" sz="2200" i="1" spc="-258" dirty="0">
                <a:latin typeface="Meiryo"/>
                <a:cs typeface="Meiryo"/>
              </a:rPr>
              <a:t>}</a:t>
            </a: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endParaRPr lang="en-US" sz="2200" i="1" spc="-258" dirty="0">
              <a:latin typeface="Meiryo"/>
              <a:cs typeface="Meiryo"/>
            </a:endParaRPr>
          </a:p>
          <a:p>
            <a:pPr marL="40540"/>
            <a:r>
              <a:rPr lang="en-US" sz="2200" spc="172" dirty="0" err="1">
                <a:cs typeface="Arial"/>
              </a:rPr>
              <a:t>KeA</a:t>
            </a:r>
            <a:r>
              <a:rPr lang="en-US" sz="2200" spc="184" dirty="0" err="1">
                <a:cs typeface="Arial"/>
              </a:rPr>
              <a:t>c</a:t>
            </a:r>
            <a:r>
              <a:rPr lang="en-US" sz="2200" spc="172" dirty="0" err="1">
                <a:cs typeface="Arial"/>
              </a:rPr>
              <a:t>qu</a:t>
            </a:r>
            <a:r>
              <a:rPr lang="en-US" sz="2200" spc="184" dirty="0" err="1">
                <a:cs typeface="Arial"/>
              </a:rPr>
              <a:t>ir</a:t>
            </a:r>
            <a:r>
              <a:rPr lang="en-US" sz="2200" spc="172" dirty="0" err="1">
                <a:cs typeface="Arial"/>
              </a:rPr>
              <a:t>eSp</a:t>
            </a:r>
            <a:r>
              <a:rPr lang="en-US" sz="2200" spc="184" dirty="0" err="1">
                <a:cs typeface="Arial"/>
              </a:rPr>
              <a:t>i</a:t>
            </a:r>
            <a:r>
              <a:rPr lang="en-US" sz="2200" spc="172" dirty="0" err="1">
                <a:cs typeface="Arial"/>
              </a:rPr>
              <a:t>nLo</a:t>
            </a:r>
            <a:r>
              <a:rPr lang="en-US" sz="2200" spc="184" dirty="0" err="1">
                <a:cs typeface="Arial"/>
              </a:rPr>
              <a:t>c</a:t>
            </a:r>
            <a:r>
              <a:rPr lang="en-US" sz="2200" spc="-12" dirty="0" err="1">
                <a:cs typeface="Arial"/>
              </a:rPr>
              <a:t>k</a:t>
            </a:r>
            <a:r>
              <a:rPr lang="en-US" sz="2200" spc="-98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.</a:t>
            </a:r>
            <a:r>
              <a:rPr lang="en-US" sz="2200" spc="-74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e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n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t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r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y  </a:t>
            </a:r>
            <a:r>
              <a:rPr lang="en-US" sz="2200" b="1" spc="-233" dirty="0">
                <a:cs typeface="Arial"/>
              </a:rPr>
              <a:t> </a:t>
            </a:r>
            <a:r>
              <a:rPr lang="en-US" sz="2200" i="1" spc="-258" dirty="0">
                <a:latin typeface="Meiryo"/>
                <a:cs typeface="Meiryo"/>
              </a:rPr>
              <a:t>{</a:t>
            </a:r>
            <a:endParaRPr lang="en-US" sz="2200" dirty="0">
              <a:latin typeface="Meiryo"/>
              <a:cs typeface="Meiryo"/>
            </a:endParaRPr>
          </a:p>
          <a:p>
            <a:pPr marL="10915" algn="ctr">
              <a:lnSpc>
                <a:spcPts val="2934"/>
              </a:lnSpc>
            </a:pPr>
            <a:r>
              <a:rPr lang="en-US" sz="2200" b="1" spc="-12" dirty="0" err="1">
                <a:cs typeface="Arial"/>
              </a:rPr>
              <a:t>i</a:t>
            </a:r>
            <a:r>
              <a:rPr lang="en-US" sz="2200" b="1" spc="-209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f  </a:t>
            </a:r>
            <a:r>
              <a:rPr lang="en-US" sz="2200" b="1" spc="221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spc="-246" dirty="0">
                <a:cs typeface="Arial"/>
              </a:rPr>
              <a:t> </a:t>
            </a:r>
            <a:r>
              <a:rPr lang="en-US" sz="2200" spc="123" dirty="0">
                <a:cs typeface="Arial"/>
              </a:rPr>
              <a:t>s</a:t>
            </a:r>
            <a:r>
              <a:rPr lang="en-US" sz="2200" dirty="0">
                <a:cs typeface="Arial"/>
              </a:rPr>
              <a:t>=</a:t>
            </a:r>
            <a:r>
              <a:rPr lang="en-US" sz="2200" spc="123" dirty="0">
                <a:cs typeface="Arial"/>
              </a:rPr>
              <a:t>=</a:t>
            </a:r>
            <a:r>
              <a:rPr lang="en-US" sz="2200" spc="98" dirty="0">
                <a:cs typeface="Arial"/>
              </a:rPr>
              <a:t>Lo</a:t>
            </a:r>
            <a:r>
              <a:rPr lang="en-US" sz="2200" spc="110" dirty="0">
                <a:cs typeface="Arial"/>
              </a:rPr>
              <a:t>ck</a:t>
            </a:r>
            <a:r>
              <a:rPr lang="en-US" sz="2200" spc="98" dirty="0">
                <a:cs typeface="Arial"/>
              </a:rPr>
              <a:t>e</a:t>
            </a:r>
            <a:r>
              <a:rPr lang="en-US" sz="2200" spc="-25" dirty="0">
                <a:cs typeface="Arial"/>
              </a:rPr>
              <a:t>d</a:t>
            </a:r>
            <a:r>
              <a:rPr lang="en-US" sz="2200" spc="-233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)  </a:t>
            </a:r>
            <a:r>
              <a:rPr lang="en-US" sz="2200" spc="-61" dirty="0">
                <a:cs typeface="Arial"/>
              </a:rPr>
              <a:t> </a:t>
            </a:r>
            <a:r>
              <a:rPr lang="en-US" sz="2200" b="1" spc="172" dirty="0">
                <a:cs typeface="Arial"/>
              </a:rPr>
              <a:t>abo</a:t>
            </a:r>
            <a:r>
              <a:rPr lang="en-US" sz="2200" b="1" spc="184" dirty="0">
                <a:cs typeface="Arial"/>
              </a:rPr>
              <a:t>r</a:t>
            </a:r>
            <a:r>
              <a:rPr lang="en-US" sz="2200" b="1" spc="-12" dirty="0">
                <a:cs typeface="Arial"/>
              </a:rPr>
              <a:t>t</a:t>
            </a:r>
            <a:r>
              <a:rPr lang="en-US" sz="2200" b="1" spc="-86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;</a:t>
            </a:r>
            <a:endParaRPr lang="en-US" sz="2200" dirty="0">
              <a:cs typeface="Arial"/>
            </a:endParaRPr>
          </a:p>
          <a:p>
            <a:pPr marL="416318">
              <a:lnSpc>
                <a:spcPts val="2934"/>
              </a:lnSpc>
            </a:pPr>
            <a:r>
              <a:rPr lang="en-US" sz="2200" b="1" spc="-25" dirty="0">
                <a:cs typeface="Arial"/>
              </a:rPr>
              <a:t>	e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l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s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e  </a:t>
            </a:r>
            <a:r>
              <a:rPr lang="en-US" sz="2200" b="1" spc="-246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s </a:t>
            </a:r>
            <a:r>
              <a:rPr lang="en-US" sz="2200" spc="233" dirty="0">
                <a:cs typeface="Arial"/>
              </a:rPr>
              <a:t> </a:t>
            </a:r>
            <a:r>
              <a:rPr lang="en-US" sz="2200" spc="-25" dirty="0">
                <a:cs typeface="Arial"/>
              </a:rPr>
              <a:t>= </a:t>
            </a:r>
            <a:r>
              <a:rPr lang="en-US" sz="2200" spc="246" dirty="0">
                <a:cs typeface="Arial"/>
              </a:rPr>
              <a:t> </a:t>
            </a:r>
            <a:r>
              <a:rPr lang="en-US" sz="2200" spc="98" dirty="0">
                <a:cs typeface="Arial"/>
              </a:rPr>
              <a:t>Lo</a:t>
            </a:r>
            <a:r>
              <a:rPr lang="en-US" sz="2200" spc="110" dirty="0">
                <a:cs typeface="Arial"/>
              </a:rPr>
              <a:t>ck</a:t>
            </a:r>
            <a:r>
              <a:rPr lang="en-US" sz="2200" spc="98" dirty="0">
                <a:cs typeface="Arial"/>
              </a:rPr>
              <a:t>e</a:t>
            </a:r>
            <a:r>
              <a:rPr lang="en-US" sz="2200" spc="-25" dirty="0">
                <a:cs typeface="Arial"/>
              </a:rPr>
              <a:t>d</a:t>
            </a:r>
            <a:r>
              <a:rPr lang="en-US" sz="2200" spc="-160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;</a:t>
            </a:r>
            <a:endParaRPr lang="en-US" sz="2200" dirty="0">
              <a:cs typeface="Arial"/>
            </a:endParaRPr>
          </a:p>
          <a:p>
            <a:pPr marL="31185">
              <a:lnSpc>
                <a:spcPts val="2934"/>
              </a:lnSpc>
            </a:pPr>
            <a:r>
              <a:rPr lang="en-US" sz="2200" i="1" spc="-258" dirty="0">
                <a:latin typeface="Meiryo"/>
                <a:cs typeface="Meiryo"/>
              </a:rPr>
              <a:t>}</a:t>
            </a:r>
          </a:p>
          <a:p>
            <a:pPr>
              <a:lnSpc>
                <a:spcPts val="2701"/>
              </a:lnSpc>
              <a:spcBef>
                <a:spcPts val="221"/>
              </a:spcBef>
            </a:pPr>
            <a:endParaRPr lang="pt-BR" sz="2200" dirty="0"/>
          </a:p>
          <a:p>
            <a:pPr marL="35860"/>
            <a:r>
              <a:rPr lang="pt-BR" sz="2200" spc="135" dirty="0">
                <a:cs typeface="Arial"/>
              </a:rPr>
              <a:t>KeRe</a:t>
            </a:r>
            <a:r>
              <a:rPr lang="pt-BR" sz="2200" spc="147" dirty="0">
                <a:cs typeface="Arial"/>
              </a:rPr>
              <a:t>l</a:t>
            </a:r>
            <a:r>
              <a:rPr lang="pt-BR" sz="2200" spc="135" dirty="0">
                <a:cs typeface="Arial"/>
              </a:rPr>
              <a:t>easeSp</a:t>
            </a:r>
            <a:r>
              <a:rPr lang="pt-BR" sz="2200" spc="147" dirty="0">
                <a:cs typeface="Arial"/>
              </a:rPr>
              <a:t>i</a:t>
            </a:r>
            <a:r>
              <a:rPr lang="pt-BR" sz="2200" spc="135" dirty="0">
                <a:cs typeface="Arial"/>
              </a:rPr>
              <a:t>nLoc</a:t>
            </a:r>
            <a:r>
              <a:rPr lang="pt-BR" sz="2200" spc="-12" dirty="0">
                <a:cs typeface="Arial"/>
              </a:rPr>
              <a:t>k</a:t>
            </a:r>
            <a:r>
              <a:rPr lang="pt-BR" sz="2200" spc="-135" dirty="0">
                <a:cs typeface="Arial"/>
              </a:rPr>
              <a:t> </a:t>
            </a:r>
            <a:r>
              <a:rPr lang="pt-BR" sz="2200" spc="-12" dirty="0">
                <a:cs typeface="Arial"/>
              </a:rPr>
              <a:t>.</a:t>
            </a:r>
            <a:r>
              <a:rPr lang="pt-BR" sz="2200" spc="-74" dirty="0">
                <a:cs typeface="Arial"/>
              </a:rPr>
              <a:t> </a:t>
            </a:r>
            <a:r>
              <a:rPr lang="pt-BR" sz="2200" b="1" spc="-25" dirty="0">
                <a:cs typeface="Arial"/>
              </a:rPr>
              <a:t>e</a:t>
            </a:r>
            <a:r>
              <a:rPr lang="pt-BR" sz="2200" b="1" spc="-467" dirty="0">
                <a:cs typeface="Arial"/>
              </a:rPr>
              <a:t> </a:t>
            </a:r>
            <a:r>
              <a:rPr lang="pt-BR" sz="2200" b="1" spc="-25" dirty="0">
                <a:cs typeface="Arial"/>
              </a:rPr>
              <a:t>n</a:t>
            </a:r>
            <a:r>
              <a:rPr lang="pt-BR" sz="2200" b="1" spc="-467" dirty="0">
                <a:cs typeface="Arial"/>
              </a:rPr>
              <a:t> </a:t>
            </a:r>
            <a:r>
              <a:rPr lang="pt-BR" sz="2200" b="1" spc="-12" dirty="0">
                <a:cs typeface="Arial"/>
              </a:rPr>
              <a:t>t</a:t>
            </a:r>
            <a:r>
              <a:rPr lang="pt-BR" sz="2200" b="1" spc="-467" dirty="0">
                <a:cs typeface="Arial"/>
              </a:rPr>
              <a:t> </a:t>
            </a:r>
            <a:r>
              <a:rPr lang="pt-BR" sz="2200" b="1" spc="-12" dirty="0">
                <a:cs typeface="Arial"/>
              </a:rPr>
              <a:t>r</a:t>
            </a:r>
            <a:r>
              <a:rPr lang="pt-BR" sz="2200" b="1" spc="-467" dirty="0">
                <a:cs typeface="Arial"/>
              </a:rPr>
              <a:t> </a:t>
            </a:r>
            <a:r>
              <a:rPr lang="pt-BR" sz="2200" b="1" spc="-25" dirty="0">
                <a:cs typeface="Arial"/>
              </a:rPr>
              <a:t>y  </a:t>
            </a:r>
            <a:r>
              <a:rPr lang="pt-BR" sz="2200" b="1" spc="-233" dirty="0">
                <a:cs typeface="Arial"/>
              </a:rPr>
              <a:t> </a:t>
            </a:r>
            <a:r>
              <a:rPr lang="pt-BR" sz="2200" i="1" spc="-258" dirty="0">
                <a:latin typeface="Meiryo"/>
                <a:cs typeface="Meiryo"/>
              </a:rPr>
              <a:t>{</a:t>
            </a:r>
          </a:p>
          <a:p>
            <a:pPr marL="63926"/>
            <a:r>
              <a:rPr lang="en-US" sz="2200" b="1" spc="-12" dirty="0">
                <a:cs typeface="Arial"/>
              </a:rPr>
              <a:t>     </a:t>
            </a:r>
            <a:r>
              <a:rPr lang="en-US" sz="2200" b="1" spc="-12" dirty="0" err="1">
                <a:cs typeface="Arial"/>
              </a:rPr>
              <a:t>i</a:t>
            </a:r>
            <a:r>
              <a:rPr lang="en-US" sz="2200" b="1" spc="-209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f  </a:t>
            </a:r>
            <a:r>
              <a:rPr lang="en-US" sz="2200" b="1" spc="221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spc="-246" dirty="0">
                <a:cs typeface="Arial"/>
              </a:rPr>
              <a:t> </a:t>
            </a:r>
            <a:r>
              <a:rPr lang="en-US" sz="2200" spc="123" dirty="0">
                <a:cs typeface="Arial"/>
              </a:rPr>
              <a:t>s</a:t>
            </a:r>
            <a:r>
              <a:rPr lang="en-US" sz="2200" dirty="0">
                <a:cs typeface="Arial"/>
              </a:rPr>
              <a:t>=</a:t>
            </a:r>
            <a:r>
              <a:rPr lang="en-US" sz="2200" spc="172" dirty="0">
                <a:cs typeface="Arial"/>
              </a:rPr>
              <a:t>=</a:t>
            </a:r>
            <a:r>
              <a:rPr lang="en-US" sz="2200" spc="135" dirty="0">
                <a:cs typeface="Arial"/>
              </a:rPr>
              <a:t>Un</a:t>
            </a:r>
            <a:r>
              <a:rPr lang="en-US" sz="2200" spc="147" dirty="0">
                <a:cs typeface="Arial"/>
              </a:rPr>
              <a:t>lo</a:t>
            </a:r>
            <a:r>
              <a:rPr lang="en-US" sz="2200" spc="135" dirty="0">
                <a:cs typeface="Arial"/>
              </a:rPr>
              <a:t>cke</a:t>
            </a:r>
            <a:r>
              <a:rPr lang="en-US" sz="2200" spc="-25" dirty="0">
                <a:cs typeface="Arial"/>
              </a:rPr>
              <a:t>d</a:t>
            </a:r>
            <a:r>
              <a:rPr lang="en-US" sz="2200" spc="-184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)  </a:t>
            </a:r>
            <a:r>
              <a:rPr lang="en-US" sz="2200" spc="-61" dirty="0">
                <a:cs typeface="Arial"/>
              </a:rPr>
              <a:t> </a:t>
            </a:r>
            <a:r>
              <a:rPr lang="en-US" sz="2200" b="1" spc="172" dirty="0">
                <a:cs typeface="Arial"/>
              </a:rPr>
              <a:t>abo</a:t>
            </a:r>
            <a:r>
              <a:rPr lang="en-US" sz="2200" b="1" spc="184" dirty="0">
                <a:cs typeface="Arial"/>
              </a:rPr>
              <a:t>r</a:t>
            </a:r>
            <a:r>
              <a:rPr lang="en-US" sz="2200" b="1" spc="-12" dirty="0">
                <a:cs typeface="Arial"/>
              </a:rPr>
              <a:t>t</a:t>
            </a:r>
            <a:r>
              <a:rPr lang="en-US" sz="2200" b="1" spc="-86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;</a:t>
            </a:r>
            <a:endParaRPr lang="en-US" sz="2200" dirty="0">
              <a:cs typeface="Arial"/>
            </a:endParaRPr>
          </a:p>
          <a:p>
            <a:pPr marL="31185">
              <a:lnSpc>
                <a:spcPts val="2934"/>
              </a:lnSpc>
            </a:pPr>
            <a:r>
              <a:rPr lang="en-US" sz="2200" b="1" spc="-25" dirty="0">
                <a:cs typeface="Arial"/>
              </a:rPr>
              <a:t>     e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12" dirty="0">
                <a:cs typeface="Arial"/>
              </a:rPr>
              <a:t>l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s</a:t>
            </a:r>
            <a:r>
              <a:rPr lang="en-US" sz="2200" b="1" spc="-467" dirty="0">
                <a:cs typeface="Arial"/>
              </a:rPr>
              <a:t> </a:t>
            </a:r>
            <a:r>
              <a:rPr lang="en-US" sz="2200" b="1" spc="-25" dirty="0">
                <a:cs typeface="Arial"/>
              </a:rPr>
              <a:t>e  </a:t>
            </a:r>
            <a:r>
              <a:rPr lang="en-US" sz="2200" b="1" spc="-246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s </a:t>
            </a:r>
            <a:r>
              <a:rPr lang="en-US" sz="2200" spc="233" dirty="0">
                <a:cs typeface="Arial"/>
              </a:rPr>
              <a:t> </a:t>
            </a:r>
            <a:r>
              <a:rPr lang="en-US" sz="2200" spc="-25" dirty="0">
                <a:cs typeface="Arial"/>
              </a:rPr>
              <a:t>= </a:t>
            </a:r>
            <a:r>
              <a:rPr lang="en-US" sz="2200" spc="280" dirty="0">
                <a:cs typeface="Arial"/>
              </a:rPr>
              <a:t> </a:t>
            </a:r>
            <a:r>
              <a:rPr lang="en-US" sz="2200" spc="135" dirty="0">
                <a:cs typeface="Arial"/>
              </a:rPr>
              <a:t>U</a:t>
            </a:r>
            <a:r>
              <a:rPr lang="en-US" sz="2200" spc="147" dirty="0">
                <a:cs typeface="Arial"/>
              </a:rPr>
              <a:t>nl</a:t>
            </a:r>
            <a:r>
              <a:rPr lang="en-US" sz="2200" spc="135" dirty="0">
                <a:cs typeface="Arial"/>
              </a:rPr>
              <a:t>oc</a:t>
            </a:r>
            <a:r>
              <a:rPr lang="en-US" sz="2200" spc="147" dirty="0">
                <a:cs typeface="Arial"/>
              </a:rPr>
              <a:t>k</a:t>
            </a:r>
            <a:r>
              <a:rPr lang="en-US" sz="2200" spc="135" dirty="0">
                <a:cs typeface="Arial"/>
              </a:rPr>
              <a:t>e</a:t>
            </a:r>
            <a:r>
              <a:rPr lang="en-US" sz="2200" spc="-25" dirty="0">
                <a:cs typeface="Arial"/>
              </a:rPr>
              <a:t>d</a:t>
            </a:r>
            <a:r>
              <a:rPr lang="en-US" sz="2200" spc="-123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;</a:t>
            </a:r>
            <a:endParaRPr lang="en-US" sz="2200" dirty="0">
              <a:cs typeface="Arial"/>
            </a:endParaRPr>
          </a:p>
          <a:p>
            <a:pPr marL="35860"/>
            <a:r>
              <a:rPr lang="en-US" sz="2200" i="1" spc="-258" dirty="0">
                <a:latin typeface="Meiryo"/>
                <a:cs typeface="Meiryo"/>
              </a:rPr>
              <a:t>}</a:t>
            </a:r>
            <a:endParaRPr lang="en-US" sz="2200" dirty="0">
              <a:latin typeface="Meiryo"/>
              <a:cs typeface="Meiryo"/>
            </a:endParaRPr>
          </a:p>
          <a:p>
            <a:pPr marL="35860"/>
            <a:endParaRPr lang="pt-BR" sz="2200" dirty="0">
              <a:latin typeface="Meiryo"/>
              <a:cs typeface="Meiryo"/>
            </a:endParaRPr>
          </a:p>
          <a:p>
            <a:pPr marL="31185">
              <a:lnSpc>
                <a:spcPts val="2934"/>
              </a:lnSpc>
            </a:pPr>
            <a:endParaRPr lang="en-US" sz="2200" i="1" spc="-258" dirty="0">
              <a:latin typeface="Meiryo"/>
              <a:cs typeface="Meiryo"/>
            </a:endParaRPr>
          </a:p>
          <a:p>
            <a:pPr marL="31185">
              <a:lnSpc>
                <a:spcPts val="2934"/>
              </a:lnSpc>
            </a:pPr>
            <a:endParaRPr lang="en-US" sz="2200" i="1" spc="-258" dirty="0">
              <a:latin typeface="Meiryo"/>
              <a:cs typeface="Meiryo"/>
            </a:endParaRPr>
          </a:p>
          <a:p>
            <a:pPr marL="31185">
              <a:lnSpc>
                <a:spcPts val="2934"/>
              </a:lnSpc>
            </a:pPr>
            <a:endParaRPr lang="en-US" sz="2200" dirty="0">
              <a:latin typeface="Meiryo"/>
              <a:cs typeface="Meiryo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endParaRPr lang="en-US" sz="2200" dirty="0">
              <a:latin typeface="Meiryo"/>
              <a:cs typeface="Meiryo"/>
            </a:endParaRPr>
          </a:p>
          <a:p>
            <a:pPr marL="757792" marR="31185" indent="-405403">
              <a:lnSpc>
                <a:spcPts val="2947"/>
              </a:lnSpc>
              <a:spcBef>
                <a:spcPts val="86"/>
              </a:spcBef>
            </a:pP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993098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1796" y="1140748"/>
            <a:ext cx="5507094" cy="5799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648645" marR="852906">
              <a:lnSpc>
                <a:spcPts val="4346"/>
              </a:lnSpc>
              <a:spcBef>
                <a:spcPts val="467"/>
              </a:spcBef>
            </a:pPr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etsOld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ets;</a:t>
            </a:r>
            <a:endParaRPr sz="2200" dirty="0">
              <a:latin typeface="Arial"/>
              <a:cs typeface="Arial"/>
            </a:endParaRPr>
          </a:p>
          <a:p>
            <a:pPr marL="693863">
              <a:spcBef>
                <a:spcPts val="909"/>
              </a:spcBef>
            </a:pPr>
            <a:r>
              <a:rPr sz="2200" b="1" spc="-12" dirty="0">
                <a:latin typeface="Arial"/>
                <a:cs typeface="Arial"/>
              </a:rPr>
              <a:t>if</a:t>
            </a:r>
            <a:r>
              <a:rPr sz="2200" b="1" spc="-196" dirty="0">
                <a:latin typeface="Arial"/>
                <a:cs typeface="Arial"/>
              </a:rPr>
              <a:t> </a:t>
            </a:r>
            <a:r>
              <a:rPr sz="2200" spc="123" dirty="0">
                <a:latin typeface="Arial"/>
                <a:cs typeface="Arial"/>
              </a:rPr>
              <a:t>(</a:t>
            </a:r>
            <a:r>
              <a:rPr sz="2200" spc="-12" dirty="0">
                <a:latin typeface="Arial"/>
                <a:cs typeface="Arial"/>
              </a:rPr>
              <a:t>request)</a:t>
            </a:r>
            <a:r>
              <a:rPr sz="2200" spc="24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r>
              <a:rPr sz="2200" spc="-12" dirty="0">
                <a:latin typeface="Arial"/>
                <a:cs typeface="Arial"/>
              </a:rPr>
              <a:t>request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49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request</a:t>
            </a:r>
            <a:r>
              <a:rPr sz="2200" i="1" spc="-86" dirty="0">
                <a:latin typeface="Meiryo"/>
                <a:cs typeface="Meiryo"/>
              </a:rPr>
              <a:t>−</a:t>
            </a:r>
            <a:r>
              <a:rPr sz="2200" i="1" spc="454" dirty="0">
                <a:latin typeface="Arial"/>
                <a:cs typeface="Arial"/>
              </a:rPr>
              <a:t>&gt;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98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xt; </a:t>
            </a:r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eReleaseSpinLo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ets++;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1228"/>
              </a:lnSpc>
              <a:spcBef>
                <a:spcPts val="76"/>
              </a:spcBef>
            </a:pPr>
            <a:endParaRPr sz="2200" dirty="0"/>
          </a:p>
          <a:p>
            <a:pPr marL="648645"/>
            <a:r>
              <a:rPr sz="2200" i="1" spc="-258" dirty="0">
                <a:latin typeface="Meiryo"/>
                <a:cs typeface="Meiryo"/>
              </a:rPr>
              <a:t>}</a:t>
            </a:r>
            <a:endParaRPr sz="2200" dirty="0">
              <a:latin typeface="Meiryo"/>
              <a:cs typeface="Meiryo"/>
            </a:endParaRPr>
          </a:p>
          <a:p>
            <a:pPr>
              <a:lnSpc>
                <a:spcPts val="1351"/>
              </a:lnSpc>
              <a:spcBef>
                <a:spcPts val="44"/>
              </a:spcBef>
            </a:pPr>
            <a:endParaRPr sz="2200" dirty="0"/>
          </a:p>
          <a:p>
            <a:pPr marL="31185"/>
            <a:r>
              <a:rPr sz="2200" i="1" spc="-258" dirty="0">
                <a:latin typeface="Meiryo"/>
                <a:cs typeface="Meiryo"/>
              </a:rPr>
              <a:t>}</a:t>
            </a:r>
            <a:r>
              <a:rPr sz="2200" i="1" spc="135" dirty="0">
                <a:latin typeface="Meiryo"/>
                <a:cs typeface="Meiryo"/>
              </a:rPr>
              <a:t> </a:t>
            </a:r>
            <a:r>
              <a:rPr sz="2200" b="1" spc="-12" dirty="0">
                <a:latin typeface="Arial"/>
                <a:cs typeface="Arial"/>
              </a:rPr>
              <a:t>while</a:t>
            </a:r>
            <a:r>
              <a:rPr sz="2200" spc="-12" dirty="0">
                <a:latin typeface="Arial"/>
                <a:cs typeface="Arial"/>
              </a:rPr>
              <a:t>(n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 != </a:t>
            </a:r>
            <a:r>
              <a:rPr sz="2200" spc="-25" dirty="0" err="1">
                <a:latin typeface="Arial"/>
                <a:cs typeface="Arial"/>
              </a:rPr>
              <a:t>n</a:t>
            </a:r>
            <a:r>
              <a:rPr sz="2200" spc="-123" dirty="0" err="1">
                <a:latin typeface="Arial"/>
                <a:cs typeface="Arial"/>
              </a:rPr>
              <a:t>P</a:t>
            </a:r>
            <a:r>
              <a:rPr sz="2200" spc="-25" dirty="0" err="1">
                <a:latin typeface="Arial"/>
                <a:cs typeface="Arial"/>
              </a:rPr>
              <a:t>a</a:t>
            </a:r>
            <a:r>
              <a:rPr sz="2200" spc="-61" dirty="0" err="1">
                <a:latin typeface="Arial"/>
                <a:cs typeface="Arial"/>
              </a:rPr>
              <a:t>ck</a:t>
            </a:r>
            <a:r>
              <a:rPr sz="2200" spc="-12" dirty="0" err="1">
                <a:latin typeface="Arial"/>
                <a:cs typeface="Arial"/>
              </a:rPr>
              <a:t>etsOld</a:t>
            </a:r>
            <a:r>
              <a:rPr sz="2200" spc="-12" dirty="0">
                <a:latin typeface="Arial"/>
                <a:cs typeface="Arial"/>
              </a:rPr>
              <a:t>);</a:t>
            </a:r>
            <a:endParaRPr lang="en-US" sz="2200" spc="-12" dirty="0">
              <a:latin typeface="Arial"/>
              <a:cs typeface="Arial"/>
            </a:endParaRPr>
          </a:p>
          <a:p>
            <a:pPr marL="31185"/>
            <a:endParaRPr lang="en-US" sz="2200" spc="-12" dirty="0">
              <a:latin typeface="Arial"/>
              <a:cs typeface="Arial"/>
            </a:endParaRPr>
          </a:p>
          <a:p>
            <a:pPr marL="3118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marL="31185"/>
            <a:endParaRPr sz="2200" dirty="0">
              <a:latin typeface="Arial"/>
              <a:cs typeface="Arial"/>
            </a:endParaRPr>
          </a:p>
          <a:p>
            <a:pPr>
              <a:lnSpc>
                <a:spcPts val="2456"/>
              </a:lnSpc>
            </a:pPr>
            <a:endParaRPr sz="2200" dirty="0"/>
          </a:p>
          <a:p>
            <a:pPr>
              <a:lnSpc>
                <a:spcPts val="2947"/>
              </a:lnSpc>
              <a:spcBef>
                <a:spcPts val="187"/>
              </a:spcBef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572343507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1796" y="1140748"/>
            <a:ext cx="5507094" cy="5910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648645" marR="852906">
              <a:lnSpc>
                <a:spcPts val="4346"/>
              </a:lnSpc>
              <a:spcBef>
                <a:spcPts val="467"/>
              </a:spcBef>
            </a:pPr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etsOld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ets;</a:t>
            </a:r>
            <a:endParaRPr sz="2200" dirty="0">
              <a:latin typeface="Arial"/>
              <a:cs typeface="Arial"/>
            </a:endParaRPr>
          </a:p>
          <a:p>
            <a:pPr marL="693863">
              <a:spcBef>
                <a:spcPts val="909"/>
              </a:spcBef>
            </a:pPr>
            <a:r>
              <a:rPr sz="2200" b="1" spc="-12" dirty="0">
                <a:latin typeface="Arial"/>
                <a:cs typeface="Arial"/>
              </a:rPr>
              <a:t>if</a:t>
            </a:r>
            <a:r>
              <a:rPr sz="2200" b="1" spc="-196" dirty="0">
                <a:latin typeface="Arial"/>
                <a:cs typeface="Arial"/>
              </a:rPr>
              <a:t> </a:t>
            </a:r>
            <a:r>
              <a:rPr sz="2200" spc="123" dirty="0">
                <a:latin typeface="Arial"/>
                <a:cs typeface="Arial"/>
              </a:rPr>
              <a:t>(</a:t>
            </a:r>
            <a:r>
              <a:rPr sz="2200" spc="-12" dirty="0">
                <a:latin typeface="Arial"/>
                <a:cs typeface="Arial"/>
              </a:rPr>
              <a:t>request)</a:t>
            </a:r>
            <a:r>
              <a:rPr sz="2200" spc="24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r>
              <a:rPr sz="2200" spc="-12" dirty="0">
                <a:latin typeface="Arial"/>
                <a:cs typeface="Arial"/>
              </a:rPr>
              <a:t>request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49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request</a:t>
            </a:r>
            <a:r>
              <a:rPr sz="2200" i="1" spc="-86" dirty="0">
                <a:latin typeface="Meiryo"/>
                <a:cs typeface="Meiryo"/>
              </a:rPr>
              <a:t>−</a:t>
            </a:r>
            <a:r>
              <a:rPr sz="2200" i="1" spc="454" dirty="0">
                <a:latin typeface="Arial"/>
                <a:cs typeface="Arial"/>
              </a:rPr>
              <a:t>&gt;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98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xt; </a:t>
            </a:r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eReleaseSpinLo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ets++;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1228"/>
              </a:lnSpc>
              <a:spcBef>
                <a:spcPts val="76"/>
              </a:spcBef>
            </a:pPr>
            <a:endParaRPr sz="2200" dirty="0"/>
          </a:p>
          <a:p>
            <a:pPr marL="648645"/>
            <a:r>
              <a:rPr sz="2200" i="1" spc="-258" dirty="0">
                <a:latin typeface="Meiryo"/>
                <a:cs typeface="Meiryo"/>
              </a:rPr>
              <a:t>}</a:t>
            </a:r>
            <a:endParaRPr sz="2200" dirty="0">
              <a:latin typeface="Meiryo"/>
              <a:cs typeface="Meiryo"/>
            </a:endParaRPr>
          </a:p>
          <a:p>
            <a:pPr>
              <a:lnSpc>
                <a:spcPts val="1351"/>
              </a:lnSpc>
              <a:spcBef>
                <a:spcPts val="44"/>
              </a:spcBef>
            </a:pPr>
            <a:endParaRPr sz="2200" dirty="0"/>
          </a:p>
          <a:p>
            <a:pPr marL="31185"/>
            <a:r>
              <a:rPr sz="2200" i="1" spc="-258" dirty="0">
                <a:latin typeface="Meiryo"/>
                <a:cs typeface="Meiryo"/>
              </a:rPr>
              <a:t>}</a:t>
            </a:r>
            <a:r>
              <a:rPr sz="2200" i="1" spc="135" dirty="0">
                <a:latin typeface="Meiryo"/>
                <a:cs typeface="Meiryo"/>
              </a:rPr>
              <a:t> </a:t>
            </a:r>
            <a:r>
              <a:rPr sz="2200" b="1" spc="-12" dirty="0">
                <a:latin typeface="Arial"/>
                <a:cs typeface="Arial"/>
              </a:rPr>
              <a:t>while</a:t>
            </a:r>
            <a:r>
              <a:rPr sz="2200" spc="-12" dirty="0">
                <a:latin typeface="Arial"/>
                <a:cs typeface="Arial"/>
              </a:rPr>
              <a:t>(n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 != </a:t>
            </a:r>
            <a:r>
              <a:rPr sz="2200" spc="-25" dirty="0" err="1">
                <a:latin typeface="Arial"/>
                <a:cs typeface="Arial"/>
              </a:rPr>
              <a:t>n</a:t>
            </a:r>
            <a:r>
              <a:rPr sz="2200" spc="-123" dirty="0" err="1">
                <a:latin typeface="Arial"/>
                <a:cs typeface="Arial"/>
              </a:rPr>
              <a:t>P</a:t>
            </a:r>
            <a:r>
              <a:rPr sz="2200" spc="-25" dirty="0" err="1">
                <a:latin typeface="Arial"/>
                <a:cs typeface="Arial"/>
              </a:rPr>
              <a:t>a</a:t>
            </a:r>
            <a:r>
              <a:rPr sz="2200" spc="-61" dirty="0" err="1">
                <a:latin typeface="Arial"/>
                <a:cs typeface="Arial"/>
              </a:rPr>
              <a:t>ck</a:t>
            </a:r>
            <a:r>
              <a:rPr sz="2200" spc="-12" dirty="0" err="1">
                <a:latin typeface="Arial"/>
                <a:cs typeface="Arial"/>
              </a:rPr>
              <a:t>etsOld</a:t>
            </a:r>
            <a:r>
              <a:rPr sz="2200" spc="-12" dirty="0">
                <a:latin typeface="Arial"/>
                <a:cs typeface="Arial"/>
              </a:rPr>
              <a:t>);</a:t>
            </a:r>
            <a:endParaRPr lang="en-US" sz="2200" spc="-12" dirty="0">
              <a:latin typeface="Arial"/>
              <a:cs typeface="Arial"/>
            </a:endParaRPr>
          </a:p>
          <a:p>
            <a:pPr marL="31185"/>
            <a:endParaRPr lang="en-US" sz="2200" spc="-12" dirty="0">
              <a:latin typeface="Arial"/>
              <a:cs typeface="Arial"/>
            </a:endParaRPr>
          </a:p>
          <a:p>
            <a:pPr marL="3118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marL="31185"/>
            <a:endParaRPr sz="2200" dirty="0">
              <a:latin typeface="Arial"/>
              <a:cs typeface="Arial"/>
            </a:endParaRPr>
          </a:p>
          <a:p>
            <a:pPr>
              <a:lnSpc>
                <a:spcPts val="2456"/>
              </a:lnSpc>
            </a:pPr>
            <a:endParaRPr sz="2200" dirty="0"/>
          </a:p>
          <a:p>
            <a:pPr>
              <a:lnSpc>
                <a:spcPts val="2947"/>
              </a:lnSpc>
              <a:spcBef>
                <a:spcPts val="187"/>
              </a:spcBef>
            </a:pPr>
            <a:endParaRPr sz="2200" dirty="0"/>
          </a:p>
        </p:txBody>
      </p:sp>
      <p:sp>
        <p:nvSpPr>
          <p:cNvPr id="4" name="object 4"/>
          <p:cNvSpPr/>
          <p:nvPr/>
        </p:nvSpPr>
        <p:spPr>
          <a:xfrm>
            <a:off x="1084546" y="2442931"/>
            <a:ext cx="3528852" cy="1986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4954" y="2499420"/>
            <a:ext cx="3303124" cy="1812400"/>
          </a:xfrm>
          <a:custGeom>
            <a:avLst/>
            <a:gdLst/>
            <a:ahLst/>
            <a:cxnLst/>
            <a:rect l="l" t="t" r="r" b="b"/>
            <a:pathLst>
              <a:path w="1205070" h="872637">
                <a:moveTo>
                  <a:pt x="1205070" y="0"/>
                </a:moveTo>
                <a:lnTo>
                  <a:pt x="0" y="0"/>
                </a:lnTo>
                <a:lnTo>
                  <a:pt x="0" y="872637"/>
                </a:lnTo>
                <a:lnTo>
                  <a:pt x="1095990" y="872637"/>
                </a:lnTo>
                <a:lnTo>
                  <a:pt x="1205070" y="763557"/>
                </a:lnTo>
                <a:lnTo>
                  <a:pt x="12050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>
            <a:noAutofit/>
          </a:bodyPr>
          <a:lstStyle/>
          <a:p>
            <a:endParaRPr b="1" dirty="0">
              <a:latin typeface="Arial Narrow" panose="020B0606020202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9091" y="4085263"/>
            <a:ext cx="298988" cy="226549"/>
          </a:xfrm>
          <a:custGeom>
            <a:avLst/>
            <a:gdLst/>
            <a:ahLst/>
            <a:cxnLst/>
            <a:rect l="l" t="t" r="r" b="b"/>
            <a:pathLst>
              <a:path w="109079" h="109079">
                <a:moveTo>
                  <a:pt x="109079" y="0"/>
                </a:moveTo>
                <a:lnTo>
                  <a:pt x="21809" y="21815"/>
                </a:lnTo>
                <a:lnTo>
                  <a:pt x="0" y="109079"/>
                </a:lnTo>
                <a:lnTo>
                  <a:pt x="109079" y="0"/>
                </a:lnTo>
                <a:close/>
              </a:path>
            </a:pathLst>
          </a:custGeom>
          <a:solidFill>
            <a:srgbClr val="D6D5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4954" y="2499414"/>
            <a:ext cx="3303124" cy="1812400"/>
          </a:xfrm>
          <a:custGeom>
            <a:avLst/>
            <a:gdLst/>
            <a:ahLst/>
            <a:cxnLst/>
            <a:rect l="l" t="t" r="r" b="b"/>
            <a:pathLst>
              <a:path w="1205070" h="872637">
                <a:moveTo>
                  <a:pt x="1095990" y="872637"/>
                </a:moveTo>
                <a:lnTo>
                  <a:pt x="1117799" y="785373"/>
                </a:lnTo>
                <a:lnTo>
                  <a:pt x="1205070" y="763557"/>
                </a:lnTo>
                <a:lnTo>
                  <a:pt x="1095990" y="872637"/>
                </a:lnTo>
                <a:lnTo>
                  <a:pt x="0" y="872637"/>
                </a:lnTo>
                <a:lnTo>
                  <a:pt x="0" y="0"/>
                </a:lnTo>
                <a:lnTo>
                  <a:pt x="1205070" y="0"/>
                </a:lnTo>
                <a:lnTo>
                  <a:pt x="1205070" y="763557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0931" y="2883176"/>
            <a:ext cx="2798803" cy="11078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 marR="31185" algn="ctr">
              <a:lnSpc>
                <a:spcPct val="102600"/>
              </a:lnSpc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Does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this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code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ob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the lo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c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king 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ule?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21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691113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22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7376" y="1314450"/>
            <a:ext cx="5246012" cy="533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>
              <a:lnSpc>
                <a:spcPts val="1228"/>
              </a:lnSpc>
              <a:spcBef>
                <a:spcPts val="17"/>
              </a:spcBef>
            </a:pPr>
            <a:endParaRPr sz="2200" dirty="0"/>
          </a:p>
          <a:p>
            <a:pPr marL="648645"/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2456"/>
              </a:lnSpc>
            </a:pPr>
            <a:endParaRPr sz="2200" dirty="0"/>
          </a:p>
          <a:p>
            <a:pPr>
              <a:lnSpc>
                <a:spcPts val="2947"/>
              </a:lnSpc>
              <a:spcBef>
                <a:spcPts val="192"/>
              </a:spcBef>
            </a:pPr>
            <a:endParaRPr sz="2200" dirty="0"/>
          </a:p>
          <a:p>
            <a:pPr marL="693863"/>
            <a:r>
              <a:rPr sz="2200" b="1" spc="-12" dirty="0">
                <a:latin typeface="Arial"/>
                <a:cs typeface="Arial"/>
              </a:rPr>
              <a:t>if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</a:t>
            </a:r>
            <a:r>
              <a:rPr sz="2200" i="1" spc="-307" dirty="0">
                <a:latin typeface="Meiryo"/>
                <a:cs typeface="Meiryo"/>
              </a:rPr>
              <a:t>∗</a:t>
            </a:r>
            <a:r>
              <a:rPr sz="2200" spc="-12" dirty="0">
                <a:latin typeface="Arial"/>
                <a:cs typeface="Arial"/>
              </a:rPr>
              <a:t>) 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>
              <a:lnSpc>
                <a:spcPts val="2456"/>
              </a:lnSpc>
            </a:pPr>
            <a:endParaRPr sz="2200" dirty="0"/>
          </a:p>
          <a:p>
            <a:pPr>
              <a:lnSpc>
                <a:spcPts val="2947"/>
              </a:lnSpc>
              <a:spcBef>
                <a:spcPts val="187"/>
              </a:spcBef>
            </a:pPr>
            <a:endParaRPr sz="2200" dirty="0"/>
          </a:p>
          <a:p>
            <a:pPr marL="1267664"/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eReleaseSpinLo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2456"/>
              </a:lnSpc>
            </a:pPr>
            <a:endParaRPr sz="2200" dirty="0"/>
          </a:p>
          <a:p>
            <a:pPr>
              <a:lnSpc>
                <a:spcPts val="2947"/>
              </a:lnSpc>
              <a:spcBef>
                <a:spcPts val="192"/>
              </a:spcBef>
            </a:pPr>
            <a:endParaRPr sz="2200" dirty="0"/>
          </a:p>
          <a:p>
            <a:pPr marL="648645"/>
            <a:r>
              <a:rPr sz="2200" i="1" spc="-258" dirty="0">
                <a:latin typeface="Meiryo"/>
                <a:cs typeface="Meiryo"/>
              </a:rPr>
              <a:t>}</a:t>
            </a:r>
            <a:endParaRPr sz="2200" dirty="0">
              <a:latin typeface="Meiryo"/>
              <a:cs typeface="Meiryo"/>
            </a:endParaRPr>
          </a:p>
          <a:p>
            <a:pPr>
              <a:lnSpc>
                <a:spcPts val="1351"/>
              </a:lnSpc>
              <a:spcBef>
                <a:spcPts val="44"/>
              </a:spcBef>
            </a:pPr>
            <a:endParaRPr sz="2200" dirty="0"/>
          </a:p>
          <a:p>
            <a:pPr marL="31185"/>
            <a:r>
              <a:rPr sz="2200" i="1" spc="-258" dirty="0">
                <a:latin typeface="Meiryo"/>
                <a:cs typeface="Meiryo"/>
              </a:rPr>
              <a:t>}</a:t>
            </a:r>
            <a:r>
              <a:rPr sz="2200" i="1" spc="135" dirty="0">
                <a:latin typeface="Meiryo"/>
                <a:cs typeface="Meiryo"/>
              </a:rPr>
              <a:t> </a:t>
            </a:r>
            <a:r>
              <a:rPr sz="2200" b="1" spc="-12" dirty="0">
                <a:latin typeface="Arial"/>
                <a:cs typeface="Arial"/>
              </a:rPr>
              <a:t>whil</a:t>
            </a:r>
            <a:r>
              <a:rPr sz="2200" b="1" spc="98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(</a:t>
            </a:r>
            <a:r>
              <a:rPr sz="2200" i="1" spc="-307" dirty="0">
                <a:latin typeface="Meiryo"/>
                <a:cs typeface="Meiryo"/>
              </a:rPr>
              <a:t>∗</a:t>
            </a:r>
            <a:r>
              <a:rPr sz="2200" spc="-12" dirty="0">
                <a:latin typeface="Arial"/>
                <a:cs typeface="Arial"/>
              </a:rPr>
              <a:t>);</a:t>
            </a:r>
            <a:endParaRPr lang="en-US" sz="2200" spc="-12" dirty="0">
              <a:latin typeface="Arial"/>
              <a:cs typeface="Arial"/>
            </a:endParaRPr>
          </a:p>
          <a:p>
            <a:pPr marL="31185"/>
            <a:endParaRPr lang="en-US" sz="2200" spc="-12" dirty="0">
              <a:latin typeface="Arial"/>
              <a:cs typeface="Arial"/>
            </a:endParaRPr>
          </a:p>
          <a:p>
            <a:pPr marL="3118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marL="31185"/>
            <a:endParaRPr sz="2200" dirty="0">
              <a:latin typeface="Arial"/>
              <a:cs typeface="Arial"/>
            </a:endParaRPr>
          </a:p>
          <a:p>
            <a:pPr>
              <a:lnSpc>
                <a:spcPts val="2456"/>
              </a:lnSpc>
            </a:pPr>
            <a:endParaRPr sz="2200" dirty="0"/>
          </a:p>
          <a:p>
            <a:pPr>
              <a:lnSpc>
                <a:spcPts val="2947"/>
              </a:lnSpc>
              <a:spcBef>
                <a:spcPts val="187"/>
              </a:spcBef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56492399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2987" y="1390650"/>
            <a:ext cx="5652411" cy="52840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>
              <a:lnSpc>
                <a:spcPts val="1228"/>
              </a:lnSpc>
              <a:spcBef>
                <a:spcPts val="17"/>
              </a:spcBef>
            </a:pPr>
            <a:endParaRPr sz="2200" dirty="0"/>
          </a:p>
          <a:p>
            <a:pPr marL="648645"/>
            <a:r>
              <a:rPr sz="2200" spc="-13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 err="1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</a:t>
            </a:r>
            <a:endParaRPr lang="en-US" sz="2200" spc="-12" dirty="0">
              <a:latin typeface="Arial"/>
              <a:cs typeface="Arial"/>
            </a:endParaRPr>
          </a:p>
          <a:p>
            <a:pPr marL="648645"/>
            <a:endParaRPr lang="en-US" sz="2200" spc="-12" dirty="0">
              <a:latin typeface="Arial"/>
              <a:cs typeface="Arial"/>
            </a:endParaRPr>
          </a:p>
          <a:p>
            <a:pPr marL="648645"/>
            <a:r>
              <a:rPr lang="en-US" sz="2200" b="1" spc="-12" dirty="0">
                <a:cs typeface="Arial"/>
              </a:rPr>
              <a:t>if</a:t>
            </a:r>
            <a:r>
              <a:rPr lang="en-US" sz="2200" b="1" spc="-110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i="1" spc="-307" dirty="0">
                <a:latin typeface="Meiryo"/>
                <a:cs typeface="Meiryo"/>
              </a:rPr>
              <a:t>∗</a:t>
            </a:r>
            <a:r>
              <a:rPr lang="en-US" sz="2200" spc="-12" dirty="0">
                <a:cs typeface="Arial"/>
              </a:rPr>
              <a:t>) </a:t>
            </a:r>
            <a:r>
              <a:rPr lang="en-US" sz="2200" spc="-49" dirty="0">
                <a:cs typeface="Arial"/>
              </a:rPr>
              <a:t> </a:t>
            </a:r>
            <a:r>
              <a:rPr lang="en-US" sz="2200" i="1" spc="-258" dirty="0">
                <a:latin typeface="Meiryo"/>
                <a:cs typeface="Meiryo"/>
              </a:rPr>
              <a:t>{</a:t>
            </a:r>
          </a:p>
          <a:p>
            <a:pPr marL="648645"/>
            <a:endParaRPr lang="en-US" sz="2200" i="1" spc="-258" dirty="0">
              <a:latin typeface="Meiryo"/>
              <a:cs typeface="Meiryo"/>
            </a:endParaRPr>
          </a:p>
          <a:p>
            <a:pPr marL="648645"/>
            <a:r>
              <a:rPr lang="en-US" sz="2200" spc="-135" dirty="0">
                <a:solidFill>
                  <a:srgbClr val="1F4A86"/>
                </a:solidFill>
                <a:cs typeface="Arial"/>
              </a:rPr>
              <a:t>	</a:t>
            </a:r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</a:p>
          <a:p>
            <a:pPr marL="648645"/>
            <a:r>
              <a:rPr lang="en-US" sz="2200" i="1" spc="-12" dirty="0">
                <a:latin typeface="Meiryo"/>
                <a:cs typeface="Arial"/>
              </a:rPr>
              <a:t>	     </a:t>
            </a:r>
            <a:r>
              <a:rPr lang="en-US" sz="2200" i="1" spc="-258" dirty="0">
                <a:latin typeface="Meiryo"/>
                <a:cs typeface="Meiryo"/>
              </a:rPr>
              <a:t>}</a:t>
            </a:r>
            <a:endParaRPr lang="en-US" sz="2200" dirty="0">
              <a:latin typeface="Meiryo"/>
              <a:cs typeface="Meiryo"/>
            </a:endParaRPr>
          </a:p>
          <a:p>
            <a:pPr marL="648645"/>
            <a:endParaRPr lang="en-US" sz="2200" i="1" spc="-258" dirty="0">
              <a:latin typeface="Meiryo"/>
              <a:cs typeface="Meiryo"/>
            </a:endParaRPr>
          </a:p>
          <a:p>
            <a:pPr marL="648645"/>
            <a:r>
              <a:rPr lang="en-US" sz="2200" i="1" spc="-258" dirty="0">
                <a:latin typeface="Meiryo"/>
                <a:cs typeface="Meiryo"/>
              </a:rPr>
              <a:t>}</a:t>
            </a:r>
            <a:r>
              <a:rPr lang="en-US" sz="2200" i="1" spc="135" dirty="0">
                <a:latin typeface="Meiryo"/>
                <a:cs typeface="Meiryo"/>
              </a:rPr>
              <a:t> </a:t>
            </a:r>
            <a:r>
              <a:rPr lang="en-US" sz="2200" b="1" spc="-12" dirty="0">
                <a:cs typeface="Arial"/>
              </a:rPr>
              <a:t>whil</a:t>
            </a:r>
            <a:r>
              <a:rPr lang="en-US" sz="2200" b="1" spc="98" dirty="0">
                <a:cs typeface="Arial"/>
              </a:rPr>
              <a:t>e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i="1" spc="-307" dirty="0">
                <a:latin typeface="Meiryo"/>
                <a:cs typeface="Meiryo"/>
              </a:rPr>
              <a:t>∗</a:t>
            </a:r>
            <a:r>
              <a:rPr lang="en-US" sz="2200" spc="-12" dirty="0">
                <a:cs typeface="Arial"/>
              </a:rPr>
              <a:t>);</a:t>
            </a:r>
          </a:p>
          <a:p>
            <a:pPr marL="648645"/>
            <a:endParaRPr lang="en-US" sz="2200" spc="-12" dirty="0">
              <a:solidFill>
                <a:srgbClr val="1F4A86"/>
              </a:solidFill>
              <a:cs typeface="Arial"/>
            </a:endParaRPr>
          </a:p>
          <a:p>
            <a:pPr marL="648645"/>
            <a:endParaRPr lang="en-US" sz="2200" spc="-12" dirty="0">
              <a:solidFill>
                <a:srgbClr val="1F4A86"/>
              </a:solidFill>
              <a:cs typeface="Arial"/>
            </a:endParaRPr>
          </a:p>
          <a:p>
            <a:pPr marL="64864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2200" dirty="0">
              <a:cs typeface="Arial"/>
            </a:endParaRPr>
          </a:p>
          <a:p>
            <a:pPr marL="648645"/>
            <a:endParaRPr lang="en-US" sz="2200" dirty="0">
              <a:cs typeface="Arial"/>
            </a:endParaRPr>
          </a:p>
          <a:p>
            <a:pPr marL="648645"/>
            <a:endParaRPr lang="en-US" sz="2200" dirty="0">
              <a:latin typeface="Meiryo"/>
              <a:cs typeface="Meiryo"/>
            </a:endParaRPr>
          </a:p>
          <a:p>
            <a:pPr marL="648645"/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7374" y="4180925"/>
            <a:ext cx="1768398" cy="9020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855" algn="ctr"/>
            <a:endParaRPr sz="25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22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16153" y="1107967"/>
            <a:ext cx="1839401" cy="5091343"/>
            <a:chOff x="1216153" y="1107967"/>
            <a:chExt cx="1839401" cy="5091343"/>
          </a:xfrm>
        </p:grpSpPr>
        <p:sp>
          <p:nvSpPr>
            <p:cNvPr id="8" name="object 8"/>
            <p:cNvSpPr/>
            <p:nvPr/>
          </p:nvSpPr>
          <p:spPr>
            <a:xfrm>
              <a:off x="1216153" y="1107967"/>
              <a:ext cx="1839401" cy="5077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6431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3477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6" name="object 13"/>
            <p:cNvSpPr txBox="1"/>
            <p:nvPr/>
          </p:nvSpPr>
          <p:spPr>
            <a:xfrm>
              <a:off x="2009426" y="1687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2009426" y="2144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2695226" y="29827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1" name="object 13"/>
            <p:cNvSpPr txBox="1"/>
            <p:nvPr/>
          </p:nvSpPr>
          <p:spPr>
            <a:xfrm>
              <a:off x="16525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2" name="object 11"/>
            <p:cNvSpPr txBox="1"/>
            <p:nvPr/>
          </p:nvSpPr>
          <p:spPr>
            <a:xfrm>
              <a:off x="1981548" y="1230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3" name="object 11"/>
            <p:cNvSpPr txBox="1"/>
            <p:nvPr/>
          </p:nvSpPr>
          <p:spPr>
            <a:xfrm>
              <a:off x="2643187" y="3516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1"/>
            <p:cNvSpPr txBox="1"/>
            <p:nvPr/>
          </p:nvSpPr>
          <p:spPr>
            <a:xfrm>
              <a:off x="2338387" y="53530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11"/>
            <p:cNvSpPr txBox="1"/>
            <p:nvPr/>
          </p:nvSpPr>
          <p:spPr>
            <a:xfrm>
              <a:off x="1628426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11"/>
            <p:cNvSpPr txBox="1"/>
            <p:nvPr/>
          </p:nvSpPr>
          <p:spPr>
            <a:xfrm>
              <a:off x="2326297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558316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5157787" y="1656685"/>
            <a:ext cx="5652411" cy="52840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>
              <a:lnSpc>
                <a:spcPts val="1228"/>
              </a:lnSpc>
              <a:spcBef>
                <a:spcPts val="17"/>
              </a:spcBef>
            </a:pPr>
            <a:endParaRPr sz="2200" dirty="0"/>
          </a:p>
          <a:p>
            <a:pPr marL="648645"/>
            <a:r>
              <a:rPr sz="2200" spc="-13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 err="1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</a:t>
            </a:r>
            <a:endParaRPr lang="en-US" sz="2200" spc="-12" dirty="0">
              <a:latin typeface="Arial"/>
              <a:cs typeface="Arial"/>
            </a:endParaRPr>
          </a:p>
          <a:p>
            <a:pPr marL="648645"/>
            <a:endParaRPr lang="en-US" sz="2200" spc="-12" dirty="0">
              <a:latin typeface="Arial"/>
              <a:cs typeface="Arial"/>
            </a:endParaRPr>
          </a:p>
          <a:p>
            <a:pPr marL="648645"/>
            <a:r>
              <a:rPr lang="en-US" sz="2200" b="1" spc="-12" dirty="0">
                <a:cs typeface="Arial"/>
              </a:rPr>
              <a:t>if</a:t>
            </a:r>
            <a:r>
              <a:rPr lang="en-US" sz="2200" b="1" spc="-110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i="1" spc="-307" dirty="0">
                <a:latin typeface="Meiryo"/>
                <a:cs typeface="Meiryo"/>
              </a:rPr>
              <a:t>∗</a:t>
            </a:r>
            <a:r>
              <a:rPr lang="en-US" sz="2200" spc="-12" dirty="0">
                <a:cs typeface="Arial"/>
              </a:rPr>
              <a:t>) </a:t>
            </a:r>
            <a:r>
              <a:rPr lang="en-US" sz="2200" spc="-49" dirty="0">
                <a:cs typeface="Arial"/>
              </a:rPr>
              <a:t> </a:t>
            </a:r>
            <a:r>
              <a:rPr lang="en-US" sz="2200" i="1" spc="-258" dirty="0">
                <a:latin typeface="Meiryo"/>
                <a:cs typeface="Meiryo"/>
              </a:rPr>
              <a:t>{</a:t>
            </a:r>
          </a:p>
          <a:p>
            <a:pPr marL="648645"/>
            <a:endParaRPr lang="en-US" sz="2200" i="1" spc="-258" dirty="0">
              <a:latin typeface="Meiryo"/>
              <a:cs typeface="Meiryo"/>
            </a:endParaRPr>
          </a:p>
          <a:p>
            <a:pPr marL="648645"/>
            <a:r>
              <a:rPr lang="en-US" sz="2200" spc="-135" dirty="0">
                <a:solidFill>
                  <a:srgbClr val="1F4A86"/>
                </a:solidFill>
                <a:cs typeface="Arial"/>
              </a:rPr>
              <a:t>	</a:t>
            </a:r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</a:p>
          <a:p>
            <a:pPr marL="648645"/>
            <a:r>
              <a:rPr lang="en-US" sz="2200" i="1" spc="-12" dirty="0">
                <a:latin typeface="Meiryo"/>
                <a:cs typeface="Arial"/>
              </a:rPr>
              <a:t>	     </a:t>
            </a:r>
            <a:r>
              <a:rPr lang="en-US" sz="2200" i="1" spc="-258" dirty="0">
                <a:latin typeface="Meiryo"/>
                <a:cs typeface="Meiryo"/>
              </a:rPr>
              <a:t>}</a:t>
            </a:r>
            <a:endParaRPr lang="en-US" sz="2200" dirty="0">
              <a:latin typeface="Meiryo"/>
              <a:cs typeface="Meiryo"/>
            </a:endParaRPr>
          </a:p>
          <a:p>
            <a:pPr marL="648645"/>
            <a:endParaRPr lang="en-US" sz="2200" i="1" spc="-258" dirty="0">
              <a:latin typeface="Meiryo"/>
              <a:cs typeface="Meiryo"/>
            </a:endParaRPr>
          </a:p>
          <a:p>
            <a:pPr marL="648645"/>
            <a:r>
              <a:rPr lang="en-US" sz="2200" i="1" spc="-258" dirty="0">
                <a:latin typeface="Meiryo"/>
                <a:cs typeface="Meiryo"/>
              </a:rPr>
              <a:t>}</a:t>
            </a:r>
            <a:r>
              <a:rPr lang="en-US" sz="2200" i="1" spc="135" dirty="0">
                <a:latin typeface="Meiryo"/>
                <a:cs typeface="Meiryo"/>
              </a:rPr>
              <a:t> </a:t>
            </a:r>
            <a:r>
              <a:rPr lang="en-US" sz="2200" b="1" spc="-12" dirty="0">
                <a:cs typeface="Arial"/>
              </a:rPr>
              <a:t>whil</a:t>
            </a:r>
            <a:r>
              <a:rPr lang="en-US" sz="2200" b="1" spc="98" dirty="0">
                <a:cs typeface="Arial"/>
              </a:rPr>
              <a:t>e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i="1" spc="-307" dirty="0">
                <a:latin typeface="Meiryo"/>
                <a:cs typeface="Meiryo"/>
              </a:rPr>
              <a:t>∗</a:t>
            </a:r>
            <a:r>
              <a:rPr lang="en-US" sz="2200" spc="-12" dirty="0">
                <a:cs typeface="Arial"/>
              </a:rPr>
              <a:t>);</a:t>
            </a:r>
          </a:p>
          <a:p>
            <a:pPr marL="648645"/>
            <a:endParaRPr lang="en-US" sz="2200" spc="-12" dirty="0">
              <a:solidFill>
                <a:srgbClr val="1F4A86"/>
              </a:solidFill>
              <a:cs typeface="Arial"/>
            </a:endParaRPr>
          </a:p>
          <a:p>
            <a:pPr marL="648645"/>
            <a:endParaRPr lang="en-US" sz="2200" spc="-12" dirty="0">
              <a:solidFill>
                <a:srgbClr val="1F4A86"/>
              </a:solidFill>
              <a:cs typeface="Arial"/>
            </a:endParaRPr>
          </a:p>
          <a:p>
            <a:pPr marL="64864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2200" dirty="0">
              <a:cs typeface="Arial"/>
            </a:endParaRPr>
          </a:p>
          <a:p>
            <a:pPr marL="648645"/>
            <a:endParaRPr lang="en-US" sz="2200" dirty="0">
              <a:cs typeface="Arial"/>
            </a:endParaRPr>
          </a:p>
          <a:p>
            <a:pPr marL="648645"/>
            <a:endParaRPr lang="en-US" sz="2200" dirty="0">
              <a:latin typeface="Meiryo"/>
              <a:cs typeface="Meiryo"/>
            </a:endParaRPr>
          </a:p>
          <a:p>
            <a:pPr marL="648645"/>
            <a:endParaRPr sz="2200" dirty="0"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86771" y="1099683"/>
            <a:ext cx="1846336" cy="5090846"/>
            <a:chOff x="986771" y="1099683"/>
            <a:chExt cx="1846336" cy="5090846"/>
          </a:xfrm>
        </p:grpSpPr>
        <p:sp>
          <p:nvSpPr>
            <p:cNvPr id="8" name="object 8"/>
            <p:cNvSpPr/>
            <p:nvPr/>
          </p:nvSpPr>
          <p:spPr>
            <a:xfrm>
              <a:off x="986771" y="1099683"/>
              <a:ext cx="1846336" cy="50908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051673" y="438732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107588" y="5810250"/>
              <a:ext cx="383199" cy="2898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>
                <a:spcBef>
                  <a:spcPts val="1093"/>
                </a:spcBef>
                <a:tabLst>
                  <a:tab pos="648645" algn="l"/>
                </a:tabLst>
              </a:pPr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41201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7" name="object 9"/>
            <p:cNvSpPr txBox="1"/>
            <p:nvPr/>
          </p:nvSpPr>
          <p:spPr>
            <a:xfrm>
              <a:off x="1780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8" name="object 9"/>
            <p:cNvSpPr txBox="1"/>
            <p:nvPr/>
          </p:nvSpPr>
          <p:spPr>
            <a:xfrm>
              <a:off x="1804987" y="206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9" name="object 9"/>
            <p:cNvSpPr txBox="1"/>
            <p:nvPr/>
          </p:nvSpPr>
          <p:spPr>
            <a:xfrm>
              <a:off x="2466626" y="29908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0" name="object 9"/>
            <p:cNvSpPr txBox="1"/>
            <p:nvPr/>
          </p:nvSpPr>
          <p:spPr>
            <a:xfrm>
              <a:off x="14239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1" name="object 13"/>
            <p:cNvSpPr txBox="1"/>
            <p:nvPr/>
          </p:nvSpPr>
          <p:spPr>
            <a:xfrm>
              <a:off x="1752948" y="1153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2" name="object 13"/>
            <p:cNvSpPr txBox="1"/>
            <p:nvPr/>
          </p:nvSpPr>
          <p:spPr>
            <a:xfrm>
              <a:off x="2081909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3" name="object 13"/>
            <p:cNvSpPr txBox="1"/>
            <p:nvPr/>
          </p:nvSpPr>
          <p:spPr>
            <a:xfrm>
              <a:off x="1409193" y="5801469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2464404" y="345057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1422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27960" y="5043303"/>
            <a:ext cx="3528852" cy="1429579"/>
            <a:chOff x="8029735" y="5062353"/>
            <a:chExt cx="3528852" cy="1429579"/>
          </a:xfrm>
        </p:grpSpPr>
        <p:sp>
          <p:nvSpPr>
            <p:cNvPr id="14" name="object 14"/>
            <p:cNvSpPr/>
            <p:nvPr/>
          </p:nvSpPr>
          <p:spPr>
            <a:xfrm>
              <a:off x="8029735" y="5062353"/>
              <a:ext cx="3528852" cy="1429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4666" y="5103002"/>
              <a:ext cx="3303124" cy="1304237"/>
            </a:xfrm>
            <a:custGeom>
              <a:avLst/>
              <a:gdLst/>
              <a:ahLst/>
              <a:cxnLst/>
              <a:rect l="l" t="t" r="r" b="b"/>
              <a:pathLst>
                <a:path w="1205070" h="627966">
                  <a:moveTo>
                    <a:pt x="1205070" y="0"/>
                  </a:moveTo>
                  <a:lnTo>
                    <a:pt x="0" y="0"/>
                  </a:lnTo>
                  <a:lnTo>
                    <a:pt x="0" y="627966"/>
                  </a:lnTo>
                  <a:lnTo>
                    <a:pt x="1095990" y="627966"/>
                  </a:lnTo>
                  <a:lnTo>
                    <a:pt x="1205070" y="549470"/>
                  </a:lnTo>
                  <a:lnTo>
                    <a:pt x="1205070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68803" y="6244206"/>
              <a:ext cx="298988" cy="163028"/>
            </a:xfrm>
            <a:custGeom>
              <a:avLst/>
              <a:gdLst/>
              <a:ahLst/>
              <a:cxnLst/>
              <a:rect l="l" t="t" r="r" b="b"/>
              <a:pathLst>
                <a:path w="109079" h="78495">
                  <a:moveTo>
                    <a:pt x="109079" y="0"/>
                  </a:moveTo>
                  <a:lnTo>
                    <a:pt x="21809" y="15699"/>
                  </a:lnTo>
                  <a:lnTo>
                    <a:pt x="0" y="78495"/>
                  </a:lnTo>
                  <a:lnTo>
                    <a:pt x="109079" y="0"/>
                  </a:lnTo>
                  <a:close/>
                </a:path>
              </a:pathLst>
            </a:custGeom>
            <a:solidFill>
              <a:srgbClr val="D6D58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64666" y="5102998"/>
              <a:ext cx="3303124" cy="1304237"/>
            </a:xfrm>
            <a:custGeom>
              <a:avLst/>
              <a:gdLst/>
              <a:ahLst/>
              <a:cxnLst/>
              <a:rect l="l" t="t" r="r" b="b"/>
              <a:pathLst>
                <a:path w="1205070" h="627966">
                  <a:moveTo>
                    <a:pt x="1095990" y="627966"/>
                  </a:moveTo>
                  <a:lnTo>
                    <a:pt x="1117799" y="565169"/>
                  </a:lnTo>
                  <a:lnTo>
                    <a:pt x="1205070" y="549470"/>
                  </a:lnTo>
                  <a:lnTo>
                    <a:pt x="1095990" y="627966"/>
                  </a:lnTo>
                  <a:lnTo>
                    <a:pt x="0" y="627966"/>
                  </a:lnTo>
                  <a:lnTo>
                    <a:pt x="0" y="0"/>
                  </a:lnTo>
                  <a:lnTo>
                    <a:pt x="1205070" y="0"/>
                  </a:lnTo>
                  <a:lnTo>
                    <a:pt x="1205070" y="549470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138335" y="5524500"/>
              <a:ext cx="3150627" cy="75042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marR="31185" indent="269749">
                <a:lnSpc>
                  <a:spcPct val="102600"/>
                </a:lnSpc>
              </a:pP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Is this </a:t>
              </a: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path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concretiza</a:t>
              </a:r>
              <a:r>
                <a:rPr sz="2200" b="1" spc="-86" dirty="0">
                  <a:latin typeface="Arial Narrow" panose="020B0606020202030204" pitchFamily="34" charset="0"/>
                  <a:cs typeface="Arial"/>
                </a:rPr>
                <a:t>b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le?</a:t>
              </a:r>
              <a:endParaRPr sz="2200" b="1" dirty="0">
                <a:latin typeface="Arial Narrow" panose="020B0606020202030204" pitchFamily="34" charset="0"/>
                <a:cs typeface="Arial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22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4512548" y="1604078"/>
            <a:ext cx="5652411" cy="52840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>
              <a:lnSpc>
                <a:spcPts val="1228"/>
              </a:lnSpc>
              <a:spcBef>
                <a:spcPts val="17"/>
              </a:spcBef>
            </a:pPr>
            <a:endParaRPr sz="2200" dirty="0"/>
          </a:p>
          <a:p>
            <a:pPr marL="648645"/>
            <a:r>
              <a:rPr sz="2200" spc="-13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 err="1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</a:t>
            </a:r>
            <a:endParaRPr lang="en-US" sz="2200" spc="-12" dirty="0">
              <a:latin typeface="Arial"/>
              <a:cs typeface="Arial"/>
            </a:endParaRPr>
          </a:p>
          <a:p>
            <a:pPr marL="648645"/>
            <a:endParaRPr lang="en-US" sz="2200" spc="-12" dirty="0">
              <a:latin typeface="Arial"/>
              <a:cs typeface="Arial"/>
            </a:endParaRPr>
          </a:p>
          <a:p>
            <a:pPr marL="648645"/>
            <a:r>
              <a:rPr lang="en-US" sz="2200" b="1" spc="-12" dirty="0">
                <a:cs typeface="Arial"/>
              </a:rPr>
              <a:t>if</a:t>
            </a:r>
            <a:r>
              <a:rPr lang="en-US" sz="2200" b="1" spc="-110" dirty="0">
                <a:cs typeface="Arial"/>
              </a:rPr>
              <a:t> 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i="1" spc="-307" dirty="0">
                <a:latin typeface="Meiryo"/>
                <a:cs typeface="Meiryo"/>
              </a:rPr>
              <a:t>∗</a:t>
            </a:r>
            <a:r>
              <a:rPr lang="en-US" sz="2200" spc="-12" dirty="0">
                <a:cs typeface="Arial"/>
              </a:rPr>
              <a:t>) </a:t>
            </a:r>
            <a:r>
              <a:rPr lang="en-US" sz="2200" spc="-49" dirty="0">
                <a:cs typeface="Arial"/>
              </a:rPr>
              <a:t> </a:t>
            </a:r>
            <a:r>
              <a:rPr lang="en-US" sz="2200" i="1" spc="-258" dirty="0">
                <a:latin typeface="Meiryo"/>
                <a:cs typeface="Meiryo"/>
              </a:rPr>
              <a:t>{</a:t>
            </a:r>
          </a:p>
          <a:p>
            <a:pPr marL="648645"/>
            <a:endParaRPr lang="en-US" sz="2200" i="1" spc="-258" dirty="0">
              <a:latin typeface="Meiryo"/>
              <a:cs typeface="Meiryo"/>
            </a:endParaRPr>
          </a:p>
          <a:p>
            <a:pPr marL="648645"/>
            <a:r>
              <a:rPr lang="en-US" sz="2200" spc="-135" dirty="0">
                <a:solidFill>
                  <a:srgbClr val="1F4A86"/>
                </a:solidFill>
                <a:cs typeface="Arial"/>
              </a:rPr>
              <a:t>	</a:t>
            </a:r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</a:p>
          <a:p>
            <a:pPr marL="648645"/>
            <a:r>
              <a:rPr lang="en-US" sz="2200" i="1" spc="-12" dirty="0">
                <a:latin typeface="Meiryo"/>
                <a:cs typeface="Arial"/>
              </a:rPr>
              <a:t>	     </a:t>
            </a:r>
            <a:r>
              <a:rPr lang="en-US" sz="2200" i="1" spc="-258" dirty="0">
                <a:latin typeface="Meiryo"/>
                <a:cs typeface="Meiryo"/>
              </a:rPr>
              <a:t>}</a:t>
            </a:r>
            <a:endParaRPr lang="en-US" sz="2200" dirty="0">
              <a:latin typeface="Meiryo"/>
              <a:cs typeface="Meiryo"/>
            </a:endParaRPr>
          </a:p>
          <a:p>
            <a:pPr marL="648645"/>
            <a:endParaRPr lang="en-US" sz="2200" i="1" spc="-258" dirty="0">
              <a:latin typeface="Meiryo"/>
              <a:cs typeface="Meiryo"/>
            </a:endParaRPr>
          </a:p>
          <a:p>
            <a:pPr marL="648645"/>
            <a:r>
              <a:rPr lang="en-US" sz="2200" i="1" spc="-258" dirty="0">
                <a:latin typeface="Meiryo"/>
                <a:cs typeface="Meiryo"/>
              </a:rPr>
              <a:t>}</a:t>
            </a:r>
            <a:r>
              <a:rPr lang="en-US" sz="2200" i="1" spc="135" dirty="0">
                <a:latin typeface="Meiryo"/>
                <a:cs typeface="Meiryo"/>
              </a:rPr>
              <a:t> </a:t>
            </a:r>
            <a:r>
              <a:rPr lang="en-US" sz="2200" b="1" spc="-12" dirty="0">
                <a:cs typeface="Arial"/>
              </a:rPr>
              <a:t>whil</a:t>
            </a:r>
            <a:r>
              <a:rPr lang="en-US" sz="2200" b="1" spc="98" dirty="0">
                <a:cs typeface="Arial"/>
              </a:rPr>
              <a:t>e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i="1" spc="-307" dirty="0">
                <a:latin typeface="Meiryo"/>
                <a:cs typeface="Meiryo"/>
              </a:rPr>
              <a:t>∗</a:t>
            </a:r>
            <a:r>
              <a:rPr lang="en-US" sz="2200" spc="-12" dirty="0">
                <a:cs typeface="Arial"/>
              </a:rPr>
              <a:t>);</a:t>
            </a:r>
          </a:p>
          <a:p>
            <a:pPr marL="648645"/>
            <a:endParaRPr lang="en-US" sz="2200" spc="-12" dirty="0">
              <a:solidFill>
                <a:srgbClr val="1F4A86"/>
              </a:solidFill>
              <a:cs typeface="Arial"/>
            </a:endParaRPr>
          </a:p>
          <a:p>
            <a:pPr marL="648645"/>
            <a:endParaRPr lang="en-US" sz="2200" spc="-12" dirty="0">
              <a:solidFill>
                <a:srgbClr val="1F4A86"/>
              </a:solidFill>
              <a:cs typeface="Arial"/>
            </a:endParaRPr>
          </a:p>
          <a:p>
            <a:pPr marL="64864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2200" dirty="0">
              <a:cs typeface="Arial"/>
            </a:endParaRPr>
          </a:p>
          <a:p>
            <a:pPr marL="648645"/>
            <a:endParaRPr lang="en-US" sz="2200" dirty="0">
              <a:cs typeface="Arial"/>
            </a:endParaRPr>
          </a:p>
          <a:p>
            <a:pPr marL="648645"/>
            <a:endParaRPr lang="en-US" sz="2200" dirty="0">
              <a:latin typeface="Meiryo"/>
              <a:cs typeface="Meiryo"/>
            </a:endParaRPr>
          </a:p>
          <a:p>
            <a:pPr marL="648645"/>
            <a:endParaRPr sz="2200" dirty="0">
              <a:latin typeface="Arial"/>
              <a:cs typeface="Arial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86771" y="1099683"/>
            <a:ext cx="1846336" cy="5090846"/>
            <a:chOff x="986771" y="1099683"/>
            <a:chExt cx="1846336" cy="5090846"/>
          </a:xfrm>
        </p:grpSpPr>
        <p:sp>
          <p:nvSpPr>
            <p:cNvPr id="24" name="object 8"/>
            <p:cNvSpPr/>
            <p:nvPr/>
          </p:nvSpPr>
          <p:spPr>
            <a:xfrm>
              <a:off x="986771" y="1099683"/>
              <a:ext cx="1846336" cy="50908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9"/>
            <p:cNvSpPr txBox="1"/>
            <p:nvPr/>
          </p:nvSpPr>
          <p:spPr>
            <a:xfrm>
              <a:off x="1051673" y="438732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10"/>
            <p:cNvSpPr txBox="1"/>
            <p:nvPr/>
          </p:nvSpPr>
          <p:spPr>
            <a:xfrm>
              <a:off x="2107588" y="5810250"/>
              <a:ext cx="383199" cy="2898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>
                <a:spcBef>
                  <a:spcPts val="1093"/>
                </a:spcBef>
                <a:tabLst>
                  <a:tab pos="648645" algn="l"/>
                </a:tabLst>
              </a:pPr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13"/>
            <p:cNvSpPr txBox="1"/>
            <p:nvPr/>
          </p:nvSpPr>
          <p:spPr>
            <a:xfrm>
              <a:off x="241201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9"/>
            <p:cNvSpPr txBox="1"/>
            <p:nvPr/>
          </p:nvSpPr>
          <p:spPr>
            <a:xfrm>
              <a:off x="1780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9"/>
            <p:cNvSpPr txBox="1"/>
            <p:nvPr/>
          </p:nvSpPr>
          <p:spPr>
            <a:xfrm>
              <a:off x="1804987" y="206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9"/>
            <p:cNvSpPr txBox="1"/>
            <p:nvPr/>
          </p:nvSpPr>
          <p:spPr>
            <a:xfrm>
              <a:off x="2466626" y="29908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9"/>
            <p:cNvSpPr txBox="1"/>
            <p:nvPr/>
          </p:nvSpPr>
          <p:spPr>
            <a:xfrm>
              <a:off x="14239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3"/>
            <p:cNvSpPr txBox="1"/>
            <p:nvPr/>
          </p:nvSpPr>
          <p:spPr>
            <a:xfrm>
              <a:off x="1752948" y="1153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3" name="object 13"/>
            <p:cNvSpPr txBox="1"/>
            <p:nvPr/>
          </p:nvSpPr>
          <p:spPr>
            <a:xfrm>
              <a:off x="2081909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4" name="object 13"/>
            <p:cNvSpPr txBox="1"/>
            <p:nvPr/>
          </p:nvSpPr>
          <p:spPr>
            <a:xfrm>
              <a:off x="1409193" y="5801469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5" name="object 13"/>
            <p:cNvSpPr txBox="1"/>
            <p:nvPr/>
          </p:nvSpPr>
          <p:spPr>
            <a:xfrm>
              <a:off x="2464404" y="345057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29982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952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1987" y="1153990"/>
            <a:ext cx="5507094" cy="5656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648645" marR="852906">
              <a:lnSpc>
                <a:spcPts val="4346"/>
              </a:lnSpc>
              <a:spcBef>
                <a:spcPts val="467"/>
              </a:spcBef>
            </a:pPr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etsOld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ets;</a:t>
            </a:r>
            <a:endParaRPr sz="2200" dirty="0">
              <a:latin typeface="Arial"/>
              <a:cs typeface="Arial"/>
            </a:endParaRPr>
          </a:p>
          <a:p>
            <a:pPr marL="693863">
              <a:spcBef>
                <a:spcPts val="909"/>
              </a:spcBef>
            </a:pPr>
            <a:r>
              <a:rPr sz="2200" b="1" spc="-12" dirty="0">
                <a:latin typeface="Arial"/>
                <a:cs typeface="Arial"/>
              </a:rPr>
              <a:t>if</a:t>
            </a:r>
            <a:r>
              <a:rPr sz="2200" b="1" spc="-196" dirty="0">
                <a:latin typeface="Arial"/>
                <a:cs typeface="Arial"/>
              </a:rPr>
              <a:t> </a:t>
            </a:r>
            <a:r>
              <a:rPr sz="2200" spc="123" dirty="0">
                <a:latin typeface="Arial"/>
                <a:cs typeface="Arial"/>
              </a:rPr>
              <a:t>(</a:t>
            </a:r>
            <a:r>
              <a:rPr sz="2200" spc="-12" dirty="0">
                <a:latin typeface="Arial"/>
                <a:cs typeface="Arial"/>
              </a:rPr>
              <a:t>r</a:t>
            </a:r>
            <a:r>
              <a:rPr sz="2200" spc="-37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quest)</a:t>
            </a:r>
            <a:r>
              <a:rPr sz="2200" spc="24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r>
              <a:rPr sz="2200" spc="-12" dirty="0">
                <a:latin typeface="Arial"/>
                <a:cs typeface="Arial"/>
              </a:rPr>
              <a:t>request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49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request</a:t>
            </a:r>
            <a:r>
              <a:rPr sz="2200" i="1" spc="-86" dirty="0">
                <a:latin typeface="Meiryo"/>
                <a:cs typeface="Meiryo"/>
              </a:rPr>
              <a:t>−</a:t>
            </a:r>
            <a:r>
              <a:rPr sz="2200" i="1" spc="454" dirty="0">
                <a:latin typeface="Arial"/>
                <a:cs typeface="Arial"/>
              </a:rPr>
              <a:t>&gt;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98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xt; </a:t>
            </a:r>
            <a:r>
              <a:rPr sz="2200" spc="-13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eReleaseSpinLo</a:t>
            </a:r>
            <a:r>
              <a:rPr sz="2200" spc="-86" dirty="0" err="1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</a:t>
            </a:r>
            <a:r>
              <a:rPr sz="2200" spc="-12" dirty="0" err="1">
                <a:latin typeface="Arial"/>
                <a:cs typeface="Arial"/>
              </a:rPr>
              <a:t>n</a:t>
            </a:r>
            <a:r>
              <a:rPr sz="2200" spc="-123" dirty="0" err="1">
                <a:latin typeface="Arial"/>
                <a:cs typeface="Arial"/>
              </a:rPr>
              <a:t>P</a:t>
            </a:r>
            <a:r>
              <a:rPr sz="2200" spc="-25" dirty="0" err="1">
                <a:latin typeface="Arial"/>
                <a:cs typeface="Arial"/>
              </a:rPr>
              <a:t>a</a:t>
            </a:r>
            <a:r>
              <a:rPr sz="2200" spc="-61" dirty="0" err="1">
                <a:latin typeface="Arial"/>
                <a:cs typeface="Arial"/>
              </a:rPr>
              <a:t>ck</a:t>
            </a:r>
            <a:r>
              <a:rPr sz="2200" spc="-12" dirty="0" err="1">
                <a:latin typeface="Arial"/>
                <a:cs typeface="Arial"/>
              </a:rPr>
              <a:t>ets</a:t>
            </a:r>
            <a:r>
              <a:rPr sz="2200" spc="-12" dirty="0">
                <a:latin typeface="Arial"/>
                <a:cs typeface="Arial"/>
              </a:rPr>
              <a:t>++;</a:t>
            </a:r>
            <a:endParaRPr lang="en-US" sz="2200" spc="-12" dirty="0">
              <a:latin typeface="Arial"/>
              <a:cs typeface="Arial"/>
            </a:endParaRPr>
          </a:p>
          <a:p>
            <a:pPr marL="648645"/>
            <a:r>
              <a:rPr lang="en-US" sz="2200" i="1" spc="-258" dirty="0">
                <a:latin typeface="Meiryo"/>
                <a:cs typeface="Meiryo"/>
              </a:rPr>
              <a:t>}</a:t>
            </a:r>
            <a:endParaRPr lang="en-US" sz="2200" dirty="0">
              <a:latin typeface="Meiryo"/>
              <a:cs typeface="Meiryo"/>
            </a:endParaRPr>
          </a:p>
          <a:p>
            <a:pPr>
              <a:lnSpc>
                <a:spcPts val="1351"/>
              </a:lnSpc>
              <a:spcBef>
                <a:spcPts val="44"/>
              </a:spcBef>
            </a:pPr>
            <a:endParaRPr lang="en-US" sz="2200" dirty="0"/>
          </a:p>
          <a:p>
            <a:pPr marL="31185"/>
            <a:r>
              <a:rPr lang="en-US" sz="2200" i="1" spc="-258" dirty="0">
                <a:latin typeface="Meiryo"/>
                <a:cs typeface="Meiryo"/>
              </a:rPr>
              <a:t>}</a:t>
            </a:r>
            <a:r>
              <a:rPr lang="en-US" sz="2200" i="1" spc="135" dirty="0">
                <a:latin typeface="Meiryo"/>
                <a:cs typeface="Meiryo"/>
              </a:rPr>
              <a:t> </a:t>
            </a:r>
            <a:r>
              <a:rPr lang="en-US" sz="2200" b="1" spc="-12" dirty="0">
                <a:cs typeface="Arial"/>
              </a:rPr>
              <a:t>while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spc="-12" dirty="0" err="1">
                <a:cs typeface="Arial"/>
              </a:rPr>
              <a:t>n</a:t>
            </a:r>
            <a:r>
              <a:rPr lang="en-US" sz="2200" spc="-123" dirty="0" err="1">
                <a:cs typeface="Arial"/>
              </a:rPr>
              <a:t>P</a:t>
            </a:r>
            <a:r>
              <a:rPr lang="en-US" sz="2200" spc="-25" dirty="0" err="1">
                <a:cs typeface="Arial"/>
              </a:rPr>
              <a:t>a</a:t>
            </a:r>
            <a:r>
              <a:rPr lang="en-US" sz="2200" spc="-61" dirty="0" err="1">
                <a:cs typeface="Arial"/>
              </a:rPr>
              <a:t>ck</a:t>
            </a:r>
            <a:r>
              <a:rPr lang="en-US" sz="2200" spc="-12" dirty="0" err="1">
                <a:cs typeface="Arial"/>
              </a:rPr>
              <a:t>ets</a:t>
            </a:r>
            <a:r>
              <a:rPr lang="en-US" sz="2200" spc="-12" dirty="0">
                <a:cs typeface="Arial"/>
              </a:rPr>
              <a:t> != </a:t>
            </a:r>
            <a:r>
              <a:rPr lang="en-US" sz="2200" spc="-25" dirty="0" err="1">
                <a:cs typeface="Arial"/>
              </a:rPr>
              <a:t>n</a:t>
            </a:r>
            <a:r>
              <a:rPr lang="en-US" sz="2200" spc="-123" dirty="0" err="1">
                <a:cs typeface="Arial"/>
              </a:rPr>
              <a:t>P</a:t>
            </a:r>
            <a:r>
              <a:rPr lang="en-US" sz="2200" spc="-25" dirty="0" err="1">
                <a:cs typeface="Arial"/>
              </a:rPr>
              <a:t>a</a:t>
            </a:r>
            <a:r>
              <a:rPr lang="en-US" sz="2200" spc="-61" dirty="0" err="1">
                <a:cs typeface="Arial"/>
              </a:rPr>
              <a:t>ck</a:t>
            </a:r>
            <a:r>
              <a:rPr lang="en-US" sz="2200" spc="-12" dirty="0" err="1">
                <a:cs typeface="Arial"/>
              </a:rPr>
              <a:t>etsOld</a:t>
            </a:r>
            <a:r>
              <a:rPr lang="en-US" sz="2200" spc="-12" dirty="0">
                <a:cs typeface="Arial"/>
              </a:rPr>
              <a:t>);</a:t>
            </a:r>
          </a:p>
          <a:p>
            <a:pPr marL="31185"/>
            <a:endParaRPr lang="en-US" sz="2200" spc="-12" dirty="0">
              <a:cs typeface="Arial"/>
            </a:endParaRPr>
          </a:p>
          <a:p>
            <a:pPr marL="3118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marL="31185"/>
            <a:endParaRPr lang="en-US" sz="2200" dirty="0">
              <a:cs typeface="Arial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7374" y="5564450"/>
            <a:ext cx="3864019" cy="383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endParaRPr sz="25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23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86771" y="1099683"/>
            <a:ext cx="1846336" cy="5090846"/>
            <a:chOff x="986771" y="1099683"/>
            <a:chExt cx="1846336" cy="5090846"/>
          </a:xfrm>
        </p:grpSpPr>
        <p:sp>
          <p:nvSpPr>
            <p:cNvPr id="15" name="object 8"/>
            <p:cNvSpPr/>
            <p:nvPr/>
          </p:nvSpPr>
          <p:spPr>
            <a:xfrm>
              <a:off x="986771" y="1099683"/>
              <a:ext cx="1846336" cy="50908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9"/>
            <p:cNvSpPr txBox="1"/>
            <p:nvPr/>
          </p:nvSpPr>
          <p:spPr>
            <a:xfrm>
              <a:off x="1051673" y="438732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7" name="object 10"/>
            <p:cNvSpPr txBox="1"/>
            <p:nvPr/>
          </p:nvSpPr>
          <p:spPr>
            <a:xfrm>
              <a:off x="2107588" y="5810250"/>
              <a:ext cx="383199" cy="2898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>
                <a:spcBef>
                  <a:spcPts val="1093"/>
                </a:spcBef>
                <a:tabLst>
                  <a:tab pos="648645" algn="l"/>
                </a:tabLst>
              </a:pPr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241201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9" name="object 9"/>
            <p:cNvSpPr txBox="1"/>
            <p:nvPr/>
          </p:nvSpPr>
          <p:spPr>
            <a:xfrm>
              <a:off x="1780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0" name="object 9"/>
            <p:cNvSpPr txBox="1"/>
            <p:nvPr/>
          </p:nvSpPr>
          <p:spPr>
            <a:xfrm>
              <a:off x="1804987" y="206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1" name="object 9"/>
            <p:cNvSpPr txBox="1"/>
            <p:nvPr/>
          </p:nvSpPr>
          <p:spPr>
            <a:xfrm>
              <a:off x="2466626" y="29908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2" name="object 9"/>
            <p:cNvSpPr txBox="1"/>
            <p:nvPr/>
          </p:nvSpPr>
          <p:spPr>
            <a:xfrm>
              <a:off x="14239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3" name="object 13"/>
            <p:cNvSpPr txBox="1"/>
            <p:nvPr/>
          </p:nvSpPr>
          <p:spPr>
            <a:xfrm>
              <a:off x="1752948" y="1153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2081909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13"/>
            <p:cNvSpPr txBox="1"/>
            <p:nvPr/>
          </p:nvSpPr>
          <p:spPr>
            <a:xfrm>
              <a:off x="1409193" y="5801469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13"/>
            <p:cNvSpPr txBox="1"/>
            <p:nvPr/>
          </p:nvSpPr>
          <p:spPr>
            <a:xfrm>
              <a:off x="2464404" y="345057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64567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Techniques</a:t>
            </a:r>
          </a:p>
        </p:txBody>
      </p:sp>
      <p:sp>
        <p:nvSpPr>
          <p:cNvPr id="2537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5000"/>
              </a:lnSpc>
              <a:defRPr/>
            </a:pPr>
            <a:r>
              <a:rPr lang="en-US" altLang="en-US" sz="2400" dirty="0"/>
              <a:t>Abstract Static Analysis</a:t>
            </a:r>
          </a:p>
          <a:p>
            <a:pPr lvl="1">
              <a:lnSpc>
                <a:spcPct val="135000"/>
              </a:lnSpc>
              <a:buFont typeface="Arial" charset="0"/>
              <a:buChar char="■"/>
              <a:defRPr/>
            </a:pPr>
            <a:r>
              <a:rPr lang="en-US" altLang="en-US" sz="2400" dirty="0"/>
              <a:t>Abstract interpretation</a:t>
            </a:r>
          </a:p>
          <a:p>
            <a:pPr lvl="1">
              <a:lnSpc>
                <a:spcPct val="135000"/>
              </a:lnSpc>
              <a:buFont typeface="Arial" charset="0"/>
              <a:buChar char="■"/>
              <a:defRPr/>
            </a:pPr>
            <a:r>
              <a:rPr lang="en-US" altLang="en-US" sz="2400" dirty="0"/>
              <a:t>Numerical abstract domains</a:t>
            </a:r>
          </a:p>
          <a:p>
            <a:pPr>
              <a:lnSpc>
                <a:spcPct val="135000"/>
              </a:lnSpc>
              <a:defRPr/>
            </a:pPr>
            <a:endParaRPr lang="en-US" altLang="en-US" sz="2400" dirty="0"/>
          </a:p>
          <a:p>
            <a:pPr>
              <a:lnSpc>
                <a:spcPct val="135000"/>
              </a:lnSpc>
              <a:defRPr/>
            </a:pPr>
            <a:r>
              <a:rPr lang="en-US" altLang="en-US" sz="2400" dirty="0"/>
              <a:t>Software Model Checking</a:t>
            </a:r>
          </a:p>
          <a:p>
            <a:pPr lvl="1">
              <a:lnSpc>
                <a:spcPct val="135000"/>
              </a:lnSpc>
              <a:buFont typeface="Arial" charset="0"/>
              <a:buChar char="■"/>
              <a:defRPr/>
            </a:pPr>
            <a:r>
              <a:rPr lang="en-US" altLang="en-US" sz="2400" dirty="0"/>
              <a:t>Explicit and symbolic model checking</a:t>
            </a:r>
          </a:p>
          <a:p>
            <a:pPr lvl="1">
              <a:lnSpc>
                <a:spcPct val="135000"/>
              </a:lnSpc>
              <a:buFont typeface="Arial" charset="0"/>
              <a:buChar char="■"/>
              <a:defRPr/>
            </a:pPr>
            <a:r>
              <a:rPr lang="en-US" altLang="en-US" sz="2400" dirty="0"/>
              <a:t>Predicate abstraction and abstraction refinement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2520" b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0098" indent="-300038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■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sz="252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021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0270" indent="-240030">
              <a:lnSpc>
                <a:spcPct val="110000"/>
              </a:lnSpc>
              <a:spcBef>
                <a:spcPct val="10000"/>
              </a:spcBef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4033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039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0045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8051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84173F0-E4E1-4730-9C8C-B5D96792ACDE}" type="slidenum">
              <a:rPr lang="en-US" altLang="en-US" sz="1470">
                <a:solidFill>
                  <a:srgbClr val="8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7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34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586787" y="5599871"/>
            <a:ext cx="3528852" cy="1429579"/>
            <a:chOff x="8094260" y="5062353"/>
            <a:chExt cx="3528852" cy="1429579"/>
          </a:xfrm>
        </p:grpSpPr>
        <p:sp>
          <p:nvSpPr>
            <p:cNvPr id="12" name="object 12"/>
            <p:cNvSpPr/>
            <p:nvPr/>
          </p:nvSpPr>
          <p:spPr>
            <a:xfrm>
              <a:off x="8094260" y="5062353"/>
              <a:ext cx="3528852" cy="1429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64666" y="5103002"/>
              <a:ext cx="3303124" cy="1304237"/>
            </a:xfrm>
            <a:custGeom>
              <a:avLst/>
              <a:gdLst/>
              <a:ahLst/>
              <a:cxnLst/>
              <a:rect l="l" t="t" r="r" b="b"/>
              <a:pathLst>
                <a:path w="1205070" h="627966">
                  <a:moveTo>
                    <a:pt x="1205070" y="0"/>
                  </a:moveTo>
                  <a:lnTo>
                    <a:pt x="0" y="0"/>
                  </a:lnTo>
                  <a:lnTo>
                    <a:pt x="0" y="627966"/>
                  </a:lnTo>
                  <a:lnTo>
                    <a:pt x="1095990" y="627966"/>
                  </a:lnTo>
                  <a:lnTo>
                    <a:pt x="1205070" y="549470"/>
                  </a:lnTo>
                  <a:lnTo>
                    <a:pt x="1205070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68803" y="6244206"/>
              <a:ext cx="298988" cy="163028"/>
            </a:xfrm>
            <a:custGeom>
              <a:avLst/>
              <a:gdLst/>
              <a:ahLst/>
              <a:cxnLst/>
              <a:rect l="l" t="t" r="r" b="b"/>
              <a:pathLst>
                <a:path w="109079" h="78495">
                  <a:moveTo>
                    <a:pt x="109079" y="0"/>
                  </a:moveTo>
                  <a:lnTo>
                    <a:pt x="21809" y="15699"/>
                  </a:lnTo>
                  <a:lnTo>
                    <a:pt x="0" y="78495"/>
                  </a:lnTo>
                  <a:lnTo>
                    <a:pt x="109079" y="0"/>
                  </a:lnTo>
                  <a:close/>
                </a:path>
              </a:pathLst>
            </a:custGeom>
            <a:solidFill>
              <a:srgbClr val="D6D58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4666" y="5102998"/>
              <a:ext cx="3303124" cy="1304237"/>
            </a:xfrm>
            <a:custGeom>
              <a:avLst/>
              <a:gdLst/>
              <a:ahLst/>
              <a:cxnLst/>
              <a:rect l="l" t="t" r="r" b="b"/>
              <a:pathLst>
                <a:path w="1205070" h="627966">
                  <a:moveTo>
                    <a:pt x="1095990" y="627966"/>
                  </a:moveTo>
                  <a:lnTo>
                    <a:pt x="1117799" y="565169"/>
                  </a:lnTo>
                  <a:lnTo>
                    <a:pt x="1205070" y="549470"/>
                  </a:lnTo>
                  <a:lnTo>
                    <a:pt x="1095990" y="627966"/>
                  </a:lnTo>
                  <a:lnTo>
                    <a:pt x="0" y="627966"/>
                  </a:lnTo>
                  <a:lnTo>
                    <a:pt x="0" y="0"/>
                  </a:lnTo>
                  <a:lnTo>
                    <a:pt x="1205070" y="0"/>
                  </a:lnTo>
                  <a:lnTo>
                    <a:pt x="1205070" y="549470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844250" y="5383661"/>
              <a:ext cx="2012075" cy="7411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This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</a:t>
              </a: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path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is</a:t>
              </a:r>
              <a:endParaRPr sz="2200" b="1" dirty="0">
                <a:latin typeface="Arial Narrow" panose="020B0606020202030204" pitchFamily="34" charset="0"/>
                <a:cs typeface="Arial"/>
              </a:endParaRPr>
            </a:p>
            <a:p>
              <a:pPr algn="ctr">
                <a:spcBef>
                  <a:spcPts val="86"/>
                </a:spcBef>
              </a:pPr>
              <a:r>
                <a:rPr sz="2200" b="1" spc="-25" dirty="0">
                  <a:solidFill>
                    <a:srgbClr val="FF0000"/>
                  </a:solidFill>
                  <a:latin typeface="Arial Narrow" panose="020B0606020202030204" pitchFamily="34" charset="0"/>
                  <a:cs typeface="Arial"/>
                </a:rPr>
                <a:t>spu</a:t>
              </a:r>
              <a:r>
                <a:rPr sz="2200" b="1" spc="25" dirty="0">
                  <a:solidFill>
                    <a:srgbClr val="FF0000"/>
                  </a:solidFill>
                  <a:latin typeface="Arial Narrow" panose="020B0606020202030204" pitchFamily="34" charset="0"/>
                  <a:cs typeface="Arial"/>
                </a:rPr>
                <a:t>r</a:t>
              </a:r>
              <a:r>
                <a:rPr sz="2200" b="1" spc="-12" dirty="0">
                  <a:solidFill>
                    <a:srgbClr val="FF0000"/>
                  </a:solidFill>
                  <a:latin typeface="Arial Narrow" panose="020B0606020202030204" pitchFamily="34" charset="0"/>
                  <a:cs typeface="Arial"/>
                </a:rPr>
                <a:t>ious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!</a:t>
              </a:r>
              <a:endParaRPr sz="2200" b="1" dirty="0">
                <a:latin typeface="Arial Narrow" panose="020B0606020202030204" pitchFamily="34" charset="0"/>
                <a:cs typeface="Arial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23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94260" y="1088766"/>
            <a:ext cx="1846336" cy="5090846"/>
            <a:chOff x="986771" y="1099683"/>
            <a:chExt cx="1846336" cy="5090846"/>
          </a:xfrm>
        </p:grpSpPr>
        <p:sp>
          <p:nvSpPr>
            <p:cNvPr id="20" name="object 8"/>
            <p:cNvSpPr/>
            <p:nvPr/>
          </p:nvSpPr>
          <p:spPr>
            <a:xfrm>
              <a:off x="986771" y="1099683"/>
              <a:ext cx="1846336" cy="50908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9"/>
            <p:cNvSpPr txBox="1"/>
            <p:nvPr/>
          </p:nvSpPr>
          <p:spPr>
            <a:xfrm>
              <a:off x="1051673" y="438732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2" name="object 10"/>
            <p:cNvSpPr txBox="1"/>
            <p:nvPr/>
          </p:nvSpPr>
          <p:spPr>
            <a:xfrm>
              <a:off x="2107588" y="5810250"/>
              <a:ext cx="383199" cy="2898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>
                <a:spcBef>
                  <a:spcPts val="1093"/>
                </a:spcBef>
                <a:tabLst>
                  <a:tab pos="648645" algn="l"/>
                </a:tabLst>
              </a:pPr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3" name="object 13"/>
            <p:cNvSpPr txBox="1"/>
            <p:nvPr/>
          </p:nvSpPr>
          <p:spPr>
            <a:xfrm>
              <a:off x="241201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9"/>
            <p:cNvSpPr txBox="1"/>
            <p:nvPr/>
          </p:nvSpPr>
          <p:spPr>
            <a:xfrm>
              <a:off x="1780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9"/>
            <p:cNvSpPr txBox="1"/>
            <p:nvPr/>
          </p:nvSpPr>
          <p:spPr>
            <a:xfrm>
              <a:off x="1804987" y="206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9"/>
            <p:cNvSpPr txBox="1"/>
            <p:nvPr/>
          </p:nvSpPr>
          <p:spPr>
            <a:xfrm>
              <a:off x="2466626" y="29908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9"/>
            <p:cNvSpPr txBox="1"/>
            <p:nvPr/>
          </p:nvSpPr>
          <p:spPr>
            <a:xfrm>
              <a:off x="14239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13"/>
            <p:cNvSpPr txBox="1"/>
            <p:nvPr/>
          </p:nvSpPr>
          <p:spPr>
            <a:xfrm>
              <a:off x="1752948" y="1153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3"/>
            <p:cNvSpPr txBox="1"/>
            <p:nvPr/>
          </p:nvSpPr>
          <p:spPr>
            <a:xfrm>
              <a:off x="2081909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3"/>
            <p:cNvSpPr txBox="1"/>
            <p:nvPr/>
          </p:nvSpPr>
          <p:spPr>
            <a:xfrm>
              <a:off x="1409193" y="5801469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3"/>
            <p:cNvSpPr txBox="1"/>
            <p:nvPr/>
          </p:nvSpPr>
          <p:spPr>
            <a:xfrm>
              <a:off x="2464404" y="345057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32" name="object 3"/>
          <p:cNvSpPr txBox="1"/>
          <p:nvPr/>
        </p:nvSpPr>
        <p:spPr>
          <a:xfrm>
            <a:off x="4077376" y="915252"/>
            <a:ext cx="5507094" cy="5656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648645" marR="852906">
              <a:lnSpc>
                <a:spcPts val="4346"/>
              </a:lnSpc>
              <a:spcBef>
                <a:spcPts val="467"/>
              </a:spcBef>
            </a:pPr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etsOld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ets;</a:t>
            </a:r>
            <a:endParaRPr sz="2200" dirty="0">
              <a:latin typeface="Arial"/>
              <a:cs typeface="Arial"/>
            </a:endParaRPr>
          </a:p>
          <a:p>
            <a:pPr marL="693863">
              <a:spcBef>
                <a:spcPts val="909"/>
              </a:spcBef>
            </a:pPr>
            <a:r>
              <a:rPr sz="2200" b="1" spc="-12" dirty="0">
                <a:latin typeface="Arial"/>
                <a:cs typeface="Arial"/>
              </a:rPr>
              <a:t>if</a:t>
            </a:r>
            <a:r>
              <a:rPr sz="2200" b="1" spc="-196" dirty="0">
                <a:latin typeface="Arial"/>
                <a:cs typeface="Arial"/>
              </a:rPr>
              <a:t> </a:t>
            </a:r>
            <a:r>
              <a:rPr sz="2200" spc="123" dirty="0">
                <a:latin typeface="Arial"/>
                <a:cs typeface="Arial"/>
              </a:rPr>
              <a:t>(</a:t>
            </a:r>
            <a:r>
              <a:rPr sz="2200" spc="-12" dirty="0">
                <a:latin typeface="Arial"/>
                <a:cs typeface="Arial"/>
              </a:rPr>
              <a:t>r</a:t>
            </a:r>
            <a:r>
              <a:rPr sz="2200" spc="-37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quest)</a:t>
            </a:r>
            <a:r>
              <a:rPr sz="2200" spc="24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r>
              <a:rPr sz="2200" spc="-12" dirty="0">
                <a:latin typeface="Arial"/>
                <a:cs typeface="Arial"/>
              </a:rPr>
              <a:t>request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49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request</a:t>
            </a:r>
            <a:r>
              <a:rPr sz="2200" i="1" spc="-86" dirty="0">
                <a:latin typeface="Meiryo"/>
                <a:cs typeface="Meiryo"/>
              </a:rPr>
              <a:t>−</a:t>
            </a:r>
            <a:r>
              <a:rPr sz="2200" i="1" spc="454" dirty="0">
                <a:latin typeface="Arial"/>
                <a:cs typeface="Arial"/>
              </a:rPr>
              <a:t>&gt;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98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xt; </a:t>
            </a:r>
            <a:r>
              <a:rPr sz="2200" spc="-13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eReleaseSpinLo</a:t>
            </a:r>
            <a:r>
              <a:rPr sz="2200" spc="-86" dirty="0" err="1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</a:t>
            </a:r>
            <a:r>
              <a:rPr sz="2200" spc="-12" dirty="0" err="1">
                <a:latin typeface="Arial"/>
                <a:cs typeface="Arial"/>
              </a:rPr>
              <a:t>n</a:t>
            </a:r>
            <a:r>
              <a:rPr sz="2200" spc="-123" dirty="0" err="1">
                <a:latin typeface="Arial"/>
                <a:cs typeface="Arial"/>
              </a:rPr>
              <a:t>P</a:t>
            </a:r>
            <a:r>
              <a:rPr sz="2200" spc="-25" dirty="0" err="1">
                <a:latin typeface="Arial"/>
                <a:cs typeface="Arial"/>
              </a:rPr>
              <a:t>a</a:t>
            </a:r>
            <a:r>
              <a:rPr sz="2200" spc="-61" dirty="0" err="1">
                <a:latin typeface="Arial"/>
                <a:cs typeface="Arial"/>
              </a:rPr>
              <a:t>ck</a:t>
            </a:r>
            <a:r>
              <a:rPr sz="2200" spc="-12" dirty="0" err="1">
                <a:latin typeface="Arial"/>
                <a:cs typeface="Arial"/>
              </a:rPr>
              <a:t>ets</a:t>
            </a:r>
            <a:r>
              <a:rPr sz="2200" spc="-12" dirty="0">
                <a:latin typeface="Arial"/>
                <a:cs typeface="Arial"/>
              </a:rPr>
              <a:t>++;</a:t>
            </a:r>
            <a:endParaRPr lang="en-US" sz="2200" spc="-12" dirty="0">
              <a:latin typeface="Arial"/>
              <a:cs typeface="Arial"/>
            </a:endParaRPr>
          </a:p>
          <a:p>
            <a:pPr marL="648645"/>
            <a:r>
              <a:rPr lang="en-US" sz="2200" i="1" spc="-258" dirty="0">
                <a:latin typeface="Meiryo"/>
                <a:cs typeface="Meiryo"/>
              </a:rPr>
              <a:t>}</a:t>
            </a:r>
            <a:endParaRPr lang="en-US" sz="2200" dirty="0">
              <a:latin typeface="Meiryo"/>
              <a:cs typeface="Meiryo"/>
            </a:endParaRPr>
          </a:p>
          <a:p>
            <a:pPr>
              <a:lnSpc>
                <a:spcPts val="1351"/>
              </a:lnSpc>
              <a:spcBef>
                <a:spcPts val="44"/>
              </a:spcBef>
            </a:pPr>
            <a:endParaRPr lang="en-US" sz="2200" dirty="0"/>
          </a:p>
          <a:p>
            <a:pPr marL="31185"/>
            <a:r>
              <a:rPr lang="en-US" sz="2200" i="1" spc="-258" dirty="0">
                <a:latin typeface="Meiryo"/>
                <a:cs typeface="Meiryo"/>
              </a:rPr>
              <a:t>}</a:t>
            </a:r>
            <a:r>
              <a:rPr lang="en-US" sz="2200" i="1" spc="135" dirty="0">
                <a:latin typeface="Meiryo"/>
                <a:cs typeface="Meiryo"/>
              </a:rPr>
              <a:t> </a:t>
            </a:r>
            <a:r>
              <a:rPr lang="en-US" sz="2200" b="1" spc="-12" dirty="0">
                <a:cs typeface="Arial"/>
              </a:rPr>
              <a:t>while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spc="-12" dirty="0" err="1">
                <a:cs typeface="Arial"/>
              </a:rPr>
              <a:t>n</a:t>
            </a:r>
            <a:r>
              <a:rPr lang="en-US" sz="2200" spc="-123" dirty="0" err="1">
                <a:cs typeface="Arial"/>
              </a:rPr>
              <a:t>P</a:t>
            </a:r>
            <a:r>
              <a:rPr lang="en-US" sz="2200" spc="-25" dirty="0" err="1">
                <a:cs typeface="Arial"/>
              </a:rPr>
              <a:t>a</a:t>
            </a:r>
            <a:r>
              <a:rPr lang="en-US" sz="2200" spc="-61" dirty="0" err="1">
                <a:cs typeface="Arial"/>
              </a:rPr>
              <a:t>ck</a:t>
            </a:r>
            <a:r>
              <a:rPr lang="en-US" sz="2200" spc="-12" dirty="0" err="1">
                <a:cs typeface="Arial"/>
              </a:rPr>
              <a:t>ets</a:t>
            </a:r>
            <a:r>
              <a:rPr lang="en-US" sz="2200" spc="-12" dirty="0">
                <a:cs typeface="Arial"/>
              </a:rPr>
              <a:t> != </a:t>
            </a:r>
            <a:r>
              <a:rPr lang="en-US" sz="2200" spc="-25" dirty="0" err="1">
                <a:cs typeface="Arial"/>
              </a:rPr>
              <a:t>n</a:t>
            </a:r>
            <a:r>
              <a:rPr lang="en-US" sz="2200" spc="-123" dirty="0" err="1">
                <a:cs typeface="Arial"/>
              </a:rPr>
              <a:t>P</a:t>
            </a:r>
            <a:r>
              <a:rPr lang="en-US" sz="2200" spc="-25" dirty="0" err="1">
                <a:cs typeface="Arial"/>
              </a:rPr>
              <a:t>a</a:t>
            </a:r>
            <a:r>
              <a:rPr lang="en-US" sz="2200" spc="-61" dirty="0" err="1">
                <a:cs typeface="Arial"/>
              </a:rPr>
              <a:t>ck</a:t>
            </a:r>
            <a:r>
              <a:rPr lang="en-US" sz="2200" spc="-12" dirty="0" err="1">
                <a:cs typeface="Arial"/>
              </a:rPr>
              <a:t>etsOld</a:t>
            </a:r>
            <a:r>
              <a:rPr lang="en-US" sz="2200" spc="-12" dirty="0">
                <a:cs typeface="Arial"/>
              </a:rPr>
              <a:t>);</a:t>
            </a:r>
          </a:p>
          <a:p>
            <a:pPr marL="31185"/>
            <a:endParaRPr lang="en-US" sz="2200" spc="-12" dirty="0">
              <a:cs typeface="Arial"/>
            </a:endParaRPr>
          </a:p>
          <a:p>
            <a:pPr marL="3118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marL="31185"/>
            <a:endParaRPr lang="en-US" sz="2200" dirty="0">
              <a:cs typeface="Arial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969109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912929" y="5447471"/>
            <a:ext cx="4587580" cy="1429579"/>
            <a:chOff x="7912929" y="5062353"/>
            <a:chExt cx="4587580" cy="1429579"/>
          </a:xfrm>
        </p:grpSpPr>
        <p:sp>
          <p:nvSpPr>
            <p:cNvPr id="12" name="object 12"/>
            <p:cNvSpPr/>
            <p:nvPr/>
          </p:nvSpPr>
          <p:spPr>
            <a:xfrm>
              <a:off x="7912929" y="5062353"/>
              <a:ext cx="4587580" cy="1429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460" y="5103002"/>
              <a:ext cx="4294126" cy="1304237"/>
            </a:xfrm>
            <a:custGeom>
              <a:avLst/>
              <a:gdLst/>
              <a:ahLst/>
              <a:cxnLst/>
              <a:rect l="l" t="t" r="r" b="b"/>
              <a:pathLst>
                <a:path w="1566615" h="627966">
                  <a:moveTo>
                    <a:pt x="1566615" y="0"/>
                  </a:moveTo>
                  <a:lnTo>
                    <a:pt x="0" y="0"/>
                  </a:lnTo>
                  <a:lnTo>
                    <a:pt x="0" y="627966"/>
                  </a:lnTo>
                  <a:lnTo>
                    <a:pt x="1424809" y="627966"/>
                  </a:lnTo>
                  <a:lnTo>
                    <a:pt x="1566615" y="549470"/>
                  </a:lnTo>
                  <a:lnTo>
                    <a:pt x="1566615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09896" y="6244206"/>
              <a:ext cx="388691" cy="163028"/>
            </a:xfrm>
            <a:custGeom>
              <a:avLst/>
              <a:gdLst/>
              <a:ahLst/>
              <a:cxnLst/>
              <a:rect l="l" t="t" r="r" b="b"/>
              <a:pathLst>
                <a:path w="141805" h="78495">
                  <a:moveTo>
                    <a:pt x="141805" y="0"/>
                  </a:moveTo>
                  <a:lnTo>
                    <a:pt x="28352" y="15699"/>
                  </a:lnTo>
                  <a:lnTo>
                    <a:pt x="0" y="78495"/>
                  </a:lnTo>
                  <a:lnTo>
                    <a:pt x="141805" y="0"/>
                  </a:lnTo>
                  <a:close/>
                </a:path>
              </a:pathLst>
            </a:custGeom>
            <a:solidFill>
              <a:srgbClr val="D6D58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4460" y="5102998"/>
              <a:ext cx="4294126" cy="1304237"/>
            </a:xfrm>
            <a:custGeom>
              <a:avLst/>
              <a:gdLst/>
              <a:ahLst/>
              <a:cxnLst/>
              <a:rect l="l" t="t" r="r" b="b"/>
              <a:pathLst>
                <a:path w="1566615" h="627966">
                  <a:moveTo>
                    <a:pt x="1424809" y="627966"/>
                  </a:moveTo>
                  <a:lnTo>
                    <a:pt x="1453161" y="565169"/>
                  </a:lnTo>
                  <a:lnTo>
                    <a:pt x="1566615" y="549470"/>
                  </a:lnTo>
                  <a:lnTo>
                    <a:pt x="1424809" y="627966"/>
                  </a:lnTo>
                  <a:lnTo>
                    <a:pt x="0" y="627966"/>
                  </a:lnTo>
                  <a:lnTo>
                    <a:pt x="0" y="0"/>
                  </a:lnTo>
                  <a:lnTo>
                    <a:pt x="1566615" y="0"/>
                  </a:lnTo>
                  <a:lnTo>
                    <a:pt x="1566615" y="549470"/>
                  </a:lnTo>
                </a:path>
              </a:pathLst>
            </a:custGeom>
            <a:ln w="415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578315" y="5384956"/>
              <a:ext cx="3811802" cy="655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marR="31185" indent="112265">
                <a:lnSpc>
                  <a:spcPts val="2947"/>
                </a:lnSpc>
              </a:pP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Let</a:t>
              </a:r>
              <a:r>
                <a:rPr sz="2200" b="1" spc="-135" dirty="0">
                  <a:latin typeface="Arial Narrow" panose="020B0606020202030204" pitchFamily="34" charset="0"/>
                  <a:cs typeface="Arial"/>
                </a:rPr>
                <a:t>’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s </a:t>
              </a: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add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the predicate n</a:t>
              </a:r>
              <a:r>
                <a:rPr sz="2200" b="1" spc="-123" dirty="0">
                  <a:latin typeface="Arial Narrow" panose="020B0606020202030204" pitchFamily="34" charset="0"/>
                  <a:cs typeface="Arial"/>
                </a:rPr>
                <a:t>P</a:t>
              </a: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a</a:t>
              </a:r>
              <a:r>
                <a:rPr sz="2200" b="1" spc="-61" dirty="0">
                  <a:latin typeface="Arial Narrow" panose="020B0606020202030204" pitchFamily="34" charset="0"/>
                  <a:cs typeface="Arial"/>
                </a:rPr>
                <a:t>ck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etsOld==n</a:t>
              </a:r>
              <a:r>
                <a:rPr sz="2200" b="1" spc="-123" dirty="0">
                  <a:latin typeface="Arial Narrow" panose="020B0606020202030204" pitchFamily="34" charset="0"/>
                  <a:cs typeface="Arial"/>
                </a:rPr>
                <a:t>P</a:t>
              </a: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a</a:t>
              </a:r>
              <a:r>
                <a:rPr sz="2200" b="1" spc="-61" dirty="0">
                  <a:latin typeface="Arial Narrow" panose="020B0606020202030204" pitchFamily="34" charset="0"/>
                  <a:cs typeface="Arial"/>
                </a:rPr>
                <a:t>ck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ets</a:t>
              </a:r>
              <a:endParaRPr sz="2200" b="1" dirty="0">
                <a:latin typeface="Arial Narrow" panose="020B0606020202030204" pitchFamily="34" charset="0"/>
                <a:cs typeface="Arial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23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94260" y="1088766"/>
            <a:ext cx="1846336" cy="5090846"/>
            <a:chOff x="986771" y="1099683"/>
            <a:chExt cx="1846336" cy="5090846"/>
          </a:xfrm>
        </p:grpSpPr>
        <p:sp>
          <p:nvSpPr>
            <p:cNvPr id="21" name="object 8"/>
            <p:cNvSpPr/>
            <p:nvPr/>
          </p:nvSpPr>
          <p:spPr>
            <a:xfrm>
              <a:off x="986771" y="1099683"/>
              <a:ext cx="1846336" cy="50908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9"/>
            <p:cNvSpPr txBox="1"/>
            <p:nvPr/>
          </p:nvSpPr>
          <p:spPr>
            <a:xfrm>
              <a:off x="1051673" y="438732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3" name="object 10"/>
            <p:cNvSpPr txBox="1"/>
            <p:nvPr/>
          </p:nvSpPr>
          <p:spPr>
            <a:xfrm>
              <a:off x="2107588" y="5810250"/>
              <a:ext cx="383199" cy="2898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>
                <a:spcBef>
                  <a:spcPts val="1093"/>
                </a:spcBef>
                <a:tabLst>
                  <a:tab pos="648645" algn="l"/>
                </a:tabLst>
              </a:pPr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241201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9"/>
            <p:cNvSpPr txBox="1"/>
            <p:nvPr/>
          </p:nvSpPr>
          <p:spPr>
            <a:xfrm>
              <a:off x="1780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9"/>
            <p:cNvSpPr txBox="1"/>
            <p:nvPr/>
          </p:nvSpPr>
          <p:spPr>
            <a:xfrm>
              <a:off x="1804987" y="206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9"/>
            <p:cNvSpPr txBox="1"/>
            <p:nvPr/>
          </p:nvSpPr>
          <p:spPr>
            <a:xfrm>
              <a:off x="2466626" y="29908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9"/>
            <p:cNvSpPr txBox="1"/>
            <p:nvPr/>
          </p:nvSpPr>
          <p:spPr>
            <a:xfrm>
              <a:off x="14239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3"/>
            <p:cNvSpPr txBox="1"/>
            <p:nvPr/>
          </p:nvSpPr>
          <p:spPr>
            <a:xfrm>
              <a:off x="1752948" y="1153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3"/>
            <p:cNvSpPr txBox="1"/>
            <p:nvPr/>
          </p:nvSpPr>
          <p:spPr>
            <a:xfrm>
              <a:off x="2081909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3"/>
            <p:cNvSpPr txBox="1"/>
            <p:nvPr/>
          </p:nvSpPr>
          <p:spPr>
            <a:xfrm>
              <a:off x="1409193" y="5801469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3"/>
            <p:cNvSpPr txBox="1"/>
            <p:nvPr/>
          </p:nvSpPr>
          <p:spPr>
            <a:xfrm>
              <a:off x="2464404" y="345057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34" name="object 3"/>
          <p:cNvSpPr txBox="1"/>
          <p:nvPr/>
        </p:nvSpPr>
        <p:spPr>
          <a:xfrm>
            <a:off x="4222693" y="704850"/>
            <a:ext cx="5507094" cy="5656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200" b="1" spc="-25" dirty="0">
                <a:latin typeface="Arial"/>
                <a:cs typeface="Arial"/>
              </a:rPr>
              <a:t>do</a:t>
            </a:r>
            <a:r>
              <a:rPr sz="2200" b="1" spc="-12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648645" marR="852906">
              <a:lnSpc>
                <a:spcPts val="4346"/>
              </a:lnSpc>
              <a:spcBef>
                <a:spcPts val="467"/>
              </a:spcBef>
            </a:pPr>
            <a:r>
              <a:rPr sz="22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2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etsOld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123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-61" dirty="0">
                <a:latin typeface="Arial"/>
                <a:cs typeface="Arial"/>
              </a:rPr>
              <a:t>ck</a:t>
            </a:r>
            <a:r>
              <a:rPr sz="2200" spc="-12" dirty="0">
                <a:latin typeface="Arial"/>
                <a:cs typeface="Arial"/>
              </a:rPr>
              <a:t>ets;</a:t>
            </a:r>
            <a:endParaRPr sz="2200" dirty="0">
              <a:latin typeface="Arial"/>
              <a:cs typeface="Arial"/>
            </a:endParaRPr>
          </a:p>
          <a:p>
            <a:pPr marL="693863">
              <a:spcBef>
                <a:spcPts val="909"/>
              </a:spcBef>
            </a:pPr>
            <a:r>
              <a:rPr sz="2200" b="1" spc="-12" dirty="0">
                <a:latin typeface="Arial"/>
                <a:cs typeface="Arial"/>
              </a:rPr>
              <a:t>if</a:t>
            </a:r>
            <a:r>
              <a:rPr sz="2200" b="1" spc="-196" dirty="0">
                <a:latin typeface="Arial"/>
                <a:cs typeface="Arial"/>
              </a:rPr>
              <a:t> </a:t>
            </a:r>
            <a:r>
              <a:rPr sz="2200" spc="123" dirty="0">
                <a:latin typeface="Arial"/>
                <a:cs typeface="Arial"/>
              </a:rPr>
              <a:t>(</a:t>
            </a:r>
            <a:r>
              <a:rPr sz="2200" spc="-12" dirty="0">
                <a:latin typeface="Arial"/>
                <a:cs typeface="Arial"/>
              </a:rPr>
              <a:t>r</a:t>
            </a:r>
            <a:r>
              <a:rPr sz="2200" spc="-37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quest)</a:t>
            </a:r>
            <a:r>
              <a:rPr sz="2200" spc="246" dirty="0">
                <a:latin typeface="Arial"/>
                <a:cs typeface="Arial"/>
              </a:rPr>
              <a:t> </a:t>
            </a:r>
            <a:r>
              <a:rPr sz="2200" i="1" spc="-258" dirty="0">
                <a:latin typeface="Meiryo"/>
                <a:cs typeface="Meiryo"/>
              </a:rPr>
              <a:t>{</a:t>
            </a:r>
            <a:endParaRPr sz="2200" dirty="0">
              <a:latin typeface="Meiryo"/>
              <a:cs typeface="Meiryo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r>
              <a:rPr sz="2200" spc="-12" dirty="0">
                <a:latin typeface="Arial"/>
                <a:cs typeface="Arial"/>
              </a:rPr>
              <a:t>request </a:t>
            </a:r>
            <a:r>
              <a:rPr sz="2200" spc="-25" dirty="0">
                <a:latin typeface="Arial"/>
                <a:cs typeface="Arial"/>
              </a:rPr>
              <a:t>=</a:t>
            </a:r>
            <a:r>
              <a:rPr sz="2200" spc="49" dirty="0"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request</a:t>
            </a:r>
            <a:r>
              <a:rPr sz="2200" i="1" spc="-86" dirty="0">
                <a:latin typeface="Meiryo"/>
                <a:cs typeface="Meiryo"/>
              </a:rPr>
              <a:t>−</a:t>
            </a:r>
            <a:r>
              <a:rPr sz="2200" i="1" spc="454" dirty="0">
                <a:latin typeface="Arial"/>
                <a:cs typeface="Arial"/>
              </a:rPr>
              <a:t>&gt;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98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xt; </a:t>
            </a:r>
            <a:r>
              <a:rPr sz="2200" spc="-13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eReleaseSpinLo</a:t>
            </a:r>
            <a:r>
              <a:rPr sz="2200" spc="-86" dirty="0" err="1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200" spc="-2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2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200" spc="-12" dirty="0">
                <a:latin typeface="Arial"/>
                <a:cs typeface="Arial"/>
              </a:rPr>
              <a:t>(); </a:t>
            </a:r>
            <a:r>
              <a:rPr sz="2200" spc="-12" dirty="0" err="1">
                <a:latin typeface="Arial"/>
                <a:cs typeface="Arial"/>
              </a:rPr>
              <a:t>n</a:t>
            </a:r>
            <a:r>
              <a:rPr sz="2200" spc="-123" dirty="0" err="1">
                <a:latin typeface="Arial"/>
                <a:cs typeface="Arial"/>
              </a:rPr>
              <a:t>P</a:t>
            </a:r>
            <a:r>
              <a:rPr sz="2200" spc="-25" dirty="0" err="1">
                <a:latin typeface="Arial"/>
                <a:cs typeface="Arial"/>
              </a:rPr>
              <a:t>a</a:t>
            </a:r>
            <a:r>
              <a:rPr sz="2200" spc="-61" dirty="0" err="1">
                <a:latin typeface="Arial"/>
                <a:cs typeface="Arial"/>
              </a:rPr>
              <a:t>ck</a:t>
            </a:r>
            <a:r>
              <a:rPr sz="2200" spc="-12" dirty="0" err="1">
                <a:latin typeface="Arial"/>
                <a:cs typeface="Arial"/>
              </a:rPr>
              <a:t>ets</a:t>
            </a:r>
            <a:r>
              <a:rPr sz="2200" spc="-12" dirty="0">
                <a:latin typeface="Arial"/>
                <a:cs typeface="Arial"/>
              </a:rPr>
              <a:t>++;</a:t>
            </a:r>
            <a:endParaRPr lang="en-US" sz="2200" spc="-12" dirty="0">
              <a:latin typeface="Arial"/>
              <a:cs typeface="Arial"/>
            </a:endParaRPr>
          </a:p>
          <a:p>
            <a:pPr marL="648645"/>
            <a:r>
              <a:rPr lang="en-US" sz="2200" i="1" spc="-258" dirty="0">
                <a:latin typeface="Meiryo"/>
                <a:cs typeface="Meiryo"/>
              </a:rPr>
              <a:t>}</a:t>
            </a:r>
            <a:endParaRPr lang="en-US" sz="2200" dirty="0">
              <a:latin typeface="Meiryo"/>
              <a:cs typeface="Meiryo"/>
            </a:endParaRPr>
          </a:p>
          <a:p>
            <a:pPr>
              <a:lnSpc>
                <a:spcPts val="1351"/>
              </a:lnSpc>
              <a:spcBef>
                <a:spcPts val="44"/>
              </a:spcBef>
            </a:pPr>
            <a:endParaRPr lang="en-US" sz="2200" dirty="0"/>
          </a:p>
          <a:p>
            <a:pPr marL="31185"/>
            <a:r>
              <a:rPr lang="en-US" sz="2200" i="1" spc="-258" dirty="0">
                <a:latin typeface="Meiryo"/>
                <a:cs typeface="Meiryo"/>
              </a:rPr>
              <a:t>}</a:t>
            </a:r>
            <a:r>
              <a:rPr lang="en-US" sz="2200" i="1" spc="135" dirty="0">
                <a:latin typeface="Meiryo"/>
                <a:cs typeface="Meiryo"/>
              </a:rPr>
              <a:t> </a:t>
            </a:r>
            <a:r>
              <a:rPr lang="en-US" sz="2200" b="1" spc="-12" dirty="0">
                <a:cs typeface="Arial"/>
              </a:rPr>
              <a:t>while</a:t>
            </a:r>
            <a:r>
              <a:rPr lang="en-US" sz="2200" spc="-12" dirty="0">
                <a:cs typeface="Arial"/>
              </a:rPr>
              <a:t>(</a:t>
            </a:r>
            <a:r>
              <a:rPr lang="en-US" sz="2200" spc="-12" dirty="0" err="1">
                <a:cs typeface="Arial"/>
              </a:rPr>
              <a:t>n</a:t>
            </a:r>
            <a:r>
              <a:rPr lang="en-US" sz="2200" spc="-123" dirty="0" err="1">
                <a:cs typeface="Arial"/>
              </a:rPr>
              <a:t>P</a:t>
            </a:r>
            <a:r>
              <a:rPr lang="en-US" sz="2200" spc="-25" dirty="0" err="1">
                <a:cs typeface="Arial"/>
              </a:rPr>
              <a:t>a</a:t>
            </a:r>
            <a:r>
              <a:rPr lang="en-US" sz="2200" spc="-61" dirty="0" err="1">
                <a:cs typeface="Arial"/>
              </a:rPr>
              <a:t>ck</a:t>
            </a:r>
            <a:r>
              <a:rPr lang="en-US" sz="2200" spc="-12" dirty="0" err="1">
                <a:cs typeface="Arial"/>
              </a:rPr>
              <a:t>ets</a:t>
            </a:r>
            <a:r>
              <a:rPr lang="en-US" sz="2200" spc="-12" dirty="0">
                <a:cs typeface="Arial"/>
              </a:rPr>
              <a:t> != </a:t>
            </a:r>
            <a:r>
              <a:rPr lang="en-US" sz="2200" spc="-25" dirty="0" err="1">
                <a:cs typeface="Arial"/>
              </a:rPr>
              <a:t>n</a:t>
            </a:r>
            <a:r>
              <a:rPr lang="en-US" sz="2200" spc="-123" dirty="0" err="1">
                <a:cs typeface="Arial"/>
              </a:rPr>
              <a:t>P</a:t>
            </a:r>
            <a:r>
              <a:rPr lang="en-US" sz="2200" spc="-25" dirty="0" err="1">
                <a:cs typeface="Arial"/>
              </a:rPr>
              <a:t>a</a:t>
            </a:r>
            <a:r>
              <a:rPr lang="en-US" sz="2200" spc="-61" dirty="0" err="1">
                <a:cs typeface="Arial"/>
              </a:rPr>
              <a:t>ck</a:t>
            </a:r>
            <a:r>
              <a:rPr lang="en-US" sz="2200" spc="-12" dirty="0" err="1">
                <a:cs typeface="Arial"/>
              </a:rPr>
              <a:t>etsOld</a:t>
            </a:r>
            <a:r>
              <a:rPr lang="en-US" sz="2200" spc="-12" dirty="0">
                <a:cs typeface="Arial"/>
              </a:rPr>
              <a:t>);</a:t>
            </a:r>
          </a:p>
          <a:p>
            <a:pPr marL="31185"/>
            <a:endParaRPr lang="en-US" sz="2200" spc="-12" dirty="0">
              <a:cs typeface="Arial"/>
            </a:endParaRPr>
          </a:p>
          <a:p>
            <a:pPr marL="31185"/>
            <a:r>
              <a:rPr lang="en-US" sz="22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2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2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2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200" spc="-12" dirty="0">
                <a:cs typeface="Arial"/>
              </a:rPr>
              <a:t>();</a:t>
            </a:r>
            <a:endParaRPr lang="en-US" sz="2200" dirty="0">
              <a:cs typeface="Arial"/>
            </a:endParaRPr>
          </a:p>
          <a:p>
            <a:pPr marL="31185"/>
            <a:endParaRPr lang="en-US" sz="2200" dirty="0">
              <a:cs typeface="Arial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690507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912929" y="5447471"/>
            <a:ext cx="4636258" cy="1429579"/>
            <a:chOff x="7912929" y="5062353"/>
            <a:chExt cx="4636258" cy="1429579"/>
          </a:xfrm>
        </p:grpSpPr>
        <p:sp>
          <p:nvSpPr>
            <p:cNvPr id="12" name="object 12"/>
            <p:cNvSpPr/>
            <p:nvPr/>
          </p:nvSpPr>
          <p:spPr>
            <a:xfrm>
              <a:off x="7912929" y="5062353"/>
              <a:ext cx="4587580" cy="1429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460" y="5103002"/>
              <a:ext cx="4294126" cy="1304237"/>
            </a:xfrm>
            <a:custGeom>
              <a:avLst/>
              <a:gdLst/>
              <a:ahLst/>
              <a:cxnLst/>
              <a:rect l="l" t="t" r="r" b="b"/>
              <a:pathLst>
                <a:path w="1566615" h="627966">
                  <a:moveTo>
                    <a:pt x="1566615" y="0"/>
                  </a:moveTo>
                  <a:lnTo>
                    <a:pt x="0" y="0"/>
                  </a:lnTo>
                  <a:lnTo>
                    <a:pt x="0" y="627966"/>
                  </a:lnTo>
                  <a:lnTo>
                    <a:pt x="1424809" y="627966"/>
                  </a:lnTo>
                  <a:lnTo>
                    <a:pt x="1566615" y="549470"/>
                  </a:lnTo>
                  <a:lnTo>
                    <a:pt x="1566615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09896" y="6244206"/>
              <a:ext cx="388691" cy="163028"/>
            </a:xfrm>
            <a:custGeom>
              <a:avLst/>
              <a:gdLst/>
              <a:ahLst/>
              <a:cxnLst/>
              <a:rect l="l" t="t" r="r" b="b"/>
              <a:pathLst>
                <a:path w="141805" h="78495">
                  <a:moveTo>
                    <a:pt x="141805" y="0"/>
                  </a:moveTo>
                  <a:lnTo>
                    <a:pt x="28352" y="15699"/>
                  </a:lnTo>
                  <a:lnTo>
                    <a:pt x="0" y="78495"/>
                  </a:lnTo>
                  <a:lnTo>
                    <a:pt x="141805" y="0"/>
                  </a:lnTo>
                  <a:close/>
                </a:path>
              </a:pathLst>
            </a:custGeom>
            <a:solidFill>
              <a:srgbClr val="D6D58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4460" y="5102998"/>
              <a:ext cx="4294126" cy="1304237"/>
            </a:xfrm>
            <a:custGeom>
              <a:avLst/>
              <a:gdLst/>
              <a:ahLst/>
              <a:cxnLst/>
              <a:rect l="l" t="t" r="r" b="b"/>
              <a:pathLst>
                <a:path w="1566615" h="627966">
                  <a:moveTo>
                    <a:pt x="1424809" y="627966"/>
                  </a:moveTo>
                  <a:lnTo>
                    <a:pt x="1453161" y="565169"/>
                  </a:lnTo>
                  <a:lnTo>
                    <a:pt x="1566615" y="549470"/>
                  </a:lnTo>
                  <a:lnTo>
                    <a:pt x="1424809" y="627966"/>
                  </a:lnTo>
                  <a:lnTo>
                    <a:pt x="0" y="627966"/>
                  </a:lnTo>
                  <a:lnTo>
                    <a:pt x="0" y="0"/>
                  </a:lnTo>
                  <a:lnTo>
                    <a:pt x="1566615" y="0"/>
                  </a:lnTo>
                  <a:lnTo>
                    <a:pt x="1566615" y="549470"/>
                  </a:lnTo>
                </a:path>
              </a:pathLst>
            </a:custGeom>
            <a:ln w="415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737385" y="5460446"/>
              <a:ext cx="3811802" cy="655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marR="31185" indent="112265">
                <a:lnSpc>
                  <a:spcPts val="2947"/>
                </a:lnSpc>
              </a:pP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Let</a:t>
              </a:r>
              <a:r>
                <a:rPr sz="2200" b="1" spc="-135" dirty="0">
                  <a:latin typeface="Arial Narrow" panose="020B0606020202030204" pitchFamily="34" charset="0"/>
                  <a:cs typeface="Arial"/>
                </a:rPr>
                <a:t>’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s </a:t>
              </a: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add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 the predicate n</a:t>
              </a:r>
              <a:r>
                <a:rPr sz="2200" b="1" spc="-123" dirty="0">
                  <a:latin typeface="Arial Narrow" panose="020B0606020202030204" pitchFamily="34" charset="0"/>
                  <a:cs typeface="Arial"/>
                </a:rPr>
                <a:t>P</a:t>
              </a: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a</a:t>
              </a:r>
              <a:r>
                <a:rPr sz="2200" b="1" spc="-61" dirty="0">
                  <a:latin typeface="Arial Narrow" panose="020B0606020202030204" pitchFamily="34" charset="0"/>
                  <a:cs typeface="Arial"/>
                </a:rPr>
                <a:t>ck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etsOld==n</a:t>
              </a:r>
              <a:r>
                <a:rPr sz="2200" b="1" spc="-123" dirty="0">
                  <a:latin typeface="Arial Narrow" panose="020B0606020202030204" pitchFamily="34" charset="0"/>
                  <a:cs typeface="Arial"/>
                </a:rPr>
                <a:t>P</a:t>
              </a:r>
              <a:r>
                <a:rPr sz="2200" b="1" spc="-25" dirty="0">
                  <a:latin typeface="Arial Narrow" panose="020B0606020202030204" pitchFamily="34" charset="0"/>
                  <a:cs typeface="Arial"/>
                </a:rPr>
                <a:t>a</a:t>
              </a:r>
              <a:r>
                <a:rPr sz="2200" b="1" spc="-61" dirty="0">
                  <a:latin typeface="Arial Narrow" panose="020B0606020202030204" pitchFamily="34" charset="0"/>
                  <a:cs typeface="Arial"/>
                </a:rPr>
                <a:t>ck</a:t>
              </a:r>
              <a:r>
                <a:rPr sz="2200" b="1" spc="-12" dirty="0">
                  <a:latin typeface="Arial Narrow" panose="020B0606020202030204" pitchFamily="34" charset="0"/>
                  <a:cs typeface="Arial"/>
                </a:rPr>
                <a:t>ets</a:t>
              </a:r>
              <a:endParaRPr sz="2200" b="1" dirty="0">
                <a:latin typeface="Arial Narrow" panose="020B0606020202030204" pitchFamily="34" charset="0"/>
                <a:cs typeface="Arial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23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94260" y="1088766"/>
            <a:ext cx="1846336" cy="5090846"/>
            <a:chOff x="986771" y="1099683"/>
            <a:chExt cx="1846336" cy="5090846"/>
          </a:xfrm>
        </p:grpSpPr>
        <p:sp>
          <p:nvSpPr>
            <p:cNvPr id="21" name="object 8"/>
            <p:cNvSpPr/>
            <p:nvPr/>
          </p:nvSpPr>
          <p:spPr>
            <a:xfrm>
              <a:off x="986771" y="1099683"/>
              <a:ext cx="1846336" cy="50908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9"/>
            <p:cNvSpPr txBox="1"/>
            <p:nvPr/>
          </p:nvSpPr>
          <p:spPr>
            <a:xfrm>
              <a:off x="1051673" y="438732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3" name="object 10"/>
            <p:cNvSpPr txBox="1"/>
            <p:nvPr/>
          </p:nvSpPr>
          <p:spPr>
            <a:xfrm>
              <a:off x="2107588" y="5810250"/>
              <a:ext cx="383199" cy="2898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>
                <a:spcBef>
                  <a:spcPts val="1093"/>
                </a:spcBef>
                <a:tabLst>
                  <a:tab pos="648645" algn="l"/>
                </a:tabLst>
              </a:pPr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241201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9"/>
            <p:cNvSpPr txBox="1"/>
            <p:nvPr/>
          </p:nvSpPr>
          <p:spPr>
            <a:xfrm>
              <a:off x="1780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9"/>
            <p:cNvSpPr txBox="1"/>
            <p:nvPr/>
          </p:nvSpPr>
          <p:spPr>
            <a:xfrm>
              <a:off x="1804987" y="206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9"/>
            <p:cNvSpPr txBox="1"/>
            <p:nvPr/>
          </p:nvSpPr>
          <p:spPr>
            <a:xfrm>
              <a:off x="2466626" y="29908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9"/>
            <p:cNvSpPr txBox="1"/>
            <p:nvPr/>
          </p:nvSpPr>
          <p:spPr>
            <a:xfrm>
              <a:off x="14239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3"/>
            <p:cNvSpPr txBox="1"/>
            <p:nvPr/>
          </p:nvSpPr>
          <p:spPr>
            <a:xfrm>
              <a:off x="1752948" y="1153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3"/>
            <p:cNvSpPr txBox="1"/>
            <p:nvPr/>
          </p:nvSpPr>
          <p:spPr>
            <a:xfrm>
              <a:off x="2081909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3"/>
            <p:cNvSpPr txBox="1"/>
            <p:nvPr/>
          </p:nvSpPr>
          <p:spPr>
            <a:xfrm>
              <a:off x="1409193" y="5801469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3"/>
            <p:cNvSpPr txBox="1"/>
            <p:nvPr/>
          </p:nvSpPr>
          <p:spPr>
            <a:xfrm>
              <a:off x="2464404" y="345057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34" name="object 3"/>
          <p:cNvSpPr txBox="1"/>
          <p:nvPr/>
        </p:nvSpPr>
        <p:spPr>
          <a:xfrm>
            <a:off x="4222693" y="704850"/>
            <a:ext cx="5507094" cy="5656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spc="-25" dirty="0">
                <a:latin typeface="Arial"/>
                <a:cs typeface="Arial"/>
              </a:rPr>
              <a:t>do</a:t>
            </a:r>
            <a:r>
              <a:rPr sz="2500" b="1" spc="-12" dirty="0">
                <a:latin typeface="Arial"/>
                <a:cs typeface="Arial"/>
              </a:rPr>
              <a:t> </a:t>
            </a:r>
            <a:r>
              <a:rPr sz="2500" i="1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648645" marR="852906">
              <a:lnSpc>
                <a:spcPts val="4346"/>
              </a:lnSpc>
              <a:spcBef>
                <a:spcPts val="467"/>
              </a:spcBef>
            </a:pPr>
            <a:r>
              <a:rPr sz="27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7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7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 n</a:t>
            </a:r>
            <a:r>
              <a:rPr sz="2500" spc="-123" dirty="0">
                <a:latin typeface="Arial"/>
                <a:cs typeface="Arial"/>
              </a:rPr>
              <a:t>P</a:t>
            </a:r>
            <a:r>
              <a:rPr sz="2500" spc="-25" dirty="0">
                <a:latin typeface="Arial"/>
                <a:cs typeface="Arial"/>
              </a:rPr>
              <a:t>a</a:t>
            </a:r>
            <a:r>
              <a:rPr sz="2500" spc="-61" dirty="0">
                <a:latin typeface="Arial"/>
                <a:cs typeface="Arial"/>
              </a:rPr>
              <a:t>ck</a:t>
            </a:r>
            <a:r>
              <a:rPr sz="2500" spc="-12" dirty="0">
                <a:latin typeface="Arial"/>
                <a:cs typeface="Arial"/>
              </a:rPr>
              <a:t>etsOld </a:t>
            </a:r>
            <a:r>
              <a:rPr sz="2500" spc="-25" dirty="0">
                <a:latin typeface="Arial"/>
                <a:cs typeface="Arial"/>
              </a:rPr>
              <a:t>=</a:t>
            </a:r>
            <a:r>
              <a:rPr sz="2500" spc="-12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n</a:t>
            </a:r>
            <a:r>
              <a:rPr sz="2500" spc="-123" dirty="0">
                <a:latin typeface="Arial"/>
                <a:cs typeface="Arial"/>
              </a:rPr>
              <a:t>P</a:t>
            </a:r>
            <a:r>
              <a:rPr sz="2500" spc="-25" dirty="0">
                <a:latin typeface="Arial"/>
                <a:cs typeface="Arial"/>
              </a:rPr>
              <a:t>a</a:t>
            </a:r>
            <a:r>
              <a:rPr sz="2500" spc="-61" dirty="0">
                <a:latin typeface="Arial"/>
                <a:cs typeface="Arial"/>
              </a:rPr>
              <a:t>ck</a:t>
            </a:r>
            <a:r>
              <a:rPr sz="2500" spc="-12" dirty="0">
                <a:latin typeface="Arial"/>
                <a:cs typeface="Arial"/>
              </a:rPr>
              <a:t>ets;</a:t>
            </a:r>
            <a:endParaRPr sz="2500" dirty="0">
              <a:latin typeface="Arial"/>
              <a:cs typeface="Arial"/>
            </a:endParaRPr>
          </a:p>
          <a:p>
            <a:pPr marL="693863">
              <a:spcBef>
                <a:spcPts val="909"/>
              </a:spcBef>
            </a:pPr>
            <a:r>
              <a:rPr sz="2500" b="1" spc="-12" dirty="0">
                <a:latin typeface="Arial"/>
                <a:cs typeface="Arial"/>
              </a:rPr>
              <a:t>if</a:t>
            </a:r>
            <a:r>
              <a:rPr sz="2500" b="1" spc="-196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(</a:t>
            </a:r>
            <a:r>
              <a:rPr sz="2500" spc="-12" dirty="0">
                <a:latin typeface="Arial"/>
                <a:cs typeface="Arial"/>
              </a:rPr>
              <a:t>r</a:t>
            </a:r>
            <a:r>
              <a:rPr sz="2500" spc="-37" dirty="0">
                <a:latin typeface="Arial"/>
                <a:cs typeface="Arial"/>
              </a:rPr>
              <a:t>e</a:t>
            </a:r>
            <a:r>
              <a:rPr sz="2500" spc="-12" dirty="0">
                <a:latin typeface="Arial"/>
                <a:cs typeface="Arial"/>
              </a:rPr>
              <a:t>quest)</a:t>
            </a:r>
            <a:r>
              <a:rPr sz="2500" spc="246" dirty="0">
                <a:latin typeface="Arial"/>
                <a:cs typeface="Arial"/>
              </a:rPr>
              <a:t> </a:t>
            </a:r>
            <a:r>
              <a:rPr sz="2500" i="1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r>
              <a:rPr sz="2500" spc="-12" dirty="0">
                <a:latin typeface="Arial"/>
                <a:cs typeface="Arial"/>
              </a:rPr>
              <a:t>request </a:t>
            </a:r>
            <a:r>
              <a:rPr sz="2500" spc="-25" dirty="0">
                <a:latin typeface="Arial"/>
                <a:cs typeface="Arial"/>
              </a:rPr>
              <a:t>=</a:t>
            </a:r>
            <a:r>
              <a:rPr sz="2500" spc="49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request</a:t>
            </a:r>
            <a:r>
              <a:rPr sz="2500" i="1" spc="-86" dirty="0">
                <a:latin typeface="Meiryo"/>
                <a:cs typeface="Meiryo"/>
              </a:rPr>
              <a:t>−</a:t>
            </a:r>
            <a:r>
              <a:rPr sz="2500" i="1" spc="454" dirty="0">
                <a:latin typeface="Arial"/>
                <a:cs typeface="Arial"/>
              </a:rPr>
              <a:t>&gt;</a:t>
            </a:r>
            <a:r>
              <a:rPr sz="2500" spc="-25" dirty="0">
                <a:latin typeface="Arial"/>
                <a:cs typeface="Arial"/>
              </a:rPr>
              <a:t>N</a:t>
            </a:r>
            <a:r>
              <a:rPr sz="2500" spc="-98" dirty="0">
                <a:latin typeface="Arial"/>
                <a:cs typeface="Arial"/>
              </a:rPr>
              <a:t>e</a:t>
            </a:r>
            <a:r>
              <a:rPr sz="2500" spc="-12" dirty="0">
                <a:latin typeface="Arial"/>
                <a:cs typeface="Arial"/>
              </a:rPr>
              <a:t>xt; </a:t>
            </a:r>
            <a:r>
              <a:rPr sz="2700" spc="-13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eReleaseSpinLo</a:t>
            </a:r>
            <a:r>
              <a:rPr sz="2700" spc="-86" dirty="0" err="1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7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 </a:t>
            </a:r>
            <a:r>
              <a:rPr sz="2500" spc="-12" dirty="0" err="1">
                <a:latin typeface="Arial"/>
                <a:cs typeface="Arial"/>
              </a:rPr>
              <a:t>n</a:t>
            </a:r>
            <a:r>
              <a:rPr sz="2500" spc="-123" dirty="0" err="1">
                <a:latin typeface="Arial"/>
                <a:cs typeface="Arial"/>
              </a:rPr>
              <a:t>P</a:t>
            </a:r>
            <a:r>
              <a:rPr sz="2500" spc="-25" dirty="0" err="1">
                <a:latin typeface="Arial"/>
                <a:cs typeface="Arial"/>
              </a:rPr>
              <a:t>a</a:t>
            </a:r>
            <a:r>
              <a:rPr sz="2500" spc="-61" dirty="0" err="1">
                <a:latin typeface="Arial"/>
                <a:cs typeface="Arial"/>
              </a:rPr>
              <a:t>ck</a:t>
            </a:r>
            <a:r>
              <a:rPr sz="2500" spc="-12" dirty="0" err="1">
                <a:latin typeface="Arial"/>
                <a:cs typeface="Arial"/>
              </a:rPr>
              <a:t>ets</a:t>
            </a:r>
            <a:r>
              <a:rPr sz="2500" spc="-12" dirty="0">
                <a:latin typeface="Arial"/>
                <a:cs typeface="Arial"/>
              </a:rPr>
              <a:t>++;</a:t>
            </a:r>
            <a:endParaRPr lang="en-US" sz="2500" spc="-12" dirty="0">
              <a:latin typeface="Arial"/>
              <a:cs typeface="Arial"/>
            </a:endParaRPr>
          </a:p>
          <a:p>
            <a:pPr marL="648645"/>
            <a:r>
              <a:rPr lang="en-US" sz="2500" i="1" spc="-258" dirty="0">
                <a:latin typeface="Meiryo"/>
                <a:cs typeface="Meiryo"/>
              </a:rPr>
              <a:t>}</a:t>
            </a:r>
            <a:endParaRPr lang="en-US" sz="2500" dirty="0">
              <a:latin typeface="Meiryo"/>
              <a:cs typeface="Meiryo"/>
            </a:endParaRPr>
          </a:p>
          <a:p>
            <a:pPr>
              <a:lnSpc>
                <a:spcPts val="1351"/>
              </a:lnSpc>
              <a:spcBef>
                <a:spcPts val="44"/>
              </a:spcBef>
            </a:pPr>
            <a:endParaRPr lang="en-US" sz="1400" dirty="0"/>
          </a:p>
          <a:p>
            <a:pPr marL="31185"/>
            <a:r>
              <a:rPr lang="en-US" sz="2500" i="1" spc="-258" dirty="0">
                <a:latin typeface="Meiryo"/>
                <a:cs typeface="Meiryo"/>
              </a:rPr>
              <a:t>}</a:t>
            </a:r>
            <a:r>
              <a:rPr lang="en-US" sz="2500" i="1" spc="135" dirty="0">
                <a:latin typeface="Meiryo"/>
                <a:cs typeface="Meiryo"/>
              </a:rPr>
              <a:t> </a:t>
            </a:r>
            <a:r>
              <a:rPr lang="en-US" sz="2500" b="1" spc="-12" dirty="0">
                <a:cs typeface="Arial"/>
              </a:rPr>
              <a:t>while</a:t>
            </a:r>
            <a:r>
              <a:rPr lang="en-US" sz="2500" spc="-12" dirty="0">
                <a:cs typeface="Arial"/>
              </a:rPr>
              <a:t>(</a:t>
            </a:r>
            <a:r>
              <a:rPr lang="en-US" sz="2500" spc="-12" dirty="0" err="1">
                <a:cs typeface="Arial"/>
              </a:rPr>
              <a:t>n</a:t>
            </a:r>
            <a:r>
              <a:rPr lang="en-US" sz="2500" spc="-123" dirty="0" err="1">
                <a:cs typeface="Arial"/>
              </a:rPr>
              <a:t>P</a:t>
            </a:r>
            <a:r>
              <a:rPr lang="en-US" sz="2500" spc="-25" dirty="0" err="1">
                <a:cs typeface="Arial"/>
              </a:rPr>
              <a:t>a</a:t>
            </a:r>
            <a:r>
              <a:rPr lang="en-US" sz="2500" spc="-61" dirty="0" err="1">
                <a:cs typeface="Arial"/>
              </a:rPr>
              <a:t>ck</a:t>
            </a:r>
            <a:r>
              <a:rPr lang="en-US" sz="2500" spc="-12" dirty="0" err="1">
                <a:cs typeface="Arial"/>
              </a:rPr>
              <a:t>ets</a:t>
            </a:r>
            <a:r>
              <a:rPr lang="en-US" sz="2500" spc="-12" dirty="0">
                <a:cs typeface="Arial"/>
              </a:rPr>
              <a:t> != </a:t>
            </a:r>
            <a:r>
              <a:rPr lang="en-US" sz="2500" spc="-25" dirty="0" err="1">
                <a:cs typeface="Arial"/>
              </a:rPr>
              <a:t>n</a:t>
            </a:r>
            <a:r>
              <a:rPr lang="en-US" sz="2500" spc="-123" dirty="0" err="1">
                <a:cs typeface="Arial"/>
              </a:rPr>
              <a:t>P</a:t>
            </a:r>
            <a:r>
              <a:rPr lang="en-US" sz="2500" spc="-25" dirty="0" err="1">
                <a:cs typeface="Arial"/>
              </a:rPr>
              <a:t>a</a:t>
            </a:r>
            <a:r>
              <a:rPr lang="en-US" sz="2500" spc="-61" dirty="0" err="1">
                <a:cs typeface="Arial"/>
              </a:rPr>
              <a:t>ck</a:t>
            </a:r>
            <a:r>
              <a:rPr lang="en-US" sz="2500" spc="-12" dirty="0" err="1">
                <a:cs typeface="Arial"/>
              </a:rPr>
              <a:t>etsOld</a:t>
            </a:r>
            <a:r>
              <a:rPr lang="en-US" sz="2500" spc="-12" dirty="0">
                <a:cs typeface="Arial"/>
              </a:rPr>
              <a:t>);</a:t>
            </a:r>
          </a:p>
          <a:p>
            <a:pPr marL="31185"/>
            <a:endParaRPr lang="en-US" sz="2500" spc="-12" dirty="0">
              <a:cs typeface="Arial"/>
            </a:endParaRPr>
          </a:p>
          <a:p>
            <a:pPr marL="31185"/>
            <a:r>
              <a:rPr lang="en-US" sz="24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4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4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4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4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400" spc="-12" dirty="0">
                <a:cs typeface="Arial"/>
              </a:rPr>
              <a:t>();</a:t>
            </a:r>
            <a:endParaRPr lang="en-US" sz="2400" dirty="0">
              <a:cs typeface="Arial"/>
            </a:endParaRPr>
          </a:p>
          <a:p>
            <a:pPr marL="31185"/>
            <a:endParaRPr lang="en-US" sz="2500" dirty="0">
              <a:cs typeface="Arial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endParaRPr sz="2500" dirty="0">
              <a:latin typeface="Arial"/>
              <a:cs typeface="Arial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511583" y="1836131"/>
            <a:ext cx="1347667" cy="420303"/>
            <a:chOff x="9511583" y="1836131"/>
            <a:chExt cx="1347667" cy="420303"/>
          </a:xfrm>
        </p:grpSpPr>
        <p:sp>
          <p:nvSpPr>
            <p:cNvPr id="36" name="object 18"/>
            <p:cNvSpPr/>
            <p:nvPr/>
          </p:nvSpPr>
          <p:spPr>
            <a:xfrm>
              <a:off x="9511583" y="1836131"/>
              <a:ext cx="1347667" cy="420303"/>
            </a:xfrm>
            <a:custGeom>
              <a:avLst/>
              <a:gdLst/>
              <a:ahLst/>
              <a:cxnLst/>
              <a:rect l="l" t="t" r="r" b="b"/>
              <a:pathLst>
                <a:path w="491666" h="202368">
                  <a:moveTo>
                    <a:pt x="0" y="202368"/>
                  </a:moveTo>
                  <a:lnTo>
                    <a:pt x="491666" y="202368"/>
                  </a:lnTo>
                  <a:lnTo>
                    <a:pt x="491666" y="0"/>
                  </a:lnTo>
                  <a:lnTo>
                    <a:pt x="0" y="0"/>
                  </a:lnTo>
                  <a:lnTo>
                    <a:pt x="0" y="202368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19"/>
            <p:cNvSpPr txBox="1"/>
            <p:nvPr/>
          </p:nvSpPr>
          <p:spPr>
            <a:xfrm>
              <a:off x="9603235" y="1858200"/>
              <a:ext cx="116442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b=t</a:t>
              </a:r>
              <a:r>
                <a:rPr sz="2500" spc="25" dirty="0">
                  <a:latin typeface="Arial"/>
                  <a:cs typeface="Arial"/>
                </a:rPr>
                <a:t>r</a:t>
              </a:r>
              <a:r>
                <a:rPr sz="2500" spc="-12" dirty="0">
                  <a:latin typeface="Arial"/>
                  <a:cs typeface="Arial"/>
                </a:rPr>
                <a:t>ue;</a:t>
              </a:r>
              <a:endParaRPr sz="25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56557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912929" y="5599871"/>
            <a:ext cx="4587580" cy="1429579"/>
            <a:chOff x="7912929" y="5062353"/>
            <a:chExt cx="4587580" cy="1429579"/>
          </a:xfrm>
        </p:grpSpPr>
        <p:sp>
          <p:nvSpPr>
            <p:cNvPr id="12" name="object 12"/>
            <p:cNvSpPr/>
            <p:nvPr/>
          </p:nvSpPr>
          <p:spPr>
            <a:xfrm>
              <a:off x="7912929" y="5062353"/>
              <a:ext cx="4587580" cy="1429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460" y="5103002"/>
              <a:ext cx="4294126" cy="1304237"/>
            </a:xfrm>
            <a:custGeom>
              <a:avLst/>
              <a:gdLst/>
              <a:ahLst/>
              <a:cxnLst/>
              <a:rect l="l" t="t" r="r" b="b"/>
              <a:pathLst>
                <a:path w="1566615" h="627966">
                  <a:moveTo>
                    <a:pt x="1566615" y="0"/>
                  </a:moveTo>
                  <a:lnTo>
                    <a:pt x="0" y="0"/>
                  </a:lnTo>
                  <a:lnTo>
                    <a:pt x="0" y="627966"/>
                  </a:lnTo>
                  <a:lnTo>
                    <a:pt x="1424809" y="627966"/>
                  </a:lnTo>
                  <a:lnTo>
                    <a:pt x="1566615" y="549470"/>
                  </a:lnTo>
                  <a:lnTo>
                    <a:pt x="1566615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09896" y="6244206"/>
              <a:ext cx="388691" cy="163028"/>
            </a:xfrm>
            <a:custGeom>
              <a:avLst/>
              <a:gdLst/>
              <a:ahLst/>
              <a:cxnLst/>
              <a:rect l="l" t="t" r="r" b="b"/>
              <a:pathLst>
                <a:path w="141805" h="78495">
                  <a:moveTo>
                    <a:pt x="141805" y="0"/>
                  </a:moveTo>
                  <a:lnTo>
                    <a:pt x="28352" y="15699"/>
                  </a:lnTo>
                  <a:lnTo>
                    <a:pt x="0" y="78495"/>
                  </a:lnTo>
                  <a:lnTo>
                    <a:pt x="141805" y="0"/>
                  </a:lnTo>
                  <a:close/>
                </a:path>
              </a:pathLst>
            </a:custGeom>
            <a:solidFill>
              <a:srgbClr val="D6D58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4460" y="5102998"/>
              <a:ext cx="4294126" cy="1304237"/>
            </a:xfrm>
            <a:custGeom>
              <a:avLst/>
              <a:gdLst/>
              <a:ahLst/>
              <a:cxnLst/>
              <a:rect l="l" t="t" r="r" b="b"/>
              <a:pathLst>
                <a:path w="1566615" h="627966">
                  <a:moveTo>
                    <a:pt x="1424809" y="627966"/>
                  </a:moveTo>
                  <a:lnTo>
                    <a:pt x="1453161" y="565169"/>
                  </a:lnTo>
                  <a:lnTo>
                    <a:pt x="1566615" y="549470"/>
                  </a:lnTo>
                  <a:lnTo>
                    <a:pt x="1424809" y="627966"/>
                  </a:lnTo>
                  <a:lnTo>
                    <a:pt x="0" y="627966"/>
                  </a:lnTo>
                  <a:lnTo>
                    <a:pt x="0" y="0"/>
                  </a:lnTo>
                  <a:lnTo>
                    <a:pt x="1566615" y="0"/>
                  </a:lnTo>
                  <a:lnTo>
                    <a:pt x="1566615" y="549470"/>
                  </a:lnTo>
                </a:path>
              </a:pathLst>
            </a:custGeom>
            <a:ln w="415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89432" y="5460446"/>
              <a:ext cx="3811802" cy="655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marR="31185" indent="112265">
                <a:lnSpc>
                  <a:spcPts val="2947"/>
                </a:lnSpc>
              </a:pPr>
              <a:r>
                <a:rPr sz="2500" spc="-12" dirty="0">
                  <a:latin typeface="Arial"/>
                  <a:cs typeface="Arial"/>
                </a:rPr>
                <a:t>Let</a:t>
              </a:r>
              <a:r>
                <a:rPr sz="2500" spc="-135" dirty="0">
                  <a:latin typeface="Arial"/>
                  <a:cs typeface="Arial"/>
                </a:rPr>
                <a:t>’</a:t>
              </a:r>
              <a:r>
                <a:rPr sz="2500" spc="-12" dirty="0">
                  <a:latin typeface="Arial"/>
                  <a:cs typeface="Arial"/>
                </a:rPr>
                <a:t>s </a:t>
              </a:r>
              <a:r>
                <a:rPr sz="2500" spc="-25" dirty="0">
                  <a:latin typeface="Arial"/>
                  <a:cs typeface="Arial"/>
                </a:rPr>
                <a:t>add</a:t>
              </a:r>
              <a:r>
                <a:rPr sz="2500" spc="-12" dirty="0">
                  <a:latin typeface="Arial"/>
                  <a:cs typeface="Arial"/>
                </a:rPr>
                <a:t> the predicate n</a:t>
              </a:r>
              <a:r>
                <a:rPr sz="2500" spc="-123" dirty="0">
                  <a:latin typeface="Arial"/>
                  <a:cs typeface="Arial"/>
                </a:rPr>
                <a:t>P</a:t>
              </a:r>
              <a:r>
                <a:rPr sz="2500" spc="-25" dirty="0">
                  <a:latin typeface="Arial"/>
                  <a:cs typeface="Arial"/>
                </a:rPr>
                <a:t>a</a:t>
              </a:r>
              <a:r>
                <a:rPr sz="2500" spc="-61" dirty="0">
                  <a:latin typeface="Arial"/>
                  <a:cs typeface="Arial"/>
                </a:rPr>
                <a:t>ck</a:t>
              </a:r>
              <a:r>
                <a:rPr sz="2500" spc="-12" dirty="0">
                  <a:latin typeface="Arial"/>
                  <a:cs typeface="Arial"/>
                </a:rPr>
                <a:t>etsOld==n</a:t>
              </a:r>
              <a:r>
                <a:rPr sz="2500" spc="-123" dirty="0">
                  <a:latin typeface="Arial"/>
                  <a:cs typeface="Arial"/>
                </a:rPr>
                <a:t>P</a:t>
              </a:r>
              <a:r>
                <a:rPr sz="2500" spc="-25" dirty="0">
                  <a:latin typeface="Arial"/>
                  <a:cs typeface="Arial"/>
                </a:rPr>
                <a:t>a</a:t>
              </a:r>
              <a:r>
                <a:rPr sz="2500" spc="-61" dirty="0">
                  <a:latin typeface="Arial"/>
                  <a:cs typeface="Arial"/>
                </a:rPr>
                <a:t>ck</a:t>
              </a:r>
              <a:r>
                <a:rPr sz="2500" spc="-12" dirty="0">
                  <a:latin typeface="Arial"/>
                  <a:cs typeface="Arial"/>
                </a:rPr>
                <a:t>ets</a:t>
              </a:r>
              <a:endParaRPr sz="2500" dirty="0">
                <a:latin typeface="Arial"/>
                <a:cs typeface="Arial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23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94260" y="1088766"/>
            <a:ext cx="1846336" cy="5090846"/>
            <a:chOff x="986771" y="1099683"/>
            <a:chExt cx="1846336" cy="5090846"/>
          </a:xfrm>
        </p:grpSpPr>
        <p:sp>
          <p:nvSpPr>
            <p:cNvPr id="21" name="object 8"/>
            <p:cNvSpPr/>
            <p:nvPr/>
          </p:nvSpPr>
          <p:spPr>
            <a:xfrm>
              <a:off x="986771" y="1099683"/>
              <a:ext cx="1846336" cy="50908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9"/>
            <p:cNvSpPr txBox="1"/>
            <p:nvPr/>
          </p:nvSpPr>
          <p:spPr>
            <a:xfrm>
              <a:off x="1051673" y="438732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3" name="object 10"/>
            <p:cNvSpPr txBox="1"/>
            <p:nvPr/>
          </p:nvSpPr>
          <p:spPr>
            <a:xfrm>
              <a:off x="2107588" y="5810250"/>
              <a:ext cx="383199" cy="2898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>
                <a:spcBef>
                  <a:spcPts val="1093"/>
                </a:spcBef>
                <a:tabLst>
                  <a:tab pos="648645" algn="l"/>
                </a:tabLst>
              </a:pPr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241201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9"/>
            <p:cNvSpPr txBox="1"/>
            <p:nvPr/>
          </p:nvSpPr>
          <p:spPr>
            <a:xfrm>
              <a:off x="1780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9"/>
            <p:cNvSpPr txBox="1"/>
            <p:nvPr/>
          </p:nvSpPr>
          <p:spPr>
            <a:xfrm>
              <a:off x="1804987" y="206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9"/>
            <p:cNvSpPr txBox="1"/>
            <p:nvPr/>
          </p:nvSpPr>
          <p:spPr>
            <a:xfrm>
              <a:off x="2466626" y="29908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9"/>
            <p:cNvSpPr txBox="1"/>
            <p:nvPr/>
          </p:nvSpPr>
          <p:spPr>
            <a:xfrm>
              <a:off x="14239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3"/>
            <p:cNvSpPr txBox="1"/>
            <p:nvPr/>
          </p:nvSpPr>
          <p:spPr>
            <a:xfrm>
              <a:off x="1752948" y="1153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3"/>
            <p:cNvSpPr txBox="1"/>
            <p:nvPr/>
          </p:nvSpPr>
          <p:spPr>
            <a:xfrm>
              <a:off x="2081909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3"/>
            <p:cNvSpPr txBox="1"/>
            <p:nvPr/>
          </p:nvSpPr>
          <p:spPr>
            <a:xfrm>
              <a:off x="1409193" y="5801469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3"/>
            <p:cNvSpPr txBox="1"/>
            <p:nvPr/>
          </p:nvSpPr>
          <p:spPr>
            <a:xfrm>
              <a:off x="2464404" y="3450576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34" name="object 3"/>
          <p:cNvSpPr txBox="1"/>
          <p:nvPr/>
        </p:nvSpPr>
        <p:spPr>
          <a:xfrm>
            <a:off x="4222693" y="704850"/>
            <a:ext cx="5507094" cy="5656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500" b="1" spc="-25" dirty="0">
                <a:latin typeface="Arial"/>
                <a:cs typeface="Arial"/>
              </a:rPr>
              <a:t>do</a:t>
            </a:r>
            <a:r>
              <a:rPr sz="2500" b="1" spc="-12" dirty="0">
                <a:latin typeface="Arial"/>
                <a:cs typeface="Arial"/>
              </a:rPr>
              <a:t> </a:t>
            </a:r>
            <a:r>
              <a:rPr sz="2500" i="1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648645" marR="852906">
              <a:lnSpc>
                <a:spcPts val="4346"/>
              </a:lnSpc>
              <a:spcBef>
                <a:spcPts val="467"/>
              </a:spcBef>
            </a:pPr>
            <a:r>
              <a:rPr sz="2700" spc="-13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eAcquireSpinLo</a:t>
            </a:r>
            <a:r>
              <a:rPr sz="2700" spc="-86" dirty="0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700" spc="-25" dirty="0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7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 n</a:t>
            </a:r>
            <a:r>
              <a:rPr sz="2500" spc="-123" dirty="0">
                <a:latin typeface="Arial"/>
                <a:cs typeface="Arial"/>
              </a:rPr>
              <a:t>P</a:t>
            </a:r>
            <a:r>
              <a:rPr sz="2500" spc="-25" dirty="0">
                <a:latin typeface="Arial"/>
                <a:cs typeface="Arial"/>
              </a:rPr>
              <a:t>a</a:t>
            </a:r>
            <a:r>
              <a:rPr sz="2500" spc="-61" dirty="0">
                <a:latin typeface="Arial"/>
                <a:cs typeface="Arial"/>
              </a:rPr>
              <a:t>ck</a:t>
            </a:r>
            <a:r>
              <a:rPr sz="2500" spc="-12" dirty="0">
                <a:latin typeface="Arial"/>
                <a:cs typeface="Arial"/>
              </a:rPr>
              <a:t>etsOld </a:t>
            </a:r>
            <a:r>
              <a:rPr sz="2500" spc="-25" dirty="0">
                <a:latin typeface="Arial"/>
                <a:cs typeface="Arial"/>
              </a:rPr>
              <a:t>=</a:t>
            </a:r>
            <a:r>
              <a:rPr sz="2500" spc="-12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n</a:t>
            </a:r>
            <a:r>
              <a:rPr sz="2500" spc="-123" dirty="0">
                <a:latin typeface="Arial"/>
                <a:cs typeface="Arial"/>
              </a:rPr>
              <a:t>P</a:t>
            </a:r>
            <a:r>
              <a:rPr sz="2500" spc="-25" dirty="0">
                <a:latin typeface="Arial"/>
                <a:cs typeface="Arial"/>
              </a:rPr>
              <a:t>a</a:t>
            </a:r>
            <a:r>
              <a:rPr sz="2500" spc="-61" dirty="0">
                <a:latin typeface="Arial"/>
                <a:cs typeface="Arial"/>
              </a:rPr>
              <a:t>ck</a:t>
            </a:r>
            <a:r>
              <a:rPr sz="2500" spc="-12" dirty="0">
                <a:latin typeface="Arial"/>
                <a:cs typeface="Arial"/>
              </a:rPr>
              <a:t>ets;</a:t>
            </a:r>
            <a:endParaRPr sz="2500" dirty="0">
              <a:latin typeface="Arial"/>
              <a:cs typeface="Arial"/>
            </a:endParaRPr>
          </a:p>
          <a:p>
            <a:pPr marL="693863">
              <a:spcBef>
                <a:spcPts val="909"/>
              </a:spcBef>
            </a:pPr>
            <a:r>
              <a:rPr sz="2500" b="1" spc="-12" dirty="0">
                <a:latin typeface="Arial"/>
                <a:cs typeface="Arial"/>
              </a:rPr>
              <a:t>if</a:t>
            </a:r>
            <a:r>
              <a:rPr sz="2500" b="1" spc="-196" dirty="0">
                <a:latin typeface="Arial"/>
                <a:cs typeface="Arial"/>
              </a:rPr>
              <a:t> </a:t>
            </a:r>
            <a:r>
              <a:rPr sz="2500" spc="123" dirty="0">
                <a:latin typeface="Arial"/>
                <a:cs typeface="Arial"/>
              </a:rPr>
              <a:t>(</a:t>
            </a:r>
            <a:r>
              <a:rPr sz="2500" spc="-12" dirty="0">
                <a:latin typeface="Arial"/>
                <a:cs typeface="Arial"/>
              </a:rPr>
              <a:t>r</a:t>
            </a:r>
            <a:r>
              <a:rPr sz="2500" spc="-37" dirty="0">
                <a:latin typeface="Arial"/>
                <a:cs typeface="Arial"/>
              </a:rPr>
              <a:t>e</a:t>
            </a:r>
            <a:r>
              <a:rPr sz="2500" spc="-12" dirty="0">
                <a:latin typeface="Arial"/>
                <a:cs typeface="Arial"/>
              </a:rPr>
              <a:t>quest)</a:t>
            </a:r>
            <a:r>
              <a:rPr sz="2500" spc="246" dirty="0">
                <a:latin typeface="Arial"/>
                <a:cs typeface="Arial"/>
              </a:rPr>
              <a:t> </a:t>
            </a:r>
            <a:r>
              <a:rPr sz="2500" i="1" spc="-258" dirty="0">
                <a:latin typeface="Meiryo"/>
                <a:cs typeface="Meiryo"/>
              </a:rPr>
              <a:t>{</a:t>
            </a:r>
            <a:endParaRPr sz="2500" dirty="0">
              <a:latin typeface="Meiryo"/>
              <a:cs typeface="Meiryo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r>
              <a:rPr sz="2500" spc="-12" dirty="0">
                <a:latin typeface="Arial"/>
                <a:cs typeface="Arial"/>
              </a:rPr>
              <a:t>request </a:t>
            </a:r>
            <a:r>
              <a:rPr sz="2500" spc="-25" dirty="0">
                <a:latin typeface="Arial"/>
                <a:cs typeface="Arial"/>
              </a:rPr>
              <a:t>=</a:t>
            </a:r>
            <a:r>
              <a:rPr sz="2500" spc="49" dirty="0"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request</a:t>
            </a:r>
            <a:r>
              <a:rPr sz="2500" i="1" spc="-86" dirty="0">
                <a:latin typeface="Meiryo"/>
                <a:cs typeface="Meiryo"/>
              </a:rPr>
              <a:t>−</a:t>
            </a:r>
            <a:r>
              <a:rPr sz="2500" i="1" spc="454" dirty="0">
                <a:latin typeface="Arial"/>
                <a:cs typeface="Arial"/>
              </a:rPr>
              <a:t>&gt;</a:t>
            </a:r>
            <a:r>
              <a:rPr sz="2500" spc="-25" dirty="0">
                <a:latin typeface="Arial"/>
                <a:cs typeface="Arial"/>
              </a:rPr>
              <a:t>N</a:t>
            </a:r>
            <a:r>
              <a:rPr sz="2500" spc="-98" dirty="0">
                <a:latin typeface="Arial"/>
                <a:cs typeface="Arial"/>
              </a:rPr>
              <a:t>e</a:t>
            </a:r>
            <a:r>
              <a:rPr sz="2500" spc="-12" dirty="0">
                <a:latin typeface="Arial"/>
                <a:cs typeface="Arial"/>
              </a:rPr>
              <a:t>xt; </a:t>
            </a:r>
            <a:r>
              <a:rPr sz="2700" spc="-13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eReleaseSpinLo</a:t>
            </a:r>
            <a:r>
              <a:rPr sz="2700" spc="-86" dirty="0" err="1">
                <a:solidFill>
                  <a:srgbClr val="1F4A86"/>
                </a:solidFill>
                <a:latin typeface="Arial"/>
                <a:cs typeface="Arial"/>
              </a:rPr>
              <a:t>c</a:t>
            </a:r>
            <a:r>
              <a:rPr sz="2700" spc="-25" dirty="0" err="1">
                <a:solidFill>
                  <a:srgbClr val="1F4A86"/>
                </a:solidFill>
                <a:latin typeface="Arial"/>
                <a:cs typeface="Arial"/>
              </a:rPr>
              <a:t>k</a:t>
            </a:r>
            <a:r>
              <a:rPr sz="2700" spc="-258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2500" spc="-12" dirty="0">
                <a:latin typeface="Arial"/>
                <a:cs typeface="Arial"/>
              </a:rPr>
              <a:t>(); </a:t>
            </a:r>
            <a:r>
              <a:rPr sz="2500" spc="-12" dirty="0" err="1">
                <a:latin typeface="Arial"/>
                <a:cs typeface="Arial"/>
              </a:rPr>
              <a:t>n</a:t>
            </a:r>
            <a:r>
              <a:rPr sz="2500" spc="-123" dirty="0" err="1">
                <a:latin typeface="Arial"/>
                <a:cs typeface="Arial"/>
              </a:rPr>
              <a:t>P</a:t>
            </a:r>
            <a:r>
              <a:rPr sz="2500" spc="-25" dirty="0" err="1">
                <a:latin typeface="Arial"/>
                <a:cs typeface="Arial"/>
              </a:rPr>
              <a:t>a</a:t>
            </a:r>
            <a:r>
              <a:rPr sz="2500" spc="-61" dirty="0" err="1">
                <a:latin typeface="Arial"/>
                <a:cs typeface="Arial"/>
              </a:rPr>
              <a:t>ck</a:t>
            </a:r>
            <a:r>
              <a:rPr sz="2500" spc="-12" dirty="0" err="1">
                <a:latin typeface="Arial"/>
                <a:cs typeface="Arial"/>
              </a:rPr>
              <a:t>ets</a:t>
            </a:r>
            <a:r>
              <a:rPr sz="2500" spc="-12" dirty="0">
                <a:latin typeface="Arial"/>
                <a:cs typeface="Arial"/>
              </a:rPr>
              <a:t>++;</a:t>
            </a:r>
            <a:endParaRPr lang="en-US" sz="2500" spc="-12" dirty="0">
              <a:latin typeface="Arial"/>
              <a:cs typeface="Arial"/>
            </a:endParaRPr>
          </a:p>
          <a:p>
            <a:pPr marL="648645"/>
            <a:r>
              <a:rPr lang="en-US" sz="2500" i="1" spc="-258" dirty="0">
                <a:latin typeface="Meiryo"/>
                <a:cs typeface="Meiryo"/>
              </a:rPr>
              <a:t>}</a:t>
            </a:r>
            <a:endParaRPr lang="en-US" sz="2500" dirty="0">
              <a:latin typeface="Meiryo"/>
              <a:cs typeface="Meiryo"/>
            </a:endParaRPr>
          </a:p>
          <a:p>
            <a:pPr>
              <a:lnSpc>
                <a:spcPts val="1351"/>
              </a:lnSpc>
              <a:spcBef>
                <a:spcPts val="44"/>
              </a:spcBef>
            </a:pPr>
            <a:endParaRPr lang="en-US" sz="1400" dirty="0"/>
          </a:p>
          <a:p>
            <a:pPr marL="31185"/>
            <a:r>
              <a:rPr lang="en-US" sz="2500" i="1" spc="-258" dirty="0">
                <a:latin typeface="Meiryo"/>
                <a:cs typeface="Meiryo"/>
              </a:rPr>
              <a:t>}</a:t>
            </a:r>
            <a:r>
              <a:rPr lang="en-US" sz="2500" i="1" spc="135" dirty="0">
                <a:latin typeface="Meiryo"/>
                <a:cs typeface="Meiryo"/>
              </a:rPr>
              <a:t> </a:t>
            </a:r>
            <a:r>
              <a:rPr lang="en-US" sz="2500" b="1" spc="-12" dirty="0">
                <a:cs typeface="Arial"/>
              </a:rPr>
              <a:t>while</a:t>
            </a:r>
            <a:r>
              <a:rPr lang="en-US" sz="2500" spc="-12" dirty="0">
                <a:cs typeface="Arial"/>
              </a:rPr>
              <a:t>(</a:t>
            </a:r>
            <a:r>
              <a:rPr lang="en-US" sz="2500" spc="-12" dirty="0" err="1">
                <a:cs typeface="Arial"/>
              </a:rPr>
              <a:t>n</a:t>
            </a:r>
            <a:r>
              <a:rPr lang="en-US" sz="2500" spc="-123" dirty="0" err="1">
                <a:cs typeface="Arial"/>
              </a:rPr>
              <a:t>P</a:t>
            </a:r>
            <a:r>
              <a:rPr lang="en-US" sz="2500" spc="-25" dirty="0" err="1">
                <a:cs typeface="Arial"/>
              </a:rPr>
              <a:t>a</a:t>
            </a:r>
            <a:r>
              <a:rPr lang="en-US" sz="2500" spc="-61" dirty="0" err="1">
                <a:cs typeface="Arial"/>
              </a:rPr>
              <a:t>ck</a:t>
            </a:r>
            <a:r>
              <a:rPr lang="en-US" sz="2500" spc="-12" dirty="0" err="1">
                <a:cs typeface="Arial"/>
              </a:rPr>
              <a:t>ets</a:t>
            </a:r>
            <a:r>
              <a:rPr lang="en-US" sz="2500" spc="-12" dirty="0">
                <a:cs typeface="Arial"/>
              </a:rPr>
              <a:t> != </a:t>
            </a:r>
            <a:r>
              <a:rPr lang="en-US" sz="2500" spc="-25" dirty="0" err="1">
                <a:cs typeface="Arial"/>
              </a:rPr>
              <a:t>n</a:t>
            </a:r>
            <a:r>
              <a:rPr lang="en-US" sz="2500" spc="-123" dirty="0" err="1">
                <a:cs typeface="Arial"/>
              </a:rPr>
              <a:t>P</a:t>
            </a:r>
            <a:r>
              <a:rPr lang="en-US" sz="2500" spc="-25" dirty="0" err="1">
                <a:cs typeface="Arial"/>
              </a:rPr>
              <a:t>a</a:t>
            </a:r>
            <a:r>
              <a:rPr lang="en-US" sz="2500" spc="-61" dirty="0" err="1">
                <a:cs typeface="Arial"/>
              </a:rPr>
              <a:t>ck</a:t>
            </a:r>
            <a:r>
              <a:rPr lang="en-US" sz="2500" spc="-12" dirty="0" err="1">
                <a:cs typeface="Arial"/>
              </a:rPr>
              <a:t>etsOld</a:t>
            </a:r>
            <a:r>
              <a:rPr lang="en-US" sz="2500" spc="-12" dirty="0">
                <a:cs typeface="Arial"/>
              </a:rPr>
              <a:t>);</a:t>
            </a:r>
          </a:p>
          <a:p>
            <a:pPr marL="31185"/>
            <a:endParaRPr lang="en-US" sz="2500" spc="-12" dirty="0">
              <a:cs typeface="Arial"/>
            </a:endParaRPr>
          </a:p>
          <a:p>
            <a:pPr marL="31185"/>
            <a:r>
              <a:rPr lang="en-US" sz="2400" spc="-13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400" spc="-25" dirty="0" err="1">
                <a:solidFill>
                  <a:srgbClr val="1F4A86"/>
                </a:solidFill>
                <a:cs typeface="Arial"/>
              </a:rPr>
              <a:t>eReleaseSpinLo</a:t>
            </a:r>
            <a:r>
              <a:rPr lang="en-US" sz="2400" spc="-86" dirty="0" err="1">
                <a:solidFill>
                  <a:srgbClr val="1F4A86"/>
                </a:solidFill>
                <a:cs typeface="Arial"/>
              </a:rPr>
              <a:t>c</a:t>
            </a:r>
            <a:r>
              <a:rPr lang="en-US" sz="2400" spc="-25" dirty="0" err="1">
                <a:solidFill>
                  <a:srgbClr val="1F4A86"/>
                </a:solidFill>
                <a:cs typeface="Arial"/>
              </a:rPr>
              <a:t>k</a:t>
            </a:r>
            <a:r>
              <a:rPr lang="en-US" sz="2400" spc="-258" dirty="0">
                <a:solidFill>
                  <a:srgbClr val="1F4A86"/>
                </a:solidFill>
                <a:cs typeface="Arial"/>
              </a:rPr>
              <a:t> </a:t>
            </a:r>
            <a:r>
              <a:rPr lang="en-US" sz="2400" spc="-12" dirty="0">
                <a:cs typeface="Arial"/>
              </a:rPr>
              <a:t>();</a:t>
            </a:r>
            <a:endParaRPr lang="en-US" sz="2400" dirty="0">
              <a:cs typeface="Arial"/>
            </a:endParaRPr>
          </a:p>
          <a:p>
            <a:pPr marL="31185"/>
            <a:endParaRPr lang="en-US" sz="2500" dirty="0">
              <a:cs typeface="Arial"/>
            </a:endParaRPr>
          </a:p>
          <a:p>
            <a:pPr marL="1267664" marR="31185">
              <a:lnSpc>
                <a:spcPct val="141600"/>
              </a:lnSpc>
              <a:spcBef>
                <a:spcPts val="184"/>
              </a:spcBef>
            </a:pPr>
            <a:endParaRPr sz="2500" dirty="0">
              <a:latin typeface="Arial"/>
              <a:cs typeface="Arial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511583" y="1836131"/>
            <a:ext cx="1347667" cy="420303"/>
            <a:chOff x="9511583" y="1836131"/>
            <a:chExt cx="1347667" cy="420303"/>
          </a:xfrm>
        </p:grpSpPr>
        <p:sp>
          <p:nvSpPr>
            <p:cNvPr id="36" name="object 18"/>
            <p:cNvSpPr/>
            <p:nvPr/>
          </p:nvSpPr>
          <p:spPr>
            <a:xfrm>
              <a:off x="9511583" y="1836131"/>
              <a:ext cx="1347667" cy="420303"/>
            </a:xfrm>
            <a:custGeom>
              <a:avLst/>
              <a:gdLst/>
              <a:ahLst/>
              <a:cxnLst/>
              <a:rect l="l" t="t" r="r" b="b"/>
              <a:pathLst>
                <a:path w="491666" h="202368">
                  <a:moveTo>
                    <a:pt x="0" y="202368"/>
                  </a:moveTo>
                  <a:lnTo>
                    <a:pt x="491666" y="202368"/>
                  </a:lnTo>
                  <a:lnTo>
                    <a:pt x="491666" y="0"/>
                  </a:lnTo>
                  <a:lnTo>
                    <a:pt x="0" y="0"/>
                  </a:lnTo>
                  <a:lnTo>
                    <a:pt x="0" y="202368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19"/>
            <p:cNvSpPr txBox="1"/>
            <p:nvPr/>
          </p:nvSpPr>
          <p:spPr>
            <a:xfrm>
              <a:off x="9603235" y="1858200"/>
              <a:ext cx="116442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b=t</a:t>
              </a:r>
              <a:r>
                <a:rPr sz="2500" spc="25" dirty="0">
                  <a:latin typeface="Arial"/>
                  <a:cs typeface="Arial"/>
                </a:rPr>
                <a:t>r</a:t>
              </a:r>
              <a:r>
                <a:rPr sz="2500" spc="-12" dirty="0">
                  <a:latin typeface="Arial"/>
                  <a:cs typeface="Arial"/>
                </a:rPr>
                <a:t>ue;</a:t>
              </a:r>
              <a:endParaRPr sz="2500" dirty="0">
                <a:latin typeface="Arial"/>
                <a:cs typeface="Arial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11582" y="3901743"/>
            <a:ext cx="2125926" cy="460707"/>
            <a:chOff x="9511582" y="3701203"/>
            <a:chExt cx="2125926" cy="460707"/>
          </a:xfrm>
        </p:grpSpPr>
        <p:sp>
          <p:nvSpPr>
            <p:cNvPr id="39" name="object 22"/>
            <p:cNvSpPr/>
            <p:nvPr/>
          </p:nvSpPr>
          <p:spPr>
            <a:xfrm>
              <a:off x="9511582" y="3701203"/>
              <a:ext cx="2125926" cy="422405"/>
            </a:xfrm>
            <a:custGeom>
              <a:avLst/>
              <a:gdLst/>
              <a:ahLst/>
              <a:cxnLst/>
              <a:rect l="l" t="t" r="r" b="b"/>
              <a:pathLst>
                <a:path w="775596" h="203380">
                  <a:moveTo>
                    <a:pt x="0" y="203380"/>
                  </a:moveTo>
                  <a:lnTo>
                    <a:pt x="775596" y="203380"/>
                  </a:lnTo>
                  <a:lnTo>
                    <a:pt x="775596" y="0"/>
                  </a:lnTo>
                  <a:lnTo>
                    <a:pt x="0" y="0"/>
                  </a:lnTo>
                  <a:lnTo>
                    <a:pt x="0" y="203380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23"/>
            <p:cNvSpPr txBox="1"/>
            <p:nvPr/>
          </p:nvSpPr>
          <p:spPr>
            <a:xfrm>
              <a:off x="9603235" y="3725372"/>
              <a:ext cx="1940712" cy="4365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25" dirty="0">
                  <a:latin typeface="Arial"/>
                  <a:cs typeface="Arial"/>
                </a:rPr>
                <a:t>b=b?</a:t>
              </a:r>
              <a:r>
                <a:rPr sz="2500" spc="-86" dirty="0">
                  <a:latin typeface="Arial"/>
                  <a:cs typeface="Arial"/>
                </a:rPr>
                <a:t>f</a:t>
              </a:r>
              <a:r>
                <a:rPr sz="2500" spc="-12" dirty="0">
                  <a:latin typeface="Arial"/>
                  <a:cs typeface="Arial"/>
                </a:rPr>
                <a:t>alse:</a:t>
              </a:r>
              <a:r>
                <a:rPr sz="2500" i="1" spc="-307" dirty="0">
                  <a:latin typeface="Meiryo"/>
                  <a:cs typeface="Meiryo"/>
                </a:rPr>
                <a:t>∗</a:t>
              </a:r>
              <a:r>
                <a:rPr sz="2500" spc="-12" dirty="0">
                  <a:latin typeface="Arial"/>
                  <a:cs typeface="Arial"/>
                </a:rPr>
                <a:t>;</a:t>
              </a:r>
              <a:endParaRPr sz="2500">
                <a:latin typeface="Arial"/>
                <a:cs typeface="Arial"/>
              </a:endParaRPr>
            </a:p>
          </p:txBody>
        </p:sp>
      </p:grpSp>
      <p:sp>
        <p:nvSpPr>
          <p:cNvPr id="41" name="object 21"/>
          <p:cNvSpPr/>
          <p:nvPr/>
        </p:nvSpPr>
        <p:spPr>
          <a:xfrm>
            <a:off x="9600948" y="4972050"/>
            <a:ext cx="662239" cy="386007"/>
          </a:xfrm>
          <a:custGeom>
            <a:avLst/>
            <a:gdLst/>
            <a:ahLst/>
            <a:cxnLst/>
            <a:rect l="l" t="t" r="r" b="b"/>
            <a:pathLst>
              <a:path w="219639" h="185855">
                <a:moveTo>
                  <a:pt x="0" y="185855"/>
                </a:moveTo>
                <a:lnTo>
                  <a:pt x="219639" y="185855"/>
                </a:lnTo>
                <a:lnTo>
                  <a:pt x="219639" y="0"/>
                </a:lnTo>
                <a:lnTo>
                  <a:pt x="0" y="0"/>
                </a:lnTo>
                <a:lnTo>
                  <a:pt x="0" y="185855"/>
                </a:lnTo>
                <a:close/>
              </a:path>
            </a:pathLst>
          </a:custGeom>
          <a:solidFill>
            <a:srgbClr val="FCE94E"/>
          </a:solidFill>
        </p:spPr>
        <p:txBody>
          <a:bodyPr wrap="square" lIns="0" tIns="0" rIns="0" bIns="0" rtlCol="0">
            <a:noAutofit/>
          </a:bodyPr>
          <a:lstStyle/>
          <a:p>
            <a:pPr marL="31185" algn="ctr"/>
            <a:r>
              <a:rPr lang="en-US" sz="3600" spc="295" baseline="-5555" dirty="0">
                <a:cs typeface="Arial"/>
              </a:rPr>
              <a:t>!</a:t>
            </a:r>
            <a:r>
              <a:rPr lang="en-US" sz="3600" spc="-37" baseline="-5555" dirty="0">
                <a:cs typeface="Arial"/>
              </a:rPr>
              <a:t>b</a:t>
            </a:r>
            <a:endParaRPr lang="en-US" sz="2400" baseline="-555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973819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17129" y="915252"/>
            <a:ext cx="6612858" cy="5733198"/>
            <a:chOff x="4488529" y="915252"/>
            <a:chExt cx="6612858" cy="5733198"/>
          </a:xfrm>
        </p:grpSpPr>
        <p:sp>
          <p:nvSpPr>
            <p:cNvPr id="3" name="object 3"/>
            <p:cNvSpPr txBox="1"/>
            <p:nvPr/>
          </p:nvSpPr>
          <p:spPr>
            <a:xfrm>
              <a:off x="4488529" y="915252"/>
              <a:ext cx="6612858" cy="573319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b="1" spc="-25" dirty="0">
                  <a:latin typeface="Arial"/>
                  <a:cs typeface="Arial"/>
                </a:rPr>
                <a:t>do</a:t>
              </a:r>
              <a:r>
                <a:rPr sz="2500" b="1" spc="-12" dirty="0">
                  <a:latin typeface="Arial"/>
                  <a:cs typeface="Arial"/>
                </a:rPr>
                <a:t> </a:t>
              </a:r>
              <a:r>
                <a:rPr sz="2500" i="1" spc="-258" dirty="0">
                  <a:latin typeface="Meiryo"/>
                  <a:cs typeface="Meiryo"/>
                </a:rPr>
                <a:t>{</a:t>
              </a:r>
              <a:endParaRPr sz="2500" dirty="0">
                <a:latin typeface="Meiryo"/>
                <a:cs typeface="Meiryo"/>
              </a:endParaRPr>
            </a:p>
            <a:p>
              <a:pPr>
                <a:lnSpc>
                  <a:spcPts val="1228"/>
                </a:lnSpc>
                <a:spcBef>
                  <a:spcPts val="17"/>
                </a:spcBef>
              </a:pPr>
              <a:endParaRPr sz="1200" dirty="0"/>
            </a:p>
            <a:p>
              <a:pPr marL="648645"/>
              <a:r>
                <a:rPr sz="2700" spc="-13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eAcquireSpinLo</a:t>
              </a:r>
              <a:r>
                <a:rPr sz="2700" spc="-86" dirty="0" err="1">
                  <a:solidFill>
                    <a:srgbClr val="1F4A86"/>
                  </a:solidFill>
                  <a:latin typeface="Arial"/>
                  <a:cs typeface="Arial"/>
                </a:rPr>
                <a:t>c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8" dirty="0">
                  <a:solidFill>
                    <a:srgbClr val="1F4A86"/>
                  </a:solidFill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();</a:t>
              </a:r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b="1" spc="-12" dirty="0">
                <a:cs typeface="Arial"/>
              </a:endParaRPr>
            </a:p>
            <a:p>
              <a:pPr marL="648645"/>
              <a:r>
                <a:rPr lang="en-US" sz="2500" b="1" spc="-12" dirty="0">
                  <a:cs typeface="Arial"/>
                </a:rPr>
                <a:t>if</a:t>
              </a:r>
              <a:r>
                <a:rPr lang="en-US" sz="2500" b="1" spc="-110" dirty="0">
                  <a:cs typeface="Arial"/>
                </a:rPr>
                <a:t> </a:t>
              </a:r>
              <a:r>
                <a:rPr lang="en-US" sz="2500" spc="-12" dirty="0">
                  <a:cs typeface="Arial"/>
                </a:rPr>
                <a:t>(</a:t>
              </a:r>
              <a:r>
                <a:rPr lang="en-US" sz="2500" i="1" spc="-307" dirty="0">
                  <a:latin typeface="Meiryo"/>
                  <a:cs typeface="Meiryo"/>
                </a:rPr>
                <a:t>∗</a:t>
              </a:r>
              <a:r>
                <a:rPr lang="en-US" sz="2500" spc="-12" dirty="0">
                  <a:cs typeface="Arial"/>
                </a:rPr>
                <a:t>) </a:t>
              </a:r>
              <a:r>
                <a:rPr lang="en-US" sz="2500" spc="-49" dirty="0">
                  <a:cs typeface="Arial"/>
                </a:rPr>
                <a:t> </a:t>
              </a:r>
              <a:r>
                <a:rPr lang="en-US" sz="2500" i="1" spc="-258" dirty="0">
                  <a:latin typeface="Meiryo"/>
                  <a:cs typeface="Meiryo"/>
                </a:rPr>
                <a:t>{</a:t>
              </a:r>
              <a:endParaRPr lang="en-US" sz="2500" dirty="0">
                <a:latin typeface="Meiryo"/>
                <a:cs typeface="Meiryo"/>
              </a:endParaRPr>
            </a:p>
            <a:p>
              <a:pPr marL="648645"/>
              <a:r>
                <a:rPr lang="en-US" sz="2500" dirty="0">
                  <a:latin typeface="Arial"/>
                  <a:cs typeface="Arial"/>
                </a:rPr>
                <a:t>	    </a:t>
              </a:r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endParaRPr lang="en-US" sz="2400" dirty="0">
                <a:latin typeface="Meiryo"/>
                <a:cs typeface="Meiryo"/>
              </a:endParaRPr>
            </a:p>
            <a:p>
              <a:pPr>
                <a:lnSpc>
                  <a:spcPts val="1596"/>
                </a:lnSpc>
                <a:spcBef>
                  <a:spcPts val="52"/>
                </a:spcBef>
              </a:pPr>
              <a:endParaRPr lang="en-US" sz="1400" dirty="0"/>
            </a:p>
            <a:p>
              <a:pPr marL="3118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r>
                <a:rPr lang="en-US" sz="2400" i="1" spc="135" dirty="0">
                  <a:latin typeface="Meiryo"/>
                  <a:cs typeface="Meiryo"/>
                </a:rPr>
                <a:t> </a:t>
              </a:r>
              <a:r>
                <a:rPr lang="en-US" sz="2400" b="1" spc="-12" dirty="0">
                  <a:cs typeface="Arial"/>
                </a:rPr>
                <a:t>while</a:t>
              </a:r>
              <a:r>
                <a:rPr lang="en-US" sz="2400" spc="-12" dirty="0">
                  <a:cs typeface="Arial"/>
                </a:rPr>
                <a:t>(</a:t>
              </a:r>
              <a:r>
                <a:rPr lang="en-US" sz="2400" spc="258" dirty="0">
                  <a:cs typeface="Arial"/>
                </a:rPr>
                <a:t> </a:t>
              </a:r>
              <a:r>
                <a:rPr lang="en-US" sz="2400" spc="-25" dirty="0">
                  <a:cs typeface="Arial"/>
                </a:rPr>
                <a:t> </a:t>
              </a:r>
              <a:r>
                <a:rPr lang="en-US" sz="2400" spc="-280" dirty="0"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);</a:t>
              </a:r>
            </a:p>
            <a:p>
              <a:pPr marL="31185"/>
              <a:endParaRPr lang="en-US" sz="2400" spc="-12" dirty="0">
                <a:cs typeface="Arial"/>
              </a:endParaRPr>
            </a:p>
            <a:p>
              <a:pPr marL="31185"/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  <a:endParaRPr lang="en-US" sz="2400" dirty="0">
                <a:cs typeface="Arial"/>
              </a:endParaRPr>
            </a:p>
            <a:p>
              <a:pPr marL="31185"/>
              <a:endParaRPr lang="en-US" sz="2400" dirty="0">
                <a:cs typeface="Arial"/>
              </a:endParaRPr>
            </a:p>
            <a:p>
              <a:pPr marL="648645"/>
              <a:endParaRPr lang="en-US" sz="2400" dirty="0">
                <a:cs typeface="Arial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214059" y="1853295"/>
              <a:ext cx="1302591" cy="386158"/>
            </a:xfrm>
            <a:custGeom>
              <a:avLst/>
              <a:gdLst/>
              <a:ahLst/>
              <a:cxnLst/>
              <a:rect l="l" t="t" r="r" b="b"/>
              <a:pathLst>
                <a:path w="475221" h="185928">
                  <a:moveTo>
                    <a:pt x="0" y="185928"/>
                  </a:moveTo>
                  <a:lnTo>
                    <a:pt x="475221" y="185928"/>
                  </a:lnTo>
                  <a:lnTo>
                    <a:pt x="475221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283297" y="1858200"/>
              <a:ext cx="116442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b=t</a:t>
              </a:r>
              <a:r>
                <a:rPr sz="2500" spc="25" dirty="0">
                  <a:latin typeface="Arial"/>
                  <a:cs typeface="Arial"/>
                </a:rPr>
                <a:t>r</a:t>
              </a:r>
              <a:r>
                <a:rPr sz="2500" spc="-12" dirty="0">
                  <a:latin typeface="Arial"/>
                  <a:cs typeface="Arial"/>
                </a:rPr>
                <a:t>ue;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04811" y="3718328"/>
              <a:ext cx="2080825" cy="388268"/>
            </a:xfrm>
            <a:custGeom>
              <a:avLst/>
              <a:gdLst/>
              <a:ahLst/>
              <a:cxnLst/>
              <a:rect l="l" t="t" r="r" b="b"/>
              <a:pathLst>
                <a:path w="759142" h="186944">
                  <a:moveTo>
                    <a:pt x="0" y="186944"/>
                  </a:moveTo>
                  <a:lnTo>
                    <a:pt x="759142" y="186944"/>
                  </a:lnTo>
                  <a:lnTo>
                    <a:pt x="759142" y="0"/>
                  </a:lnTo>
                  <a:lnTo>
                    <a:pt x="0" y="0"/>
                  </a:lnTo>
                  <a:lnTo>
                    <a:pt x="0" y="18694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74018" y="3725372"/>
              <a:ext cx="1940712" cy="4365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25" dirty="0">
                  <a:latin typeface="Arial"/>
                  <a:cs typeface="Arial"/>
                </a:rPr>
                <a:t>b=b?</a:t>
              </a:r>
              <a:r>
                <a:rPr sz="2500" spc="-86" dirty="0">
                  <a:latin typeface="Arial"/>
                  <a:cs typeface="Arial"/>
                </a:rPr>
                <a:t>f</a:t>
              </a:r>
              <a:r>
                <a:rPr sz="2500" spc="-12" dirty="0">
                  <a:latin typeface="Arial"/>
                  <a:cs typeface="Arial"/>
                </a:rPr>
                <a:t>alse:</a:t>
              </a:r>
              <a:r>
                <a:rPr sz="2500" i="1" spc="-307" dirty="0">
                  <a:latin typeface="Meiryo"/>
                  <a:cs typeface="Meiryo"/>
                </a:rPr>
                <a:t>∗</a:t>
              </a:r>
              <a:r>
                <a:rPr sz="2500" spc="-12" dirty="0">
                  <a:latin typeface="Arial"/>
                  <a:cs typeface="Arial"/>
                </a:rPr>
                <a:t>;</a:t>
              </a:r>
              <a:endParaRPr sz="25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69644" y="4743450"/>
              <a:ext cx="335167" cy="351868"/>
            </a:xfrm>
            <a:custGeom>
              <a:avLst/>
              <a:gdLst/>
              <a:ahLst/>
              <a:cxnLst/>
              <a:rect l="l" t="t" r="r" b="b"/>
              <a:pathLst>
                <a:path w="203200" h="169418">
                  <a:moveTo>
                    <a:pt x="0" y="169417"/>
                  </a:moveTo>
                  <a:lnTo>
                    <a:pt x="203200" y="169417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169417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/>
                <a:t>!b</a:t>
              </a:r>
              <a:endParaRPr sz="2400"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488529" y="4180926"/>
              <a:ext cx="2184389" cy="92978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648645"/>
              <a:endParaRPr sz="2500" dirty="0">
                <a:latin typeface="Arial"/>
                <a:cs typeface="Arial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24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16153" y="1107967"/>
            <a:ext cx="1839401" cy="5091343"/>
            <a:chOff x="1216153" y="1107967"/>
            <a:chExt cx="1839401" cy="5091343"/>
          </a:xfrm>
        </p:grpSpPr>
        <p:sp>
          <p:nvSpPr>
            <p:cNvPr id="22" name="object 8"/>
            <p:cNvSpPr/>
            <p:nvPr/>
          </p:nvSpPr>
          <p:spPr>
            <a:xfrm>
              <a:off x="1216153" y="1107967"/>
              <a:ext cx="1839401" cy="5077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1"/>
            <p:cNvSpPr txBox="1"/>
            <p:nvPr/>
          </p:nvSpPr>
          <p:spPr>
            <a:xfrm>
              <a:off x="26431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13477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13"/>
            <p:cNvSpPr txBox="1"/>
            <p:nvPr/>
          </p:nvSpPr>
          <p:spPr>
            <a:xfrm>
              <a:off x="2009426" y="1687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13"/>
            <p:cNvSpPr txBox="1"/>
            <p:nvPr/>
          </p:nvSpPr>
          <p:spPr>
            <a:xfrm>
              <a:off x="2009426" y="2144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13"/>
            <p:cNvSpPr txBox="1"/>
            <p:nvPr/>
          </p:nvSpPr>
          <p:spPr>
            <a:xfrm>
              <a:off x="2695226" y="29827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13"/>
            <p:cNvSpPr txBox="1"/>
            <p:nvPr/>
          </p:nvSpPr>
          <p:spPr>
            <a:xfrm>
              <a:off x="16525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1"/>
            <p:cNvSpPr txBox="1"/>
            <p:nvPr/>
          </p:nvSpPr>
          <p:spPr>
            <a:xfrm>
              <a:off x="1981548" y="1230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1"/>
            <p:cNvSpPr txBox="1"/>
            <p:nvPr/>
          </p:nvSpPr>
          <p:spPr>
            <a:xfrm>
              <a:off x="2643187" y="3516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1"/>
            <p:cNvSpPr txBox="1"/>
            <p:nvPr/>
          </p:nvSpPr>
          <p:spPr>
            <a:xfrm>
              <a:off x="2338387" y="53530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1"/>
            <p:cNvSpPr txBox="1"/>
            <p:nvPr/>
          </p:nvSpPr>
          <p:spPr>
            <a:xfrm>
              <a:off x="1628426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3" name="object 11"/>
            <p:cNvSpPr txBox="1"/>
            <p:nvPr/>
          </p:nvSpPr>
          <p:spPr>
            <a:xfrm>
              <a:off x="2326297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906363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17129" y="915252"/>
            <a:ext cx="6612858" cy="5733198"/>
            <a:chOff x="4488529" y="915252"/>
            <a:chExt cx="6612858" cy="5733198"/>
          </a:xfrm>
        </p:grpSpPr>
        <p:sp>
          <p:nvSpPr>
            <p:cNvPr id="3" name="object 3"/>
            <p:cNvSpPr txBox="1"/>
            <p:nvPr/>
          </p:nvSpPr>
          <p:spPr>
            <a:xfrm>
              <a:off x="4488529" y="915252"/>
              <a:ext cx="6612858" cy="573319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b="1" spc="-25" dirty="0">
                  <a:latin typeface="Arial"/>
                  <a:cs typeface="Arial"/>
                </a:rPr>
                <a:t>do</a:t>
              </a:r>
              <a:r>
                <a:rPr sz="2500" b="1" spc="-12" dirty="0">
                  <a:latin typeface="Arial"/>
                  <a:cs typeface="Arial"/>
                </a:rPr>
                <a:t> </a:t>
              </a:r>
              <a:r>
                <a:rPr sz="2500" i="1" spc="-258" dirty="0">
                  <a:latin typeface="Meiryo"/>
                  <a:cs typeface="Meiryo"/>
                </a:rPr>
                <a:t>{</a:t>
              </a:r>
              <a:endParaRPr sz="2500" dirty="0">
                <a:latin typeface="Meiryo"/>
                <a:cs typeface="Meiryo"/>
              </a:endParaRPr>
            </a:p>
            <a:p>
              <a:pPr>
                <a:lnSpc>
                  <a:spcPts val="1228"/>
                </a:lnSpc>
                <a:spcBef>
                  <a:spcPts val="17"/>
                </a:spcBef>
              </a:pPr>
              <a:endParaRPr sz="1200" dirty="0"/>
            </a:p>
            <a:p>
              <a:pPr marL="648645"/>
              <a:r>
                <a:rPr sz="2700" spc="-13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eAcquireSpinLo</a:t>
              </a:r>
              <a:r>
                <a:rPr sz="2700" spc="-86" dirty="0" err="1">
                  <a:solidFill>
                    <a:srgbClr val="1F4A86"/>
                  </a:solidFill>
                  <a:latin typeface="Arial"/>
                  <a:cs typeface="Arial"/>
                </a:rPr>
                <a:t>c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8" dirty="0">
                  <a:solidFill>
                    <a:srgbClr val="1F4A86"/>
                  </a:solidFill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();</a:t>
              </a:r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b="1" spc="-12" dirty="0">
                <a:cs typeface="Arial"/>
              </a:endParaRPr>
            </a:p>
            <a:p>
              <a:pPr marL="648645"/>
              <a:r>
                <a:rPr lang="en-US" sz="2500" b="1" spc="-12" dirty="0">
                  <a:cs typeface="Arial"/>
                </a:rPr>
                <a:t>if</a:t>
              </a:r>
              <a:r>
                <a:rPr lang="en-US" sz="2500" b="1" spc="-110" dirty="0">
                  <a:cs typeface="Arial"/>
                </a:rPr>
                <a:t> </a:t>
              </a:r>
              <a:r>
                <a:rPr lang="en-US" sz="2500" spc="-12" dirty="0">
                  <a:cs typeface="Arial"/>
                </a:rPr>
                <a:t>(</a:t>
              </a:r>
              <a:r>
                <a:rPr lang="en-US" sz="2500" i="1" spc="-307" dirty="0">
                  <a:latin typeface="Meiryo"/>
                  <a:cs typeface="Meiryo"/>
                </a:rPr>
                <a:t>∗</a:t>
              </a:r>
              <a:r>
                <a:rPr lang="en-US" sz="2500" spc="-12" dirty="0">
                  <a:cs typeface="Arial"/>
                </a:rPr>
                <a:t>) </a:t>
              </a:r>
              <a:r>
                <a:rPr lang="en-US" sz="2500" spc="-49" dirty="0">
                  <a:cs typeface="Arial"/>
                </a:rPr>
                <a:t> </a:t>
              </a:r>
              <a:r>
                <a:rPr lang="en-US" sz="2500" i="1" spc="-258" dirty="0">
                  <a:latin typeface="Meiryo"/>
                  <a:cs typeface="Meiryo"/>
                </a:rPr>
                <a:t>{</a:t>
              </a:r>
              <a:endParaRPr lang="en-US" sz="2500" dirty="0">
                <a:latin typeface="Meiryo"/>
                <a:cs typeface="Meiryo"/>
              </a:endParaRPr>
            </a:p>
            <a:p>
              <a:pPr marL="648645"/>
              <a:r>
                <a:rPr lang="en-US" sz="2500" dirty="0">
                  <a:latin typeface="Arial"/>
                  <a:cs typeface="Arial"/>
                </a:rPr>
                <a:t>	    </a:t>
              </a:r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endParaRPr lang="en-US" sz="2400" dirty="0">
                <a:latin typeface="Meiryo"/>
                <a:cs typeface="Meiryo"/>
              </a:endParaRPr>
            </a:p>
            <a:p>
              <a:pPr>
                <a:lnSpc>
                  <a:spcPts val="1596"/>
                </a:lnSpc>
                <a:spcBef>
                  <a:spcPts val="52"/>
                </a:spcBef>
              </a:pPr>
              <a:endParaRPr lang="en-US" sz="1400" dirty="0"/>
            </a:p>
            <a:p>
              <a:pPr marL="3118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r>
                <a:rPr lang="en-US" sz="2400" i="1" spc="135" dirty="0">
                  <a:latin typeface="Meiryo"/>
                  <a:cs typeface="Meiryo"/>
                </a:rPr>
                <a:t> </a:t>
              </a:r>
              <a:r>
                <a:rPr lang="en-US" sz="2400" b="1" spc="-12" dirty="0">
                  <a:cs typeface="Arial"/>
                </a:rPr>
                <a:t>while</a:t>
              </a:r>
              <a:r>
                <a:rPr lang="en-US" sz="2400" spc="-12" dirty="0">
                  <a:cs typeface="Arial"/>
                </a:rPr>
                <a:t>(</a:t>
              </a:r>
              <a:r>
                <a:rPr lang="en-US" sz="2400" spc="258" dirty="0">
                  <a:cs typeface="Arial"/>
                </a:rPr>
                <a:t> </a:t>
              </a:r>
              <a:r>
                <a:rPr lang="en-US" sz="2400" spc="-25" dirty="0">
                  <a:cs typeface="Arial"/>
                </a:rPr>
                <a:t> </a:t>
              </a:r>
              <a:r>
                <a:rPr lang="en-US" sz="2400" spc="-280" dirty="0"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);</a:t>
              </a:r>
            </a:p>
            <a:p>
              <a:pPr marL="31185"/>
              <a:endParaRPr lang="en-US" sz="2400" spc="-12" dirty="0">
                <a:cs typeface="Arial"/>
              </a:endParaRPr>
            </a:p>
            <a:p>
              <a:pPr marL="31185"/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  <a:endParaRPr lang="en-US" sz="2400" dirty="0">
                <a:cs typeface="Arial"/>
              </a:endParaRPr>
            </a:p>
            <a:p>
              <a:pPr marL="31185"/>
              <a:endParaRPr lang="en-US" sz="2400" dirty="0">
                <a:cs typeface="Arial"/>
              </a:endParaRPr>
            </a:p>
            <a:p>
              <a:pPr marL="648645"/>
              <a:endParaRPr lang="en-US" sz="2400" dirty="0">
                <a:cs typeface="Arial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214059" y="1853295"/>
              <a:ext cx="1302591" cy="386158"/>
            </a:xfrm>
            <a:custGeom>
              <a:avLst/>
              <a:gdLst/>
              <a:ahLst/>
              <a:cxnLst/>
              <a:rect l="l" t="t" r="r" b="b"/>
              <a:pathLst>
                <a:path w="475221" h="185928">
                  <a:moveTo>
                    <a:pt x="0" y="185928"/>
                  </a:moveTo>
                  <a:lnTo>
                    <a:pt x="475221" y="185928"/>
                  </a:lnTo>
                  <a:lnTo>
                    <a:pt x="475221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283297" y="1858200"/>
              <a:ext cx="116442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b=t</a:t>
              </a:r>
              <a:r>
                <a:rPr sz="2500" spc="25" dirty="0">
                  <a:latin typeface="Arial"/>
                  <a:cs typeface="Arial"/>
                </a:rPr>
                <a:t>r</a:t>
              </a:r>
              <a:r>
                <a:rPr sz="2500" spc="-12" dirty="0">
                  <a:latin typeface="Arial"/>
                  <a:cs typeface="Arial"/>
                </a:rPr>
                <a:t>ue;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04811" y="3718328"/>
              <a:ext cx="2080825" cy="388268"/>
            </a:xfrm>
            <a:custGeom>
              <a:avLst/>
              <a:gdLst/>
              <a:ahLst/>
              <a:cxnLst/>
              <a:rect l="l" t="t" r="r" b="b"/>
              <a:pathLst>
                <a:path w="759142" h="186944">
                  <a:moveTo>
                    <a:pt x="0" y="186944"/>
                  </a:moveTo>
                  <a:lnTo>
                    <a:pt x="759142" y="186944"/>
                  </a:lnTo>
                  <a:lnTo>
                    <a:pt x="759142" y="0"/>
                  </a:lnTo>
                  <a:lnTo>
                    <a:pt x="0" y="0"/>
                  </a:lnTo>
                  <a:lnTo>
                    <a:pt x="0" y="18694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74018" y="3725372"/>
              <a:ext cx="1940712" cy="4365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25" dirty="0">
                  <a:latin typeface="Arial"/>
                  <a:cs typeface="Arial"/>
                </a:rPr>
                <a:t>b=b?</a:t>
              </a:r>
              <a:r>
                <a:rPr sz="2500" spc="-86" dirty="0">
                  <a:latin typeface="Arial"/>
                  <a:cs typeface="Arial"/>
                </a:rPr>
                <a:t>f</a:t>
              </a:r>
              <a:r>
                <a:rPr sz="2500" spc="-12" dirty="0">
                  <a:latin typeface="Arial"/>
                  <a:cs typeface="Arial"/>
                </a:rPr>
                <a:t>alse:</a:t>
              </a:r>
              <a:r>
                <a:rPr sz="2500" i="1" spc="-307" dirty="0">
                  <a:latin typeface="Meiryo"/>
                  <a:cs typeface="Meiryo"/>
                </a:rPr>
                <a:t>∗</a:t>
              </a:r>
              <a:r>
                <a:rPr sz="2500" spc="-12" dirty="0">
                  <a:latin typeface="Arial"/>
                  <a:cs typeface="Arial"/>
                </a:rPr>
                <a:t>;</a:t>
              </a:r>
              <a:endParaRPr sz="25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69644" y="4743450"/>
              <a:ext cx="335167" cy="351868"/>
            </a:xfrm>
            <a:custGeom>
              <a:avLst/>
              <a:gdLst/>
              <a:ahLst/>
              <a:cxnLst/>
              <a:rect l="l" t="t" r="r" b="b"/>
              <a:pathLst>
                <a:path w="203200" h="169418">
                  <a:moveTo>
                    <a:pt x="0" y="169417"/>
                  </a:moveTo>
                  <a:lnTo>
                    <a:pt x="203200" y="169417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169417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/>
                <a:t>!b</a:t>
              </a:r>
              <a:endParaRPr sz="2400"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488529" y="4180926"/>
              <a:ext cx="2184389" cy="92978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648645"/>
              <a:endParaRPr sz="2500" dirty="0">
                <a:latin typeface="Arial"/>
                <a:cs typeface="Arial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24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16153" y="1107967"/>
            <a:ext cx="1839401" cy="5091343"/>
            <a:chOff x="1216153" y="1107967"/>
            <a:chExt cx="1839401" cy="5091343"/>
          </a:xfrm>
        </p:grpSpPr>
        <p:sp>
          <p:nvSpPr>
            <p:cNvPr id="22" name="object 8"/>
            <p:cNvSpPr/>
            <p:nvPr/>
          </p:nvSpPr>
          <p:spPr>
            <a:xfrm>
              <a:off x="1216153" y="1107967"/>
              <a:ext cx="1839401" cy="5077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1"/>
            <p:cNvSpPr txBox="1"/>
            <p:nvPr/>
          </p:nvSpPr>
          <p:spPr>
            <a:xfrm>
              <a:off x="26431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13477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13"/>
            <p:cNvSpPr txBox="1"/>
            <p:nvPr/>
          </p:nvSpPr>
          <p:spPr>
            <a:xfrm>
              <a:off x="2009426" y="1687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13"/>
            <p:cNvSpPr txBox="1"/>
            <p:nvPr/>
          </p:nvSpPr>
          <p:spPr>
            <a:xfrm>
              <a:off x="2009426" y="2144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13"/>
            <p:cNvSpPr txBox="1"/>
            <p:nvPr/>
          </p:nvSpPr>
          <p:spPr>
            <a:xfrm>
              <a:off x="2695226" y="29827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13"/>
            <p:cNvSpPr txBox="1"/>
            <p:nvPr/>
          </p:nvSpPr>
          <p:spPr>
            <a:xfrm>
              <a:off x="16525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1"/>
            <p:cNvSpPr txBox="1"/>
            <p:nvPr/>
          </p:nvSpPr>
          <p:spPr>
            <a:xfrm>
              <a:off x="1981548" y="1230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1"/>
            <p:cNvSpPr txBox="1"/>
            <p:nvPr/>
          </p:nvSpPr>
          <p:spPr>
            <a:xfrm>
              <a:off x="2643187" y="3516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1"/>
            <p:cNvSpPr txBox="1"/>
            <p:nvPr/>
          </p:nvSpPr>
          <p:spPr>
            <a:xfrm>
              <a:off x="2338387" y="53530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1"/>
            <p:cNvSpPr txBox="1"/>
            <p:nvPr/>
          </p:nvSpPr>
          <p:spPr>
            <a:xfrm>
              <a:off x="1628426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3" name="object 11"/>
            <p:cNvSpPr txBox="1"/>
            <p:nvPr/>
          </p:nvSpPr>
          <p:spPr>
            <a:xfrm>
              <a:off x="2326297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35" name="object 13"/>
          <p:cNvSpPr txBox="1"/>
          <p:nvPr/>
        </p:nvSpPr>
        <p:spPr>
          <a:xfrm>
            <a:off x="1476026" y="2076450"/>
            <a:ext cx="328961" cy="389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lang="en-US" sz="2800" b="1" spc="307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sz="2800" b="1" dirty="0">
              <a:solidFill>
                <a:srgbClr val="0000C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908357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17129" y="915252"/>
            <a:ext cx="6612858" cy="5733198"/>
            <a:chOff x="4488529" y="915252"/>
            <a:chExt cx="6612858" cy="5733198"/>
          </a:xfrm>
        </p:grpSpPr>
        <p:sp>
          <p:nvSpPr>
            <p:cNvPr id="3" name="object 3"/>
            <p:cNvSpPr txBox="1"/>
            <p:nvPr/>
          </p:nvSpPr>
          <p:spPr>
            <a:xfrm>
              <a:off x="4488529" y="915252"/>
              <a:ext cx="6612858" cy="573319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b="1" spc="-25" dirty="0">
                  <a:latin typeface="Arial"/>
                  <a:cs typeface="Arial"/>
                </a:rPr>
                <a:t>do</a:t>
              </a:r>
              <a:r>
                <a:rPr sz="2500" b="1" spc="-12" dirty="0">
                  <a:latin typeface="Arial"/>
                  <a:cs typeface="Arial"/>
                </a:rPr>
                <a:t> </a:t>
              </a:r>
              <a:r>
                <a:rPr sz="2500" i="1" spc="-258" dirty="0">
                  <a:latin typeface="Meiryo"/>
                  <a:cs typeface="Meiryo"/>
                </a:rPr>
                <a:t>{</a:t>
              </a:r>
              <a:endParaRPr sz="2500" dirty="0">
                <a:latin typeface="Meiryo"/>
                <a:cs typeface="Meiryo"/>
              </a:endParaRPr>
            </a:p>
            <a:p>
              <a:pPr>
                <a:lnSpc>
                  <a:spcPts val="1228"/>
                </a:lnSpc>
                <a:spcBef>
                  <a:spcPts val="17"/>
                </a:spcBef>
              </a:pPr>
              <a:endParaRPr sz="1200" dirty="0"/>
            </a:p>
            <a:p>
              <a:pPr marL="648645"/>
              <a:r>
                <a:rPr sz="2700" spc="-13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eAcquireSpinLo</a:t>
              </a:r>
              <a:r>
                <a:rPr sz="2700" spc="-86" dirty="0" err="1">
                  <a:solidFill>
                    <a:srgbClr val="1F4A86"/>
                  </a:solidFill>
                  <a:latin typeface="Arial"/>
                  <a:cs typeface="Arial"/>
                </a:rPr>
                <a:t>c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8" dirty="0">
                  <a:solidFill>
                    <a:srgbClr val="1F4A86"/>
                  </a:solidFill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();</a:t>
              </a:r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b="1" spc="-12" dirty="0">
                <a:cs typeface="Arial"/>
              </a:endParaRPr>
            </a:p>
            <a:p>
              <a:pPr marL="648645"/>
              <a:r>
                <a:rPr lang="en-US" sz="2500" b="1" spc="-12" dirty="0">
                  <a:cs typeface="Arial"/>
                </a:rPr>
                <a:t>if</a:t>
              </a:r>
              <a:r>
                <a:rPr lang="en-US" sz="2500" b="1" spc="-110" dirty="0">
                  <a:cs typeface="Arial"/>
                </a:rPr>
                <a:t> </a:t>
              </a:r>
              <a:r>
                <a:rPr lang="en-US" sz="2500" spc="-12" dirty="0">
                  <a:cs typeface="Arial"/>
                </a:rPr>
                <a:t>(</a:t>
              </a:r>
              <a:r>
                <a:rPr lang="en-US" sz="2500" i="1" spc="-307" dirty="0">
                  <a:latin typeface="Meiryo"/>
                  <a:cs typeface="Meiryo"/>
                </a:rPr>
                <a:t>∗</a:t>
              </a:r>
              <a:r>
                <a:rPr lang="en-US" sz="2500" spc="-12" dirty="0">
                  <a:cs typeface="Arial"/>
                </a:rPr>
                <a:t>) </a:t>
              </a:r>
              <a:r>
                <a:rPr lang="en-US" sz="2500" spc="-49" dirty="0">
                  <a:cs typeface="Arial"/>
                </a:rPr>
                <a:t> </a:t>
              </a:r>
              <a:r>
                <a:rPr lang="en-US" sz="2500" i="1" spc="-258" dirty="0">
                  <a:latin typeface="Meiryo"/>
                  <a:cs typeface="Meiryo"/>
                </a:rPr>
                <a:t>{</a:t>
              </a:r>
              <a:endParaRPr lang="en-US" sz="2500" dirty="0">
                <a:latin typeface="Meiryo"/>
                <a:cs typeface="Meiryo"/>
              </a:endParaRPr>
            </a:p>
            <a:p>
              <a:pPr marL="648645"/>
              <a:r>
                <a:rPr lang="en-US" sz="2500" dirty="0">
                  <a:latin typeface="Arial"/>
                  <a:cs typeface="Arial"/>
                </a:rPr>
                <a:t>	    </a:t>
              </a:r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endParaRPr lang="en-US" sz="2400" dirty="0">
                <a:latin typeface="Meiryo"/>
                <a:cs typeface="Meiryo"/>
              </a:endParaRPr>
            </a:p>
            <a:p>
              <a:pPr>
                <a:lnSpc>
                  <a:spcPts val="1596"/>
                </a:lnSpc>
                <a:spcBef>
                  <a:spcPts val="52"/>
                </a:spcBef>
              </a:pPr>
              <a:endParaRPr lang="en-US" sz="1400" dirty="0"/>
            </a:p>
            <a:p>
              <a:pPr marL="3118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r>
                <a:rPr lang="en-US" sz="2400" i="1" spc="135" dirty="0">
                  <a:latin typeface="Meiryo"/>
                  <a:cs typeface="Meiryo"/>
                </a:rPr>
                <a:t> </a:t>
              </a:r>
              <a:r>
                <a:rPr lang="en-US" sz="2400" b="1" spc="-12" dirty="0">
                  <a:cs typeface="Arial"/>
                </a:rPr>
                <a:t>while</a:t>
              </a:r>
              <a:r>
                <a:rPr lang="en-US" sz="2400" spc="-12" dirty="0">
                  <a:cs typeface="Arial"/>
                </a:rPr>
                <a:t>(</a:t>
              </a:r>
              <a:r>
                <a:rPr lang="en-US" sz="2400" spc="258" dirty="0">
                  <a:cs typeface="Arial"/>
                </a:rPr>
                <a:t> </a:t>
              </a:r>
              <a:r>
                <a:rPr lang="en-US" sz="2400" spc="-25" dirty="0">
                  <a:cs typeface="Arial"/>
                </a:rPr>
                <a:t> </a:t>
              </a:r>
              <a:r>
                <a:rPr lang="en-US" sz="2400" spc="-280" dirty="0"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);</a:t>
              </a:r>
            </a:p>
            <a:p>
              <a:pPr marL="31185"/>
              <a:endParaRPr lang="en-US" sz="2400" spc="-12" dirty="0">
                <a:cs typeface="Arial"/>
              </a:endParaRPr>
            </a:p>
            <a:p>
              <a:pPr marL="31185"/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  <a:endParaRPr lang="en-US" sz="2400" dirty="0">
                <a:cs typeface="Arial"/>
              </a:endParaRPr>
            </a:p>
            <a:p>
              <a:pPr marL="31185"/>
              <a:endParaRPr lang="en-US" sz="2400" dirty="0">
                <a:cs typeface="Arial"/>
              </a:endParaRPr>
            </a:p>
            <a:p>
              <a:pPr marL="648645"/>
              <a:endParaRPr lang="en-US" sz="2400" dirty="0">
                <a:cs typeface="Arial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214059" y="1853295"/>
              <a:ext cx="1302591" cy="386158"/>
            </a:xfrm>
            <a:custGeom>
              <a:avLst/>
              <a:gdLst/>
              <a:ahLst/>
              <a:cxnLst/>
              <a:rect l="l" t="t" r="r" b="b"/>
              <a:pathLst>
                <a:path w="475221" h="185928">
                  <a:moveTo>
                    <a:pt x="0" y="185928"/>
                  </a:moveTo>
                  <a:lnTo>
                    <a:pt x="475221" y="185928"/>
                  </a:lnTo>
                  <a:lnTo>
                    <a:pt x="475221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283297" y="1858200"/>
              <a:ext cx="116442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b=t</a:t>
              </a:r>
              <a:r>
                <a:rPr sz="2500" spc="25" dirty="0">
                  <a:latin typeface="Arial"/>
                  <a:cs typeface="Arial"/>
                </a:rPr>
                <a:t>r</a:t>
              </a:r>
              <a:r>
                <a:rPr sz="2500" spc="-12" dirty="0">
                  <a:latin typeface="Arial"/>
                  <a:cs typeface="Arial"/>
                </a:rPr>
                <a:t>ue;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04811" y="3718328"/>
              <a:ext cx="2080825" cy="388268"/>
            </a:xfrm>
            <a:custGeom>
              <a:avLst/>
              <a:gdLst/>
              <a:ahLst/>
              <a:cxnLst/>
              <a:rect l="l" t="t" r="r" b="b"/>
              <a:pathLst>
                <a:path w="759142" h="186944">
                  <a:moveTo>
                    <a:pt x="0" y="186944"/>
                  </a:moveTo>
                  <a:lnTo>
                    <a:pt x="759142" y="186944"/>
                  </a:lnTo>
                  <a:lnTo>
                    <a:pt x="759142" y="0"/>
                  </a:lnTo>
                  <a:lnTo>
                    <a:pt x="0" y="0"/>
                  </a:lnTo>
                  <a:lnTo>
                    <a:pt x="0" y="18694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74018" y="3725372"/>
              <a:ext cx="1940712" cy="4365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25" dirty="0">
                  <a:latin typeface="Arial"/>
                  <a:cs typeface="Arial"/>
                </a:rPr>
                <a:t>b=b?</a:t>
              </a:r>
              <a:r>
                <a:rPr sz="2500" spc="-86" dirty="0">
                  <a:latin typeface="Arial"/>
                  <a:cs typeface="Arial"/>
                </a:rPr>
                <a:t>f</a:t>
              </a:r>
              <a:r>
                <a:rPr sz="2500" spc="-12" dirty="0">
                  <a:latin typeface="Arial"/>
                  <a:cs typeface="Arial"/>
                </a:rPr>
                <a:t>alse:</a:t>
              </a:r>
              <a:r>
                <a:rPr sz="2500" i="1" spc="-307" dirty="0">
                  <a:latin typeface="Meiryo"/>
                  <a:cs typeface="Meiryo"/>
                </a:rPr>
                <a:t>∗</a:t>
              </a:r>
              <a:r>
                <a:rPr sz="2500" spc="-12" dirty="0">
                  <a:latin typeface="Arial"/>
                  <a:cs typeface="Arial"/>
                </a:rPr>
                <a:t>;</a:t>
              </a:r>
              <a:endParaRPr sz="25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69644" y="4743450"/>
              <a:ext cx="335167" cy="351868"/>
            </a:xfrm>
            <a:custGeom>
              <a:avLst/>
              <a:gdLst/>
              <a:ahLst/>
              <a:cxnLst/>
              <a:rect l="l" t="t" r="r" b="b"/>
              <a:pathLst>
                <a:path w="203200" h="169418">
                  <a:moveTo>
                    <a:pt x="0" y="169417"/>
                  </a:moveTo>
                  <a:lnTo>
                    <a:pt x="203200" y="169417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169417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/>
                <a:t>!b</a:t>
              </a:r>
              <a:endParaRPr sz="2400"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488529" y="4180926"/>
              <a:ext cx="2184389" cy="92978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648645"/>
              <a:endParaRPr sz="2500" dirty="0">
                <a:latin typeface="Arial"/>
                <a:cs typeface="Arial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24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16153" y="1107967"/>
            <a:ext cx="1839401" cy="5091343"/>
            <a:chOff x="1216153" y="1107967"/>
            <a:chExt cx="1839401" cy="5091343"/>
          </a:xfrm>
        </p:grpSpPr>
        <p:sp>
          <p:nvSpPr>
            <p:cNvPr id="22" name="object 8"/>
            <p:cNvSpPr/>
            <p:nvPr/>
          </p:nvSpPr>
          <p:spPr>
            <a:xfrm>
              <a:off x="1216153" y="1107967"/>
              <a:ext cx="1839401" cy="5077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1"/>
            <p:cNvSpPr txBox="1"/>
            <p:nvPr/>
          </p:nvSpPr>
          <p:spPr>
            <a:xfrm>
              <a:off x="26431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13477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13"/>
            <p:cNvSpPr txBox="1"/>
            <p:nvPr/>
          </p:nvSpPr>
          <p:spPr>
            <a:xfrm>
              <a:off x="2009426" y="1687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13"/>
            <p:cNvSpPr txBox="1"/>
            <p:nvPr/>
          </p:nvSpPr>
          <p:spPr>
            <a:xfrm>
              <a:off x="2009426" y="2144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13"/>
            <p:cNvSpPr txBox="1"/>
            <p:nvPr/>
          </p:nvSpPr>
          <p:spPr>
            <a:xfrm>
              <a:off x="2695226" y="29827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13"/>
            <p:cNvSpPr txBox="1"/>
            <p:nvPr/>
          </p:nvSpPr>
          <p:spPr>
            <a:xfrm>
              <a:off x="16525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1"/>
            <p:cNvSpPr txBox="1"/>
            <p:nvPr/>
          </p:nvSpPr>
          <p:spPr>
            <a:xfrm>
              <a:off x="1981548" y="1230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1"/>
            <p:cNvSpPr txBox="1"/>
            <p:nvPr/>
          </p:nvSpPr>
          <p:spPr>
            <a:xfrm>
              <a:off x="2643187" y="3516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1"/>
            <p:cNvSpPr txBox="1"/>
            <p:nvPr/>
          </p:nvSpPr>
          <p:spPr>
            <a:xfrm>
              <a:off x="2338387" y="53530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1"/>
            <p:cNvSpPr txBox="1"/>
            <p:nvPr/>
          </p:nvSpPr>
          <p:spPr>
            <a:xfrm>
              <a:off x="1628426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3" name="object 11"/>
            <p:cNvSpPr txBox="1"/>
            <p:nvPr/>
          </p:nvSpPr>
          <p:spPr>
            <a:xfrm>
              <a:off x="2326297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35" name="object 13"/>
          <p:cNvSpPr txBox="1"/>
          <p:nvPr/>
        </p:nvSpPr>
        <p:spPr>
          <a:xfrm>
            <a:off x="1476026" y="2076450"/>
            <a:ext cx="328961" cy="389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lang="en-US" sz="2800" b="1" spc="307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sz="2800" b="1" dirty="0">
              <a:solidFill>
                <a:srgbClr val="0000CC"/>
              </a:solidFill>
              <a:latin typeface="Arial"/>
              <a:cs typeface="Arial"/>
            </a:endParaRPr>
          </a:p>
        </p:txBody>
      </p:sp>
      <p:sp>
        <p:nvSpPr>
          <p:cNvPr id="36" name="object 13"/>
          <p:cNvSpPr txBox="1"/>
          <p:nvPr/>
        </p:nvSpPr>
        <p:spPr>
          <a:xfrm>
            <a:off x="887192" y="4439328"/>
            <a:ext cx="328961" cy="389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lang="en-US" sz="2800" b="1" spc="307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sz="2800" b="1" dirty="0">
              <a:solidFill>
                <a:srgbClr val="0000CC"/>
              </a:solidFill>
              <a:latin typeface="Arial"/>
              <a:cs typeface="Arial"/>
            </a:endParaRPr>
          </a:p>
        </p:txBody>
      </p:sp>
      <p:sp>
        <p:nvSpPr>
          <p:cNvPr id="37" name="object 13"/>
          <p:cNvSpPr txBox="1"/>
          <p:nvPr/>
        </p:nvSpPr>
        <p:spPr>
          <a:xfrm>
            <a:off x="1183306" y="5344990"/>
            <a:ext cx="328961" cy="389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lang="en-US" sz="2800" b="1" spc="307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sz="2800" b="1" dirty="0">
              <a:solidFill>
                <a:srgbClr val="0000CC"/>
              </a:solidFill>
              <a:latin typeface="Arial"/>
              <a:cs typeface="Arial"/>
            </a:endParaRPr>
          </a:p>
        </p:txBody>
      </p:sp>
      <p:sp>
        <p:nvSpPr>
          <p:cNvPr id="38" name="object 13"/>
          <p:cNvSpPr txBox="1"/>
          <p:nvPr/>
        </p:nvSpPr>
        <p:spPr>
          <a:xfrm>
            <a:off x="1147065" y="5810250"/>
            <a:ext cx="328961" cy="389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lang="en-US" sz="2800" b="1" spc="307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endParaRPr sz="2800" b="1" dirty="0">
              <a:solidFill>
                <a:srgbClr val="0000C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258594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17129" y="915252"/>
            <a:ext cx="6612858" cy="5733198"/>
            <a:chOff x="4488529" y="915252"/>
            <a:chExt cx="6612858" cy="5733198"/>
          </a:xfrm>
        </p:grpSpPr>
        <p:sp>
          <p:nvSpPr>
            <p:cNvPr id="3" name="object 3"/>
            <p:cNvSpPr txBox="1"/>
            <p:nvPr/>
          </p:nvSpPr>
          <p:spPr>
            <a:xfrm>
              <a:off x="4488529" y="915252"/>
              <a:ext cx="6612858" cy="573319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b="1" spc="-25" dirty="0">
                  <a:latin typeface="Arial"/>
                  <a:cs typeface="Arial"/>
                </a:rPr>
                <a:t>do</a:t>
              </a:r>
              <a:r>
                <a:rPr sz="2500" b="1" spc="-12" dirty="0">
                  <a:latin typeface="Arial"/>
                  <a:cs typeface="Arial"/>
                </a:rPr>
                <a:t> </a:t>
              </a:r>
              <a:r>
                <a:rPr sz="2500" i="1" spc="-258" dirty="0">
                  <a:latin typeface="Meiryo"/>
                  <a:cs typeface="Meiryo"/>
                </a:rPr>
                <a:t>{</a:t>
              </a:r>
              <a:endParaRPr sz="2500" dirty="0">
                <a:latin typeface="Meiryo"/>
                <a:cs typeface="Meiryo"/>
              </a:endParaRPr>
            </a:p>
            <a:p>
              <a:pPr>
                <a:lnSpc>
                  <a:spcPts val="1228"/>
                </a:lnSpc>
                <a:spcBef>
                  <a:spcPts val="17"/>
                </a:spcBef>
              </a:pPr>
              <a:endParaRPr sz="1200" dirty="0"/>
            </a:p>
            <a:p>
              <a:pPr marL="648645"/>
              <a:r>
                <a:rPr sz="2700" spc="-13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eAcquireSpinLo</a:t>
              </a:r>
              <a:r>
                <a:rPr sz="2700" spc="-86" dirty="0" err="1">
                  <a:solidFill>
                    <a:srgbClr val="1F4A86"/>
                  </a:solidFill>
                  <a:latin typeface="Arial"/>
                  <a:cs typeface="Arial"/>
                </a:rPr>
                <a:t>c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8" dirty="0">
                  <a:solidFill>
                    <a:srgbClr val="1F4A86"/>
                  </a:solidFill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();</a:t>
              </a:r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b="1" spc="-12" dirty="0">
                <a:cs typeface="Arial"/>
              </a:endParaRPr>
            </a:p>
            <a:p>
              <a:pPr marL="648645"/>
              <a:r>
                <a:rPr lang="en-US" sz="2500" b="1" spc="-12" dirty="0">
                  <a:cs typeface="Arial"/>
                </a:rPr>
                <a:t>if</a:t>
              </a:r>
              <a:r>
                <a:rPr lang="en-US" sz="2500" b="1" spc="-110" dirty="0">
                  <a:cs typeface="Arial"/>
                </a:rPr>
                <a:t> </a:t>
              </a:r>
              <a:r>
                <a:rPr lang="en-US" sz="2500" spc="-12" dirty="0">
                  <a:cs typeface="Arial"/>
                </a:rPr>
                <a:t>(</a:t>
              </a:r>
              <a:r>
                <a:rPr lang="en-US" sz="2500" i="1" spc="-307" dirty="0">
                  <a:latin typeface="Meiryo"/>
                  <a:cs typeface="Meiryo"/>
                </a:rPr>
                <a:t>∗</a:t>
              </a:r>
              <a:r>
                <a:rPr lang="en-US" sz="2500" spc="-12" dirty="0">
                  <a:cs typeface="Arial"/>
                </a:rPr>
                <a:t>) </a:t>
              </a:r>
              <a:r>
                <a:rPr lang="en-US" sz="2500" spc="-49" dirty="0">
                  <a:cs typeface="Arial"/>
                </a:rPr>
                <a:t> </a:t>
              </a:r>
              <a:r>
                <a:rPr lang="en-US" sz="2500" i="1" spc="-258" dirty="0">
                  <a:latin typeface="Meiryo"/>
                  <a:cs typeface="Meiryo"/>
                </a:rPr>
                <a:t>{</a:t>
              </a:r>
              <a:endParaRPr lang="en-US" sz="2500" dirty="0">
                <a:latin typeface="Meiryo"/>
                <a:cs typeface="Meiryo"/>
              </a:endParaRPr>
            </a:p>
            <a:p>
              <a:pPr marL="648645"/>
              <a:r>
                <a:rPr lang="en-US" sz="2500" dirty="0">
                  <a:latin typeface="Arial"/>
                  <a:cs typeface="Arial"/>
                </a:rPr>
                <a:t>	    </a:t>
              </a:r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endParaRPr lang="en-US" sz="2400" dirty="0">
                <a:latin typeface="Meiryo"/>
                <a:cs typeface="Meiryo"/>
              </a:endParaRPr>
            </a:p>
            <a:p>
              <a:pPr>
                <a:lnSpc>
                  <a:spcPts val="1596"/>
                </a:lnSpc>
                <a:spcBef>
                  <a:spcPts val="52"/>
                </a:spcBef>
              </a:pPr>
              <a:endParaRPr lang="en-US" sz="1400" dirty="0"/>
            </a:p>
            <a:p>
              <a:pPr marL="3118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r>
                <a:rPr lang="en-US" sz="2400" i="1" spc="135" dirty="0">
                  <a:latin typeface="Meiryo"/>
                  <a:cs typeface="Meiryo"/>
                </a:rPr>
                <a:t> </a:t>
              </a:r>
              <a:r>
                <a:rPr lang="en-US" sz="2400" b="1" spc="-12" dirty="0">
                  <a:cs typeface="Arial"/>
                </a:rPr>
                <a:t>while</a:t>
              </a:r>
              <a:r>
                <a:rPr lang="en-US" sz="2400" spc="-12" dirty="0">
                  <a:cs typeface="Arial"/>
                </a:rPr>
                <a:t>(</a:t>
              </a:r>
              <a:r>
                <a:rPr lang="en-US" sz="2400" spc="258" dirty="0">
                  <a:cs typeface="Arial"/>
                </a:rPr>
                <a:t> </a:t>
              </a:r>
              <a:r>
                <a:rPr lang="en-US" sz="2400" spc="-25" dirty="0">
                  <a:cs typeface="Arial"/>
                </a:rPr>
                <a:t> </a:t>
              </a:r>
              <a:r>
                <a:rPr lang="en-US" sz="2400" spc="-280" dirty="0"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);</a:t>
              </a:r>
            </a:p>
            <a:p>
              <a:pPr marL="31185"/>
              <a:endParaRPr lang="en-US" sz="2400" spc="-12" dirty="0">
                <a:cs typeface="Arial"/>
              </a:endParaRPr>
            </a:p>
            <a:p>
              <a:pPr marL="31185"/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  <a:endParaRPr lang="en-US" sz="2400" dirty="0">
                <a:cs typeface="Arial"/>
              </a:endParaRPr>
            </a:p>
            <a:p>
              <a:pPr marL="31185"/>
              <a:endParaRPr lang="en-US" sz="2400" dirty="0">
                <a:cs typeface="Arial"/>
              </a:endParaRPr>
            </a:p>
            <a:p>
              <a:pPr marL="648645"/>
              <a:endParaRPr lang="en-US" sz="2400" dirty="0">
                <a:cs typeface="Arial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214059" y="1853295"/>
              <a:ext cx="1302591" cy="386158"/>
            </a:xfrm>
            <a:custGeom>
              <a:avLst/>
              <a:gdLst/>
              <a:ahLst/>
              <a:cxnLst/>
              <a:rect l="l" t="t" r="r" b="b"/>
              <a:pathLst>
                <a:path w="475221" h="185928">
                  <a:moveTo>
                    <a:pt x="0" y="185928"/>
                  </a:moveTo>
                  <a:lnTo>
                    <a:pt x="475221" y="185928"/>
                  </a:lnTo>
                  <a:lnTo>
                    <a:pt x="475221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283297" y="1858200"/>
              <a:ext cx="116442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b=t</a:t>
              </a:r>
              <a:r>
                <a:rPr sz="2500" spc="25" dirty="0">
                  <a:latin typeface="Arial"/>
                  <a:cs typeface="Arial"/>
                </a:rPr>
                <a:t>r</a:t>
              </a:r>
              <a:r>
                <a:rPr sz="2500" spc="-12" dirty="0">
                  <a:latin typeface="Arial"/>
                  <a:cs typeface="Arial"/>
                </a:rPr>
                <a:t>ue;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04811" y="3718328"/>
              <a:ext cx="2080825" cy="388268"/>
            </a:xfrm>
            <a:custGeom>
              <a:avLst/>
              <a:gdLst/>
              <a:ahLst/>
              <a:cxnLst/>
              <a:rect l="l" t="t" r="r" b="b"/>
              <a:pathLst>
                <a:path w="759142" h="186944">
                  <a:moveTo>
                    <a:pt x="0" y="186944"/>
                  </a:moveTo>
                  <a:lnTo>
                    <a:pt x="759142" y="186944"/>
                  </a:lnTo>
                  <a:lnTo>
                    <a:pt x="759142" y="0"/>
                  </a:lnTo>
                  <a:lnTo>
                    <a:pt x="0" y="0"/>
                  </a:lnTo>
                  <a:lnTo>
                    <a:pt x="0" y="18694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974018" y="3725372"/>
              <a:ext cx="1940712" cy="4365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25" dirty="0">
                  <a:latin typeface="Arial"/>
                  <a:cs typeface="Arial"/>
                </a:rPr>
                <a:t>b=b?</a:t>
              </a:r>
              <a:r>
                <a:rPr sz="2500" spc="-86" dirty="0">
                  <a:latin typeface="Arial"/>
                  <a:cs typeface="Arial"/>
                </a:rPr>
                <a:t>f</a:t>
              </a:r>
              <a:r>
                <a:rPr sz="2500" spc="-12" dirty="0">
                  <a:latin typeface="Arial"/>
                  <a:cs typeface="Arial"/>
                </a:rPr>
                <a:t>alse:</a:t>
              </a:r>
              <a:r>
                <a:rPr sz="2500" i="1" spc="-307" dirty="0">
                  <a:latin typeface="Meiryo"/>
                  <a:cs typeface="Meiryo"/>
                </a:rPr>
                <a:t>∗</a:t>
              </a:r>
              <a:r>
                <a:rPr sz="2500" spc="-12" dirty="0">
                  <a:latin typeface="Arial"/>
                  <a:cs typeface="Arial"/>
                </a:rPr>
                <a:t>;</a:t>
              </a:r>
              <a:endParaRPr sz="25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69644" y="4743450"/>
              <a:ext cx="335167" cy="351868"/>
            </a:xfrm>
            <a:custGeom>
              <a:avLst/>
              <a:gdLst/>
              <a:ahLst/>
              <a:cxnLst/>
              <a:rect l="l" t="t" r="r" b="b"/>
              <a:pathLst>
                <a:path w="203200" h="169418">
                  <a:moveTo>
                    <a:pt x="0" y="169417"/>
                  </a:moveTo>
                  <a:lnTo>
                    <a:pt x="203200" y="169417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169417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/>
                <a:t>!b</a:t>
              </a:r>
              <a:endParaRPr sz="2400"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488529" y="4180926"/>
              <a:ext cx="2184389" cy="92978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648645"/>
              <a:endParaRPr sz="2500" dirty="0">
                <a:latin typeface="Arial"/>
                <a:cs typeface="Arial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24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87192" y="1107967"/>
            <a:ext cx="2168362" cy="5091343"/>
            <a:chOff x="887192" y="1107967"/>
            <a:chExt cx="2168362" cy="5091343"/>
          </a:xfrm>
        </p:grpSpPr>
        <p:sp>
          <p:nvSpPr>
            <p:cNvPr id="22" name="object 8"/>
            <p:cNvSpPr/>
            <p:nvPr/>
          </p:nvSpPr>
          <p:spPr>
            <a:xfrm>
              <a:off x="1216153" y="1107967"/>
              <a:ext cx="1839401" cy="5077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1"/>
            <p:cNvSpPr txBox="1"/>
            <p:nvPr/>
          </p:nvSpPr>
          <p:spPr>
            <a:xfrm>
              <a:off x="26431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4" name="object 13"/>
            <p:cNvSpPr txBox="1"/>
            <p:nvPr/>
          </p:nvSpPr>
          <p:spPr>
            <a:xfrm>
              <a:off x="1347787" y="4430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13"/>
            <p:cNvSpPr txBox="1"/>
            <p:nvPr/>
          </p:nvSpPr>
          <p:spPr>
            <a:xfrm>
              <a:off x="2009426" y="1687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6" name="object 13"/>
            <p:cNvSpPr txBox="1"/>
            <p:nvPr/>
          </p:nvSpPr>
          <p:spPr>
            <a:xfrm>
              <a:off x="2009426" y="2144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13"/>
            <p:cNvSpPr txBox="1"/>
            <p:nvPr/>
          </p:nvSpPr>
          <p:spPr>
            <a:xfrm>
              <a:off x="2695226" y="29827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13"/>
            <p:cNvSpPr txBox="1"/>
            <p:nvPr/>
          </p:nvSpPr>
          <p:spPr>
            <a:xfrm>
              <a:off x="16525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1"/>
            <p:cNvSpPr txBox="1"/>
            <p:nvPr/>
          </p:nvSpPr>
          <p:spPr>
            <a:xfrm>
              <a:off x="1981548" y="1230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1"/>
            <p:cNvSpPr txBox="1"/>
            <p:nvPr/>
          </p:nvSpPr>
          <p:spPr>
            <a:xfrm>
              <a:off x="2643187" y="3516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1"/>
            <p:cNvSpPr txBox="1"/>
            <p:nvPr/>
          </p:nvSpPr>
          <p:spPr>
            <a:xfrm>
              <a:off x="2338387" y="53530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1"/>
            <p:cNvSpPr txBox="1"/>
            <p:nvPr/>
          </p:nvSpPr>
          <p:spPr>
            <a:xfrm>
              <a:off x="1628426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3" name="object 11"/>
            <p:cNvSpPr txBox="1"/>
            <p:nvPr/>
          </p:nvSpPr>
          <p:spPr>
            <a:xfrm>
              <a:off x="2326297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5" name="object 13"/>
            <p:cNvSpPr txBox="1"/>
            <p:nvPr/>
          </p:nvSpPr>
          <p:spPr>
            <a:xfrm>
              <a:off x="1476026" y="20764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36" name="object 13"/>
            <p:cNvSpPr txBox="1"/>
            <p:nvPr/>
          </p:nvSpPr>
          <p:spPr>
            <a:xfrm>
              <a:off x="887192" y="4439328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37" name="object 13"/>
            <p:cNvSpPr txBox="1"/>
            <p:nvPr/>
          </p:nvSpPr>
          <p:spPr>
            <a:xfrm>
              <a:off x="1183306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38" name="object 13"/>
            <p:cNvSpPr txBox="1"/>
            <p:nvPr/>
          </p:nvSpPr>
          <p:spPr>
            <a:xfrm>
              <a:off x="1147065" y="5810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39" name="object 13"/>
            <p:cNvSpPr txBox="1"/>
            <p:nvPr/>
          </p:nvSpPr>
          <p:spPr>
            <a:xfrm>
              <a:off x="2173906" y="31271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0" name="object 13"/>
            <p:cNvSpPr txBox="1"/>
            <p:nvPr/>
          </p:nvSpPr>
          <p:spPr>
            <a:xfrm>
              <a:off x="2173906" y="364662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1" name="object 13"/>
            <p:cNvSpPr txBox="1"/>
            <p:nvPr/>
          </p:nvSpPr>
          <p:spPr>
            <a:xfrm>
              <a:off x="2135760" y="4439328"/>
              <a:ext cx="507427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!b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445473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24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963392" y="1014662"/>
            <a:ext cx="2742654" cy="5252788"/>
            <a:chOff x="963392" y="1014662"/>
            <a:chExt cx="2742654" cy="5252788"/>
          </a:xfrm>
        </p:grpSpPr>
        <p:sp>
          <p:nvSpPr>
            <p:cNvPr id="13" name="object 13"/>
            <p:cNvSpPr/>
            <p:nvPr/>
          </p:nvSpPr>
          <p:spPr>
            <a:xfrm>
              <a:off x="1397924" y="1014662"/>
              <a:ext cx="2308122" cy="5170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0973" y="5377033"/>
              <a:ext cx="444029" cy="336455"/>
            </a:xfrm>
            <a:custGeom>
              <a:avLst/>
              <a:gdLst/>
              <a:ahLst/>
              <a:cxnLst/>
              <a:rect l="l" t="t" r="r" b="b"/>
              <a:pathLst>
                <a:path w="161994" h="161997">
                  <a:moveTo>
                    <a:pt x="81293" y="0"/>
                  </a:moveTo>
                  <a:lnTo>
                    <a:pt x="40348" y="10973"/>
                  </a:lnTo>
                  <a:lnTo>
                    <a:pt x="11238" y="39828"/>
                  </a:lnTo>
                  <a:lnTo>
                    <a:pt x="0" y="80460"/>
                  </a:lnTo>
                  <a:lnTo>
                    <a:pt x="1290" y="95102"/>
                  </a:lnTo>
                  <a:lnTo>
                    <a:pt x="18852" y="132860"/>
                  </a:lnTo>
                  <a:lnTo>
                    <a:pt x="52225" y="156734"/>
                  </a:lnTo>
                  <a:lnTo>
                    <a:pt x="80258" y="161997"/>
                  </a:lnTo>
                  <a:lnTo>
                    <a:pt x="94941" y="160710"/>
                  </a:lnTo>
                  <a:lnTo>
                    <a:pt x="132770" y="143190"/>
                  </a:lnTo>
                  <a:lnTo>
                    <a:pt x="156687" y="109888"/>
                  </a:lnTo>
                  <a:lnTo>
                    <a:pt x="161994" y="81907"/>
                  </a:lnTo>
                  <a:lnTo>
                    <a:pt x="161951" y="80460"/>
                  </a:lnTo>
                  <a:lnTo>
                    <a:pt x="150986" y="40196"/>
                  </a:lnTo>
                  <a:lnTo>
                    <a:pt x="122039" y="11151"/>
                  </a:lnTo>
                  <a:lnTo>
                    <a:pt x="81293" y="0"/>
                  </a:lnTo>
                  <a:close/>
                </a:path>
              </a:pathLst>
            </a:custGeom>
            <a:solidFill>
              <a:srgbClr val="FEF8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0975" y="5377033"/>
              <a:ext cx="444043" cy="336455"/>
            </a:xfrm>
            <a:custGeom>
              <a:avLst/>
              <a:gdLst/>
              <a:ahLst/>
              <a:cxnLst/>
              <a:rect l="l" t="t" r="r" b="b"/>
              <a:pathLst>
                <a:path w="161999" h="161997">
                  <a:moveTo>
                    <a:pt x="161999" y="80999"/>
                  </a:moveTo>
                  <a:lnTo>
                    <a:pt x="150986" y="40196"/>
                  </a:lnTo>
                  <a:lnTo>
                    <a:pt x="122039" y="11151"/>
                  </a:lnTo>
                  <a:lnTo>
                    <a:pt x="81293" y="0"/>
                  </a:lnTo>
                  <a:lnTo>
                    <a:pt x="66703" y="1294"/>
                  </a:lnTo>
                  <a:lnTo>
                    <a:pt x="29032" y="18906"/>
                  </a:lnTo>
                  <a:lnTo>
                    <a:pt x="5208" y="52365"/>
                  </a:lnTo>
                  <a:lnTo>
                    <a:pt x="0" y="80460"/>
                  </a:lnTo>
                  <a:lnTo>
                    <a:pt x="1290" y="95102"/>
                  </a:lnTo>
                  <a:lnTo>
                    <a:pt x="18852" y="132860"/>
                  </a:lnTo>
                  <a:lnTo>
                    <a:pt x="52225" y="156734"/>
                  </a:lnTo>
                  <a:lnTo>
                    <a:pt x="80258" y="161997"/>
                  </a:lnTo>
                  <a:lnTo>
                    <a:pt x="94941" y="160710"/>
                  </a:lnTo>
                  <a:lnTo>
                    <a:pt x="132770" y="143190"/>
                  </a:lnTo>
                  <a:lnTo>
                    <a:pt x="156687" y="109888"/>
                  </a:lnTo>
                  <a:lnTo>
                    <a:pt x="161999" y="8099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0973" y="5843563"/>
              <a:ext cx="444029" cy="336455"/>
            </a:xfrm>
            <a:custGeom>
              <a:avLst/>
              <a:gdLst/>
              <a:ahLst/>
              <a:cxnLst/>
              <a:rect l="l" t="t" r="r" b="b"/>
              <a:pathLst>
                <a:path w="161994" h="161997">
                  <a:moveTo>
                    <a:pt x="81293" y="0"/>
                  </a:moveTo>
                  <a:lnTo>
                    <a:pt x="40348" y="10973"/>
                  </a:lnTo>
                  <a:lnTo>
                    <a:pt x="11238" y="39828"/>
                  </a:lnTo>
                  <a:lnTo>
                    <a:pt x="0" y="80460"/>
                  </a:lnTo>
                  <a:lnTo>
                    <a:pt x="1290" y="95102"/>
                  </a:lnTo>
                  <a:lnTo>
                    <a:pt x="18852" y="132860"/>
                  </a:lnTo>
                  <a:lnTo>
                    <a:pt x="52225" y="156734"/>
                  </a:lnTo>
                  <a:lnTo>
                    <a:pt x="80258" y="161997"/>
                  </a:lnTo>
                  <a:lnTo>
                    <a:pt x="94941" y="160710"/>
                  </a:lnTo>
                  <a:lnTo>
                    <a:pt x="132770" y="143190"/>
                  </a:lnTo>
                  <a:lnTo>
                    <a:pt x="156687" y="109888"/>
                  </a:lnTo>
                  <a:lnTo>
                    <a:pt x="161994" y="81907"/>
                  </a:lnTo>
                  <a:lnTo>
                    <a:pt x="161951" y="80460"/>
                  </a:lnTo>
                  <a:lnTo>
                    <a:pt x="150986" y="40196"/>
                  </a:lnTo>
                  <a:lnTo>
                    <a:pt x="122039" y="11151"/>
                  </a:lnTo>
                  <a:lnTo>
                    <a:pt x="81293" y="0"/>
                  </a:lnTo>
                  <a:close/>
                </a:path>
              </a:pathLst>
            </a:custGeom>
            <a:solidFill>
              <a:srgbClr val="F3696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40975" y="5843563"/>
              <a:ext cx="444043" cy="336455"/>
            </a:xfrm>
            <a:custGeom>
              <a:avLst/>
              <a:gdLst/>
              <a:ahLst/>
              <a:cxnLst/>
              <a:rect l="l" t="t" r="r" b="b"/>
              <a:pathLst>
                <a:path w="161999" h="161997">
                  <a:moveTo>
                    <a:pt x="161999" y="80999"/>
                  </a:moveTo>
                  <a:lnTo>
                    <a:pt x="150986" y="40196"/>
                  </a:lnTo>
                  <a:lnTo>
                    <a:pt x="122039" y="11151"/>
                  </a:lnTo>
                  <a:lnTo>
                    <a:pt x="81293" y="0"/>
                  </a:lnTo>
                  <a:lnTo>
                    <a:pt x="66703" y="1294"/>
                  </a:lnTo>
                  <a:lnTo>
                    <a:pt x="29032" y="18906"/>
                  </a:lnTo>
                  <a:lnTo>
                    <a:pt x="5208" y="52365"/>
                  </a:lnTo>
                  <a:lnTo>
                    <a:pt x="0" y="80460"/>
                  </a:lnTo>
                  <a:lnTo>
                    <a:pt x="1290" y="95102"/>
                  </a:lnTo>
                  <a:lnTo>
                    <a:pt x="18852" y="132860"/>
                  </a:lnTo>
                  <a:lnTo>
                    <a:pt x="52225" y="156734"/>
                  </a:lnTo>
                  <a:lnTo>
                    <a:pt x="80258" y="161997"/>
                  </a:lnTo>
                  <a:lnTo>
                    <a:pt x="94941" y="160710"/>
                  </a:lnTo>
                  <a:lnTo>
                    <a:pt x="132770" y="143190"/>
                  </a:lnTo>
                  <a:lnTo>
                    <a:pt x="156687" y="109888"/>
                  </a:lnTo>
                  <a:lnTo>
                    <a:pt x="161999" y="8099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2993" y="5718751"/>
              <a:ext cx="0" cy="107466"/>
            </a:xfrm>
            <a:custGeom>
              <a:avLst/>
              <a:gdLst/>
              <a:ahLst/>
              <a:cxnLst/>
              <a:rect l="l" t="t" r="r" b="b"/>
              <a:pathLst>
                <a:path h="51743">
                  <a:moveTo>
                    <a:pt x="0" y="0"/>
                  </a:moveTo>
                  <a:lnTo>
                    <a:pt x="0" y="517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2135" y="5794684"/>
              <a:ext cx="106349" cy="36990"/>
            </a:xfrm>
            <a:custGeom>
              <a:avLst/>
              <a:gdLst/>
              <a:ahLst/>
              <a:cxnLst/>
              <a:rect l="l" t="t" r="r" b="b"/>
              <a:pathLst>
                <a:path w="38799" h="17810">
                  <a:moveTo>
                    <a:pt x="38799" y="0"/>
                  </a:moveTo>
                  <a:lnTo>
                    <a:pt x="27325" y="7504"/>
                  </a:lnTo>
                  <a:lnTo>
                    <a:pt x="19085" y="17810"/>
                  </a:lnTo>
                  <a:lnTo>
                    <a:pt x="11726" y="9250"/>
                  </a:lnTo>
                  <a:lnTo>
                    <a:pt x="0" y="459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11"/>
            <p:cNvSpPr txBox="1"/>
            <p:nvPr/>
          </p:nvSpPr>
          <p:spPr>
            <a:xfrm>
              <a:off x="2795587" y="44225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13"/>
            <p:cNvSpPr txBox="1"/>
            <p:nvPr/>
          </p:nvSpPr>
          <p:spPr>
            <a:xfrm>
              <a:off x="1500187" y="44225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3"/>
            <p:cNvSpPr txBox="1"/>
            <p:nvPr/>
          </p:nvSpPr>
          <p:spPr>
            <a:xfrm>
              <a:off x="2161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3"/>
            <p:cNvSpPr txBox="1"/>
            <p:nvPr/>
          </p:nvSpPr>
          <p:spPr>
            <a:xfrm>
              <a:off x="2161826" y="20764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3"/>
            <p:cNvSpPr txBox="1"/>
            <p:nvPr/>
          </p:nvSpPr>
          <p:spPr>
            <a:xfrm>
              <a:off x="2847626" y="29747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3"/>
            <p:cNvSpPr txBox="1"/>
            <p:nvPr/>
          </p:nvSpPr>
          <p:spPr>
            <a:xfrm>
              <a:off x="1804987" y="53369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3" name="object 11"/>
            <p:cNvSpPr txBox="1"/>
            <p:nvPr/>
          </p:nvSpPr>
          <p:spPr>
            <a:xfrm>
              <a:off x="2133948" y="11620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4" name="object 11"/>
            <p:cNvSpPr txBox="1"/>
            <p:nvPr/>
          </p:nvSpPr>
          <p:spPr>
            <a:xfrm>
              <a:off x="2795587" y="35081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5" name="object 11"/>
            <p:cNvSpPr txBox="1"/>
            <p:nvPr/>
          </p:nvSpPr>
          <p:spPr>
            <a:xfrm>
              <a:off x="24907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6" name="object 11"/>
            <p:cNvSpPr txBox="1"/>
            <p:nvPr/>
          </p:nvSpPr>
          <p:spPr>
            <a:xfrm>
              <a:off x="1780826" y="5802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7" name="object 11"/>
            <p:cNvSpPr txBox="1"/>
            <p:nvPr/>
          </p:nvSpPr>
          <p:spPr>
            <a:xfrm>
              <a:off x="2478697" y="5802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8" name="object 13"/>
            <p:cNvSpPr txBox="1"/>
            <p:nvPr/>
          </p:nvSpPr>
          <p:spPr>
            <a:xfrm>
              <a:off x="1552226" y="2144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39" name="object 13"/>
            <p:cNvSpPr txBox="1"/>
            <p:nvPr/>
          </p:nvSpPr>
          <p:spPr>
            <a:xfrm>
              <a:off x="963392" y="4507468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0" name="object 13"/>
            <p:cNvSpPr txBox="1"/>
            <p:nvPr/>
          </p:nvSpPr>
          <p:spPr>
            <a:xfrm>
              <a:off x="1259506" y="54131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1" name="object 13"/>
            <p:cNvSpPr txBox="1"/>
            <p:nvPr/>
          </p:nvSpPr>
          <p:spPr>
            <a:xfrm>
              <a:off x="1223265" y="587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2" name="object 13"/>
            <p:cNvSpPr txBox="1"/>
            <p:nvPr/>
          </p:nvSpPr>
          <p:spPr>
            <a:xfrm>
              <a:off x="2250106" y="319527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3" name="object 13"/>
            <p:cNvSpPr txBox="1"/>
            <p:nvPr/>
          </p:nvSpPr>
          <p:spPr>
            <a:xfrm>
              <a:off x="2250106" y="371476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4" name="object 13"/>
            <p:cNvSpPr txBox="1"/>
            <p:nvPr/>
          </p:nvSpPr>
          <p:spPr>
            <a:xfrm>
              <a:off x="2211960" y="4507468"/>
              <a:ext cx="507427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!b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17129" y="915252"/>
            <a:ext cx="6612858" cy="5733198"/>
            <a:chOff x="4488529" y="915252"/>
            <a:chExt cx="6612858" cy="5733198"/>
          </a:xfrm>
        </p:grpSpPr>
        <p:sp>
          <p:nvSpPr>
            <p:cNvPr id="46" name="object 3"/>
            <p:cNvSpPr txBox="1"/>
            <p:nvPr/>
          </p:nvSpPr>
          <p:spPr>
            <a:xfrm>
              <a:off x="4488529" y="915252"/>
              <a:ext cx="6612858" cy="573319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b="1" spc="-25" dirty="0">
                  <a:latin typeface="Arial"/>
                  <a:cs typeface="Arial"/>
                </a:rPr>
                <a:t>do</a:t>
              </a:r>
              <a:r>
                <a:rPr sz="2500" b="1" spc="-12" dirty="0">
                  <a:latin typeface="Arial"/>
                  <a:cs typeface="Arial"/>
                </a:rPr>
                <a:t> </a:t>
              </a:r>
              <a:r>
                <a:rPr sz="2500" i="1" spc="-258" dirty="0">
                  <a:latin typeface="Meiryo"/>
                  <a:cs typeface="Meiryo"/>
                </a:rPr>
                <a:t>{</a:t>
              </a:r>
              <a:endParaRPr sz="2500" dirty="0">
                <a:latin typeface="Meiryo"/>
                <a:cs typeface="Meiryo"/>
              </a:endParaRPr>
            </a:p>
            <a:p>
              <a:pPr>
                <a:lnSpc>
                  <a:spcPts val="1228"/>
                </a:lnSpc>
                <a:spcBef>
                  <a:spcPts val="17"/>
                </a:spcBef>
              </a:pPr>
              <a:endParaRPr sz="1200" dirty="0"/>
            </a:p>
            <a:p>
              <a:pPr marL="648645"/>
              <a:r>
                <a:rPr sz="2700" spc="-13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eAcquireSpinLo</a:t>
              </a:r>
              <a:r>
                <a:rPr sz="2700" spc="-86" dirty="0" err="1">
                  <a:solidFill>
                    <a:srgbClr val="1F4A86"/>
                  </a:solidFill>
                  <a:latin typeface="Arial"/>
                  <a:cs typeface="Arial"/>
                </a:rPr>
                <a:t>c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8" dirty="0">
                  <a:solidFill>
                    <a:srgbClr val="1F4A86"/>
                  </a:solidFill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();</a:t>
              </a:r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b="1" spc="-12" dirty="0">
                <a:cs typeface="Arial"/>
              </a:endParaRPr>
            </a:p>
            <a:p>
              <a:pPr marL="648645"/>
              <a:r>
                <a:rPr lang="en-US" sz="2500" b="1" spc="-12" dirty="0">
                  <a:cs typeface="Arial"/>
                </a:rPr>
                <a:t>if</a:t>
              </a:r>
              <a:r>
                <a:rPr lang="en-US" sz="2500" b="1" spc="-110" dirty="0">
                  <a:cs typeface="Arial"/>
                </a:rPr>
                <a:t> </a:t>
              </a:r>
              <a:r>
                <a:rPr lang="en-US" sz="2500" spc="-12" dirty="0">
                  <a:cs typeface="Arial"/>
                </a:rPr>
                <a:t>(</a:t>
              </a:r>
              <a:r>
                <a:rPr lang="en-US" sz="2500" i="1" spc="-307" dirty="0">
                  <a:latin typeface="Meiryo"/>
                  <a:cs typeface="Meiryo"/>
                </a:rPr>
                <a:t>∗</a:t>
              </a:r>
              <a:r>
                <a:rPr lang="en-US" sz="2500" spc="-12" dirty="0">
                  <a:cs typeface="Arial"/>
                </a:rPr>
                <a:t>) </a:t>
              </a:r>
              <a:r>
                <a:rPr lang="en-US" sz="2500" spc="-49" dirty="0">
                  <a:cs typeface="Arial"/>
                </a:rPr>
                <a:t> </a:t>
              </a:r>
              <a:r>
                <a:rPr lang="en-US" sz="2500" i="1" spc="-258" dirty="0">
                  <a:latin typeface="Meiryo"/>
                  <a:cs typeface="Meiryo"/>
                </a:rPr>
                <a:t>{</a:t>
              </a:r>
              <a:endParaRPr lang="en-US" sz="2500" dirty="0">
                <a:latin typeface="Meiryo"/>
                <a:cs typeface="Meiryo"/>
              </a:endParaRPr>
            </a:p>
            <a:p>
              <a:pPr marL="648645"/>
              <a:r>
                <a:rPr lang="en-US" sz="2500" dirty="0">
                  <a:latin typeface="Arial"/>
                  <a:cs typeface="Arial"/>
                </a:rPr>
                <a:t>	    </a:t>
              </a:r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endParaRPr lang="en-US" sz="2400" dirty="0">
                <a:latin typeface="Meiryo"/>
                <a:cs typeface="Meiryo"/>
              </a:endParaRPr>
            </a:p>
            <a:p>
              <a:pPr>
                <a:lnSpc>
                  <a:spcPts val="1596"/>
                </a:lnSpc>
                <a:spcBef>
                  <a:spcPts val="52"/>
                </a:spcBef>
              </a:pPr>
              <a:endParaRPr lang="en-US" sz="1400" dirty="0"/>
            </a:p>
            <a:p>
              <a:pPr marL="3118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r>
                <a:rPr lang="en-US" sz="2400" i="1" spc="135" dirty="0">
                  <a:latin typeface="Meiryo"/>
                  <a:cs typeface="Meiryo"/>
                </a:rPr>
                <a:t> </a:t>
              </a:r>
              <a:r>
                <a:rPr lang="en-US" sz="2400" b="1" spc="-12" dirty="0">
                  <a:cs typeface="Arial"/>
                </a:rPr>
                <a:t>while</a:t>
              </a:r>
              <a:r>
                <a:rPr lang="en-US" sz="2400" spc="-12" dirty="0">
                  <a:cs typeface="Arial"/>
                </a:rPr>
                <a:t>(</a:t>
              </a:r>
              <a:r>
                <a:rPr lang="en-US" sz="2400" spc="258" dirty="0">
                  <a:cs typeface="Arial"/>
                </a:rPr>
                <a:t> </a:t>
              </a:r>
              <a:r>
                <a:rPr lang="en-US" sz="2400" spc="-25" dirty="0">
                  <a:cs typeface="Arial"/>
                </a:rPr>
                <a:t> </a:t>
              </a:r>
              <a:r>
                <a:rPr lang="en-US" sz="2400" spc="-280" dirty="0"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);</a:t>
              </a:r>
            </a:p>
            <a:p>
              <a:pPr marL="31185"/>
              <a:endParaRPr lang="en-US" sz="2400" spc="-12" dirty="0">
                <a:cs typeface="Arial"/>
              </a:endParaRPr>
            </a:p>
            <a:p>
              <a:pPr marL="31185"/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  <a:endParaRPr lang="en-US" sz="2400" dirty="0">
                <a:cs typeface="Arial"/>
              </a:endParaRPr>
            </a:p>
            <a:p>
              <a:pPr marL="31185"/>
              <a:endParaRPr lang="en-US" sz="2400" dirty="0">
                <a:cs typeface="Arial"/>
              </a:endParaRPr>
            </a:p>
            <a:p>
              <a:pPr marL="648645"/>
              <a:endParaRPr lang="en-US" sz="2400" dirty="0">
                <a:cs typeface="Arial"/>
              </a:endParaRPr>
            </a:p>
          </p:txBody>
        </p:sp>
        <p:sp>
          <p:nvSpPr>
            <p:cNvPr id="47" name="object 4"/>
            <p:cNvSpPr/>
            <p:nvPr/>
          </p:nvSpPr>
          <p:spPr>
            <a:xfrm>
              <a:off x="5214059" y="1853295"/>
              <a:ext cx="1302591" cy="386158"/>
            </a:xfrm>
            <a:custGeom>
              <a:avLst/>
              <a:gdLst/>
              <a:ahLst/>
              <a:cxnLst/>
              <a:rect l="l" t="t" r="r" b="b"/>
              <a:pathLst>
                <a:path w="475221" h="185928">
                  <a:moveTo>
                    <a:pt x="0" y="185928"/>
                  </a:moveTo>
                  <a:lnTo>
                    <a:pt x="475221" y="185928"/>
                  </a:lnTo>
                  <a:lnTo>
                    <a:pt x="475221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5"/>
            <p:cNvSpPr txBox="1"/>
            <p:nvPr/>
          </p:nvSpPr>
          <p:spPr>
            <a:xfrm>
              <a:off x="5283297" y="1858200"/>
              <a:ext cx="116442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b=t</a:t>
              </a:r>
              <a:r>
                <a:rPr sz="2500" spc="25" dirty="0">
                  <a:latin typeface="Arial"/>
                  <a:cs typeface="Arial"/>
                </a:rPr>
                <a:t>r</a:t>
              </a:r>
              <a:r>
                <a:rPr sz="2500" spc="-12" dirty="0">
                  <a:latin typeface="Arial"/>
                  <a:cs typeface="Arial"/>
                </a:rPr>
                <a:t>ue;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49" name="object 8"/>
            <p:cNvSpPr/>
            <p:nvPr/>
          </p:nvSpPr>
          <p:spPr>
            <a:xfrm>
              <a:off x="5904811" y="3718328"/>
              <a:ext cx="2080825" cy="388268"/>
            </a:xfrm>
            <a:custGeom>
              <a:avLst/>
              <a:gdLst/>
              <a:ahLst/>
              <a:cxnLst/>
              <a:rect l="l" t="t" r="r" b="b"/>
              <a:pathLst>
                <a:path w="759142" h="186944">
                  <a:moveTo>
                    <a:pt x="0" y="186944"/>
                  </a:moveTo>
                  <a:lnTo>
                    <a:pt x="759142" y="186944"/>
                  </a:lnTo>
                  <a:lnTo>
                    <a:pt x="759142" y="0"/>
                  </a:lnTo>
                  <a:lnTo>
                    <a:pt x="0" y="0"/>
                  </a:lnTo>
                  <a:lnTo>
                    <a:pt x="0" y="18694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9"/>
            <p:cNvSpPr txBox="1"/>
            <p:nvPr/>
          </p:nvSpPr>
          <p:spPr>
            <a:xfrm>
              <a:off x="5974018" y="3725372"/>
              <a:ext cx="1940712" cy="4365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25" dirty="0">
                  <a:latin typeface="Arial"/>
                  <a:cs typeface="Arial"/>
                </a:rPr>
                <a:t>b=b?</a:t>
              </a:r>
              <a:r>
                <a:rPr sz="2500" spc="-86" dirty="0">
                  <a:latin typeface="Arial"/>
                  <a:cs typeface="Arial"/>
                </a:rPr>
                <a:t>f</a:t>
              </a:r>
              <a:r>
                <a:rPr sz="2500" spc="-12" dirty="0">
                  <a:latin typeface="Arial"/>
                  <a:cs typeface="Arial"/>
                </a:rPr>
                <a:t>alse:</a:t>
              </a:r>
              <a:r>
                <a:rPr sz="2500" i="1" spc="-307" dirty="0">
                  <a:latin typeface="Meiryo"/>
                  <a:cs typeface="Meiryo"/>
                </a:rPr>
                <a:t>∗</a:t>
              </a:r>
              <a:r>
                <a:rPr sz="2500" spc="-12" dirty="0">
                  <a:latin typeface="Arial"/>
                  <a:cs typeface="Arial"/>
                </a:rPr>
                <a:t>;</a:t>
              </a:r>
              <a:endParaRPr sz="2500">
                <a:latin typeface="Arial"/>
                <a:cs typeface="Arial"/>
              </a:endParaRPr>
            </a:p>
          </p:txBody>
        </p:sp>
        <p:sp>
          <p:nvSpPr>
            <p:cNvPr id="51" name="object 10"/>
            <p:cNvSpPr/>
            <p:nvPr/>
          </p:nvSpPr>
          <p:spPr>
            <a:xfrm>
              <a:off x="5569644" y="4743450"/>
              <a:ext cx="335167" cy="351868"/>
            </a:xfrm>
            <a:custGeom>
              <a:avLst/>
              <a:gdLst/>
              <a:ahLst/>
              <a:cxnLst/>
              <a:rect l="l" t="t" r="r" b="b"/>
              <a:pathLst>
                <a:path w="203200" h="169418">
                  <a:moveTo>
                    <a:pt x="0" y="169417"/>
                  </a:moveTo>
                  <a:lnTo>
                    <a:pt x="203200" y="169417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169417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/>
                <a:t>!b</a:t>
              </a:r>
              <a:endParaRPr sz="2400" dirty="0"/>
            </a:p>
          </p:txBody>
        </p:sp>
        <p:sp>
          <p:nvSpPr>
            <p:cNvPr id="52" name="object 11"/>
            <p:cNvSpPr txBox="1"/>
            <p:nvPr/>
          </p:nvSpPr>
          <p:spPr>
            <a:xfrm>
              <a:off x="4488529" y="4180926"/>
              <a:ext cx="2184389" cy="92978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648645"/>
              <a:endParaRPr sz="25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53553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65" y="190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Refinement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Example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29735" y="6940743"/>
            <a:ext cx="301115" cy="221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t>24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963392" y="1014662"/>
            <a:ext cx="2742654" cy="5252788"/>
            <a:chOff x="963392" y="1014662"/>
            <a:chExt cx="2742654" cy="5252788"/>
          </a:xfrm>
        </p:grpSpPr>
        <p:sp>
          <p:nvSpPr>
            <p:cNvPr id="13" name="object 13"/>
            <p:cNvSpPr/>
            <p:nvPr/>
          </p:nvSpPr>
          <p:spPr>
            <a:xfrm>
              <a:off x="1397924" y="1014662"/>
              <a:ext cx="2308122" cy="5170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0973" y="5377033"/>
              <a:ext cx="444029" cy="336455"/>
            </a:xfrm>
            <a:custGeom>
              <a:avLst/>
              <a:gdLst/>
              <a:ahLst/>
              <a:cxnLst/>
              <a:rect l="l" t="t" r="r" b="b"/>
              <a:pathLst>
                <a:path w="161994" h="161997">
                  <a:moveTo>
                    <a:pt x="81293" y="0"/>
                  </a:moveTo>
                  <a:lnTo>
                    <a:pt x="40348" y="10973"/>
                  </a:lnTo>
                  <a:lnTo>
                    <a:pt x="11238" y="39828"/>
                  </a:lnTo>
                  <a:lnTo>
                    <a:pt x="0" y="80460"/>
                  </a:lnTo>
                  <a:lnTo>
                    <a:pt x="1290" y="95102"/>
                  </a:lnTo>
                  <a:lnTo>
                    <a:pt x="18852" y="132860"/>
                  </a:lnTo>
                  <a:lnTo>
                    <a:pt x="52225" y="156734"/>
                  </a:lnTo>
                  <a:lnTo>
                    <a:pt x="80258" y="161997"/>
                  </a:lnTo>
                  <a:lnTo>
                    <a:pt x="94941" y="160710"/>
                  </a:lnTo>
                  <a:lnTo>
                    <a:pt x="132770" y="143190"/>
                  </a:lnTo>
                  <a:lnTo>
                    <a:pt x="156687" y="109888"/>
                  </a:lnTo>
                  <a:lnTo>
                    <a:pt x="161994" y="81907"/>
                  </a:lnTo>
                  <a:lnTo>
                    <a:pt x="161951" y="80460"/>
                  </a:lnTo>
                  <a:lnTo>
                    <a:pt x="150986" y="40196"/>
                  </a:lnTo>
                  <a:lnTo>
                    <a:pt x="122039" y="11151"/>
                  </a:lnTo>
                  <a:lnTo>
                    <a:pt x="81293" y="0"/>
                  </a:lnTo>
                  <a:close/>
                </a:path>
              </a:pathLst>
            </a:custGeom>
            <a:solidFill>
              <a:srgbClr val="FEF8C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0975" y="5377033"/>
              <a:ext cx="444043" cy="336455"/>
            </a:xfrm>
            <a:custGeom>
              <a:avLst/>
              <a:gdLst/>
              <a:ahLst/>
              <a:cxnLst/>
              <a:rect l="l" t="t" r="r" b="b"/>
              <a:pathLst>
                <a:path w="161999" h="161997">
                  <a:moveTo>
                    <a:pt x="161999" y="80999"/>
                  </a:moveTo>
                  <a:lnTo>
                    <a:pt x="150986" y="40196"/>
                  </a:lnTo>
                  <a:lnTo>
                    <a:pt x="122039" y="11151"/>
                  </a:lnTo>
                  <a:lnTo>
                    <a:pt x="81293" y="0"/>
                  </a:lnTo>
                  <a:lnTo>
                    <a:pt x="66703" y="1294"/>
                  </a:lnTo>
                  <a:lnTo>
                    <a:pt x="29032" y="18906"/>
                  </a:lnTo>
                  <a:lnTo>
                    <a:pt x="5208" y="52365"/>
                  </a:lnTo>
                  <a:lnTo>
                    <a:pt x="0" y="80460"/>
                  </a:lnTo>
                  <a:lnTo>
                    <a:pt x="1290" y="95102"/>
                  </a:lnTo>
                  <a:lnTo>
                    <a:pt x="18852" y="132860"/>
                  </a:lnTo>
                  <a:lnTo>
                    <a:pt x="52225" y="156734"/>
                  </a:lnTo>
                  <a:lnTo>
                    <a:pt x="80258" y="161997"/>
                  </a:lnTo>
                  <a:lnTo>
                    <a:pt x="94941" y="160710"/>
                  </a:lnTo>
                  <a:lnTo>
                    <a:pt x="132770" y="143190"/>
                  </a:lnTo>
                  <a:lnTo>
                    <a:pt x="156687" y="109888"/>
                  </a:lnTo>
                  <a:lnTo>
                    <a:pt x="161999" y="8099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0973" y="5843563"/>
              <a:ext cx="444029" cy="336455"/>
            </a:xfrm>
            <a:custGeom>
              <a:avLst/>
              <a:gdLst/>
              <a:ahLst/>
              <a:cxnLst/>
              <a:rect l="l" t="t" r="r" b="b"/>
              <a:pathLst>
                <a:path w="161994" h="161997">
                  <a:moveTo>
                    <a:pt x="81293" y="0"/>
                  </a:moveTo>
                  <a:lnTo>
                    <a:pt x="40348" y="10973"/>
                  </a:lnTo>
                  <a:lnTo>
                    <a:pt x="11238" y="39828"/>
                  </a:lnTo>
                  <a:lnTo>
                    <a:pt x="0" y="80460"/>
                  </a:lnTo>
                  <a:lnTo>
                    <a:pt x="1290" y="95102"/>
                  </a:lnTo>
                  <a:lnTo>
                    <a:pt x="18852" y="132860"/>
                  </a:lnTo>
                  <a:lnTo>
                    <a:pt x="52225" y="156734"/>
                  </a:lnTo>
                  <a:lnTo>
                    <a:pt x="80258" y="161997"/>
                  </a:lnTo>
                  <a:lnTo>
                    <a:pt x="94941" y="160710"/>
                  </a:lnTo>
                  <a:lnTo>
                    <a:pt x="132770" y="143190"/>
                  </a:lnTo>
                  <a:lnTo>
                    <a:pt x="156687" y="109888"/>
                  </a:lnTo>
                  <a:lnTo>
                    <a:pt x="161994" y="81907"/>
                  </a:lnTo>
                  <a:lnTo>
                    <a:pt x="161951" y="80460"/>
                  </a:lnTo>
                  <a:lnTo>
                    <a:pt x="150986" y="40196"/>
                  </a:lnTo>
                  <a:lnTo>
                    <a:pt x="122039" y="11151"/>
                  </a:lnTo>
                  <a:lnTo>
                    <a:pt x="81293" y="0"/>
                  </a:lnTo>
                  <a:close/>
                </a:path>
              </a:pathLst>
            </a:custGeom>
            <a:solidFill>
              <a:srgbClr val="F3696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40975" y="5843563"/>
              <a:ext cx="444043" cy="336455"/>
            </a:xfrm>
            <a:custGeom>
              <a:avLst/>
              <a:gdLst/>
              <a:ahLst/>
              <a:cxnLst/>
              <a:rect l="l" t="t" r="r" b="b"/>
              <a:pathLst>
                <a:path w="161999" h="161997">
                  <a:moveTo>
                    <a:pt x="161999" y="80999"/>
                  </a:moveTo>
                  <a:lnTo>
                    <a:pt x="150986" y="40196"/>
                  </a:lnTo>
                  <a:lnTo>
                    <a:pt x="122039" y="11151"/>
                  </a:lnTo>
                  <a:lnTo>
                    <a:pt x="81293" y="0"/>
                  </a:lnTo>
                  <a:lnTo>
                    <a:pt x="66703" y="1294"/>
                  </a:lnTo>
                  <a:lnTo>
                    <a:pt x="29032" y="18906"/>
                  </a:lnTo>
                  <a:lnTo>
                    <a:pt x="5208" y="52365"/>
                  </a:lnTo>
                  <a:lnTo>
                    <a:pt x="0" y="80460"/>
                  </a:lnTo>
                  <a:lnTo>
                    <a:pt x="1290" y="95102"/>
                  </a:lnTo>
                  <a:lnTo>
                    <a:pt x="18852" y="132860"/>
                  </a:lnTo>
                  <a:lnTo>
                    <a:pt x="52225" y="156734"/>
                  </a:lnTo>
                  <a:lnTo>
                    <a:pt x="80258" y="161997"/>
                  </a:lnTo>
                  <a:lnTo>
                    <a:pt x="94941" y="160710"/>
                  </a:lnTo>
                  <a:lnTo>
                    <a:pt x="132770" y="143190"/>
                  </a:lnTo>
                  <a:lnTo>
                    <a:pt x="156687" y="109888"/>
                  </a:lnTo>
                  <a:lnTo>
                    <a:pt x="161999" y="8099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2993" y="5718751"/>
              <a:ext cx="0" cy="107466"/>
            </a:xfrm>
            <a:custGeom>
              <a:avLst/>
              <a:gdLst/>
              <a:ahLst/>
              <a:cxnLst/>
              <a:rect l="l" t="t" r="r" b="b"/>
              <a:pathLst>
                <a:path h="51743">
                  <a:moveTo>
                    <a:pt x="0" y="0"/>
                  </a:moveTo>
                  <a:lnTo>
                    <a:pt x="0" y="517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2135" y="5794684"/>
              <a:ext cx="106349" cy="36990"/>
            </a:xfrm>
            <a:custGeom>
              <a:avLst/>
              <a:gdLst/>
              <a:ahLst/>
              <a:cxnLst/>
              <a:rect l="l" t="t" r="r" b="b"/>
              <a:pathLst>
                <a:path w="38799" h="17810">
                  <a:moveTo>
                    <a:pt x="38799" y="0"/>
                  </a:moveTo>
                  <a:lnTo>
                    <a:pt x="27325" y="7504"/>
                  </a:lnTo>
                  <a:lnTo>
                    <a:pt x="19085" y="17810"/>
                  </a:lnTo>
                  <a:lnTo>
                    <a:pt x="11726" y="9250"/>
                  </a:lnTo>
                  <a:lnTo>
                    <a:pt x="0" y="459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11"/>
            <p:cNvSpPr txBox="1"/>
            <p:nvPr/>
          </p:nvSpPr>
          <p:spPr>
            <a:xfrm>
              <a:off x="2795587" y="44225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8" name="object 13"/>
            <p:cNvSpPr txBox="1"/>
            <p:nvPr/>
          </p:nvSpPr>
          <p:spPr>
            <a:xfrm>
              <a:off x="1500187" y="44225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13"/>
            <p:cNvSpPr txBox="1"/>
            <p:nvPr/>
          </p:nvSpPr>
          <p:spPr>
            <a:xfrm>
              <a:off x="2161826" y="16192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0" name="object 13"/>
            <p:cNvSpPr txBox="1"/>
            <p:nvPr/>
          </p:nvSpPr>
          <p:spPr>
            <a:xfrm>
              <a:off x="2161826" y="20764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1" name="object 13"/>
            <p:cNvSpPr txBox="1"/>
            <p:nvPr/>
          </p:nvSpPr>
          <p:spPr>
            <a:xfrm>
              <a:off x="2847626" y="29747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3"/>
            <p:cNvSpPr txBox="1"/>
            <p:nvPr/>
          </p:nvSpPr>
          <p:spPr>
            <a:xfrm>
              <a:off x="1804987" y="53369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307" dirty="0">
                  <a:latin typeface="Arial"/>
                  <a:cs typeface="Arial"/>
                </a:rPr>
                <a:t>L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3" name="object 11"/>
            <p:cNvSpPr txBox="1"/>
            <p:nvPr/>
          </p:nvSpPr>
          <p:spPr>
            <a:xfrm>
              <a:off x="2133948" y="116205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4" name="object 11"/>
            <p:cNvSpPr txBox="1"/>
            <p:nvPr/>
          </p:nvSpPr>
          <p:spPr>
            <a:xfrm>
              <a:off x="2795587" y="35081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5" name="object 11"/>
            <p:cNvSpPr txBox="1"/>
            <p:nvPr/>
          </p:nvSpPr>
          <p:spPr>
            <a:xfrm>
              <a:off x="2490787" y="53449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6" name="object 11"/>
            <p:cNvSpPr txBox="1"/>
            <p:nvPr/>
          </p:nvSpPr>
          <p:spPr>
            <a:xfrm>
              <a:off x="1780826" y="5802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400" i="1" spc="-147" dirty="0">
                  <a:latin typeface="Arial"/>
                  <a:cs typeface="Arial"/>
                </a:rPr>
                <a:t>U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7" name="object 11"/>
            <p:cNvSpPr txBox="1"/>
            <p:nvPr/>
          </p:nvSpPr>
          <p:spPr>
            <a:xfrm>
              <a:off x="2478697" y="58021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400" i="1" spc="-147" dirty="0"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8" name="object 13"/>
            <p:cNvSpPr txBox="1"/>
            <p:nvPr/>
          </p:nvSpPr>
          <p:spPr>
            <a:xfrm>
              <a:off x="1552226" y="21445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39" name="object 13"/>
            <p:cNvSpPr txBox="1"/>
            <p:nvPr/>
          </p:nvSpPr>
          <p:spPr>
            <a:xfrm>
              <a:off x="963392" y="4507468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0" name="object 13"/>
            <p:cNvSpPr txBox="1"/>
            <p:nvPr/>
          </p:nvSpPr>
          <p:spPr>
            <a:xfrm>
              <a:off x="1259506" y="541313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1" name="object 13"/>
            <p:cNvSpPr txBox="1"/>
            <p:nvPr/>
          </p:nvSpPr>
          <p:spPr>
            <a:xfrm>
              <a:off x="1223265" y="587839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2" name="object 13"/>
            <p:cNvSpPr txBox="1"/>
            <p:nvPr/>
          </p:nvSpPr>
          <p:spPr>
            <a:xfrm>
              <a:off x="2250106" y="319527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3" name="object 13"/>
            <p:cNvSpPr txBox="1"/>
            <p:nvPr/>
          </p:nvSpPr>
          <p:spPr>
            <a:xfrm>
              <a:off x="2250106" y="3714760"/>
              <a:ext cx="328961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  <p:sp>
          <p:nvSpPr>
            <p:cNvPr id="44" name="object 13"/>
            <p:cNvSpPr txBox="1"/>
            <p:nvPr/>
          </p:nvSpPr>
          <p:spPr>
            <a:xfrm>
              <a:off x="2211960" y="4507468"/>
              <a:ext cx="507427" cy="3890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lang="en-US" sz="2800" b="1" spc="307" dirty="0">
                  <a:solidFill>
                    <a:srgbClr val="0000CC"/>
                  </a:solidFill>
                  <a:latin typeface="Arial"/>
                  <a:cs typeface="Arial"/>
                </a:rPr>
                <a:t>!b</a:t>
              </a:r>
              <a:endParaRPr sz="2800" b="1" dirty="0">
                <a:solidFill>
                  <a:srgbClr val="0000CC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17129" y="915252"/>
            <a:ext cx="6612858" cy="5733198"/>
            <a:chOff x="4488529" y="915252"/>
            <a:chExt cx="6612858" cy="5733198"/>
          </a:xfrm>
        </p:grpSpPr>
        <p:sp>
          <p:nvSpPr>
            <p:cNvPr id="46" name="object 3"/>
            <p:cNvSpPr txBox="1"/>
            <p:nvPr/>
          </p:nvSpPr>
          <p:spPr>
            <a:xfrm>
              <a:off x="4488529" y="915252"/>
              <a:ext cx="6612858" cy="573319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b="1" spc="-25" dirty="0">
                  <a:latin typeface="Arial"/>
                  <a:cs typeface="Arial"/>
                </a:rPr>
                <a:t>do</a:t>
              </a:r>
              <a:r>
                <a:rPr sz="2500" b="1" spc="-12" dirty="0">
                  <a:latin typeface="Arial"/>
                  <a:cs typeface="Arial"/>
                </a:rPr>
                <a:t> </a:t>
              </a:r>
              <a:r>
                <a:rPr sz="2500" i="1" spc="-258" dirty="0">
                  <a:latin typeface="Meiryo"/>
                  <a:cs typeface="Meiryo"/>
                </a:rPr>
                <a:t>{</a:t>
              </a:r>
              <a:endParaRPr sz="2500" dirty="0">
                <a:latin typeface="Meiryo"/>
                <a:cs typeface="Meiryo"/>
              </a:endParaRPr>
            </a:p>
            <a:p>
              <a:pPr>
                <a:lnSpc>
                  <a:spcPts val="1228"/>
                </a:lnSpc>
                <a:spcBef>
                  <a:spcPts val="17"/>
                </a:spcBef>
              </a:pPr>
              <a:endParaRPr sz="1200" dirty="0"/>
            </a:p>
            <a:p>
              <a:pPr marL="648645"/>
              <a:r>
                <a:rPr sz="2700" spc="-13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eAcquireSpinLo</a:t>
              </a:r>
              <a:r>
                <a:rPr sz="2700" spc="-86" dirty="0" err="1">
                  <a:solidFill>
                    <a:srgbClr val="1F4A86"/>
                  </a:solidFill>
                  <a:latin typeface="Arial"/>
                  <a:cs typeface="Arial"/>
                </a:rPr>
                <a:t>c</a:t>
              </a:r>
              <a:r>
                <a:rPr sz="2700" spc="-25" dirty="0" err="1">
                  <a:solidFill>
                    <a:srgbClr val="1F4A86"/>
                  </a:solidFill>
                  <a:latin typeface="Arial"/>
                  <a:cs typeface="Arial"/>
                </a:rPr>
                <a:t>k</a:t>
              </a:r>
              <a:r>
                <a:rPr sz="2700" spc="-258" dirty="0">
                  <a:solidFill>
                    <a:srgbClr val="1F4A86"/>
                  </a:solidFill>
                  <a:latin typeface="Arial"/>
                  <a:cs typeface="Arial"/>
                </a:rPr>
                <a:t> </a:t>
              </a:r>
              <a:r>
                <a:rPr sz="2500" spc="-12" dirty="0">
                  <a:latin typeface="Arial"/>
                  <a:cs typeface="Arial"/>
                </a:rPr>
                <a:t>();</a:t>
              </a:r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spc="-12" dirty="0">
                <a:latin typeface="Arial"/>
                <a:cs typeface="Arial"/>
              </a:endParaRPr>
            </a:p>
            <a:p>
              <a:pPr marL="648645"/>
              <a:endParaRPr lang="en-US" sz="2500" b="1" spc="-12" dirty="0">
                <a:cs typeface="Arial"/>
              </a:endParaRPr>
            </a:p>
            <a:p>
              <a:pPr marL="648645"/>
              <a:r>
                <a:rPr lang="en-US" sz="2500" b="1" spc="-12" dirty="0">
                  <a:cs typeface="Arial"/>
                </a:rPr>
                <a:t>if</a:t>
              </a:r>
              <a:r>
                <a:rPr lang="en-US" sz="2500" b="1" spc="-110" dirty="0">
                  <a:cs typeface="Arial"/>
                </a:rPr>
                <a:t> </a:t>
              </a:r>
              <a:r>
                <a:rPr lang="en-US" sz="2500" spc="-12" dirty="0">
                  <a:cs typeface="Arial"/>
                </a:rPr>
                <a:t>(</a:t>
              </a:r>
              <a:r>
                <a:rPr lang="en-US" sz="2500" i="1" spc="-307" dirty="0">
                  <a:latin typeface="Meiryo"/>
                  <a:cs typeface="Meiryo"/>
                </a:rPr>
                <a:t>∗</a:t>
              </a:r>
              <a:r>
                <a:rPr lang="en-US" sz="2500" spc="-12" dirty="0">
                  <a:cs typeface="Arial"/>
                </a:rPr>
                <a:t>) </a:t>
              </a:r>
              <a:r>
                <a:rPr lang="en-US" sz="2500" spc="-49" dirty="0">
                  <a:cs typeface="Arial"/>
                </a:rPr>
                <a:t> </a:t>
              </a:r>
              <a:r>
                <a:rPr lang="en-US" sz="2500" i="1" spc="-258" dirty="0">
                  <a:latin typeface="Meiryo"/>
                  <a:cs typeface="Meiryo"/>
                </a:rPr>
                <a:t>{</a:t>
              </a:r>
              <a:endParaRPr lang="en-US" sz="2500" dirty="0">
                <a:latin typeface="Meiryo"/>
                <a:cs typeface="Meiryo"/>
              </a:endParaRPr>
            </a:p>
            <a:p>
              <a:pPr marL="648645"/>
              <a:r>
                <a:rPr lang="en-US" sz="2500" dirty="0">
                  <a:latin typeface="Arial"/>
                  <a:cs typeface="Arial"/>
                </a:rPr>
                <a:t>	    </a:t>
              </a:r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endParaRPr lang="en-US" sz="2400" spc="-12" dirty="0">
                <a:cs typeface="Arial"/>
              </a:endParaRPr>
            </a:p>
            <a:p>
              <a:pPr marL="64864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endParaRPr lang="en-US" sz="2400" dirty="0">
                <a:latin typeface="Meiryo"/>
                <a:cs typeface="Meiryo"/>
              </a:endParaRPr>
            </a:p>
            <a:p>
              <a:pPr>
                <a:lnSpc>
                  <a:spcPts val="1596"/>
                </a:lnSpc>
                <a:spcBef>
                  <a:spcPts val="52"/>
                </a:spcBef>
              </a:pPr>
              <a:endParaRPr lang="en-US" sz="1400" dirty="0"/>
            </a:p>
            <a:p>
              <a:pPr marL="31185"/>
              <a:r>
                <a:rPr lang="en-US" sz="2400" i="1" spc="-258" dirty="0">
                  <a:latin typeface="Meiryo"/>
                  <a:cs typeface="Meiryo"/>
                </a:rPr>
                <a:t>}</a:t>
              </a:r>
              <a:r>
                <a:rPr lang="en-US" sz="2400" i="1" spc="135" dirty="0">
                  <a:latin typeface="Meiryo"/>
                  <a:cs typeface="Meiryo"/>
                </a:rPr>
                <a:t> </a:t>
              </a:r>
              <a:r>
                <a:rPr lang="en-US" sz="2400" b="1" spc="-12" dirty="0">
                  <a:cs typeface="Arial"/>
                </a:rPr>
                <a:t>while</a:t>
              </a:r>
              <a:r>
                <a:rPr lang="en-US" sz="2400" spc="-12" dirty="0">
                  <a:cs typeface="Arial"/>
                </a:rPr>
                <a:t>(</a:t>
              </a:r>
              <a:r>
                <a:rPr lang="en-US" sz="2400" spc="258" dirty="0">
                  <a:cs typeface="Arial"/>
                </a:rPr>
                <a:t> </a:t>
              </a:r>
              <a:r>
                <a:rPr lang="en-US" sz="2400" spc="-25" dirty="0">
                  <a:cs typeface="Arial"/>
                </a:rPr>
                <a:t> </a:t>
              </a:r>
              <a:r>
                <a:rPr lang="en-US" sz="2400" spc="-280" dirty="0"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);</a:t>
              </a:r>
            </a:p>
            <a:p>
              <a:pPr marL="31185"/>
              <a:endParaRPr lang="en-US" sz="2400" spc="-12" dirty="0">
                <a:cs typeface="Arial"/>
              </a:endParaRPr>
            </a:p>
            <a:p>
              <a:pPr marL="31185"/>
              <a:r>
                <a:rPr lang="en-US" sz="2400" spc="-13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eReleaseSpinLo</a:t>
              </a:r>
              <a:r>
                <a:rPr lang="en-US" sz="2400" spc="-86" dirty="0" err="1">
                  <a:solidFill>
                    <a:srgbClr val="1F4A86"/>
                  </a:solidFill>
                  <a:cs typeface="Arial"/>
                </a:rPr>
                <a:t>c</a:t>
              </a:r>
              <a:r>
                <a:rPr lang="en-US" sz="2400" spc="-25" dirty="0" err="1">
                  <a:solidFill>
                    <a:srgbClr val="1F4A86"/>
                  </a:solidFill>
                  <a:cs typeface="Arial"/>
                </a:rPr>
                <a:t>k</a:t>
              </a:r>
              <a:r>
                <a:rPr lang="en-US" sz="2400" spc="-258" dirty="0">
                  <a:solidFill>
                    <a:srgbClr val="1F4A86"/>
                  </a:solidFill>
                  <a:cs typeface="Arial"/>
                </a:rPr>
                <a:t> </a:t>
              </a:r>
              <a:r>
                <a:rPr lang="en-US" sz="2400" spc="-12" dirty="0">
                  <a:cs typeface="Arial"/>
                </a:rPr>
                <a:t>();</a:t>
              </a:r>
              <a:endParaRPr lang="en-US" sz="2400" dirty="0">
                <a:cs typeface="Arial"/>
              </a:endParaRPr>
            </a:p>
            <a:p>
              <a:pPr marL="31185"/>
              <a:endParaRPr lang="en-US" sz="2400" dirty="0">
                <a:cs typeface="Arial"/>
              </a:endParaRPr>
            </a:p>
            <a:p>
              <a:pPr marL="648645"/>
              <a:endParaRPr lang="en-US" sz="2400" dirty="0">
                <a:cs typeface="Arial"/>
              </a:endParaRPr>
            </a:p>
          </p:txBody>
        </p:sp>
        <p:sp>
          <p:nvSpPr>
            <p:cNvPr id="47" name="object 4"/>
            <p:cNvSpPr/>
            <p:nvPr/>
          </p:nvSpPr>
          <p:spPr>
            <a:xfrm>
              <a:off x="5214059" y="1853295"/>
              <a:ext cx="1302591" cy="386158"/>
            </a:xfrm>
            <a:custGeom>
              <a:avLst/>
              <a:gdLst/>
              <a:ahLst/>
              <a:cxnLst/>
              <a:rect l="l" t="t" r="r" b="b"/>
              <a:pathLst>
                <a:path w="475221" h="185928">
                  <a:moveTo>
                    <a:pt x="0" y="185928"/>
                  </a:moveTo>
                  <a:lnTo>
                    <a:pt x="475221" y="185928"/>
                  </a:lnTo>
                  <a:lnTo>
                    <a:pt x="475221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5"/>
            <p:cNvSpPr txBox="1"/>
            <p:nvPr/>
          </p:nvSpPr>
          <p:spPr>
            <a:xfrm>
              <a:off x="5283297" y="1858200"/>
              <a:ext cx="1164427" cy="35081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12" dirty="0">
                  <a:latin typeface="Arial"/>
                  <a:cs typeface="Arial"/>
                </a:rPr>
                <a:t>b=t</a:t>
              </a:r>
              <a:r>
                <a:rPr sz="2500" spc="25" dirty="0">
                  <a:latin typeface="Arial"/>
                  <a:cs typeface="Arial"/>
                </a:rPr>
                <a:t>r</a:t>
              </a:r>
              <a:r>
                <a:rPr sz="2500" spc="-12" dirty="0">
                  <a:latin typeface="Arial"/>
                  <a:cs typeface="Arial"/>
                </a:rPr>
                <a:t>ue;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49" name="object 8"/>
            <p:cNvSpPr/>
            <p:nvPr/>
          </p:nvSpPr>
          <p:spPr>
            <a:xfrm>
              <a:off x="5904811" y="3718328"/>
              <a:ext cx="2080825" cy="388268"/>
            </a:xfrm>
            <a:custGeom>
              <a:avLst/>
              <a:gdLst/>
              <a:ahLst/>
              <a:cxnLst/>
              <a:rect l="l" t="t" r="r" b="b"/>
              <a:pathLst>
                <a:path w="759142" h="186944">
                  <a:moveTo>
                    <a:pt x="0" y="186944"/>
                  </a:moveTo>
                  <a:lnTo>
                    <a:pt x="759142" y="186944"/>
                  </a:lnTo>
                  <a:lnTo>
                    <a:pt x="759142" y="0"/>
                  </a:lnTo>
                  <a:lnTo>
                    <a:pt x="0" y="0"/>
                  </a:lnTo>
                  <a:lnTo>
                    <a:pt x="0" y="186944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9"/>
            <p:cNvSpPr txBox="1"/>
            <p:nvPr/>
          </p:nvSpPr>
          <p:spPr>
            <a:xfrm>
              <a:off x="5974018" y="3725372"/>
              <a:ext cx="1940712" cy="4365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/>
              <a:r>
                <a:rPr sz="2500" spc="-25" dirty="0">
                  <a:latin typeface="Arial"/>
                  <a:cs typeface="Arial"/>
                </a:rPr>
                <a:t>b=b?</a:t>
              </a:r>
              <a:r>
                <a:rPr sz="2500" spc="-86" dirty="0">
                  <a:latin typeface="Arial"/>
                  <a:cs typeface="Arial"/>
                </a:rPr>
                <a:t>f</a:t>
              </a:r>
              <a:r>
                <a:rPr sz="2500" spc="-12" dirty="0">
                  <a:latin typeface="Arial"/>
                  <a:cs typeface="Arial"/>
                </a:rPr>
                <a:t>alse:</a:t>
              </a:r>
              <a:r>
                <a:rPr sz="2500" i="1" spc="-307" dirty="0">
                  <a:latin typeface="Meiryo"/>
                  <a:cs typeface="Meiryo"/>
                </a:rPr>
                <a:t>∗</a:t>
              </a:r>
              <a:r>
                <a:rPr sz="2500" spc="-12" dirty="0">
                  <a:latin typeface="Arial"/>
                  <a:cs typeface="Arial"/>
                </a:rPr>
                <a:t>;</a:t>
              </a:r>
              <a:endParaRPr sz="2500">
                <a:latin typeface="Arial"/>
                <a:cs typeface="Arial"/>
              </a:endParaRPr>
            </a:p>
          </p:txBody>
        </p:sp>
        <p:sp>
          <p:nvSpPr>
            <p:cNvPr id="51" name="object 10"/>
            <p:cNvSpPr/>
            <p:nvPr/>
          </p:nvSpPr>
          <p:spPr>
            <a:xfrm>
              <a:off x="5569644" y="4743450"/>
              <a:ext cx="335167" cy="351868"/>
            </a:xfrm>
            <a:custGeom>
              <a:avLst/>
              <a:gdLst/>
              <a:ahLst/>
              <a:cxnLst/>
              <a:rect l="l" t="t" r="r" b="b"/>
              <a:pathLst>
                <a:path w="203200" h="169418">
                  <a:moveTo>
                    <a:pt x="0" y="169417"/>
                  </a:moveTo>
                  <a:lnTo>
                    <a:pt x="203200" y="169417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169417"/>
                  </a:lnTo>
                  <a:close/>
                </a:path>
              </a:pathLst>
            </a:custGeom>
            <a:solidFill>
              <a:srgbClr val="FCE94E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/>
                <a:t>!b</a:t>
              </a:r>
              <a:endParaRPr sz="2400" dirty="0"/>
            </a:p>
          </p:txBody>
        </p:sp>
        <p:sp>
          <p:nvSpPr>
            <p:cNvPr id="52" name="object 11"/>
            <p:cNvSpPr txBox="1"/>
            <p:nvPr/>
          </p:nvSpPr>
          <p:spPr>
            <a:xfrm>
              <a:off x="4488529" y="4180926"/>
              <a:ext cx="2184389" cy="92978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648645"/>
              <a:endParaRPr sz="2500" dirty="0">
                <a:latin typeface="Arial"/>
                <a:cs typeface="Arial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912929" y="5599871"/>
            <a:ext cx="4587580" cy="1429579"/>
            <a:chOff x="7912929" y="5062353"/>
            <a:chExt cx="4587580" cy="1429579"/>
          </a:xfrm>
        </p:grpSpPr>
        <p:sp>
          <p:nvSpPr>
            <p:cNvPr id="55" name="object 12"/>
            <p:cNvSpPr/>
            <p:nvPr/>
          </p:nvSpPr>
          <p:spPr>
            <a:xfrm>
              <a:off x="7912929" y="5062353"/>
              <a:ext cx="4587580" cy="14295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13"/>
            <p:cNvSpPr/>
            <p:nvPr/>
          </p:nvSpPr>
          <p:spPr>
            <a:xfrm>
              <a:off x="8004460" y="5103002"/>
              <a:ext cx="4294126" cy="1304237"/>
            </a:xfrm>
            <a:custGeom>
              <a:avLst/>
              <a:gdLst/>
              <a:ahLst/>
              <a:cxnLst/>
              <a:rect l="l" t="t" r="r" b="b"/>
              <a:pathLst>
                <a:path w="1566615" h="627966">
                  <a:moveTo>
                    <a:pt x="1566615" y="0"/>
                  </a:moveTo>
                  <a:lnTo>
                    <a:pt x="0" y="0"/>
                  </a:lnTo>
                  <a:lnTo>
                    <a:pt x="0" y="627966"/>
                  </a:lnTo>
                  <a:lnTo>
                    <a:pt x="1424809" y="627966"/>
                  </a:lnTo>
                  <a:lnTo>
                    <a:pt x="1566615" y="549470"/>
                  </a:lnTo>
                  <a:lnTo>
                    <a:pt x="1566615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14"/>
            <p:cNvSpPr/>
            <p:nvPr/>
          </p:nvSpPr>
          <p:spPr>
            <a:xfrm>
              <a:off x="11909896" y="6244206"/>
              <a:ext cx="388691" cy="163028"/>
            </a:xfrm>
            <a:custGeom>
              <a:avLst/>
              <a:gdLst/>
              <a:ahLst/>
              <a:cxnLst/>
              <a:rect l="l" t="t" r="r" b="b"/>
              <a:pathLst>
                <a:path w="141805" h="78495">
                  <a:moveTo>
                    <a:pt x="141805" y="0"/>
                  </a:moveTo>
                  <a:lnTo>
                    <a:pt x="28352" y="15699"/>
                  </a:lnTo>
                  <a:lnTo>
                    <a:pt x="0" y="78495"/>
                  </a:lnTo>
                  <a:lnTo>
                    <a:pt x="141805" y="0"/>
                  </a:lnTo>
                  <a:close/>
                </a:path>
              </a:pathLst>
            </a:custGeom>
            <a:solidFill>
              <a:srgbClr val="D6D58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15"/>
            <p:cNvSpPr/>
            <p:nvPr/>
          </p:nvSpPr>
          <p:spPr>
            <a:xfrm>
              <a:off x="8004460" y="5102998"/>
              <a:ext cx="4294126" cy="1304237"/>
            </a:xfrm>
            <a:custGeom>
              <a:avLst/>
              <a:gdLst/>
              <a:ahLst/>
              <a:cxnLst/>
              <a:rect l="l" t="t" r="r" b="b"/>
              <a:pathLst>
                <a:path w="1566615" h="627966">
                  <a:moveTo>
                    <a:pt x="1424809" y="627966"/>
                  </a:moveTo>
                  <a:lnTo>
                    <a:pt x="1453161" y="565169"/>
                  </a:lnTo>
                  <a:lnTo>
                    <a:pt x="1566615" y="549470"/>
                  </a:lnTo>
                  <a:lnTo>
                    <a:pt x="1424809" y="627966"/>
                  </a:lnTo>
                  <a:lnTo>
                    <a:pt x="0" y="627966"/>
                  </a:lnTo>
                  <a:lnTo>
                    <a:pt x="0" y="0"/>
                  </a:lnTo>
                  <a:lnTo>
                    <a:pt x="1566615" y="0"/>
                  </a:lnTo>
                  <a:lnTo>
                    <a:pt x="1566615" y="549470"/>
                  </a:lnTo>
                </a:path>
              </a:pathLst>
            </a:custGeom>
            <a:ln w="415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16"/>
            <p:cNvSpPr txBox="1"/>
            <p:nvPr/>
          </p:nvSpPr>
          <p:spPr>
            <a:xfrm>
              <a:off x="8289432" y="5460446"/>
              <a:ext cx="3811802" cy="65546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31185" marR="31185" indent="112265">
                <a:lnSpc>
                  <a:spcPts val="2947"/>
                </a:lnSpc>
              </a:pPr>
              <a:r>
                <a:rPr lang="en-US" sz="2200" b="1" dirty="0">
                  <a:latin typeface="Arial Narrow" panose="020B0606020202030204" pitchFamily="34" charset="0"/>
                  <a:cs typeface="Arial"/>
                </a:rPr>
                <a:t>The property holds!</a:t>
              </a:r>
              <a:endParaRPr sz="2200" b="1" dirty="0">
                <a:latin typeface="Arial Narrow" panose="020B060602020203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14211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2520" b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0098" indent="-300038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■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sz="252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021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0270" indent="-240030">
              <a:lnSpc>
                <a:spcPct val="110000"/>
              </a:lnSpc>
              <a:spcBef>
                <a:spcPct val="10000"/>
              </a:spcBef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4033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039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0045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8051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9B04441-FD83-4719-86C8-14DFF3DA23D0}" type="slidenum">
              <a:rPr lang="en-US" altLang="en-US" sz="1470">
                <a:solidFill>
                  <a:srgbClr val="8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70">
              <a:solidFill>
                <a:srgbClr val="800000"/>
              </a:solidFill>
            </a:endParaRPr>
          </a:p>
        </p:txBody>
      </p:sp>
      <p:sp>
        <p:nvSpPr>
          <p:cNvPr id="2538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7" y="1775968"/>
            <a:ext cx="3689079" cy="2891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u="sng" dirty="0">
                <a:solidFill>
                  <a:srgbClr val="0000CC"/>
                </a:solidFill>
              </a:rPr>
              <a:t>Sample program</a:t>
            </a:r>
            <a:r>
              <a:rPr lang="en-US" altLang="en-US" sz="2400" u="sng" dirty="0"/>
              <a:t>:</a:t>
            </a:r>
            <a:endParaRPr lang="en-US" altLang="en-US" sz="2400" dirty="0"/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=0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do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assert(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&lt;= 10);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i+2;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}	while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 5);</a:t>
            </a:r>
            <a:endParaRPr lang="en-US" altLang="en-US" sz="2400" u="sng" dirty="0"/>
          </a:p>
        </p:txBody>
      </p:sp>
      <p:sp>
        <p:nvSpPr>
          <p:cNvPr id="2538500" name="Oval 4"/>
          <p:cNvSpPr>
            <a:spLocks noChangeArrowheads="1"/>
          </p:cNvSpPr>
          <p:nvPr/>
        </p:nvSpPr>
        <p:spPr bwMode="auto">
          <a:xfrm>
            <a:off x="7492745" y="2336659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sp>
        <p:nvSpPr>
          <p:cNvPr id="2538501" name="Oval 5"/>
          <p:cNvSpPr>
            <a:spLocks noChangeArrowheads="1"/>
          </p:cNvSpPr>
          <p:nvPr/>
        </p:nvSpPr>
        <p:spPr bwMode="auto">
          <a:xfrm>
            <a:off x="7492745" y="2990074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sp>
        <p:nvSpPr>
          <p:cNvPr id="2538503" name="Oval 7"/>
          <p:cNvSpPr>
            <a:spLocks noChangeArrowheads="1"/>
          </p:cNvSpPr>
          <p:nvPr/>
        </p:nvSpPr>
        <p:spPr bwMode="auto">
          <a:xfrm>
            <a:off x="8559545" y="2990074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cxnSp>
        <p:nvCxnSpPr>
          <p:cNvPr id="7176" name="AutoShape 9"/>
          <p:cNvCxnSpPr>
            <a:cxnSpLocks noChangeShapeType="1"/>
            <a:endCxn id="2538500" idx="0"/>
          </p:cNvCxnSpPr>
          <p:nvPr/>
        </p:nvCxnSpPr>
        <p:spPr bwMode="auto">
          <a:xfrm>
            <a:off x="7546085" y="2123299"/>
            <a:ext cx="6668" cy="2133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7" name="AutoShape 10"/>
          <p:cNvCxnSpPr>
            <a:cxnSpLocks noChangeShapeType="1"/>
            <a:stCxn id="2538500" idx="4"/>
            <a:endCxn id="2538501" idx="0"/>
          </p:cNvCxnSpPr>
          <p:nvPr/>
        </p:nvCxnSpPr>
        <p:spPr bwMode="auto">
          <a:xfrm>
            <a:off x="7552753" y="2456674"/>
            <a:ext cx="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8507" name="Oval 11"/>
          <p:cNvSpPr>
            <a:spLocks noChangeArrowheads="1"/>
          </p:cNvSpPr>
          <p:nvPr/>
        </p:nvSpPr>
        <p:spPr bwMode="auto">
          <a:xfrm>
            <a:off x="7492745" y="3803509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cxnSp>
        <p:nvCxnSpPr>
          <p:cNvPr id="7179" name="AutoShape 12"/>
          <p:cNvCxnSpPr>
            <a:cxnSpLocks noChangeShapeType="1"/>
            <a:stCxn id="2538501" idx="4"/>
            <a:endCxn id="2538507" idx="0"/>
          </p:cNvCxnSpPr>
          <p:nvPr/>
        </p:nvCxnSpPr>
        <p:spPr bwMode="auto">
          <a:xfrm>
            <a:off x="7552753" y="3110089"/>
            <a:ext cx="0" cy="6934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8509" name="Oval 13"/>
          <p:cNvSpPr>
            <a:spLocks noChangeArrowheads="1"/>
          </p:cNvSpPr>
          <p:nvPr/>
        </p:nvSpPr>
        <p:spPr bwMode="auto">
          <a:xfrm>
            <a:off x="7492745" y="4590274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cxnSp>
        <p:nvCxnSpPr>
          <p:cNvPr id="7181" name="AutoShape 14"/>
          <p:cNvCxnSpPr>
            <a:cxnSpLocks noChangeShapeType="1"/>
            <a:stCxn id="2538507" idx="4"/>
            <a:endCxn id="2538509" idx="0"/>
          </p:cNvCxnSpPr>
          <p:nvPr/>
        </p:nvCxnSpPr>
        <p:spPr bwMode="auto">
          <a:xfrm>
            <a:off x="7552753" y="3923524"/>
            <a:ext cx="0" cy="666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8511" name="Oval 15"/>
          <p:cNvSpPr>
            <a:spLocks noChangeArrowheads="1"/>
          </p:cNvSpPr>
          <p:nvPr/>
        </p:nvSpPr>
        <p:spPr bwMode="auto">
          <a:xfrm>
            <a:off x="7492745" y="5243689"/>
            <a:ext cx="120015" cy="12001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 b="1">
              <a:latin typeface="Arial Narrow" panose="020B0606020202030204" pitchFamily="34" charset="0"/>
            </a:endParaRPr>
          </a:p>
        </p:txBody>
      </p:sp>
      <p:cxnSp>
        <p:nvCxnSpPr>
          <p:cNvPr id="7183" name="AutoShape 16"/>
          <p:cNvCxnSpPr>
            <a:cxnSpLocks noChangeShapeType="1"/>
            <a:stCxn id="2538509" idx="4"/>
            <a:endCxn id="2538511" idx="0"/>
          </p:cNvCxnSpPr>
          <p:nvPr/>
        </p:nvCxnSpPr>
        <p:spPr bwMode="auto">
          <a:xfrm>
            <a:off x="7552753" y="4710289"/>
            <a:ext cx="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4" name="AutoShape 17"/>
          <p:cNvCxnSpPr>
            <a:cxnSpLocks noChangeShapeType="1"/>
            <a:stCxn id="2538501" idx="6"/>
            <a:endCxn id="2538503" idx="2"/>
          </p:cNvCxnSpPr>
          <p:nvPr/>
        </p:nvCxnSpPr>
        <p:spPr bwMode="auto">
          <a:xfrm>
            <a:off x="7612760" y="3050082"/>
            <a:ext cx="94678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5" name="AutoShape 18"/>
          <p:cNvCxnSpPr>
            <a:cxnSpLocks noChangeShapeType="1"/>
            <a:stCxn id="2538509" idx="2"/>
            <a:endCxn id="2538501" idx="2"/>
          </p:cNvCxnSpPr>
          <p:nvPr/>
        </p:nvCxnSpPr>
        <p:spPr bwMode="auto">
          <a:xfrm rot="10800000" flipH="1">
            <a:off x="7492745" y="3050082"/>
            <a:ext cx="1667" cy="1600200"/>
          </a:xfrm>
          <a:prstGeom prst="curvedConnector3">
            <a:avLst>
              <a:gd name="adj1" fmla="val -424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38515" name="Text Box 19"/>
          <p:cNvSpPr txBox="1">
            <a:spLocks noChangeArrowheads="1"/>
          </p:cNvSpPr>
          <p:nvPr/>
        </p:nvSpPr>
        <p:spPr bwMode="auto">
          <a:xfrm>
            <a:off x="7129366" y="2211645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L1</a:t>
            </a:r>
          </a:p>
        </p:txBody>
      </p:sp>
      <p:sp>
        <p:nvSpPr>
          <p:cNvPr id="2538516" name="Text Box 20"/>
          <p:cNvSpPr txBox="1">
            <a:spLocks noChangeArrowheads="1"/>
          </p:cNvSpPr>
          <p:nvPr/>
        </p:nvSpPr>
        <p:spPr bwMode="auto">
          <a:xfrm>
            <a:off x="7142701" y="2691705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L2</a:t>
            </a:r>
          </a:p>
        </p:txBody>
      </p:sp>
      <p:sp>
        <p:nvSpPr>
          <p:cNvPr id="2538517" name="Text Box 21"/>
          <p:cNvSpPr txBox="1">
            <a:spLocks noChangeArrowheads="1"/>
          </p:cNvSpPr>
          <p:nvPr/>
        </p:nvSpPr>
        <p:spPr bwMode="auto">
          <a:xfrm>
            <a:off x="7142701" y="3678495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L3</a:t>
            </a:r>
          </a:p>
        </p:txBody>
      </p:sp>
      <p:sp>
        <p:nvSpPr>
          <p:cNvPr id="2538518" name="Text Box 22"/>
          <p:cNvSpPr txBox="1">
            <a:spLocks noChangeArrowheads="1"/>
          </p:cNvSpPr>
          <p:nvPr/>
        </p:nvSpPr>
        <p:spPr bwMode="auto">
          <a:xfrm>
            <a:off x="7156036" y="4585275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L4</a:t>
            </a:r>
          </a:p>
        </p:txBody>
      </p:sp>
      <p:sp>
        <p:nvSpPr>
          <p:cNvPr id="2538519" name="Text Box 23"/>
          <p:cNvSpPr txBox="1">
            <a:spLocks noChangeArrowheads="1"/>
          </p:cNvSpPr>
          <p:nvPr/>
        </p:nvSpPr>
        <p:spPr bwMode="auto">
          <a:xfrm>
            <a:off x="7142701" y="5105340"/>
            <a:ext cx="429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L5</a:t>
            </a:r>
          </a:p>
        </p:txBody>
      </p:sp>
      <p:sp>
        <p:nvSpPr>
          <p:cNvPr id="2538520" name="Text Box 24"/>
          <p:cNvSpPr txBox="1">
            <a:spLocks noChangeArrowheads="1"/>
          </p:cNvSpPr>
          <p:nvPr/>
        </p:nvSpPr>
        <p:spPr bwMode="auto">
          <a:xfrm>
            <a:off x="8649557" y="2865060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Arial Narrow" panose="020B0606020202030204" pitchFamily="34" charset="0"/>
              </a:rPr>
              <a:t>Error</a:t>
            </a:r>
          </a:p>
        </p:txBody>
      </p:sp>
      <p:sp>
        <p:nvSpPr>
          <p:cNvPr id="2538521" name="Text Box 25"/>
          <p:cNvSpPr txBox="1">
            <a:spLocks noChangeArrowheads="1"/>
          </p:cNvSpPr>
          <p:nvPr/>
        </p:nvSpPr>
        <p:spPr bwMode="auto">
          <a:xfrm>
            <a:off x="6782657" y="2453340"/>
            <a:ext cx="5709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i=0;</a:t>
            </a:r>
          </a:p>
        </p:txBody>
      </p:sp>
      <p:sp>
        <p:nvSpPr>
          <p:cNvPr id="2538522" name="Text Box 26"/>
          <p:cNvSpPr txBox="1">
            <a:spLocks noChangeArrowheads="1"/>
          </p:cNvSpPr>
          <p:nvPr/>
        </p:nvSpPr>
        <p:spPr bwMode="auto">
          <a:xfrm>
            <a:off x="7769446" y="3000075"/>
            <a:ext cx="7681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[i&gt;10]</a:t>
            </a:r>
          </a:p>
        </p:txBody>
      </p:sp>
      <p:sp>
        <p:nvSpPr>
          <p:cNvPr id="2538523" name="Text Box 27"/>
          <p:cNvSpPr txBox="1">
            <a:spLocks noChangeArrowheads="1"/>
          </p:cNvSpPr>
          <p:nvPr/>
        </p:nvSpPr>
        <p:spPr bwMode="auto">
          <a:xfrm>
            <a:off x="7502746" y="3318449"/>
            <a:ext cx="7873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[i</a:t>
            </a: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sym typeface="Symbol" pitchFamily="18" charset="2"/>
              </a:rPr>
              <a:t></a:t>
            </a:r>
            <a:r>
              <a:rPr lang="en-US" altLang="en-US" b="1">
                <a:solidFill>
                  <a:srgbClr val="0000CC"/>
                </a:solidFill>
                <a:latin typeface="Arial Narrow" pitchFamily="34" charset="0"/>
              </a:rPr>
              <a:t>10]</a:t>
            </a:r>
          </a:p>
        </p:txBody>
      </p:sp>
      <p:sp>
        <p:nvSpPr>
          <p:cNvPr id="2538524" name="Text Box 28"/>
          <p:cNvSpPr txBox="1">
            <a:spLocks noChangeArrowheads="1"/>
          </p:cNvSpPr>
          <p:nvPr/>
        </p:nvSpPr>
        <p:spPr bwMode="auto">
          <a:xfrm>
            <a:off x="7516081" y="3986865"/>
            <a:ext cx="76014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i=i+2;</a:t>
            </a:r>
          </a:p>
        </p:txBody>
      </p:sp>
      <p:sp>
        <p:nvSpPr>
          <p:cNvPr id="2538525" name="Text Box 29"/>
          <p:cNvSpPr txBox="1">
            <a:spLocks noChangeArrowheads="1"/>
          </p:cNvSpPr>
          <p:nvPr/>
        </p:nvSpPr>
        <p:spPr bwMode="auto">
          <a:xfrm>
            <a:off x="6209252" y="3653490"/>
            <a:ext cx="6447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00CC"/>
                </a:solidFill>
                <a:latin typeface="Arial Narrow" panose="020B0606020202030204" pitchFamily="34" charset="0"/>
              </a:rPr>
              <a:t>[</a:t>
            </a:r>
            <a:r>
              <a:rPr lang="en-US" altLang="en-US" b="1" dirty="0" err="1">
                <a:solidFill>
                  <a:srgbClr val="0000CC"/>
                </a:solidFill>
                <a:latin typeface="Arial Narrow" pitchFamily="34" charset="0"/>
              </a:rPr>
              <a:t>i</a:t>
            </a:r>
            <a:r>
              <a:rPr lang="en-US" altLang="en-US" b="1" dirty="0">
                <a:solidFill>
                  <a:srgbClr val="0000CC"/>
                </a:solidFill>
                <a:latin typeface="Arial Narrow" pitchFamily="34" charset="0"/>
              </a:rPr>
              <a:t>&lt;5]</a:t>
            </a:r>
          </a:p>
        </p:txBody>
      </p:sp>
      <p:sp>
        <p:nvSpPr>
          <p:cNvPr id="2538526" name="Text Box 30"/>
          <p:cNvSpPr txBox="1">
            <a:spLocks noChangeArrowheads="1"/>
          </p:cNvSpPr>
          <p:nvPr/>
        </p:nvSpPr>
        <p:spPr bwMode="auto">
          <a:xfrm>
            <a:off x="7516082" y="4745294"/>
            <a:ext cx="66396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rgbClr val="0000CC"/>
                </a:solidFill>
                <a:latin typeface="Arial Narrow" panose="020B0606020202030204" pitchFamily="34" charset="0"/>
              </a:rPr>
              <a:t>[i</a:t>
            </a:r>
            <a:r>
              <a:rPr lang="en-US" altLang="en-US" b="1">
                <a:solidFill>
                  <a:srgbClr val="0000CC"/>
                </a:solidFill>
                <a:latin typeface="Arial Narrow" pitchFamily="34" charset="0"/>
                <a:sym typeface="Symbol" pitchFamily="18" charset="2"/>
              </a:rPr>
              <a:t></a:t>
            </a:r>
            <a:r>
              <a:rPr lang="en-US" altLang="en-US" b="1">
                <a:solidFill>
                  <a:srgbClr val="0000CC"/>
                </a:solidFill>
                <a:latin typeface="Arial Narrow" pitchFamily="34" charset="0"/>
              </a:rPr>
              <a:t>5]</a:t>
            </a:r>
          </a:p>
        </p:txBody>
      </p:sp>
      <p:sp>
        <p:nvSpPr>
          <p:cNvPr id="2538527" name="Text Box 31"/>
          <p:cNvSpPr txBox="1">
            <a:spLocks noChangeArrowheads="1"/>
          </p:cNvSpPr>
          <p:nvPr/>
        </p:nvSpPr>
        <p:spPr bwMode="auto">
          <a:xfrm>
            <a:off x="5742527" y="1561563"/>
            <a:ext cx="28568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u="sng">
                <a:solidFill>
                  <a:srgbClr val="0000CC"/>
                </a:solidFill>
                <a:latin typeface="Arial Narrow" panose="020B0606020202030204" pitchFamily="34" charset="0"/>
              </a:rPr>
              <a:t>Control Flow Graph (CFG):</a:t>
            </a:r>
          </a:p>
        </p:txBody>
      </p:sp>
    </p:spTree>
    <p:extLst>
      <p:ext uri="{BB962C8B-B14F-4D97-AF65-F5344CB8AC3E}">
        <p14:creationId xmlns:p14="http://schemas.microsoft.com/office/powerpoint/2010/main" val="415799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2520" b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0098" indent="-300038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■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sz="252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021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0270" indent="-240030">
              <a:lnSpc>
                <a:spcPct val="110000"/>
              </a:lnSpc>
              <a:spcBef>
                <a:spcPct val="10000"/>
              </a:spcBef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4033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039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0045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8051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A8901B4-EDF5-479E-B057-BF32520D8F53}" type="slidenum">
              <a:rPr lang="en-US" altLang="en-US" sz="1470">
                <a:solidFill>
                  <a:srgbClr val="8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70">
              <a:solidFill>
                <a:srgbClr val="800000"/>
              </a:solidFill>
            </a:endParaRPr>
          </a:p>
        </p:txBody>
      </p:sp>
      <p:sp>
        <p:nvSpPr>
          <p:cNvPr id="2539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Concrete Interpretation</a:t>
            </a:r>
          </a:p>
        </p:txBody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1876" y="122159"/>
            <a:ext cx="3018711" cy="233529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100" u="sng" dirty="0">
                <a:solidFill>
                  <a:srgbClr val="0000CC"/>
                </a:solidFill>
              </a:rPr>
              <a:t>Sample program</a:t>
            </a:r>
            <a:r>
              <a:rPr lang="en-US" altLang="en-US" sz="2100" u="sng" dirty="0"/>
              <a:t>:</a:t>
            </a:r>
            <a:endParaRPr lang="en-US" altLang="en-US" sz="2100" dirty="0"/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 </a:t>
            </a:r>
            <a:r>
              <a:rPr lang="en-US" altLang="en-US" sz="2100" dirty="0" err="1"/>
              <a:t>int</a:t>
            </a:r>
            <a:r>
              <a:rPr lang="en-US" altLang="en-US" sz="2100" dirty="0"/>
              <a:t> </a:t>
            </a:r>
            <a:r>
              <a:rPr lang="en-US" altLang="en-US" sz="2100" dirty="0" err="1"/>
              <a:t>i</a:t>
            </a:r>
            <a:r>
              <a:rPr lang="en-US" altLang="en-US" sz="2100" dirty="0"/>
              <a:t>=0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 do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	assert( 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&lt;= 10);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	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= i+2;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 dirty="0"/>
              <a:t> }	while (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&lt; 5);</a:t>
            </a:r>
            <a:endParaRPr lang="en-US" altLang="en-US" sz="2100" u="sng" dirty="0"/>
          </a:p>
        </p:txBody>
      </p:sp>
      <p:sp>
        <p:nvSpPr>
          <p:cNvPr id="2539550" name="Text Box 30"/>
          <p:cNvSpPr txBox="1">
            <a:spLocks noChangeArrowheads="1"/>
          </p:cNvSpPr>
          <p:nvPr/>
        </p:nvSpPr>
        <p:spPr bwMode="auto">
          <a:xfrm>
            <a:off x="966787" y="1051799"/>
            <a:ext cx="5750719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sz="2400" b="1" u="sng" dirty="0">
                <a:latin typeface="Arial Narrow" panose="020B0606020202030204" pitchFamily="34" charset="0"/>
              </a:rPr>
              <a:t>Philosophy: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Arial Narrow" panose="020B0606020202030204" pitchFamily="34" charset="0"/>
              </a:rPr>
              <a:t>Collect the set of possible values of </a:t>
            </a:r>
            <a:r>
              <a:rPr lang="en-US" altLang="en-US" sz="2400" b="1" dirty="0" err="1">
                <a:solidFill>
                  <a:srgbClr val="0000CC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  <a:latin typeface="Arial Narrow" panose="020B0606020202030204" pitchFamily="34" charset="0"/>
              </a:rPr>
              <a:t> until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Arial Narrow" panose="020B0606020202030204" pitchFamily="34" charset="0"/>
              </a:rPr>
              <a:t>a fixed point is reached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0224" y="2863692"/>
            <a:ext cx="3057782" cy="3884265"/>
            <a:chOff x="1790224" y="2863692"/>
            <a:chExt cx="3057782" cy="3884265"/>
          </a:xfrm>
        </p:grpSpPr>
        <p:sp>
          <p:nvSpPr>
            <p:cNvPr id="2539524" name="Oval 4"/>
            <p:cNvSpPr>
              <a:spLocks noChangeArrowheads="1"/>
            </p:cNvSpPr>
            <p:nvPr/>
          </p:nvSpPr>
          <p:spPr bwMode="auto">
            <a:xfrm>
              <a:off x="3073717" y="314706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25" name="Oval 5"/>
            <p:cNvSpPr>
              <a:spLocks noChangeArrowheads="1"/>
            </p:cNvSpPr>
            <p:nvPr/>
          </p:nvSpPr>
          <p:spPr bwMode="auto">
            <a:xfrm>
              <a:off x="3073717" y="38004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26" name="Oval 6"/>
            <p:cNvSpPr>
              <a:spLocks noChangeArrowheads="1"/>
            </p:cNvSpPr>
            <p:nvPr/>
          </p:nvSpPr>
          <p:spPr bwMode="auto">
            <a:xfrm>
              <a:off x="4140517" y="38004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00" name="AutoShape 7"/>
            <p:cNvCxnSpPr>
              <a:cxnSpLocks noChangeShapeType="1"/>
              <a:endCxn id="2539524" idx="0"/>
            </p:cNvCxnSpPr>
            <p:nvPr/>
          </p:nvCxnSpPr>
          <p:spPr bwMode="auto">
            <a:xfrm>
              <a:off x="3127057" y="2933700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1" name="AutoShape 8"/>
            <p:cNvCxnSpPr>
              <a:cxnSpLocks noChangeShapeType="1"/>
              <a:stCxn id="2539524" idx="4"/>
              <a:endCxn id="2539525" idx="0"/>
            </p:cNvCxnSpPr>
            <p:nvPr/>
          </p:nvCxnSpPr>
          <p:spPr bwMode="auto">
            <a:xfrm>
              <a:off x="3133725" y="326707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29" name="Oval 9"/>
            <p:cNvSpPr>
              <a:spLocks noChangeArrowheads="1"/>
            </p:cNvSpPr>
            <p:nvPr/>
          </p:nvSpPr>
          <p:spPr bwMode="auto">
            <a:xfrm>
              <a:off x="3073717" y="461391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03" name="AutoShape 10"/>
            <p:cNvCxnSpPr>
              <a:cxnSpLocks noChangeShapeType="1"/>
              <a:stCxn id="2539525" idx="4"/>
              <a:endCxn id="2539529" idx="0"/>
            </p:cNvCxnSpPr>
            <p:nvPr/>
          </p:nvCxnSpPr>
          <p:spPr bwMode="auto">
            <a:xfrm>
              <a:off x="3133725" y="3920490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31" name="Oval 11"/>
            <p:cNvSpPr>
              <a:spLocks noChangeArrowheads="1"/>
            </p:cNvSpPr>
            <p:nvPr/>
          </p:nvSpPr>
          <p:spPr bwMode="auto">
            <a:xfrm>
              <a:off x="3073717" y="54006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05" name="AutoShape 12"/>
            <p:cNvCxnSpPr>
              <a:cxnSpLocks noChangeShapeType="1"/>
              <a:stCxn id="2539529" idx="4"/>
              <a:endCxn id="2539531" idx="0"/>
            </p:cNvCxnSpPr>
            <p:nvPr/>
          </p:nvCxnSpPr>
          <p:spPr bwMode="auto">
            <a:xfrm>
              <a:off x="3133725" y="4733925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33" name="Oval 13"/>
            <p:cNvSpPr>
              <a:spLocks noChangeArrowheads="1"/>
            </p:cNvSpPr>
            <p:nvPr/>
          </p:nvSpPr>
          <p:spPr bwMode="auto">
            <a:xfrm>
              <a:off x="3073717" y="605409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07" name="AutoShape 14"/>
            <p:cNvCxnSpPr>
              <a:cxnSpLocks noChangeShapeType="1"/>
              <a:stCxn id="2539531" idx="4"/>
              <a:endCxn id="2539533" idx="0"/>
            </p:cNvCxnSpPr>
            <p:nvPr/>
          </p:nvCxnSpPr>
          <p:spPr bwMode="auto">
            <a:xfrm>
              <a:off x="3133725" y="552069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8" name="AutoShape 15"/>
            <p:cNvCxnSpPr>
              <a:cxnSpLocks noChangeShapeType="1"/>
              <a:stCxn id="2539525" idx="6"/>
              <a:endCxn id="2539526" idx="2"/>
            </p:cNvCxnSpPr>
            <p:nvPr/>
          </p:nvCxnSpPr>
          <p:spPr bwMode="auto">
            <a:xfrm>
              <a:off x="3193732" y="3860483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9" name="AutoShape 16"/>
            <p:cNvCxnSpPr>
              <a:cxnSpLocks noChangeShapeType="1"/>
              <a:stCxn id="2539531" idx="2"/>
              <a:endCxn id="2539525" idx="2"/>
            </p:cNvCxnSpPr>
            <p:nvPr/>
          </p:nvCxnSpPr>
          <p:spPr bwMode="auto">
            <a:xfrm rot="10800000" flipH="1">
              <a:off x="3073717" y="3860483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37" name="Text Box 17"/>
            <p:cNvSpPr txBox="1">
              <a:spLocks noChangeArrowheads="1"/>
            </p:cNvSpPr>
            <p:nvPr/>
          </p:nvSpPr>
          <p:spPr bwMode="auto">
            <a:xfrm>
              <a:off x="2710338" y="302204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39538" name="Text Box 18"/>
            <p:cNvSpPr txBox="1">
              <a:spLocks noChangeArrowheads="1"/>
            </p:cNvSpPr>
            <p:nvPr/>
          </p:nvSpPr>
          <p:spPr bwMode="auto">
            <a:xfrm>
              <a:off x="2723673" y="35021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39539" name="Text Box 19"/>
            <p:cNvSpPr txBox="1">
              <a:spLocks noChangeArrowheads="1"/>
            </p:cNvSpPr>
            <p:nvPr/>
          </p:nvSpPr>
          <p:spPr bwMode="auto">
            <a:xfrm>
              <a:off x="2723673" y="448889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39540" name="Text Box 20"/>
            <p:cNvSpPr txBox="1">
              <a:spLocks noChangeArrowheads="1"/>
            </p:cNvSpPr>
            <p:nvPr/>
          </p:nvSpPr>
          <p:spPr bwMode="auto">
            <a:xfrm>
              <a:off x="2737008" y="53956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39541" name="Text Box 21"/>
            <p:cNvSpPr txBox="1">
              <a:spLocks noChangeArrowheads="1"/>
            </p:cNvSpPr>
            <p:nvPr/>
          </p:nvSpPr>
          <p:spPr bwMode="auto">
            <a:xfrm>
              <a:off x="2723673" y="59290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39542" name="Text Box 22"/>
            <p:cNvSpPr txBox="1">
              <a:spLocks noChangeArrowheads="1"/>
            </p:cNvSpPr>
            <p:nvPr/>
          </p:nvSpPr>
          <p:spPr bwMode="auto">
            <a:xfrm>
              <a:off x="4230529" y="3675461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39543" name="Text Box 23"/>
            <p:cNvSpPr txBox="1">
              <a:spLocks noChangeArrowheads="1"/>
            </p:cNvSpPr>
            <p:nvPr/>
          </p:nvSpPr>
          <p:spPr bwMode="auto">
            <a:xfrm>
              <a:off x="2363629" y="3263741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39544" name="Text Box 24"/>
            <p:cNvSpPr txBox="1">
              <a:spLocks noChangeArrowheads="1"/>
            </p:cNvSpPr>
            <p:nvPr/>
          </p:nvSpPr>
          <p:spPr bwMode="auto">
            <a:xfrm>
              <a:off x="3350418" y="3810476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39545" name="Text Box 25"/>
            <p:cNvSpPr txBox="1">
              <a:spLocks noChangeArrowheads="1"/>
            </p:cNvSpPr>
            <p:nvPr/>
          </p:nvSpPr>
          <p:spPr bwMode="auto">
            <a:xfrm>
              <a:off x="3083718" y="4128850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39546" name="Text Box 26"/>
            <p:cNvSpPr txBox="1">
              <a:spLocks noChangeArrowheads="1"/>
            </p:cNvSpPr>
            <p:nvPr/>
          </p:nvSpPr>
          <p:spPr bwMode="auto">
            <a:xfrm>
              <a:off x="3097053" y="4797266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39547" name="Text Box 27"/>
            <p:cNvSpPr txBox="1">
              <a:spLocks noChangeArrowheads="1"/>
            </p:cNvSpPr>
            <p:nvPr/>
          </p:nvSpPr>
          <p:spPr bwMode="auto">
            <a:xfrm>
              <a:off x="1790224" y="4463891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39548" name="Text Box 28"/>
            <p:cNvSpPr txBox="1">
              <a:spLocks noChangeArrowheads="1"/>
            </p:cNvSpPr>
            <p:nvPr/>
          </p:nvSpPr>
          <p:spPr bwMode="auto">
            <a:xfrm>
              <a:off x="3097054" y="5555695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39551" name="Text Box 31"/>
            <p:cNvSpPr txBox="1">
              <a:spLocks noChangeArrowheads="1"/>
            </p:cNvSpPr>
            <p:nvPr/>
          </p:nvSpPr>
          <p:spPr bwMode="auto">
            <a:xfrm>
              <a:off x="3150393" y="2863692"/>
              <a:ext cx="44755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2539552" name="Text Box 32"/>
            <p:cNvSpPr txBox="1">
              <a:spLocks noChangeArrowheads="1"/>
            </p:cNvSpPr>
            <p:nvPr/>
          </p:nvSpPr>
          <p:spPr bwMode="auto">
            <a:xfrm>
              <a:off x="3137058" y="3503772"/>
              <a:ext cx="471604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{0}</a:t>
              </a:r>
            </a:p>
          </p:txBody>
        </p:sp>
        <p:sp>
          <p:nvSpPr>
            <p:cNvPr id="2539553" name="Text Box 33"/>
            <p:cNvSpPr txBox="1">
              <a:spLocks noChangeArrowheads="1"/>
            </p:cNvSpPr>
            <p:nvPr/>
          </p:nvSpPr>
          <p:spPr bwMode="auto">
            <a:xfrm>
              <a:off x="3150393" y="4477227"/>
              <a:ext cx="471604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{0}</a:t>
              </a:r>
            </a:p>
          </p:txBody>
        </p:sp>
        <p:sp>
          <p:nvSpPr>
            <p:cNvPr id="2539554" name="Text Box 34"/>
            <p:cNvSpPr txBox="1">
              <a:spLocks noChangeArrowheads="1"/>
            </p:cNvSpPr>
            <p:nvPr/>
          </p:nvSpPr>
          <p:spPr bwMode="auto">
            <a:xfrm>
              <a:off x="3163728" y="5263992"/>
              <a:ext cx="471604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{2}</a:t>
              </a:r>
            </a:p>
          </p:txBody>
        </p:sp>
        <p:sp>
          <p:nvSpPr>
            <p:cNvPr id="2539555" name="Text Box 35"/>
            <p:cNvSpPr txBox="1">
              <a:spLocks noChangeArrowheads="1"/>
            </p:cNvSpPr>
            <p:nvPr/>
          </p:nvSpPr>
          <p:spPr bwMode="auto">
            <a:xfrm>
              <a:off x="3150394" y="5914073"/>
              <a:ext cx="396716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2539556" name="Text Box 36"/>
            <p:cNvSpPr txBox="1">
              <a:spLocks noChangeArrowheads="1"/>
            </p:cNvSpPr>
            <p:nvPr/>
          </p:nvSpPr>
          <p:spPr bwMode="auto">
            <a:xfrm>
              <a:off x="2550318" y="6332459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0599" y="2837022"/>
            <a:ext cx="3057782" cy="3884265"/>
            <a:chOff x="4790599" y="2837022"/>
            <a:chExt cx="3057782" cy="3884265"/>
          </a:xfrm>
        </p:grpSpPr>
        <p:sp>
          <p:nvSpPr>
            <p:cNvPr id="2539557" name="Oval 37"/>
            <p:cNvSpPr>
              <a:spLocks noChangeArrowheads="1"/>
            </p:cNvSpPr>
            <p:nvPr/>
          </p:nvSpPr>
          <p:spPr bwMode="auto">
            <a:xfrm>
              <a:off x="6074092" y="312039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58" name="Oval 38"/>
            <p:cNvSpPr>
              <a:spLocks noChangeArrowheads="1"/>
            </p:cNvSpPr>
            <p:nvPr/>
          </p:nvSpPr>
          <p:spPr bwMode="auto">
            <a:xfrm>
              <a:off x="6074092" y="37738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59" name="Oval 39"/>
            <p:cNvSpPr>
              <a:spLocks noChangeArrowheads="1"/>
            </p:cNvSpPr>
            <p:nvPr/>
          </p:nvSpPr>
          <p:spPr bwMode="auto">
            <a:xfrm>
              <a:off x="7140892" y="37738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32" name="AutoShape 40"/>
            <p:cNvCxnSpPr>
              <a:cxnSpLocks noChangeShapeType="1"/>
              <a:endCxn id="2539557" idx="0"/>
            </p:cNvCxnSpPr>
            <p:nvPr/>
          </p:nvCxnSpPr>
          <p:spPr bwMode="auto">
            <a:xfrm>
              <a:off x="6127432" y="2907030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33" name="AutoShape 41"/>
            <p:cNvCxnSpPr>
              <a:cxnSpLocks noChangeShapeType="1"/>
              <a:stCxn id="2539557" idx="4"/>
              <a:endCxn id="2539558" idx="0"/>
            </p:cNvCxnSpPr>
            <p:nvPr/>
          </p:nvCxnSpPr>
          <p:spPr bwMode="auto">
            <a:xfrm>
              <a:off x="6134100" y="324040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62" name="Oval 42"/>
            <p:cNvSpPr>
              <a:spLocks noChangeArrowheads="1"/>
            </p:cNvSpPr>
            <p:nvPr/>
          </p:nvSpPr>
          <p:spPr bwMode="auto">
            <a:xfrm>
              <a:off x="6074092" y="458724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35" name="AutoShape 43"/>
            <p:cNvCxnSpPr>
              <a:cxnSpLocks noChangeShapeType="1"/>
              <a:stCxn id="2539558" idx="4"/>
              <a:endCxn id="2539562" idx="0"/>
            </p:cNvCxnSpPr>
            <p:nvPr/>
          </p:nvCxnSpPr>
          <p:spPr bwMode="auto">
            <a:xfrm>
              <a:off x="6134100" y="3893820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64" name="Oval 44"/>
            <p:cNvSpPr>
              <a:spLocks noChangeArrowheads="1"/>
            </p:cNvSpPr>
            <p:nvPr/>
          </p:nvSpPr>
          <p:spPr bwMode="auto">
            <a:xfrm>
              <a:off x="6074092" y="53740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37" name="AutoShape 45"/>
            <p:cNvCxnSpPr>
              <a:cxnSpLocks noChangeShapeType="1"/>
              <a:stCxn id="2539562" idx="4"/>
              <a:endCxn id="2539564" idx="0"/>
            </p:cNvCxnSpPr>
            <p:nvPr/>
          </p:nvCxnSpPr>
          <p:spPr bwMode="auto">
            <a:xfrm>
              <a:off x="6134100" y="4707255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66" name="Oval 46"/>
            <p:cNvSpPr>
              <a:spLocks noChangeArrowheads="1"/>
            </p:cNvSpPr>
            <p:nvPr/>
          </p:nvSpPr>
          <p:spPr bwMode="auto">
            <a:xfrm>
              <a:off x="6074092" y="602742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39" name="AutoShape 47"/>
            <p:cNvCxnSpPr>
              <a:cxnSpLocks noChangeShapeType="1"/>
              <a:stCxn id="2539564" idx="4"/>
              <a:endCxn id="2539566" idx="0"/>
            </p:cNvCxnSpPr>
            <p:nvPr/>
          </p:nvCxnSpPr>
          <p:spPr bwMode="auto">
            <a:xfrm>
              <a:off x="6134100" y="549402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0" name="AutoShape 48"/>
            <p:cNvCxnSpPr>
              <a:cxnSpLocks noChangeShapeType="1"/>
              <a:stCxn id="2539558" idx="6"/>
              <a:endCxn id="2539559" idx="2"/>
            </p:cNvCxnSpPr>
            <p:nvPr/>
          </p:nvCxnSpPr>
          <p:spPr bwMode="auto">
            <a:xfrm>
              <a:off x="6194107" y="3833813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1" name="AutoShape 49"/>
            <p:cNvCxnSpPr>
              <a:cxnSpLocks noChangeShapeType="1"/>
              <a:stCxn id="2539564" idx="2"/>
              <a:endCxn id="2539558" idx="2"/>
            </p:cNvCxnSpPr>
            <p:nvPr/>
          </p:nvCxnSpPr>
          <p:spPr bwMode="auto">
            <a:xfrm rot="10800000" flipH="1">
              <a:off x="6074092" y="3833813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70" name="Text Box 50"/>
            <p:cNvSpPr txBox="1">
              <a:spLocks noChangeArrowheads="1"/>
            </p:cNvSpPr>
            <p:nvPr/>
          </p:nvSpPr>
          <p:spPr bwMode="auto">
            <a:xfrm>
              <a:off x="5710713" y="29953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39571" name="Text Box 51"/>
            <p:cNvSpPr txBox="1">
              <a:spLocks noChangeArrowheads="1"/>
            </p:cNvSpPr>
            <p:nvPr/>
          </p:nvSpPr>
          <p:spPr bwMode="auto">
            <a:xfrm>
              <a:off x="5724048" y="347543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39572" name="Text Box 52"/>
            <p:cNvSpPr txBox="1">
              <a:spLocks noChangeArrowheads="1"/>
            </p:cNvSpPr>
            <p:nvPr/>
          </p:nvSpPr>
          <p:spPr bwMode="auto">
            <a:xfrm>
              <a:off x="5724048" y="446222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39573" name="Text Box 53"/>
            <p:cNvSpPr txBox="1">
              <a:spLocks noChangeArrowheads="1"/>
            </p:cNvSpPr>
            <p:nvPr/>
          </p:nvSpPr>
          <p:spPr bwMode="auto">
            <a:xfrm>
              <a:off x="5737383" y="53690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39574" name="Text Box 54"/>
            <p:cNvSpPr txBox="1">
              <a:spLocks noChangeArrowheads="1"/>
            </p:cNvSpPr>
            <p:nvPr/>
          </p:nvSpPr>
          <p:spPr bwMode="auto">
            <a:xfrm>
              <a:off x="5724048" y="59024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39575" name="Text Box 55"/>
            <p:cNvSpPr txBox="1">
              <a:spLocks noChangeArrowheads="1"/>
            </p:cNvSpPr>
            <p:nvPr/>
          </p:nvSpPr>
          <p:spPr bwMode="auto">
            <a:xfrm>
              <a:off x="7230904" y="3648791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39576" name="Text Box 56"/>
            <p:cNvSpPr txBox="1">
              <a:spLocks noChangeArrowheads="1"/>
            </p:cNvSpPr>
            <p:nvPr/>
          </p:nvSpPr>
          <p:spPr bwMode="auto">
            <a:xfrm>
              <a:off x="5364004" y="3237071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39577" name="Text Box 57"/>
            <p:cNvSpPr txBox="1">
              <a:spLocks noChangeArrowheads="1"/>
            </p:cNvSpPr>
            <p:nvPr/>
          </p:nvSpPr>
          <p:spPr bwMode="auto">
            <a:xfrm>
              <a:off x="6350793" y="3783806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39578" name="Text Box 58"/>
            <p:cNvSpPr txBox="1">
              <a:spLocks noChangeArrowheads="1"/>
            </p:cNvSpPr>
            <p:nvPr/>
          </p:nvSpPr>
          <p:spPr bwMode="auto">
            <a:xfrm>
              <a:off x="6084093" y="4102180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39579" name="Text Box 59"/>
            <p:cNvSpPr txBox="1">
              <a:spLocks noChangeArrowheads="1"/>
            </p:cNvSpPr>
            <p:nvPr/>
          </p:nvSpPr>
          <p:spPr bwMode="auto">
            <a:xfrm>
              <a:off x="6097428" y="4770596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39580" name="Text Box 60"/>
            <p:cNvSpPr txBox="1">
              <a:spLocks noChangeArrowheads="1"/>
            </p:cNvSpPr>
            <p:nvPr/>
          </p:nvSpPr>
          <p:spPr bwMode="auto">
            <a:xfrm>
              <a:off x="4790599" y="4437221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39581" name="Text Box 61"/>
            <p:cNvSpPr txBox="1">
              <a:spLocks noChangeArrowheads="1"/>
            </p:cNvSpPr>
            <p:nvPr/>
          </p:nvSpPr>
          <p:spPr bwMode="auto">
            <a:xfrm>
              <a:off x="6097429" y="5529025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39582" name="Text Box 62"/>
            <p:cNvSpPr txBox="1">
              <a:spLocks noChangeArrowheads="1"/>
            </p:cNvSpPr>
            <p:nvPr/>
          </p:nvSpPr>
          <p:spPr bwMode="auto">
            <a:xfrm>
              <a:off x="6150768" y="2837022"/>
              <a:ext cx="44755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2539583" name="Text Box 63"/>
            <p:cNvSpPr txBox="1">
              <a:spLocks noChangeArrowheads="1"/>
            </p:cNvSpPr>
            <p:nvPr/>
          </p:nvSpPr>
          <p:spPr bwMode="auto">
            <a:xfrm>
              <a:off x="6137433" y="3477102"/>
              <a:ext cx="65114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{0,2}</a:t>
              </a:r>
            </a:p>
          </p:txBody>
        </p:sp>
        <p:sp>
          <p:nvSpPr>
            <p:cNvPr id="2539584" name="Text Box 64"/>
            <p:cNvSpPr txBox="1">
              <a:spLocks noChangeArrowheads="1"/>
            </p:cNvSpPr>
            <p:nvPr/>
          </p:nvSpPr>
          <p:spPr bwMode="auto">
            <a:xfrm>
              <a:off x="6150768" y="4450557"/>
              <a:ext cx="65114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{0,2}</a:t>
              </a:r>
            </a:p>
          </p:txBody>
        </p:sp>
        <p:sp>
          <p:nvSpPr>
            <p:cNvPr id="2539585" name="Text Box 65"/>
            <p:cNvSpPr txBox="1">
              <a:spLocks noChangeArrowheads="1"/>
            </p:cNvSpPr>
            <p:nvPr/>
          </p:nvSpPr>
          <p:spPr bwMode="auto">
            <a:xfrm>
              <a:off x="6164103" y="5237322"/>
              <a:ext cx="65114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{2,4}</a:t>
              </a:r>
            </a:p>
          </p:txBody>
        </p:sp>
        <p:sp>
          <p:nvSpPr>
            <p:cNvPr id="2539586" name="Text Box 66"/>
            <p:cNvSpPr txBox="1">
              <a:spLocks noChangeArrowheads="1"/>
            </p:cNvSpPr>
            <p:nvPr/>
          </p:nvSpPr>
          <p:spPr bwMode="auto">
            <a:xfrm>
              <a:off x="6150769" y="5887403"/>
              <a:ext cx="396716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2539587" name="Text Box 67"/>
            <p:cNvSpPr txBox="1">
              <a:spLocks noChangeArrowheads="1"/>
            </p:cNvSpPr>
            <p:nvPr/>
          </p:nvSpPr>
          <p:spPr bwMode="auto">
            <a:xfrm>
              <a:off x="5550693" y="6305789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77639" y="2797017"/>
            <a:ext cx="3057782" cy="3884265"/>
            <a:chOff x="7777639" y="2797017"/>
            <a:chExt cx="3057782" cy="3884265"/>
          </a:xfrm>
        </p:grpSpPr>
        <p:sp>
          <p:nvSpPr>
            <p:cNvPr id="2539588" name="Oval 68"/>
            <p:cNvSpPr>
              <a:spLocks noChangeArrowheads="1"/>
            </p:cNvSpPr>
            <p:nvPr/>
          </p:nvSpPr>
          <p:spPr bwMode="auto">
            <a:xfrm>
              <a:off x="9061132" y="308038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89" name="Oval 69"/>
            <p:cNvSpPr>
              <a:spLocks noChangeArrowheads="1"/>
            </p:cNvSpPr>
            <p:nvPr/>
          </p:nvSpPr>
          <p:spPr bwMode="auto">
            <a:xfrm>
              <a:off x="9061132" y="37338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39590" name="Oval 70"/>
            <p:cNvSpPr>
              <a:spLocks noChangeArrowheads="1"/>
            </p:cNvSpPr>
            <p:nvPr/>
          </p:nvSpPr>
          <p:spPr bwMode="auto">
            <a:xfrm>
              <a:off x="10127932" y="37338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63" name="AutoShape 71"/>
            <p:cNvCxnSpPr>
              <a:cxnSpLocks noChangeShapeType="1"/>
              <a:endCxn id="2539588" idx="0"/>
            </p:cNvCxnSpPr>
            <p:nvPr/>
          </p:nvCxnSpPr>
          <p:spPr bwMode="auto">
            <a:xfrm>
              <a:off x="9114472" y="2867025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64" name="AutoShape 72"/>
            <p:cNvCxnSpPr>
              <a:cxnSpLocks noChangeShapeType="1"/>
              <a:stCxn id="2539588" idx="4"/>
              <a:endCxn id="2539589" idx="0"/>
            </p:cNvCxnSpPr>
            <p:nvPr/>
          </p:nvCxnSpPr>
          <p:spPr bwMode="auto">
            <a:xfrm>
              <a:off x="9121140" y="320040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93" name="Oval 73"/>
            <p:cNvSpPr>
              <a:spLocks noChangeArrowheads="1"/>
            </p:cNvSpPr>
            <p:nvPr/>
          </p:nvSpPr>
          <p:spPr bwMode="auto">
            <a:xfrm>
              <a:off x="9061132" y="454723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66" name="AutoShape 74"/>
            <p:cNvCxnSpPr>
              <a:cxnSpLocks noChangeShapeType="1"/>
              <a:stCxn id="2539589" idx="4"/>
              <a:endCxn id="2539593" idx="0"/>
            </p:cNvCxnSpPr>
            <p:nvPr/>
          </p:nvCxnSpPr>
          <p:spPr bwMode="auto">
            <a:xfrm>
              <a:off x="9121140" y="3853815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95" name="Oval 75"/>
            <p:cNvSpPr>
              <a:spLocks noChangeArrowheads="1"/>
            </p:cNvSpPr>
            <p:nvPr/>
          </p:nvSpPr>
          <p:spPr bwMode="auto">
            <a:xfrm>
              <a:off x="9061132" y="53340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68" name="AutoShape 76"/>
            <p:cNvCxnSpPr>
              <a:cxnSpLocks noChangeShapeType="1"/>
              <a:stCxn id="2539593" idx="4"/>
              <a:endCxn id="2539595" idx="0"/>
            </p:cNvCxnSpPr>
            <p:nvPr/>
          </p:nvCxnSpPr>
          <p:spPr bwMode="auto">
            <a:xfrm>
              <a:off x="9121140" y="4667250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597" name="Oval 77"/>
            <p:cNvSpPr>
              <a:spLocks noChangeArrowheads="1"/>
            </p:cNvSpPr>
            <p:nvPr/>
          </p:nvSpPr>
          <p:spPr bwMode="auto">
            <a:xfrm>
              <a:off x="9061132" y="598741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8270" name="AutoShape 78"/>
            <p:cNvCxnSpPr>
              <a:cxnSpLocks noChangeShapeType="1"/>
              <a:stCxn id="2539595" idx="4"/>
              <a:endCxn id="2539597" idx="0"/>
            </p:cNvCxnSpPr>
            <p:nvPr/>
          </p:nvCxnSpPr>
          <p:spPr bwMode="auto">
            <a:xfrm>
              <a:off x="9121140" y="545401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71" name="AutoShape 79"/>
            <p:cNvCxnSpPr>
              <a:cxnSpLocks noChangeShapeType="1"/>
              <a:stCxn id="2539589" idx="6"/>
              <a:endCxn id="2539590" idx="2"/>
            </p:cNvCxnSpPr>
            <p:nvPr/>
          </p:nvCxnSpPr>
          <p:spPr bwMode="auto">
            <a:xfrm>
              <a:off x="9181147" y="3793808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72" name="AutoShape 80"/>
            <p:cNvCxnSpPr>
              <a:cxnSpLocks noChangeShapeType="1"/>
              <a:stCxn id="2539595" idx="2"/>
              <a:endCxn id="2539589" idx="2"/>
            </p:cNvCxnSpPr>
            <p:nvPr/>
          </p:nvCxnSpPr>
          <p:spPr bwMode="auto">
            <a:xfrm rot="10800000" flipH="1">
              <a:off x="9061132" y="3793808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9601" name="Text Box 81"/>
            <p:cNvSpPr txBox="1">
              <a:spLocks noChangeArrowheads="1"/>
            </p:cNvSpPr>
            <p:nvPr/>
          </p:nvSpPr>
          <p:spPr bwMode="auto">
            <a:xfrm>
              <a:off x="8697753" y="295537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39602" name="Text Box 82"/>
            <p:cNvSpPr txBox="1">
              <a:spLocks noChangeArrowheads="1"/>
            </p:cNvSpPr>
            <p:nvPr/>
          </p:nvSpPr>
          <p:spPr bwMode="auto">
            <a:xfrm>
              <a:off x="8711088" y="343543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39603" name="Text Box 83"/>
            <p:cNvSpPr txBox="1">
              <a:spLocks noChangeArrowheads="1"/>
            </p:cNvSpPr>
            <p:nvPr/>
          </p:nvSpPr>
          <p:spPr bwMode="auto">
            <a:xfrm>
              <a:off x="8711088" y="442222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39604" name="Text Box 84"/>
            <p:cNvSpPr txBox="1">
              <a:spLocks noChangeArrowheads="1"/>
            </p:cNvSpPr>
            <p:nvPr/>
          </p:nvSpPr>
          <p:spPr bwMode="auto">
            <a:xfrm>
              <a:off x="8724423" y="532900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39605" name="Text Box 85"/>
            <p:cNvSpPr txBox="1">
              <a:spLocks noChangeArrowheads="1"/>
            </p:cNvSpPr>
            <p:nvPr/>
          </p:nvSpPr>
          <p:spPr bwMode="auto">
            <a:xfrm>
              <a:off x="8711088" y="586240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39606" name="Text Box 86"/>
            <p:cNvSpPr txBox="1">
              <a:spLocks noChangeArrowheads="1"/>
            </p:cNvSpPr>
            <p:nvPr/>
          </p:nvSpPr>
          <p:spPr bwMode="auto">
            <a:xfrm>
              <a:off x="10217944" y="3608786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39607" name="Text Box 87"/>
            <p:cNvSpPr txBox="1">
              <a:spLocks noChangeArrowheads="1"/>
            </p:cNvSpPr>
            <p:nvPr/>
          </p:nvSpPr>
          <p:spPr bwMode="auto">
            <a:xfrm>
              <a:off x="8351044" y="3197066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39608" name="Text Box 88"/>
            <p:cNvSpPr txBox="1">
              <a:spLocks noChangeArrowheads="1"/>
            </p:cNvSpPr>
            <p:nvPr/>
          </p:nvSpPr>
          <p:spPr bwMode="auto">
            <a:xfrm>
              <a:off x="9337833" y="3743801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39609" name="Text Box 89"/>
            <p:cNvSpPr txBox="1">
              <a:spLocks noChangeArrowheads="1"/>
            </p:cNvSpPr>
            <p:nvPr/>
          </p:nvSpPr>
          <p:spPr bwMode="auto">
            <a:xfrm>
              <a:off x="9071133" y="4062175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39610" name="Text Box 90"/>
            <p:cNvSpPr txBox="1">
              <a:spLocks noChangeArrowheads="1"/>
            </p:cNvSpPr>
            <p:nvPr/>
          </p:nvSpPr>
          <p:spPr bwMode="auto">
            <a:xfrm>
              <a:off x="9084468" y="4730591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39611" name="Text Box 91"/>
            <p:cNvSpPr txBox="1">
              <a:spLocks noChangeArrowheads="1"/>
            </p:cNvSpPr>
            <p:nvPr/>
          </p:nvSpPr>
          <p:spPr bwMode="auto">
            <a:xfrm>
              <a:off x="7777639" y="4397216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39612" name="Text Box 92"/>
            <p:cNvSpPr txBox="1">
              <a:spLocks noChangeArrowheads="1"/>
            </p:cNvSpPr>
            <p:nvPr/>
          </p:nvSpPr>
          <p:spPr bwMode="auto">
            <a:xfrm>
              <a:off x="9084469" y="5489020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39613" name="Text Box 93"/>
            <p:cNvSpPr txBox="1">
              <a:spLocks noChangeArrowheads="1"/>
            </p:cNvSpPr>
            <p:nvPr/>
          </p:nvSpPr>
          <p:spPr bwMode="auto">
            <a:xfrm>
              <a:off x="9137808" y="2797017"/>
              <a:ext cx="44755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2539614" name="Text Box 94"/>
            <p:cNvSpPr txBox="1">
              <a:spLocks noChangeArrowheads="1"/>
            </p:cNvSpPr>
            <p:nvPr/>
          </p:nvSpPr>
          <p:spPr bwMode="auto">
            <a:xfrm>
              <a:off x="9124474" y="3437097"/>
              <a:ext cx="8306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{0,2,4}</a:t>
              </a:r>
            </a:p>
          </p:txBody>
        </p:sp>
        <p:sp>
          <p:nvSpPr>
            <p:cNvPr id="2539615" name="Text Box 95"/>
            <p:cNvSpPr txBox="1">
              <a:spLocks noChangeArrowheads="1"/>
            </p:cNvSpPr>
            <p:nvPr/>
          </p:nvSpPr>
          <p:spPr bwMode="auto">
            <a:xfrm>
              <a:off x="9137809" y="4410552"/>
              <a:ext cx="8306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{0,2,4}</a:t>
              </a:r>
            </a:p>
          </p:txBody>
        </p:sp>
        <p:sp>
          <p:nvSpPr>
            <p:cNvPr id="2539616" name="Text Box 96"/>
            <p:cNvSpPr txBox="1">
              <a:spLocks noChangeArrowheads="1"/>
            </p:cNvSpPr>
            <p:nvPr/>
          </p:nvSpPr>
          <p:spPr bwMode="auto">
            <a:xfrm>
              <a:off x="9151144" y="5197317"/>
              <a:ext cx="8306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{2,4,6}</a:t>
              </a:r>
            </a:p>
          </p:txBody>
        </p:sp>
        <p:sp>
          <p:nvSpPr>
            <p:cNvPr id="2539617" name="Text Box 97"/>
            <p:cNvSpPr txBox="1">
              <a:spLocks noChangeArrowheads="1"/>
            </p:cNvSpPr>
            <p:nvPr/>
          </p:nvSpPr>
          <p:spPr bwMode="auto">
            <a:xfrm>
              <a:off x="9137809" y="5847398"/>
              <a:ext cx="543401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{6}</a:t>
              </a:r>
            </a:p>
          </p:txBody>
        </p:sp>
        <p:sp>
          <p:nvSpPr>
            <p:cNvPr id="2539618" name="Text Box 98"/>
            <p:cNvSpPr txBox="1">
              <a:spLocks noChangeArrowheads="1"/>
            </p:cNvSpPr>
            <p:nvPr/>
          </p:nvSpPr>
          <p:spPr bwMode="auto">
            <a:xfrm>
              <a:off x="8537733" y="6265784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4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2520" b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0098" indent="-300038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■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sz="252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021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0270" indent="-240030">
              <a:lnSpc>
                <a:spcPct val="110000"/>
              </a:lnSpc>
              <a:spcBef>
                <a:spcPct val="10000"/>
              </a:spcBef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4033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039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0045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8051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8087726-AAF8-4B68-BD18-97563A17613A}" type="slidenum">
              <a:rPr lang="en-US" altLang="en-US" sz="1470">
                <a:solidFill>
                  <a:srgbClr val="8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70">
              <a:solidFill>
                <a:srgbClr val="800000"/>
              </a:solidFill>
            </a:endParaRPr>
          </a:p>
        </p:txBody>
      </p:sp>
      <p:sp>
        <p:nvSpPr>
          <p:cNvPr id="2540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Abstract Interpretation</a:t>
            </a:r>
          </a:p>
        </p:txBody>
      </p:sp>
      <p:sp>
        <p:nvSpPr>
          <p:cNvPr id="254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5676" y="19050"/>
            <a:ext cx="3018711" cy="23352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solidFill>
                  <a:srgbClr val="0000CC"/>
                </a:solidFill>
              </a:rPr>
              <a:t>Sample program</a:t>
            </a:r>
            <a:r>
              <a:rPr lang="en-US" altLang="en-US" sz="2000" u="sng" dirty="0"/>
              <a:t>:</a:t>
            </a:r>
            <a:endParaRPr lang="en-US" altLang="en-US" sz="2000" dirty="0"/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do 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assert(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10);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i+2;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}	while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5);</a:t>
            </a:r>
            <a:endParaRPr lang="en-US" altLang="en-US" sz="2000" u="sng" dirty="0"/>
          </a:p>
        </p:txBody>
      </p:sp>
      <p:sp>
        <p:nvSpPr>
          <p:cNvPr id="2540573" name="Text Box 29"/>
          <p:cNvSpPr txBox="1">
            <a:spLocks noChangeArrowheads="1"/>
          </p:cNvSpPr>
          <p:nvPr/>
        </p:nvSpPr>
        <p:spPr bwMode="auto">
          <a:xfrm>
            <a:off x="525065" y="857250"/>
            <a:ext cx="7284844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sz="2400" b="1" u="sng" dirty="0">
                <a:latin typeface="Arial Narrow" panose="020B0606020202030204" pitchFamily="34" charset="0"/>
              </a:rPr>
              <a:t>Philosophy: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Arial Narrow" panose="020B0606020202030204" pitchFamily="34" charset="0"/>
              </a:rPr>
              <a:t>Use an abstract domain instead of value sets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b="1" dirty="0">
                <a:solidFill>
                  <a:srgbClr val="A50021"/>
                </a:solidFill>
                <a:latin typeface="Arial Narrow" panose="020B0606020202030204" pitchFamily="34" charset="0"/>
              </a:rPr>
              <a:t>Example: We may use value intervals instead of value sets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0224" y="2451974"/>
            <a:ext cx="3057782" cy="3827967"/>
            <a:chOff x="1790224" y="2451974"/>
            <a:chExt cx="3057782" cy="3827967"/>
          </a:xfrm>
        </p:grpSpPr>
        <p:sp>
          <p:nvSpPr>
            <p:cNvPr id="2540548" name="Oval 4"/>
            <p:cNvSpPr>
              <a:spLocks noChangeArrowheads="1"/>
            </p:cNvSpPr>
            <p:nvPr/>
          </p:nvSpPr>
          <p:spPr bwMode="auto">
            <a:xfrm>
              <a:off x="3073717" y="314706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549" name="Oval 5"/>
            <p:cNvSpPr>
              <a:spLocks noChangeArrowheads="1"/>
            </p:cNvSpPr>
            <p:nvPr/>
          </p:nvSpPr>
          <p:spPr bwMode="auto">
            <a:xfrm>
              <a:off x="3073717" y="38004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550" name="Oval 6"/>
            <p:cNvSpPr>
              <a:spLocks noChangeArrowheads="1"/>
            </p:cNvSpPr>
            <p:nvPr/>
          </p:nvSpPr>
          <p:spPr bwMode="auto">
            <a:xfrm>
              <a:off x="4140517" y="38004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24" name="AutoShape 7"/>
            <p:cNvCxnSpPr>
              <a:cxnSpLocks noChangeShapeType="1"/>
              <a:endCxn id="2540548" idx="0"/>
            </p:cNvCxnSpPr>
            <p:nvPr/>
          </p:nvCxnSpPr>
          <p:spPr bwMode="auto">
            <a:xfrm>
              <a:off x="3127057" y="2933700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5" name="AutoShape 8"/>
            <p:cNvCxnSpPr>
              <a:cxnSpLocks noChangeShapeType="1"/>
              <a:stCxn id="2540548" idx="4"/>
              <a:endCxn id="2540549" idx="0"/>
            </p:cNvCxnSpPr>
            <p:nvPr/>
          </p:nvCxnSpPr>
          <p:spPr bwMode="auto">
            <a:xfrm>
              <a:off x="3133725" y="326707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53" name="Oval 9"/>
            <p:cNvSpPr>
              <a:spLocks noChangeArrowheads="1"/>
            </p:cNvSpPr>
            <p:nvPr/>
          </p:nvSpPr>
          <p:spPr bwMode="auto">
            <a:xfrm>
              <a:off x="3073717" y="461391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27" name="AutoShape 10"/>
            <p:cNvCxnSpPr>
              <a:cxnSpLocks noChangeShapeType="1"/>
              <a:stCxn id="2540549" idx="4"/>
              <a:endCxn id="2540553" idx="0"/>
            </p:cNvCxnSpPr>
            <p:nvPr/>
          </p:nvCxnSpPr>
          <p:spPr bwMode="auto">
            <a:xfrm>
              <a:off x="3133725" y="3920490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55" name="Oval 11"/>
            <p:cNvSpPr>
              <a:spLocks noChangeArrowheads="1"/>
            </p:cNvSpPr>
            <p:nvPr/>
          </p:nvSpPr>
          <p:spPr bwMode="auto">
            <a:xfrm>
              <a:off x="3073717" y="540067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29" name="AutoShape 12"/>
            <p:cNvCxnSpPr>
              <a:cxnSpLocks noChangeShapeType="1"/>
              <a:stCxn id="2540553" idx="4"/>
              <a:endCxn id="2540555" idx="0"/>
            </p:cNvCxnSpPr>
            <p:nvPr/>
          </p:nvCxnSpPr>
          <p:spPr bwMode="auto">
            <a:xfrm>
              <a:off x="3133725" y="4733925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57" name="Oval 13"/>
            <p:cNvSpPr>
              <a:spLocks noChangeArrowheads="1"/>
            </p:cNvSpPr>
            <p:nvPr/>
          </p:nvSpPr>
          <p:spPr bwMode="auto">
            <a:xfrm>
              <a:off x="3073717" y="605409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31" name="AutoShape 14"/>
            <p:cNvCxnSpPr>
              <a:cxnSpLocks noChangeShapeType="1"/>
              <a:stCxn id="2540555" idx="4"/>
              <a:endCxn id="2540557" idx="0"/>
            </p:cNvCxnSpPr>
            <p:nvPr/>
          </p:nvCxnSpPr>
          <p:spPr bwMode="auto">
            <a:xfrm>
              <a:off x="3133725" y="552069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2" name="AutoShape 15"/>
            <p:cNvCxnSpPr>
              <a:cxnSpLocks noChangeShapeType="1"/>
              <a:stCxn id="2540549" idx="6"/>
              <a:endCxn id="2540550" idx="2"/>
            </p:cNvCxnSpPr>
            <p:nvPr/>
          </p:nvCxnSpPr>
          <p:spPr bwMode="auto">
            <a:xfrm>
              <a:off x="3193732" y="3860483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3" name="AutoShape 16"/>
            <p:cNvCxnSpPr>
              <a:cxnSpLocks noChangeShapeType="1"/>
              <a:stCxn id="2540555" idx="2"/>
              <a:endCxn id="2540549" idx="2"/>
            </p:cNvCxnSpPr>
            <p:nvPr/>
          </p:nvCxnSpPr>
          <p:spPr bwMode="auto">
            <a:xfrm rot="10800000" flipH="1">
              <a:off x="3073717" y="3860483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61" name="Text Box 17"/>
            <p:cNvSpPr txBox="1">
              <a:spLocks noChangeArrowheads="1"/>
            </p:cNvSpPr>
            <p:nvPr/>
          </p:nvSpPr>
          <p:spPr bwMode="auto">
            <a:xfrm>
              <a:off x="2710338" y="302204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40562" name="Text Box 18"/>
            <p:cNvSpPr txBox="1">
              <a:spLocks noChangeArrowheads="1"/>
            </p:cNvSpPr>
            <p:nvPr/>
          </p:nvSpPr>
          <p:spPr bwMode="auto">
            <a:xfrm>
              <a:off x="2723673" y="35021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40563" name="Text Box 19"/>
            <p:cNvSpPr txBox="1">
              <a:spLocks noChangeArrowheads="1"/>
            </p:cNvSpPr>
            <p:nvPr/>
          </p:nvSpPr>
          <p:spPr bwMode="auto">
            <a:xfrm>
              <a:off x="2723673" y="448889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40564" name="Text Box 20"/>
            <p:cNvSpPr txBox="1">
              <a:spLocks noChangeArrowheads="1"/>
            </p:cNvSpPr>
            <p:nvPr/>
          </p:nvSpPr>
          <p:spPr bwMode="auto">
            <a:xfrm>
              <a:off x="2737008" y="53956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40565" name="Text Box 21"/>
            <p:cNvSpPr txBox="1">
              <a:spLocks noChangeArrowheads="1"/>
            </p:cNvSpPr>
            <p:nvPr/>
          </p:nvSpPr>
          <p:spPr bwMode="auto">
            <a:xfrm>
              <a:off x="2723673" y="59290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40566" name="Text Box 22"/>
            <p:cNvSpPr txBox="1">
              <a:spLocks noChangeArrowheads="1"/>
            </p:cNvSpPr>
            <p:nvPr/>
          </p:nvSpPr>
          <p:spPr bwMode="auto">
            <a:xfrm>
              <a:off x="4230529" y="3675461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40567" name="Text Box 23"/>
            <p:cNvSpPr txBox="1">
              <a:spLocks noChangeArrowheads="1"/>
            </p:cNvSpPr>
            <p:nvPr/>
          </p:nvSpPr>
          <p:spPr bwMode="auto">
            <a:xfrm>
              <a:off x="2363629" y="3263741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40568" name="Text Box 24"/>
            <p:cNvSpPr txBox="1">
              <a:spLocks noChangeArrowheads="1"/>
            </p:cNvSpPr>
            <p:nvPr/>
          </p:nvSpPr>
          <p:spPr bwMode="auto">
            <a:xfrm>
              <a:off x="3350418" y="3810476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40569" name="Text Box 25"/>
            <p:cNvSpPr txBox="1">
              <a:spLocks noChangeArrowheads="1"/>
            </p:cNvSpPr>
            <p:nvPr/>
          </p:nvSpPr>
          <p:spPr bwMode="auto">
            <a:xfrm>
              <a:off x="3083718" y="4128850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40570" name="Text Box 26"/>
            <p:cNvSpPr txBox="1">
              <a:spLocks noChangeArrowheads="1"/>
            </p:cNvSpPr>
            <p:nvPr/>
          </p:nvSpPr>
          <p:spPr bwMode="auto">
            <a:xfrm>
              <a:off x="3097053" y="4797266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40571" name="Text Box 27"/>
            <p:cNvSpPr txBox="1">
              <a:spLocks noChangeArrowheads="1"/>
            </p:cNvSpPr>
            <p:nvPr/>
          </p:nvSpPr>
          <p:spPr bwMode="auto">
            <a:xfrm>
              <a:off x="1790224" y="4463891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40572" name="Text Box 28"/>
            <p:cNvSpPr txBox="1">
              <a:spLocks noChangeArrowheads="1"/>
            </p:cNvSpPr>
            <p:nvPr/>
          </p:nvSpPr>
          <p:spPr bwMode="auto">
            <a:xfrm>
              <a:off x="3097054" y="5555695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40574" name="Text Box 30"/>
            <p:cNvSpPr txBox="1">
              <a:spLocks noChangeArrowheads="1"/>
            </p:cNvSpPr>
            <p:nvPr/>
          </p:nvSpPr>
          <p:spPr bwMode="auto">
            <a:xfrm>
              <a:off x="3150394" y="2863692"/>
              <a:ext cx="126348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[min, max]</a:t>
              </a:r>
            </a:p>
          </p:txBody>
        </p:sp>
        <p:sp>
          <p:nvSpPr>
            <p:cNvPr id="2540575" name="Text Box 31"/>
            <p:cNvSpPr txBox="1">
              <a:spLocks noChangeArrowheads="1"/>
            </p:cNvSpPr>
            <p:nvPr/>
          </p:nvSpPr>
          <p:spPr bwMode="auto">
            <a:xfrm>
              <a:off x="3137058" y="350377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[0,0]</a:t>
              </a:r>
            </a:p>
          </p:txBody>
        </p:sp>
        <p:sp>
          <p:nvSpPr>
            <p:cNvPr id="2540576" name="Text Box 32"/>
            <p:cNvSpPr txBox="1">
              <a:spLocks noChangeArrowheads="1"/>
            </p:cNvSpPr>
            <p:nvPr/>
          </p:nvSpPr>
          <p:spPr bwMode="auto">
            <a:xfrm>
              <a:off x="3150393" y="4477227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 dirty="0">
                  <a:solidFill>
                    <a:srgbClr val="A50021"/>
                  </a:solidFill>
                  <a:latin typeface="Arial" charset="0"/>
                </a:rPr>
                <a:t>[0,0]</a:t>
              </a:r>
            </a:p>
          </p:txBody>
        </p:sp>
        <p:sp>
          <p:nvSpPr>
            <p:cNvPr id="2540577" name="Text Box 33"/>
            <p:cNvSpPr txBox="1">
              <a:spLocks noChangeArrowheads="1"/>
            </p:cNvSpPr>
            <p:nvPr/>
          </p:nvSpPr>
          <p:spPr bwMode="auto">
            <a:xfrm>
              <a:off x="3163728" y="526399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 dirty="0">
                  <a:solidFill>
                    <a:srgbClr val="A50021"/>
                  </a:solidFill>
                  <a:latin typeface="Arial" charset="0"/>
                </a:rPr>
                <a:t>[2,2]</a:t>
              </a:r>
            </a:p>
          </p:txBody>
        </p:sp>
        <p:sp>
          <p:nvSpPr>
            <p:cNvPr id="2540578" name="Text Box 34"/>
            <p:cNvSpPr txBox="1">
              <a:spLocks noChangeArrowheads="1"/>
            </p:cNvSpPr>
            <p:nvPr/>
          </p:nvSpPr>
          <p:spPr bwMode="auto">
            <a:xfrm>
              <a:off x="3150394" y="5914073"/>
              <a:ext cx="396716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[ ]</a:t>
              </a:r>
            </a:p>
          </p:txBody>
        </p:sp>
        <p:sp>
          <p:nvSpPr>
            <p:cNvPr id="2540579" name="Text Box 35"/>
            <p:cNvSpPr txBox="1">
              <a:spLocks noChangeArrowheads="1"/>
            </p:cNvSpPr>
            <p:nvPr/>
          </p:nvSpPr>
          <p:spPr bwMode="auto">
            <a:xfrm>
              <a:off x="2563653" y="2451974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0599" y="2465309"/>
            <a:ext cx="3057782" cy="3787962"/>
            <a:chOff x="4790599" y="2465309"/>
            <a:chExt cx="3057782" cy="3787962"/>
          </a:xfrm>
        </p:grpSpPr>
        <p:sp>
          <p:nvSpPr>
            <p:cNvPr id="2540580" name="Oval 36"/>
            <p:cNvSpPr>
              <a:spLocks noChangeArrowheads="1"/>
            </p:cNvSpPr>
            <p:nvPr/>
          </p:nvSpPr>
          <p:spPr bwMode="auto">
            <a:xfrm>
              <a:off x="6074092" y="312039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581" name="Oval 37"/>
            <p:cNvSpPr>
              <a:spLocks noChangeArrowheads="1"/>
            </p:cNvSpPr>
            <p:nvPr/>
          </p:nvSpPr>
          <p:spPr bwMode="auto">
            <a:xfrm>
              <a:off x="6074092" y="37738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582" name="Oval 38"/>
            <p:cNvSpPr>
              <a:spLocks noChangeArrowheads="1"/>
            </p:cNvSpPr>
            <p:nvPr/>
          </p:nvSpPr>
          <p:spPr bwMode="auto">
            <a:xfrm>
              <a:off x="7140892" y="37738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56" name="AutoShape 39"/>
            <p:cNvCxnSpPr>
              <a:cxnSpLocks noChangeShapeType="1"/>
              <a:endCxn id="2540580" idx="0"/>
            </p:cNvCxnSpPr>
            <p:nvPr/>
          </p:nvCxnSpPr>
          <p:spPr bwMode="auto">
            <a:xfrm>
              <a:off x="6127432" y="2907030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7" name="AutoShape 40"/>
            <p:cNvCxnSpPr>
              <a:cxnSpLocks noChangeShapeType="1"/>
              <a:stCxn id="2540580" idx="4"/>
              <a:endCxn id="2540581" idx="0"/>
            </p:cNvCxnSpPr>
            <p:nvPr/>
          </p:nvCxnSpPr>
          <p:spPr bwMode="auto">
            <a:xfrm>
              <a:off x="6134100" y="324040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85" name="Oval 41"/>
            <p:cNvSpPr>
              <a:spLocks noChangeArrowheads="1"/>
            </p:cNvSpPr>
            <p:nvPr/>
          </p:nvSpPr>
          <p:spPr bwMode="auto">
            <a:xfrm>
              <a:off x="6074092" y="458724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59" name="AutoShape 42"/>
            <p:cNvCxnSpPr>
              <a:cxnSpLocks noChangeShapeType="1"/>
              <a:stCxn id="2540581" idx="4"/>
              <a:endCxn id="2540585" idx="0"/>
            </p:cNvCxnSpPr>
            <p:nvPr/>
          </p:nvCxnSpPr>
          <p:spPr bwMode="auto">
            <a:xfrm>
              <a:off x="6134100" y="3893820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87" name="Oval 43"/>
            <p:cNvSpPr>
              <a:spLocks noChangeArrowheads="1"/>
            </p:cNvSpPr>
            <p:nvPr/>
          </p:nvSpPr>
          <p:spPr bwMode="auto">
            <a:xfrm>
              <a:off x="6074092" y="537400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61" name="AutoShape 44"/>
            <p:cNvCxnSpPr>
              <a:cxnSpLocks noChangeShapeType="1"/>
              <a:stCxn id="2540585" idx="4"/>
              <a:endCxn id="2540587" idx="0"/>
            </p:cNvCxnSpPr>
            <p:nvPr/>
          </p:nvCxnSpPr>
          <p:spPr bwMode="auto">
            <a:xfrm>
              <a:off x="6134100" y="4707255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89" name="Oval 45"/>
            <p:cNvSpPr>
              <a:spLocks noChangeArrowheads="1"/>
            </p:cNvSpPr>
            <p:nvPr/>
          </p:nvSpPr>
          <p:spPr bwMode="auto">
            <a:xfrm>
              <a:off x="6074092" y="602742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63" name="AutoShape 46"/>
            <p:cNvCxnSpPr>
              <a:cxnSpLocks noChangeShapeType="1"/>
              <a:stCxn id="2540587" idx="4"/>
              <a:endCxn id="2540589" idx="0"/>
            </p:cNvCxnSpPr>
            <p:nvPr/>
          </p:nvCxnSpPr>
          <p:spPr bwMode="auto">
            <a:xfrm>
              <a:off x="6134100" y="549402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64" name="AutoShape 47"/>
            <p:cNvCxnSpPr>
              <a:cxnSpLocks noChangeShapeType="1"/>
              <a:stCxn id="2540581" idx="6"/>
              <a:endCxn id="2540582" idx="2"/>
            </p:cNvCxnSpPr>
            <p:nvPr/>
          </p:nvCxnSpPr>
          <p:spPr bwMode="auto">
            <a:xfrm>
              <a:off x="6194107" y="3833813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65" name="AutoShape 48"/>
            <p:cNvCxnSpPr>
              <a:cxnSpLocks noChangeShapeType="1"/>
              <a:stCxn id="2540587" idx="2"/>
              <a:endCxn id="2540581" idx="2"/>
            </p:cNvCxnSpPr>
            <p:nvPr/>
          </p:nvCxnSpPr>
          <p:spPr bwMode="auto">
            <a:xfrm rot="10800000" flipH="1">
              <a:off x="6074092" y="3833813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593" name="Text Box 49"/>
            <p:cNvSpPr txBox="1">
              <a:spLocks noChangeArrowheads="1"/>
            </p:cNvSpPr>
            <p:nvPr/>
          </p:nvSpPr>
          <p:spPr bwMode="auto">
            <a:xfrm>
              <a:off x="5710713" y="299537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40594" name="Text Box 50"/>
            <p:cNvSpPr txBox="1">
              <a:spLocks noChangeArrowheads="1"/>
            </p:cNvSpPr>
            <p:nvPr/>
          </p:nvSpPr>
          <p:spPr bwMode="auto">
            <a:xfrm>
              <a:off x="5724048" y="347543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40595" name="Text Box 51"/>
            <p:cNvSpPr txBox="1">
              <a:spLocks noChangeArrowheads="1"/>
            </p:cNvSpPr>
            <p:nvPr/>
          </p:nvSpPr>
          <p:spPr bwMode="auto">
            <a:xfrm>
              <a:off x="5724048" y="446222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40596" name="Text Box 52"/>
            <p:cNvSpPr txBox="1">
              <a:spLocks noChangeArrowheads="1"/>
            </p:cNvSpPr>
            <p:nvPr/>
          </p:nvSpPr>
          <p:spPr bwMode="auto">
            <a:xfrm>
              <a:off x="5737383" y="53690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40597" name="Text Box 53"/>
            <p:cNvSpPr txBox="1">
              <a:spLocks noChangeArrowheads="1"/>
            </p:cNvSpPr>
            <p:nvPr/>
          </p:nvSpPr>
          <p:spPr bwMode="auto">
            <a:xfrm>
              <a:off x="5724048" y="5902406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40598" name="Text Box 54"/>
            <p:cNvSpPr txBox="1">
              <a:spLocks noChangeArrowheads="1"/>
            </p:cNvSpPr>
            <p:nvPr/>
          </p:nvSpPr>
          <p:spPr bwMode="auto">
            <a:xfrm>
              <a:off x="7230904" y="3648791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40599" name="Text Box 55"/>
            <p:cNvSpPr txBox="1">
              <a:spLocks noChangeArrowheads="1"/>
            </p:cNvSpPr>
            <p:nvPr/>
          </p:nvSpPr>
          <p:spPr bwMode="auto">
            <a:xfrm>
              <a:off x="5364004" y="3237071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40600" name="Text Box 56"/>
            <p:cNvSpPr txBox="1">
              <a:spLocks noChangeArrowheads="1"/>
            </p:cNvSpPr>
            <p:nvPr/>
          </p:nvSpPr>
          <p:spPr bwMode="auto">
            <a:xfrm>
              <a:off x="6350793" y="3783806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40601" name="Text Box 57"/>
            <p:cNvSpPr txBox="1">
              <a:spLocks noChangeArrowheads="1"/>
            </p:cNvSpPr>
            <p:nvPr/>
          </p:nvSpPr>
          <p:spPr bwMode="auto">
            <a:xfrm>
              <a:off x="6084093" y="4102180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40602" name="Text Box 58"/>
            <p:cNvSpPr txBox="1">
              <a:spLocks noChangeArrowheads="1"/>
            </p:cNvSpPr>
            <p:nvPr/>
          </p:nvSpPr>
          <p:spPr bwMode="auto">
            <a:xfrm>
              <a:off x="6097428" y="4770596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40603" name="Text Box 59"/>
            <p:cNvSpPr txBox="1">
              <a:spLocks noChangeArrowheads="1"/>
            </p:cNvSpPr>
            <p:nvPr/>
          </p:nvSpPr>
          <p:spPr bwMode="auto">
            <a:xfrm>
              <a:off x="4790599" y="4437221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40604" name="Text Box 60"/>
            <p:cNvSpPr txBox="1">
              <a:spLocks noChangeArrowheads="1"/>
            </p:cNvSpPr>
            <p:nvPr/>
          </p:nvSpPr>
          <p:spPr bwMode="auto">
            <a:xfrm>
              <a:off x="6097429" y="5529025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40605" name="Text Box 61"/>
            <p:cNvSpPr txBox="1">
              <a:spLocks noChangeArrowheads="1"/>
            </p:cNvSpPr>
            <p:nvPr/>
          </p:nvSpPr>
          <p:spPr bwMode="auto">
            <a:xfrm>
              <a:off x="6150769" y="2837022"/>
              <a:ext cx="126348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[min, max]</a:t>
              </a:r>
            </a:p>
          </p:txBody>
        </p:sp>
        <p:sp>
          <p:nvSpPr>
            <p:cNvPr id="2540606" name="Text Box 62"/>
            <p:cNvSpPr txBox="1">
              <a:spLocks noChangeArrowheads="1"/>
            </p:cNvSpPr>
            <p:nvPr/>
          </p:nvSpPr>
          <p:spPr bwMode="auto">
            <a:xfrm>
              <a:off x="6137433" y="347710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[0,2]</a:t>
              </a:r>
            </a:p>
          </p:txBody>
        </p:sp>
        <p:sp>
          <p:nvSpPr>
            <p:cNvPr id="2540607" name="Text Box 63"/>
            <p:cNvSpPr txBox="1">
              <a:spLocks noChangeArrowheads="1"/>
            </p:cNvSpPr>
            <p:nvPr/>
          </p:nvSpPr>
          <p:spPr bwMode="auto">
            <a:xfrm>
              <a:off x="6150768" y="4450557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[0,2]</a:t>
              </a:r>
            </a:p>
          </p:txBody>
        </p:sp>
        <p:sp>
          <p:nvSpPr>
            <p:cNvPr id="2540608" name="Text Box 64"/>
            <p:cNvSpPr txBox="1">
              <a:spLocks noChangeArrowheads="1"/>
            </p:cNvSpPr>
            <p:nvPr/>
          </p:nvSpPr>
          <p:spPr bwMode="auto">
            <a:xfrm>
              <a:off x="6164103" y="523732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[2,4]</a:t>
              </a:r>
            </a:p>
          </p:txBody>
        </p:sp>
        <p:sp>
          <p:nvSpPr>
            <p:cNvPr id="2540609" name="Text Box 65"/>
            <p:cNvSpPr txBox="1">
              <a:spLocks noChangeArrowheads="1"/>
            </p:cNvSpPr>
            <p:nvPr/>
          </p:nvSpPr>
          <p:spPr bwMode="auto">
            <a:xfrm>
              <a:off x="6150769" y="5887403"/>
              <a:ext cx="396716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[ ]</a:t>
              </a:r>
            </a:p>
          </p:txBody>
        </p:sp>
        <p:sp>
          <p:nvSpPr>
            <p:cNvPr id="2540610" name="Text Box 66"/>
            <p:cNvSpPr txBox="1">
              <a:spLocks noChangeArrowheads="1"/>
            </p:cNvSpPr>
            <p:nvPr/>
          </p:nvSpPr>
          <p:spPr bwMode="auto">
            <a:xfrm>
              <a:off x="5617368" y="2465309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37533" y="2451974"/>
            <a:ext cx="4427687" cy="4374325"/>
            <a:chOff x="6937533" y="2451974"/>
            <a:chExt cx="4427687" cy="4374325"/>
          </a:xfrm>
        </p:grpSpPr>
        <p:sp>
          <p:nvSpPr>
            <p:cNvPr id="2540611" name="Oval 67"/>
            <p:cNvSpPr>
              <a:spLocks noChangeArrowheads="1"/>
            </p:cNvSpPr>
            <p:nvPr/>
          </p:nvSpPr>
          <p:spPr bwMode="auto">
            <a:xfrm>
              <a:off x="9061132" y="308038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612" name="Oval 68"/>
            <p:cNvSpPr>
              <a:spLocks noChangeArrowheads="1"/>
            </p:cNvSpPr>
            <p:nvPr/>
          </p:nvSpPr>
          <p:spPr bwMode="auto">
            <a:xfrm>
              <a:off x="9061132" y="37338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sp>
          <p:nvSpPr>
            <p:cNvPr id="2540613" name="Oval 69"/>
            <p:cNvSpPr>
              <a:spLocks noChangeArrowheads="1"/>
            </p:cNvSpPr>
            <p:nvPr/>
          </p:nvSpPr>
          <p:spPr bwMode="auto">
            <a:xfrm>
              <a:off x="10127932" y="37338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87" name="AutoShape 70"/>
            <p:cNvCxnSpPr>
              <a:cxnSpLocks noChangeShapeType="1"/>
              <a:endCxn id="2540611" idx="0"/>
            </p:cNvCxnSpPr>
            <p:nvPr/>
          </p:nvCxnSpPr>
          <p:spPr bwMode="auto">
            <a:xfrm>
              <a:off x="9114472" y="2867025"/>
              <a:ext cx="6668" cy="213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88" name="AutoShape 71"/>
            <p:cNvCxnSpPr>
              <a:cxnSpLocks noChangeShapeType="1"/>
              <a:stCxn id="2540611" idx="4"/>
              <a:endCxn id="2540612" idx="0"/>
            </p:cNvCxnSpPr>
            <p:nvPr/>
          </p:nvCxnSpPr>
          <p:spPr bwMode="auto">
            <a:xfrm>
              <a:off x="9121140" y="3200400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616" name="Oval 72"/>
            <p:cNvSpPr>
              <a:spLocks noChangeArrowheads="1"/>
            </p:cNvSpPr>
            <p:nvPr/>
          </p:nvSpPr>
          <p:spPr bwMode="auto">
            <a:xfrm>
              <a:off x="9061132" y="454723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90" name="AutoShape 73"/>
            <p:cNvCxnSpPr>
              <a:cxnSpLocks noChangeShapeType="1"/>
              <a:stCxn id="2540612" idx="4"/>
              <a:endCxn id="2540616" idx="0"/>
            </p:cNvCxnSpPr>
            <p:nvPr/>
          </p:nvCxnSpPr>
          <p:spPr bwMode="auto">
            <a:xfrm>
              <a:off x="9121140" y="3853815"/>
              <a:ext cx="0" cy="693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618" name="Oval 74"/>
            <p:cNvSpPr>
              <a:spLocks noChangeArrowheads="1"/>
            </p:cNvSpPr>
            <p:nvPr/>
          </p:nvSpPr>
          <p:spPr bwMode="auto">
            <a:xfrm>
              <a:off x="9061132" y="5334000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92" name="AutoShape 75"/>
            <p:cNvCxnSpPr>
              <a:cxnSpLocks noChangeShapeType="1"/>
              <a:stCxn id="2540616" idx="4"/>
              <a:endCxn id="2540618" idx="0"/>
            </p:cNvCxnSpPr>
            <p:nvPr/>
          </p:nvCxnSpPr>
          <p:spPr bwMode="auto">
            <a:xfrm>
              <a:off x="9121140" y="4667250"/>
              <a:ext cx="0" cy="6667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620" name="Oval 76"/>
            <p:cNvSpPr>
              <a:spLocks noChangeArrowheads="1"/>
            </p:cNvSpPr>
            <p:nvPr/>
          </p:nvSpPr>
          <p:spPr bwMode="auto">
            <a:xfrm>
              <a:off x="9061132" y="5987415"/>
              <a:ext cx="120015" cy="12001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  <p:cxnSp>
          <p:nvCxnSpPr>
            <p:cNvPr id="9294" name="AutoShape 77"/>
            <p:cNvCxnSpPr>
              <a:cxnSpLocks noChangeShapeType="1"/>
              <a:stCxn id="2540618" idx="4"/>
              <a:endCxn id="2540620" idx="0"/>
            </p:cNvCxnSpPr>
            <p:nvPr/>
          </p:nvCxnSpPr>
          <p:spPr bwMode="auto">
            <a:xfrm>
              <a:off x="9121140" y="5454015"/>
              <a:ext cx="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95" name="AutoShape 78"/>
            <p:cNvCxnSpPr>
              <a:cxnSpLocks noChangeShapeType="1"/>
              <a:stCxn id="2540612" idx="6"/>
              <a:endCxn id="2540613" idx="2"/>
            </p:cNvCxnSpPr>
            <p:nvPr/>
          </p:nvCxnSpPr>
          <p:spPr bwMode="auto">
            <a:xfrm>
              <a:off x="9181147" y="3793808"/>
              <a:ext cx="94678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96" name="AutoShape 79"/>
            <p:cNvCxnSpPr>
              <a:cxnSpLocks noChangeShapeType="1"/>
              <a:stCxn id="2540618" idx="2"/>
              <a:endCxn id="2540612" idx="2"/>
            </p:cNvCxnSpPr>
            <p:nvPr/>
          </p:nvCxnSpPr>
          <p:spPr bwMode="auto">
            <a:xfrm rot="10800000" flipH="1">
              <a:off x="9061132" y="3793808"/>
              <a:ext cx="1667" cy="1600200"/>
            </a:xfrm>
            <a:prstGeom prst="curvedConnector3">
              <a:avLst>
                <a:gd name="adj1" fmla="val -424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40624" name="Text Box 80"/>
            <p:cNvSpPr txBox="1">
              <a:spLocks noChangeArrowheads="1"/>
            </p:cNvSpPr>
            <p:nvPr/>
          </p:nvSpPr>
          <p:spPr bwMode="auto">
            <a:xfrm>
              <a:off x="8697753" y="295537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L1</a:t>
              </a:r>
            </a:p>
          </p:txBody>
        </p:sp>
        <p:sp>
          <p:nvSpPr>
            <p:cNvPr id="2540625" name="Text Box 81"/>
            <p:cNvSpPr txBox="1">
              <a:spLocks noChangeArrowheads="1"/>
            </p:cNvSpPr>
            <p:nvPr/>
          </p:nvSpPr>
          <p:spPr bwMode="auto">
            <a:xfrm>
              <a:off x="8711088" y="343543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L2</a:t>
              </a:r>
            </a:p>
          </p:txBody>
        </p:sp>
        <p:sp>
          <p:nvSpPr>
            <p:cNvPr id="2540626" name="Text Box 82"/>
            <p:cNvSpPr txBox="1">
              <a:spLocks noChangeArrowheads="1"/>
            </p:cNvSpPr>
            <p:nvPr/>
          </p:nvSpPr>
          <p:spPr bwMode="auto">
            <a:xfrm>
              <a:off x="8711088" y="442222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L3</a:t>
              </a:r>
            </a:p>
          </p:txBody>
        </p:sp>
        <p:sp>
          <p:nvSpPr>
            <p:cNvPr id="2540627" name="Text Box 83"/>
            <p:cNvSpPr txBox="1">
              <a:spLocks noChangeArrowheads="1"/>
            </p:cNvSpPr>
            <p:nvPr/>
          </p:nvSpPr>
          <p:spPr bwMode="auto">
            <a:xfrm>
              <a:off x="8724423" y="532900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L4</a:t>
              </a:r>
            </a:p>
          </p:txBody>
        </p:sp>
        <p:sp>
          <p:nvSpPr>
            <p:cNvPr id="2540628" name="Text Box 84"/>
            <p:cNvSpPr txBox="1">
              <a:spLocks noChangeArrowheads="1"/>
            </p:cNvSpPr>
            <p:nvPr/>
          </p:nvSpPr>
          <p:spPr bwMode="auto">
            <a:xfrm>
              <a:off x="8711088" y="5862401"/>
              <a:ext cx="389850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L5</a:t>
              </a:r>
            </a:p>
          </p:txBody>
        </p:sp>
        <p:sp>
          <p:nvSpPr>
            <p:cNvPr id="2540629" name="Text Box 85"/>
            <p:cNvSpPr txBox="1">
              <a:spLocks noChangeArrowheads="1"/>
            </p:cNvSpPr>
            <p:nvPr/>
          </p:nvSpPr>
          <p:spPr bwMode="auto">
            <a:xfrm>
              <a:off x="10217944" y="3608786"/>
              <a:ext cx="61747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latin typeface="Arial Narrow" pitchFamily="34" charset="0"/>
                </a:rPr>
                <a:t>Error</a:t>
              </a:r>
            </a:p>
          </p:txBody>
        </p:sp>
        <p:sp>
          <p:nvSpPr>
            <p:cNvPr id="2540630" name="Text Box 86"/>
            <p:cNvSpPr txBox="1">
              <a:spLocks noChangeArrowheads="1"/>
            </p:cNvSpPr>
            <p:nvPr/>
          </p:nvSpPr>
          <p:spPr bwMode="auto">
            <a:xfrm>
              <a:off x="8351044" y="3197066"/>
              <a:ext cx="57099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i=0;</a:t>
              </a:r>
            </a:p>
          </p:txBody>
        </p:sp>
        <p:sp>
          <p:nvSpPr>
            <p:cNvPr id="2540631" name="Text Box 87"/>
            <p:cNvSpPr txBox="1">
              <a:spLocks noChangeArrowheads="1"/>
            </p:cNvSpPr>
            <p:nvPr/>
          </p:nvSpPr>
          <p:spPr bwMode="auto">
            <a:xfrm>
              <a:off x="9337833" y="3743801"/>
              <a:ext cx="768159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[i&gt;10]</a:t>
              </a:r>
            </a:p>
          </p:txBody>
        </p:sp>
        <p:sp>
          <p:nvSpPr>
            <p:cNvPr id="2540632" name="Text Box 88"/>
            <p:cNvSpPr txBox="1">
              <a:spLocks noChangeArrowheads="1"/>
            </p:cNvSpPr>
            <p:nvPr/>
          </p:nvSpPr>
          <p:spPr bwMode="auto">
            <a:xfrm>
              <a:off x="9071133" y="4062175"/>
              <a:ext cx="787395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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10]</a:t>
              </a:r>
            </a:p>
          </p:txBody>
        </p:sp>
        <p:sp>
          <p:nvSpPr>
            <p:cNvPr id="2540633" name="Text Box 89"/>
            <p:cNvSpPr txBox="1">
              <a:spLocks noChangeArrowheads="1"/>
            </p:cNvSpPr>
            <p:nvPr/>
          </p:nvSpPr>
          <p:spPr bwMode="auto">
            <a:xfrm>
              <a:off x="9084468" y="4730591"/>
              <a:ext cx="76014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i=i+2;</a:t>
              </a:r>
            </a:p>
          </p:txBody>
        </p:sp>
        <p:sp>
          <p:nvSpPr>
            <p:cNvPr id="2540634" name="Text Box 90"/>
            <p:cNvSpPr txBox="1">
              <a:spLocks noChangeArrowheads="1"/>
            </p:cNvSpPr>
            <p:nvPr/>
          </p:nvSpPr>
          <p:spPr bwMode="auto">
            <a:xfrm>
              <a:off x="7777639" y="4397216"/>
              <a:ext cx="64472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[i&lt;5]</a:t>
              </a:r>
            </a:p>
          </p:txBody>
        </p:sp>
        <p:sp>
          <p:nvSpPr>
            <p:cNvPr id="2540635" name="Text Box 91"/>
            <p:cNvSpPr txBox="1">
              <a:spLocks noChangeArrowheads="1"/>
            </p:cNvSpPr>
            <p:nvPr/>
          </p:nvSpPr>
          <p:spPr bwMode="auto">
            <a:xfrm>
              <a:off x="9084469" y="5489020"/>
              <a:ext cx="66396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[i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  <a:sym typeface="Symbol" pitchFamily="18" charset="2"/>
                </a:rPr>
                <a:t></a:t>
              </a:r>
              <a:r>
                <a:rPr lang="en-US" altLang="en-US" sz="2100" b="1">
                  <a:solidFill>
                    <a:srgbClr val="0000CC"/>
                  </a:solidFill>
                  <a:latin typeface="Arial Narrow" pitchFamily="34" charset="0"/>
                </a:rPr>
                <a:t>5]</a:t>
              </a:r>
            </a:p>
          </p:txBody>
        </p:sp>
        <p:sp>
          <p:nvSpPr>
            <p:cNvPr id="2540636" name="Text Box 92"/>
            <p:cNvSpPr txBox="1">
              <a:spLocks noChangeArrowheads="1"/>
            </p:cNvSpPr>
            <p:nvPr/>
          </p:nvSpPr>
          <p:spPr bwMode="auto">
            <a:xfrm>
              <a:off x="9137809" y="2797017"/>
              <a:ext cx="1263487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[min, max]</a:t>
              </a:r>
            </a:p>
          </p:txBody>
        </p:sp>
        <p:sp>
          <p:nvSpPr>
            <p:cNvPr id="2540637" name="Text Box 93"/>
            <p:cNvSpPr txBox="1">
              <a:spLocks noChangeArrowheads="1"/>
            </p:cNvSpPr>
            <p:nvPr/>
          </p:nvSpPr>
          <p:spPr bwMode="auto">
            <a:xfrm>
              <a:off x="9124473" y="3437097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[0,4]</a:t>
              </a:r>
            </a:p>
          </p:txBody>
        </p:sp>
        <p:sp>
          <p:nvSpPr>
            <p:cNvPr id="2540638" name="Text Box 94"/>
            <p:cNvSpPr txBox="1">
              <a:spLocks noChangeArrowheads="1"/>
            </p:cNvSpPr>
            <p:nvPr/>
          </p:nvSpPr>
          <p:spPr bwMode="auto">
            <a:xfrm>
              <a:off x="9137808" y="4410552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[0,4]</a:t>
              </a:r>
            </a:p>
          </p:txBody>
        </p:sp>
        <p:sp>
          <p:nvSpPr>
            <p:cNvPr id="2540639" name="Text Box 95"/>
            <p:cNvSpPr txBox="1">
              <a:spLocks noChangeArrowheads="1"/>
            </p:cNvSpPr>
            <p:nvPr/>
          </p:nvSpPr>
          <p:spPr bwMode="auto">
            <a:xfrm>
              <a:off x="9151143" y="5197317"/>
              <a:ext cx="628698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</a:rPr>
                <a:t>[2,6]</a:t>
              </a:r>
            </a:p>
          </p:txBody>
        </p:sp>
        <p:sp>
          <p:nvSpPr>
            <p:cNvPr id="2540640" name="Text Box 96"/>
            <p:cNvSpPr txBox="1">
              <a:spLocks noChangeArrowheads="1"/>
            </p:cNvSpPr>
            <p:nvPr/>
          </p:nvSpPr>
          <p:spPr bwMode="auto">
            <a:xfrm>
              <a:off x="9137809" y="5847398"/>
              <a:ext cx="863441" cy="35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680" b="1">
                  <a:solidFill>
                    <a:srgbClr val="A50021"/>
                  </a:solidFill>
                  <a:latin typeface="Arial" charset="0"/>
                  <a:sym typeface="Symbol" pitchFamily="18" charset="2"/>
                </a:rPr>
                <a:t>[5,6]</a:t>
              </a:r>
            </a:p>
          </p:txBody>
        </p:sp>
        <p:sp>
          <p:nvSpPr>
            <p:cNvPr id="2540641" name="Text Box 97"/>
            <p:cNvSpPr txBox="1">
              <a:spLocks noChangeArrowheads="1"/>
            </p:cNvSpPr>
            <p:nvPr/>
          </p:nvSpPr>
          <p:spPr bwMode="auto">
            <a:xfrm>
              <a:off x="8577738" y="2451974"/>
              <a:ext cx="1486304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" charset="0"/>
                </a:rPr>
                <a:t>Iteration-3</a:t>
              </a:r>
            </a:p>
          </p:txBody>
        </p:sp>
        <p:sp>
          <p:nvSpPr>
            <p:cNvPr id="2540642" name="Text Box 98"/>
            <p:cNvSpPr txBox="1">
              <a:spLocks noChangeArrowheads="1"/>
            </p:cNvSpPr>
            <p:nvPr/>
          </p:nvSpPr>
          <p:spPr bwMode="auto">
            <a:xfrm>
              <a:off x="6937533" y="6410801"/>
              <a:ext cx="4427687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 b="1">
                  <a:latin typeface="Arial Narrow" pitchFamily="34" charset="0"/>
                </a:rPr>
                <a:t>Actually, the value 5 is not possible here</a:t>
              </a:r>
            </a:p>
          </p:txBody>
        </p:sp>
        <p:sp>
          <p:nvSpPr>
            <p:cNvPr id="2540643" name="Line 99"/>
            <p:cNvSpPr>
              <a:spLocks noChangeShapeType="1"/>
            </p:cNvSpPr>
            <p:nvPr/>
          </p:nvSpPr>
          <p:spPr bwMode="auto">
            <a:xfrm flipH="1">
              <a:off x="7340917" y="6187440"/>
              <a:ext cx="2053590" cy="25336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IN" sz="2100" b="1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63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25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2520" b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0098" indent="-300038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■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sz="252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0210" indent="-24003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52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0270" indent="-240030">
              <a:lnSpc>
                <a:spcPct val="110000"/>
              </a:lnSpc>
              <a:spcBef>
                <a:spcPct val="10000"/>
              </a:spcBef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4033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2039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0045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80510" indent="-24003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990000"/>
              </a:buClr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B38F1C0-5575-4532-AD80-D5C65FB71361}" type="slidenum">
              <a:rPr lang="en-US" altLang="en-US" sz="1470">
                <a:solidFill>
                  <a:srgbClr val="8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70">
              <a:solidFill>
                <a:srgbClr val="800000"/>
              </a:solidFill>
            </a:endParaRPr>
          </a:p>
        </p:txBody>
      </p:sp>
      <p:sp>
        <p:nvSpPr>
          <p:cNvPr id="2541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Numerical Abstract Domains</a:t>
            </a:r>
          </a:p>
        </p:txBody>
      </p:sp>
      <p:sp>
        <p:nvSpPr>
          <p:cNvPr id="254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077" y="1314450"/>
            <a:ext cx="11766709" cy="5715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The class of invariants that can be computed, and hence the properties that can be proved, varies with the expressive power of a domain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dirty="0"/>
              <a:t>An abstract domain can be more </a:t>
            </a:r>
            <a:r>
              <a:rPr lang="en-US" altLang="en-US" i="1" dirty="0">
                <a:solidFill>
                  <a:srgbClr val="C00000"/>
                </a:solidFill>
              </a:rPr>
              <a:t>precise</a:t>
            </a:r>
            <a:r>
              <a:rPr lang="en-US" altLang="en-US" i="1" dirty="0"/>
              <a:t> </a:t>
            </a:r>
            <a:r>
              <a:rPr lang="en-US" altLang="en-US" dirty="0"/>
              <a:t>than another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dirty="0"/>
              <a:t>The information loss between different domains may be incomparable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Examples: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dirty="0"/>
              <a:t>The domain of </a:t>
            </a:r>
            <a:r>
              <a:rPr lang="en-US" altLang="en-US" i="1" dirty="0"/>
              <a:t>Signs</a:t>
            </a:r>
            <a:r>
              <a:rPr lang="en-US" altLang="en-US" dirty="0"/>
              <a:t> has three values: {</a:t>
            </a:r>
            <a:r>
              <a:rPr lang="en-US" altLang="en-US" dirty="0" err="1"/>
              <a:t>Pos</a:t>
            </a:r>
            <a:r>
              <a:rPr lang="en-US" altLang="en-US" dirty="0"/>
              <a:t>, </a:t>
            </a:r>
            <a:r>
              <a:rPr lang="en-US" altLang="en-US" dirty="0" err="1"/>
              <a:t>Neg</a:t>
            </a:r>
            <a:r>
              <a:rPr lang="en-US" altLang="en-US" dirty="0"/>
              <a:t>, Zero}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i="1" dirty="0"/>
              <a:t>Intervals</a:t>
            </a:r>
            <a:r>
              <a:rPr lang="en-US" altLang="en-US" dirty="0"/>
              <a:t> are more expressive than signs. Signs can be modeled as [min,0], [0,0], and [0,max]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dirty="0"/>
              <a:t>The domain of </a:t>
            </a:r>
            <a:r>
              <a:rPr lang="en-US" altLang="en-US" i="1" dirty="0"/>
              <a:t>Parities </a:t>
            </a:r>
            <a:r>
              <a:rPr lang="en-US" altLang="en-US" dirty="0"/>
              <a:t>abstracts values as Even and Odd</a:t>
            </a:r>
          </a:p>
          <a:p>
            <a:pPr lvl="1">
              <a:buFont typeface="Arial" charset="0"/>
              <a:buChar char="■"/>
              <a:defRPr/>
            </a:pPr>
            <a:r>
              <a:rPr lang="en-US" altLang="en-US" i="1" dirty="0"/>
              <a:t>Signs </a:t>
            </a:r>
            <a:r>
              <a:rPr lang="en-US" altLang="en-US" dirty="0"/>
              <a:t>or </a:t>
            </a:r>
            <a:r>
              <a:rPr lang="en-US" altLang="en-US" i="1" dirty="0"/>
              <a:t>Intervals </a:t>
            </a:r>
            <a:r>
              <a:rPr lang="en-US" altLang="en-US" dirty="0"/>
              <a:t>cannot be compared with </a:t>
            </a:r>
            <a:r>
              <a:rPr lang="en-US" altLang="en-US" i="1" dirty="0"/>
              <a:t>Parities.</a:t>
            </a:r>
          </a:p>
        </p:txBody>
      </p:sp>
    </p:spTree>
    <p:extLst>
      <p:ext uri="{BB962C8B-B14F-4D97-AF65-F5344CB8AC3E}">
        <p14:creationId xmlns:p14="http://schemas.microsoft.com/office/powerpoint/2010/main" val="120737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15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sz="2900" spc="-25" dirty="0">
                <a:latin typeface="Arial"/>
                <a:cs typeface="Arial"/>
              </a:rPr>
              <a:t>Model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Che</a:t>
            </a:r>
            <a:r>
              <a:rPr sz="2900" spc="-86" dirty="0">
                <a:latin typeface="Arial"/>
                <a:cs typeface="Arial"/>
              </a:rPr>
              <a:t>c</a:t>
            </a:r>
            <a:r>
              <a:rPr sz="2900" spc="-25" dirty="0">
                <a:latin typeface="Arial"/>
                <a:cs typeface="Arial"/>
              </a:rPr>
              <a:t>king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with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Predicate</a:t>
            </a:r>
            <a:r>
              <a:rPr sz="2900" spc="-12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Abstraction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294923" y="6940742"/>
            <a:ext cx="370636" cy="22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80"/>
            <a:fld id="{81D60167-4931-47E6-BA6A-407CBD079E47}" type="slidenum">
              <a:rPr sz="1500" spc="-12" dirty="0">
                <a:solidFill>
                  <a:srgbClr val="1F4A86"/>
                </a:solidFill>
                <a:latin typeface="Arial"/>
                <a:cs typeface="Arial"/>
              </a:rPr>
              <a:pPr marL="165280"/>
              <a:t>9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387" y="1847850"/>
            <a:ext cx="10972800" cy="4876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838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he</a:t>
            </a:r>
            <a:r>
              <a:rPr sz="2200" b="1" spc="-86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vy-</a:t>
            </a:r>
            <a:r>
              <a:rPr sz="2200" b="1" spc="-61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12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eight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mal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analysis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technique</a:t>
            </a:r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spc="-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ecent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successes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in soft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are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ification, 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.g.,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SLAM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at Microsoft</a:t>
            </a:r>
            <a:endParaRPr lang="en-US" sz="2200" b="1" spc="-74" baseline="6944" dirty="0">
              <a:solidFill>
                <a:srgbClr val="1F4A86"/>
              </a:solidFill>
              <a:latin typeface="Arial Narrow" panose="020B0606020202030204" pitchFamily="34" charset="0"/>
              <a:cs typeface="Arial"/>
            </a:endParaRPr>
          </a:p>
          <a:p>
            <a:pPr marL="48838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The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abst</a:t>
            </a:r>
            <a:r>
              <a:rPr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action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reduces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the si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z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of the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model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y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rem</a:t>
            </a:r>
            <a:r>
              <a:rPr sz="2200" b="1" spc="-74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ving irrel</a:t>
            </a:r>
            <a:r>
              <a:rPr sz="2200" b="1" spc="-110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98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ant detail</a:t>
            </a:r>
            <a:r>
              <a:rPr lang="en-US" sz="22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s</a:t>
            </a:r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48838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The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abst</a:t>
            </a:r>
            <a:r>
              <a:rPr sz="2200" b="1" spc="-49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act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model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is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then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small </a:t>
            </a:r>
            <a:r>
              <a:rPr sz="22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enough</a:t>
            </a:r>
            <a:r>
              <a:rPr sz="22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f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or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an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analysis with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BDD-based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Model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Che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ck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er</a:t>
            </a:r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486825" marR="3118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spc="-12" dirty="0">
                <a:latin typeface="Arial Narrow" panose="020B0606020202030204" pitchFamily="34" charset="0"/>
                <a:cs typeface="Arial"/>
              </a:rPr>
              <a:t>Idea:</a:t>
            </a:r>
            <a:r>
              <a:rPr sz="2200" b="1" spc="160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only t</a:t>
            </a:r>
            <a:r>
              <a:rPr sz="2200" b="1" spc="-49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-86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c</a:t>
            </a:r>
            <a:r>
              <a:rPr sz="22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k</a:t>
            </a:r>
            <a:r>
              <a:rPr sz="22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 predicates </a:t>
            </a:r>
            <a:r>
              <a:rPr sz="22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on</a:t>
            </a:r>
            <a:r>
              <a:rPr sz="2200" b="1" spc="-12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solidFill>
                  <a:srgbClr val="4D9905"/>
                </a:solidFill>
                <a:latin typeface="Arial Narrow" panose="020B0606020202030204" pitchFamily="34" charset="0"/>
                <a:cs typeface="Arial"/>
              </a:rPr>
              <a:t>data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,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 and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rem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e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data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98" dirty="0">
                <a:latin typeface="Arial Narrow" panose="020B0606020202030204" pitchFamily="34" charset="0"/>
                <a:cs typeface="Arial"/>
              </a:rPr>
              <a:t>v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a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ia</a:t>
            </a:r>
            <a:r>
              <a:rPr sz="2200" b="1" spc="-86" dirty="0">
                <a:latin typeface="Arial Narrow" panose="020B0606020202030204" pitchFamily="34" charset="0"/>
                <a:cs typeface="Arial"/>
              </a:rPr>
              <a:t>b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les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from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model</a:t>
            </a:r>
            <a:endParaRPr lang="en-US" sz="2200" b="1" dirty="0">
              <a:latin typeface="Arial Narrow" panose="020B0606020202030204" pitchFamily="34" charset="0"/>
              <a:cs typeface="Arial"/>
            </a:endParaRPr>
          </a:p>
          <a:p>
            <a:pPr marL="486825" marR="3118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spc="-25" dirty="0">
                <a:latin typeface="Arial Narrow" panose="020B0606020202030204" pitchFamily="34" charset="0"/>
                <a:cs typeface="Arial"/>
              </a:rPr>
              <a:t>Mostly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61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25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ks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with control-fl</a:t>
            </a:r>
            <a:r>
              <a:rPr sz="2200" b="1" spc="-74" dirty="0">
                <a:latin typeface="Arial Narrow" panose="020B0606020202030204" pitchFamily="34" charset="0"/>
                <a:cs typeface="Arial"/>
              </a:rPr>
              <a:t>o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w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dominated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25" dirty="0">
                <a:latin typeface="Arial Narrow" panose="020B0606020202030204" pitchFamily="34" charset="0"/>
                <a:cs typeface="Arial"/>
              </a:rPr>
              <a:t>prope</a:t>
            </a:r>
            <a:r>
              <a:rPr sz="2200" b="1" spc="86" dirty="0">
                <a:latin typeface="Arial Narrow" panose="020B0606020202030204" pitchFamily="34" charset="0"/>
                <a:cs typeface="Arial"/>
              </a:rPr>
              <a:t>r</a:t>
            </a:r>
            <a:r>
              <a:rPr sz="2200" b="1" spc="-12" dirty="0">
                <a:latin typeface="Arial Narrow" panose="020B0606020202030204" pitchFamily="34" charset="0"/>
                <a:cs typeface="Arial"/>
              </a:rPr>
              <a:t>ties</a:t>
            </a:r>
            <a:endParaRPr sz="2200" b="1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6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2338387" y="5734050"/>
            <a:ext cx="9103247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85"/>
            <a:r>
              <a:rPr lang="en-US" sz="1800" spc="-123" dirty="0">
                <a:solidFill>
                  <a:srgbClr val="1F4A86"/>
                </a:solidFill>
                <a:latin typeface="Arial"/>
                <a:cs typeface="Arial"/>
              </a:rPr>
              <a:t>Source of these slides: </a:t>
            </a:r>
            <a:r>
              <a:rPr sz="1800" spc="-123" dirty="0">
                <a:solidFill>
                  <a:srgbClr val="1F4A86"/>
                </a:solidFill>
                <a:latin typeface="Arial"/>
                <a:cs typeface="Arial"/>
              </a:rPr>
              <a:t>D</a:t>
            </a:r>
            <a:r>
              <a:rPr sz="1800" spc="-12" dirty="0">
                <a:solidFill>
                  <a:srgbClr val="1F4A86"/>
                </a:solidFill>
                <a:latin typeface="Arial"/>
                <a:cs typeface="Arial"/>
              </a:rPr>
              <a:t>. Kroening:</a:t>
            </a:r>
            <a:r>
              <a:rPr sz="1800" spc="86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1800" b="1" spc="-12" dirty="0">
                <a:solidFill>
                  <a:srgbClr val="1F4A86"/>
                </a:solidFill>
                <a:latin typeface="Arial"/>
                <a:cs typeface="Arial"/>
              </a:rPr>
              <a:t>SSFT12 – Predicate Abstraction:</a:t>
            </a:r>
            <a:r>
              <a:rPr sz="1800" b="1" spc="86" dirty="0">
                <a:solidFill>
                  <a:srgbClr val="1F4A86"/>
                </a:solidFill>
                <a:latin typeface="Arial"/>
                <a:cs typeface="Arial"/>
              </a:rPr>
              <a:t> </a:t>
            </a:r>
            <a:r>
              <a:rPr sz="1800" b="1" spc="-12" dirty="0">
                <a:solidFill>
                  <a:srgbClr val="1F4A86"/>
                </a:solidFill>
                <a:latin typeface="Arial"/>
                <a:cs typeface="Arial"/>
              </a:rPr>
              <a:t>A </a:t>
            </a:r>
            <a:r>
              <a:rPr sz="1800" b="1" spc="-147" dirty="0">
                <a:solidFill>
                  <a:srgbClr val="1F4A86"/>
                </a:solidFill>
                <a:latin typeface="Arial"/>
                <a:cs typeface="Arial"/>
              </a:rPr>
              <a:t>T</a:t>
            </a:r>
            <a:r>
              <a:rPr sz="1800" b="1" spc="-12" dirty="0">
                <a:solidFill>
                  <a:srgbClr val="1F4A86"/>
                </a:solidFill>
                <a:latin typeface="Arial"/>
                <a:cs typeface="Arial"/>
              </a:rPr>
              <a:t>utorial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121929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4987</TotalTime>
  <Words>2500</Words>
  <Application>Microsoft Office PowerPoint</Application>
  <PresentationFormat>Custom</PresentationFormat>
  <Paragraphs>1026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Essential</vt:lpstr>
      <vt:lpstr>Program Verification</vt:lpstr>
      <vt:lpstr>Software Verification</vt:lpstr>
      <vt:lpstr>Abstraction: Sound versus Complete</vt:lpstr>
      <vt:lpstr>Techniques</vt:lpstr>
      <vt:lpstr>Example</vt:lpstr>
      <vt:lpstr>Concrete Interpretation</vt:lpstr>
      <vt:lpstr>Abstract Interpretation</vt:lpstr>
      <vt:lpstr>Numerical Abstract Domains</vt:lpstr>
      <vt:lpstr>Model Checking with Predicate Abstraction</vt:lpstr>
      <vt:lpstr>Outline</vt:lpstr>
      <vt:lpstr>Predicate Abstraction as Abstract Domain</vt:lpstr>
      <vt:lpstr>Predicate Abstraction: the Basic Idea</vt:lpstr>
      <vt:lpstr>Predicate Abstraction: The Basic Idea</vt:lpstr>
      <vt:lpstr>Existential Abstraction1</vt:lpstr>
      <vt:lpstr>Minimal Existential Abstractions</vt:lpstr>
      <vt:lpstr>Existential Abstraction</vt:lpstr>
      <vt:lpstr>Existential Abstraction</vt:lpstr>
      <vt:lpstr>Abstracting Properties</vt:lpstr>
      <vt:lpstr>Abstracting Properties</vt:lpstr>
      <vt:lpstr>Abstracting Properties</vt:lpstr>
      <vt:lpstr>Conservative Abstraction</vt:lpstr>
      <vt:lpstr>Back to the Example</vt:lpstr>
      <vt:lpstr>Let’s try a Property</vt:lpstr>
      <vt:lpstr>PowerPoint Presentation</vt:lpstr>
      <vt:lpstr>Another Property</vt:lpstr>
      <vt:lpstr>Another Property</vt:lpstr>
      <vt:lpstr>PowerPoint Presentation</vt:lpstr>
      <vt:lpstr>PowerPoint Presentation</vt:lpstr>
      <vt:lpstr>SLAM</vt:lpstr>
      <vt:lpstr>SLIC</vt:lpstr>
      <vt:lpstr>SLIC Example</vt:lpstr>
      <vt:lpstr>SLIC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  <vt:lpstr>Refinement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Antonio Bruto da Costa</cp:lastModifiedBy>
  <cp:revision>221</cp:revision>
  <dcterms:created xsi:type="dcterms:W3CDTF">2006-08-16T00:00:00Z</dcterms:created>
  <dcterms:modified xsi:type="dcterms:W3CDTF">2019-04-17T14:08:59Z</dcterms:modified>
</cp:coreProperties>
</file>