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23" r:id="rId3"/>
    <p:sldId id="324" r:id="rId4"/>
    <p:sldId id="325" r:id="rId5"/>
    <p:sldId id="326" r:id="rId6"/>
    <p:sldId id="327" r:id="rId7"/>
    <p:sldId id="331" r:id="rId8"/>
    <p:sldId id="332" r:id="rId9"/>
    <p:sldId id="333" r:id="rId10"/>
    <p:sldId id="398" r:id="rId11"/>
    <p:sldId id="399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85" r:id="rId25"/>
    <p:sldId id="356" r:id="rId26"/>
    <p:sldId id="358" r:id="rId27"/>
    <p:sldId id="361" r:id="rId28"/>
    <p:sldId id="362" r:id="rId29"/>
    <p:sldId id="367" r:id="rId30"/>
    <p:sldId id="400" r:id="rId31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8046" autoAdjust="0"/>
  </p:normalViewPr>
  <p:slideViewPr>
    <p:cSldViewPr>
      <p:cViewPr>
        <p:scale>
          <a:sx n="65" d="100"/>
          <a:sy n="65" d="100"/>
        </p:scale>
        <p:origin x="744" y="370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49218538-23CD-4A9E-91D7-627A7C929E8B}" type="datetime1">
              <a:rPr lang="en-US" smtClean="0"/>
              <a:t>3/18/2019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F3B-D23F-408D-84BA-0548A4379764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9E23-C7C6-4810-9E3F-4B27BFB5D843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5754-1FAE-4E68-BB14-751E4F9E9985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6512-DF47-4AA9-A4DA-3A4FF759E42F}" type="datetime1">
              <a:rPr lang="en-US" smtClean="0"/>
              <a:t>3/18/2019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6BC7-C37B-421C-93A1-733A438F858C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3DA-6A33-46EB-A868-C8C1777CEAD7}" type="datetime1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27F-9114-4B04-9CD8-F27EDFC6A7B0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ECE-5371-41F6-8E8A-7C7568CEC984}" type="datetime1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0694-D514-4098-B6A6-233A033A47D1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F55-EB5B-4751-890F-0E7B129D974F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D0938E58-4F98-4DA2-8108-EE1CE75841E5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 smtClean="0"/>
              <a:t>Program Verification: CEGAR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Course: </a:t>
            </a:r>
            <a:r>
              <a:rPr lang="en-US" altLang="en-US" sz="2400" dirty="0" smtClean="0"/>
              <a:t>CS60030</a:t>
            </a:r>
          </a:p>
          <a:p>
            <a:r>
              <a:rPr lang="en-US" sz="2400" spc="-165" dirty="0" smtClean="0">
                <a:latin typeface="Arial"/>
                <a:cs typeface="Arial"/>
              </a:rPr>
              <a:t>FORMAL SYSTEMS</a:t>
            </a:r>
            <a:endParaRPr lang="en-US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latin typeface="Arial"/>
                <a:cs typeface="Arial"/>
              </a:rPr>
              <a:t>E</a:t>
            </a:r>
            <a:r>
              <a:rPr sz="3600" spc="-61" dirty="0">
                <a:latin typeface="Arial"/>
                <a:cs typeface="Arial"/>
              </a:rPr>
              <a:t>n</a:t>
            </a:r>
            <a:r>
              <a:rPr sz="3600" spc="-25" dirty="0">
                <a:latin typeface="Arial"/>
                <a:cs typeface="Arial"/>
              </a:rPr>
              <a:t>umeration:</a:t>
            </a:r>
            <a:r>
              <a:rPr sz="3600" spc="184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Example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7092" y="1025087"/>
            <a:ext cx="1380255" cy="259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pc="-12" dirty="0">
                <a:latin typeface="Arial"/>
                <a:cs typeface="Arial"/>
              </a:rPr>
              <a:t>Predicates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347787" y="1463742"/>
          <a:ext cx="3276600" cy="1450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889"/>
                <a:gridCol w="960598"/>
                <a:gridCol w="1485113"/>
              </a:tblGrid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1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i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3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2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i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3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2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3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even(</a:t>
                      </a: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dirty="0" smtClean="0">
                          <a:latin typeface="Arial"/>
                          <a:cs typeface="Arial"/>
                        </a:rPr>
                        <a:t>)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27614" y="1577304"/>
            <a:ext cx="1973558" cy="1108746"/>
            <a:chOff x="5927614" y="1324147"/>
            <a:chExt cx="1973558" cy="1108746"/>
          </a:xfrm>
        </p:grpSpPr>
        <p:sp>
          <p:nvSpPr>
            <p:cNvPr id="6" name="object 6"/>
            <p:cNvSpPr txBox="1"/>
            <p:nvPr/>
          </p:nvSpPr>
          <p:spPr>
            <a:xfrm>
              <a:off x="6165338" y="1324147"/>
              <a:ext cx="1498613" cy="2861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pc="-12" dirty="0">
                  <a:latin typeface="Arial"/>
                  <a:cs typeface="Arial"/>
                </a:rPr>
                <a:t>Basic Blo</a:t>
              </a:r>
              <a:r>
                <a:rPr spc="-61" dirty="0">
                  <a:latin typeface="Arial"/>
                  <a:cs typeface="Arial"/>
                </a:rPr>
                <a:t>c</a:t>
              </a:r>
              <a:r>
                <a:rPr spc="-12" dirty="0">
                  <a:latin typeface="Arial"/>
                  <a:cs typeface="Arial"/>
                </a:rPr>
                <a:t>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927614" y="1685192"/>
              <a:ext cx="1973558" cy="747701"/>
            </a:xfrm>
            <a:custGeom>
              <a:avLst/>
              <a:gdLst/>
              <a:ahLst/>
              <a:cxnLst/>
              <a:rect l="l" t="t" r="r" b="b"/>
              <a:pathLst>
                <a:path w="720008" h="360004">
                  <a:moveTo>
                    <a:pt x="0" y="360004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360004"/>
                  </a:lnTo>
                  <a:lnTo>
                    <a:pt x="0" y="360004"/>
                  </a:lnTo>
                  <a:close/>
                </a:path>
              </a:pathLst>
            </a:custGeom>
            <a:solidFill>
              <a:srgbClr val="FDF3A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590275" y="1870967"/>
              <a:ext cx="68925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i</a:t>
              </a:r>
              <a:r>
                <a:rPr sz="2500" spc="-405" dirty="0"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++;</a:t>
              </a:r>
              <a:endParaRPr sz="250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26612" y="1537242"/>
            <a:ext cx="3365383" cy="1524575"/>
            <a:chOff x="8482910" y="1321773"/>
            <a:chExt cx="3365383" cy="1524575"/>
          </a:xfrm>
        </p:grpSpPr>
        <p:grpSp>
          <p:nvGrpSpPr>
            <p:cNvPr id="10" name="Group 9"/>
            <p:cNvGrpSpPr/>
            <p:nvPr/>
          </p:nvGrpSpPr>
          <p:grpSpPr>
            <a:xfrm>
              <a:off x="8482910" y="1938357"/>
              <a:ext cx="686523" cy="907991"/>
              <a:chOff x="8482910" y="1938357"/>
              <a:chExt cx="686523" cy="907991"/>
            </a:xfrm>
          </p:grpSpPr>
          <p:sp>
            <p:nvSpPr>
              <p:cNvPr id="14" name="object 9"/>
              <p:cNvSpPr/>
              <p:nvPr/>
            </p:nvSpPr>
            <p:spPr>
              <a:xfrm>
                <a:off x="8482910" y="2074090"/>
                <a:ext cx="549443" cy="772258"/>
              </a:xfrm>
              <a:custGeom>
                <a:avLst/>
                <a:gdLst/>
                <a:ahLst/>
                <a:cxnLst/>
                <a:rect l="l" t="t" r="r" b="b"/>
                <a:pathLst>
                  <a:path w="200452">
                    <a:moveTo>
                      <a:pt x="0" y="0"/>
                    </a:moveTo>
                    <a:lnTo>
                      <a:pt x="200452" y="0"/>
                    </a:lnTo>
                  </a:path>
                </a:pathLst>
              </a:custGeom>
              <a:ln w="26699">
                <a:solidFill>
                  <a:srgbClr val="174CA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object 10"/>
              <p:cNvSpPr/>
              <p:nvPr/>
            </p:nvSpPr>
            <p:spPr>
              <a:xfrm>
                <a:off x="8835470" y="1938357"/>
                <a:ext cx="333963" cy="257422"/>
              </a:xfrm>
              <a:custGeom>
                <a:avLst/>
                <a:gdLst/>
                <a:ahLst/>
                <a:cxnLst/>
                <a:rect l="l" t="t" r="r" b="b"/>
                <a:pathLst>
                  <a:path w="121839" h="123944">
                    <a:moveTo>
                      <a:pt x="15605" y="0"/>
                    </a:moveTo>
                    <a:lnTo>
                      <a:pt x="7426" y="2153"/>
                    </a:lnTo>
                    <a:lnTo>
                      <a:pt x="0" y="14889"/>
                    </a:lnTo>
                    <a:lnTo>
                      <a:pt x="2149" y="23064"/>
                    </a:lnTo>
                    <a:lnTo>
                      <a:pt x="68849" y="61974"/>
                    </a:lnTo>
                    <a:lnTo>
                      <a:pt x="2149" y="100880"/>
                    </a:lnTo>
                    <a:lnTo>
                      <a:pt x="0" y="109054"/>
                    </a:lnTo>
                    <a:lnTo>
                      <a:pt x="7426" y="121790"/>
                    </a:lnTo>
                    <a:lnTo>
                      <a:pt x="15605" y="123944"/>
                    </a:lnTo>
                    <a:lnTo>
                      <a:pt x="121839" y="61974"/>
                    </a:lnTo>
                    <a:lnTo>
                      <a:pt x="15605" y="0"/>
                    </a:lnTo>
                    <a:close/>
                  </a:path>
                </a:pathLst>
              </a:custGeom>
              <a:solidFill>
                <a:srgbClr val="174CA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10720284" y="1321773"/>
              <a:ext cx="241936" cy="29014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i="1" dirty="0">
                  <a:latin typeface="Arial"/>
                  <a:cs typeface="Arial"/>
                </a:rPr>
                <a:t>T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874735" y="1685192"/>
              <a:ext cx="1973558" cy="747701"/>
            </a:xfrm>
            <a:custGeom>
              <a:avLst/>
              <a:gdLst/>
              <a:ahLst/>
              <a:cxnLst/>
              <a:rect l="l" t="t" r="r" b="b"/>
              <a:pathLst>
                <a:path w="720008" h="360004">
                  <a:moveTo>
                    <a:pt x="0" y="360004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360004"/>
                  </a:lnTo>
                  <a:lnTo>
                    <a:pt x="0" y="36000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066918" y="1867591"/>
              <a:ext cx="158912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700" dirty="0" err="1" smtClean="0">
                  <a:latin typeface="Arial"/>
                  <a:cs typeface="Arial"/>
                </a:rPr>
                <a:t>i</a:t>
              </a:r>
              <a:r>
                <a:rPr lang="en-US" sz="2700" i="1" dirty="0">
                  <a:cs typeface="Arial"/>
                </a:rPr>
                <a:t>'</a:t>
              </a:r>
              <a:r>
                <a:rPr sz="2700" dirty="0" smtClean="0">
                  <a:latin typeface="Arial"/>
                  <a:cs typeface="Arial"/>
                </a:rPr>
                <a:t>= </a:t>
              </a:r>
              <a:r>
                <a:rPr sz="2700" dirty="0">
                  <a:latin typeface="Arial"/>
                  <a:cs typeface="Arial"/>
                </a:rPr>
                <a:t>i + 1</a:t>
              </a:r>
            </a:p>
          </p:txBody>
        </p:sp>
      </p:grpSp>
      <p:sp>
        <p:nvSpPr>
          <p:cNvPr id="16" name="object 15"/>
          <p:cNvSpPr txBox="1"/>
          <p:nvPr/>
        </p:nvSpPr>
        <p:spPr>
          <a:xfrm>
            <a:off x="977993" y="3209712"/>
            <a:ext cx="1721403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1   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2   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3</a:t>
            </a: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/>
          </p:nvPr>
        </p:nvGraphicFramePr>
        <p:xfrm>
          <a:off x="814387" y="3691854"/>
          <a:ext cx="1973555" cy="29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75"/>
                <a:gridCol w="661140"/>
                <a:gridCol w="661140"/>
              </a:tblGrid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6"/>
          <p:cNvGraphicFramePr>
            <a:graphicFrameLocks noGrp="1"/>
          </p:cNvGraphicFramePr>
          <p:nvPr>
            <p:extLst/>
          </p:nvPr>
        </p:nvGraphicFramePr>
        <p:xfrm>
          <a:off x="4761506" y="3691854"/>
          <a:ext cx="1973558" cy="29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78"/>
                <a:gridCol w="661140"/>
                <a:gridCol w="661140"/>
              </a:tblGrid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</a:tbl>
          </a:graphicData>
        </a:graphic>
      </p:graphicFrame>
      <p:sp>
        <p:nvSpPr>
          <p:cNvPr id="19" name="object 15"/>
          <p:cNvSpPr txBox="1"/>
          <p:nvPr/>
        </p:nvSpPr>
        <p:spPr>
          <a:xfrm>
            <a:off x="4940393" y="3177913"/>
            <a:ext cx="1721403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baseline="-25000" dirty="0" smtClean="0">
                <a:latin typeface="Arial"/>
                <a:cs typeface="Arial"/>
              </a:rPr>
              <a:t>1</a:t>
            </a:r>
            <a:r>
              <a:rPr sz="2700" baseline="-10416" dirty="0" smtClean="0">
                <a:latin typeface="Arial"/>
                <a:cs typeface="Arial"/>
              </a:rPr>
              <a:t>    </a:t>
            </a:r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baseline="-25000" dirty="0" smtClean="0">
                <a:latin typeface="Arial"/>
                <a:cs typeface="Arial"/>
              </a:rPr>
              <a:t>2   </a:t>
            </a:r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i="1" baseline="-25000" dirty="0" smtClean="0">
                <a:latin typeface="Arial"/>
                <a:cs typeface="Arial"/>
              </a:rPr>
              <a:t>3</a:t>
            </a:r>
            <a:endParaRPr sz="2700" baseline="-10416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29472" y="3829050"/>
            <a:ext cx="1594915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228519" y="3472588"/>
            <a:ext cx="4933900" cy="1933272"/>
            <a:chOff x="7408405" y="3117724"/>
            <a:chExt cx="4933900" cy="1933272"/>
          </a:xfrm>
        </p:grpSpPr>
        <p:sp>
          <p:nvSpPr>
            <p:cNvPr id="23" name="object 23"/>
            <p:cNvSpPr txBox="1"/>
            <p:nvPr/>
          </p:nvSpPr>
          <p:spPr>
            <a:xfrm>
              <a:off x="7913620" y="3117724"/>
              <a:ext cx="3923470" cy="39903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Que</a:t>
              </a:r>
              <a:r>
                <a:rPr sz="2600" b="1" spc="37" dirty="0">
                  <a:latin typeface="Arial Narrow" panose="020B0606020202030204" pitchFamily="34" charset="0"/>
                  <a:cs typeface="Arial"/>
                </a:rPr>
                <a:t>r</a:t>
              </a:r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y to Sol</a:t>
              </a:r>
              <a:r>
                <a:rPr sz="2600" b="1" spc="-61" dirty="0">
                  <a:latin typeface="Arial Narrow" panose="020B0606020202030204" pitchFamily="34" charset="0"/>
                  <a:cs typeface="Arial"/>
                </a:rPr>
                <a:t>v</a:t>
              </a:r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er</a:t>
              </a:r>
              <a:endParaRPr sz="2600" b="1" dirty="0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408405" y="3555595"/>
              <a:ext cx="4933900" cy="1495401"/>
            </a:xfrm>
            <a:custGeom>
              <a:avLst/>
              <a:gdLst/>
              <a:ahLst/>
              <a:cxnLst/>
              <a:rect l="l" t="t" r="r" b="b"/>
              <a:pathLst>
                <a:path w="1800022" h="720008">
                  <a:moveTo>
                    <a:pt x="0" y="720008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720008"/>
                  </a:lnTo>
                  <a:lnTo>
                    <a:pt x="0" y="720008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623673" y="3727997"/>
              <a:ext cx="4428036" cy="50726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z="2700" dirty="0" err="1">
                  <a:latin typeface="Arial"/>
                  <a:cs typeface="Arial"/>
                </a:rPr>
                <a:t>i</a:t>
              </a:r>
              <a:r>
                <a:rPr sz="2700" dirty="0">
                  <a:latin typeface="Arial"/>
                  <a:cs typeface="Arial"/>
                </a:rPr>
                <a:t>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sz="2700" dirty="0" smtClean="0">
                  <a:latin typeface="Arial"/>
                  <a:cs typeface="Arial"/>
                </a:rPr>
                <a:t> </a:t>
              </a:r>
              <a:r>
                <a:rPr sz="2700" dirty="0">
                  <a:latin typeface="Arial"/>
                  <a:cs typeface="Arial"/>
                </a:rPr>
                <a:t>1 </a:t>
              </a:r>
              <a:r>
                <a:rPr sz="2700" dirty="0">
                  <a:latin typeface="Meiryo"/>
                  <a:cs typeface="Meiryo"/>
                </a:rPr>
                <a:t>∧ </a:t>
              </a:r>
              <a:r>
                <a:rPr sz="2700" dirty="0" err="1">
                  <a:latin typeface="Arial"/>
                  <a:cs typeface="Arial"/>
                </a:rPr>
                <a:t>i</a:t>
              </a:r>
              <a:r>
                <a:rPr sz="2700" dirty="0">
                  <a:latin typeface="Arial"/>
                  <a:cs typeface="Arial"/>
                </a:rPr>
                <a:t>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sz="2700" dirty="0" smtClean="0">
                  <a:latin typeface="Arial"/>
                  <a:cs typeface="Arial"/>
                </a:rPr>
                <a:t> </a:t>
              </a:r>
              <a:r>
                <a:rPr sz="2700" dirty="0">
                  <a:latin typeface="Arial"/>
                  <a:cs typeface="Arial"/>
                </a:rPr>
                <a:t>2 </a:t>
              </a:r>
              <a:r>
                <a:rPr sz="2700" dirty="0">
                  <a:latin typeface="Meiryo"/>
                  <a:cs typeface="Meiryo"/>
                </a:rPr>
                <a:t>∧ </a:t>
              </a:r>
              <a:r>
                <a:rPr sz="2700" dirty="0" smtClean="0">
                  <a:latin typeface="Arial"/>
                  <a:cs typeface="Arial"/>
                </a:rPr>
                <a:t>ev</a:t>
              </a:r>
              <a:r>
                <a:rPr lang="en-US" sz="2700" dirty="0" smtClean="0">
                  <a:latin typeface="Arial"/>
                  <a:cs typeface="Arial"/>
                </a:rPr>
                <a:t>e</a:t>
              </a:r>
              <a:r>
                <a:rPr sz="2700" dirty="0" smtClean="0">
                  <a:latin typeface="Arial"/>
                  <a:cs typeface="Arial"/>
                </a:rPr>
                <a:t>n(</a:t>
              </a:r>
              <a:r>
                <a:rPr sz="2700" dirty="0" err="1" smtClean="0">
                  <a:latin typeface="Arial"/>
                  <a:cs typeface="Arial"/>
                </a:rPr>
                <a:t>i</a:t>
              </a:r>
              <a:r>
                <a:rPr sz="2700" dirty="0" smtClean="0">
                  <a:latin typeface="Arial"/>
                  <a:cs typeface="Arial"/>
                </a:rPr>
                <a:t>)</a:t>
              </a:r>
              <a:r>
                <a:rPr lang="en-US" sz="2700" dirty="0" smtClean="0">
                  <a:latin typeface="Arial"/>
                  <a:cs typeface="Arial"/>
                </a:rPr>
                <a:t> </a:t>
              </a:r>
              <a:r>
                <a:rPr sz="2700" dirty="0" smtClean="0">
                  <a:latin typeface="Meiryo"/>
                  <a:cs typeface="Meiryo"/>
                </a:rPr>
                <a:t>∧</a:t>
              </a:r>
              <a:endParaRPr sz="2700" dirty="0">
                <a:latin typeface="Meiryo"/>
                <a:cs typeface="Meiryo"/>
              </a:endParaRPr>
            </a:p>
            <a:p>
              <a:pPr algn="ctr">
                <a:spcBef>
                  <a:spcPts val="86"/>
                </a:spcBef>
              </a:pPr>
              <a:r>
                <a:rPr sz="2700" dirty="0" err="1" smtClean="0">
                  <a:latin typeface="Arial"/>
                  <a:cs typeface="Arial"/>
                </a:rPr>
                <a:t>i</a:t>
              </a:r>
              <a:r>
                <a:rPr lang="en-US" sz="2900" baseline="27777" dirty="0" smtClean="0">
                  <a:latin typeface="Meiryo"/>
                  <a:cs typeface="Arial"/>
                </a:rPr>
                <a:t>'</a:t>
              </a:r>
              <a:r>
                <a:rPr sz="2900" baseline="27777" dirty="0" smtClean="0">
                  <a:latin typeface="Meiryo"/>
                  <a:cs typeface="Meiryo"/>
                </a:rPr>
                <a:t> </a:t>
              </a:r>
              <a:r>
                <a:rPr sz="2700" dirty="0">
                  <a:latin typeface="Arial"/>
                  <a:cs typeface="Arial"/>
                </a:rPr>
                <a:t>= i + 1</a:t>
              </a:r>
              <a:r>
                <a:rPr sz="2700" dirty="0" smtClean="0">
                  <a:latin typeface="Meiryo"/>
                  <a:cs typeface="Meiryo"/>
                </a:rPr>
                <a:t>∧</a:t>
              </a:r>
              <a:endParaRPr lang="en-US" sz="2700" dirty="0" smtClean="0">
                <a:latin typeface="Meiryo"/>
                <a:cs typeface="Meiryo"/>
              </a:endParaRPr>
            </a:p>
            <a:p>
              <a:pPr algn="ctr">
                <a:spcBef>
                  <a:spcPts val="86"/>
                </a:spcBef>
              </a:pPr>
              <a:r>
                <a:rPr lang="en-US" sz="2700" dirty="0" err="1" smtClean="0">
                  <a:cs typeface="Arial"/>
                </a:rPr>
                <a:t>i</a:t>
              </a:r>
              <a:r>
                <a:rPr lang="en-US" sz="2900" baseline="27777" dirty="0" smtClean="0">
                  <a:latin typeface="Meiryo"/>
                  <a:cs typeface="Meiryo"/>
                </a:rPr>
                <a:t>'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lang="en-US" sz="2700" dirty="0">
                  <a:cs typeface="Arial"/>
                </a:rPr>
                <a:t> 1 </a:t>
              </a:r>
              <a:r>
                <a:rPr lang="en-US" sz="2700" dirty="0">
                  <a:latin typeface="Meiryo"/>
                  <a:cs typeface="Meiryo"/>
                </a:rPr>
                <a:t>∧ </a:t>
              </a:r>
              <a:r>
                <a:rPr lang="en-US" sz="2700" dirty="0" err="1" smtClean="0">
                  <a:cs typeface="Arial"/>
                </a:rPr>
                <a:t>i</a:t>
              </a:r>
              <a:r>
                <a:rPr lang="en-US" sz="2900" baseline="27777" dirty="0" smtClean="0">
                  <a:latin typeface="Meiryo"/>
                  <a:cs typeface="Meiryo"/>
                </a:rPr>
                <a:t>'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lang="en-US" sz="2700" dirty="0">
                  <a:cs typeface="Arial"/>
                </a:rPr>
                <a:t> 2 </a:t>
              </a:r>
              <a:r>
                <a:rPr lang="en-US" sz="2700" dirty="0">
                  <a:latin typeface="Meiryo"/>
                  <a:cs typeface="Meiryo"/>
                </a:rPr>
                <a:t>∧ </a:t>
              </a:r>
              <a:r>
                <a:rPr lang="en-US" sz="2700" dirty="0" smtClean="0">
                  <a:cs typeface="Arial"/>
                </a:rPr>
                <a:t>even(</a:t>
              </a:r>
              <a:r>
                <a:rPr lang="en-US" sz="2700" dirty="0" err="1" smtClean="0">
                  <a:cs typeface="Arial"/>
                </a:rPr>
                <a:t>i</a:t>
              </a:r>
              <a:r>
                <a:rPr lang="en-US" sz="2900" baseline="20833" dirty="0" smtClean="0">
                  <a:latin typeface="Meiryo"/>
                  <a:cs typeface="Meiryo"/>
                </a:rPr>
                <a:t>'</a:t>
              </a:r>
              <a:r>
                <a:rPr lang="en-US" sz="2700" dirty="0" smtClean="0">
                  <a:cs typeface="Arial"/>
                </a:rPr>
                <a:t>)</a:t>
              </a:r>
              <a:endParaRPr lang="en-US" sz="2700" dirty="0">
                <a:cs typeface="Arial"/>
              </a:endParaRPr>
            </a:p>
            <a:p>
              <a:pPr algn="ctr">
                <a:spcBef>
                  <a:spcPts val="86"/>
                </a:spcBef>
              </a:pPr>
              <a:endParaRPr sz="2700" dirty="0">
                <a:latin typeface="Meiryo"/>
                <a:cs typeface="Meiryo"/>
              </a:endParaRPr>
            </a:p>
          </p:txBody>
        </p:sp>
        <p:sp>
          <p:nvSpPr>
            <p:cNvPr id="28" name="object 27"/>
            <p:cNvSpPr/>
            <p:nvPr/>
          </p:nvSpPr>
          <p:spPr>
            <a:xfrm>
              <a:off x="10237674" y="3727997"/>
              <a:ext cx="1012396" cy="45719"/>
            </a:xfrm>
            <a:custGeom>
              <a:avLst/>
              <a:gdLst/>
              <a:ahLst/>
              <a:cxnLst/>
              <a:rect l="l" t="t" r="r" b="b"/>
              <a:pathLst>
                <a:path w="449605">
                  <a:moveTo>
                    <a:pt x="0" y="0"/>
                  </a:moveTo>
                  <a:lnTo>
                    <a:pt x="449605" y="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30" name="object 22"/>
          <p:cNvSpPr txBox="1"/>
          <p:nvPr/>
        </p:nvSpPr>
        <p:spPr>
          <a:xfrm>
            <a:off x="3698066" y="3535533"/>
            <a:ext cx="411994" cy="4840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spc="37" dirty="0">
                <a:solidFill>
                  <a:srgbClr val="1F4A86"/>
                </a:solidFill>
                <a:latin typeface="Arial"/>
                <a:cs typeface="Arial"/>
              </a:rPr>
              <a:t>?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619072" y="3757688"/>
            <a:ext cx="492575" cy="452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spc="209" dirty="0">
                <a:solidFill>
                  <a:srgbClr val="4D9905"/>
                </a:solidFill>
                <a:latin typeface="Meiryo"/>
                <a:cs typeface="Meiryo"/>
              </a:rPr>
              <a:t>✔</a:t>
            </a:r>
            <a:endParaRPr sz="3400" dirty="0">
              <a:latin typeface="Meiryo"/>
              <a:cs typeface="Meiryo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115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latin typeface="Arial"/>
                <a:cs typeface="Arial"/>
              </a:rPr>
              <a:t>E</a:t>
            </a:r>
            <a:r>
              <a:rPr sz="3600" spc="-61" dirty="0">
                <a:latin typeface="Arial"/>
                <a:cs typeface="Arial"/>
              </a:rPr>
              <a:t>n</a:t>
            </a:r>
            <a:r>
              <a:rPr sz="3600" spc="-25" dirty="0">
                <a:latin typeface="Arial"/>
                <a:cs typeface="Arial"/>
              </a:rPr>
              <a:t>umeration:</a:t>
            </a:r>
            <a:r>
              <a:rPr sz="3600" spc="184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Example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7092" y="1025087"/>
            <a:ext cx="1380255" cy="259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pc="-12" dirty="0">
                <a:latin typeface="Arial"/>
                <a:cs typeface="Arial"/>
              </a:rPr>
              <a:t>Predicates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347787" y="1463742"/>
          <a:ext cx="3276600" cy="1450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889"/>
                <a:gridCol w="960598"/>
                <a:gridCol w="1485113"/>
              </a:tblGrid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1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i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3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2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i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3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2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3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even(</a:t>
                      </a: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dirty="0" smtClean="0">
                          <a:latin typeface="Arial"/>
                          <a:cs typeface="Arial"/>
                        </a:rPr>
                        <a:t>)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27614" y="1577304"/>
            <a:ext cx="1973558" cy="1108746"/>
            <a:chOff x="5927614" y="1324147"/>
            <a:chExt cx="1973558" cy="1108746"/>
          </a:xfrm>
        </p:grpSpPr>
        <p:sp>
          <p:nvSpPr>
            <p:cNvPr id="6" name="object 6"/>
            <p:cNvSpPr txBox="1"/>
            <p:nvPr/>
          </p:nvSpPr>
          <p:spPr>
            <a:xfrm>
              <a:off x="6165338" y="1324147"/>
              <a:ext cx="1498613" cy="2861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pc="-12" dirty="0">
                  <a:latin typeface="Arial"/>
                  <a:cs typeface="Arial"/>
                </a:rPr>
                <a:t>Basic Blo</a:t>
              </a:r>
              <a:r>
                <a:rPr spc="-61" dirty="0">
                  <a:latin typeface="Arial"/>
                  <a:cs typeface="Arial"/>
                </a:rPr>
                <a:t>c</a:t>
              </a:r>
              <a:r>
                <a:rPr spc="-12" dirty="0">
                  <a:latin typeface="Arial"/>
                  <a:cs typeface="Arial"/>
                </a:rPr>
                <a:t>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927614" y="1685192"/>
              <a:ext cx="1973558" cy="747701"/>
            </a:xfrm>
            <a:custGeom>
              <a:avLst/>
              <a:gdLst/>
              <a:ahLst/>
              <a:cxnLst/>
              <a:rect l="l" t="t" r="r" b="b"/>
              <a:pathLst>
                <a:path w="720008" h="360004">
                  <a:moveTo>
                    <a:pt x="0" y="360004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360004"/>
                  </a:lnTo>
                  <a:lnTo>
                    <a:pt x="0" y="360004"/>
                  </a:lnTo>
                  <a:close/>
                </a:path>
              </a:pathLst>
            </a:custGeom>
            <a:solidFill>
              <a:srgbClr val="FDF3A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590275" y="1870967"/>
              <a:ext cx="68925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i</a:t>
              </a:r>
              <a:r>
                <a:rPr sz="2500" spc="-405" dirty="0"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++;</a:t>
              </a:r>
              <a:endParaRPr sz="250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26612" y="1537242"/>
            <a:ext cx="3365383" cy="1524575"/>
            <a:chOff x="8482910" y="1321773"/>
            <a:chExt cx="3365383" cy="1524575"/>
          </a:xfrm>
        </p:grpSpPr>
        <p:grpSp>
          <p:nvGrpSpPr>
            <p:cNvPr id="10" name="Group 9"/>
            <p:cNvGrpSpPr/>
            <p:nvPr/>
          </p:nvGrpSpPr>
          <p:grpSpPr>
            <a:xfrm>
              <a:off x="8482910" y="1938357"/>
              <a:ext cx="686523" cy="907991"/>
              <a:chOff x="8482910" y="1938357"/>
              <a:chExt cx="686523" cy="907991"/>
            </a:xfrm>
          </p:grpSpPr>
          <p:sp>
            <p:nvSpPr>
              <p:cNvPr id="14" name="object 9"/>
              <p:cNvSpPr/>
              <p:nvPr/>
            </p:nvSpPr>
            <p:spPr>
              <a:xfrm>
                <a:off x="8482910" y="2074090"/>
                <a:ext cx="549443" cy="772258"/>
              </a:xfrm>
              <a:custGeom>
                <a:avLst/>
                <a:gdLst/>
                <a:ahLst/>
                <a:cxnLst/>
                <a:rect l="l" t="t" r="r" b="b"/>
                <a:pathLst>
                  <a:path w="200452">
                    <a:moveTo>
                      <a:pt x="0" y="0"/>
                    </a:moveTo>
                    <a:lnTo>
                      <a:pt x="200452" y="0"/>
                    </a:lnTo>
                  </a:path>
                </a:pathLst>
              </a:custGeom>
              <a:ln w="26699">
                <a:solidFill>
                  <a:srgbClr val="174CA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object 10"/>
              <p:cNvSpPr/>
              <p:nvPr/>
            </p:nvSpPr>
            <p:spPr>
              <a:xfrm>
                <a:off x="8835470" y="1938357"/>
                <a:ext cx="333963" cy="257422"/>
              </a:xfrm>
              <a:custGeom>
                <a:avLst/>
                <a:gdLst/>
                <a:ahLst/>
                <a:cxnLst/>
                <a:rect l="l" t="t" r="r" b="b"/>
                <a:pathLst>
                  <a:path w="121839" h="123944">
                    <a:moveTo>
                      <a:pt x="15605" y="0"/>
                    </a:moveTo>
                    <a:lnTo>
                      <a:pt x="7426" y="2153"/>
                    </a:lnTo>
                    <a:lnTo>
                      <a:pt x="0" y="14889"/>
                    </a:lnTo>
                    <a:lnTo>
                      <a:pt x="2149" y="23064"/>
                    </a:lnTo>
                    <a:lnTo>
                      <a:pt x="68849" y="61974"/>
                    </a:lnTo>
                    <a:lnTo>
                      <a:pt x="2149" y="100880"/>
                    </a:lnTo>
                    <a:lnTo>
                      <a:pt x="0" y="109054"/>
                    </a:lnTo>
                    <a:lnTo>
                      <a:pt x="7426" y="121790"/>
                    </a:lnTo>
                    <a:lnTo>
                      <a:pt x="15605" y="123944"/>
                    </a:lnTo>
                    <a:lnTo>
                      <a:pt x="121839" y="61974"/>
                    </a:lnTo>
                    <a:lnTo>
                      <a:pt x="15605" y="0"/>
                    </a:lnTo>
                    <a:close/>
                  </a:path>
                </a:pathLst>
              </a:custGeom>
              <a:solidFill>
                <a:srgbClr val="174CA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10720284" y="1321773"/>
              <a:ext cx="241936" cy="29014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i="1" dirty="0">
                  <a:latin typeface="Arial"/>
                  <a:cs typeface="Arial"/>
                </a:rPr>
                <a:t>T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874735" y="1685192"/>
              <a:ext cx="1973558" cy="747701"/>
            </a:xfrm>
            <a:custGeom>
              <a:avLst/>
              <a:gdLst/>
              <a:ahLst/>
              <a:cxnLst/>
              <a:rect l="l" t="t" r="r" b="b"/>
              <a:pathLst>
                <a:path w="720008" h="360004">
                  <a:moveTo>
                    <a:pt x="0" y="360004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360004"/>
                  </a:lnTo>
                  <a:lnTo>
                    <a:pt x="0" y="36000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066918" y="1867591"/>
              <a:ext cx="158912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700" dirty="0" err="1" smtClean="0">
                  <a:latin typeface="Arial"/>
                  <a:cs typeface="Arial"/>
                </a:rPr>
                <a:t>i</a:t>
              </a:r>
              <a:r>
                <a:rPr lang="en-US" sz="2700" i="1" dirty="0">
                  <a:cs typeface="Arial"/>
                </a:rPr>
                <a:t>'</a:t>
              </a:r>
              <a:r>
                <a:rPr sz="2700" dirty="0" smtClean="0">
                  <a:latin typeface="Arial"/>
                  <a:cs typeface="Arial"/>
                </a:rPr>
                <a:t>= </a:t>
              </a:r>
              <a:r>
                <a:rPr sz="2700" dirty="0">
                  <a:latin typeface="Arial"/>
                  <a:cs typeface="Arial"/>
                </a:rPr>
                <a:t>i + 1</a:t>
              </a:r>
            </a:p>
          </p:txBody>
        </p:sp>
      </p:grpSp>
      <p:sp>
        <p:nvSpPr>
          <p:cNvPr id="16" name="object 15"/>
          <p:cNvSpPr txBox="1"/>
          <p:nvPr/>
        </p:nvSpPr>
        <p:spPr>
          <a:xfrm>
            <a:off x="977993" y="3209712"/>
            <a:ext cx="1721403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1   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2   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3</a:t>
            </a: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/>
          </p:nvPr>
        </p:nvGraphicFramePr>
        <p:xfrm>
          <a:off x="814387" y="3691854"/>
          <a:ext cx="1973555" cy="29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75"/>
                <a:gridCol w="661140"/>
                <a:gridCol w="661140"/>
              </a:tblGrid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6"/>
          <p:cNvGraphicFramePr>
            <a:graphicFrameLocks noGrp="1"/>
          </p:cNvGraphicFramePr>
          <p:nvPr>
            <p:extLst/>
          </p:nvPr>
        </p:nvGraphicFramePr>
        <p:xfrm>
          <a:off x="4761506" y="3691854"/>
          <a:ext cx="1973558" cy="29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78"/>
                <a:gridCol w="661140"/>
                <a:gridCol w="661140"/>
              </a:tblGrid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</a:tbl>
          </a:graphicData>
        </a:graphic>
      </p:graphicFrame>
      <p:sp>
        <p:nvSpPr>
          <p:cNvPr id="19" name="object 15"/>
          <p:cNvSpPr txBox="1"/>
          <p:nvPr/>
        </p:nvSpPr>
        <p:spPr>
          <a:xfrm>
            <a:off x="4940393" y="3177913"/>
            <a:ext cx="1721403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baseline="-25000" dirty="0" smtClean="0">
                <a:latin typeface="Arial"/>
                <a:cs typeface="Arial"/>
              </a:rPr>
              <a:t>1</a:t>
            </a:r>
            <a:r>
              <a:rPr sz="2700" baseline="-10416" dirty="0" smtClean="0">
                <a:latin typeface="Arial"/>
                <a:cs typeface="Arial"/>
              </a:rPr>
              <a:t>    </a:t>
            </a:r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baseline="-25000" dirty="0" smtClean="0">
                <a:latin typeface="Arial"/>
                <a:cs typeface="Arial"/>
              </a:rPr>
              <a:t>2   </a:t>
            </a:r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i="1" baseline="-25000" dirty="0" smtClean="0">
                <a:latin typeface="Arial"/>
                <a:cs typeface="Arial"/>
              </a:rPr>
              <a:t>3</a:t>
            </a:r>
            <a:endParaRPr sz="2700" baseline="-10416" dirty="0"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519" y="3472588"/>
            <a:ext cx="4933900" cy="1933272"/>
            <a:chOff x="7408405" y="3117724"/>
            <a:chExt cx="4933900" cy="1933272"/>
          </a:xfrm>
        </p:grpSpPr>
        <p:sp>
          <p:nvSpPr>
            <p:cNvPr id="23" name="object 23"/>
            <p:cNvSpPr txBox="1"/>
            <p:nvPr/>
          </p:nvSpPr>
          <p:spPr>
            <a:xfrm>
              <a:off x="7913620" y="3117724"/>
              <a:ext cx="3923470" cy="39903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Que</a:t>
              </a:r>
              <a:r>
                <a:rPr sz="2600" b="1" spc="37" dirty="0">
                  <a:latin typeface="Arial Narrow" panose="020B0606020202030204" pitchFamily="34" charset="0"/>
                  <a:cs typeface="Arial"/>
                </a:rPr>
                <a:t>r</a:t>
              </a:r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y to Sol</a:t>
              </a:r>
              <a:r>
                <a:rPr sz="2600" b="1" spc="-61" dirty="0">
                  <a:latin typeface="Arial Narrow" panose="020B0606020202030204" pitchFamily="34" charset="0"/>
                  <a:cs typeface="Arial"/>
                </a:rPr>
                <a:t>v</a:t>
              </a:r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er</a:t>
              </a:r>
              <a:endParaRPr sz="2600" b="1" dirty="0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408405" y="3555595"/>
              <a:ext cx="4933900" cy="1495401"/>
            </a:xfrm>
            <a:custGeom>
              <a:avLst/>
              <a:gdLst/>
              <a:ahLst/>
              <a:cxnLst/>
              <a:rect l="l" t="t" r="r" b="b"/>
              <a:pathLst>
                <a:path w="1800022" h="720008">
                  <a:moveTo>
                    <a:pt x="0" y="720008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720008"/>
                  </a:lnTo>
                  <a:lnTo>
                    <a:pt x="0" y="720008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9" name="object 24"/>
          <p:cNvSpPr txBox="1"/>
          <p:nvPr/>
        </p:nvSpPr>
        <p:spPr>
          <a:xfrm>
            <a:off x="8299548" y="5582479"/>
            <a:ext cx="2791841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algn="ctr"/>
            <a:r>
              <a:rPr sz="2700" b="1" dirty="0">
                <a:latin typeface="Arial Narrow" panose="020B0606020202030204" pitchFamily="34" charset="0"/>
                <a:cs typeface="Arial"/>
              </a:rPr>
              <a:t>. . . and so on . . .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59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Predicate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Im</a:t>
            </a:r>
            <a:r>
              <a:rPr sz="3600" spc="-61" dirty="0">
                <a:cs typeface="Arial"/>
              </a:rPr>
              <a:t>a</a:t>
            </a:r>
            <a:r>
              <a:rPr sz="3600" spc="0" dirty="0">
                <a:cs typeface="Arial"/>
              </a:rPr>
              <a:t>g</a:t>
            </a:r>
            <a:r>
              <a:rPr sz="3600" spc="-25" dirty="0">
                <a:cs typeface="Arial"/>
              </a:rPr>
              <a:t>es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626" marR="31185">
              <a:lnSpc>
                <a:spcPct val="102600"/>
              </a:lnSpc>
              <a:buClr>
                <a:srgbClr val="A40000"/>
              </a:buClr>
              <a:tabLst>
                <a:tab pos="430351" algn="l"/>
              </a:tabLst>
            </a:pPr>
            <a:r>
              <a:rPr lang="en-US" dirty="0" smtClean="0">
                <a:ea typeface="Cambria Math"/>
                <a:cs typeface="Arial"/>
              </a:rPr>
              <a:t>⌧  </a:t>
            </a:r>
            <a:r>
              <a:rPr dirty="0" smtClean="0">
                <a:cs typeface="Arial"/>
              </a:rPr>
              <a:t>Computing </a:t>
            </a:r>
            <a:r>
              <a:rPr dirty="0">
                <a:cs typeface="Arial"/>
              </a:rPr>
              <a:t>the minimal existential abstraction can be way too slow</a:t>
            </a:r>
          </a:p>
          <a:p>
            <a:pPr>
              <a:lnSpc>
                <a:spcPts val="2456"/>
              </a:lnSpc>
              <a:spcBef>
                <a:spcPts val="27"/>
              </a:spcBef>
              <a:buClr>
                <a:srgbClr val="A40000"/>
              </a:buClr>
              <a:buFont typeface="Meiryo"/>
              <a:buChar char="✓"/>
            </a:pPr>
            <a:endParaRPr dirty="0"/>
          </a:p>
          <a:p>
            <a:pPr marL="409947" indent="-342900">
              <a:buFont typeface="Arial" panose="020B0604020202020204" pitchFamily="34" charset="0"/>
              <a:buChar char="•"/>
            </a:pPr>
            <a:r>
              <a:rPr dirty="0" smtClean="0">
                <a:cs typeface="Arial"/>
              </a:rPr>
              <a:t>Use </a:t>
            </a:r>
            <a:r>
              <a:rPr dirty="0">
                <a:cs typeface="Arial"/>
              </a:rPr>
              <a:t>an over-approximation instead</a:t>
            </a:r>
          </a:p>
          <a:p>
            <a:pPr marL="678270">
              <a:spcBef>
                <a:spcPts val="430"/>
              </a:spcBef>
            </a:pPr>
            <a:r>
              <a:rPr lang="en-US" dirty="0" smtClean="0">
                <a:solidFill>
                  <a:srgbClr val="4D9905"/>
                </a:solidFill>
                <a:cs typeface="Meiryo"/>
              </a:rPr>
              <a:t> </a:t>
            </a:r>
            <a:r>
              <a:rPr dirty="0" smtClean="0">
                <a:solidFill>
                  <a:srgbClr val="4D9905"/>
                </a:solidFill>
                <a:cs typeface="Meiryo"/>
              </a:rPr>
              <a:t>✔ </a:t>
            </a:r>
            <a:r>
              <a:rPr dirty="0" smtClean="0">
                <a:cs typeface="Arial"/>
              </a:rPr>
              <a:t>Fast(</a:t>
            </a:r>
            <a:r>
              <a:rPr dirty="0" err="1" smtClean="0">
                <a:cs typeface="Arial"/>
              </a:rPr>
              <a:t>er</a:t>
            </a:r>
            <a:r>
              <a:rPr dirty="0">
                <a:cs typeface="Arial"/>
              </a:rPr>
              <a:t>) to compute</a:t>
            </a:r>
          </a:p>
          <a:p>
            <a:pPr marL="731285" lvl="1" indent="0">
              <a:lnSpc>
                <a:spcPts val="2934"/>
              </a:lnSpc>
              <a:buClr>
                <a:srgbClr val="A40000"/>
              </a:buClr>
              <a:buNone/>
              <a:tabLst>
                <a:tab pos="1111740" algn="l"/>
              </a:tabLst>
            </a:pPr>
            <a:r>
              <a:rPr lang="en-US" sz="2400" dirty="0">
                <a:solidFill>
                  <a:schemeClr val="tx1"/>
                </a:solidFill>
                <a:ea typeface="Cambria Math"/>
                <a:cs typeface="Arial"/>
              </a:rPr>
              <a:t>⌧ </a:t>
            </a:r>
            <a:r>
              <a:rPr sz="2400" dirty="0" smtClean="0">
                <a:cs typeface="Arial"/>
              </a:rPr>
              <a:t>But </a:t>
            </a:r>
            <a:r>
              <a:rPr sz="2400" dirty="0">
                <a:cs typeface="Arial"/>
              </a:rPr>
              <a:t>has additional transitions</a:t>
            </a:r>
          </a:p>
          <a:p>
            <a:pPr>
              <a:lnSpc>
                <a:spcPts val="2947"/>
              </a:lnSpc>
              <a:spcBef>
                <a:spcPts val="74"/>
              </a:spcBef>
            </a:pPr>
            <a:endParaRPr sz="2800" dirty="0"/>
          </a:p>
          <a:p>
            <a:pPr marL="409947" indent="-342900">
              <a:buFont typeface="Arial" panose="020B0604020202020204" pitchFamily="34" charset="0"/>
              <a:buChar char="•"/>
            </a:pPr>
            <a:r>
              <a:rPr dirty="0" smtClean="0">
                <a:cs typeface="Arial"/>
              </a:rPr>
              <a:t>Examples</a:t>
            </a:r>
            <a:r>
              <a:rPr dirty="0">
                <a:cs typeface="Arial"/>
              </a:rPr>
              <a:t>:</a:t>
            </a:r>
          </a:p>
          <a:p>
            <a:pPr marL="1117844" indent="-342900"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2000" baseline="13888" dirty="0" smtClean="0">
                <a:solidFill>
                  <a:srgbClr val="1F4A86"/>
                </a:solidFill>
                <a:cs typeface="Arial"/>
              </a:rPr>
              <a:t> </a:t>
            </a:r>
            <a:r>
              <a:rPr dirty="0" smtClean="0">
                <a:cs typeface="Arial"/>
              </a:rPr>
              <a:t>Cartesian </a:t>
            </a:r>
            <a:r>
              <a:rPr dirty="0">
                <a:cs typeface="Arial"/>
              </a:rPr>
              <a:t>approximation (SLAM)</a:t>
            </a:r>
          </a:p>
          <a:p>
            <a:pPr marL="1117844" indent="-342900">
              <a:lnSpc>
                <a:spcPts val="2934"/>
              </a:lnSpc>
              <a:buFont typeface="Arial" panose="020B0604020202020204" pitchFamily="34" charset="0"/>
              <a:buChar char="•"/>
            </a:pPr>
            <a:r>
              <a:rPr dirty="0" err="1" smtClean="0">
                <a:cs typeface="Arial"/>
              </a:rPr>
              <a:t>FastAbs</a:t>
            </a:r>
            <a:r>
              <a:rPr dirty="0" smtClean="0">
                <a:cs typeface="Arial"/>
              </a:rPr>
              <a:t> </a:t>
            </a:r>
            <a:r>
              <a:rPr dirty="0">
                <a:cs typeface="Arial"/>
              </a:rPr>
              <a:t>(SLAM)</a:t>
            </a:r>
          </a:p>
          <a:p>
            <a:pPr marL="1117844" indent="-342900">
              <a:lnSpc>
                <a:spcPts val="2934"/>
              </a:lnSpc>
              <a:buFont typeface="Arial" panose="020B0604020202020204" pitchFamily="34" charset="0"/>
              <a:buChar char="•"/>
            </a:pPr>
            <a:r>
              <a:rPr dirty="0" smtClean="0">
                <a:cs typeface="Arial"/>
              </a:rPr>
              <a:t>Lazy </a:t>
            </a:r>
            <a:r>
              <a:rPr dirty="0">
                <a:cs typeface="Arial"/>
              </a:rPr>
              <a:t>abstraction (Blast)</a:t>
            </a:r>
          </a:p>
          <a:p>
            <a:pPr marL="1117844" indent="-342900">
              <a:lnSpc>
                <a:spcPts val="2934"/>
              </a:lnSpc>
              <a:buFont typeface="Arial" panose="020B0604020202020204" pitchFamily="34" charset="0"/>
              <a:buChar char="•"/>
            </a:pPr>
            <a:r>
              <a:rPr dirty="0" smtClean="0">
                <a:cs typeface="Arial"/>
              </a:rPr>
              <a:t>Predicate </a:t>
            </a:r>
            <a:r>
              <a:rPr dirty="0">
                <a:cs typeface="Arial"/>
              </a:rPr>
              <a:t>partitioning (VCEGAR)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60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Che</a:t>
            </a:r>
            <a:r>
              <a:rPr sz="3600" spc="-86" dirty="0">
                <a:cs typeface="Arial"/>
              </a:rPr>
              <a:t>c</a:t>
            </a:r>
            <a:r>
              <a:rPr sz="3600" spc="-25" dirty="0">
                <a:cs typeface="Arial"/>
              </a:rPr>
              <a:t>king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the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Abstract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Model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1874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0"/>
                </a:moveTo>
                <a:lnTo>
                  <a:pt x="4061" y="20964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lnTo>
                  <a:pt x="740316" y="354556"/>
                </a:lnTo>
                <a:lnTo>
                  <a:pt x="774354" y="333591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2236" y="2170249"/>
            <a:ext cx="1878052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555" marR="31185" indent="-63926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1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Compute Abstraction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344802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585" y="2170249"/>
            <a:ext cx="1738808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29417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2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Abstraction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291874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594" y="3665614"/>
            <a:ext cx="1498613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23389">
              <a:lnSpc>
                <a:spcPts val="2947"/>
              </a:lnSpc>
            </a:pPr>
            <a:r>
              <a:rPr sz="2500" b="1" dirty="0" smtClean="0">
                <a:latin typeface="Arial Narrow" panose="020B0606020202030204" pitchFamily="34" charset="0"/>
                <a:cs typeface="Arial"/>
              </a:rPr>
              <a:t>3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lang="en-US" sz="25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Check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Feasibility</a:t>
            </a:r>
          </a:p>
        </p:txBody>
      </p:sp>
      <p:sp>
        <p:nvSpPr>
          <p:cNvPr id="9" name="object 9"/>
          <p:cNvSpPr/>
          <p:nvPr/>
        </p:nvSpPr>
        <p:spPr>
          <a:xfrm>
            <a:off x="6291874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2150" y="3665614"/>
            <a:ext cx="1557791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40540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4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Refine Predicates</a:t>
            </a:r>
          </a:p>
        </p:txBody>
      </p:sp>
      <p:sp>
        <p:nvSpPr>
          <p:cNvPr id="11" name="object 11"/>
          <p:cNvSpPr/>
          <p:nvPr/>
        </p:nvSpPr>
        <p:spPr>
          <a:xfrm>
            <a:off x="2344802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7644" y="3131230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499" y="0"/>
                </a:moveTo>
                <a:lnTo>
                  <a:pt x="126999" y="63500"/>
                </a:lnTo>
                <a:lnTo>
                  <a:pt x="63499" y="127000"/>
                </a:lnTo>
                <a:lnTo>
                  <a:pt x="0" y="63500"/>
                </a:lnTo>
                <a:lnTo>
                  <a:pt x="63499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1631" y="1767731"/>
            <a:ext cx="3947069" cy="379497"/>
          </a:xfrm>
          <a:custGeom>
            <a:avLst/>
            <a:gdLst/>
            <a:ahLst/>
            <a:cxnLst/>
            <a:rect l="l" t="t" r="r" b="b"/>
            <a:pathLst>
              <a:path w="1439999" h="182721">
                <a:moveTo>
                  <a:pt x="0" y="182721"/>
                </a:moveTo>
                <a:lnTo>
                  <a:pt x="67082" y="148466"/>
                </a:lnTo>
                <a:lnTo>
                  <a:pt x="135617" y="117671"/>
                </a:lnTo>
                <a:lnTo>
                  <a:pt x="205470" y="90371"/>
                </a:lnTo>
                <a:lnTo>
                  <a:pt x="276505" y="66600"/>
                </a:lnTo>
                <a:lnTo>
                  <a:pt x="348587" y="46393"/>
                </a:lnTo>
                <a:lnTo>
                  <a:pt x="421583" y="29782"/>
                </a:lnTo>
                <a:lnTo>
                  <a:pt x="495357" y="16804"/>
                </a:lnTo>
                <a:lnTo>
                  <a:pt x="569774" y="7491"/>
                </a:lnTo>
                <a:lnTo>
                  <a:pt x="644700" y="1878"/>
                </a:lnTo>
                <a:lnTo>
                  <a:pt x="719999" y="0"/>
                </a:lnTo>
                <a:lnTo>
                  <a:pt x="757687" y="470"/>
                </a:lnTo>
                <a:lnTo>
                  <a:pt x="832817" y="4220"/>
                </a:lnTo>
                <a:lnTo>
                  <a:pt x="907505" y="11687"/>
                </a:lnTo>
                <a:lnTo>
                  <a:pt x="981617" y="22837"/>
                </a:lnTo>
                <a:lnTo>
                  <a:pt x="1055019" y="37636"/>
                </a:lnTo>
                <a:lnTo>
                  <a:pt x="1127575" y="56049"/>
                </a:lnTo>
                <a:lnTo>
                  <a:pt x="1199151" y="78043"/>
                </a:lnTo>
                <a:lnTo>
                  <a:pt x="1269611" y="103582"/>
                </a:lnTo>
                <a:lnTo>
                  <a:pt x="1338822" y="132634"/>
                </a:lnTo>
                <a:lnTo>
                  <a:pt x="1406648" y="165163"/>
                </a:lnTo>
                <a:lnTo>
                  <a:pt x="1439999" y="18272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17964" y="0"/>
                </a:moveTo>
                <a:lnTo>
                  <a:pt x="0" y="34484"/>
                </a:lnTo>
                <a:lnTo>
                  <a:pt x="25308" y="36491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0" y="34484"/>
                </a:moveTo>
                <a:lnTo>
                  <a:pt x="12655" y="35434"/>
                </a:lnTo>
                <a:lnTo>
                  <a:pt x="25308" y="36491"/>
                </a:lnTo>
                <a:lnTo>
                  <a:pt x="37959" y="37655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lnTo>
                  <a:pt x="0" y="3448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5529" y="2515423"/>
            <a:ext cx="416169" cy="615806"/>
          </a:xfrm>
          <a:custGeom>
            <a:avLst/>
            <a:gdLst/>
            <a:ahLst/>
            <a:cxnLst/>
            <a:rect l="l" t="t" r="r" b="b"/>
            <a:pathLst>
              <a:path w="151830" h="296499">
                <a:moveTo>
                  <a:pt x="0" y="0"/>
                </a:moveTo>
                <a:lnTo>
                  <a:pt x="27998" y="25886"/>
                </a:lnTo>
                <a:lnTo>
                  <a:pt x="54703" y="55885"/>
                </a:lnTo>
                <a:lnTo>
                  <a:pt x="80253" y="90990"/>
                </a:lnTo>
                <a:lnTo>
                  <a:pt x="101964" y="127353"/>
                </a:lnTo>
                <a:lnTo>
                  <a:pt x="119842" y="164851"/>
                </a:lnTo>
                <a:lnTo>
                  <a:pt x="133893" y="203365"/>
                </a:lnTo>
                <a:lnTo>
                  <a:pt x="144123" y="242773"/>
                </a:lnTo>
                <a:lnTo>
                  <a:pt x="150538" y="282955"/>
                </a:lnTo>
                <a:lnTo>
                  <a:pt x="151830" y="2964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37498" y="0"/>
                </a:moveTo>
                <a:lnTo>
                  <a:pt x="0" y="439"/>
                </a:ln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0" y="439"/>
                </a:move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lnTo>
                  <a:pt x="0" y="4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2322" y="3394999"/>
            <a:ext cx="399375" cy="604846"/>
          </a:xfrm>
          <a:custGeom>
            <a:avLst/>
            <a:gdLst/>
            <a:ahLst/>
            <a:cxnLst/>
            <a:rect l="l" t="t" r="r" b="b"/>
            <a:pathLst>
              <a:path w="145703" h="291222">
                <a:moveTo>
                  <a:pt x="145703" y="0"/>
                </a:moveTo>
                <a:lnTo>
                  <a:pt x="140577" y="40391"/>
                </a:lnTo>
                <a:lnTo>
                  <a:pt x="131744" y="79926"/>
                </a:lnTo>
                <a:lnTo>
                  <a:pt x="119306" y="118358"/>
                </a:lnTo>
                <a:lnTo>
                  <a:pt x="103363" y="155444"/>
                </a:lnTo>
                <a:lnTo>
                  <a:pt x="84017" y="190937"/>
                </a:lnTo>
                <a:lnTo>
                  <a:pt x="61368" y="224593"/>
                </a:lnTo>
                <a:lnTo>
                  <a:pt x="36130" y="255480"/>
                </a:lnTo>
                <a:lnTo>
                  <a:pt x="9428" y="282692"/>
                </a:lnTo>
                <a:lnTo>
                  <a:pt x="0" y="29122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15755" y="3263114"/>
            <a:ext cx="1973533" cy="0"/>
          </a:xfrm>
          <a:custGeom>
            <a:avLst/>
            <a:gdLst/>
            <a:ahLst/>
            <a:cxnLst/>
            <a:rect l="l" t="t" r="r" b="b"/>
            <a:pathLst>
              <a:path w="719999">
                <a:moveTo>
                  <a:pt x="0" y="0"/>
                </a:moveTo>
                <a:lnTo>
                  <a:pt x="7199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0"/>
                </a:moveTo>
                <a:lnTo>
                  <a:pt x="0" y="38882"/>
                </a:lnTo>
                <a:lnTo>
                  <a:pt x="46933" y="19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38882"/>
                </a:moveTo>
                <a:lnTo>
                  <a:pt x="46933" y="19441"/>
                </a:lnTo>
                <a:lnTo>
                  <a:pt x="0" y="0"/>
                </a:lnTo>
                <a:lnTo>
                  <a:pt x="0" y="3888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64155" y="2868193"/>
            <a:ext cx="1477726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[no error]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058822" y="3094019"/>
            <a:ext cx="57089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OK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11111" y="4562454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127000" y="63499"/>
                </a:lnTo>
                <a:lnTo>
                  <a:pt x="63500" y="126999"/>
                </a:lnTo>
                <a:lnTo>
                  <a:pt x="0" y="63499"/>
                </a:lnTo>
                <a:lnTo>
                  <a:pt x="635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9222" y="4379000"/>
            <a:ext cx="1799478" cy="316542"/>
          </a:xfrm>
          <a:custGeom>
            <a:avLst/>
            <a:gdLst/>
            <a:ahLst/>
            <a:cxnLst/>
            <a:rect l="l" t="t" r="r" b="b"/>
            <a:pathLst>
              <a:path w="656499" h="152409">
                <a:moveTo>
                  <a:pt x="656499" y="0"/>
                </a:moveTo>
                <a:lnTo>
                  <a:pt x="622541" y="17279"/>
                </a:lnTo>
                <a:lnTo>
                  <a:pt x="581863" y="36252"/>
                </a:lnTo>
                <a:lnTo>
                  <a:pt x="522803" y="60929"/>
                </a:lnTo>
                <a:lnTo>
                  <a:pt x="463049" y="82678"/>
                </a:lnTo>
                <a:lnTo>
                  <a:pt x="402675" y="101492"/>
                </a:lnTo>
                <a:lnTo>
                  <a:pt x="341750" y="117367"/>
                </a:lnTo>
                <a:lnTo>
                  <a:pt x="280346" y="130295"/>
                </a:lnTo>
                <a:lnTo>
                  <a:pt x="218533" y="140269"/>
                </a:lnTo>
                <a:lnTo>
                  <a:pt x="156383" y="147284"/>
                </a:lnTo>
                <a:lnTo>
                  <a:pt x="93967" y="151333"/>
                </a:lnTo>
                <a:lnTo>
                  <a:pt x="31356" y="152409"/>
                </a:lnTo>
                <a:lnTo>
                  <a:pt x="0" y="1518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5673" y="4384578"/>
            <a:ext cx="1785439" cy="310961"/>
          </a:xfrm>
          <a:custGeom>
            <a:avLst/>
            <a:gdLst/>
            <a:ahLst/>
            <a:cxnLst/>
            <a:rect l="l" t="t" r="r" b="b"/>
            <a:pathLst>
              <a:path w="651377" h="149722">
                <a:moveTo>
                  <a:pt x="651377" y="149143"/>
                </a:moveTo>
                <a:lnTo>
                  <a:pt x="620021" y="149722"/>
                </a:lnTo>
                <a:lnTo>
                  <a:pt x="588700" y="149559"/>
                </a:lnTo>
                <a:lnTo>
                  <a:pt x="557426" y="148655"/>
                </a:lnTo>
                <a:lnTo>
                  <a:pt x="495074" y="144636"/>
                </a:lnTo>
                <a:lnTo>
                  <a:pt x="433067" y="137689"/>
                </a:lnTo>
                <a:lnTo>
                  <a:pt x="371507" y="127835"/>
                </a:lnTo>
                <a:lnTo>
                  <a:pt x="310495" y="115094"/>
                </a:lnTo>
                <a:lnTo>
                  <a:pt x="250136" y="99489"/>
                </a:lnTo>
                <a:lnTo>
                  <a:pt x="190530" y="81040"/>
                </a:lnTo>
                <a:lnTo>
                  <a:pt x="131781" y="59769"/>
                </a:lnTo>
                <a:lnTo>
                  <a:pt x="73991" y="35697"/>
                </a:lnTo>
                <a:lnTo>
                  <a:pt x="34033" y="17129"/>
                </a:lnTo>
                <a:lnTo>
                  <a:pt x="11289" y="581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0" y="0"/>
                </a:move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lnTo>
                  <a:pt x="25314" y="2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50664" y="3712"/>
                </a:moveTo>
                <a:lnTo>
                  <a:pt x="37985" y="2968"/>
                </a:lnTo>
                <a:lnTo>
                  <a:pt x="25314" y="2101"/>
                </a:lnTo>
                <a:lnTo>
                  <a:pt x="12652" y="1112"/>
                </a:lnTo>
                <a:lnTo>
                  <a:pt x="0" y="0"/>
                </a:ln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97995" y="2515423"/>
            <a:ext cx="346808" cy="1495383"/>
          </a:xfrm>
          <a:custGeom>
            <a:avLst/>
            <a:gdLst/>
            <a:ahLst/>
            <a:cxnLst/>
            <a:rect l="l" t="t" r="r" b="b"/>
            <a:pathLst>
              <a:path w="126525" h="719999">
                <a:moveTo>
                  <a:pt x="126525" y="719999"/>
                </a:moveTo>
                <a:lnTo>
                  <a:pt x="103082" y="688640"/>
                </a:lnTo>
                <a:lnTo>
                  <a:pt x="81919" y="655913"/>
                </a:lnTo>
                <a:lnTo>
                  <a:pt x="63080" y="621946"/>
                </a:lnTo>
                <a:lnTo>
                  <a:pt x="46609" y="586864"/>
                </a:lnTo>
                <a:lnTo>
                  <a:pt x="32552" y="550793"/>
                </a:lnTo>
                <a:lnTo>
                  <a:pt x="20951" y="513858"/>
                </a:lnTo>
                <a:lnTo>
                  <a:pt x="11851" y="476186"/>
                </a:lnTo>
                <a:lnTo>
                  <a:pt x="5296" y="437901"/>
                </a:lnTo>
                <a:lnTo>
                  <a:pt x="1331" y="399131"/>
                </a:lnTo>
                <a:lnTo>
                  <a:pt x="0" y="359999"/>
                </a:lnTo>
                <a:lnTo>
                  <a:pt x="333" y="340397"/>
                </a:lnTo>
                <a:lnTo>
                  <a:pt x="2987" y="301430"/>
                </a:lnTo>
                <a:lnTo>
                  <a:pt x="8253" y="262887"/>
                </a:lnTo>
                <a:lnTo>
                  <a:pt x="16085" y="224893"/>
                </a:lnTo>
                <a:lnTo>
                  <a:pt x="26441" y="187573"/>
                </a:lnTo>
                <a:lnTo>
                  <a:pt x="39276" y="151054"/>
                </a:lnTo>
                <a:lnTo>
                  <a:pt x="54546" y="115462"/>
                </a:lnTo>
                <a:lnTo>
                  <a:pt x="72206" y="80922"/>
                </a:lnTo>
                <a:lnTo>
                  <a:pt x="92212" y="47560"/>
                </a:lnTo>
                <a:lnTo>
                  <a:pt x="114521" y="15501"/>
                </a:lnTo>
                <a:lnTo>
                  <a:pt x="126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2731" y="0"/>
                </a:move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4295" y="37772"/>
                </a:move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85166" y="4826224"/>
            <a:ext cx="0" cy="747690"/>
          </a:xfrm>
          <a:custGeom>
            <a:avLst/>
            <a:gdLst/>
            <a:ahLst/>
            <a:cxnLst/>
            <a:rect l="l" t="t" r="r" b="b"/>
            <a:pathLst>
              <a:path h="359999">
                <a:moveTo>
                  <a:pt x="0" y="0"/>
                </a:moveTo>
                <a:lnTo>
                  <a:pt x="0" y="3599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38882" y="0"/>
                </a:moveTo>
                <a:lnTo>
                  <a:pt x="0" y="0"/>
                </a:lnTo>
                <a:lnTo>
                  <a:pt x="19441" y="46933"/>
                </a:lnTo>
                <a:lnTo>
                  <a:pt x="3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0" y="0"/>
                </a:moveTo>
                <a:lnTo>
                  <a:pt x="19441" y="46933"/>
                </a:lnTo>
                <a:lnTo>
                  <a:pt x="38882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3829" y="4812118"/>
            <a:ext cx="3543758" cy="11183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648119">
              <a:lnSpc>
                <a:spcPts val="5328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[feasible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]</a:t>
            </a:r>
            <a:endParaRPr sz="25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51418" y="1773383"/>
            <a:ext cx="493384" cy="373846"/>
          </a:xfrm>
          <a:custGeom>
            <a:avLst/>
            <a:gdLst/>
            <a:ahLst/>
            <a:cxnLst/>
            <a:rect l="l" t="t" r="r" b="b"/>
            <a:pathLst>
              <a:path w="180000" h="180000">
                <a:moveTo>
                  <a:pt x="0" y="0"/>
                </a:moveTo>
                <a:lnTo>
                  <a:pt x="180000" y="180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27492" y="0"/>
                </a:moveTo>
                <a:lnTo>
                  <a:pt x="0" y="27492"/>
                </a:lnTo>
                <a:lnTo>
                  <a:pt x="46931" y="46931"/>
                </a:lnTo>
                <a:lnTo>
                  <a:pt x="27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0" y="27492"/>
                </a:moveTo>
                <a:lnTo>
                  <a:pt x="46931" y="46931"/>
                </a:lnTo>
                <a:lnTo>
                  <a:pt x="27492" y="0"/>
                </a:lnTo>
                <a:lnTo>
                  <a:pt x="0" y="2749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117" y="1372040"/>
            <a:ext cx="170225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C program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0288" y="6267450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  <a:cs typeface="Arial"/>
              </a:rPr>
              <a:t>report counterexample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72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Che</a:t>
            </a:r>
            <a:r>
              <a:rPr sz="3600" spc="-86" dirty="0">
                <a:cs typeface="Arial"/>
              </a:rPr>
              <a:t>c</a:t>
            </a:r>
            <a:r>
              <a:rPr sz="3600" spc="-25" dirty="0">
                <a:cs typeface="Arial"/>
              </a:rPr>
              <a:t>king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the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Abstract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Model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793" y="1772952"/>
            <a:ext cx="10328993" cy="4418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Wingdings" panose="05000000000000000000" pitchFamily="2" charset="2"/>
              <a:buChar char="§"/>
            </a:pPr>
            <a:r>
              <a:rPr sz="2700" b="1" spc="-25" dirty="0" smtClean="0">
                <a:latin typeface="Arial Narrow" panose="020B0606020202030204" pitchFamily="34" charset="0"/>
                <a:cs typeface="Arial"/>
              </a:rPr>
              <a:t>No</a:t>
            </a:r>
            <a:r>
              <a:rPr sz="2700" b="1" spc="-12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more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integers</a:t>
            </a:r>
            <a:r>
              <a:rPr sz="2700" b="1" spc="-12" dirty="0" smtClean="0">
                <a:latin typeface="Arial Narrow" panose="020B0606020202030204" pitchFamily="34" charset="0"/>
                <a:cs typeface="Arial"/>
              </a:rPr>
              <a:t>!</a:t>
            </a:r>
            <a:endParaRPr lang="en-US" sz="2700" b="1" spc="-12" dirty="0" smtClean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Wingdings" panose="05000000000000000000" pitchFamily="2" charset="2"/>
              <a:buChar char="§"/>
            </a:pPr>
            <a:endParaRPr lang="en-US" sz="2700" b="1" spc="-12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Wingdings" panose="05000000000000000000" pitchFamily="2" charset="2"/>
              <a:buChar char="§"/>
            </a:pPr>
            <a:r>
              <a:rPr lang="en-US" sz="2800" b="1" spc="-12" dirty="0" smtClean="0">
                <a:latin typeface="Arial Narrow" panose="020B0606020202030204" pitchFamily="34" charset="0"/>
                <a:cs typeface="Arial"/>
              </a:rPr>
              <a:t>But:</a:t>
            </a:r>
            <a:endParaRPr lang="en-US" sz="2800" b="1" dirty="0">
              <a:latin typeface="Arial Narrow" panose="020B0606020202030204" pitchFamily="34" charset="0"/>
              <a:cs typeface="Arial"/>
            </a:endParaRPr>
          </a:p>
          <a:p>
            <a:pPr marL="1002735" lvl="1" indent="-457200">
              <a:buFont typeface="Arial" panose="020B0604020202020204" pitchFamily="34" charset="0"/>
              <a:buChar char="•"/>
            </a:pPr>
            <a:r>
              <a:rPr lang="en-US" sz="2800" b="1" spc="-12" dirty="0" smtClean="0">
                <a:latin typeface="Arial Narrow" panose="020B0606020202030204" pitchFamily="34" charset="0"/>
                <a:cs typeface="Arial"/>
              </a:rPr>
              <a:t>All 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control fl</a:t>
            </a:r>
            <a:r>
              <a:rPr lang="en-US" sz="2800" b="1" spc="-61" dirty="0">
                <a:latin typeface="Arial Narrow" panose="020B0606020202030204" pitchFamily="34" charset="0"/>
                <a:cs typeface="Arial"/>
              </a:rPr>
              <a:t>o</a:t>
            </a:r>
            <a:r>
              <a:rPr lang="en-US" sz="2800" b="1" spc="-25" dirty="0">
                <a:latin typeface="Arial Narrow" panose="020B0606020202030204" pitchFamily="34" charset="0"/>
                <a:cs typeface="Arial"/>
              </a:rPr>
              <a:t>w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 const</a:t>
            </a:r>
            <a:r>
              <a:rPr lang="en-US" sz="28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uct</a:t>
            </a:r>
            <a:r>
              <a:rPr lang="en-US" sz="2800" b="1" spc="-49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, including function </a:t>
            </a:r>
            <a:r>
              <a:rPr lang="en-US" sz="2800" b="1" spc="-12" dirty="0" smtClean="0">
                <a:latin typeface="Arial Narrow" panose="020B0606020202030204" pitchFamily="34" charset="0"/>
                <a:cs typeface="Arial"/>
              </a:rPr>
              <a:t>calls</a:t>
            </a:r>
            <a:endParaRPr lang="en-US" sz="2800" b="1" dirty="0">
              <a:latin typeface="Arial Narrow" panose="020B0606020202030204" pitchFamily="34" charset="0"/>
              <a:cs typeface="Arial"/>
            </a:endParaRPr>
          </a:p>
          <a:p>
            <a:pPr marL="1002735" lvl="1" indent="-457200">
              <a:buFont typeface="Arial" panose="020B0604020202020204" pitchFamily="34" charset="0"/>
              <a:buChar char="•"/>
            </a:pPr>
            <a:r>
              <a:rPr lang="en-US" sz="2800" b="1" spc="-12" dirty="0" smtClean="0">
                <a:latin typeface="Arial Narrow" panose="020B0606020202030204" pitchFamily="34" charset="0"/>
                <a:cs typeface="Arial"/>
              </a:rPr>
              <a:t>(more) non-dete</a:t>
            </a:r>
            <a:r>
              <a:rPr lang="en-US" sz="2800" b="1" spc="49" dirty="0" smtClean="0">
                <a:latin typeface="Arial Narrow" panose="020B0606020202030204" pitchFamily="34" charset="0"/>
                <a:cs typeface="Arial"/>
              </a:rPr>
              <a:t>r</a:t>
            </a:r>
            <a:r>
              <a:rPr lang="en-US" sz="2800" b="1" spc="-25" dirty="0" smtClean="0">
                <a:latin typeface="Arial Narrow" panose="020B0606020202030204" pitchFamily="34" charset="0"/>
                <a:cs typeface="Arial"/>
              </a:rPr>
              <a:t>minism</a:t>
            </a:r>
          </a:p>
          <a:p>
            <a:pPr marL="31185"/>
            <a:endParaRPr lang="en-US" sz="2800" b="1" spc="-25" dirty="0">
              <a:solidFill>
                <a:srgbClr val="4D9905"/>
              </a:solidFill>
              <a:latin typeface="Arial Narrow" panose="020B0606020202030204" pitchFamily="34" charset="0"/>
              <a:cs typeface="Arial"/>
            </a:endParaRPr>
          </a:p>
          <a:p>
            <a:pPr marL="31185"/>
            <a:r>
              <a:rPr lang="en-US" sz="2800" b="1" spc="86" dirty="0" smtClean="0">
                <a:solidFill>
                  <a:srgbClr val="4D9905"/>
                </a:solidFill>
                <a:latin typeface="Arial Narrow" panose="020B0606020202030204" pitchFamily="34" charset="0"/>
                <a:cs typeface="Meiryo"/>
              </a:rPr>
              <a:t>✔</a:t>
            </a:r>
            <a:r>
              <a:rPr lang="en-US" sz="2800" b="1" spc="417" dirty="0" smtClean="0">
                <a:solidFill>
                  <a:srgbClr val="4D9905"/>
                </a:solidFill>
                <a:latin typeface="Arial Narrow" panose="020B0606020202030204" pitchFamily="34" charset="0"/>
                <a:cs typeface="Meiryo"/>
              </a:rPr>
              <a:t> </a:t>
            </a:r>
            <a:r>
              <a:rPr lang="en-US" sz="2800" b="1" spc="-25" dirty="0">
                <a:latin typeface="Arial Narrow" panose="020B0606020202030204" pitchFamily="34" charset="0"/>
                <a:cs typeface="Arial"/>
              </a:rPr>
              <a:t>BDD-based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800" b="1" spc="-25" dirty="0">
                <a:latin typeface="Arial Narrow" panose="020B0606020202030204" pitchFamily="34" charset="0"/>
                <a:cs typeface="Arial"/>
              </a:rPr>
              <a:t>model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800" b="1" spc="-25" dirty="0">
                <a:latin typeface="Arial Narrow" panose="020B0606020202030204" pitchFamily="34" charset="0"/>
                <a:cs typeface="Arial"/>
              </a:rPr>
              <a:t>che</a:t>
            </a:r>
            <a:r>
              <a:rPr lang="en-US" sz="2800" b="1" spc="-86" dirty="0">
                <a:latin typeface="Arial Narrow" panose="020B0606020202030204" pitchFamily="34" charset="0"/>
                <a:cs typeface="Arial"/>
              </a:rPr>
              <a:t>c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king </a:t>
            </a:r>
            <a:r>
              <a:rPr lang="en-US" sz="2800" b="1" spc="-25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sz="28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lang="en-US" sz="2800" b="1" spc="-25" dirty="0">
                <a:latin typeface="Arial Narrow" panose="020B0606020202030204" pitchFamily="34" charset="0"/>
                <a:cs typeface="Arial"/>
              </a:rPr>
              <a:t>w</a:t>
            </a:r>
            <a:r>
              <a:rPr lang="en-US" sz="28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800" b="1" spc="-25" dirty="0">
                <a:latin typeface="Arial Narrow" panose="020B0606020202030204" pitchFamily="34" charset="0"/>
                <a:cs typeface="Arial"/>
              </a:rPr>
              <a:t>scales</a:t>
            </a:r>
            <a:endParaRPr lang="en-US" sz="2800" b="1" dirty="0">
              <a:latin typeface="Arial Narrow" panose="020B0606020202030204" pitchFamily="34" charset="0"/>
              <a:cs typeface="Arial"/>
            </a:endParaRPr>
          </a:p>
          <a:p>
            <a:pPr marL="737522">
              <a:lnSpc>
                <a:spcPts val="2934"/>
              </a:lnSpc>
            </a:pPr>
            <a:endParaRPr lang="en-US" sz="2800" b="1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endParaRPr lang="en-US" sz="2700" b="1" dirty="0" smtClean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endParaRPr sz="27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316" y="5029974"/>
            <a:ext cx="7258089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7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24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Finite-State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Model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Che</a:t>
            </a:r>
            <a:r>
              <a:rPr sz="3600" spc="-86" dirty="0">
                <a:cs typeface="Arial"/>
              </a:rPr>
              <a:t>c</a:t>
            </a:r>
            <a:r>
              <a:rPr sz="3600" spc="-25" dirty="0">
                <a:cs typeface="Arial"/>
              </a:rPr>
              <a:t>ke</a:t>
            </a:r>
            <a:r>
              <a:rPr sz="3600" spc="-61" dirty="0">
                <a:cs typeface="Arial"/>
              </a:rPr>
              <a:t>r</a:t>
            </a:r>
            <a:r>
              <a:rPr sz="3600" spc="-25" dirty="0">
                <a:cs typeface="Arial"/>
              </a:rPr>
              <a:t>s:</a:t>
            </a:r>
            <a:r>
              <a:rPr sz="3600" spc="184" dirty="0">
                <a:cs typeface="Arial"/>
              </a:rPr>
              <a:t> </a:t>
            </a:r>
            <a:r>
              <a:rPr sz="3600" spc="-25" dirty="0">
                <a:cs typeface="Arial"/>
              </a:rPr>
              <a:t>SMV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645" y="1942665"/>
            <a:ext cx="2925169" cy="18429"/>
          </a:xfrm>
          <a:custGeom>
            <a:avLst/>
            <a:gdLst/>
            <a:ahLst/>
            <a:cxnLst/>
            <a:rect l="l" t="t" r="r" b="b"/>
            <a:pathLst>
              <a:path w="1067182" h="8873">
                <a:moveTo>
                  <a:pt x="0" y="8873"/>
                </a:moveTo>
                <a:lnTo>
                  <a:pt x="1067182" y="8873"/>
                </a:lnTo>
                <a:lnTo>
                  <a:pt x="1067182" y="0"/>
                </a:lnTo>
                <a:lnTo>
                  <a:pt x="0" y="0"/>
                </a:lnTo>
                <a:lnTo>
                  <a:pt x="0" y="8873"/>
                </a:lnTo>
                <a:close/>
              </a:path>
            </a:pathLst>
          </a:custGeom>
          <a:solidFill>
            <a:srgbClr val="FFFD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127" y="1423873"/>
            <a:ext cx="2925169" cy="52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9839" y="1247944"/>
            <a:ext cx="2414139" cy="7359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7600" spc="-1601" baseline="-9485" dirty="0">
                <a:latin typeface="Meiryo"/>
                <a:cs typeface="Meiryo"/>
              </a:rPr>
              <a:t>①</a:t>
            </a:r>
            <a:r>
              <a:rPr sz="7600" spc="-219" baseline="-9485" dirty="0">
                <a:latin typeface="Meiryo"/>
                <a:cs typeface="Meiryo"/>
              </a:rPr>
              <a:t> </a:t>
            </a:r>
            <a:r>
              <a:rPr sz="2700" spc="-221" dirty="0">
                <a:latin typeface="Arial"/>
                <a:cs typeface="Arial"/>
              </a:rPr>
              <a:t>V</a:t>
            </a:r>
            <a:r>
              <a:rPr sz="2700" spc="-25" dirty="0">
                <a:latin typeface="Arial"/>
                <a:cs typeface="Arial"/>
              </a:rPr>
              <a:t>a</a:t>
            </a:r>
            <a:r>
              <a:rPr sz="2700" spc="25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ia</a:t>
            </a:r>
            <a:r>
              <a:rPr sz="2700" spc="-86" dirty="0">
                <a:latin typeface="Arial"/>
                <a:cs typeface="Arial"/>
              </a:rPr>
              <a:t>b</a:t>
            </a:r>
            <a:r>
              <a:rPr sz="2700" spc="-12" dirty="0">
                <a:latin typeface="Arial"/>
                <a:cs typeface="Arial"/>
              </a:rPr>
              <a:t>les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187" y="3490294"/>
            <a:ext cx="10756593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2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6807" y="6191250"/>
            <a:ext cx="5101549" cy="2919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1875769" algn="just"/>
            <a:endParaRPr sz="2200" dirty="0">
              <a:latin typeface="Arial"/>
              <a:cs typeface="Arial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76229" y="2338917"/>
            <a:ext cx="11510306" cy="3771938"/>
            <a:chOff x="1137645" y="2266912"/>
            <a:chExt cx="11259142" cy="3771938"/>
          </a:xfrm>
        </p:grpSpPr>
        <p:sp>
          <p:nvSpPr>
            <p:cNvPr id="10" name="object 10"/>
            <p:cNvSpPr txBox="1"/>
            <p:nvPr/>
          </p:nvSpPr>
          <p:spPr>
            <a:xfrm>
              <a:off x="1137645" y="2266912"/>
              <a:ext cx="11259142" cy="37719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200" b="1" dirty="0">
                  <a:latin typeface="Arial"/>
                  <a:cs typeface="Arial"/>
                </a:rPr>
                <a:t>VAR  </a:t>
              </a:r>
              <a:r>
                <a:rPr sz="2200" dirty="0" smtClean="0">
                  <a:latin typeface="Arial"/>
                  <a:cs typeface="Arial"/>
                </a:rPr>
                <a:t>b0</a:t>
              </a:r>
              <a:r>
                <a:rPr lang="en-US" sz="2200" dirty="0" smtClean="0">
                  <a:latin typeface="Arial"/>
                  <a:cs typeface="Arial"/>
                </a:rPr>
                <a:t>_</a:t>
              </a:r>
              <a:r>
                <a:rPr sz="2200" dirty="0" smtClean="0">
                  <a:latin typeface="Arial"/>
                  <a:cs typeface="Arial"/>
                </a:rPr>
                <a:t>argc</a:t>
              </a:r>
              <a:r>
                <a:rPr lang="en-US" sz="2200" dirty="0" smtClean="0">
                  <a:latin typeface="Arial"/>
                  <a:cs typeface="Arial"/>
                </a:rPr>
                <a:t>_</a:t>
              </a:r>
              <a:r>
                <a:rPr sz="2200" dirty="0" smtClean="0">
                  <a:latin typeface="Arial"/>
                  <a:cs typeface="Arial"/>
                </a:rPr>
                <a:t>ge</a:t>
              </a:r>
              <a:r>
                <a:rPr lang="en-US" sz="2200" dirty="0" smtClean="0">
                  <a:latin typeface="Arial"/>
                  <a:cs typeface="Arial"/>
                </a:rPr>
                <a:t>_</a:t>
              </a:r>
              <a:r>
                <a:rPr sz="2200" dirty="0" smtClean="0">
                  <a:latin typeface="Arial"/>
                  <a:cs typeface="Arial"/>
                </a:rPr>
                <a:t>1 </a:t>
              </a:r>
              <a:r>
                <a:rPr sz="2200" dirty="0">
                  <a:latin typeface="Arial"/>
                  <a:cs typeface="Arial"/>
                </a:rPr>
                <a:t>:   </a:t>
              </a:r>
              <a:r>
                <a:rPr sz="2200" b="1" dirty="0" err="1">
                  <a:latin typeface="Arial"/>
                  <a:cs typeface="Arial"/>
                </a:rPr>
                <a:t>boolean</a:t>
              </a:r>
              <a:r>
                <a:rPr sz="2200" b="1" dirty="0">
                  <a:latin typeface="Arial"/>
                  <a:cs typeface="Arial"/>
                </a:rPr>
                <a:t> </a:t>
              </a:r>
              <a:r>
                <a:rPr sz="2200" dirty="0" smtClean="0">
                  <a:latin typeface="Arial"/>
                  <a:cs typeface="Arial"/>
                </a:rPr>
                <a:t>;</a:t>
              </a:r>
              <a:r>
                <a:rPr lang="en-US" sz="2200" dirty="0">
                  <a:latin typeface="Arial"/>
                  <a:cs typeface="Arial"/>
                </a:rPr>
                <a:t>	</a:t>
              </a:r>
              <a:r>
                <a:rPr lang="en-US" sz="2200" dirty="0" smtClean="0">
                  <a:latin typeface="Arial"/>
                  <a:cs typeface="Arial"/>
                </a:rPr>
                <a:t>	</a:t>
              </a:r>
              <a:r>
                <a:rPr lang="pt-BR" sz="2200" i="1" dirty="0" smtClean="0">
                  <a:cs typeface="Arial"/>
                </a:rPr>
                <a:t>−−  </a:t>
              </a:r>
              <a:r>
                <a:rPr lang="pt-BR" sz="2200" dirty="0" smtClean="0">
                  <a:cs typeface="Arial"/>
                </a:rPr>
                <a:t>argc </a:t>
              </a:r>
              <a:r>
                <a:rPr lang="pt-BR" sz="2200" i="1" dirty="0">
                  <a:cs typeface="Arial"/>
                </a:rPr>
                <a:t>&gt;</a:t>
              </a:r>
              <a:r>
                <a:rPr lang="pt-BR" sz="2200" dirty="0">
                  <a:cs typeface="Arial"/>
                </a:rPr>
                <a:t>= </a:t>
              </a:r>
              <a:r>
                <a:rPr lang="pt-BR" sz="2200" dirty="0" smtClean="0">
                  <a:cs typeface="Arial"/>
                </a:rPr>
                <a:t>1</a:t>
              </a:r>
              <a:endParaRPr lang="pt-BR" sz="2200" dirty="0" smtClean="0">
                <a:cs typeface="Arial"/>
              </a:endParaRPr>
            </a:p>
            <a:p>
              <a:pPr marL="31185"/>
              <a:r>
                <a:rPr lang="pt-BR" sz="2200" b="1" dirty="0">
                  <a:cs typeface="Arial"/>
                </a:rPr>
                <a:t>VAR  </a:t>
              </a:r>
              <a:r>
                <a:rPr lang="pt-BR" sz="2200" dirty="0" smtClean="0">
                  <a:cs typeface="Arial"/>
                </a:rPr>
                <a:t>b1 </a:t>
              </a:r>
              <a:r>
                <a:rPr lang="pt-BR" sz="2200" dirty="0" smtClean="0">
                  <a:cs typeface="Arial"/>
                </a:rPr>
                <a:t>_</a:t>
              </a:r>
              <a:r>
                <a:rPr lang="pt-BR" sz="2200" dirty="0" smtClean="0">
                  <a:cs typeface="Arial"/>
                </a:rPr>
                <a:t>argc_le_2147483646 </a:t>
              </a:r>
              <a:r>
                <a:rPr lang="pt-BR" sz="2200" dirty="0">
                  <a:cs typeface="Arial"/>
                </a:rPr>
                <a:t>:   </a:t>
              </a:r>
              <a:r>
                <a:rPr lang="pt-BR" sz="2200" b="1" dirty="0">
                  <a:cs typeface="Arial"/>
                </a:rPr>
                <a:t>boolean </a:t>
              </a:r>
              <a:r>
                <a:rPr lang="pt-BR" sz="2200" dirty="0" smtClean="0">
                  <a:cs typeface="Arial"/>
                </a:rPr>
                <a:t>;	</a:t>
              </a:r>
              <a:r>
                <a:rPr lang="pt-BR" sz="2200" i="1" dirty="0" smtClean="0">
                  <a:cs typeface="Arial"/>
                </a:rPr>
                <a:t>−−  </a:t>
              </a:r>
              <a:r>
                <a:rPr lang="pt-BR" sz="2200" dirty="0" smtClean="0">
                  <a:cs typeface="Arial"/>
                </a:rPr>
                <a:t>argc </a:t>
              </a:r>
              <a:r>
                <a:rPr lang="pt-BR" sz="2200" i="1" dirty="0" smtClean="0">
                  <a:cs typeface="Arial"/>
                </a:rPr>
                <a:t>&lt;</a:t>
              </a:r>
              <a:r>
                <a:rPr lang="pt-BR" sz="2200" dirty="0" smtClean="0">
                  <a:cs typeface="Arial"/>
                </a:rPr>
                <a:t>= 2147483646</a:t>
              </a:r>
              <a:endParaRPr lang="pt-BR" sz="2200" dirty="0" smtClean="0">
                <a:cs typeface="Arial"/>
              </a:endParaRPr>
            </a:p>
            <a:p>
              <a:pPr marL="31185" marR="1875769"/>
              <a:r>
                <a:rPr lang="en-US" sz="2200" b="1" dirty="0">
                  <a:cs typeface="Arial"/>
                </a:rPr>
                <a:t>VAR  </a:t>
              </a:r>
              <a:r>
                <a:rPr lang="en-US" sz="2200" dirty="0">
                  <a:cs typeface="Arial"/>
                </a:rPr>
                <a:t>b2 : </a:t>
              </a:r>
              <a:r>
                <a:rPr lang="en-US" sz="2200" dirty="0" smtClean="0">
                  <a:cs typeface="Arial"/>
                </a:rPr>
                <a:t>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 smtClean="0">
                  <a:cs typeface="Arial"/>
                </a:rPr>
                <a:t>;				</a:t>
              </a:r>
              <a:r>
                <a:rPr lang="pt-BR" sz="2200" i="1" dirty="0" smtClean="0">
                  <a:cs typeface="Arial"/>
                </a:rPr>
                <a:t>−−  </a:t>
              </a:r>
              <a:r>
                <a:rPr lang="pt-BR" sz="2200" dirty="0" smtClean="0">
                  <a:cs typeface="Arial"/>
                </a:rPr>
                <a:t>argv[argc </a:t>
              </a:r>
              <a:r>
                <a:rPr lang="pt-BR" sz="2200" dirty="0">
                  <a:cs typeface="Arial"/>
                </a:rPr>
                <a:t>] </a:t>
              </a:r>
              <a:r>
                <a:rPr lang="pt-BR" sz="2200" dirty="0" smtClean="0">
                  <a:cs typeface="Arial"/>
                </a:rPr>
                <a:t>== NULL</a:t>
              </a:r>
              <a:endParaRPr lang="en-US" sz="2200" dirty="0">
                <a:cs typeface="Arial"/>
              </a:endParaRPr>
            </a:p>
            <a:p>
              <a:pPr marL="31185" marR="31185" algn="just">
                <a:spcBef>
                  <a:spcPts val="37"/>
                </a:spcBef>
              </a:pPr>
              <a:r>
                <a:rPr lang="en-US" sz="2200" b="1" dirty="0">
                  <a:cs typeface="Arial"/>
                </a:rPr>
                <a:t>VAR  </a:t>
              </a:r>
              <a:r>
                <a:rPr lang="en-US" sz="2200" dirty="0" smtClean="0">
                  <a:cs typeface="Arial"/>
                </a:rPr>
                <a:t>b3_nmemb_ge_r </a:t>
              </a:r>
              <a:r>
                <a:rPr lang="en-US" sz="2200" dirty="0">
                  <a:cs typeface="Arial"/>
                </a:rPr>
                <a:t>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</a:t>
              </a:r>
            </a:p>
            <a:p>
              <a:pPr marL="31185" marR="1875769" algn="just">
                <a:spcBef>
                  <a:spcPts val="37"/>
                </a:spcBef>
              </a:pPr>
              <a:r>
                <a:rPr lang="en-US" sz="2200" b="1" dirty="0">
                  <a:cs typeface="Arial"/>
                </a:rPr>
                <a:t>VAR  </a:t>
              </a:r>
              <a:r>
                <a:rPr lang="en-US" sz="2200" dirty="0">
                  <a:cs typeface="Arial"/>
                </a:rPr>
                <a:t>b4 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</a:t>
              </a:r>
            </a:p>
            <a:p>
              <a:pPr marL="31185" marR="701659" algn="just">
                <a:lnSpc>
                  <a:spcPct val="101499"/>
                </a:lnSpc>
              </a:pPr>
              <a:r>
                <a:rPr lang="en-US" sz="2200" b="1" dirty="0">
                  <a:cs typeface="Arial"/>
                </a:rPr>
                <a:t>VAR  </a:t>
              </a:r>
              <a:r>
                <a:rPr lang="en-US" sz="2200" dirty="0" smtClean="0">
                  <a:cs typeface="Arial"/>
                </a:rPr>
                <a:t>b5_i_g </a:t>
              </a:r>
              <a:r>
                <a:rPr lang="en-US" sz="2200" dirty="0" smtClean="0">
                  <a:cs typeface="Arial"/>
                </a:rPr>
                <a:t>e_8 </a:t>
              </a:r>
              <a:r>
                <a:rPr lang="en-US" sz="2200" dirty="0">
                  <a:cs typeface="Arial"/>
                </a:rPr>
                <a:t>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 </a:t>
              </a:r>
              <a:endParaRPr lang="en-US" sz="2200" dirty="0" smtClean="0">
                <a:cs typeface="Arial"/>
              </a:endParaRPr>
            </a:p>
            <a:p>
              <a:pPr marL="31185" marR="701659" algn="just">
                <a:lnSpc>
                  <a:spcPct val="101499"/>
                </a:lnSpc>
              </a:pPr>
              <a:r>
                <a:rPr lang="en-US" sz="2200" b="1" dirty="0" smtClean="0">
                  <a:cs typeface="Arial"/>
                </a:rPr>
                <a:t>VAR  </a:t>
              </a:r>
              <a:r>
                <a:rPr lang="en-US" sz="2200" dirty="0" smtClean="0">
                  <a:cs typeface="Arial"/>
                </a:rPr>
                <a:t>b6_i_g </a:t>
              </a:r>
              <a:r>
                <a:rPr lang="en-US" sz="2200" dirty="0" err="1" smtClean="0">
                  <a:cs typeface="Arial"/>
                </a:rPr>
                <a:t>e_s</a:t>
              </a:r>
              <a:r>
                <a:rPr lang="en-US" sz="2200" dirty="0" smtClean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 </a:t>
              </a:r>
              <a:endParaRPr lang="en-US" sz="2200" dirty="0" smtClean="0">
                <a:cs typeface="Arial"/>
              </a:endParaRPr>
            </a:p>
            <a:p>
              <a:pPr marL="31185" marR="701659" algn="just">
                <a:lnSpc>
                  <a:spcPct val="101499"/>
                </a:lnSpc>
              </a:pPr>
              <a:r>
                <a:rPr lang="en-US" sz="2200" b="1" dirty="0" smtClean="0">
                  <a:cs typeface="Arial"/>
                </a:rPr>
                <a:t>VAR  </a:t>
              </a:r>
              <a:r>
                <a:rPr lang="en-US" sz="2200" dirty="0">
                  <a:cs typeface="Arial"/>
                </a:rPr>
                <a:t>b7 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</a:t>
              </a:r>
            </a:p>
            <a:p>
              <a:pPr marL="31185" marR="1875769" algn="just">
                <a:spcBef>
                  <a:spcPts val="37"/>
                </a:spcBef>
              </a:pPr>
              <a:r>
                <a:rPr lang="en-US" sz="2200" b="1" dirty="0">
                  <a:cs typeface="Arial"/>
                </a:rPr>
                <a:t>VAR  </a:t>
              </a:r>
              <a:r>
                <a:rPr lang="en-US" sz="2200" dirty="0">
                  <a:cs typeface="Arial"/>
                </a:rPr>
                <a:t>b8 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</a:t>
              </a:r>
            </a:p>
            <a:p>
              <a:pPr marL="31185" marR="701659" algn="just">
                <a:spcBef>
                  <a:spcPts val="37"/>
                </a:spcBef>
              </a:pPr>
              <a:r>
                <a:rPr lang="en-US" sz="2200" b="1" dirty="0">
                  <a:cs typeface="Arial"/>
                </a:rPr>
                <a:t>VAR  </a:t>
              </a:r>
              <a:r>
                <a:rPr lang="en-US" sz="2200" dirty="0" smtClean="0">
                  <a:cs typeface="Arial"/>
                </a:rPr>
                <a:t>b9_s_g </a:t>
              </a:r>
              <a:r>
                <a:rPr lang="en-US" sz="2200" dirty="0" smtClean="0">
                  <a:cs typeface="Arial"/>
                </a:rPr>
                <a:t>t_0 </a:t>
              </a:r>
              <a:r>
                <a:rPr lang="en-US" sz="2200" dirty="0">
                  <a:cs typeface="Arial"/>
                </a:rPr>
                <a:t>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</a:t>
              </a:r>
            </a:p>
            <a:p>
              <a:pPr marL="31185" marR="533261" algn="just">
                <a:spcBef>
                  <a:spcPts val="37"/>
                </a:spcBef>
              </a:pPr>
              <a:r>
                <a:rPr lang="en-US" sz="2200" b="1" dirty="0">
                  <a:cs typeface="Arial"/>
                </a:rPr>
                <a:t>VAR  </a:t>
              </a:r>
              <a:r>
                <a:rPr lang="en-US" sz="2200" dirty="0" smtClean="0">
                  <a:cs typeface="Arial"/>
                </a:rPr>
                <a:t>b10_s_g </a:t>
              </a:r>
              <a:r>
                <a:rPr lang="en-US" sz="2200" dirty="0" smtClean="0">
                  <a:cs typeface="Arial"/>
                </a:rPr>
                <a:t>t_1 </a:t>
              </a:r>
              <a:r>
                <a:rPr lang="en-US" sz="2200" dirty="0">
                  <a:cs typeface="Arial"/>
                </a:rPr>
                <a:t>:   </a:t>
              </a:r>
              <a:r>
                <a:rPr lang="en-US" sz="2200" b="1" dirty="0" err="1">
                  <a:cs typeface="Arial"/>
                </a:rPr>
                <a:t>boolean</a:t>
              </a:r>
              <a:r>
                <a:rPr lang="en-US" sz="2200" b="1" dirty="0">
                  <a:cs typeface="Arial"/>
                </a:rPr>
                <a:t> </a:t>
              </a:r>
              <a:r>
                <a:rPr lang="en-US" sz="2200" dirty="0">
                  <a:cs typeface="Arial"/>
                </a:rPr>
                <a:t>;</a:t>
              </a:r>
            </a:p>
            <a:p>
              <a:pPr marL="120062" marR="4078978" algn="just">
                <a:spcBef>
                  <a:spcPts val="37"/>
                </a:spcBef>
              </a:pPr>
              <a:r>
                <a:rPr lang="en-US" sz="2200" dirty="0">
                  <a:cs typeface="Arial"/>
                </a:rPr>
                <a:t>. . .</a:t>
              </a:r>
            </a:p>
            <a:p>
              <a:pPr marL="31185"/>
              <a:endParaRPr lang="pt-BR" sz="2200" dirty="0">
                <a:cs typeface="Arial"/>
              </a:endParaRPr>
            </a:p>
            <a:p>
              <a:pPr marL="31185"/>
              <a:endParaRPr lang="pt-BR" sz="2200" dirty="0">
                <a:cs typeface="Arial"/>
              </a:endParaRPr>
            </a:p>
            <a:p>
              <a:pPr marL="31185"/>
              <a:endParaRPr sz="2200" dirty="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215187" y="3331259"/>
              <a:ext cx="4062441" cy="27075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37"/>
                </a:spcBef>
              </a:pPr>
              <a:r>
                <a:rPr sz="2200" i="1" dirty="0" smtClean="0">
                  <a:latin typeface="Arial"/>
                  <a:cs typeface="Arial"/>
                </a:rPr>
                <a:t>−−  </a:t>
              </a:r>
              <a:r>
                <a:rPr sz="2200" dirty="0" err="1">
                  <a:latin typeface="Arial"/>
                  <a:cs typeface="Arial"/>
                </a:rPr>
                <a:t>nmemb</a:t>
              </a:r>
              <a:r>
                <a:rPr sz="2200" dirty="0">
                  <a:latin typeface="Arial"/>
                  <a:cs typeface="Arial"/>
                </a:rPr>
                <a:t> </a:t>
              </a:r>
              <a:r>
                <a:rPr sz="2200" i="1" dirty="0" smtClean="0">
                  <a:latin typeface="Arial"/>
                  <a:cs typeface="Arial"/>
                </a:rPr>
                <a:t>&gt;</a:t>
              </a:r>
              <a:r>
                <a:rPr sz="2200" dirty="0" smtClean="0">
                  <a:latin typeface="Arial"/>
                  <a:cs typeface="Arial"/>
                </a:rPr>
                <a:t>= </a:t>
              </a:r>
              <a:r>
                <a:rPr sz="2200" dirty="0">
                  <a:latin typeface="Arial"/>
                  <a:cs typeface="Arial"/>
                </a:rPr>
                <a:t>r</a:t>
              </a:r>
            </a:p>
            <a:p>
              <a:pPr marL="31185">
                <a:spcBef>
                  <a:spcPts val="37"/>
                </a:spcBef>
              </a:pPr>
              <a:r>
                <a:rPr sz="2200" i="1" dirty="0">
                  <a:latin typeface="Arial"/>
                  <a:cs typeface="Arial"/>
                </a:rPr>
                <a:t>−−  </a:t>
              </a:r>
              <a:r>
                <a:rPr sz="2200" dirty="0">
                  <a:latin typeface="Arial"/>
                  <a:cs typeface="Arial"/>
                </a:rPr>
                <a:t>p1 </a:t>
              </a:r>
              <a:r>
                <a:rPr sz="2200" dirty="0" smtClean="0">
                  <a:latin typeface="Arial"/>
                  <a:cs typeface="Arial"/>
                </a:rPr>
                <a:t>== &amp;array[0]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i="1" dirty="0">
                  <a:latin typeface="Arial"/>
                  <a:cs typeface="Arial"/>
                </a:rPr>
                <a:t>−−   </a:t>
              </a:r>
              <a:r>
                <a:rPr sz="2200" dirty="0" err="1">
                  <a:latin typeface="Arial"/>
                  <a:cs typeface="Arial"/>
                </a:rPr>
                <a:t>i</a:t>
              </a:r>
              <a:r>
                <a:rPr sz="2200" dirty="0">
                  <a:latin typeface="Arial"/>
                  <a:cs typeface="Arial"/>
                </a:rPr>
                <a:t> </a:t>
              </a:r>
              <a:r>
                <a:rPr sz="2200" i="1" dirty="0" smtClean="0">
                  <a:latin typeface="Arial"/>
                  <a:cs typeface="Arial"/>
                </a:rPr>
                <a:t>&gt;</a:t>
              </a:r>
              <a:r>
                <a:rPr sz="2200" dirty="0" smtClean="0">
                  <a:latin typeface="Arial"/>
                  <a:cs typeface="Arial"/>
                </a:rPr>
                <a:t>=  </a:t>
              </a:r>
              <a:r>
                <a:rPr sz="2200" dirty="0">
                  <a:latin typeface="Arial"/>
                  <a:cs typeface="Arial"/>
                </a:rPr>
                <a:t>8</a:t>
              </a:r>
            </a:p>
            <a:p>
              <a:pPr marL="31185">
                <a:spcBef>
                  <a:spcPts val="37"/>
                </a:spcBef>
              </a:pPr>
              <a:r>
                <a:rPr sz="2200" i="1" dirty="0">
                  <a:latin typeface="Arial"/>
                  <a:cs typeface="Arial"/>
                </a:rPr>
                <a:t>−−   </a:t>
              </a:r>
              <a:r>
                <a:rPr sz="2200" dirty="0" err="1">
                  <a:latin typeface="Arial"/>
                  <a:cs typeface="Arial"/>
                </a:rPr>
                <a:t>i</a:t>
              </a:r>
              <a:r>
                <a:rPr sz="2200" dirty="0">
                  <a:latin typeface="Arial"/>
                  <a:cs typeface="Arial"/>
                </a:rPr>
                <a:t> </a:t>
              </a:r>
              <a:r>
                <a:rPr sz="2200" i="1" dirty="0" smtClean="0">
                  <a:latin typeface="Arial"/>
                  <a:cs typeface="Arial"/>
                </a:rPr>
                <a:t>&gt;</a:t>
              </a:r>
              <a:r>
                <a:rPr sz="2200" dirty="0" smtClean="0">
                  <a:latin typeface="Arial"/>
                  <a:cs typeface="Arial"/>
                </a:rPr>
                <a:t>=  </a:t>
              </a:r>
              <a:r>
                <a:rPr sz="2200" dirty="0">
                  <a:latin typeface="Arial"/>
                  <a:cs typeface="Arial"/>
                </a:rPr>
                <a:t>s</a:t>
              </a:r>
            </a:p>
            <a:p>
              <a:pPr marL="31185">
                <a:spcBef>
                  <a:spcPts val="37"/>
                </a:spcBef>
              </a:pPr>
              <a:r>
                <a:rPr sz="2200" i="1" dirty="0">
                  <a:latin typeface="Arial"/>
                  <a:cs typeface="Arial"/>
                </a:rPr>
                <a:t>−−  </a:t>
              </a:r>
              <a:r>
                <a:rPr sz="2200" dirty="0">
                  <a:latin typeface="Arial"/>
                  <a:cs typeface="Arial"/>
                </a:rPr>
                <a:t>1 </a:t>
              </a:r>
              <a:r>
                <a:rPr sz="2200" dirty="0" smtClean="0">
                  <a:latin typeface="Arial"/>
                  <a:cs typeface="Arial"/>
                </a:rPr>
                <a:t>+  </a:t>
              </a:r>
              <a:r>
                <a:rPr sz="2200" dirty="0">
                  <a:latin typeface="Arial"/>
                  <a:cs typeface="Arial"/>
                </a:rPr>
                <a:t>i  </a:t>
              </a:r>
              <a:r>
                <a:rPr sz="2200" i="1" dirty="0">
                  <a:latin typeface="Arial"/>
                  <a:cs typeface="Arial"/>
                </a:rPr>
                <a:t>&gt;</a:t>
              </a:r>
              <a:r>
                <a:rPr sz="2200" dirty="0">
                  <a:latin typeface="Arial"/>
                  <a:cs typeface="Arial"/>
                </a:rPr>
                <a:t>=  8</a:t>
              </a:r>
            </a:p>
            <a:p>
              <a:pPr marL="31185">
                <a:spcBef>
                  <a:spcPts val="37"/>
                </a:spcBef>
              </a:pPr>
              <a:r>
                <a:rPr sz="2200" i="1" dirty="0">
                  <a:latin typeface="Arial"/>
                  <a:cs typeface="Arial"/>
                </a:rPr>
                <a:t>−−  </a:t>
              </a:r>
              <a:r>
                <a:rPr sz="2200" dirty="0">
                  <a:latin typeface="Arial"/>
                  <a:cs typeface="Arial"/>
                </a:rPr>
                <a:t>1 </a:t>
              </a:r>
              <a:r>
                <a:rPr sz="2200" dirty="0" smtClean="0">
                  <a:latin typeface="Arial"/>
                  <a:cs typeface="Arial"/>
                </a:rPr>
                <a:t>+  </a:t>
              </a:r>
              <a:r>
                <a:rPr sz="2200" dirty="0">
                  <a:latin typeface="Arial"/>
                  <a:cs typeface="Arial"/>
                </a:rPr>
                <a:t>i  </a:t>
              </a:r>
              <a:r>
                <a:rPr sz="2200" i="1" dirty="0">
                  <a:latin typeface="Arial"/>
                  <a:cs typeface="Arial"/>
                </a:rPr>
                <a:t>&gt;</a:t>
              </a:r>
              <a:r>
                <a:rPr sz="2200" dirty="0">
                  <a:latin typeface="Arial"/>
                  <a:cs typeface="Arial"/>
                </a:rPr>
                <a:t>=  s</a:t>
              </a:r>
            </a:p>
            <a:p>
              <a:pPr marL="31185">
                <a:spcBef>
                  <a:spcPts val="37"/>
                </a:spcBef>
              </a:pPr>
              <a:r>
                <a:rPr sz="2200" i="1" dirty="0">
                  <a:latin typeface="Arial"/>
                  <a:cs typeface="Arial"/>
                </a:rPr>
                <a:t>−−  </a:t>
              </a:r>
              <a:r>
                <a:rPr sz="2200" dirty="0">
                  <a:latin typeface="Arial"/>
                  <a:cs typeface="Arial"/>
                </a:rPr>
                <a:t>s </a:t>
              </a:r>
              <a:r>
                <a:rPr sz="2200" i="1" dirty="0" smtClean="0">
                  <a:latin typeface="Arial"/>
                  <a:cs typeface="Arial"/>
                </a:rPr>
                <a:t>&gt; </a:t>
              </a:r>
              <a:r>
                <a:rPr sz="2200" dirty="0">
                  <a:latin typeface="Arial"/>
                  <a:cs typeface="Arial"/>
                </a:rPr>
                <a:t>0</a:t>
              </a:r>
            </a:p>
            <a:p>
              <a:pPr marL="31185">
                <a:spcBef>
                  <a:spcPts val="37"/>
                </a:spcBef>
              </a:pPr>
              <a:r>
                <a:rPr sz="2200" i="1" dirty="0">
                  <a:latin typeface="Arial"/>
                  <a:cs typeface="Arial"/>
                </a:rPr>
                <a:t>−−  </a:t>
              </a:r>
              <a:r>
                <a:rPr sz="2200" dirty="0">
                  <a:latin typeface="Arial"/>
                  <a:cs typeface="Arial"/>
                </a:rPr>
                <a:t>s </a:t>
              </a:r>
              <a:r>
                <a:rPr sz="2200" i="1" dirty="0" smtClean="0">
                  <a:latin typeface="Arial"/>
                  <a:cs typeface="Arial"/>
                </a:rPr>
                <a:t>&gt; </a:t>
              </a:r>
              <a:r>
                <a:rPr sz="2200" dirty="0">
                  <a:latin typeface="Arial"/>
                  <a:cs typeface="Arial"/>
                </a:rPr>
                <a:t>1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12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Finite-State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Model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Che</a:t>
            </a:r>
            <a:r>
              <a:rPr sz="3600" spc="-86" dirty="0">
                <a:cs typeface="Arial"/>
              </a:rPr>
              <a:t>c</a:t>
            </a:r>
            <a:r>
              <a:rPr sz="3600" spc="-25" dirty="0">
                <a:cs typeface="Arial"/>
              </a:rPr>
              <a:t>ke</a:t>
            </a:r>
            <a:r>
              <a:rPr sz="3600" spc="-61" dirty="0">
                <a:cs typeface="Arial"/>
              </a:rPr>
              <a:t>r</a:t>
            </a:r>
            <a:r>
              <a:rPr sz="3600" spc="-25" dirty="0">
                <a:cs typeface="Arial"/>
              </a:rPr>
              <a:t>s:</a:t>
            </a:r>
            <a:r>
              <a:rPr sz="3600" spc="184" dirty="0">
                <a:cs typeface="Arial"/>
              </a:rPr>
              <a:t> </a:t>
            </a:r>
            <a:r>
              <a:rPr sz="3600" spc="-25" dirty="0">
                <a:cs typeface="Arial"/>
              </a:rPr>
              <a:t>SMV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645" y="1827029"/>
            <a:ext cx="2925169" cy="18429"/>
          </a:xfrm>
          <a:custGeom>
            <a:avLst/>
            <a:gdLst/>
            <a:ahLst/>
            <a:cxnLst/>
            <a:rect l="l" t="t" r="r" b="b"/>
            <a:pathLst>
              <a:path w="1067182" h="8873">
                <a:moveTo>
                  <a:pt x="0" y="8873"/>
                </a:moveTo>
                <a:lnTo>
                  <a:pt x="1067182" y="8873"/>
                </a:lnTo>
                <a:lnTo>
                  <a:pt x="1067182" y="0"/>
                </a:lnTo>
                <a:lnTo>
                  <a:pt x="0" y="0"/>
                </a:lnTo>
                <a:lnTo>
                  <a:pt x="0" y="8873"/>
                </a:lnTo>
                <a:close/>
              </a:path>
            </a:pathLst>
          </a:custGeom>
          <a:solidFill>
            <a:srgbClr val="FFFD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127" y="1308236"/>
            <a:ext cx="2925169" cy="52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9839" y="1134392"/>
            <a:ext cx="2798803" cy="7345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7600" spc="-1233" baseline="-8130" dirty="0" smtClean="0">
                <a:latin typeface="Meiryo"/>
                <a:cs typeface="Meiryo"/>
              </a:rPr>
              <a:t>②</a:t>
            </a:r>
            <a:r>
              <a:rPr lang="en-US" sz="7600" spc="-1233" baseline="-8130" dirty="0" smtClean="0">
                <a:latin typeface="Meiryo"/>
                <a:cs typeface="Meiryo"/>
              </a:rPr>
              <a:t>  </a:t>
            </a:r>
            <a:r>
              <a:rPr sz="2700" spc="-12" dirty="0" smtClean="0">
                <a:latin typeface="Arial"/>
                <a:cs typeface="Arial"/>
              </a:rPr>
              <a:t>Control </a:t>
            </a:r>
            <a:r>
              <a:rPr sz="2700" spc="-12" dirty="0">
                <a:latin typeface="Arial"/>
                <a:cs typeface="Arial"/>
              </a:rPr>
              <a:t>Fl</a:t>
            </a:r>
            <a:r>
              <a:rPr sz="2700" spc="-74" dirty="0">
                <a:latin typeface="Arial"/>
                <a:cs typeface="Arial"/>
              </a:rPr>
              <a:t>o</a:t>
            </a:r>
            <a:r>
              <a:rPr sz="2700" spc="-25" dirty="0">
                <a:latin typeface="Arial"/>
                <a:cs typeface="Arial"/>
              </a:rPr>
              <a:t>w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161" y="2151275"/>
            <a:ext cx="8754962" cy="4520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lang="en-US" sz="2200" i="1" dirty="0" smtClean="0">
                <a:latin typeface="Arial"/>
                <a:cs typeface="Arial"/>
              </a:rPr>
              <a:t>--</a:t>
            </a:r>
            <a:r>
              <a:rPr sz="2200" i="1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program   </a:t>
            </a:r>
            <a:r>
              <a:rPr sz="2200" dirty="0" smtClean="0">
                <a:latin typeface="Arial"/>
                <a:cs typeface="Arial"/>
              </a:rPr>
              <a:t>counter : 56 is the </a:t>
            </a:r>
            <a:r>
              <a:rPr lang="en-US" sz="2200" dirty="0" smtClean="0">
                <a:latin typeface="Arial"/>
                <a:cs typeface="Arial"/>
              </a:rPr>
              <a:t>"</a:t>
            </a:r>
            <a:r>
              <a:rPr sz="2200" dirty="0" smtClean="0">
                <a:latin typeface="Arial"/>
                <a:cs typeface="Arial"/>
              </a:rPr>
              <a:t>terminatin</a:t>
            </a:r>
            <a:r>
              <a:rPr lang="en-US" sz="2200" dirty="0" smtClean="0">
                <a:latin typeface="Arial"/>
                <a:cs typeface="Arial"/>
              </a:rPr>
              <a:t>g”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PC</a:t>
            </a:r>
          </a:p>
          <a:p>
            <a:pPr marL="53014">
              <a:spcBef>
                <a:spcPts val="37"/>
              </a:spcBef>
            </a:pPr>
            <a:r>
              <a:rPr sz="2200" b="1" dirty="0">
                <a:latin typeface="Arial"/>
                <a:cs typeface="Arial"/>
              </a:rPr>
              <a:t>VAR  </a:t>
            </a:r>
            <a:r>
              <a:rPr sz="2200" dirty="0">
                <a:latin typeface="Arial"/>
                <a:cs typeface="Arial"/>
              </a:rPr>
              <a:t>PC :   0 . . </a:t>
            </a:r>
            <a:r>
              <a:rPr sz="2200" dirty="0" smtClean="0">
                <a:latin typeface="Arial"/>
                <a:cs typeface="Arial"/>
              </a:rPr>
              <a:t>56 </a:t>
            </a:r>
            <a:r>
              <a:rPr sz="2200" dirty="0">
                <a:latin typeface="Arial"/>
                <a:cs typeface="Arial"/>
              </a:rPr>
              <a:t>;</a:t>
            </a:r>
          </a:p>
          <a:p>
            <a:pPr marL="65488">
              <a:spcBef>
                <a:spcPts val="37"/>
              </a:spcBef>
            </a:pPr>
            <a:r>
              <a:rPr sz="2200" b="1" dirty="0">
                <a:latin typeface="Arial"/>
                <a:cs typeface="Arial"/>
              </a:rPr>
              <a:t>ASSIGN   </a:t>
            </a:r>
            <a:r>
              <a:rPr sz="2200" b="1" dirty="0" err="1" smtClean="0">
                <a:latin typeface="Arial"/>
                <a:cs typeface="Arial"/>
              </a:rPr>
              <a:t>init</a:t>
            </a:r>
            <a:r>
              <a:rPr sz="2200" b="1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PC</a:t>
            </a:r>
            <a:r>
              <a:rPr lang="en-US" sz="2200" dirty="0" smtClean="0">
                <a:latin typeface="Arial"/>
                <a:cs typeface="Arial"/>
              </a:rPr>
              <a:t>)</a:t>
            </a:r>
            <a:r>
              <a:rPr sz="2200" dirty="0" smtClean="0">
                <a:latin typeface="Arial"/>
                <a:cs typeface="Arial"/>
              </a:rPr>
              <a:t> := </a:t>
            </a:r>
            <a:r>
              <a:rPr sz="2200" dirty="0">
                <a:latin typeface="Arial"/>
                <a:cs typeface="Arial"/>
              </a:rPr>
              <a:t>0 ;  </a:t>
            </a:r>
            <a:r>
              <a:rPr lang="en-US" sz="2200" dirty="0" smtClean="0">
                <a:latin typeface="Arial"/>
                <a:cs typeface="Arial"/>
              </a:rPr>
              <a:t>--</a:t>
            </a:r>
            <a:r>
              <a:rPr sz="2200" i="1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 n i t i a l   PC</a:t>
            </a:r>
          </a:p>
          <a:p>
            <a:pPr>
              <a:lnSpc>
                <a:spcPts val="2456"/>
              </a:lnSpc>
              <a:spcBef>
                <a:spcPts val="233"/>
              </a:spcBef>
            </a:pPr>
            <a:endParaRPr sz="2500" dirty="0"/>
          </a:p>
          <a:p>
            <a:pPr marL="728166" marR="4252054" indent="-664237" algn="just">
              <a:lnSpc>
                <a:spcPct val="101499"/>
              </a:lnSpc>
            </a:pPr>
            <a:r>
              <a:rPr sz="2200" b="1" dirty="0">
                <a:latin typeface="Arial"/>
                <a:cs typeface="Arial"/>
              </a:rPr>
              <a:t>ASSIGN  </a:t>
            </a:r>
            <a:r>
              <a:rPr sz="2200" dirty="0" smtClean="0">
                <a:latin typeface="Arial"/>
                <a:cs typeface="Arial"/>
              </a:rPr>
              <a:t>next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(PC) </a:t>
            </a:r>
            <a:r>
              <a:rPr sz="2200" dirty="0">
                <a:latin typeface="Arial"/>
                <a:cs typeface="Arial"/>
              </a:rPr>
              <a:t>: = </a:t>
            </a:r>
            <a:r>
              <a:rPr sz="2200" b="1" dirty="0">
                <a:latin typeface="Arial"/>
                <a:cs typeface="Arial"/>
              </a:rPr>
              <a:t>case </a:t>
            </a:r>
            <a:endParaRPr lang="en-US" sz="2200" b="1" dirty="0" smtClean="0">
              <a:latin typeface="Arial"/>
              <a:cs typeface="Arial"/>
            </a:endParaRPr>
          </a:p>
          <a:p>
            <a:pPr marL="728166" marR="4252054" indent="-664237" algn="just">
              <a:lnSpc>
                <a:spcPct val="101499"/>
              </a:lnSpc>
            </a:pPr>
            <a:r>
              <a:rPr lang="en-US" sz="2200" b="1" dirty="0">
                <a:latin typeface="Arial"/>
                <a:cs typeface="Arial"/>
              </a:rPr>
              <a:t>	</a:t>
            </a:r>
            <a:r>
              <a:rPr lang="en-US" sz="2200" b="1" dirty="0" smtClean="0">
                <a:latin typeface="Arial"/>
                <a:cs typeface="Arial"/>
              </a:rPr>
              <a:t>	</a:t>
            </a:r>
            <a:r>
              <a:rPr sz="2200" dirty="0" smtClean="0">
                <a:latin typeface="Arial"/>
                <a:cs typeface="Arial"/>
              </a:rPr>
              <a:t>PC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= </a:t>
            </a:r>
            <a:r>
              <a:rPr sz="2200" dirty="0">
                <a:latin typeface="Arial"/>
                <a:cs typeface="Arial"/>
              </a:rPr>
              <a:t>0 :   1 ;  </a:t>
            </a:r>
            <a:r>
              <a:rPr lang="en-US" sz="2200" i="1" dirty="0" smtClean="0">
                <a:latin typeface="Arial"/>
                <a:cs typeface="Arial"/>
              </a:rPr>
              <a:t>--</a:t>
            </a:r>
            <a:r>
              <a:rPr sz="2200" i="1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other </a:t>
            </a:r>
            <a:endParaRPr lang="en-US" sz="2200" dirty="0" smtClean="0">
              <a:latin typeface="Arial"/>
              <a:cs typeface="Arial"/>
            </a:endParaRPr>
          </a:p>
          <a:p>
            <a:pPr marL="728166" marR="4252054" indent="-664237" algn="just">
              <a:lnSpc>
                <a:spcPct val="101499"/>
              </a:lnSpc>
            </a:pPr>
            <a:r>
              <a:rPr lang="en-US" sz="2200" dirty="0">
                <a:latin typeface="Arial"/>
                <a:cs typeface="Arial"/>
              </a:rPr>
              <a:t>	</a:t>
            </a:r>
            <a:r>
              <a:rPr lang="en-US" sz="2200" dirty="0" smtClean="0">
                <a:latin typeface="Arial"/>
                <a:cs typeface="Arial"/>
              </a:rPr>
              <a:t>	</a:t>
            </a:r>
            <a:r>
              <a:rPr sz="2200" dirty="0" smtClean="0">
                <a:latin typeface="Arial"/>
                <a:cs typeface="Arial"/>
              </a:rPr>
              <a:t>PC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= </a:t>
            </a:r>
            <a:r>
              <a:rPr sz="2200" dirty="0">
                <a:latin typeface="Arial"/>
                <a:cs typeface="Arial"/>
              </a:rPr>
              <a:t>1 :   2 ;  </a:t>
            </a:r>
            <a:r>
              <a:rPr lang="en-US" sz="2200" i="1" dirty="0" smtClean="0">
                <a:latin typeface="Arial"/>
                <a:cs typeface="Arial"/>
              </a:rPr>
              <a:t>--</a:t>
            </a:r>
            <a:r>
              <a:rPr sz="2200" i="1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othe</a:t>
            </a:r>
            <a:r>
              <a:rPr lang="en-US" sz="2200" dirty="0" smtClean="0">
                <a:latin typeface="Arial"/>
                <a:cs typeface="Arial"/>
              </a:rPr>
              <a:t>r</a:t>
            </a:r>
            <a:endParaRPr lang="en-US" sz="2200" dirty="0" smtClean="0">
              <a:latin typeface="Arial"/>
              <a:cs typeface="Arial"/>
            </a:endParaRPr>
          </a:p>
          <a:p>
            <a:pPr marL="728166" marR="4252054" indent="-664237" algn="just">
              <a:lnSpc>
                <a:spcPct val="101499"/>
              </a:lnSpc>
            </a:pPr>
            <a:r>
              <a:rPr lang="en-US" sz="2200" dirty="0">
                <a:latin typeface="Arial"/>
                <a:cs typeface="Arial"/>
              </a:rPr>
              <a:t>	</a:t>
            </a:r>
            <a:r>
              <a:rPr lang="en-US" sz="2200" dirty="0" smtClean="0">
                <a:latin typeface="Arial"/>
                <a:cs typeface="Arial"/>
              </a:rPr>
              <a:t>	…</a:t>
            </a:r>
          </a:p>
          <a:p>
            <a:pPr marL="31185"/>
            <a:r>
              <a:rPr lang="en-US" sz="2200" dirty="0">
                <a:latin typeface="Arial"/>
                <a:cs typeface="Arial"/>
              </a:rPr>
              <a:t>	</a:t>
            </a:r>
            <a:r>
              <a:rPr lang="en-US" sz="2200" dirty="0" smtClean="0">
                <a:cs typeface="Arial"/>
              </a:rPr>
              <a:t>PC=19</a:t>
            </a:r>
            <a:r>
              <a:rPr lang="en-US" sz="2200" dirty="0">
                <a:cs typeface="Arial"/>
              </a:rPr>
              <a:t>:   </a:t>
            </a:r>
            <a:r>
              <a:rPr lang="en-US" sz="2200" b="1" dirty="0">
                <a:cs typeface="Arial"/>
              </a:rPr>
              <a:t>case </a:t>
            </a:r>
            <a:r>
              <a:rPr lang="en-US" sz="2200" b="1" dirty="0" smtClean="0">
                <a:cs typeface="Arial"/>
              </a:rPr>
              <a:t>--</a:t>
            </a:r>
            <a:r>
              <a:rPr lang="en-US" sz="2200" i="1" dirty="0" smtClean="0">
                <a:cs typeface="Arial"/>
              </a:rPr>
              <a:t> </a:t>
            </a:r>
            <a:r>
              <a:rPr lang="en-US" sz="2200" b="1" dirty="0" err="1" smtClean="0">
                <a:cs typeface="Arial"/>
              </a:rPr>
              <a:t>goto</a:t>
            </a:r>
            <a:r>
              <a:rPr lang="en-US" sz="2200" b="1" dirty="0" smtClean="0">
                <a:cs typeface="Arial"/>
              </a:rPr>
              <a:t> </a:t>
            </a:r>
            <a:r>
              <a:rPr lang="en-US" sz="2200" dirty="0">
                <a:cs typeface="Arial"/>
              </a:rPr>
              <a:t>( </a:t>
            </a:r>
            <a:r>
              <a:rPr lang="en-US" sz="2200" dirty="0" smtClean="0">
                <a:cs typeface="Arial"/>
              </a:rPr>
              <a:t>with guard </a:t>
            </a:r>
            <a:r>
              <a:rPr lang="en-US" sz="2200" dirty="0" smtClean="0">
                <a:cs typeface="Arial"/>
              </a:rPr>
              <a:t>)</a:t>
            </a:r>
            <a:endParaRPr lang="en-US" sz="2200" dirty="0">
              <a:cs typeface="Arial"/>
            </a:endParaRPr>
          </a:p>
          <a:p>
            <a:pPr marL="402285">
              <a:spcBef>
                <a:spcPts val="37"/>
              </a:spcBef>
            </a:pPr>
            <a:r>
              <a:rPr lang="en-US" sz="2200" dirty="0" smtClean="0">
                <a:cs typeface="Arial"/>
              </a:rPr>
              <a:t>		guard19 </a:t>
            </a:r>
            <a:r>
              <a:rPr lang="en-US" sz="2200" dirty="0">
                <a:cs typeface="Arial"/>
              </a:rPr>
              <a:t>: </a:t>
            </a:r>
            <a:r>
              <a:rPr lang="en-US" sz="2200" dirty="0" smtClean="0">
                <a:cs typeface="Arial"/>
              </a:rPr>
              <a:t>26 </a:t>
            </a:r>
            <a:r>
              <a:rPr lang="en-US" sz="2200" dirty="0">
                <a:cs typeface="Arial"/>
              </a:rPr>
              <a:t>;</a:t>
            </a:r>
          </a:p>
          <a:p>
            <a:pPr marL="417877">
              <a:spcBef>
                <a:spcPts val="37"/>
              </a:spcBef>
            </a:pPr>
            <a:r>
              <a:rPr lang="en-US" sz="2200" dirty="0" smtClean="0">
                <a:cs typeface="Arial"/>
              </a:rPr>
              <a:t>		1 </a:t>
            </a:r>
            <a:r>
              <a:rPr lang="en-US" sz="2200" dirty="0">
                <a:cs typeface="Arial"/>
              </a:rPr>
              <a:t>: </a:t>
            </a:r>
            <a:r>
              <a:rPr lang="en-US" sz="2200" dirty="0" smtClean="0">
                <a:cs typeface="Arial"/>
              </a:rPr>
              <a:t>20 </a:t>
            </a:r>
            <a:r>
              <a:rPr lang="en-US" sz="2200" dirty="0">
                <a:cs typeface="Arial"/>
              </a:rPr>
              <a:t>;</a:t>
            </a:r>
          </a:p>
          <a:p>
            <a:pPr marL="57692">
              <a:spcBef>
                <a:spcPts val="37"/>
              </a:spcBef>
            </a:pPr>
            <a:r>
              <a:rPr lang="en-US" sz="2200" b="1" dirty="0" smtClean="0">
                <a:cs typeface="Arial"/>
              </a:rPr>
              <a:t>	</a:t>
            </a:r>
            <a:r>
              <a:rPr lang="en-US" sz="2200" b="1" dirty="0" err="1" smtClean="0">
                <a:cs typeface="Arial"/>
              </a:rPr>
              <a:t>esac</a:t>
            </a:r>
            <a:r>
              <a:rPr lang="en-US" sz="2200" b="1" dirty="0" smtClean="0">
                <a:cs typeface="Arial"/>
              </a:rPr>
              <a:t> </a:t>
            </a:r>
            <a:r>
              <a:rPr lang="en-US" sz="2200" dirty="0">
                <a:cs typeface="Arial"/>
              </a:rPr>
              <a:t>;</a:t>
            </a:r>
          </a:p>
          <a:p>
            <a:pPr marL="93555">
              <a:spcBef>
                <a:spcPts val="37"/>
              </a:spcBef>
            </a:pPr>
            <a:r>
              <a:rPr lang="en-US" sz="2200" dirty="0" smtClean="0">
                <a:cs typeface="Arial"/>
              </a:rPr>
              <a:t>	.  </a:t>
            </a:r>
            <a:r>
              <a:rPr lang="en-US" sz="2200" dirty="0" smtClean="0">
                <a:cs typeface="Arial"/>
              </a:rPr>
              <a:t>.  .</a:t>
            </a:r>
            <a:endParaRPr lang="en-US" sz="2200" dirty="0">
              <a:cs typeface="Arial"/>
            </a:endParaRPr>
          </a:p>
          <a:p>
            <a:pPr marL="728166" marR="4252054" indent="-664237" algn="just">
              <a:lnSpc>
                <a:spcPct val="101499"/>
              </a:lnSpc>
            </a:pPr>
            <a:endParaRPr lang="en-US" sz="2200" dirty="0" smtClean="0">
              <a:latin typeface="Arial"/>
              <a:cs typeface="Arial"/>
            </a:endParaRPr>
          </a:p>
          <a:p>
            <a:pPr marR="5508804" algn="ctr">
              <a:spcBef>
                <a:spcPts val="37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504" y="5934935"/>
            <a:ext cx="3820505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6187" y="5976604"/>
            <a:ext cx="2234865" cy="319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200" dirty="0">
              <a:latin typeface="Arial"/>
              <a:cs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25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19368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Finite-State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Model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Che</a:t>
            </a:r>
            <a:r>
              <a:rPr sz="3600" spc="-86" dirty="0">
                <a:cs typeface="Arial"/>
              </a:rPr>
              <a:t>c</a:t>
            </a:r>
            <a:r>
              <a:rPr sz="3600" spc="-25" dirty="0">
                <a:cs typeface="Arial"/>
              </a:rPr>
              <a:t>ke</a:t>
            </a:r>
            <a:r>
              <a:rPr sz="3600" spc="-61" dirty="0">
                <a:cs typeface="Arial"/>
              </a:rPr>
              <a:t>r</a:t>
            </a:r>
            <a:r>
              <a:rPr sz="3600" spc="-25" dirty="0">
                <a:cs typeface="Arial"/>
              </a:rPr>
              <a:t>s:</a:t>
            </a:r>
            <a:r>
              <a:rPr sz="3600" spc="184" dirty="0">
                <a:cs typeface="Arial"/>
              </a:rPr>
              <a:t> </a:t>
            </a:r>
            <a:r>
              <a:rPr sz="3600" spc="-25" dirty="0">
                <a:cs typeface="Arial"/>
              </a:rPr>
              <a:t>SMV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645" y="1364535"/>
            <a:ext cx="2925169" cy="18429"/>
          </a:xfrm>
          <a:custGeom>
            <a:avLst/>
            <a:gdLst/>
            <a:ahLst/>
            <a:cxnLst/>
            <a:rect l="l" t="t" r="r" b="b"/>
            <a:pathLst>
              <a:path w="1067182" h="8873">
                <a:moveTo>
                  <a:pt x="0" y="8873"/>
                </a:moveTo>
                <a:lnTo>
                  <a:pt x="1067182" y="8873"/>
                </a:lnTo>
                <a:lnTo>
                  <a:pt x="1067182" y="0"/>
                </a:lnTo>
                <a:lnTo>
                  <a:pt x="0" y="0"/>
                </a:lnTo>
                <a:lnTo>
                  <a:pt x="0" y="8873"/>
                </a:lnTo>
                <a:close/>
              </a:path>
            </a:pathLst>
          </a:custGeom>
          <a:solidFill>
            <a:srgbClr val="FFFD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127" y="945632"/>
            <a:ext cx="2925169" cy="52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9839" y="857250"/>
            <a:ext cx="637041" cy="648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lnSpc>
                <a:spcPts val="6028"/>
              </a:lnSpc>
            </a:pPr>
            <a:r>
              <a:rPr sz="5000" spc="-1066" dirty="0">
                <a:latin typeface="Meiryo"/>
                <a:cs typeface="Meiryo"/>
              </a:rPr>
              <a:t>③</a:t>
            </a:r>
            <a:endParaRPr sz="5000" dirty="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6342" y="1020285"/>
            <a:ext cx="87201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Data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34872" y="1646446"/>
            <a:ext cx="10733966" cy="5210675"/>
            <a:chOff x="834872" y="1646446"/>
            <a:chExt cx="10733966" cy="5210675"/>
          </a:xfrm>
        </p:grpSpPr>
        <p:sp>
          <p:nvSpPr>
            <p:cNvPr id="20" name="object 20"/>
            <p:cNvSpPr txBox="1"/>
            <p:nvPr/>
          </p:nvSpPr>
          <p:spPr>
            <a:xfrm>
              <a:off x="928862" y="1646446"/>
              <a:ext cx="10545987" cy="9007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200" b="1" spc="-196" dirty="0">
                  <a:latin typeface="Arial"/>
                  <a:cs typeface="Arial"/>
                </a:rPr>
                <a:t>TRAN</a:t>
              </a:r>
              <a:r>
                <a:rPr sz="2200" b="1" spc="-25" dirty="0">
                  <a:latin typeface="Arial"/>
                  <a:cs typeface="Arial"/>
                </a:rPr>
                <a:t>S </a:t>
              </a:r>
              <a:r>
                <a:rPr sz="2200" b="1" spc="221" dirty="0">
                  <a:latin typeface="Arial"/>
                  <a:cs typeface="Arial"/>
                </a:rPr>
                <a:t> </a:t>
              </a:r>
              <a:r>
                <a:rPr sz="2200" spc="135" dirty="0">
                  <a:latin typeface="Arial"/>
                  <a:cs typeface="Arial"/>
                </a:rPr>
                <a:t>(</a:t>
              </a:r>
              <a:r>
                <a:rPr sz="2200" spc="-172" dirty="0">
                  <a:latin typeface="Arial"/>
                  <a:cs typeface="Arial"/>
                </a:rPr>
                <a:t>P</a:t>
              </a:r>
              <a:r>
                <a:rPr sz="2200" spc="12" dirty="0">
                  <a:latin typeface="Arial"/>
                  <a:cs typeface="Arial"/>
                </a:rPr>
                <a:t>C</a:t>
              </a:r>
              <a:r>
                <a:rPr sz="2200" spc="147" dirty="0">
                  <a:latin typeface="Arial"/>
                  <a:cs typeface="Arial"/>
                </a:rPr>
                <a:t>=0</a:t>
              </a:r>
              <a:r>
                <a:rPr sz="2200" spc="-12" dirty="0">
                  <a:latin typeface="Arial"/>
                  <a:cs typeface="Arial"/>
                </a:rPr>
                <a:t>) </a:t>
              </a:r>
              <a:r>
                <a:rPr sz="2200" spc="-86" dirty="0">
                  <a:latin typeface="Arial"/>
                  <a:cs typeface="Arial"/>
                </a:rPr>
                <a:t> </a:t>
              </a:r>
              <a:r>
                <a:rPr sz="2200" i="1" spc="98" dirty="0">
                  <a:latin typeface="Arial"/>
                  <a:cs typeface="Arial"/>
                </a:rPr>
                <a:t>−</a:t>
              </a:r>
              <a:r>
                <a:rPr sz="2200" i="1" spc="454" dirty="0">
                  <a:latin typeface="Arial"/>
                  <a:cs typeface="Arial"/>
                </a:rPr>
                <a:t>&gt; </a:t>
              </a:r>
              <a:r>
                <a:rPr sz="2200" i="1" spc="61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86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0 </a:t>
              </a:r>
              <a:r>
                <a:rPr lang="en-US" sz="2200" spc="37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c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g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1</a:t>
              </a:r>
              <a:r>
                <a:rPr sz="2200" spc="-172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0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c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g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1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86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1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c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l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2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1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3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160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b1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68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6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68" dirty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c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l</a:t>
              </a:r>
              <a:r>
                <a:rPr sz="2200" spc="-368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2</a:t>
              </a:r>
              <a:r>
                <a:rPr sz="2200" spc="-368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1</a:t>
              </a:r>
              <a:r>
                <a:rPr sz="2200" spc="-36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r>
                <a:rPr sz="2200" spc="-36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36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</a:t>
              </a:r>
              <a:r>
                <a:rPr sz="2200" spc="-12" dirty="0">
                  <a:latin typeface="Arial"/>
                  <a:cs typeface="Arial"/>
                </a:rPr>
                <a:t>2</a:t>
              </a:r>
              <a:r>
                <a:rPr sz="2200" spc="-34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344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</a:t>
              </a:r>
              <a:r>
                <a:rPr sz="2200" spc="-12" dirty="0">
                  <a:latin typeface="Arial"/>
                  <a:cs typeface="Arial"/>
                </a:rPr>
                <a:t>2</a:t>
              </a:r>
              <a:endParaRPr sz="2200" dirty="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328987" y="2735580"/>
              <a:ext cx="1381996" cy="147447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200" spc="-25" dirty="0">
                  <a:latin typeface="Arial"/>
                  <a:cs typeface="Arial"/>
                </a:rPr>
                <a:t>&amp;  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18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b3</a:t>
              </a:r>
              <a:r>
                <a:rPr sz="2200" spc="-12" dirty="0">
                  <a:latin typeface="Arial"/>
                  <a:cs typeface="Arial"/>
                </a:rPr>
                <a:t>0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 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18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b1</a:t>
              </a:r>
              <a:r>
                <a:rPr sz="2200" spc="-12" dirty="0">
                  <a:latin typeface="Arial"/>
                  <a:cs typeface="Arial"/>
                </a:rPr>
                <a:t>7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 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18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b3</a:t>
              </a:r>
              <a:r>
                <a:rPr sz="2200" spc="-12" dirty="0">
                  <a:latin typeface="Arial"/>
                  <a:cs typeface="Arial"/>
                </a:rPr>
                <a:t>0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 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18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b1</a:t>
              </a:r>
              <a:r>
                <a:rPr sz="2200" spc="-12" dirty="0">
                  <a:latin typeface="Arial"/>
                  <a:cs typeface="Arial"/>
                </a:rPr>
                <a:t>7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 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18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b5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endParaRPr sz="2200" dirty="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776787" y="2762250"/>
              <a:ext cx="1134838" cy="155096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b3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96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b3</a:t>
              </a:r>
              <a:r>
                <a:rPr sz="2200" spc="-12" dirty="0">
                  <a:latin typeface="Arial"/>
                  <a:cs typeface="Arial"/>
                </a:rPr>
                <a:t>0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96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b4</a:t>
              </a:r>
              <a:r>
                <a:rPr sz="2200" spc="-12" dirty="0">
                  <a:latin typeface="Arial"/>
                  <a:cs typeface="Arial"/>
                </a:rPr>
                <a:t>2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96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b3</a:t>
              </a:r>
              <a:r>
                <a:rPr sz="2200" spc="-12" dirty="0">
                  <a:latin typeface="Arial"/>
                  <a:cs typeface="Arial"/>
                </a:rPr>
                <a:t>0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b6</a:t>
              </a:r>
              <a:r>
                <a:rPr sz="2200" spc="-12" dirty="0">
                  <a:latin typeface="Arial"/>
                  <a:cs typeface="Arial"/>
                </a:rPr>
                <a:t>0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endParaRPr sz="2200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995987" y="2762250"/>
              <a:ext cx="2414139" cy="97330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b4</a:t>
              </a:r>
              <a:r>
                <a:rPr sz="2200" spc="-12" dirty="0">
                  <a:latin typeface="Arial"/>
                  <a:cs typeface="Arial"/>
                </a:rPr>
                <a:t>2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b4</a:t>
              </a:r>
              <a:r>
                <a:rPr sz="2200" spc="-12" dirty="0">
                  <a:latin typeface="Arial"/>
                  <a:cs typeface="Arial"/>
                </a:rPr>
                <a:t>8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endParaRPr sz="2200" dirty="0">
                <a:latin typeface="Arial"/>
                <a:cs typeface="Arial"/>
              </a:endParaRPr>
            </a:p>
            <a:p>
              <a:pPr marL="31185">
                <a:spcBef>
                  <a:spcPts val="37"/>
                </a:spcBef>
              </a:pPr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!</a:t>
              </a:r>
              <a:r>
                <a:rPr sz="2200" spc="-196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b4</a:t>
              </a:r>
              <a:r>
                <a:rPr sz="2200" spc="-12" dirty="0">
                  <a:latin typeface="Arial"/>
                  <a:cs typeface="Arial"/>
                </a:rPr>
                <a:t>2  </a:t>
              </a:r>
              <a:r>
                <a:rPr sz="2200" spc="-110" dirty="0">
                  <a:latin typeface="Arial"/>
                  <a:cs typeface="Arial"/>
                </a:rPr>
                <a:t> </a:t>
              </a:r>
              <a:r>
                <a:rPr sz="2200" i="1" spc="49" dirty="0">
                  <a:latin typeface="Arial"/>
                  <a:cs typeface="Arial"/>
                </a:rPr>
                <a:t>|  </a:t>
              </a:r>
              <a:r>
                <a:rPr sz="2200" i="1" spc="-110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b5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endParaRPr sz="2200" dirty="0">
                <a:latin typeface="Arial"/>
                <a:cs typeface="Arial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834872" y="4514850"/>
              <a:ext cx="10733966" cy="234227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200" b="1" spc="-196" dirty="0">
                  <a:latin typeface="Arial"/>
                  <a:cs typeface="Arial"/>
                </a:rPr>
                <a:t>TRAN</a:t>
              </a:r>
              <a:r>
                <a:rPr sz="2200" b="1" spc="-25" dirty="0">
                  <a:latin typeface="Arial"/>
                  <a:cs typeface="Arial"/>
                </a:rPr>
                <a:t>S </a:t>
              </a:r>
              <a:r>
                <a:rPr sz="2200" b="1" spc="221" dirty="0">
                  <a:latin typeface="Arial"/>
                  <a:cs typeface="Arial"/>
                </a:rPr>
                <a:t> </a:t>
              </a:r>
              <a:r>
                <a:rPr sz="2200" spc="135" dirty="0">
                  <a:latin typeface="Arial"/>
                  <a:cs typeface="Arial"/>
                </a:rPr>
                <a:t>(</a:t>
              </a:r>
              <a:r>
                <a:rPr sz="2200" spc="-172" dirty="0">
                  <a:latin typeface="Arial"/>
                  <a:cs typeface="Arial"/>
                </a:rPr>
                <a:t>P</a:t>
              </a:r>
              <a:r>
                <a:rPr sz="2200" spc="12" dirty="0">
                  <a:latin typeface="Arial"/>
                  <a:cs typeface="Arial"/>
                </a:rPr>
                <a:t>C</a:t>
              </a:r>
              <a:r>
                <a:rPr sz="2200" spc="147" dirty="0">
                  <a:latin typeface="Arial"/>
                  <a:cs typeface="Arial"/>
                </a:rPr>
                <a:t>=1</a:t>
              </a:r>
              <a:r>
                <a:rPr sz="2200" spc="-12" dirty="0">
                  <a:latin typeface="Arial"/>
                  <a:cs typeface="Arial"/>
                </a:rPr>
                <a:t>) </a:t>
              </a:r>
              <a:r>
                <a:rPr sz="2200" spc="-86" dirty="0">
                  <a:latin typeface="Arial"/>
                  <a:cs typeface="Arial"/>
                </a:rPr>
                <a:t> </a:t>
              </a:r>
              <a:r>
                <a:rPr sz="2200" i="1" spc="98" dirty="0">
                  <a:latin typeface="Arial"/>
                  <a:cs typeface="Arial"/>
                </a:rPr>
                <a:t>−</a:t>
              </a:r>
              <a:r>
                <a:rPr sz="2200" i="1" spc="454" dirty="0">
                  <a:latin typeface="Arial"/>
                  <a:cs typeface="Arial"/>
                </a:rPr>
                <a:t>&gt; </a:t>
              </a:r>
              <a:r>
                <a:rPr sz="2200" i="1" spc="61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86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0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c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g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1</a:t>
              </a:r>
              <a:r>
                <a:rPr sz="2200" spc="-172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0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lang="en-US" sz="2200" spc="-12" dirty="0" err="1" smtClean="0">
                  <a:latin typeface="Arial"/>
                  <a:cs typeface="Arial"/>
                </a:rPr>
                <a:t>c_</a:t>
              </a:r>
              <a:r>
                <a:rPr sz="2200" spc="-12" dirty="0" err="1" smtClean="0">
                  <a:latin typeface="Arial"/>
                  <a:cs typeface="Arial"/>
                </a:rPr>
                <a:t>g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1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86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1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c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l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2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1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1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a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g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c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l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2</a:t>
              </a:r>
              <a:r>
                <a:rPr sz="2200" spc="-381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1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7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381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6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</a:t>
              </a:r>
              <a:r>
                <a:rPr sz="2200" spc="-12" dirty="0">
                  <a:latin typeface="Arial"/>
                  <a:cs typeface="Arial"/>
                </a:rPr>
                <a:t>2</a:t>
              </a:r>
              <a:r>
                <a:rPr sz="2200" spc="-34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344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</a:t>
              </a:r>
              <a:r>
                <a:rPr sz="2200" spc="-12" dirty="0">
                  <a:latin typeface="Arial"/>
                  <a:cs typeface="Arial"/>
                </a:rPr>
                <a:t>2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196" dirty="0">
                  <a:latin typeface="Arial"/>
                  <a:cs typeface="Arial"/>
                </a:rPr>
                <a:t> </a:t>
              </a:r>
              <a:r>
                <a:rPr sz="2200" spc="110" dirty="0" smtClean="0">
                  <a:latin typeface="Arial"/>
                  <a:cs typeface="Arial"/>
                </a:rPr>
                <a:t>b</a:t>
              </a:r>
              <a:r>
                <a:rPr sz="2200" spc="-12" dirty="0" smtClean="0">
                  <a:latin typeface="Arial"/>
                  <a:cs typeface="Arial"/>
                </a:rPr>
                <a:t>3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110" dirty="0" smtClean="0">
                  <a:latin typeface="Arial"/>
                  <a:cs typeface="Arial"/>
                </a:rPr>
                <a:t>n</a:t>
              </a:r>
              <a:r>
                <a:rPr sz="2200" spc="98" dirty="0" smtClean="0">
                  <a:latin typeface="Arial"/>
                  <a:cs typeface="Arial"/>
                </a:rPr>
                <a:t>m</a:t>
              </a:r>
              <a:r>
                <a:rPr sz="2200" spc="110" dirty="0" smtClean="0">
                  <a:latin typeface="Arial"/>
                  <a:cs typeface="Arial"/>
                </a:rPr>
                <a:t>e</a:t>
              </a:r>
              <a:r>
                <a:rPr sz="2200" spc="98" dirty="0" smtClean="0">
                  <a:latin typeface="Arial"/>
                  <a:cs typeface="Arial"/>
                </a:rPr>
                <a:t>m</a:t>
              </a:r>
              <a:r>
                <a:rPr sz="2200" spc="-12" dirty="0" smtClean="0">
                  <a:latin typeface="Arial"/>
                  <a:cs typeface="Arial"/>
                </a:rPr>
                <a:t>b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110" dirty="0" smtClean="0">
                  <a:latin typeface="Arial"/>
                  <a:cs typeface="Arial"/>
                </a:rPr>
                <a:t>g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r</a:t>
              </a:r>
              <a:r>
                <a:rPr sz="2200" spc="-280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280" dirty="0">
                  <a:latin typeface="Arial"/>
                  <a:cs typeface="Arial"/>
                </a:rPr>
                <a:t> </a:t>
              </a:r>
              <a:r>
                <a:rPr sz="2200" spc="110" dirty="0" smtClean="0">
                  <a:latin typeface="Arial"/>
                  <a:cs typeface="Arial"/>
                </a:rPr>
                <a:t>b</a:t>
              </a:r>
              <a:r>
                <a:rPr sz="2200" spc="-12" dirty="0" smtClean="0">
                  <a:latin typeface="Arial"/>
                  <a:cs typeface="Arial"/>
                </a:rPr>
                <a:t>3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110" dirty="0" smtClean="0">
                  <a:latin typeface="Arial"/>
                  <a:cs typeface="Arial"/>
                </a:rPr>
                <a:t>n</a:t>
              </a:r>
              <a:r>
                <a:rPr sz="2200" spc="98" dirty="0" smtClean="0">
                  <a:latin typeface="Arial"/>
                  <a:cs typeface="Arial"/>
                </a:rPr>
                <a:t>m</a:t>
              </a:r>
              <a:r>
                <a:rPr sz="2200" spc="110" dirty="0" smtClean="0">
                  <a:latin typeface="Arial"/>
                  <a:cs typeface="Arial"/>
                </a:rPr>
                <a:t>e</a:t>
              </a:r>
              <a:r>
                <a:rPr sz="2200" spc="98" dirty="0" smtClean="0">
                  <a:latin typeface="Arial"/>
                  <a:cs typeface="Arial"/>
                </a:rPr>
                <a:t>m</a:t>
              </a:r>
              <a:r>
                <a:rPr sz="2200" spc="-12" dirty="0" smtClean="0">
                  <a:latin typeface="Arial"/>
                  <a:cs typeface="Arial"/>
                </a:rPr>
                <a:t>b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110" dirty="0" smtClean="0">
                  <a:latin typeface="Arial"/>
                  <a:cs typeface="Arial"/>
                </a:rPr>
                <a:t>g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84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r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258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r>
                <a:rPr sz="2200" spc="-34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344" dirty="0">
                  <a:latin typeface="Arial"/>
                  <a:cs typeface="Arial"/>
                </a:rPr>
                <a:t> </a:t>
              </a:r>
              <a:r>
                <a:rPr sz="2200" spc="49" dirty="0">
                  <a:latin typeface="Arial"/>
                  <a:cs typeface="Arial"/>
                </a:rPr>
                <a:t>b</a:t>
              </a:r>
              <a:r>
                <a:rPr sz="2200" spc="-12" dirty="0">
                  <a:latin typeface="Arial"/>
                  <a:cs typeface="Arial"/>
                </a:rPr>
                <a:t>4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37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3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5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i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g</a:t>
              </a:r>
              <a:r>
                <a:rPr sz="2200" spc="-33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8</a:t>
              </a:r>
              <a:r>
                <a:rPr sz="2200" spc="-123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123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31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5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i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g</a:t>
              </a:r>
              <a:r>
                <a:rPr sz="2200" spc="-331" dirty="0" smtClean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e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8</a:t>
              </a:r>
              <a:endParaRPr sz="2200" dirty="0">
                <a:latin typeface="Arial"/>
                <a:cs typeface="Arial"/>
              </a:endParaRPr>
            </a:p>
            <a:p>
              <a:pPr marL="2390319">
                <a:spcBef>
                  <a:spcPts val="37"/>
                </a:spcBef>
              </a:pPr>
              <a:r>
                <a:rPr sz="2200" spc="-25" dirty="0">
                  <a:latin typeface="Arial"/>
                  <a:cs typeface="Arial"/>
                </a:rPr>
                <a:t>&amp; </a:t>
              </a:r>
              <a:r>
                <a:rPr sz="2200" spc="160" dirty="0">
                  <a:latin typeface="Arial"/>
                  <a:cs typeface="Arial"/>
                </a:rPr>
                <a:t> </a:t>
              </a:r>
              <a:r>
                <a:rPr sz="2200" b="1" spc="123" dirty="0">
                  <a:latin typeface="Arial"/>
                  <a:cs typeface="Arial"/>
                </a:rPr>
                <a:t>nex</a:t>
              </a:r>
              <a:r>
                <a:rPr sz="2200" b="1" spc="-12" dirty="0">
                  <a:latin typeface="Arial"/>
                  <a:cs typeface="Arial"/>
                </a:rPr>
                <a:t>t</a:t>
              </a:r>
              <a:r>
                <a:rPr sz="2200" b="1" spc="-172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(</a:t>
              </a:r>
              <a:r>
                <a:rPr sz="2200" spc="-25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19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6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i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g</a:t>
              </a:r>
              <a:r>
                <a:rPr sz="2200" spc="-319" dirty="0" smtClean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e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s</a:t>
              </a:r>
              <a:r>
                <a:rPr sz="2200" spc="-110" dirty="0" smtClean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)</a:t>
              </a:r>
              <a:r>
                <a:rPr sz="2200" spc="-417" dirty="0">
                  <a:latin typeface="Arial"/>
                  <a:cs typeface="Arial"/>
                </a:rPr>
                <a:t> </a:t>
              </a:r>
              <a:r>
                <a:rPr sz="2200" spc="-25" dirty="0">
                  <a:latin typeface="Arial"/>
                  <a:cs typeface="Arial"/>
                </a:rPr>
                <a:t>=</a:t>
              </a:r>
              <a:r>
                <a:rPr sz="2200" spc="-110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b</a:t>
              </a:r>
              <a:r>
                <a:rPr sz="2200" spc="-319" dirty="0">
                  <a:latin typeface="Arial"/>
                  <a:cs typeface="Arial"/>
                </a:rPr>
                <a:t> </a:t>
              </a:r>
              <a:r>
                <a:rPr sz="2200" spc="-12" dirty="0" smtClean="0">
                  <a:latin typeface="Arial"/>
                  <a:cs typeface="Arial"/>
                </a:rPr>
                <a:t>6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i</a:t>
              </a:r>
              <a:r>
                <a:rPr lang="en-US" sz="2200" spc="-12" dirty="0" smtClean="0">
                  <a:latin typeface="Arial"/>
                  <a:cs typeface="Arial"/>
                </a:rPr>
                <a:t>_</a:t>
              </a:r>
              <a:r>
                <a:rPr sz="2200" spc="-12" dirty="0" smtClean="0">
                  <a:latin typeface="Arial"/>
                  <a:cs typeface="Arial"/>
                </a:rPr>
                <a:t>g</a:t>
              </a:r>
              <a:r>
                <a:rPr sz="2200" spc="-319" dirty="0" smtClean="0">
                  <a:latin typeface="Arial"/>
                  <a:cs typeface="Arial"/>
                </a:rPr>
                <a:t> </a:t>
              </a:r>
              <a:r>
                <a:rPr sz="2200" spc="-12" dirty="0" err="1" smtClean="0">
                  <a:latin typeface="Arial"/>
                  <a:cs typeface="Arial"/>
                </a:rPr>
                <a:t>e</a:t>
              </a:r>
              <a:r>
                <a:rPr lang="en-US" sz="2200" spc="-12" dirty="0" err="1" smtClean="0">
                  <a:latin typeface="Arial"/>
                  <a:cs typeface="Arial"/>
                </a:rPr>
                <a:t>_</a:t>
              </a:r>
              <a:r>
                <a:rPr sz="2200" spc="-12" dirty="0" err="1" smtClean="0">
                  <a:latin typeface="Arial"/>
                  <a:cs typeface="Arial"/>
                </a:rPr>
                <a:t>s</a:t>
              </a:r>
              <a:endParaRPr sz="2200" dirty="0">
                <a:latin typeface="Arial"/>
                <a:cs typeface="Arial"/>
              </a:endParaRPr>
            </a:p>
            <a:p>
              <a:pPr marL="2444892">
                <a:spcBef>
                  <a:spcPts val="37"/>
                </a:spcBef>
              </a:pPr>
              <a:r>
                <a:rPr sz="2200" spc="-12" dirty="0">
                  <a:latin typeface="Arial"/>
                  <a:cs typeface="Arial"/>
                </a:rPr>
                <a:t>.  </a:t>
              </a:r>
              <a:r>
                <a:rPr sz="2200" spc="18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.  </a:t>
              </a:r>
              <a:r>
                <a:rPr sz="2200" spc="184" dirty="0">
                  <a:latin typeface="Arial"/>
                  <a:cs typeface="Arial"/>
                </a:rPr>
                <a:t> </a:t>
              </a:r>
              <a:r>
                <a:rPr sz="2200" spc="-12" dirty="0">
                  <a:latin typeface="Arial"/>
                  <a:cs typeface="Arial"/>
                </a:rPr>
                <a:t>.</a:t>
              </a:r>
              <a:endParaRPr sz="2200" dirty="0">
                <a:latin typeface="Arial"/>
                <a:cs typeface="Arial"/>
              </a:endParaRP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02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Finite-State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Model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Che</a:t>
            </a:r>
            <a:r>
              <a:rPr sz="3600" spc="-86" dirty="0">
                <a:cs typeface="Arial"/>
              </a:rPr>
              <a:t>c</a:t>
            </a:r>
            <a:r>
              <a:rPr sz="3600" spc="-25" dirty="0">
                <a:cs typeface="Arial"/>
              </a:rPr>
              <a:t>ke</a:t>
            </a:r>
            <a:r>
              <a:rPr sz="3600" spc="-61" dirty="0">
                <a:cs typeface="Arial"/>
              </a:rPr>
              <a:t>r</a:t>
            </a:r>
            <a:r>
              <a:rPr sz="3600" spc="-25" dirty="0">
                <a:cs typeface="Arial"/>
              </a:rPr>
              <a:t>s:</a:t>
            </a:r>
            <a:r>
              <a:rPr sz="3600" spc="184" dirty="0">
                <a:cs typeface="Arial"/>
              </a:rPr>
              <a:t> </a:t>
            </a:r>
            <a:r>
              <a:rPr sz="3600" spc="-25" dirty="0">
                <a:cs typeface="Arial"/>
              </a:rPr>
              <a:t>SMV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645" y="2752040"/>
            <a:ext cx="2925169" cy="18429"/>
          </a:xfrm>
          <a:custGeom>
            <a:avLst/>
            <a:gdLst/>
            <a:ahLst/>
            <a:cxnLst/>
            <a:rect l="l" t="t" r="r" b="b"/>
            <a:pathLst>
              <a:path w="1067182" h="8873">
                <a:moveTo>
                  <a:pt x="0" y="8873"/>
                </a:moveTo>
                <a:lnTo>
                  <a:pt x="1067182" y="8873"/>
                </a:lnTo>
                <a:lnTo>
                  <a:pt x="1067182" y="0"/>
                </a:lnTo>
                <a:lnTo>
                  <a:pt x="0" y="0"/>
                </a:lnTo>
                <a:lnTo>
                  <a:pt x="0" y="8873"/>
                </a:lnTo>
                <a:close/>
              </a:path>
            </a:pathLst>
          </a:custGeom>
          <a:solidFill>
            <a:srgbClr val="FFFD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127" y="2233248"/>
            <a:ext cx="2925169" cy="52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9839" y="2028886"/>
            <a:ext cx="2262714" cy="764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7600" spc="-1601" baseline="-12195" dirty="0">
                <a:latin typeface="Meiryo"/>
                <a:cs typeface="Meiryo"/>
              </a:rPr>
              <a:t>④</a:t>
            </a:r>
            <a:r>
              <a:rPr sz="7600" spc="-717" baseline="-12195" dirty="0">
                <a:latin typeface="Meiryo"/>
                <a:cs typeface="Meiryo"/>
              </a:rPr>
              <a:t> </a:t>
            </a:r>
            <a:r>
              <a:rPr sz="2700" spc="-25" dirty="0">
                <a:latin typeface="Arial"/>
                <a:cs typeface="Arial"/>
              </a:rPr>
              <a:t>Prope</a:t>
            </a:r>
            <a:r>
              <a:rPr sz="2700" spc="86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ty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161" y="3076262"/>
            <a:ext cx="6446994" cy="20481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i="1" dirty="0">
                <a:latin typeface="Arial"/>
                <a:cs typeface="Arial"/>
              </a:rPr>
              <a:t>−−  </a:t>
            </a:r>
            <a:r>
              <a:rPr sz="2200" dirty="0" smtClean="0">
                <a:latin typeface="Arial"/>
                <a:cs typeface="Arial"/>
              </a:rPr>
              <a:t>the specification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2701"/>
              </a:lnSpc>
              <a:spcBef>
                <a:spcPts val="27"/>
              </a:spcBef>
            </a:pPr>
            <a:endParaRPr sz="2700" dirty="0"/>
          </a:p>
          <a:p>
            <a:pPr marL="31185"/>
            <a:r>
              <a:rPr sz="2200" i="1" dirty="0">
                <a:latin typeface="Arial"/>
                <a:cs typeface="Arial"/>
              </a:rPr>
              <a:t>−−  </a:t>
            </a:r>
            <a:r>
              <a:rPr sz="2200" dirty="0" smtClean="0">
                <a:latin typeface="Arial"/>
                <a:cs typeface="Arial"/>
              </a:rPr>
              <a:t>file </a:t>
            </a:r>
            <a:r>
              <a:rPr sz="2200" dirty="0" err="1" smtClean="0">
                <a:latin typeface="Arial"/>
                <a:cs typeface="Arial"/>
              </a:rPr>
              <a:t>main.c</a:t>
            </a:r>
            <a:r>
              <a:rPr sz="2200" dirty="0" smtClean="0">
                <a:latin typeface="Arial"/>
                <a:cs typeface="Arial"/>
              </a:rPr>
              <a:t> line 20 </a:t>
            </a:r>
            <a:r>
              <a:rPr lang="en-US" sz="2200" dirty="0" smtClean="0">
                <a:latin typeface="Arial"/>
                <a:cs typeface="Arial"/>
              </a:rPr>
              <a:t>c</a:t>
            </a:r>
            <a:r>
              <a:rPr sz="2200" dirty="0" smtClean="0">
                <a:latin typeface="Arial"/>
                <a:cs typeface="Arial"/>
              </a:rPr>
              <a:t>olumn 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sz="2200" dirty="0" smtClean="0">
                <a:latin typeface="Arial"/>
                <a:cs typeface="Arial"/>
              </a:rPr>
              <a:t>2</a:t>
            </a:r>
            <a:endParaRPr sz="2200" dirty="0">
              <a:latin typeface="Arial"/>
              <a:cs typeface="Arial"/>
            </a:endParaRPr>
          </a:p>
          <a:p>
            <a:pPr marL="31185">
              <a:spcBef>
                <a:spcPts val="37"/>
              </a:spcBef>
            </a:pPr>
            <a:r>
              <a:rPr sz="2200" i="1" dirty="0">
                <a:latin typeface="Arial"/>
                <a:cs typeface="Arial"/>
              </a:rPr>
              <a:t>−−  </a:t>
            </a:r>
            <a:r>
              <a:rPr sz="2200" dirty="0" smtClean="0">
                <a:latin typeface="Arial"/>
                <a:cs typeface="Arial"/>
              </a:rPr>
              <a:t>function c :: very  buggy  function</a:t>
            </a:r>
            <a:endParaRPr sz="2200" dirty="0">
              <a:latin typeface="Arial"/>
              <a:cs typeface="Arial"/>
            </a:endParaRPr>
          </a:p>
          <a:p>
            <a:pPr marL="57692">
              <a:spcBef>
                <a:spcPts val="37"/>
              </a:spcBef>
            </a:pPr>
            <a:r>
              <a:rPr sz="2200" b="1" dirty="0">
                <a:latin typeface="Arial"/>
                <a:cs typeface="Arial"/>
              </a:rPr>
              <a:t>SPEC  AG  </a:t>
            </a:r>
            <a:r>
              <a:rPr sz="2200" dirty="0">
                <a:latin typeface="Arial"/>
                <a:cs typeface="Arial"/>
              </a:rPr>
              <a:t>( ( PC=51)  </a:t>
            </a:r>
            <a:r>
              <a:rPr sz="2200" i="1" dirty="0">
                <a:latin typeface="Arial"/>
                <a:cs typeface="Arial"/>
              </a:rPr>
              <a:t>−&gt;  </a:t>
            </a:r>
            <a:r>
              <a:rPr sz="2200" dirty="0">
                <a:latin typeface="Arial"/>
                <a:cs typeface="Arial"/>
              </a:rPr>
              <a:t>! b23 )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11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Finite-State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Model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Che</a:t>
            </a:r>
            <a:r>
              <a:rPr sz="3600" spc="-86" dirty="0">
                <a:cs typeface="Arial"/>
              </a:rPr>
              <a:t>c</a:t>
            </a:r>
            <a:r>
              <a:rPr sz="3600" spc="-25" dirty="0">
                <a:cs typeface="Arial"/>
              </a:rPr>
              <a:t>ke</a:t>
            </a:r>
            <a:r>
              <a:rPr sz="3600" spc="-61" dirty="0">
                <a:cs typeface="Arial"/>
              </a:rPr>
              <a:t>r</a:t>
            </a:r>
            <a:r>
              <a:rPr sz="3600" spc="-25" dirty="0">
                <a:cs typeface="Arial"/>
              </a:rPr>
              <a:t>s:</a:t>
            </a:r>
            <a:r>
              <a:rPr sz="3600" spc="184" dirty="0">
                <a:cs typeface="Arial"/>
              </a:rPr>
              <a:t> </a:t>
            </a:r>
            <a:r>
              <a:rPr sz="3600" spc="-25" dirty="0">
                <a:cs typeface="Arial"/>
              </a:rPr>
              <a:t>SMV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794" y="2235234"/>
            <a:ext cx="10316234" cy="35750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Wingdings" panose="05000000000000000000" pitchFamily="2" charset="2"/>
              <a:buChar char="§"/>
            </a:pPr>
            <a:r>
              <a:rPr sz="2700" b="1" spc="-12" dirty="0" smtClean="0">
                <a:latin typeface="Arial Narrow" panose="020B0606020202030204" pitchFamily="34" charset="0"/>
                <a:cs typeface="Arial"/>
              </a:rPr>
              <a:t>If 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the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prope</a:t>
            </a:r>
            <a:r>
              <a:rPr sz="27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ty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hold</a:t>
            </a:r>
            <a:r>
              <a:rPr sz="2700" b="1" spc="-74" dirty="0">
                <a:latin typeface="Arial Narrow" panose="020B0606020202030204" pitchFamily="34" charset="0"/>
                <a:cs typeface="Arial"/>
              </a:rPr>
              <a:t>s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, </a:t>
            </a:r>
            <a:r>
              <a:rPr sz="2700" b="1" spc="-61" dirty="0">
                <a:latin typeface="Arial Narrow" panose="020B0606020202030204" pitchFamily="34" charset="0"/>
                <a:cs typeface="Arial"/>
              </a:rPr>
              <a:t>w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can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12" dirty="0" smtClean="0">
                <a:latin typeface="Arial Narrow" panose="020B0606020202030204" pitchFamily="34" charset="0"/>
                <a:cs typeface="Arial"/>
              </a:rPr>
              <a:t>te</a:t>
            </a:r>
            <a:r>
              <a:rPr sz="2700" b="1" spc="49" dirty="0" smtClean="0">
                <a:latin typeface="Arial Narrow" panose="020B0606020202030204" pitchFamily="34" charset="0"/>
                <a:cs typeface="Arial"/>
              </a:rPr>
              <a:t>r</a:t>
            </a:r>
            <a:r>
              <a:rPr sz="2700" b="1" spc="-25" dirty="0" smtClean="0">
                <a:latin typeface="Arial Narrow" panose="020B0606020202030204" pitchFamily="34" charset="0"/>
                <a:cs typeface="Arial"/>
              </a:rPr>
              <a:t>minate</a:t>
            </a:r>
            <a:endParaRPr lang="en-US" sz="2700" b="1" spc="-25" dirty="0" smtClean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Wingdings" panose="05000000000000000000" pitchFamily="2" charset="2"/>
              <a:buChar char="§"/>
            </a:pPr>
            <a:endParaRPr lang="en-US" sz="2700" b="1" spc="-25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Wingdings" panose="05000000000000000000" pitchFamily="2" charset="2"/>
              <a:buChar char="§"/>
            </a:pPr>
            <a:r>
              <a:rPr lang="en-US" sz="2700" b="1" spc="-12" dirty="0" smtClean="0">
                <a:latin typeface="Arial Narrow" panose="020B0606020202030204" pitchFamily="34" charset="0"/>
                <a:cs typeface="Arial"/>
              </a:rPr>
              <a:t>If 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the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prope</a:t>
            </a:r>
            <a:r>
              <a:rPr lang="en-US" sz="27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ty </a:t>
            </a:r>
            <a:r>
              <a:rPr lang="en-US" sz="27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ail</a:t>
            </a:r>
            <a:r>
              <a:rPr lang="en-US" sz="2700" b="1" spc="-74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,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SMV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gene</a:t>
            </a:r>
            <a:r>
              <a:rPr lang="en-US" sz="27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ates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counter</a:t>
            </a:r>
            <a:r>
              <a:rPr lang="en-US" sz="2700" b="1" spc="-110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lang="en-US" sz="27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xample</a:t>
            </a:r>
            <a:r>
              <a:rPr lang="en-US" sz="27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with an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assignment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or all </a:t>
            </a:r>
            <a:r>
              <a:rPr lang="en-US" sz="27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lang="en-US" sz="27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ia</a:t>
            </a:r>
            <a:r>
              <a:rPr lang="en-US" sz="27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le</a:t>
            </a:r>
            <a:r>
              <a:rPr lang="en-US" sz="2700" b="1" spc="-74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, including the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PC</a:t>
            </a:r>
            <a:endParaRPr lang="en-US" sz="2700" b="1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Wingdings" panose="05000000000000000000" pitchFamily="2" charset="2"/>
              <a:buChar char="§"/>
            </a:pPr>
            <a:endParaRPr sz="27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047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Counter</a:t>
            </a:r>
            <a:r>
              <a:rPr sz="3600" spc="-74" dirty="0">
                <a:cs typeface="Arial"/>
              </a:rPr>
              <a:t>e</a:t>
            </a:r>
            <a:r>
              <a:rPr sz="3600" spc="-25" dirty="0">
                <a:cs typeface="Arial"/>
              </a:rPr>
              <a:t>xample-guided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Abstraction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Refinement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793" y="1848232"/>
            <a:ext cx="10176593" cy="43430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Wingdings" panose="05000000000000000000" pitchFamily="2" charset="2"/>
              <a:buChar char="Ø"/>
            </a:pPr>
            <a:r>
              <a:rPr lang="en-US" sz="2700" b="1" dirty="0" smtClean="0">
                <a:latin typeface="Arial Narrow" panose="020B0606020202030204" pitchFamily="34" charset="0"/>
                <a:cs typeface="Arial"/>
              </a:rPr>
              <a:t>“</a:t>
            </a:r>
            <a:r>
              <a:rPr sz="2700" b="1" dirty="0" smtClean="0">
                <a:latin typeface="Arial Narrow" panose="020B0606020202030204" pitchFamily="34" charset="0"/>
                <a:cs typeface="Arial"/>
              </a:rPr>
              <a:t>CEGAR”</a:t>
            </a:r>
            <a:endParaRPr lang="en-US" sz="2700" b="1" dirty="0" smtClean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Wingdings" panose="05000000000000000000" pitchFamily="2" charset="2"/>
              <a:buChar char="Ø"/>
            </a:pPr>
            <a:r>
              <a:rPr lang="en-US" sz="2700" b="1" dirty="0" smtClean="0">
                <a:latin typeface="Arial Narrow" panose="020B0606020202030204" pitchFamily="34" charset="0"/>
                <a:cs typeface="Arial"/>
              </a:rPr>
              <a:t>An </a:t>
            </a:r>
            <a:r>
              <a:rPr lang="en-US" sz="2700" b="1" dirty="0">
                <a:latin typeface="Arial Narrow" panose="020B0606020202030204" pitchFamily="34" charset="0"/>
                <a:cs typeface="Arial"/>
              </a:rPr>
              <a:t>iterative method to compute a sufficiently precise abstraction</a:t>
            </a:r>
          </a:p>
          <a:p>
            <a:pPr marL="488385" indent="-457200">
              <a:buFont typeface="Wingdings" panose="05000000000000000000" pitchFamily="2" charset="2"/>
              <a:buChar char="Ø"/>
            </a:pPr>
            <a:r>
              <a:rPr lang="en-US" sz="2700" b="1" dirty="0" smtClean="0">
                <a:latin typeface="Arial Narrow" panose="020B0606020202030204" pitchFamily="34" charset="0"/>
                <a:cs typeface="Arial"/>
              </a:rPr>
              <a:t>Initially </a:t>
            </a:r>
            <a:r>
              <a:rPr lang="en-US" sz="2700" b="1" dirty="0">
                <a:latin typeface="Arial Narrow" panose="020B0606020202030204" pitchFamily="34" charset="0"/>
                <a:cs typeface="Arial"/>
              </a:rPr>
              <a:t>applied in the context of hardware [</a:t>
            </a:r>
            <a:r>
              <a:rPr lang="en-US" sz="2700" b="1" dirty="0" err="1">
                <a:latin typeface="Arial Narrow" panose="020B0606020202030204" pitchFamily="34" charset="0"/>
                <a:cs typeface="Arial"/>
              </a:rPr>
              <a:t>Kurshan</a:t>
            </a:r>
            <a:r>
              <a:rPr lang="en-US" sz="2700" b="1" dirty="0">
                <a:latin typeface="Arial Narrow" panose="020B0606020202030204" pitchFamily="34" charset="0"/>
                <a:cs typeface="Arial"/>
              </a:rPr>
              <a:t>]</a:t>
            </a:r>
          </a:p>
          <a:p>
            <a:pPr marL="488385" indent="-457200">
              <a:buFont typeface="Wingdings" panose="05000000000000000000" pitchFamily="2" charset="2"/>
              <a:buChar char="Ø"/>
            </a:pPr>
            <a:endParaRPr sz="27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4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0" dirty="0">
                <a:cs typeface="Arial"/>
              </a:rPr>
              <a:t>Simulating the Counterexample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291874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0"/>
                </a:moveTo>
                <a:lnTo>
                  <a:pt x="4061" y="20964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lnTo>
                  <a:pt x="740316" y="354556"/>
                </a:lnTo>
                <a:lnTo>
                  <a:pt x="774354" y="333591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2236" y="2170249"/>
            <a:ext cx="1878052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555" marR="31185" indent="-63926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1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Compute 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Abstraction</a:t>
            </a:r>
            <a:endParaRPr sz="25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4802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585" y="2170249"/>
            <a:ext cx="1738808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29417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2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Abstraction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291874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594" y="3665614"/>
            <a:ext cx="1498613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23389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3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Feasibility</a:t>
            </a:r>
          </a:p>
        </p:txBody>
      </p:sp>
      <p:sp>
        <p:nvSpPr>
          <p:cNvPr id="9" name="object 9"/>
          <p:cNvSpPr/>
          <p:nvPr/>
        </p:nvSpPr>
        <p:spPr>
          <a:xfrm>
            <a:off x="6291874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2150" y="3665614"/>
            <a:ext cx="1557791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40540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4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Refine Predicates</a:t>
            </a:r>
          </a:p>
        </p:txBody>
      </p:sp>
      <p:sp>
        <p:nvSpPr>
          <p:cNvPr id="11" name="object 11"/>
          <p:cNvSpPr/>
          <p:nvPr/>
        </p:nvSpPr>
        <p:spPr>
          <a:xfrm>
            <a:off x="2344802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7644" y="3131230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499" y="0"/>
                </a:moveTo>
                <a:lnTo>
                  <a:pt x="126999" y="63500"/>
                </a:lnTo>
                <a:lnTo>
                  <a:pt x="63499" y="127000"/>
                </a:lnTo>
                <a:lnTo>
                  <a:pt x="0" y="63500"/>
                </a:lnTo>
                <a:lnTo>
                  <a:pt x="63499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1631" y="1767731"/>
            <a:ext cx="3947069" cy="379497"/>
          </a:xfrm>
          <a:custGeom>
            <a:avLst/>
            <a:gdLst/>
            <a:ahLst/>
            <a:cxnLst/>
            <a:rect l="l" t="t" r="r" b="b"/>
            <a:pathLst>
              <a:path w="1439999" h="182721">
                <a:moveTo>
                  <a:pt x="0" y="182721"/>
                </a:moveTo>
                <a:lnTo>
                  <a:pt x="67082" y="148466"/>
                </a:lnTo>
                <a:lnTo>
                  <a:pt x="135617" y="117671"/>
                </a:lnTo>
                <a:lnTo>
                  <a:pt x="205470" y="90371"/>
                </a:lnTo>
                <a:lnTo>
                  <a:pt x="276505" y="66600"/>
                </a:lnTo>
                <a:lnTo>
                  <a:pt x="348587" y="46393"/>
                </a:lnTo>
                <a:lnTo>
                  <a:pt x="421583" y="29782"/>
                </a:lnTo>
                <a:lnTo>
                  <a:pt x="495357" y="16804"/>
                </a:lnTo>
                <a:lnTo>
                  <a:pt x="569774" y="7491"/>
                </a:lnTo>
                <a:lnTo>
                  <a:pt x="644700" y="1878"/>
                </a:lnTo>
                <a:lnTo>
                  <a:pt x="719999" y="0"/>
                </a:lnTo>
                <a:lnTo>
                  <a:pt x="757687" y="470"/>
                </a:lnTo>
                <a:lnTo>
                  <a:pt x="832817" y="4220"/>
                </a:lnTo>
                <a:lnTo>
                  <a:pt x="907505" y="11687"/>
                </a:lnTo>
                <a:lnTo>
                  <a:pt x="981617" y="22837"/>
                </a:lnTo>
                <a:lnTo>
                  <a:pt x="1055019" y="37636"/>
                </a:lnTo>
                <a:lnTo>
                  <a:pt x="1127575" y="56049"/>
                </a:lnTo>
                <a:lnTo>
                  <a:pt x="1199151" y="78043"/>
                </a:lnTo>
                <a:lnTo>
                  <a:pt x="1269611" y="103582"/>
                </a:lnTo>
                <a:lnTo>
                  <a:pt x="1338822" y="132634"/>
                </a:lnTo>
                <a:lnTo>
                  <a:pt x="1406648" y="165163"/>
                </a:lnTo>
                <a:lnTo>
                  <a:pt x="1439999" y="18272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17964" y="0"/>
                </a:moveTo>
                <a:lnTo>
                  <a:pt x="0" y="34484"/>
                </a:lnTo>
                <a:lnTo>
                  <a:pt x="25308" y="36491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0" y="34484"/>
                </a:moveTo>
                <a:lnTo>
                  <a:pt x="12655" y="35434"/>
                </a:lnTo>
                <a:lnTo>
                  <a:pt x="25308" y="36491"/>
                </a:lnTo>
                <a:lnTo>
                  <a:pt x="37959" y="37655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lnTo>
                  <a:pt x="0" y="3448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5529" y="2515423"/>
            <a:ext cx="416169" cy="615806"/>
          </a:xfrm>
          <a:custGeom>
            <a:avLst/>
            <a:gdLst/>
            <a:ahLst/>
            <a:cxnLst/>
            <a:rect l="l" t="t" r="r" b="b"/>
            <a:pathLst>
              <a:path w="151830" h="296499">
                <a:moveTo>
                  <a:pt x="0" y="0"/>
                </a:moveTo>
                <a:lnTo>
                  <a:pt x="27998" y="25886"/>
                </a:lnTo>
                <a:lnTo>
                  <a:pt x="54703" y="55885"/>
                </a:lnTo>
                <a:lnTo>
                  <a:pt x="80253" y="90990"/>
                </a:lnTo>
                <a:lnTo>
                  <a:pt x="101964" y="127353"/>
                </a:lnTo>
                <a:lnTo>
                  <a:pt x="119842" y="164851"/>
                </a:lnTo>
                <a:lnTo>
                  <a:pt x="133893" y="203365"/>
                </a:lnTo>
                <a:lnTo>
                  <a:pt x="144123" y="242773"/>
                </a:lnTo>
                <a:lnTo>
                  <a:pt x="150538" y="282955"/>
                </a:lnTo>
                <a:lnTo>
                  <a:pt x="151830" y="2964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37498" y="0"/>
                </a:moveTo>
                <a:lnTo>
                  <a:pt x="0" y="439"/>
                </a:ln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0" y="439"/>
                </a:move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lnTo>
                  <a:pt x="0" y="4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2322" y="3394999"/>
            <a:ext cx="399375" cy="604846"/>
          </a:xfrm>
          <a:custGeom>
            <a:avLst/>
            <a:gdLst/>
            <a:ahLst/>
            <a:cxnLst/>
            <a:rect l="l" t="t" r="r" b="b"/>
            <a:pathLst>
              <a:path w="145703" h="291222">
                <a:moveTo>
                  <a:pt x="145703" y="0"/>
                </a:moveTo>
                <a:lnTo>
                  <a:pt x="140577" y="40391"/>
                </a:lnTo>
                <a:lnTo>
                  <a:pt x="131744" y="79926"/>
                </a:lnTo>
                <a:lnTo>
                  <a:pt x="119306" y="118358"/>
                </a:lnTo>
                <a:lnTo>
                  <a:pt x="103363" y="155444"/>
                </a:lnTo>
                <a:lnTo>
                  <a:pt x="84017" y="190937"/>
                </a:lnTo>
                <a:lnTo>
                  <a:pt x="61368" y="224593"/>
                </a:lnTo>
                <a:lnTo>
                  <a:pt x="36130" y="255480"/>
                </a:lnTo>
                <a:lnTo>
                  <a:pt x="9428" y="282692"/>
                </a:lnTo>
                <a:lnTo>
                  <a:pt x="0" y="29122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15755" y="3263114"/>
            <a:ext cx="1973533" cy="0"/>
          </a:xfrm>
          <a:custGeom>
            <a:avLst/>
            <a:gdLst/>
            <a:ahLst/>
            <a:cxnLst/>
            <a:rect l="l" t="t" r="r" b="b"/>
            <a:pathLst>
              <a:path w="719999">
                <a:moveTo>
                  <a:pt x="0" y="0"/>
                </a:moveTo>
                <a:lnTo>
                  <a:pt x="7199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0"/>
                </a:moveTo>
                <a:lnTo>
                  <a:pt x="0" y="38882"/>
                </a:lnTo>
                <a:lnTo>
                  <a:pt x="46933" y="19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38882"/>
                </a:moveTo>
                <a:lnTo>
                  <a:pt x="46933" y="19441"/>
                </a:lnTo>
                <a:lnTo>
                  <a:pt x="0" y="0"/>
                </a:lnTo>
                <a:lnTo>
                  <a:pt x="0" y="3888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64155" y="2868193"/>
            <a:ext cx="1477726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[no error]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58822" y="3094019"/>
            <a:ext cx="57089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OK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11111" y="4562454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127000" y="63499"/>
                </a:lnTo>
                <a:lnTo>
                  <a:pt x="63500" y="126999"/>
                </a:lnTo>
                <a:lnTo>
                  <a:pt x="0" y="63499"/>
                </a:lnTo>
                <a:lnTo>
                  <a:pt x="635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9222" y="4379000"/>
            <a:ext cx="1799478" cy="316542"/>
          </a:xfrm>
          <a:custGeom>
            <a:avLst/>
            <a:gdLst/>
            <a:ahLst/>
            <a:cxnLst/>
            <a:rect l="l" t="t" r="r" b="b"/>
            <a:pathLst>
              <a:path w="656499" h="152409">
                <a:moveTo>
                  <a:pt x="656499" y="0"/>
                </a:moveTo>
                <a:lnTo>
                  <a:pt x="622541" y="17279"/>
                </a:lnTo>
                <a:lnTo>
                  <a:pt x="581863" y="36252"/>
                </a:lnTo>
                <a:lnTo>
                  <a:pt x="522803" y="60929"/>
                </a:lnTo>
                <a:lnTo>
                  <a:pt x="463049" y="82678"/>
                </a:lnTo>
                <a:lnTo>
                  <a:pt x="402675" y="101492"/>
                </a:lnTo>
                <a:lnTo>
                  <a:pt x="341750" y="117367"/>
                </a:lnTo>
                <a:lnTo>
                  <a:pt x="280346" y="130295"/>
                </a:lnTo>
                <a:lnTo>
                  <a:pt x="218533" y="140269"/>
                </a:lnTo>
                <a:lnTo>
                  <a:pt x="156383" y="147284"/>
                </a:lnTo>
                <a:lnTo>
                  <a:pt x="93967" y="151333"/>
                </a:lnTo>
                <a:lnTo>
                  <a:pt x="31356" y="152409"/>
                </a:lnTo>
                <a:lnTo>
                  <a:pt x="0" y="1518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5673" y="4384578"/>
            <a:ext cx="1785439" cy="310961"/>
          </a:xfrm>
          <a:custGeom>
            <a:avLst/>
            <a:gdLst/>
            <a:ahLst/>
            <a:cxnLst/>
            <a:rect l="l" t="t" r="r" b="b"/>
            <a:pathLst>
              <a:path w="651377" h="149722">
                <a:moveTo>
                  <a:pt x="651377" y="149143"/>
                </a:moveTo>
                <a:lnTo>
                  <a:pt x="620021" y="149722"/>
                </a:lnTo>
                <a:lnTo>
                  <a:pt x="588700" y="149559"/>
                </a:lnTo>
                <a:lnTo>
                  <a:pt x="557426" y="148655"/>
                </a:lnTo>
                <a:lnTo>
                  <a:pt x="495074" y="144636"/>
                </a:lnTo>
                <a:lnTo>
                  <a:pt x="433067" y="137689"/>
                </a:lnTo>
                <a:lnTo>
                  <a:pt x="371507" y="127835"/>
                </a:lnTo>
                <a:lnTo>
                  <a:pt x="310495" y="115094"/>
                </a:lnTo>
                <a:lnTo>
                  <a:pt x="250136" y="99489"/>
                </a:lnTo>
                <a:lnTo>
                  <a:pt x="190530" y="81040"/>
                </a:lnTo>
                <a:lnTo>
                  <a:pt x="131781" y="59769"/>
                </a:lnTo>
                <a:lnTo>
                  <a:pt x="73991" y="35697"/>
                </a:lnTo>
                <a:lnTo>
                  <a:pt x="34033" y="17129"/>
                </a:lnTo>
                <a:lnTo>
                  <a:pt x="11289" y="581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0" y="0"/>
                </a:move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lnTo>
                  <a:pt x="25314" y="2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50664" y="3712"/>
                </a:moveTo>
                <a:lnTo>
                  <a:pt x="37985" y="2968"/>
                </a:lnTo>
                <a:lnTo>
                  <a:pt x="25314" y="2101"/>
                </a:lnTo>
                <a:lnTo>
                  <a:pt x="12652" y="1112"/>
                </a:lnTo>
                <a:lnTo>
                  <a:pt x="0" y="0"/>
                </a:ln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97995" y="2515423"/>
            <a:ext cx="346808" cy="1495383"/>
          </a:xfrm>
          <a:custGeom>
            <a:avLst/>
            <a:gdLst/>
            <a:ahLst/>
            <a:cxnLst/>
            <a:rect l="l" t="t" r="r" b="b"/>
            <a:pathLst>
              <a:path w="126525" h="719999">
                <a:moveTo>
                  <a:pt x="126525" y="719999"/>
                </a:moveTo>
                <a:lnTo>
                  <a:pt x="103082" y="688640"/>
                </a:lnTo>
                <a:lnTo>
                  <a:pt x="81919" y="655913"/>
                </a:lnTo>
                <a:lnTo>
                  <a:pt x="63080" y="621946"/>
                </a:lnTo>
                <a:lnTo>
                  <a:pt x="46609" y="586864"/>
                </a:lnTo>
                <a:lnTo>
                  <a:pt x="32552" y="550793"/>
                </a:lnTo>
                <a:lnTo>
                  <a:pt x="20951" y="513858"/>
                </a:lnTo>
                <a:lnTo>
                  <a:pt x="11851" y="476186"/>
                </a:lnTo>
                <a:lnTo>
                  <a:pt x="5296" y="437901"/>
                </a:lnTo>
                <a:lnTo>
                  <a:pt x="1331" y="399131"/>
                </a:lnTo>
                <a:lnTo>
                  <a:pt x="0" y="359999"/>
                </a:lnTo>
                <a:lnTo>
                  <a:pt x="333" y="340397"/>
                </a:lnTo>
                <a:lnTo>
                  <a:pt x="2987" y="301430"/>
                </a:lnTo>
                <a:lnTo>
                  <a:pt x="8253" y="262887"/>
                </a:lnTo>
                <a:lnTo>
                  <a:pt x="16085" y="224893"/>
                </a:lnTo>
                <a:lnTo>
                  <a:pt x="26441" y="187573"/>
                </a:lnTo>
                <a:lnTo>
                  <a:pt x="39276" y="151054"/>
                </a:lnTo>
                <a:lnTo>
                  <a:pt x="54546" y="115462"/>
                </a:lnTo>
                <a:lnTo>
                  <a:pt x="72206" y="80922"/>
                </a:lnTo>
                <a:lnTo>
                  <a:pt x="92212" y="47560"/>
                </a:lnTo>
                <a:lnTo>
                  <a:pt x="114521" y="15501"/>
                </a:lnTo>
                <a:lnTo>
                  <a:pt x="126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2731" y="0"/>
                </a:move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4295" y="37772"/>
                </a:move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85166" y="4826224"/>
            <a:ext cx="0" cy="747690"/>
          </a:xfrm>
          <a:custGeom>
            <a:avLst/>
            <a:gdLst/>
            <a:ahLst/>
            <a:cxnLst/>
            <a:rect l="l" t="t" r="r" b="b"/>
            <a:pathLst>
              <a:path h="359999">
                <a:moveTo>
                  <a:pt x="0" y="0"/>
                </a:moveTo>
                <a:lnTo>
                  <a:pt x="0" y="3599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38882" y="0"/>
                </a:moveTo>
                <a:lnTo>
                  <a:pt x="0" y="0"/>
                </a:lnTo>
                <a:lnTo>
                  <a:pt x="19441" y="46933"/>
                </a:lnTo>
                <a:lnTo>
                  <a:pt x="3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0" y="0"/>
                </a:moveTo>
                <a:lnTo>
                  <a:pt x="19441" y="46933"/>
                </a:lnTo>
                <a:lnTo>
                  <a:pt x="38882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00029" y="4812118"/>
            <a:ext cx="3543758" cy="11183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648119">
              <a:lnSpc>
                <a:spcPts val="5328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[feasible] report counterexample</a:t>
            </a:r>
          </a:p>
        </p:txBody>
      </p:sp>
      <p:sp>
        <p:nvSpPr>
          <p:cNvPr id="41" name="object 41"/>
          <p:cNvSpPr/>
          <p:nvPr/>
        </p:nvSpPr>
        <p:spPr>
          <a:xfrm>
            <a:off x="1851418" y="1773383"/>
            <a:ext cx="493384" cy="373846"/>
          </a:xfrm>
          <a:custGeom>
            <a:avLst/>
            <a:gdLst/>
            <a:ahLst/>
            <a:cxnLst/>
            <a:rect l="l" t="t" r="r" b="b"/>
            <a:pathLst>
              <a:path w="180000" h="180000">
                <a:moveTo>
                  <a:pt x="0" y="0"/>
                </a:moveTo>
                <a:lnTo>
                  <a:pt x="180000" y="180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27492" y="0"/>
                </a:moveTo>
                <a:lnTo>
                  <a:pt x="0" y="27492"/>
                </a:lnTo>
                <a:lnTo>
                  <a:pt x="46931" y="46931"/>
                </a:lnTo>
                <a:lnTo>
                  <a:pt x="27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0" y="27492"/>
                </a:moveTo>
                <a:lnTo>
                  <a:pt x="46931" y="46931"/>
                </a:lnTo>
                <a:lnTo>
                  <a:pt x="27492" y="0"/>
                </a:lnTo>
                <a:lnTo>
                  <a:pt x="0" y="2749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117" y="1372040"/>
            <a:ext cx="170225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C program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06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Lazy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Abstraction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387" y="1466850"/>
            <a:ext cx="111252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6825" marR="799891" indent="-457200">
              <a:buFont typeface="Wingdings" panose="05000000000000000000" pitchFamily="2" charset="2"/>
              <a:buChar char="§"/>
            </a:pPr>
            <a:r>
              <a:rPr sz="2700" b="1" dirty="0" smtClean="0">
                <a:latin typeface="Arial Narrow" panose="020B0606020202030204" pitchFamily="34" charset="0"/>
                <a:cs typeface="Arial"/>
              </a:rPr>
              <a:t>The </a:t>
            </a:r>
            <a:r>
              <a:rPr sz="2700" b="1" dirty="0">
                <a:latin typeface="Arial Narrow" panose="020B0606020202030204" pitchFamily="34" charset="0"/>
                <a:cs typeface="Arial"/>
              </a:rPr>
              <a:t>progress guarantee is only valid if the minimal existential abstraction is used</a:t>
            </a:r>
            <a:r>
              <a:rPr sz="2700" b="1" dirty="0" smtClean="0">
                <a:latin typeface="Arial Narrow" panose="020B0606020202030204" pitchFamily="34" charset="0"/>
                <a:cs typeface="Arial"/>
              </a:rPr>
              <a:t>.</a:t>
            </a:r>
            <a:endParaRPr sz="2100" b="1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sz="2500" b="1" dirty="0">
              <a:latin typeface="Arial Narrow" panose="020B0606020202030204" pitchFamily="34" charset="0"/>
            </a:endParaRPr>
          </a:p>
          <a:p>
            <a:pPr marL="486825" marR="631493" indent="-457200">
              <a:buFont typeface="Wingdings" panose="05000000000000000000" pitchFamily="2" charset="2"/>
              <a:buChar char="§"/>
            </a:pPr>
            <a:r>
              <a:rPr sz="2700" b="1" dirty="0" smtClean="0">
                <a:latin typeface="Arial Narrow" panose="020B0606020202030204" pitchFamily="34" charset="0"/>
                <a:cs typeface="Arial"/>
              </a:rPr>
              <a:t>Thus</a:t>
            </a:r>
            <a:r>
              <a:rPr sz="2700" b="1" dirty="0">
                <a:latin typeface="Arial Narrow" panose="020B0606020202030204" pitchFamily="34" charset="0"/>
                <a:cs typeface="Arial"/>
              </a:rPr>
              <a:t>, distinguish </a:t>
            </a:r>
            <a:r>
              <a:rPr sz="2700" b="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spurious transitions </a:t>
            </a:r>
            <a:r>
              <a:rPr sz="2700" b="1" dirty="0">
                <a:latin typeface="Arial Narrow" panose="020B0606020202030204" pitchFamily="34" charset="0"/>
                <a:cs typeface="Arial"/>
              </a:rPr>
              <a:t>from </a:t>
            </a:r>
            <a:r>
              <a:rPr sz="2700" b="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spurious prefixes</a:t>
            </a:r>
            <a:r>
              <a:rPr sz="2700" b="1" dirty="0">
                <a:latin typeface="Arial Narrow" panose="020B0606020202030204" pitchFamily="34" charset="0"/>
                <a:cs typeface="Arial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sz="2500" b="1" dirty="0">
              <a:latin typeface="Arial Narrow" panose="020B0606020202030204" pitchFamily="34" charset="0"/>
            </a:endParaRPr>
          </a:p>
          <a:p>
            <a:pPr marL="486825" marR="31185" indent="-457200">
              <a:buFont typeface="Wingdings" panose="05000000000000000000" pitchFamily="2" charset="2"/>
              <a:buChar char="§"/>
            </a:pPr>
            <a:r>
              <a:rPr sz="2700" b="1" dirty="0" smtClean="0">
                <a:latin typeface="Arial Narrow" panose="020B0606020202030204" pitchFamily="34" charset="0"/>
                <a:cs typeface="Arial"/>
              </a:rPr>
              <a:t>Refine </a:t>
            </a:r>
            <a:r>
              <a:rPr sz="2700" b="1" dirty="0">
                <a:latin typeface="Arial Narrow" panose="020B0606020202030204" pitchFamily="34" charset="0"/>
                <a:cs typeface="Arial"/>
              </a:rPr>
              <a:t>spurious transitions separately to obtain minimal existential </a:t>
            </a:r>
            <a:r>
              <a:rPr sz="2700" b="1" dirty="0" smtClean="0">
                <a:latin typeface="Arial Narrow" panose="020B0606020202030204" pitchFamily="34" charset="0"/>
                <a:cs typeface="Arial"/>
              </a:rPr>
              <a:t>abstraction</a:t>
            </a:r>
            <a:endParaRPr lang="en-US" sz="2700" b="1" dirty="0" smtClean="0">
              <a:latin typeface="Arial Narrow" panose="020B0606020202030204" pitchFamily="34" charset="0"/>
              <a:cs typeface="Arial"/>
            </a:endParaRPr>
          </a:p>
          <a:p>
            <a:pPr marL="29625" marR="31185"/>
            <a:endParaRPr sz="2700" b="1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spcBef>
                <a:spcPts val="810"/>
              </a:spcBef>
              <a:buFont typeface="Wingdings" panose="05000000000000000000" pitchFamily="2" charset="2"/>
              <a:buChar char="§"/>
            </a:pPr>
            <a:r>
              <a:rPr sz="2700" b="1" dirty="0" smtClean="0">
                <a:latin typeface="Arial Narrow" panose="020B0606020202030204" pitchFamily="34" charset="0"/>
                <a:cs typeface="Arial"/>
              </a:rPr>
              <a:t>SLAM</a:t>
            </a:r>
            <a:r>
              <a:rPr sz="2700" b="1" dirty="0">
                <a:latin typeface="Arial Narrow" panose="020B0606020202030204" pitchFamily="34" charset="0"/>
                <a:cs typeface="Arial"/>
              </a:rPr>
              <a:t>: Constrain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156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Lazy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Abstraction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931" y="2032158"/>
            <a:ext cx="11058656" cy="32446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Wingdings" panose="05000000000000000000" pitchFamily="2" charset="2"/>
              <a:buChar char="§"/>
            </a:pPr>
            <a:r>
              <a:rPr sz="2700" b="1" spc="-25" dirty="0" smtClean="0">
                <a:latin typeface="Arial Narrow" panose="020B0606020202030204" pitchFamily="34" charset="0"/>
                <a:cs typeface="Arial"/>
              </a:rPr>
              <a:t>One</a:t>
            </a:r>
            <a:r>
              <a:rPr sz="2700" b="1" spc="-12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more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 smtClean="0">
                <a:latin typeface="Arial Narrow" panose="020B0606020202030204" pitchFamily="34" charset="0"/>
                <a:cs typeface="Arial"/>
              </a:rPr>
              <a:t>obse</a:t>
            </a:r>
            <a:r>
              <a:rPr sz="2700" b="1" spc="61" dirty="0" smtClean="0">
                <a:latin typeface="Arial Narrow" panose="020B0606020202030204" pitchFamily="34" charset="0"/>
                <a:cs typeface="Arial"/>
              </a:rPr>
              <a:t>r</a:t>
            </a:r>
            <a:r>
              <a:rPr sz="2700" b="1" spc="-98" dirty="0" smtClean="0">
                <a:latin typeface="Arial Narrow" panose="020B0606020202030204" pitchFamily="34" charset="0"/>
                <a:cs typeface="Arial"/>
              </a:rPr>
              <a:t>v</a:t>
            </a:r>
            <a:r>
              <a:rPr sz="2700" b="1" spc="-12" dirty="0" smtClean="0">
                <a:latin typeface="Arial Narrow" panose="020B0606020202030204" pitchFamily="34" charset="0"/>
                <a:cs typeface="Arial"/>
              </a:rPr>
              <a:t>ation:</a:t>
            </a:r>
            <a:endParaRPr lang="en-US" sz="2700" b="1" dirty="0">
              <a:latin typeface="Arial Narrow" panose="020B0606020202030204" pitchFamily="34" charset="0"/>
              <a:cs typeface="Arial"/>
            </a:endParaRPr>
          </a:p>
          <a:p>
            <a:pPr marL="545535" lvl="1"/>
            <a:r>
              <a:rPr lang="en-US" sz="2700" b="1" spc="-25" dirty="0" smtClean="0">
                <a:latin typeface="Arial Narrow" panose="020B0606020202030204" pitchFamily="34" charset="0"/>
                <a:cs typeface="Arial"/>
              </a:rPr>
              <a:t>E</a:t>
            </a:r>
            <a:r>
              <a:rPr sz="2700" b="1" spc="-25" dirty="0" smtClean="0">
                <a:latin typeface="Arial Narrow" panose="020B0606020202030204" pitchFamily="34" charset="0"/>
                <a:cs typeface="Arial"/>
              </a:rPr>
              <a:t>ach</a:t>
            </a:r>
            <a:r>
              <a:rPr sz="2700" b="1" spc="-12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ite</a:t>
            </a:r>
            <a:r>
              <a:rPr sz="27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ation only </a:t>
            </a:r>
            <a:r>
              <a:rPr sz="27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causes</a:t>
            </a:r>
            <a:r>
              <a:rPr sz="27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 only </a:t>
            </a:r>
            <a:r>
              <a:rPr sz="27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minor</a:t>
            </a:r>
            <a:r>
              <a:rPr sz="27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changes</a:t>
            </a:r>
            <a:r>
              <a:rPr sz="27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in the abst</a:t>
            </a:r>
            <a:r>
              <a:rPr sz="27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act </a:t>
            </a:r>
            <a:r>
              <a:rPr sz="2700" b="1" spc="-25" dirty="0" smtClean="0">
                <a:latin typeface="Arial Narrow" panose="020B0606020202030204" pitchFamily="34" charset="0"/>
                <a:cs typeface="Arial"/>
              </a:rPr>
              <a:t>model</a:t>
            </a:r>
            <a:r>
              <a:rPr lang="en-US" sz="2700" b="1" spc="-25" dirty="0" smtClean="0">
                <a:latin typeface="Arial Narrow" panose="020B0606020202030204" pitchFamily="34" charset="0"/>
                <a:cs typeface="Arial"/>
              </a:rPr>
              <a:t/>
            </a:r>
            <a:br>
              <a:rPr lang="en-US" sz="2700" b="1" spc="-25" dirty="0" smtClean="0">
                <a:latin typeface="Arial Narrow" panose="020B0606020202030204" pitchFamily="34" charset="0"/>
                <a:cs typeface="Arial"/>
              </a:rPr>
            </a:br>
            <a:endParaRPr lang="en-US" sz="2700" b="1" spc="-25" dirty="0" smtClean="0">
              <a:latin typeface="Arial Narrow" panose="020B0606020202030204" pitchFamily="34" charset="0"/>
              <a:cs typeface="Arial"/>
            </a:endParaRPr>
          </a:p>
          <a:p>
            <a:pPr marL="545535" lvl="1"/>
            <a:endParaRPr lang="en-US" sz="2700" b="1" spc="-25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Wingdings" panose="05000000000000000000" pitchFamily="2" charset="2"/>
              <a:buChar char="§"/>
            </a:pPr>
            <a:r>
              <a:rPr lang="en-US" sz="2700" b="1" spc="-25" dirty="0" smtClean="0">
                <a:latin typeface="Arial Narrow" panose="020B0606020202030204" pitchFamily="34" charset="0"/>
                <a:cs typeface="Arial"/>
              </a:rPr>
              <a:t>Thu</a:t>
            </a:r>
            <a:r>
              <a:rPr lang="en-US" sz="2700" b="1" spc="-74" dirty="0" smtClean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,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use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 “incremental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Model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Che</a:t>
            </a:r>
            <a:r>
              <a:rPr lang="en-US" sz="2700" b="1" spc="-86" dirty="0">
                <a:latin typeface="Arial Narrow" panose="020B0606020202030204" pitchFamily="34" charset="0"/>
                <a:cs typeface="Arial"/>
              </a:rPr>
              <a:t>ck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er”,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which</a:t>
            </a:r>
            <a:r>
              <a:rPr lang="en-US"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retains the set of </a:t>
            </a:r>
            <a:r>
              <a:rPr lang="en-US" sz="27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reacha</a:t>
            </a:r>
            <a:r>
              <a:rPr lang="en-US" sz="2700" b="1" spc="-86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b</a:t>
            </a:r>
            <a:r>
              <a:rPr lang="en-US" sz="27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le states bet</a:t>
            </a:r>
            <a:r>
              <a:rPr lang="en-US" sz="2700" b="1" spc="-61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lang="en-US" sz="27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een</a:t>
            </a:r>
            <a:r>
              <a:rPr lang="en-US" sz="27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 ite</a:t>
            </a:r>
            <a:r>
              <a:rPr lang="en-US" sz="2700" b="1" spc="-49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lang="en-US" sz="27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ations </a:t>
            </a:r>
            <a:r>
              <a:rPr lang="en-US" sz="2700" b="1" spc="-25" dirty="0">
                <a:latin typeface="Arial Narrow" panose="020B0606020202030204" pitchFamily="34" charset="0"/>
                <a:cs typeface="Arial"/>
              </a:rPr>
              <a:t>(BLAST)</a:t>
            </a:r>
            <a:endParaRPr lang="en-US" sz="2700" b="1" dirty="0">
              <a:latin typeface="Arial Narrow" panose="020B0606020202030204" pitchFamily="34" charset="0"/>
              <a:cs typeface="Arial"/>
            </a:endParaRPr>
          </a:p>
          <a:p>
            <a:pPr marL="851688" marR="31185" indent="-457200">
              <a:lnSpc>
                <a:spcPct val="102699"/>
              </a:lnSpc>
              <a:buFont typeface="Wingdings" panose="05000000000000000000" pitchFamily="2" charset="2"/>
              <a:buChar char="§"/>
            </a:pPr>
            <a:endParaRPr sz="27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31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Example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Si</a:t>
            </a:r>
            <a:r>
              <a:rPr sz="3600" spc="-98" dirty="0">
                <a:cs typeface="Arial"/>
              </a:rPr>
              <a:t>m</a:t>
            </a:r>
            <a:r>
              <a:rPr sz="3600" spc="-25" dirty="0">
                <a:cs typeface="Arial"/>
              </a:rPr>
              <a:t>ulation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879" y="1393676"/>
            <a:ext cx="2682186" cy="5102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25256" algn="ctr"/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main()</a:t>
            </a:r>
            <a:r>
              <a:rPr sz="2500" spc="86" dirty="0">
                <a:latin typeface="Arial"/>
                <a:cs typeface="Arial"/>
              </a:rPr>
              <a:t> </a:t>
            </a:r>
            <a:r>
              <a:rPr sz="2500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511429" indent="18711">
              <a:lnSpc>
                <a:spcPct val="140700"/>
              </a:lnSpc>
              <a:spcBef>
                <a:spcPts val="49"/>
              </a:spcBef>
            </a:pPr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x</a:t>
            </a:r>
            <a:r>
              <a:rPr sz="2500" spc="-12" dirty="0">
                <a:latin typeface="Arial"/>
                <a:cs typeface="Arial"/>
              </a:rPr>
              <a:t>, 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y</a:t>
            </a:r>
            <a:r>
              <a:rPr sz="2500" spc="-12" dirty="0">
                <a:latin typeface="Arial"/>
                <a:cs typeface="Arial"/>
              </a:rPr>
              <a:t>; y=1;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228"/>
              </a:lnSpc>
              <a:spcBef>
                <a:spcPts val="83"/>
              </a:spcBef>
            </a:pPr>
            <a:endParaRPr sz="1200" dirty="0"/>
          </a:p>
          <a:p>
            <a:pPr marL="648645"/>
            <a:r>
              <a:rPr sz="2500" spc="-12" dirty="0">
                <a:latin typeface="Arial"/>
                <a:cs typeface="Arial"/>
              </a:rPr>
              <a:t>x=1;</a:t>
            </a:r>
            <a:endParaRPr sz="2500" dirty="0">
              <a:latin typeface="Arial"/>
              <a:cs typeface="Arial"/>
            </a:endParaRPr>
          </a:p>
          <a:p>
            <a:pPr marL="693863">
              <a:spcBef>
                <a:spcPts val="1179"/>
              </a:spcBef>
            </a:pPr>
            <a:r>
              <a:rPr sz="2500" b="1" spc="-12" dirty="0">
                <a:latin typeface="Arial"/>
                <a:cs typeface="Arial"/>
              </a:rPr>
              <a:t>if</a:t>
            </a:r>
            <a:r>
              <a:rPr sz="2500" b="1" spc="-196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(</a:t>
            </a:r>
            <a:r>
              <a:rPr sz="2500" spc="-25" dirty="0">
                <a:latin typeface="Arial"/>
                <a:cs typeface="Arial"/>
              </a:rPr>
              <a:t>y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x)</a:t>
            </a:r>
            <a:endParaRPr sz="2500" dirty="0">
              <a:latin typeface="Arial"/>
              <a:cs typeface="Arial"/>
            </a:endParaRPr>
          </a:p>
          <a:p>
            <a:pPr marL="859143" algn="ctr">
              <a:spcBef>
                <a:spcPts val="1044"/>
              </a:spcBef>
            </a:pPr>
            <a:r>
              <a:rPr sz="2500" spc="-12" dirty="0">
                <a:latin typeface="Arial"/>
                <a:cs typeface="Arial"/>
              </a:rPr>
              <a:t>y</a:t>
            </a:r>
            <a:r>
              <a:rPr sz="2500" spc="-86" dirty="0">
                <a:latin typeface="Meiryo"/>
                <a:cs typeface="Meiryo"/>
              </a:rPr>
              <a:t>−−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596"/>
              </a:lnSpc>
              <a:spcBef>
                <a:spcPts val="44"/>
              </a:spcBef>
            </a:pPr>
            <a:endParaRPr sz="1600" dirty="0"/>
          </a:p>
          <a:p>
            <a:pPr marL="648645"/>
            <a:r>
              <a:rPr sz="2500" b="1" spc="-12" dirty="0">
                <a:latin typeface="Arial"/>
                <a:cs typeface="Arial"/>
              </a:rPr>
              <a:t>else</a:t>
            </a:r>
            <a:endParaRPr sz="2500" dirty="0">
              <a:latin typeface="Arial"/>
              <a:cs typeface="Arial"/>
            </a:endParaRPr>
          </a:p>
          <a:p>
            <a:pPr marL="739081" algn="ctr">
              <a:spcBef>
                <a:spcPts val="737"/>
              </a:spcBef>
            </a:pPr>
            <a:r>
              <a:rPr sz="2500" spc="-12" dirty="0">
                <a:latin typeface="Arial"/>
                <a:cs typeface="Arial"/>
              </a:rPr>
              <a:t>y++;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473"/>
              </a:lnSpc>
              <a:spcBef>
                <a:spcPts val="12"/>
              </a:spcBef>
            </a:pPr>
            <a:endParaRPr sz="1500" dirty="0"/>
          </a:p>
          <a:p>
            <a:pPr marL="648645"/>
            <a:r>
              <a:rPr sz="2500" spc="-25" dirty="0">
                <a:latin typeface="Arial"/>
                <a:cs typeface="Arial"/>
              </a:rPr>
              <a:t>asse</a:t>
            </a:r>
            <a:r>
              <a:rPr sz="2500" spc="74" dirty="0">
                <a:latin typeface="Arial"/>
                <a:cs typeface="Arial"/>
              </a:rPr>
              <a:t>r</a:t>
            </a:r>
            <a:r>
              <a:rPr sz="2500" spc="49" dirty="0">
                <a:latin typeface="Arial"/>
                <a:cs typeface="Arial"/>
              </a:rPr>
              <a:t>t(</a:t>
            </a:r>
            <a:r>
              <a:rPr sz="2500" spc="-12" dirty="0">
                <a:latin typeface="Arial"/>
                <a:cs typeface="Arial"/>
              </a:rPr>
              <a:t>y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x);</a:t>
            </a:r>
            <a:endParaRPr sz="2500" dirty="0">
              <a:latin typeface="Arial"/>
              <a:cs typeface="Arial"/>
            </a:endParaRPr>
          </a:p>
          <a:p>
            <a:pPr marL="31185">
              <a:spcBef>
                <a:spcPts val="1203"/>
              </a:spcBef>
            </a:pPr>
            <a:r>
              <a:rPr lang="en-US" sz="2500" spc="-258" dirty="0">
                <a:latin typeface="Meiryo"/>
                <a:cs typeface="Meiryo"/>
              </a:rPr>
              <a:t>}</a:t>
            </a:r>
            <a:endParaRPr sz="2500" dirty="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309" y="3286063"/>
            <a:ext cx="1780582" cy="739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algn="ctr"/>
            <a:r>
              <a:rPr sz="2700" spc="-12" dirty="0" smtClean="0">
                <a:latin typeface="Arial"/>
                <a:cs typeface="Arial"/>
              </a:rPr>
              <a:t>Predicate:</a:t>
            </a:r>
            <a:endParaRPr lang="en-US" sz="2700" dirty="0">
              <a:latin typeface="Arial"/>
              <a:cs typeface="Arial"/>
            </a:endParaRPr>
          </a:p>
          <a:p>
            <a:pPr marL="31185" algn="ctr"/>
            <a:r>
              <a:rPr sz="2500" spc="-12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500" i="1" spc="45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500" spc="-1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62587" y="4057650"/>
            <a:ext cx="1022026" cy="61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sz="half" idx="4294967295"/>
          </p:nvPr>
        </p:nvSpPr>
        <p:spPr>
          <a:xfrm>
            <a:off x="7447250" y="1085850"/>
            <a:ext cx="3301830" cy="594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spc="-12" dirty="0">
                <a:latin typeface="Arial"/>
                <a:cs typeface="Arial"/>
              </a:rPr>
              <a:t>main()</a:t>
            </a:r>
            <a:r>
              <a:rPr sz="2500" spc="86" dirty="0">
                <a:latin typeface="Arial"/>
                <a:cs typeface="Arial"/>
              </a:rPr>
              <a:t> </a:t>
            </a:r>
            <a:r>
              <a:rPr sz="2500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31185" algn="just">
              <a:spcBef>
                <a:spcPts val="1078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bool</a:t>
            </a:r>
            <a:r>
              <a:rPr sz="2700" b="0" spc="-12" dirty="0">
                <a:solidFill>
                  <a:srgbClr val="4D9905"/>
                </a:solidFill>
                <a:latin typeface="Arial"/>
                <a:cs typeface="Arial"/>
              </a:rPr>
              <a:t> b0; </a:t>
            </a:r>
            <a:r>
              <a:rPr sz="2700" b="0" spc="-344" dirty="0">
                <a:solidFill>
                  <a:srgbClr val="4D9905"/>
                </a:solidFill>
                <a:latin typeface="Arial"/>
                <a:cs typeface="Arial"/>
              </a:rPr>
              <a:t> </a:t>
            </a:r>
            <a:r>
              <a:rPr sz="2500" b="0" spc="-12" dirty="0">
                <a:latin typeface="Arial"/>
                <a:cs typeface="Arial"/>
              </a:rPr>
              <a:t>// </a:t>
            </a:r>
            <a:r>
              <a:rPr sz="2500" b="0" spc="147" dirty="0">
                <a:latin typeface="Arial"/>
                <a:cs typeface="Arial"/>
              </a:rPr>
              <a:t> </a:t>
            </a:r>
            <a:r>
              <a:rPr sz="2500" b="0" spc="-12" dirty="0">
                <a:latin typeface="Arial"/>
                <a:cs typeface="Arial"/>
              </a:rPr>
              <a:t>y</a:t>
            </a:r>
            <a:r>
              <a:rPr sz="2500" b="0" spc="454" dirty="0">
                <a:latin typeface="Arial"/>
                <a:cs typeface="Arial"/>
              </a:rPr>
              <a:t>&gt;</a:t>
            </a:r>
            <a:r>
              <a:rPr sz="2500" b="0" spc="-12" dirty="0">
                <a:latin typeface="Arial"/>
                <a:cs typeface="Arial"/>
              </a:rPr>
              <a:t>x</a:t>
            </a:r>
            <a:endParaRPr sz="2500" b="0" dirty="0">
              <a:latin typeface="Arial"/>
              <a:cs typeface="Arial"/>
            </a:endParaRPr>
          </a:p>
          <a:p>
            <a:pPr marL="648645" marR="1387726" algn="just">
              <a:lnSpc>
                <a:spcPct val="128000"/>
              </a:lnSpc>
              <a:spcBef>
                <a:spcPts val="86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b0=*;</a:t>
            </a:r>
            <a:r>
              <a:rPr sz="2700" b="0" spc="-12" dirty="0">
                <a:solidFill>
                  <a:srgbClr val="4D9905"/>
                </a:solidFill>
                <a:latin typeface="Arial"/>
                <a:cs typeface="Arial"/>
              </a:rPr>
              <a:t> b0=*; </a:t>
            </a:r>
            <a:endParaRPr lang="en-US" sz="2700" b="0" spc="-12" dirty="0" smtClean="0">
              <a:solidFill>
                <a:srgbClr val="4D9905"/>
              </a:solidFill>
              <a:latin typeface="Arial"/>
              <a:cs typeface="Arial"/>
            </a:endParaRPr>
          </a:p>
          <a:p>
            <a:pPr marL="648645" marR="1387726" algn="just">
              <a:lnSpc>
                <a:spcPct val="128000"/>
              </a:lnSpc>
              <a:spcBef>
                <a:spcPts val="86"/>
              </a:spcBef>
            </a:pPr>
            <a:r>
              <a:rPr sz="2500" spc="-12" dirty="0" smtClean="0">
                <a:latin typeface="Arial"/>
                <a:cs typeface="Arial"/>
              </a:rPr>
              <a:t>if</a:t>
            </a:r>
            <a:r>
              <a:rPr sz="2500" b="0" spc="-196" dirty="0" smtClean="0">
                <a:latin typeface="Arial"/>
                <a:cs typeface="Arial"/>
              </a:rPr>
              <a:t> </a:t>
            </a:r>
            <a:r>
              <a:rPr sz="2500" b="0" spc="123" dirty="0">
                <a:latin typeface="Arial"/>
                <a:cs typeface="Arial"/>
              </a:rPr>
              <a:t>(</a:t>
            </a: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</a:t>
            </a:r>
            <a:r>
              <a:rPr sz="2700" b="0" spc="110" dirty="0">
                <a:solidFill>
                  <a:srgbClr val="4D9905"/>
                </a:solidFill>
                <a:latin typeface="Arial"/>
                <a:cs typeface="Arial"/>
              </a:rPr>
              <a:t>0</a:t>
            </a:r>
            <a:r>
              <a:rPr sz="2500" b="0" spc="-12" dirty="0">
                <a:latin typeface="Arial"/>
                <a:cs typeface="Arial"/>
              </a:rPr>
              <a:t>)</a:t>
            </a:r>
            <a:endParaRPr sz="2500" b="0" dirty="0">
              <a:latin typeface="Arial"/>
              <a:cs typeface="Arial"/>
            </a:endParaRPr>
          </a:p>
          <a:p>
            <a:pPr marL="382014" algn="ctr">
              <a:spcBef>
                <a:spcPts val="994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b0=*;</a:t>
            </a:r>
            <a:endParaRPr sz="2700" b="0" dirty="0">
              <a:latin typeface="Arial"/>
              <a:cs typeface="Arial"/>
            </a:endParaRPr>
          </a:p>
          <a:p>
            <a:pPr marL="648645" marR="1702693" algn="just"/>
            <a:r>
              <a:rPr sz="2500" spc="-12" dirty="0" smtClean="0">
                <a:latin typeface="Arial"/>
                <a:cs typeface="Arial"/>
              </a:rPr>
              <a:t>else</a:t>
            </a:r>
            <a:endParaRPr sz="2500" dirty="0">
              <a:latin typeface="Arial"/>
              <a:cs typeface="Arial"/>
            </a:endParaRPr>
          </a:p>
          <a:p>
            <a:pPr marL="382014" algn="ctr">
              <a:spcBef>
                <a:spcPts val="884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b0=*;</a:t>
            </a:r>
            <a:endParaRPr sz="2700" b="0" dirty="0">
              <a:latin typeface="Arial"/>
              <a:cs typeface="Arial"/>
            </a:endParaRPr>
          </a:p>
          <a:p>
            <a:pPr marL="648645" marR="715692" algn="just">
              <a:spcBef>
                <a:spcPts val="872"/>
              </a:spcBef>
            </a:pPr>
            <a:r>
              <a:rPr sz="2500" spc="-25" dirty="0" smtClean="0">
                <a:latin typeface="Arial"/>
                <a:cs typeface="Arial"/>
              </a:rPr>
              <a:t>asse</a:t>
            </a:r>
            <a:r>
              <a:rPr sz="2500" spc="74" dirty="0" smtClean="0">
                <a:latin typeface="Arial"/>
                <a:cs typeface="Arial"/>
              </a:rPr>
              <a:t>r</a:t>
            </a:r>
            <a:r>
              <a:rPr sz="2500" spc="49" dirty="0" smtClean="0">
                <a:latin typeface="Arial"/>
                <a:cs typeface="Arial"/>
              </a:rPr>
              <a:t>t(</a:t>
            </a:r>
            <a:r>
              <a:rPr sz="2700" b="0" spc="-25" dirty="0" smtClean="0">
                <a:solidFill>
                  <a:srgbClr val="4D9905"/>
                </a:solidFill>
                <a:latin typeface="Arial"/>
                <a:cs typeface="Arial"/>
              </a:rPr>
              <a:t>b0</a:t>
            </a:r>
            <a:r>
              <a:rPr sz="2500" spc="-12" dirty="0" smtClean="0">
                <a:latin typeface="Arial"/>
                <a:cs typeface="Arial"/>
              </a:rPr>
              <a:t>);</a:t>
            </a:r>
            <a:r>
              <a:rPr lang="en-US" sz="2500" spc="-12" dirty="0" smtClean="0">
                <a:latin typeface="Arial"/>
                <a:cs typeface="Arial"/>
              </a:rPr>
              <a:t/>
            </a:r>
            <a:br>
              <a:rPr lang="en-US" sz="2500" spc="-12" dirty="0" smtClean="0">
                <a:latin typeface="Arial"/>
                <a:cs typeface="Arial"/>
              </a:rPr>
            </a:br>
            <a:r>
              <a:rPr sz="2500" spc="-258" dirty="0" smtClean="0">
                <a:latin typeface="Meiryo"/>
                <a:cs typeface="Meiryo"/>
              </a:rPr>
              <a:t>}</a:t>
            </a:r>
            <a:endParaRPr sz="2500" dirty="0">
              <a:latin typeface="Meiryo"/>
              <a:cs typeface="Meiryo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0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Example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Si</a:t>
            </a:r>
            <a:r>
              <a:rPr sz="3600" spc="-98" dirty="0">
                <a:cs typeface="Arial"/>
              </a:rPr>
              <a:t>m</a:t>
            </a:r>
            <a:r>
              <a:rPr sz="3600" spc="-25" dirty="0">
                <a:cs typeface="Arial"/>
              </a:rPr>
              <a:t>ulation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879" y="1393676"/>
            <a:ext cx="2682186" cy="5102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25256" algn="ctr"/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main()</a:t>
            </a:r>
            <a:r>
              <a:rPr sz="2500" spc="86" dirty="0">
                <a:latin typeface="Arial"/>
                <a:cs typeface="Arial"/>
              </a:rPr>
              <a:t> </a:t>
            </a:r>
            <a:r>
              <a:rPr sz="2500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511429" indent="18711">
              <a:lnSpc>
                <a:spcPct val="140700"/>
              </a:lnSpc>
              <a:spcBef>
                <a:spcPts val="49"/>
              </a:spcBef>
            </a:pPr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x</a:t>
            </a:r>
            <a:r>
              <a:rPr sz="2500" spc="-12" dirty="0">
                <a:latin typeface="Arial"/>
                <a:cs typeface="Arial"/>
              </a:rPr>
              <a:t>, 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y</a:t>
            </a:r>
            <a:r>
              <a:rPr sz="2500" spc="-12" dirty="0">
                <a:latin typeface="Arial"/>
                <a:cs typeface="Arial"/>
              </a:rPr>
              <a:t>; y=1;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228"/>
              </a:lnSpc>
              <a:spcBef>
                <a:spcPts val="83"/>
              </a:spcBef>
            </a:pPr>
            <a:endParaRPr sz="1200" dirty="0"/>
          </a:p>
          <a:p>
            <a:pPr marL="648645"/>
            <a:r>
              <a:rPr sz="2500" spc="-12" dirty="0">
                <a:latin typeface="Arial"/>
                <a:cs typeface="Arial"/>
              </a:rPr>
              <a:t>x=1;</a:t>
            </a:r>
            <a:endParaRPr sz="2500" dirty="0">
              <a:latin typeface="Arial"/>
              <a:cs typeface="Arial"/>
            </a:endParaRPr>
          </a:p>
          <a:p>
            <a:pPr marL="693863">
              <a:spcBef>
                <a:spcPts val="1179"/>
              </a:spcBef>
            </a:pPr>
            <a:r>
              <a:rPr sz="2500" b="1" spc="-12" dirty="0">
                <a:latin typeface="Arial"/>
                <a:cs typeface="Arial"/>
              </a:rPr>
              <a:t>if</a:t>
            </a:r>
            <a:r>
              <a:rPr sz="2500" b="1" spc="-196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(</a:t>
            </a:r>
            <a:r>
              <a:rPr sz="2500" spc="-25" dirty="0">
                <a:latin typeface="Arial"/>
                <a:cs typeface="Arial"/>
              </a:rPr>
              <a:t>y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x)</a:t>
            </a:r>
            <a:endParaRPr sz="2500" dirty="0">
              <a:latin typeface="Arial"/>
              <a:cs typeface="Arial"/>
            </a:endParaRPr>
          </a:p>
          <a:p>
            <a:pPr marL="859143" algn="ctr">
              <a:spcBef>
                <a:spcPts val="1044"/>
              </a:spcBef>
            </a:pPr>
            <a:r>
              <a:rPr sz="2500" spc="-12" dirty="0">
                <a:latin typeface="Arial"/>
                <a:cs typeface="Arial"/>
              </a:rPr>
              <a:t>y</a:t>
            </a:r>
            <a:r>
              <a:rPr sz="2500" spc="-86" dirty="0">
                <a:latin typeface="Meiryo"/>
                <a:cs typeface="Meiryo"/>
              </a:rPr>
              <a:t>−−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596"/>
              </a:lnSpc>
              <a:spcBef>
                <a:spcPts val="44"/>
              </a:spcBef>
            </a:pPr>
            <a:endParaRPr sz="1600" dirty="0"/>
          </a:p>
          <a:p>
            <a:pPr marL="648645"/>
            <a:r>
              <a:rPr sz="2500" b="1" spc="-12" dirty="0">
                <a:latin typeface="Arial"/>
                <a:cs typeface="Arial"/>
              </a:rPr>
              <a:t>else</a:t>
            </a:r>
            <a:endParaRPr sz="2500" dirty="0">
              <a:latin typeface="Arial"/>
              <a:cs typeface="Arial"/>
            </a:endParaRPr>
          </a:p>
          <a:p>
            <a:pPr marL="739081" algn="ctr">
              <a:spcBef>
                <a:spcPts val="737"/>
              </a:spcBef>
            </a:pPr>
            <a:r>
              <a:rPr sz="2500" spc="-12" dirty="0">
                <a:latin typeface="Arial"/>
                <a:cs typeface="Arial"/>
              </a:rPr>
              <a:t>y++;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473"/>
              </a:lnSpc>
              <a:spcBef>
                <a:spcPts val="12"/>
              </a:spcBef>
            </a:pPr>
            <a:endParaRPr sz="1500" dirty="0"/>
          </a:p>
          <a:p>
            <a:pPr marL="648645"/>
            <a:r>
              <a:rPr sz="2500" spc="-25" dirty="0">
                <a:latin typeface="Arial"/>
                <a:cs typeface="Arial"/>
              </a:rPr>
              <a:t>asse</a:t>
            </a:r>
            <a:r>
              <a:rPr sz="2500" spc="74" dirty="0">
                <a:latin typeface="Arial"/>
                <a:cs typeface="Arial"/>
              </a:rPr>
              <a:t>r</a:t>
            </a:r>
            <a:r>
              <a:rPr sz="2500" spc="49" dirty="0">
                <a:latin typeface="Arial"/>
                <a:cs typeface="Arial"/>
              </a:rPr>
              <a:t>t(</a:t>
            </a:r>
            <a:r>
              <a:rPr sz="2500" spc="-12" dirty="0">
                <a:latin typeface="Arial"/>
                <a:cs typeface="Arial"/>
              </a:rPr>
              <a:t>y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x);</a:t>
            </a:r>
            <a:endParaRPr sz="2500" dirty="0">
              <a:latin typeface="Arial"/>
              <a:cs typeface="Arial"/>
            </a:endParaRPr>
          </a:p>
          <a:p>
            <a:pPr marL="31185">
              <a:spcBef>
                <a:spcPts val="1203"/>
              </a:spcBef>
            </a:pPr>
            <a:r>
              <a:rPr sz="2500" spc="-258" dirty="0">
                <a:latin typeface="Meiryo"/>
                <a:cs typeface="Meiryo"/>
              </a:rPr>
              <a:t>}</a:t>
            </a:r>
            <a:endParaRPr sz="2500" dirty="0">
              <a:latin typeface="Meiryo"/>
              <a:cs typeface="Meiry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sz="half" idx="4294967295"/>
          </p:nvPr>
        </p:nvSpPr>
        <p:spPr>
          <a:xfrm>
            <a:off x="7447250" y="1085850"/>
            <a:ext cx="3301830" cy="594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spc="-12" dirty="0">
                <a:latin typeface="Arial"/>
                <a:cs typeface="Arial"/>
              </a:rPr>
              <a:t>main()</a:t>
            </a:r>
            <a:r>
              <a:rPr sz="2500" spc="86" dirty="0">
                <a:latin typeface="Arial"/>
                <a:cs typeface="Arial"/>
              </a:rPr>
              <a:t> </a:t>
            </a:r>
            <a:r>
              <a:rPr sz="2500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31185" algn="just">
              <a:spcBef>
                <a:spcPts val="1078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bool</a:t>
            </a:r>
            <a:r>
              <a:rPr sz="2700" b="0" spc="-12" dirty="0">
                <a:solidFill>
                  <a:srgbClr val="4D9905"/>
                </a:solidFill>
                <a:latin typeface="Arial"/>
                <a:cs typeface="Arial"/>
              </a:rPr>
              <a:t> b0; </a:t>
            </a:r>
            <a:r>
              <a:rPr sz="2700" b="0" spc="-344" dirty="0">
                <a:solidFill>
                  <a:srgbClr val="4D9905"/>
                </a:solidFill>
                <a:latin typeface="Arial"/>
                <a:cs typeface="Arial"/>
              </a:rPr>
              <a:t> </a:t>
            </a:r>
            <a:r>
              <a:rPr sz="2500" b="0" spc="-12" dirty="0">
                <a:latin typeface="Arial"/>
                <a:cs typeface="Arial"/>
              </a:rPr>
              <a:t>// </a:t>
            </a:r>
            <a:r>
              <a:rPr sz="2500" b="0" spc="147" dirty="0">
                <a:latin typeface="Arial"/>
                <a:cs typeface="Arial"/>
              </a:rPr>
              <a:t> </a:t>
            </a:r>
            <a:r>
              <a:rPr sz="2500" b="0" spc="-12" dirty="0">
                <a:latin typeface="Arial"/>
                <a:cs typeface="Arial"/>
              </a:rPr>
              <a:t>y</a:t>
            </a:r>
            <a:r>
              <a:rPr sz="2500" b="0" spc="454" dirty="0">
                <a:latin typeface="Arial"/>
                <a:cs typeface="Arial"/>
              </a:rPr>
              <a:t>&gt;</a:t>
            </a:r>
            <a:r>
              <a:rPr sz="2500" b="0" spc="-12" dirty="0">
                <a:latin typeface="Arial"/>
                <a:cs typeface="Arial"/>
              </a:rPr>
              <a:t>x</a:t>
            </a:r>
            <a:endParaRPr sz="2500" b="0" dirty="0">
              <a:latin typeface="Arial"/>
              <a:cs typeface="Arial"/>
            </a:endParaRPr>
          </a:p>
          <a:p>
            <a:pPr marL="648645" marR="1387726" algn="just">
              <a:lnSpc>
                <a:spcPct val="128000"/>
              </a:lnSpc>
              <a:spcBef>
                <a:spcPts val="86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b0</a:t>
            </a:r>
            <a:r>
              <a:rPr sz="2700" b="0" spc="-25" dirty="0" smtClean="0">
                <a:solidFill>
                  <a:srgbClr val="4D9905"/>
                </a:solidFill>
                <a:latin typeface="Arial"/>
                <a:cs typeface="Arial"/>
              </a:rPr>
              <a:t>=*;</a:t>
            </a:r>
            <a:endParaRPr lang="en-US" sz="2700" b="0" spc="-12" dirty="0">
              <a:solidFill>
                <a:srgbClr val="4D9905"/>
              </a:solidFill>
              <a:latin typeface="Arial"/>
              <a:cs typeface="Arial"/>
            </a:endParaRPr>
          </a:p>
          <a:p>
            <a:pPr marL="633413" marR="1387726" algn="just">
              <a:lnSpc>
                <a:spcPct val="128000"/>
              </a:lnSpc>
              <a:spcBef>
                <a:spcPts val="86"/>
              </a:spcBef>
            </a:pPr>
            <a:r>
              <a:rPr sz="2700" b="0" spc="-12" dirty="0" smtClean="0">
                <a:solidFill>
                  <a:srgbClr val="4D9905"/>
                </a:solidFill>
                <a:latin typeface="Arial"/>
                <a:cs typeface="Arial"/>
              </a:rPr>
              <a:t>b0</a:t>
            </a:r>
            <a:r>
              <a:rPr sz="2700" b="0" spc="-12" dirty="0">
                <a:solidFill>
                  <a:srgbClr val="4D9905"/>
                </a:solidFill>
                <a:latin typeface="Arial"/>
                <a:cs typeface="Arial"/>
              </a:rPr>
              <a:t>=*; </a:t>
            </a:r>
            <a:endParaRPr lang="en-US" sz="2700" b="0" spc="-12" dirty="0" smtClean="0">
              <a:solidFill>
                <a:srgbClr val="4D9905"/>
              </a:solidFill>
              <a:latin typeface="Arial"/>
              <a:cs typeface="Arial"/>
            </a:endParaRPr>
          </a:p>
          <a:p>
            <a:pPr marL="633413" marR="1387726" algn="just">
              <a:lnSpc>
                <a:spcPct val="128000"/>
              </a:lnSpc>
              <a:spcBef>
                <a:spcPts val="86"/>
              </a:spcBef>
            </a:pPr>
            <a:r>
              <a:rPr sz="2500" spc="-12" dirty="0" smtClean="0">
                <a:latin typeface="Arial"/>
                <a:cs typeface="Arial"/>
              </a:rPr>
              <a:t>if</a:t>
            </a:r>
            <a:r>
              <a:rPr sz="2500" b="0" spc="-196" dirty="0" smtClean="0">
                <a:latin typeface="Arial"/>
                <a:cs typeface="Arial"/>
              </a:rPr>
              <a:t> </a:t>
            </a:r>
            <a:r>
              <a:rPr sz="2500" b="0" spc="123" dirty="0">
                <a:latin typeface="Arial"/>
                <a:cs typeface="Arial"/>
              </a:rPr>
              <a:t>(</a:t>
            </a: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</a:t>
            </a:r>
            <a:r>
              <a:rPr sz="2700" b="0" spc="110" dirty="0">
                <a:solidFill>
                  <a:srgbClr val="4D9905"/>
                </a:solidFill>
                <a:latin typeface="Arial"/>
                <a:cs typeface="Arial"/>
              </a:rPr>
              <a:t>0</a:t>
            </a:r>
            <a:r>
              <a:rPr sz="2500" b="0" spc="-12" dirty="0">
                <a:latin typeface="Arial"/>
                <a:cs typeface="Arial"/>
              </a:rPr>
              <a:t>)</a:t>
            </a:r>
            <a:endParaRPr sz="2500" b="0" dirty="0">
              <a:latin typeface="Arial"/>
              <a:cs typeface="Arial"/>
            </a:endParaRPr>
          </a:p>
          <a:p>
            <a:pPr marL="382014" algn="ctr">
              <a:spcBef>
                <a:spcPts val="994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b0=*;</a:t>
            </a:r>
            <a:endParaRPr sz="2700" b="0" dirty="0">
              <a:latin typeface="Arial"/>
              <a:cs typeface="Arial"/>
            </a:endParaRPr>
          </a:p>
          <a:p>
            <a:pPr marL="648645" marR="1702693" algn="just"/>
            <a:r>
              <a:rPr sz="2500" spc="-12" dirty="0" smtClean="0">
                <a:latin typeface="Arial"/>
                <a:cs typeface="Arial"/>
              </a:rPr>
              <a:t>else</a:t>
            </a:r>
            <a:endParaRPr sz="2500" dirty="0">
              <a:latin typeface="Arial"/>
              <a:cs typeface="Arial"/>
            </a:endParaRPr>
          </a:p>
          <a:p>
            <a:pPr marL="382014" algn="ctr">
              <a:spcBef>
                <a:spcPts val="884"/>
              </a:spcBef>
            </a:pPr>
            <a:r>
              <a:rPr sz="2700" b="0" spc="-25" dirty="0">
                <a:solidFill>
                  <a:srgbClr val="4D9905"/>
                </a:solidFill>
                <a:latin typeface="Arial"/>
                <a:cs typeface="Arial"/>
              </a:rPr>
              <a:t>b0=*;</a:t>
            </a:r>
            <a:endParaRPr sz="2700" b="0" dirty="0">
              <a:latin typeface="Arial"/>
              <a:cs typeface="Arial"/>
            </a:endParaRPr>
          </a:p>
          <a:p>
            <a:pPr marL="648645" marR="715692" algn="just">
              <a:spcBef>
                <a:spcPts val="872"/>
              </a:spcBef>
            </a:pPr>
            <a:r>
              <a:rPr sz="2500" spc="-25" dirty="0" smtClean="0">
                <a:latin typeface="Arial"/>
                <a:cs typeface="Arial"/>
              </a:rPr>
              <a:t>asse</a:t>
            </a:r>
            <a:r>
              <a:rPr sz="2500" spc="74" dirty="0" smtClean="0">
                <a:latin typeface="Arial"/>
                <a:cs typeface="Arial"/>
              </a:rPr>
              <a:t>r</a:t>
            </a:r>
            <a:r>
              <a:rPr sz="2500" spc="49" dirty="0" smtClean="0">
                <a:latin typeface="Arial"/>
                <a:cs typeface="Arial"/>
              </a:rPr>
              <a:t>t(</a:t>
            </a:r>
            <a:r>
              <a:rPr sz="2700" b="0" spc="-25" dirty="0" smtClean="0">
                <a:solidFill>
                  <a:srgbClr val="4D9905"/>
                </a:solidFill>
                <a:latin typeface="Arial"/>
                <a:cs typeface="Arial"/>
              </a:rPr>
              <a:t>b0</a:t>
            </a:r>
            <a:r>
              <a:rPr sz="2500" spc="-12" dirty="0" smtClean="0">
                <a:latin typeface="Arial"/>
                <a:cs typeface="Arial"/>
              </a:rPr>
              <a:t>);</a:t>
            </a:r>
            <a:r>
              <a:rPr lang="en-US" sz="2500" spc="-12" dirty="0" smtClean="0">
                <a:latin typeface="Arial"/>
                <a:cs typeface="Arial"/>
              </a:rPr>
              <a:t/>
            </a:r>
            <a:br>
              <a:rPr lang="en-US" sz="2500" spc="-12" dirty="0" smtClean="0">
                <a:latin typeface="Arial"/>
                <a:cs typeface="Arial"/>
              </a:rPr>
            </a:br>
            <a:r>
              <a:rPr sz="2500" spc="-258" dirty="0" smtClean="0">
                <a:latin typeface="Meiryo"/>
                <a:cs typeface="Meiryo"/>
              </a:rPr>
              <a:t>}</a:t>
            </a:r>
            <a:endParaRPr sz="2500" dirty="0">
              <a:latin typeface="Meiryo"/>
              <a:cs typeface="Meiryo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62900" y="2620366"/>
            <a:ext cx="1047687" cy="3506112"/>
            <a:chOff x="7466666" y="2353543"/>
            <a:chExt cx="1047687" cy="3506112"/>
          </a:xfrm>
        </p:grpSpPr>
        <p:sp>
          <p:nvSpPr>
            <p:cNvPr id="16" name="object 15"/>
            <p:cNvSpPr/>
            <p:nvPr/>
          </p:nvSpPr>
          <p:spPr>
            <a:xfrm>
              <a:off x="7466666" y="2353543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7466666" y="2353543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7466666" y="2802169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7466666" y="2802169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7466666" y="3250795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7466666" y="3250795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8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8157409" y="3699420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9" y="0"/>
                  </a:moveTo>
                  <a:lnTo>
                    <a:pt x="27243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9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8157409" y="3699420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9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7480916" y="5590126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282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7480916" y="5587477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7644598" y="2629828"/>
              <a:ext cx="0" cy="148174"/>
            </a:xfrm>
            <a:custGeom>
              <a:avLst/>
              <a:gdLst/>
              <a:ahLst/>
              <a:cxnLst/>
              <a:rect l="l" t="t" r="r" b="b"/>
              <a:pathLst>
                <a:path h="71343">
                  <a:moveTo>
                    <a:pt x="0" y="0"/>
                  </a:moveTo>
                  <a:lnTo>
                    <a:pt x="0" y="7134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7602042" y="2737008"/>
              <a:ext cx="114693" cy="36560"/>
            </a:xfrm>
            <a:custGeom>
              <a:avLst/>
              <a:gdLst/>
              <a:ahLst/>
              <a:cxnLst/>
              <a:rect l="l" t="t" r="r" b="b"/>
              <a:pathLst>
                <a:path w="41843" h="17603">
                  <a:moveTo>
                    <a:pt x="41843" y="0"/>
                  </a:moveTo>
                  <a:lnTo>
                    <a:pt x="30374" y="6561"/>
                  </a:lnTo>
                  <a:lnTo>
                    <a:pt x="19973" y="17603"/>
                  </a:lnTo>
                  <a:lnTo>
                    <a:pt x="11386" y="14285"/>
                  </a:lnTo>
                  <a:lnTo>
                    <a:pt x="0" y="5609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7644598" y="3078454"/>
              <a:ext cx="0" cy="148174"/>
            </a:xfrm>
            <a:custGeom>
              <a:avLst/>
              <a:gdLst/>
              <a:ahLst/>
              <a:cxnLst/>
              <a:rect l="l" t="t" r="r" b="b"/>
              <a:pathLst>
                <a:path h="71343">
                  <a:moveTo>
                    <a:pt x="0" y="0"/>
                  </a:moveTo>
                  <a:lnTo>
                    <a:pt x="0" y="7134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7602042" y="3185633"/>
              <a:ext cx="114693" cy="36560"/>
            </a:xfrm>
            <a:custGeom>
              <a:avLst/>
              <a:gdLst/>
              <a:ahLst/>
              <a:cxnLst/>
              <a:rect l="l" t="t" r="r" b="b"/>
              <a:pathLst>
                <a:path w="41843" h="17603">
                  <a:moveTo>
                    <a:pt x="41843" y="0"/>
                  </a:moveTo>
                  <a:lnTo>
                    <a:pt x="30374" y="6561"/>
                  </a:lnTo>
                  <a:lnTo>
                    <a:pt x="19973" y="17603"/>
                  </a:lnTo>
                  <a:lnTo>
                    <a:pt x="11386" y="14285"/>
                  </a:lnTo>
                  <a:lnTo>
                    <a:pt x="0" y="5609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7786281" y="3478201"/>
              <a:ext cx="388619" cy="252402"/>
            </a:xfrm>
            <a:custGeom>
              <a:avLst/>
              <a:gdLst/>
              <a:ahLst/>
              <a:cxnLst/>
              <a:rect l="l" t="t" r="r" b="b"/>
              <a:pathLst>
                <a:path w="141779" h="121527">
                  <a:moveTo>
                    <a:pt x="0" y="0"/>
                  </a:moveTo>
                  <a:lnTo>
                    <a:pt x="141779" y="12152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8118060" y="3662182"/>
              <a:ext cx="62731" cy="73735"/>
            </a:xfrm>
            <a:custGeom>
              <a:avLst/>
              <a:gdLst/>
              <a:ahLst/>
              <a:cxnLst/>
              <a:rect l="l" t="t" r="r" b="b"/>
              <a:pathLst>
                <a:path w="22886" h="35502">
                  <a:moveTo>
                    <a:pt x="22886" y="0"/>
                  </a:moveTo>
                  <a:lnTo>
                    <a:pt x="20394" y="12968"/>
                  </a:lnTo>
                  <a:lnTo>
                    <a:pt x="21995" y="28066"/>
                  </a:lnTo>
                  <a:lnTo>
                    <a:pt x="13946" y="32489"/>
                  </a:lnTo>
                  <a:lnTo>
                    <a:pt x="0" y="35502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7716735" y="3966515"/>
              <a:ext cx="551016" cy="1626276"/>
            </a:xfrm>
            <a:custGeom>
              <a:avLst/>
              <a:gdLst/>
              <a:ahLst/>
              <a:cxnLst/>
              <a:rect l="l" t="t" r="r" b="b"/>
              <a:pathLst>
                <a:path w="199416" h="512787">
                  <a:moveTo>
                    <a:pt x="199416" y="0"/>
                  </a:moveTo>
                  <a:lnTo>
                    <a:pt x="0" y="51278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2"/>
            <p:cNvSpPr/>
            <p:nvPr/>
          </p:nvSpPr>
          <p:spPr>
            <a:xfrm>
              <a:off x="7676847" y="5554765"/>
              <a:ext cx="112579" cy="38026"/>
            </a:xfrm>
            <a:custGeom>
              <a:avLst/>
              <a:gdLst/>
              <a:ahLst/>
              <a:cxnLst/>
              <a:rect l="l" t="t" r="r" b="b"/>
              <a:pathLst>
                <a:path w="41072" h="18309">
                  <a:moveTo>
                    <a:pt x="41072" y="9845"/>
                  </a:moveTo>
                  <a:lnTo>
                    <a:pt x="28010" y="11794"/>
                  </a:lnTo>
                  <a:lnTo>
                    <a:pt x="14299" y="18309"/>
                  </a:lnTo>
                  <a:lnTo>
                    <a:pt x="7464" y="12168"/>
                  </a:lnTo>
                  <a:lnTo>
                    <a:pt x="0" y="0"/>
                  </a:lnTo>
                </a:path>
              </a:pathLst>
            </a:custGeom>
            <a:ln w="81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" name="object 4"/>
          <p:cNvSpPr txBox="1"/>
          <p:nvPr/>
        </p:nvSpPr>
        <p:spPr>
          <a:xfrm>
            <a:off x="5083309" y="3286063"/>
            <a:ext cx="1780582" cy="739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algn="ctr"/>
            <a:r>
              <a:rPr sz="2700" spc="-12" dirty="0" smtClean="0">
                <a:latin typeface="Arial"/>
                <a:cs typeface="Arial"/>
              </a:rPr>
              <a:t>Predicate:</a:t>
            </a:r>
            <a:endParaRPr lang="en-US" sz="2700" dirty="0">
              <a:latin typeface="Arial"/>
              <a:cs typeface="Arial"/>
            </a:endParaRPr>
          </a:p>
          <a:p>
            <a:pPr marL="31185" algn="ctr"/>
            <a:r>
              <a:rPr sz="2500" spc="-12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500" i="1" spc="45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500" spc="-1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7" name="object 13"/>
          <p:cNvSpPr/>
          <p:nvPr/>
        </p:nvSpPr>
        <p:spPr>
          <a:xfrm>
            <a:off x="5462587" y="4057650"/>
            <a:ext cx="1022026" cy="61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6103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Example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Si</a:t>
            </a:r>
            <a:r>
              <a:rPr sz="3600" spc="-98" dirty="0">
                <a:cs typeface="Arial"/>
              </a:rPr>
              <a:t>m</a:t>
            </a:r>
            <a:r>
              <a:rPr sz="3600" spc="-25" dirty="0">
                <a:cs typeface="Arial"/>
              </a:rPr>
              <a:t>ulation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401" y="1393676"/>
            <a:ext cx="2682186" cy="44735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25256" algn="ctr"/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main()</a:t>
            </a:r>
            <a:r>
              <a:rPr sz="2500" spc="86" dirty="0">
                <a:latin typeface="Arial"/>
                <a:cs typeface="Arial"/>
              </a:rPr>
              <a:t> </a:t>
            </a:r>
            <a:r>
              <a:rPr sz="2500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511429" indent="18711">
              <a:lnSpc>
                <a:spcPct val="140700"/>
              </a:lnSpc>
              <a:spcBef>
                <a:spcPts val="49"/>
              </a:spcBef>
            </a:pPr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x</a:t>
            </a:r>
            <a:r>
              <a:rPr sz="2500" spc="-12" dirty="0">
                <a:latin typeface="Arial"/>
                <a:cs typeface="Arial"/>
              </a:rPr>
              <a:t>, 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y</a:t>
            </a:r>
            <a:r>
              <a:rPr sz="2500" spc="-12" dirty="0">
                <a:latin typeface="Arial"/>
                <a:cs typeface="Arial"/>
              </a:rPr>
              <a:t>; y=1;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228"/>
              </a:lnSpc>
              <a:spcBef>
                <a:spcPts val="83"/>
              </a:spcBef>
            </a:pPr>
            <a:endParaRPr sz="1200" dirty="0"/>
          </a:p>
          <a:p>
            <a:pPr marL="648645"/>
            <a:r>
              <a:rPr sz="2500" spc="-12" dirty="0">
                <a:latin typeface="Arial"/>
                <a:cs typeface="Arial"/>
              </a:rPr>
              <a:t>x=1;</a:t>
            </a:r>
            <a:endParaRPr sz="2500" dirty="0">
              <a:latin typeface="Arial"/>
              <a:cs typeface="Arial"/>
            </a:endParaRPr>
          </a:p>
          <a:p>
            <a:pPr marL="693863">
              <a:spcBef>
                <a:spcPts val="1179"/>
              </a:spcBef>
            </a:pPr>
            <a:r>
              <a:rPr sz="2500" b="1" spc="-12" dirty="0">
                <a:latin typeface="Arial"/>
                <a:cs typeface="Arial"/>
              </a:rPr>
              <a:t>if</a:t>
            </a:r>
            <a:r>
              <a:rPr sz="2500" b="1" spc="-196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(</a:t>
            </a:r>
            <a:r>
              <a:rPr sz="2500" spc="-25" dirty="0">
                <a:latin typeface="Arial"/>
                <a:cs typeface="Arial"/>
              </a:rPr>
              <a:t>y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x)</a:t>
            </a:r>
            <a:endParaRPr sz="2500" dirty="0">
              <a:latin typeface="Arial"/>
              <a:cs typeface="Arial"/>
            </a:endParaRPr>
          </a:p>
          <a:p>
            <a:pPr marL="859143" algn="ctr">
              <a:spcBef>
                <a:spcPts val="1044"/>
              </a:spcBef>
            </a:pPr>
            <a:r>
              <a:rPr sz="2500" spc="-12" dirty="0">
                <a:latin typeface="Arial"/>
                <a:cs typeface="Arial"/>
              </a:rPr>
              <a:t>y</a:t>
            </a:r>
            <a:r>
              <a:rPr sz="2500" spc="-86" dirty="0">
                <a:latin typeface="Meiryo"/>
                <a:cs typeface="Meiryo"/>
              </a:rPr>
              <a:t>−−</a:t>
            </a:r>
            <a:r>
              <a:rPr sz="2500" spc="-12" dirty="0">
                <a:latin typeface="Arial"/>
                <a:cs typeface="Arial"/>
              </a:rPr>
              <a:t>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596"/>
              </a:lnSpc>
              <a:spcBef>
                <a:spcPts val="44"/>
              </a:spcBef>
            </a:pPr>
            <a:endParaRPr sz="1600" dirty="0"/>
          </a:p>
          <a:p>
            <a:pPr marL="648645"/>
            <a:r>
              <a:rPr sz="2500" b="1" spc="-12" dirty="0">
                <a:latin typeface="Arial"/>
                <a:cs typeface="Arial"/>
              </a:rPr>
              <a:t>else</a:t>
            </a:r>
            <a:endParaRPr sz="2500" dirty="0">
              <a:latin typeface="Arial"/>
              <a:cs typeface="Arial"/>
            </a:endParaRPr>
          </a:p>
          <a:p>
            <a:pPr marL="739081" algn="ctr">
              <a:spcBef>
                <a:spcPts val="737"/>
              </a:spcBef>
            </a:pPr>
            <a:r>
              <a:rPr sz="2500" spc="-12" dirty="0">
                <a:latin typeface="Arial"/>
                <a:cs typeface="Arial"/>
              </a:rPr>
              <a:t>y++;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473"/>
              </a:lnSpc>
              <a:spcBef>
                <a:spcPts val="12"/>
              </a:spcBef>
            </a:pPr>
            <a:endParaRPr sz="1500" dirty="0"/>
          </a:p>
          <a:p>
            <a:pPr marL="648645"/>
            <a:r>
              <a:rPr sz="2500" spc="-25" dirty="0">
                <a:latin typeface="Arial"/>
                <a:cs typeface="Arial"/>
              </a:rPr>
              <a:t>asse</a:t>
            </a:r>
            <a:r>
              <a:rPr sz="2500" spc="74" dirty="0">
                <a:latin typeface="Arial"/>
                <a:cs typeface="Arial"/>
              </a:rPr>
              <a:t>r</a:t>
            </a:r>
            <a:r>
              <a:rPr sz="2500" spc="49" dirty="0">
                <a:latin typeface="Arial"/>
                <a:cs typeface="Arial"/>
              </a:rPr>
              <a:t>t(</a:t>
            </a:r>
            <a:r>
              <a:rPr sz="2500" spc="-12" dirty="0">
                <a:latin typeface="Arial"/>
                <a:cs typeface="Arial"/>
              </a:rPr>
              <a:t>y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x);</a:t>
            </a:r>
            <a:endParaRPr sz="2500" dirty="0">
              <a:latin typeface="Arial"/>
              <a:cs typeface="Arial"/>
            </a:endParaRPr>
          </a:p>
          <a:p>
            <a:pPr marL="31185">
              <a:spcBef>
                <a:spcPts val="1203"/>
              </a:spcBef>
            </a:pPr>
            <a:r>
              <a:rPr sz="2500" spc="-258" dirty="0">
                <a:latin typeface="Meiryo"/>
                <a:cs typeface="Meiryo"/>
              </a:rPr>
              <a:t>}</a:t>
            </a:r>
            <a:endParaRPr sz="2500" dirty="0">
              <a:latin typeface="Meiryo"/>
              <a:cs typeface="Meiryo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7367587" y="3182270"/>
            <a:ext cx="3937122" cy="7504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algn="ctr">
              <a:lnSpc>
                <a:spcPct val="102699"/>
              </a:lnSpc>
            </a:pPr>
            <a:r>
              <a:rPr sz="2700" b="1" spc="-123" dirty="0">
                <a:latin typeface="Arial Narrow" panose="020B0606020202030204" pitchFamily="34" charset="0"/>
                <a:cs typeface="Arial"/>
              </a:rPr>
              <a:t>W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n</a:t>
            </a:r>
            <a:r>
              <a:rPr sz="27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w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do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path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 test, so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co</a:t>
            </a:r>
            <a:r>
              <a:rPr sz="2700" b="1" spc="-86" dirty="0">
                <a:latin typeface="Arial Narrow" panose="020B0606020202030204" pitchFamily="34" charset="0"/>
                <a:cs typeface="Arial"/>
              </a:rPr>
              <a:t>n</a:t>
            </a:r>
            <a:r>
              <a:rPr sz="27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7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700" b="1" spc="-12" dirty="0">
                <a:latin typeface="Arial Narrow" panose="020B0606020202030204" pitchFamily="34" charset="0"/>
                <a:cs typeface="Arial"/>
              </a:rPr>
              <a:t>t to </a:t>
            </a:r>
            <a:r>
              <a:rPr sz="2700" b="1" spc="-25" dirty="0">
                <a:latin typeface="Arial Narrow" panose="020B0606020202030204" pitchFamily="34" charset="0"/>
                <a:cs typeface="Arial"/>
              </a:rPr>
              <a:t>SSA.</a:t>
            </a:r>
            <a:endParaRPr sz="2700" b="1" dirty="0">
              <a:latin typeface="Arial Narrow" panose="020B0606020202030204" pitchFamily="34" charset="0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41055" y="2457450"/>
            <a:ext cx="1047687" cy="3581400"/>
            <a:chOff x="1417666" y="2353543"/>
            <a:chExt cx="1047687" cy="2961284"/>
          </a:xfrm>
        </p:grpSpPr>
        <p:sp>
          <p:nvSpPr>
            <p:cNvPr id="27" name="object 4"/>
            <p:cNvSpPr/>
            <p:nvPr/>
          </p:nvSpPr>
          <p:spPr>
            <a:xfrm>
              <a:off x="1417666" y="2353543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5"/>
            <p:cNvSpPr/>
            <p:nvPr/>
          </p:nvSpPr>
          <p:spPr>
            <a:xfrm>
              <a:off x="1417666" y="2353543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1417666" y="2802169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7"/>
            <p:cNvSpPr/>
            <p:nvPr/>
          </p:nvSpPr>
          <p:spPr>
            <a:xfrm>
              <a:off x="1417666" y="2802169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8"/>
            <p:cNvSpPr/>
            <p:nvPr/>
          </p:nvSpPr>
          <p:spPr>
            <a:xfrm>
              <a:off x="1417666" y="3250795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9"/>
            <p:cNvSpPr/>
            <p:nvPr/>
          </p:nvSpPr>
          <p:spPr>
            <a:xfrm>
              <a:off x="1417666" y="3250795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8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10"/>
            <p:cNvSpPr/>
            <p:nvPr/>
          </p:nvSpPr>
          <p:spPr>
            <a:xfrm>
              <a:off x="2108409" y="3699420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9" y="0"/>
                  </a:moveTo>
                  <a:lnTo>
                    <a:pt x="27243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9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11"/>
            <p:cNvSpPr/>
            <p:nvPr/>
          </p:nvSpPr>
          <p:spPr>
            <a:xfrm>
              <a:off x="2108409" y="3699420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9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12"/>
            <p:cNvSpPr/>
            <p:nvPr/>
          </p:nvSpPr>
          <p:spPr>
            <a:xfrm>
              <a:off x="1417666" y="5045298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282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13"/>
            <p:cNvSpPr/>
            <p:nvPr/>
          </p:nvSpPr>
          <p:spPr>
            <a:xfrm>
              <a:off x="1417666" y="5045298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14"/>
            <p:cNvSpPr/>
            <p:nvPr/>
          </p:nvSpPr>
          <p:spPr>
            <a:xfrm>
              <a:off x="1595598" y="2629828"/>
              <a:ext cx="0" cy="148174"/>
            </a:xfrm>
            <a:custGeom>
              <a:avLst/>
              <a:gdLst/>
              <a:ahLst/>
              <a:cxnLst/>
              <a:rect l="l" t="t" r="r" b="b"/>
              <a:pathLst>
                <a:path h="71343">
                  <a:moveTo>
                    <a:pt x="0" y="0"/>
                  </a:moveTo>
                  <a:lnTo>
                    <a:pt x="0" y="7134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15"/>
            <p:cNvSpPr/>
            <p:nvPr/>
          </p:nvSpPr>
          <p:spPr>
            <a:xfrm>
              <a:off x="1553042" y="2737008"/>
              <a:ext cx="114693" cy="36560"/>
            </a:xfrm>
            <a:custGeom>
              <a:avLst/>
              <a:gdLst/>
              <a:ahLst/>
              <a:cxnLst/>
              <a:rect l="l" t="t" r="r" b="b"/>
              <a:pathLst>
                <a:path w="41843" h="17603">
                  <a:moveTo>
                    <a:pt x="41843" y="0"/>
                  </a:moveTo>
                  <a:lnTo>
                    <a:pt x="30374" y="6561"/>
                  </a:lnTo>
                  <a:lnTo>
                    <a:pt x="19973" y="17603"/>
                  </a:lnTo>
                  <a:lnTo>
                    <a:pt x="11386" y="14285"/>
                  </a:lnTo>
                  <a:lnTo>
                    <a:pt x="0" y="5609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16"/>
            <p:cNvSpPr/>
            <p:nvPr/>
          </p:nvSpPr>
          <p:spPr>
            <a:xfrm>
              <a:off x="1595598" y="3078454"/>
              <a:ext cx="0" cy="148174"/>
            </a:xfrm>
            <a:custGeom>
              <a:avLst/>
              <a:gdLst/>
              <a:ahLst/>
              <a:cxnLst/>
              <a:rect l="l" t="t" r="r" b="b"/>
              <a:pathLst>
                <a:path h="71343">
                  <a:moveTo>
                    <a:pt x="0" y="0"/>
                  </a:moveTo>
                  <a:lnTo>
                    <a:pt x="0" y="7134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17"/>
            <p:cNvSpPr/>
            <p:nvPr/>
          </p:nvSpPr>
          <p:spPr>
            <a:xfrm>
              <a:off x="1553042" y="3185633"/>
              <a:ext cx="114693" cy="36560"/>
            </a:xfrm>
            <a:custGeom>
              <a:avLst/>
              <a:gdLst/>
              <a:ahLst/>
              <a:cxnLst/>
              <a:rect l="l" t="t" r="r" b="b"/>
              <a:pathLst>
                <a:path w="41843" h="17603">
                  <a:moveTo>
                    <a:pt x="41843" y="0"/>
                  </a:moveTo>
                  <a:lnTo>
                    <a:pt x="30374" y="6561"/>
                  </a:lnTo>
                  <a:lnTo>
                    <a:pt x="19973" y="17603"/>
                  </a:lnTo>
                  <a:lnTo>
                    <a:pt x="11386" y="14285"/>
                  </a:lnTo>
                  <a:lnTo>
                    <a:pt x="0" y="5609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18"/>
            <p:cNvSpPr/>
            <p:nvPr/>
          </p:nvSpPr>
          <p:spPr>
            <a:xfrm>
              <a:off x="1737281" y="3478201"/>
              <a:ext cx="388619" cy="252402"/>
            </a:xfrm>
            <a:custGeom>
              <a:avLst/>
              <a:gdLst/>
              <a:ahLst/>
              <a:cxnLst/>
              <a:rect l="l" t="t" r="r" b="b"/>
              <a:pathLst>
                <a:path w="141779" h="121527">
                  <a:moveTo>
                    <a:pt x="0" y="0"/>
                  </a:moveTo>
                  <a:lnTo>
                    <a:pt x="141779" y="12152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19"/>
            <p:cNvSpPr/>
            <p:nvPr/>
          </p:nvSpPr>
          <p:spPr>
            <a:xfrm>
              <a:off x="2069061" y="3662182"/>
              <a:ext cx="62731" cy="73735"/>
            </a:xfrm>
            <a:custGeom>
              <a:avLst/>
              <a:gdLst/>
              <a:ahLst/>
              <a:cxnLst/>
              <a:rect l="l" t="t" r="r" b="b"/>
              <a:pathLst>
                <a:path w="22886" h="35502">
                  <a:moveTo>
                    <a:pt x="22886" y="0"/>
                  </a:moveTo>
                  <a:lnTo>
                    <a:pt x="20394" y="12968"/>
                  </a:lnTo>
                  <a:lnTo>
                    <a:pt x="21995" y="28066"/>
                  </a:lnTo>
                  <a:lnTo>
                    <a:pt x="13946" y="32489"/>
                  </a:lnTo>
                  <a:lnTo>
                    <a:pt x="0" y="35502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20"/>
            <p:cNvSpPr/>
            <p:nvPr/>
          </p:nvSpPr>
          <p:spPr>
            <a:xfrm>
              <a:off x="1672147" y="3966515"/>
              <a:ext cx="546604" cy="1065019"/>
            </a:xfrm>
            <a:custGeom>
              <a:avLst/>
              <a:gdLst/>
              <a:ahLst/>
              <a:cxnLst/>
              <a:rect l="l" t="t" r="r" b="b"/>
              <a:pathLst>
                <a:path w="199416" h="512787">
                  <a:moveTo>
                    <a:pt x="199416" y="0"/>
                  </a:moveTo>
                  <a:lnTo>
                    <a:pt x="0" y="51278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21"/>
            <p:cNvSpPr/>
            <p:nvPr/>
          </p:nvSpPr>
          <p:spPr>
            <a:xfrm>
              <a:off x="1646664" y="4992638"/>
              <a:ext cx="112579" cy="38026"/>
            </a:xfrm>
            <a:custGeom>
              <a:avLst/>
              <a:gdLst/>
              <a:ahLst/>
              <a:cxnLst/>
              <a:rect l="l" t="t" r="r" b="b"/>
              <a:pathLst>
                <a:path w="41072" h="18309">
                  <a:moveTo>
                    <a:pt x="41072" y="9845"/>
                  </a:moveTo>
                  <a:lnTo>
                    <a:pt x="28010" y="11794"/>
                  </a:lnTo>
                  <a:lnTo>
                    <a:pt x="14299" y="18309"/>
                  </a:lnTo>
                  <a:lnTo>
                    <a:pt x="7464" y="12168"/>
                  </a:lnTo>
                  <a:lnTo>
                    <a:pt x="0" y="0"/>
                  </a:lnTo>
                </a:path>
              </a:pathLst>
            </a:custGeom>
            <a:ln w="81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26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31"/>
          <p:cNvSpPr/>
          <p:nvPr/>
        </p:nvSpPr>
        <p:spPr>
          <a:xfrm>
            <a:off x="8662987" y="1085851"/>
            <a:ext cx="2466950" cy="1650674"/>
          </a:xfrm>
          <a:custGeom>
            <a:avLst/>
            <a:gdLst/>
            <a:ahLst/>
            <a:cxnLst/>
            <a:rect l="l" t="t" r="r" b="b"/>
            <a:pathLst>
              <a:path w="900011" h="648014">
                <a:moveTo>
                  <a:pt x="0" y="648014"/>
                </a:moveTo>
                <a:lnTo>
                  <a:pt x="0" y="0"/>
                </a:lnTo>
                <a:lnTo>
                  <a:pt x="900011" y="0"/>
                </a:lnTo>
                <a:lnTo>
                  <a:pt x="900011" y="648014"/>
                </a:lnTo>
                <a:lnTo>
                  <a:pt x="0" y="648014"/>
                </a:lnTo>
                <a:close/>
              </a:path>
            </a:pathLst>
          </a:custGeom>
          <a:solidFill>
            <a:srgbClr val="FDF6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Example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Si</a:t>
            </a:r>
            <a:r>
              <a:rPr sz="3600" spc="-98" dirty="0">
                <a:cs typeface="Arial"/>
              </a:rPr>
              <a:t>m</a:t>
            </a:r>
            <a:r>
              <a:rPr sz="3600" spc="-25" dirty="0">
                <a:cs typeface="Arial"/>
              </a:rPr>
              <a:t>ulation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8251" y="1393676"/>
            <a:ext cx="3061626" cy="44735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896"/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main()</a:t>
            </a:r>
            <a:r>
              <a:rPr sz="2500" spc="86" dirty="0">
                <a:latin typeface="Arial"/>
                <a:cs typeface="Arial"/>
              </a:rPr>
              <a:t> </a:t>
            </a:r>
            <a:r>
              <a:rPr sz="2500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851346" indent="18711">
              <a:lnSpc>
                <a:spcPct val="142200"/>
              </a:lnSpc>
            </a:pPr>
            <a:r>
              <a:rPr sz="2500" b="1" spc="-12" dirty="0">
                <a:latin typeface="Arial"/>
                <a:cs typeface="Arial"/>
              </a:rPr>
              <a:t>int </a:t>
            </a:r>
            <a:r>
              <a:rPr sz="2500" b="1" spc="-110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x</a:t>
            </a:r>
            <a:r>
              <a:rPr sz="2500" spc="-12" dirty="0">
                <a:latin typeface="Arial"/>
                <a:cs typeface="Arial"/>
              </a:rPr>
              <a:t>, 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y</a:t>
            </a:r>
            <a:r>
              <a:rPr sz="2500" spc="-12" dirty="0">
                <a:latin typeface="Arial"/>
                <a:cs typeface="Arial"/>
              </a:rPr>
              <a:t>; y</a:t>
            </a:r>
            <a:r>
              <a:rPr sz="2900" spc="91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500" spc="-12" dirty="0">
                <a:latin typeface="Arial"/>
                <a:cs typeface="Arial"/>
              </a:rPr>
              <a:t>=1; x</a:t>
            </a:r>
            <a:r>
              <a:rPr sz="2900" spc="91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500" spc="-12" dirty="0">
                <a:latin typeface="Arial"/>
                <a:cs typeface="Arial"/>
              </a:rPr>
              <a:t>=1;</a:t>
            </a:r>
            <a:endParaRPr sz="2500" dirty="0">
              <a:latin typeface="Arial"/>
              <a:cs typeface="Arial"/>
            </a:endParaRPr>
          </a:p>
          <a:p>
            <a:pPr marL="693863">
              <a:spcBef>
                <a:spcPts val="1188"/>
              </a:spcBef>
            </a:pPr>
            <a:r>
              <a:rPr sz="2500" b="1" spc="-12" dirty="0">
                <a:latin typeface="Arial"/>
                <a:cs typeface="Arial"/>
              </a:rPr>
              <a:t>if</a:t>
            </a:r>
            <a:r>
              <a:rPr sz="2500" b="1" spc="-196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(</a:t>
            </a:r>
            <a:r>
              <a:rPr sz="2500" spc="-12" dirty="0">
                <a:latin typeface="Arial"/>
                <a:cs typeface="Arial"/>
              </a:rPr>
              <a:t>y</a:t>
            </a:r>
            <a:r>
              <a:rPr sz="2900" spc="91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</a:t>
            </a:r>
            <a:r>
              <a:rPr sz="2900" spc="-91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900" spc="-422" baseline="-104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1267664">
              <a:spcBef>
                <a:spcPts val="1188"/>
              </a:spcBef>
            </a:pPr>
            <a:r>
              <a:rPr sz="2500" spc="-12" dirty="0">
                <a:latin typeface="Arial"/>
                <a:cs typeface="Arial"/>
              </a:rPr>
              <a:t>y</a:t>
            </a:r>
            <a:r>
              <a:rPr sz="2900" spc="91" baseline="-10416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500" spc="-25" dirty="0">
                <a:latin typeface="Arial"/>
                <a:cs typeface="Arial"/>
              </a:rPr>
              <a:t>=y</a:t>
            </a:r>
            <a:r>
              <a:rPr sz="2900" spc="91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500" spc="-86" dirty="0">
                <a:latin typeface="Meiryo"/>
                <a:cs typeface="Meiryo"/>
              </a:rPr>
              <a:t>−</a:t>
            </a:r>
            <a:r>
              <a:rPr sz="2500" spc="-12" dirty="0">
                <a:latin typeface="Arial"/>
                <a:cs typeface="Arial"/>
              </a:rPr>
              <a:t>1;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473"/>
              </a:lnSpc>
              <a:spcBef>
                <a:spcPts val="20"/>
              </a:spcBef>
            </a:pPr>
            <a:endParaRPr sz="1500" dirty="0"/>
          </a:p>
          <a:p>
            <a:pPr marL="648645"/>
            <a:r>
              <a:rPr sz="2500" b="1" spc="-12" dirty="0">
                <a:latin typeface="Arial"/>
                <a:cs typeface="Arial"/>
              </a:rPr>
              <a:t>else</a:t>
            </a:r>
            <a:endParaRPr sz="2500" dirty="0">
              <a:latin typeface="Arial"/>
              <a:cs typeface="Arial"/>
            </a:endParaRPr>
          </a:p>
          <a:p>
            <a:pPr marL="1267664">
              <a:spcBef>
                <a:spcPts val="737"/>
              </a:spcBef>
            </a:pPr>
            <a:r>
              <a:rPr sz="2500" spc="-12" dirty="0">
                <a:latin typeface="Arial"/>
                <a:cs typeface="Arial"/>
              </a:rPr>
              <a:t>y++;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1473"/>
              </a:lnSpc>
              <a:spcBef>
                <a:spcPts val="12"/>
              </a:spcBef>
            </a:pPr>
            <a:endParaRPr sz="1500" dirty="0"/>
          </a:p>
          <a:p>
            <a:pPr marL="648645"/>
            <a:r>
              <a:rPr sz="2500" spc="-25" dirty="0">
                <a:latin typeface="Arial"/>
                <a:cs typeface="Arial"/>
              </a:rPr>
              <a:t>asse</a:t>
            </a:r>
            <a:r>
              <a:rPr sz="2500" spc="74" dirty="0">
                <a:latin typeface="Arial"/>
                <a:cs typeface="Arial"/>
              </a:rPr>
              <a:t>r</a:t>
            </a:r>
            <a:r>
              <a:rPr sz="2500" spc="49" dirty="0">
                <a:latin typeface="Arial"/>
                <a:cs typeface="Arial"/>
              </a:rPr>
              <a:t>t(</a:t>
            </a:r>
            <a:r>
              <a:rPr sz="2500" spc="-12" dirty="0">
                <a:latin typeface="Arial"/>
                <a:cs typeface="Arial"/>
              </a:rPr>
              <a:t>y</a:t>
            </a:r>
            <a:r>
              <a:rPr sz="2900" spc="91" baseline="-10416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500" spc="454" dirty="0">
                <a:latin typeface="Arial"/>
                <a:cs typeface="Arial"/>
              </a:rPr>
              <a:t>&gt;</a:t>
            </a:r>
            <a:r>
              <a:rPr sz="2500" spc="-12" dirty="0">
                <a:latin typeface="Arial"/>
                <a:cs typeface="Arial"/>
              </a:rPr>
              <a:t>x</a:t>
            </a:r>
            <a:r>
              <a:rPr sz="2900" spc="-91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900" spc="-108" baseline="-104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);</a:t>
            </a:r>
            <a:endParaRPr sz="2500" dirty="0">
              <a:latin typeface="Arial"/>
              <a:cs typeface="Arial"/>
            </a:endParaRPr>
          </a:p>
          <a:p>
            <a:pPr marL="31185">
              <a:spcBef>
                <a:spcPts val="1203"/>
              </a:spcBef>
            </a:pPr>
            <a:r>
              <a:rPr sz="2500" spc="-258" dirty="0">
                <a:latin typeface="Meiryo"/>
                <a:cs typeface="Meiryo"/>
              </a:rPr>
              <a:t>}</a:t>
            </a:r>
            <a:endParaRPr sz="2500" dirty="0">
              <a:latin typeface="Meiryo"/>
              <a:cs typeface="Meiryo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417666" y="2457450"/>
            <a:ext cx="1047687" cy="3581400"/>
            <a:chOff x="1417666" y="2353543"/>
            <a:chExt cx="1047687" cy="2961284"/>
          </a:xfrm>
        </p:grpSpPr>
        <p:sp>
          <p:nvSpPr>
            <p:cNvPr id="45" name="object 4"/>
            <p:cNvSpPr/>
            <p:nvPr/>
          </p:nvSpPr>
          <p:spPr>
            <a:xfrm>
              <a:off x="1417666" y="2353543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5"/>
            <p:cNvSpPr/>
            <p:nvPr/>
          </p:nvSpPr>
          <p:spPr>
            <a:xfrm>
              <a:off x="1417666" y="2353543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6"/>
            <p:cNvSpPr/>
            <p:nvPr/>
          </p:nvSpPr>
          <p:spPr>
            <a:xfrm>
              <a:off x="1417666" y="2802169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7"/>
            <p:cNvSpPr/>
            <p:nvPr/>
          </p:nvSpPr>
          <p:spPr>
            <a:xfrm>
              <a:off x="1417666" y="2802169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8"/>
            <p:cNvSpPr/>
            <p:nvPr/>
          </p:nvSpPr>
          <p:spPr>
            <a:xfrm>
              <a:off x="1417666" y="3250795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9"/>
            <p:cNvSpPr/>
            <p:nvPr/>
          </p:nvSpPr>
          <p:spPr>
            <a:xfrm>
              <a:off x="1417666" y="3250795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8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8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10"/>
            <p:cNvSpPr/>
            <p:nvPr/>
          </p:nvSpPr>
          <p:spPr>
            <a:xfrm>
              <a:off x="2108409" y="3699420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9" y="0"/>
                  </a:moveTo>
                  <a:lnTo>
                    <a:pt x="27243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9" y="0"/>
                  </a:lnTo>
                  <a:close/>
                </a:path>
              </a:pathLst>
            </a:custGeom>
            <a:solidFill>
              <a:srgbClr val="FCAE3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11"/>
            <p:cNvSpPr/>
            <p:nvPr/>
          </p:nvSpPr>
          <p:spPr>
            <a:xfrm>
              <a:off x="2108409" y="3699420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9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12"/>
            <p:cNvSpPr/>
            <p:nvPr/>
          </p:nvSpPr>
          <p:spPr>
            <a:xfrm>
              <a:off x="1417666" y="5045298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68938" y="0"/>
                  </a:moveTo>
                  <a:lnTo>
                    <a:pt x="27242" y="12484"/>
                  </a:lnTo>
                  <a:lnTo>
                    <a:pt x="2990" y="44478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lnTo>
                    <a:pt x="128623" y="50753"/>
                  </a:lnTo>
                  <a:lnTo>
                    <a:pt x="107415" y="15597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282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13"/>
            <p:cNvSpPr/>
            <p:nvPr/>
          </p:nvSpPr>
          <p:spPr>
            <a:xfrm>
              <a:off x="1417666" y="5045298"/>
              <a:ext cx="356944" cy="269529"/>
            </a:xfrm>
            <a:custGeom>
              <a:avLst/>
              <a:gdLst/>
              <a:ahLst/>
              <a:cxnLst/>
              <a:rect l="l" t="t" r="r" b="b"/>
              <a:pathLst>
                <a:path w="130223" h="129773">
                  <a:moveTo>
                    <a:pt x="130223" y="65186"/>
                  </a:moveTo>
                  <a:lnTo>
                    <a:pt x="116869" y="25609"/>
                  </a:lnTo>
                  <a:lnTo>
                    <a:pt x="83100" y="2443"/>
                  </a:lnTo>
                  <a:lnTo>
                    <a:pt x="68938" y="0"/>
                  </a:lnTo>
                  <a:lnTo>
                    <a:pt x="53536" y="1461"/>
                  </a:lnTo>
                  <a:lnTo>
                    <a:pt x="16872" y="21407"/>
                  </a:lnTo>
                  <a:lnTo>
                    <a:pt x="0" y="57986"/>
                  </a:lnTo>
                  <a:lnTo>
                    <a:pt x="1294" y="74092"/>
                  </a:lnTo>
                  <a:lnTo>
                    <a:pt x="20157" y="111905"/>
                  </a:lnTo>
                  <a:lnTo>
                    <a:pt x="55207" y="129773"/>
                  </a:lnTo>
                  <a:lnTo>
                    <a:pt x="71832" y="128644"/>
                  </a:lnTo>
                  <a:lnTo>
                    <a:pt x="110527" y="110687"/>
                  </a:lnTo>
                  <a:lnTo>
                    <a:pt x="129170" y="76855"/>
                  </a:lnTo>
                  <a:lnTo>
                    <a:pt x="130223" y="6518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14"/>
            <p:cNvSpPr/>
            <p:nvPr/>
          </p:nvSpPr>
          <p:spPr>
            <a:xfrm>
              <a:off x="1595598" y="2629828"/>
              <a:ext cx="0" cy="148174"/>
            </a:xfrm>
            <a:custGeom>
              <a:avLst/>
              <a:gdLst/>
              <a:ahLst/>
              <a:cxnLst/>
              <a:rect l="l" t="t" r="r" b="b"/>
              <a:pathLst>
                <a:path h="71343">
                  <a:moveTo>
                    <a:pt x="0" y="0"/>
                  </a:moveTo>
                  <a:lnTo>
                    <a:pt x="0" y="7134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5"/>
            <p:cNvSpPr/>
            <p:nvPr/>
          </p:nvSpPr>
          <p:spPr>
            <a:xfrm>
              <a:off x="1553042" y="2737008"/>
              <a:ext cx="114693" cy="36560"/>
            </a:xfrm>
            <a:custGeom>
              <a:avLst/>
              <a:gdLst/>
              <a:ahLst/>
              <a:cxnLst/>
              <a:rect l="l" t="t" r="r" b="b"/>
              <a:pathLst>
                <a:path w="41843" h="17603">
                  <a:moveTo>
                    <a:pt x="41843" y="0"/>
                  </a:moveTo>
                  <a:lnTo>
                    <a:pt x="30374" y="6561"/>
                  </a:lnTo>
                  <a:lnTo>
                    <a:pt x="19973" y="17603"/>
                  </a:lnTo>
                  <a:lnTo>
                    <a:pt x="11386" y="14285"/>
                  </a:lnTo>
                  <a:lnTo>
                    <a:pt x="0" y="5609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6"/>
            <p:cNvSpPr/>
            <p:nvPr/>
          </p:nvSpPr>
          <p:spPr>
            <a:xfrm>
              <a:off x="1595598" y="3078454"/>
              <a:ext cx="0" cy="148174"/>
            </a:xfrm>
            <a:custGeom>
              <a:avLst/>
              <a:gdLst/>
              <a:ahLst/>
              <a:cxnLst/>
              <a:rect l="l" t="t" r="r" b="b"/>
              <a:pathLst>
                <a:path h="71343">
                  <a:moveTo>
                    <a:pt x="0" y="0"/>
                  </a:moveTo>
                  <a:lnTo>
                    <a:pt x="0" y="7134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17"/>
            <p:cNvSpPr/>
            <p:nvPr/>
          </p:nvSpPr>
          <p:spPr>
            <a:xfrm>
              <a:off x="1553042" y="3185633"/>
              <a:ext cx="114693" cy="36560"/>
            </a:xfrm>
            <a:custGeom>
              <a:avLst/>
              <a:gdLst/>
              <a:ahLst/>
              <a:cxnLst/>
              <a:rect l="l" t="t" r="r" b="b"/>
              <a:pathLst>
                <a:path w="41843" h="17603">
                  <a:moveTo>
                    <a:pt x="41843" y="0"/>
                  </a:moveTo>
                  <a:lnTo>
                    <a:pt x="30374" y="6561"/>
                  </a:lnTo>
                  <a:lnTo>
                    <a:pt x="19973" y="17603"/>
                  </a:lnTo>
                  <a:lnTo>
                    <a:pt x="11386" y="14285"/>
                  </a:lnTo>
                  <a:lnTo>
                    <a:pt x="0" y="5609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18"/>
            <p:cNvSpPr/>
            <p:nvPr/>
          </p:nvSpPr>
          <p:spPr>
            <a:xfrm>
              <a:off x="1737281" y="3478201"/>
              <a:ext cx="388619" cy="252402"/>
            </a:xfrm>
            <a:custGeom>
              <a:avLst/>
              <a:gdLst/>
              <a:ahLst/>
              <a:cxnLst/>
              <a:rect l="l" t="t" r="r" b="b"/>
              <a:pathLst>
                <a:path w="141779" h="121527">
                  <a:moveTo>
                    <a:pt x="0" y="0"/>
                  </a:moveTo>
                  <a:lnTo>
                    <a:pt x="141779" y="12152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19"/>
            <p:cNvSpPr/>
            <p:nvPr/>
          </p:nvSpPr>
          <p:spPr>
            <a:xfrm>
              <a:off x="2069061" y="3662182"/>
              <a:ext cx="62731" cy="73735"/>
            </a:xfrm>
            <a:custGeom>
              <a:avLst/>
              <a:gdLst/>
              <a:ahLst/>
              <a:cxnLst/>
              <a:rect l="l" t="t" r="r" b="b"/>
              <a:pathLst>
                <a:path w="22886" h="35502">
                  <a:moveTo>
                    <a:pt x="22886" y="0"/>
                  </a:moveTo>
                  <a:lnTo>
                    <a:pt x="20394" y="12968"/>
                  </a:lnTo>
                  <a:lnTo>
                    <a:pt x="21995" y="28066"/>
                  </a:lnTo>
                  <a:lnTo>
                    <a:pt x="13946" y="32489"/>
                  </a:lnTo>
                  <a:lnTo>
                    <a:pt x="0" y="35502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20"/>
            <p:cNvSpPr/>
            <p:nvPr/>
          </p:nvSpPr>
          <p:spPr>
            <a:xfrm>
              <a:off x="1672147" y="3966515"/>
              <a:ext cx="546604" cy="1065019"/>
            </a:xfrm>
            <a:custGeom>
              <a:avLst/>
              <a:gdLst/>
              <a:ahLst/>
              <a:cxnLst/>
              <a:rect l="l" t="t" r="r" b="b"/>
              <a:pathLst>
                <a:path w="199416" h="512787">
                  <a:moveTo>
                    <a:pt x="199416" y="0"/>
                  </a:moveTo>
                  <a:lnTo>
                    <a:pt x="0" y="51278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21"/>
            <p:cNvSpPr/>
            <p:nvPr/>
          </p:nvSpPr>
          <p:spPr>
            <a:xfrm>
              <a:off x="1646664" y="4992638"/>
              <a:ext cx="112579" cy="38026"/>
            </a:xfrm>
            <a:custGeom>
              <a:avLst/>
              <a:gdLst/>
              <a:ahLst/>
              <a:cxnLst/>
              <a:rect l="l" t="t" r="r" b="b"/>
              <a:pathLst>
                <a:path w="41072" h="18309">
                  <a:moveTo>
                    <a:pt x="41072" y="9845"/>
                  </a:moveTo>
                  <a:lnTo>
                    <a:pt x="28010" y="11794"/>
                  </a:lnTo>
                  <a:lnTo>
                    <a:pt x="14299" y="18309"/>
                  </a:lnTo>
                  <a:lnTo>
                    <a:pt x="7464" y="12168"/>
                  </a:lnTo>
                  <a:lnTo>
                    <a:pt x="0" y="0"/>
                  </a:lnTo>
                </a:path>
              </a:pathLst>
            </a:custGeom>
            <a:ln w="81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63" name="object 30"/>
          <p:cNvSpPr/>
          <p:nvPr/>
        </p:nvSpPr>
        <p:spPr>
          <a:xfrm>
            <a:off x="5815310" y="3295200"/>
            <a:ext cx="1022026" cy="61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31"/>
          <p:cNvSpPr txBox="1"/>
          <p:nvPr/>
        </p:nvSpPr>
        <p:spPr>
          <a:xfrm>
            <a:off x="8967787" y="1167396"/>
            <a:ext cx="2565569" cy="45666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tabLst>
                <a:tab pos="1308204" algn="l"/>
              </a:tabLst>
            </a:pPr>
            <a:r>
              <a:rPr sz="2700" dirty="0">
                <a:cs typeface="Arial"/>
              </a:rPr>
              <a:t>y</a:t>
            </a:r>
            <a:r>
              <a:rPr sz="2900" baseline="-10416" dirty="0">
                <a:cs typeface="Arial"/>
              </a:rPr>
              <a:t>1  </a:t>
            </a:r>
            <a:r>
              <a:rPr sz="2700" dirty="0">
                <a:cs typeface="Arial"/>
              </a:rPr>
              <a:t>= 1	</a:t>
            </a:r>
            <a:r>
              <a:rPr sz="2700" dirty="0">
                <a:cs typeface="Meiryo"/>
              </a:rPr>
              <a:t>∧</a:t>
            </a:r>
          </a:p>
          <a:p>
            <a:pPr marL="31185">
              <a:spcBef>
                <a:spcPts val="994"/>
              </a:spcBef>
              <a:tabLst>
                <a:tab pos="1336271" algn="l"/>
              </a:tabLst>
            </a:pPr>
            <a:r>
              <a:rPr sz="2700" dirty="0">
                <a:cs typeface="Arial"/>
              </a:rPr>
              <a:t>x</a:t>
            </a:r>
            <a:r>
              <a:rPr sz="2900" baseline="-10416" dirty="0">
                <a:cs typeface="Arial"/>
              </a:rPr>
              <a:t>1  </a:t>
            </a:r>
            <a:r>
              <a:rPr sz="2700" dirty="0">
                <a:cs typeface="Arial"/>
              </a:rPr>
              <a:t>= 1	</a:t>
            </a:r>
            <a:r>
              <a:rPr sz="2700" dirty="0">
                <a:cs typeface="Meiryo"/>
              </a:rPr>
              <a:t>∧</a:t>
            </a:r>
          </a:p>
          <a:p>
            <a:pPr marL="31185">
              <a:spcBef>
                <a:spcPts val="749"/>
              </a:spcBef>
              <a:tabLst>
                <a:tab pos="1479721" algn="l"/>
              </a:tabLst>
            </a:pPr>
            <a:r>
              <a:rPr sz="2700" dirty="0">
                <a:cs typeface="Arial"/>
              </a:rPr>
              <a:t>y</a:t>
            </a:r>
            <a:r>
              <a:rPr sz="2900" baseline="-10416" dirty="0">
                <a:cs typeface="Arial"/>
              </a:rPr>
              <a:t>1  </a:t>
            </a:r>
            <a:r>
              <a:rPr sz="2700" dirty="0">
                <a:cs typeface="Arial"/>
              </a:rPr>
              <a:t>&gt; x</a:t>
            </a:r>
            <a:r>
              <a:rPr sz="2900" baseline="-10416" dirty="0">
                <a:cs typeface="Arial"/>
              </a:rPr>
              <a:t>1	</a:t>
            </a:r>
            <a:r>
              <a:rPr sz="2700" dirty="0">
                <a:cs typeface="Meiryo"/>
              </a:rPr>
              <a:t>∧</a:t>
            </a:r>
          </a:p>
          <a:p>
            <a:pPr marL="31185">
              <a:spcBef>
                <a:spcPts val="1056"/>
              </a:spcBef>
              <a:tabLst>
                <a:tab pos="2037927" algn="l"/>
              </a:tabLst>
            </a:pPr>
            <a:r>
              <a:rPr sz="2700" dirty="0">
                <a:cs typeface="Arial"/>
              </a:rPr>
              <a:t>y</a:t>
            </a:r>
            <a:r>
              <a:rPr sz="2900" baseline="-10416" dirty="0">
                <a:cs typeface="Arial"/>
              </a:rPr>
              <a:t>2  </a:t>
            </a:r>
            <a:r>
              <a:rPr sz="2700" dirty="0">
                <a:cs typeface="Arial"/>
              </a:rPr>
              <a:t>= y</a:t>
            </a:r>
            <a:r>
              <a:rPr sz="2900" baseline="-10416" dirty="0">
                <a:cs typeface="Arial"/>
              </a:rPr>
              <a:t>1 </a:t>
            </a:r>
            <a:r>
              <a:rPr sz="2700" dirty="0">
                <a:cs typeface="Meiryo"/>
              </a:rPr>
              <a:t>− </a:t>
            </a:r>
            <a:r>
              <a:rPr sz="2700" dirty="0">
                <a:cs typeface="Arial"/>
              </a:rPr>
              <a:t>1	</a:t>
            </a:r>
            <a:r>
              <a:rPr sz="2700" dirty="0">
                <a:cs typeface="Meiryo"/>
              </a:rPr>
              <a:t>∧</a:t>
            </a:r>
          </a:p>
          <a:p>
            <a:pPr>
              <a:lnSpc>
                <a:spcPts val="1964"/>
              </a:lnSpc>
              <a:spcBef>
                <a:spcPts val="22"/>
              </a:spcBef>
            </a:pPr>
            <a:endParaRPr dirty="0"/>
          </a:p>
          <a:p>
            <a:pPr>
              <a:lnSpc>
                <a:spcPts val="2456"/>
              </a:lnSpc>
            </a:pPr>
            <a:endParaRPr sz="2500" dirty="0"/>
          </a:p>
          <a:p>
            <a:pPr>
              <a:lnSpc>
                <a:spcPts val="2456"/>
              </a:lnSpc>
            </a:pPr>
            <a:endParaRPr sz="2500" dirty="0"/>
          </a:p>
          <a:p>
            <a:pPr>
              <a:lnSpc>
                <a:spcPts val="2456"/>
              </a:lnSpc>
            </a:pPr>
            <a:endParaRPr sz="2500" dirty="0"/>
          </a:p>
          <a:p>
            <a:pPr marL="31185"/>
            <a:r>
              <a:rPr sz="2700" dirty="0">
                <a:cs typeface="Meiryo"/>
              </a:rPr>
              <a:t>¬</a:t>
            </a:r>
            <a:r>
              <a:rPr sz="2700" dirty="0">
                <a:cs typeface="Arial"/>
              </a:rPr>
              <a:t>(y</a:t>
            </a:r>
            <a:r>
              <a:rPr sz="2900" baseline="-10416" dirty="0">
                <a:cs typeface="Arial"/>
              </a:rPr>
              <a:t>2  </a:t>
            </a:r>
            <a:r>
              <a:rPr sz="2700" dirty="0">
                <a:cs typeface="Arial"/>
              </a:rPr>
              <a:t>&gt; x</a:t>
            </a:r>
            <a:r>
              <a:rPr sz="2900" baseline="-10416" dirty="0">
                <a:cs typeface="Arial"/>
              </a:rPr>
              <a:t>0</a:t>
            </a:r>
            <a:r>
              <a:rPr sz="2700" dirty="0">
                <a:cs typeface="Arial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655612" y="5391363"/>
                <a:ext cx="269785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185" algn="ctr"/>
                <a:r>
                  <a:rPr lang="en-US" sz="2800" b="1" dirty="0">
                    <a:latin typeface="Arial Narrow" panose="020B0606020202030204" pitchFamily="34" charset="0"/>
                    <a:cs typeface="Arial"/>
                  </a:rPr>
                  <a:t>This is UNSAT, </a:t>
                </a:r>
                <a:r>
                  <a:rPr lang="en-US" sz="2800" b="1" dirty="0" smtClean="0">
                    <a:latin typeface="Arial Narrow" panose="020B0606020202030204" pitchFamily="34" charset="0"/>
                    <a:cs typeface="Arial"/>
                  </a:rPr>
                  <a:t>so</a:t>
                </a:r>
              </a:p>
              <a:p>
                <a:pPr marL="31185"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sz="2800" b="1" dirty="0" smtClean="0">
                    <a:latin typeface="Arial Narrow" panose="020B0606020202030204" pitchFamily="34" charset="0"/>
                    <a:cs typeface="Arial"/>
                  </a:rPr>
                  <a:t> is </a:t>
                </a:r>
                <a:r>
                  <a:rPr lang="en-US" sz="2800" b="1" dirty="0">
                    <a:latin typeface="Arial Narrow" panose="020B0606020202030204" pitchFamily="34" charset="0"/>
                    <a:cs typeface="Arial"/>
                  </a:rPr>
                  <a:t>spurious.</a:t>
                </a:r>
              </a:p>
              <a:p>
                <a:pPr algn="ctr"/>
                <a:endParaRPr lang="en-US" sz="2800" b="1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612" y="5391363"/>
                <a:ext cx="2697854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941" t="-438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1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64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0" dirty="0">
                <a:cs typeface="Arial"/>
              </a:rPr>
              <a:t>Refining the Abstraction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44802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0"/>
                </a:moveTo>
                <a:lnTo>
                  <a:pt x="4061" y="20964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lnTo>
                  <a:pt x="740316" y="354556"/>
                </a:lnTo>
                <a:lnTo>
                  <a:pt x="774354" y="333591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2236" y="2170249"/>
            <a:ext cx="1878052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555" marR="31185" indent="-63926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1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Compute Abstraction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344802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585" y="2170249"/>
            <a:ext cx="1738808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29417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2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Abstraction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291874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594" y="3665614"/>
            <a:ext cx="1498613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23389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3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Feasibility</a:t>
            </a:r>
          </a:p>
        </p:txBody>
      </p:sp>
      <p:sp>
        <p:nvSpPr>
          <p:cNvPr id="9" name="object 9"/>
          <p:cNvSpPr/>
          <p:nvPr/>
        </p:nvSpPr>
        <p:spPr>
          <a:xfrm>
            <a:off x="6291874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2150" y="3665614"/>
            <a:ext cx="1557791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40540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4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Refine Predicates</a:t>
            </a:r>
          </a:p>
        </p:txBody>
      </p:sp>
      <p:sp>
        <p:nvSpPr>
          <p:cNvPr id="11" name="object 11"/>
          <p:cNvSpPr/>
          <p:nvPr/>
        </p:nvSpPr>
        <p:spPr>
          <a:xfrm>
            <a:off x="2344802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7644" y="3131230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499" y="0"/>
                </a:moveTo>
                <a:lnTo>
                  <a:pt x="126999" y="63500"/>
                </a:lnTo>
                <a:lnTo>
                  <a:pt x="63499" y="127000"/>
                </a:lnTo>
                <a:lnTo>
                  <a:pt x="0" y="63500"/>
                </a:lnTo>
                <a:lnTo>
                  <a:pt x="63499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1631" y="1767731"/>
            <a:ext cx="3947069" cy="379497"/>
          </a:xfrm>
          <a:custGeom>
            <a:avLst/>
            <a:gdLst/>
            <a:ahLst/>
            <a:cxnLst/>
            <a:rect l="l" t="t" r="r" b="b"/>
            <a:pathLst>
              <a:path w="1439999" h="182721">
                <a:moveTo>
                  <a:pt x="0" y="182721"/>
                </a:moveTo>
                <a:lnTo>
                  <a:pt x="67082" y="148466"/>
                </a:lnTo>
                <a:lnTo>
                  <a:pt x="135617" y="117671"/>
                </a:lnTo>
                <a:lnTo>
                  <a:pt x="205470" y="90371"/>
                </a:lnTo>
                <a:lnTo>
                  <a:pt x="276505" y="66600"/>
                </a:lnTo>
                <a:lnTo>
                  <a:pt x="348587" y="46393"/>
                </a:lnTo>
                <a:lnTo>
                  <a:pt x="421583" y="29782"/>
                </a:lnTo>
                <a:lnTo>
                  <a:pt x="495357" y="16804"/>
                </a:lnTo>
                <a:lnTo>
                  <a:pt x="569774" y="7491"/>
                </a:lnTo>
                <a:lnTo>
                  <a:pt x="644700" y="1878"/>
                </a:lnTo>
                <a:lnTo>
                  <a:pt x="719999" y="0"/>
                </a:lnTo>
                <a:lnTo>
                  <a:pt x="757687" y="470"/>
                </a:lnTo>
                <a:lnTo>
                  <a:pt x="832817" y="4220"/>
                </a:lnTo>
                <a:lnTo>
                  <a:pt x="907505" y="11687"/>
                </a:lnTo>
                <a:lnTo>
                  <a:pt x="981617" y="22837"/>
                </a:lnTo>
                <a:lnTo>
                  <a:pt x="1055019" y="37636"/>
                </a:lnTo>
                <a:lnTo>
                  <a:pt x="1127575" y="56049"/>
                </a:lnTo>
                <a:lnTo>
                  <a:pt x="1199151" y="78043"/>
                </a:lnTo>
                <a:lnTo>
                  <a:pt x="1269611" y="103582"/>
                </a:lnTo>
                <a:lnTo>
                  <a:pt x="1338822" y="132634"/>
                </a:lnTo>
                <a:lnTo>
                  <a:pt x="1406648" y="165163"/>
                </a:lnTo>
                <a:lnTo>
                  <a:pt x="1439999" y="18272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17964" y="0"/>
                </a:moveTo>
                <a:lnTo>
                  <a:pt x="0" y="34484"/>
                </a:lnTo>
                <a:lnTo>
                  <a:pt x="25308" y="36491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0" y="34484"/>
                </a:moveTo>
                <a:lnTo>
                  <a:pt x="12655" y="35434"/>
                </a:lnTo>
                <a:lnTo>
                  <a:pt x="25308" y="36491"/>
                </a:lnTo>
                <a:lnTo>
                  <a:pt x="37959" y="37655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lnTo>
                  <a:pt x="0" y="3448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5529" y="2515423"/>
            <a:ext cx="416169" cy="615806"/>
          </a:xfrm>
          <a:custGeom>
            <a:avLst/>
            <a:gdLst/>
            <a:ahLst/>
            <a:cxnLst/>
            <a:rect l="l" t="t" r="r" b="b"/>
            <a:pathLst>
              <a:path w="151830" h="296499">
                <a:moveTo>
                  <a:pt x="0" y="0"/>
                </a:moveTo>
                <a:lnTo>
                  <a:pt x="27998" y="25886"/>
                </a:lnTo>
                <a:lnTo>
                  <a:pt x="54703" y="55885"/>
                </a:lnTo>
                <a:lnTo>
                  <a:pt x="80253" y="90990"/>
                </a:lnTo>
                <a:lnTo>
                  <a:pt x="101964" y="127353"/>
                </a:lnTo>
                <a:lnTo>
                  <a:pt x="119842" y="164851"/>
                </a:lnTo>
                <a:lnTo>
                  <a:pt x="133893" y="203365"/>
                </a:lnTo>
                <a:lnTo>
                  <a:pt x="144123" y="242773"/>
                </a:lnTo>
                <a:lnTo>
                  <a:pt x="150538" y="282955"/>
                </a:lnTo>
                <a:lnTo>
                  <a:pt x="151830" y="2964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37498" y="0"/>
                </a:moveTo>
                <a:lnTo>
                  <a:pt x="0" y="439"/>
                </a:ln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0" y="439"/>
                </a:move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lnTo>
                  <a:pt x="0" y="4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2322" y="3394999"/>
            <a:ext cx="399375" cy="604846"/>
          </a:xfrm>
          <a:custGeom>
            <a:avLst/>
            <a:gdLst/>
            <a:ahLst/>
            <a:cxnLst/>
            <a:rect l="l" t="t" r="r" b="b"/>
            <a:pathLst>
              <a:path w="145703" h="291222">
                <a:moveTo>
                  <a:pt x="145703" y="0"/>
                </a:moveTo>
                <a:lnTo>
                  <a:pt x="140577" y="40391"/>
                </a:lnTo>
                <a:lnTo>
                  <a:pt x="131744" y="79926"/>
                </a:lnTo>
                <a:lnTo>
                  <a:pt x="119306" y="118358"/>
                </a:lnTo>
                <a:lnTo>
                  <a:pt x="103363" y="155444"/>
                </a:lnTo>
                <a:lnTo>
                  <a:pt x="84017" y="190937"/>
                </a:lnTo>
                <a:lnTo>
                  <a:pt x="61368" y="224593"/>
                </a:lnTo>
                <a:lnTo>
                  <a:pt x="36130" y="255480"/>
                </a:lnTo>
                <a:lnTo>
                  <a:pt x="9428" y="282692"/>
                </a:lnTo>
                <a:lnTo>
                  <a:pt x="0" y="29122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15755" y="3263114"/>
            <a:ext cx="1973533" cy="0"/>
          </a:xfrm>
          <a:custGeom>
            <a:avLst/>
            <a:gdLst/>
            <a:ahLst/>
            <a:cxnLst/>
            <a:rect l="l" t="t" r="r" b="b"/>
            <a:pathLst>
              <a:path w="719999">
                <a:moveTo>
                  <a:pt x="0" y="0"/>
                </a:moveTo>
                <a:lnTo>
                  <a:pt x="7199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0"/>
                </a:moveTo>
                <a:lnTo>
                  <a:pt x="0" y="38882"/>
                </a:lnTo>
                <a:lnTo>
                  <a:pt x="46933" y="19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38882"/>
                </a:moveTo>
                <a:lnTo>
                  <a:pt x="46933" y="19441"/>
                </a:lnTo>
                <a:lnTo>
                  <a:pt x="0" y="0"/>
                </a:lnTo>
                <a:lnTo>
                  <a:pt x="0" y="3888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64155" y="2868193"/>
            <a:ext cx="1477726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[no error]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58822" y="3094019"/>
            <a:ext cx="57089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OK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11111" y="4562454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127000" y="63499"/>
                </a:lnTo>
                <a:lnTo>
                  <a:pt x="63500" y="126999"/>
                </a:lnTo>
                <a:lnTo>
                  <a:pt x="0" y="63499"/>
                </a:lnTo>
                <a:lnTo>
                  <a:pt x="635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9222" y="4379000"/>
            <a:ext cx="1799478" cy="316542"/>
          </a:xfrm>
          <a:custGeom>
            <a:avLst/>
            <a:gdLst/>
            <a:ahLst/>
            <a:cxnLst/>
            <a:rect l="l" t="t" r="r" b="b"/>
            <a:pathLst>
              <a:path w="656499" h="152409">
                <a:moveTo>
                  <a:pt x="656499" y="0"/>
                </a:moveTo>
                <a:lnTo>
                  <a:pt x="622541" y="17279"/>
                </a:lnTo>
                <a:lnTo>
                  <a:pt x="581863" y="36252"/>
                </a:lnTo>
                <a:lnTo>
                  <a:pt x="522803" y="60929"/>
                </a:lnTo>
                <a:lnTo>
                  <a:pt x="463049" y="82678"/>
                </a:lnTo>
                <a:lnTo>
                  <a:pt x="402675" y="101492"/>
                </a:lnTo>
                <a:lnTo>
                  <a:pt x="341750" y="117367"/>
                </a:lnTo>
                <a:lnTo>
                  <a:pt x="280346" y="130295"/>
                </a:lnTo>
                <a:lnTo>
                  <a:pt x="218533" y="140269"/>
                </a:lnTo>
                <a:lnTo>
                  <a:pt x="156383" y="147284"/>
                </a:lnTo>
                <a:lnTo>
                  <a:pt x="93967" y="151333"/>
                </a:lnTo>
                <a:lnTo>
                  <a:pt x="31356" y="152409"/>
                </a:lnTo>
                <a:lnTo>
                  <a:pt x="0" y="1518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5673" y="4384578"/>
            <a:ext cx="1785439" cy="310961"/>
          </a:xfrm>
          <a:custGeom>
            <a:avLst/>
            <a:gdLst/>
            <a:ahLst/>
            <a:cxnLst/>
            <a:rect l="l" t="t" r="r" b="b"/>
            <a:pathLst>
              <a:path w="651377" h="149722">
                <a:moveTo>
                  <a:pt x="651377" y="149143"/>
                </a:moveTo>
                <a:lnTo>
                  <a:pt x="620021" y="149722"/>
                </a:lnTo>
                <a:lnTo>
                  <a:pt x="588700" y="149559"/>
                </a:lnTo>
                <a:lnTo>
                  <a:pt x="557426" y="148655"/>
                </a:lnTo>
                <a:lnTo>
                  <a:pt x="495074" y="144636"/>
                </a:lnTo>
                <a:lnTo>
                  <a:pt x="433067" y="137689"/>
                </a:lnTo>
                <a:lnTo>
                  <a:pt x="371507" y="127835"/>
                </a:lnTo>
                <a:lnTo>
                  <a:pt x="310495" y="115094"/>
                </a:lnTo>
                <a:lnTo>
                  <a:pt x="250136" y="99489"/>
                </a:lnTo>
                <a:lnTo>
                  <a:pt x="190530" y="81040"/>
                </a:lnTo>
                <a:lnTo>
                  <a:pt x="131781" y="59769"/>
                </a:lnTo>
                <a:lnTo>
                  <a:pt x="73991" y="35697"/>
                </a:lnTo>
                <a:lnTo>
                  <a:pt x="34033" y="17129"/>
                </a:lnTo>
                <a:lnTo>
                  <a:pt x="11289" y="581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0" y="0"/>
                </a:move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lnTo>
                  <a:pt x="25314" y="2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50664" y="3712"/>
                </a:moveTo>
                <a:lnTo>
                  <a:pt x="37985" y="2968"/>
                </a:lnTo>
                <a:lnTo>
                  <a:pt x="25314" y="2101"/>
                </a:lnTo>
                <a:lnTo>
                  <a:pt x="12652" y="1112"/>
                </a:lnTo>
                <a:lnTo>
                  <a:pt x="0" y="0"/>
                </a:ln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97995" y="2515423"/>
            <a:ext cx="346808" cy="1495383"/>
          </a:xfrm>
          <a:custGeom>
            <a:avLst/>
            <a:gdLst/>
            <a:ahLst/>
            <a:cxnLst/>
            <a:rect l="l" t="t" r="r" b="b"/>
            <a:pathLst>
              <a:path w="126525" h="719999">
                <a:moveTo>
                  <a:pt x="126525" y="719999"/>
                </a:moveTo>
                <a:lnTo>
                  <a:pt x="103082" y="688640"/>
                </a:lnTo>
                <a:lnTo>
                  <a:pt x="81919" y="655913"/>
                </a:lnTo>
                <a:lnTo>
                  <a:pt x="63080" y="621946"/>
                </a:lnTo>
                <a:lnTo>
                  <a:pt x="46609" y="586864"/>
                </a:lnTo>
                <a:lnTo>
                  <a:pt x="32552" y="550793"/>
                </a:lnTo>
                <a:lnTo>
                  <a:pt x="20951" y="513858"/>
                </a:lnTo>
                <a:lnTo>
                  <a:pt x="11851" y="476186"/>
                </a:lnTo>
                <a:lnTo>
                  <a:pt x="5296" y="437901"/>
                </a:lnTo>
                <a:lnTo>
                  <a:pt x="1331" y="399131"/>
                </a:lnTo>
                <a:lnTo>
                  <a:pt x="0" y="359999"/>
                </a:lnTo>
                <a:lnTo>
                  <a:pt x="333" y="340397"/>
                </a:lnTo>
                <a:lnTo>
                  <a:pt x="2987" y="301430"/>
                </a:lnTo>
                <a:lnTo>
                  <a:pt x="8253" y="262887"/>
                </a:lnTo>
                <a:lnTo>
                  <a:pt x="16085" y="224893"/>
                </a:lnTo>
                <a:lnTo>
                  <a:pt x="26441" y="187573"/>
                </a:lnTo>
                <a:lnTo>
                  <a:pt x="39276" y="151054"/>
                </a:lnTo>
                <a:lnTo>
                  <a:pt x="54546" y="115462"/>
                </a:lnTo>
                <a:lnTo>
                  <a:pt x="72206" y="80922"/>
                </a:lnTo>
                <a:lnTo>
                  <a:pt x="92212" y="47560"/>
                </a:lnTo>
                <a:lnTo>
                  <a:pt x="114521" y="15501"/>
                </a:lnTo>
                <a:lnTo>
                  <a:pt x="126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2731" y="0"/>
                </a:move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4295" y="37772"/>
                </a:move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85166" y="4826224"/>
            <a:ext cx="0" cy="747690"/>
          </a:xfrm>
          <a:custGeom>
            <a:avLst/>
            <a:gdLst/>
            <a:ahLst/>
            <a:cxnLst/>
            <a:rect l="l" t="t" r="r" b="b"/>
            <a:pathLst>
              <a:path h="359999">
                <a:moveTo>
                  <a:pt x="0" y="0"/>
                </a:moveTo>
                <a:lnTo>
                  <a:pt x="0" y="3599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38882" y="0"/>
                </a:moveTo>
                <a:lnTo>
                  <a:pt x="0" y="0"/>
                </a:lnTo>
                <a:lnTo>
                  <a:pt x="19441" y="46933"/>
                </a:lnTo>
                <a:lnTo>
                  <a:pt x="3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0" y="0"/>
                </a:moveTo>
                <a:lnTo>
                  <a:pt x="19441" y="46933"/>
                </a:lnTo>
                <a:lnTo>
                  <a:pt x="38882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3829" y="4996668"/>
            <a:ext cx="3543758" cy="11183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648119">
              <a:lnSpc>
                <a:spcPts val="5328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[feasible] report counterexample</a:t>
            </a:r>
          </a:p>
        </p:txBody>
      </p:sp>
      <p:sp>
        <p:nvSpPr>
          <p:cNvPr id="41" name="object 41"/>
          <p:cNvSpPr/>
          <p:nvPr/>
        </p:nvSpPr>
        <p:spPr>
          <a:xfrm>
            <a:off x="1851418" y="1773383"/>
            <a:ext cx="493384" cy="373846"/>
          </a:xfrm>
          <a:custGeom>
            <a:avLst/>
            <a:gdLst/>
            <a:ahLst/>
            <a:cxnLst/>
            <a:rect l="l" t="t" r="r" b="b"/>
            <a:pathLst>
              <a:path w="180000" h="180000">
                <a:moveTo>
                  <a:pt x="0" y="0"/>
                </a:moveTo>
                <a:lnTo>
                  <a:pt x="180000" y="180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27492" y="0"/>
                </a:moveTo>
                <a:lnTo>
                  <a:pt x="0" y="27492"/>
                </a:lnTo>
                <a:lnTo>
                  <a:pt x="46931" y="46931"/>
                </a:lnTo>
                <a:lnTo>
                  <a:pt x="27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0" y="27492"/>
                </a:moveTo>
                <a:lnTo>
                  <a:pt x="46931" y="46931"/>
                </a:lnTo>
                <a:lnTo>
                  <a:pt x="27492" y="0"/>
                </a:lnTo>
                <a:lnTo>
                  <a:pt x="0" y="2749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117" y="1372040"/>
            <a:ext cx="170225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C program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00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Ma</a:t>
            </a:r>
            <a:r>
              <a:rPr sz="3600" spc="-61" dirty="0">
                <a:cs typeface="Arial"/>
              </a:rPr>
              <a:t>n</a:t>
            </a:r>
            <a:r>
              <a:rPr sz="3600" spc="-25" dirty="0">
                <a:cs typeface="Arial"/>
              </a:rPr>
              <a:t>ual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P</a:t>
            </a:r>
            <a:r>
              <a:rPr sz="3600" spc="-74" dirty="0">
                <a:cs typeface="Arial"/>
              </a:rPr>
              <a:t>r</a:t>
            </a:r>
            <a:r>
              <a:rPr sz="3600" spc="-25" dirty="0">
                <a:cs typeface="Arial"/>
              </a:rPr>
              <a:t>oof!</a:t>
            </a:r>
            <a:endParaRPr sz="36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8387" y="4133850"/>
            <a:ext cx="1991188" cy="356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9987" y="5837214"/>
            <a:ext cx="243677" cy="436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500" dirty="0">
              <a:latin typeface="Meiryo"/>
              <a:cs typeface="Meiry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7787" y="930252"/>
            <a:ext cx="42926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b="1" dirty="0" err="1"/>
              <a:t>int</a:t>
            </a:r>
            <a:r>
              <a:rPr lang="es-ES" sz="2500" dirty="0"/>
              <a:t>  </a:t>
            </a:r>
            <a:r>
              <a:rPr lang="es-ES" sz="2500" dirty="0" err="1"/>
              <a:t>main</a:t>
            </a:r>
            <a:r>
              <a:rPr lang="es-ES" sz="2500" dirty="0"/>
              <a:t>() {</a:t>
            </a:r>
          </a:p>
          <a:p>
            <a:pPr lvl="1"/>
            <a:r>
              <a:rPr lang="es-ES" sz="2500" b="1" dirty="0" err="1"/>
              <a:t>int</a:t>
            </a:r>
            <a:r>
              <a:rPr lang="es-ES" sz="2500" b="1" dirty="0"/>
              <a:t> </a:t>
            </a:r>
            <a:r>
              <a:rPr lang="es-ES" sz="2500" dirty="0"/>
              <a:t> x,  y;</a:t>
            </a:r>
          </a:p>
          <a:p>
            <a:pPr lvl="1"/>
            <a:r>
              <a:rPr lang="es-ES" sz="2500" dirty="0"/>
              <a:t>y=1;</a:t>
            </a:r>
          </a:p>
          <a:p>
            <a:pPr lvl="1"/>
            <a:endParaRPr lang="es-ES" sz="2500" dirty="0" smtClean="0"/>
          </a:p>
          <a:p>
            <a:pPr lvl="1"/>
            <a:endParaRPr lang="es-ES" sz="2500" dirty="0"/>
          </a:p>
          <a:p>
            <a:pPr lvl="1"/>
            <a:r>
              <a:rPr lang="es-ES" sz="2500" dirty="0"/>
              <a:t>x=1;</a:t>
            </a:r>
          </a:p>
          <a:p>
            <a:pPr lvl="1"/>
            <a:endParaRPr lang="es-ES" sz="2500" dirty="0"/>
          </a:p>
          <a:p>
            <a:pPr lvl="1"/>
            <a:endParaRPr lang="es-ES" sz="2500" dirty="0"/>
          </a:p>
          <a:p>
            <a:pPr lvl="1"/>
            <a:r>
              <a:rPr lang="es-ES" sz="2500" b="1" dirty="0" err="1"/>
              <a:t>if</a:t>
            </a:r>
            <a:r>
              <a:rPr lang="es-ES" sz="2500" dirty="0"/>
              <a:t> (y&gt;x)</a:t>
            </a:r>
          </a:p>
          <a:p>
            <a:pPr lvl="1"/>
            <a:r>
              <a:rPr lang="es-ES" sz="2500" dirty="0" smtClean="0"/>
              <a:t>	y</a:t>
            </a:r>
            <a:r>
              <a:rPr lang="es-ES" sz="2500" dirty="0"/>
              <a:t>−−;</a:t>
            </a:r>
          </a:p>
          <a:p>
            <a:pPr lvl="1"/>
            <a:r>
              <a:rPr lang="es-ES" sz="2500" b="1" dirty="0" err="1"/>
              <a:t>else</a:t>
            </a:r>
            <a:endParaRPr lang="es-ES" sz="2500" b="1" dirty="0"/>
          </a:p>
          <a:p>
            <a:pPr lvl="1"/>
            <a:endParaRPr lang="es-ES" sz="2500" dirty="0"/>
          </a:p>
          <a:p>
            <a:pPr lvl="1"/>
            <a:r>
              <a:rPr lang="es-ES" sz="2500" dirty="0" smtClean="0"/>
              <a:t>	y</a:t>
            </a:r>
            <a:r>
              <a:rPr lang="es-ES" sz="2500" dirty="0"/>
              <a:t>++;</a:t>
            </a:r>
          </a:p>
          <a:p>
            <a:pPr lvl="1"/>
            <a:endParaRPr lang="es-ES" sz="2500" dirty="0"/>
          </a:p>
          <a:p>
            <a:pPr lvl="1"/>
            <a:r>
              <a:rPr lang="es-ES" sz="2500" dirty="0" err="1"/>
              <a:t>assert</a:t>
            </a:r>
            <a:r>
              <a:rPr lang="es-ES" sz="2500" dirty="0"/>
              <a:t>(y&gt;x);</a:t>
            </a:r>
          </a:p>
          <a:p>
            <a:r>
              <a:rPr lang="es-ES" sz="2500" dirty="0" smtClean="0"/>
              <a:t>}</a:t>
            </a:r>
            <a:endParaRPr lang="es-ES" sz="2500" dirty="0"/>
          </a:p>
        </p:txBody>
      </p:sp>
      <p:sp>
        <p:nvSpPr>
          <p:cNvPr id="11" name="Rectangle 10"/>
          <p:cNvSpPr/>
          <p:nvPr/>
        </p:nvSpPr>
        <p:spPr>
          <a:xfrm>
            <a:off x="1817491" y="2256858"/>
            <a:ext cx="117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3014" algn="ctr">
              <a:spcBef>
                <a:spcPts val="1080"/>
              </a:spcBef>
            </a:pPr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{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y = 1</a:t>
            </a:r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n-US" sz="2400" b="1" dirty="0">
              <a:latin typeface="Meiryo"/>
              <a:cs typeface="Meiry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7491" y="3448050"/>
            <a:ext cx="2157963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56"/>
              </a:lnSpc>
            </a:pPr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{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x = 1 </a:t>
            </a:r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∧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y = 1</a:t>
            </a:r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n-US" sz="2400" b="1" dirty="0">
              <a:latin typeface="Meiryo"/>
              <a:cs typeface="Meiry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530" y="5106616"/>
            <a:ext cx="3377848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56"/>
              </a:lnSpc>
            </a:pP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{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x = 1 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∧ 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= 1 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∧ ¬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&gt; x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s-ES" sz="2400" b="1" dirty="0">
              <a:latin typeface="Meiryo"/>
              <a:cs typeface="Meiry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0252" y="5917117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{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x = 1 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∧ 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= 2 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∧ 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&gt; x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15049" y="2718523"/>
            <a:ext cx="2692399" cy="139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85" algn="ctr"/>
            <a:r>
              <a:rPr lang="en-IN" sz="2800" b="1" spc="-25" dirty="0">
                <a:latin typeface="Arial Narrow" panose="020B0606020202030204" pitchFamily="34" charset="0"/>
                <a:cs typeface="Arial"/>
              </a:rPr>
              <a:t>This</a:t>
            </a:r>
            <a:r>
              <a:rPr lang="en-IN" sz="2800" b="1" spc="-12" dirty="0">
                <a:latin typeface="Arial Narrow" panose="020B0606020202030204" pitchFamily="34" charset="0"/>
                <a:cs typeface="Arial"/>
              </a:rPr>
              <a:t> proof </a:t>
            </a:r>
            <a:r>
              <a:rPr lang="en-IN" sz="2800" b="1" spc="-25" dirty="0">
                <a:latin typeface="Arial Narrow" panose="020B0606020202030204" pitchFamily="34" charset="0"/>
                <a:cs typeface="Arial"/>
              </a:rPr>
              <a:t>uses</a:t>
            </a:r>
            <a:endParaRPr lang="en-IN" sz="2800" b="1" dirty="0">
              <a:latin typeface="Arial Narrow" panose="020B0606020202030204" pitchFamily="34" charset="0"/>
              <a:cs typeface="Arial"/>
            </a:endParaRPr>
          </a:p>
          <a:p>
            <a:pPr marL="31185" algn="ctr">
              <a:spcBef>
                <a:spcPts val="86"/>
              </a:spcBef>
            </a:pPr>
            <a:r>
              <a:rPr lang="en-IN" sz="2800" b="1" spc="-12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strongest </a:t>
            </a:r>
            <a:br>
              <a:rPr lang="en-IN" sz="2800" b="1" spc="-12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</a:br>
            <a:r>
              <a:rPr lang="en-IN" sz="2800" b="1" spc="-12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post-conditions</a:t>
            </a:r>
            <a:endParaRPr lang="en-IN" sz="28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64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An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Alternative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P</a:t>
            </a:r>
            <a:r>
              <a:rPr sz="3600" spc="-74" dirty="0">
                <a:cs typeface="Arial"/>
              </a:rPr>
              <a:t>r</a:t>
            </a:r>
            <a:r>
              <a:rPr sz="3600" spc="-25" dirty="0">
                <a:cs typeface="Arial"/>
              </a:rPr>
              <a:t>oof</a:t>
            </a:r>
            <a:endParaRPr sz="36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1987" y="5560281"/>
            <a:ext cx="1991188" cy="356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5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7787" y="930252"/>
            <a:ext cx="42926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b="1" dirty="0" err="1"/>
              <a:t>int</a:t>
            </a:r>
            <a:r>
              <a:rPr lang="es-ES" sz="2500" dirty="0"/>
              <a:t>  </a:t>
            </a:r>
            <a:r>
              <a:rPr lang="es-ES" sz="2500" dirty="0" err="1"/>
              <a:t>main</a:t>
            </a:r>
            <a:r>
              <a:rPr lang="es-ES" sz="2500" dirty="0"/>
              <a:t>() {</a:t>
            </a:r>
          </a:p>
          <a:p>
            <a:pPr lvl="1"/>
            <a:r>
              <a:rPr lang="es-ES" sz="2500" b="1" dirty="0" err="1"/>
              <a:t>int</a:t>
            </a:r>
            <a:r>
              <a:rPr lang="es-ES" sz="2500" b="1" dirty="0"/>
              <a:t> </a:t>
            </a:r>
            <a:r>
              <a:rPr lang="es-ES" sz="2500" dirty="0"/>
              <a:t> x,  y;</a:t>
            </a:r>
          </a:p>
          <a:p>
            <a:pPr lvl="1"/>
            <a:r>
              <a:rPr lang="es-ES" sz="2500" dirty="0"/>
              <a:t>y=1;</a:t>
            </a:r>
          </a:p>
          <a:p>
            <a:pPr lvl="1"/>
            <a:endParaRPr lang="es-ES" sz="2500" dirty="0" smtClean="0"/>
          </a:p>
          <a:p>
            <a:pPr lvl="1"/>
            <a:endParaRPr lang="es-ES" sz="2500" dirty="0"/>
          </a:p>
          <a:p>
            <a:pPr lvl="1"/>
            <a:r>
              <a:rPr lang="es-ES" sz="2500" dirty="0"/>
              <a:t>x=1;</a:t>
            </a:r>
          </a:p>
          <a:p>
            <a:pPr lvl="1"/>
            <a:endParaRPr lang="es-ES" sz="2500" dirty="0"/>
          </a:p>
          <a:p>
            <a:pPr lvl="1"/>
            <a:endParaRPr lang="es-ES" sz="2500" dirty="0"/>
          </a:p>
          <a:p>
            <a:pPr lvl="1"/>
            <a:r>
              <a:rPr lang="es-ES" sz="2500" b="1" dirty="0" err="1"/>
              <a:t>if</a:t>
            </a:r>
            <a:r>
              <a:rPr lang="es-ES" sz="2500" dirty="0"/>
              <a:t> (y&gt;x)</a:t>
            </a:r>
          </a:p>
          <a:p>
            <a:pPr lvl="1"/>
            <a:r>
              <a:rPr lang="es-ES" sz="2500" dirty="0" smtClean="0"/>
              <a:t>	y</a:t>
            </a:r>
            <a:r>
              <a:rPr lang="es-ES" sz="2500" dirty="0"/>
              <a:t>−−;</a:t>
            </a:r>
          </a:p>
          <a:p>
            <a:pPr lvl="1"/>
            <a:r>
              <a:rPr lang="es-ES" sz="2500" b="1" dirty="0" err="1"/>
              <a:t>else</a:t>
            </a:r>
            <a:endParaRPr lang="es-ES" sz="2500" b="1" dirty="0"/>
          </a:p>
          <a:p>
            <a:pPr lvl="1"/>
            <a:endParaRPr lang="es-ES" sz="2500" dirty="0"/>
          </a:p>
          <a:p>
            <a:pPr lvl="1"/>
            <a:r>
              <a:rPr lang="es-ES" sz="2500" dirty="0" smtClean="0"/>
              <a:t>	y</a:t>
            </a:r>
            <a:r>
              <a:rPr lang="es-ES" sz="2500" dirty="0"/>
              <a:t>++;</a:t>
            </a:r>
          </a:p>
          <a:p>
            <a:pPr lvl="1"/>
            <a:endParaRPr lang="es-ES" sz="2500" dirty="0"/>
          </a:p>
          <a:p>
            <a:pPr lvl="1"/>
            <a:r>
              <a:rPr lang="es-ES" sz="2500" dirty="0" err="1"/>
              <a:t>assert</a:t>
            </a:r>
            <a:r>
              <a:rPr lang="es-ES" sz="2500" dirty="0"/>
              <a:t>(y&gt;x);</a:t>
            </a:r>
          </a:p>
          <a:p>
            <a:r>
              <a:rPr lang="es-ES" sz="2500" dirty="0" smtClean="0"/>
              <a:t>}</a:t>
            </a:r>
            <a:endParaRPr lang="es-ES" sz="2500" dirty="0"/>
          </a:p>
        </p:txBody>
      </p:sp>
      <p:sp>
        <p:nvSpPr>
          <p:cNvPr id="8" name="Rectangle 7"/>
          <p:cNvSpPr/>
          <p:nvPr/>
        </p:nvSpPr>
        <p:spPr>
          <a:xfrm>
            <a:off x="1881187" y="5916369"/>
            <a:ext cx="1122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{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y &gt; x</a:t>
            </a:r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350375" y="5175844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{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y + 1 &gt; x</a:t>
            </a:r>
            <a:r>
              <a:rPr lang="en-U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850889" y="3404404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{¬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&gt; x 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⇒ 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+ 1 &gt; x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850888" y="2326466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{¬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&gt; 1 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⇒ </a:t>
            </a:r>
            <a:r>
              <a:rPr lang="es-ES" sz="2400" b="1" dirty="0">
                <a:solidFill>
                  <a:srgbClr val="FF0000"/>
                </a:solidFill>
                <a:cs typeface="Arial"/>
              </a:rPr>
              <a:t>y + 1 &gt; 1</a:t>
            </a:r>
            <a:r>
              <a:rPr lang="es-ES" sz="2400" b="1" dirty="0">
                <a:solidFill>
                  <a:srgbClr val="FF0000"/>
                </a:solidFill>
                <a:latin typeface="Meiryo"/>
                <a:cs typeface="Meiryo"/>
              </a:rPr>
              <a:t>}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457663" y="2026675"/>
            <a:ext cx="6636844" cy="393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85" marR="1252072">
              <a:lnSpc>
                <a:spcPct val="102699"/>
              </a:lnSpc>
            </a:pPr>
            <a:r>
              <a:rPr lang="en-IN" sz="2400" b="1" dirty="0">
                <a:latin typeface="Arial Narrow" panose="020B0606020202030204" pitchFamily="34" charset="0"/>
                <a:cs typeface="Arial"/>
              </a:rPr>
              <a:t>We are using weakest pre-conditions here</a:t>
            </a:r>
          </a:p>
          <a:p>
            <a:pPr>
              <a:lnSpc>
                <a:spcPts val="2456"/>
              </a:lnSpc>
              <a:spcBef>
                <a:spcPts val="165"/>
              </a:spcBef>
            </a:pPr>
            <a:endParaRPr lang="en-IN" sz="2400" dirty="0"/>
          </a:p>
          <a:p>
            <a:pPr marL="545535" lvl="1"/>
            <a:r>
              <a:rPr lang="en-IN" sz="2400" i="1" dirty="0" err="1">
                <a:cs typeface="Arial"/>
              </a:rPr>
              <a:t>wp</a:t>
            </a:r>
            <a:r>
              <a:rPr lang="en-IN" sz="2400" dirty="0">
                <a:cs typeface="Arial"/>
              </a:rPr>
              <a:t>(</a:t>
            </a:r>
            <a:r>
              <a:rPr lang="en-IN" sz="2400" i="1" dirty="0">
                <a:cs typeface="Arial"/>
              </a:rPr>
              <a:t>x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IN" sz="2400" i="1" dirty="0" smtClean="0">
                <a:cs typeface="Arial"/>
              </a:rPr>
              <a:t>E</a:t>
            </a:r>
            <a:r>
              <a:rPr lang="en-IN" sz="2400" i="1" dirty="0">
                <a:cs typeface="Arial"/>
              </a:rPr>
              <a:t>, P </a:t>
            </a:r>
            <a:r>
              <a:rPr lang="en-IN" sz="2400" dirty="0">
                <a:cs typeface="Arial"/>
              </a:rPr>
              <a:t>) = </a:t>
            </a:r>
            <a:r>
              <a:rPr lang="en-IN" sz="2400" i="1" dirty="0">
                <a:cs typeface="Arial"/>
              </a:rPr>
              <a:t>P </a:t>
            </a:r>
            <a:r>
              <a:rPr lang="en-IN" sz="2400" dirty="0">
                <a:cs typeface="Arial"/>
              </a:rPr>
              <a:t>[</a:t>
            </a:r>
            <a:r>
              <a:rPr lang="en-IN" sz="2400" i="1" dirty="0">
                <a:cs typeface="Arial"/>
              </a:rPr>
              <a:t>x/E</a:t>
            </a:r>
            <a:r>
              <a:rPr lang="en-IN" sz="2400" dirty="0">
                <a:cs typeface="Arial"/>
              </a:rPr>
              <a:t>]</a:t>
            </a:r>
          </a:p>
          <a:p>
            <a:pPr marL="545535" lvl="1">
              <a:spcBef>
                <a:spcPts val="982"/>
              </a:spcBef>
            </a:pPr>
            <a:r>
              <a:rPr lang="en-IN" sz="2400" i="1" dirty="0" err="1" smtClean="0">
                <a:cs typeface="Arial"/>
              </a:rPr>
              <a:t>wp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i="1" dirty="0" smtClean="0">
                <a:cs typeface="Arial"/>
              </a:rPr>
              <a:t>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400" i="1" dirty="0" smtClean="0">
                <a:cs typeface="Arial"/>
              </a:rPr>
              <a:t>T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N" sz="2400" i="1" dirty="0" smtClean="0">
                <a:cs typeface="Arial"/>
              </a:rPr>
              <a:t>Q</a:t>
            </a:r>
            <a:r>
              <a:rPr lang="en-IN" sz="2400" dirty="0">
                <a:cs typeface="Arial"/>
              </a:rPr>
              <a:t>) = </a:t>
            </a:r>
            <a:r>
              <a:rPr lang="en-IN" sz="2400" i="1" dirty="0" err="1" smtClean="0">
                <a:cs typeface="Arial"/>
              </a:rPr>
              <a:t>wp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i="1" dirty="0" err="1" smtClean="0">
                <a:cs typeface="Arial"/>
              </a:rPr>
              <a:t>S,wp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i="1" dirty="0" smtClean="0">
                <a:cs typeface="Arial"/>
              </a:rPr>
              <a:t>T,Q</a:t>
            </a:r>
            <a:r>
              <a:rPr lang="en-IN" sz="2400" dirty="0">
                <a:cs typeface="Arial"/>
              </a:rPr>
              <a:t>))</a:t>
            </a:r>
          </a:p>
          <a:p>
            <a:pPr marL="545535" lvl="1">
              <a:spcBef>
                <a:spcPts val="982"/>
              </a:spcBef>
            </a:pPr>
            <a:r>
              <a:rPr lang="en-IN" sz="2400" i="1" dirty="0" err="1" smtClean="0">
                <a:cs typeface="Arial"/>
              </a:rPr>
              <a:t>wp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i="1" dirty="0" smtClean="0">
                <a:cs typeface="Arial"/>
              </a:rPr>
              <a:t>c</a:t>
            </a:r>
            <a:r>
              <a:rPr lang="en-IN" sz="2400" dirty="0">
                <a:cs typeface="Arial"/>
              </a:rPr>
              <a:t>)  </a:t>
            </a:r>
            <a:r>
              <a:rPr lang="en-IN" sz="2400" i="1" dirty="0">
                <a:cs typeface="Arial"/>
              </a:rPr>
              <a:t>A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400" dirty="0" smtClean="0">
                <a:cs typeface="Arial"/>
              </a:rPr>
              <a:t> </a:t>
            </a:r>
            <a:r>
              <a:rPr lang="en-IN" sz="2400" i="1" dirty="0" smtClean="0">
                <a:cs typeface="Arial"/>
              </a:rPr>
              <a:t>B , </a:t>
            </a:r>
            <a:r>
              <a:rPr lang="en-IN" sz="2400" i="1" dirty="0">
                <a:cs typeface="Arial"/>
              </a:rPr>
              <a:t>P </a:t>
            </a:r>
            <a:r>
              <a:rPr lang="en-IN" sz="2400" dirty="0">
                <a:cs typeface="Arial"/>
              </a:rPr>
              <a:t>) </a:t>
            </a:r>
            <a:r>
              <a:rPr lang="en-IN" sz="2400" dirty="0" smtClean="0">
                <a:cs typeface="Arial"/>
              </a:rPr>
              <a:t>=</a:t>
            </a:r>
          </a:p>
          <a:p>
            <a:pPr marL="545535" lvl="1">
              <a:spcBef>
                <a:spcPts val="982"/>
              </a:spcBef>
            </a:pPr>
            <a:r>
              <a:rPr lang="en-IN" sz="2400" dirty="0">
                <a:cs typeface="Arial"/>
              </a:rPr>
              <a:t>	</a:t>
            </a:r>
            <a:r>
              <a:rPr lang="en-IN" sz="2400" dirty="0" smtClean="0">
                <a:cs typeface="Arial"/>
              </a:rPr>
              <a:t>		(</a:t>
            </a:r>
            <a:r>
              <a:rPr lang="en-IN" sz="2400" i="1" dirty="0">
                <a:cs typeface="Arial"/>
              </a:rPr>
              <a:t>B </a:t>
            </a:r>
            <a:r>
              <a:rPr lang="en-IN" sz="2400" i="1" dirty="0">
                <a:latin typeface="Meiryo"/>
                <a:cs typeface="Meiryo"/>
              </a:rPr>
              <a:t>⇒ </a:t>
            </a:r>
            <a:r>
              <a:rPr lang="en-IN" sz="2400" i="1" dirty="0" err="1" smtClean="0">
                <a:cs typeface="Arial"/>
              </a:rPr>
              <a:t>wp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i="1" dirty="0" smtClean="0">
                <a:cs typeface="Arial"/>
              </a:rPr>
              <a:t>A,P</a:t>
            </a:r>
            <a:r>
              <a:rPr lang="en-IN" sz="2400" dirty="0" smtClean="0">
                <a:cs typeface="Arial"/>
              </a:rPr>
              <a:t>)) </a:t>
            </a:r>
            <a:r>
              <a:rPr lang="en-IN" sz="2400" dirty="0" smtClean="0">
                <a:latin typeface="Meiryo"/>
                <a:cs typeface="Meiryo"/>
              </a:rPr>
              <a:t>∧</a:t>
            </a:r>
          </a:p>
          <a:p>
            <a:pPr marL="545535" lvl="1">
              <a:spcBef>
                <a:spcPts val="982"/>
              </a:spcBef>
            </a:pPr>
            <a:r>
              <a:rPr lang="en-IN" sz="2400" dirty="0">
                <a:latin typeface="Meiryo"/>
                <a:cs typeface="Arial"/>
              </a:rPr>
              <a:t>	</a:t>
            </a:r>
            <a:r>
              <a:rPr lang="en-IN" sz="2400" dirty="0" smtClean="0">
                <a:latin typeface="Meiryo"/>
                <a:cs typeface="Arial"/>
              </a:rPr>
              <a:t>		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i="1" dirty="0" smtClean="0">
                <a:latin typeface="Meiryo"/>
                <a:cs typeface="Meiryo"/>
              </a:rPr>
              <a:t>¬</a:t>
            </a:r>
            <a:r>
              <a:rPr lang="en-IN" sz="2400" i="1" dirty="0">
                <a:cs typeface="Arial"/>
              </a:rPr>
              <a:t>B </a:t>
            </a:r>
            <a:r>
              <a:rPr lang="en-IN" sz="2400" i="1" dirty="0">
                <a:latin typeface="Meiryo"/>
                <a:cs typeface="Meiryo"/>
              </a:rPr>
              <a:t>⇒ </a:t>
            </a:r>
            <a:r>
              <a:rPr lang="en-IN" sz="2400" i="1" dirty="0" err="1" smtClean="0">
                <a:cs typeface="Arial"/>
              </a:rPr>
              <a:t>wp</a:t>
            </a:r>
            <a:r>
              <a:rPr lang="en-IN" sz="2400" dirty="0" smtClean="0">
                <a:cs typeface="Arial"/>
              </a:rPr>
              <a:t>(</a:t>
            </a:r>
            <a:r>
              <a:rPr lang="en-IN" sz="2400" i="1" dirty="0" smtClean="0">
                <a:cs typeface="Arial"/>
              </a:rPr>
              <a:t>B,P</a:t>
            </a:r>
            <a:r>
              <a:rPr lang="en-IN" sz="2400" dirty="0" smtClean="0">
                <a:cs typeface="Arial"/>
              </a:rPr>
              <a:t>))</a:t>
            </a:r>
            <a:endParaRPr lang="en-IN" sz="2400" dirty="0">
              <a:cs typeface="Arial"/>
            </a:endParaRPr>
          </a:p>
          <a:p>
            <a:pPr>
              <a:lnSpc>
                <a:spcPts val="2947"/>
              </a:lnSpc>
            </a:pPr>
            <a:endParaRPr lang="en-IN" sz="2800" dirty="0"/>
          </a:p>
          <a:p>
            <a:pPr marL="31185" marR="31185">
              <a:lnSpc>
                <a:spcPct val="102699"/>
              </a:lnSpc>
            </a:pPr>
            <a:r>
              <a:rPr lang="en-IN" sz="2400" b="1" dirty="0">
                <a:latin typeface="Arial Narrow" panose="020B0606020202030204" pitchFamily="34" charset="0"/>
                <a:cs typeface="Arial"/>
              </a:rPr>
              <a:t>The proof for the ”true” branch is missing</a:t>
            </a:r>
            <a:endParaRPr lang="en-IN" sz="24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04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CEGAR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Ove</a:t>
            </a:r>
            <a:r>
              <a:rPr sz="3600" spc="12" dirty="0">
                <a:cs typeface="Arial"/>
              </a:rPr>
              <a:t>r</a:t>
            </a:r>
            <a:r>
              <a:rPr sz="3600" spc="-12" dirty="0">
                <a:cs typeface="Arial"/>
              </a:rPr>
              <a:t>vi</a:t>
            </a:r>
            <a:r>
              <a:rPr sz="3600" spc="-74" dirty="0">
                <a:cs typeface="Arial"/>
              </a:rPr>
              <a:t>e</a:t>
            </a:r>
            <a:r>
              <a:rPr sz="3600" spc="-25" dirty="0">
                <a:cs typeface="Arial"/>
              </a:rPr>
              <a:t>w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2236" y="2170249"/>
            <a:ext cx="1878052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555" marR="31185" indent="-63926">
              <a:lnSpc>
                <a:spcPts val="2947"/>
              </a:lnSpc>
            </a:pPr>
            <a:r>
              <a:rPr sz="2500" b="1" dirty="0" smtClean="0">
                <a:latin typeface="Arial Narrow" panose="020B0606020202030204" pitchFamily="34" charset="0"/>
                <a:cs typeface="Arial"/>
              </a:rPr>
              <a:t>1</a:t>
            </a:r>
            <a:r>
              <a:rPr lang="en-US" sz="2500" b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Compute Abstraction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344802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585" y="2170249"/>
            <a:ext cx="1738808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29417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2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Abstraction</a:t>
            </a:r>
          </a:p>
        </p:txBody>
      </p:sp>
      <p:sp>
        <p:nvSpPr>
          <p:cNvPr id="6" name="object 6"/>
          <p:cNvSpPr/>
          <p:nvPr/>
        </p:nvSpPr>
        <p:spPr>
          <a:xfrm>
            <a:off x="6291874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7594" y="3665614"/>
            <a:ext cx="1498613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23389">
              <a:lnSpc>
                <a:spcPts val="2947"/>
              </a:lnSpc>
            </a:pPr>
            <a:r>
              <a:rPr sz="2500" b="1" dirty="0" smtClean="0">
                <a:latin typeface="Arial Narrow" panose="020B0606020202030204" pitchFamily="34" charset="0"/>
                <a:cs typeface="Arial"/>
              </a:rPr>
              <a:t>3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Feasibility</a:t>
            </a:r>
          </a:p>
        </p:txBody>
      </p:sp>
      <p:sp>
        <p:nvSpPr>
          <p:cNvPr id="8" name="object 8"/>
          <p:cNvSpPr/>
          <p:nvPr/>
        </p:nvSpPr>
        <p:spPr>
          <a:xfrm>
            <a:off x="6291874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2150" y="3665614"/>
            <a:ext cx="1557791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40540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4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Refine Predicates</a:t>
            </a:r>
          </a:p>
        </p:txBody>
      </p:sp>
      <p:sp>
        <p:nvSpPr>
          <p:cNvPr id="10" name="object 10"/>
          <p:cNvSpPr/>
          <p:nvPr/>
        </p:nvSpPr>
        <p:spPr>
          <a:xfrm>
            <a:off x="2344802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67644" y="3131230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499" y="0"/>
                </a:moveTo>
                <a:lnTo>
                  <a:pt x="126999" y="63500"/>
                </a:lnTo>
                <a:lnTo>
                  <a:pt x="63499" y="127000"/>
                </a:lnTo>
                <a:lnTo>
                  <a:pt x="0" y="63500"/>
                </a:lnTo>
                <a:lnTo>
                  <a:pt x="63499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1631" y="1767731"/>
            <a:ext cx="3947069" cy="379497"/>
          </a:xfrm>
          <a:custGeom>
            <a:avLst/>
            <a:gdLst/>
            <a:ahLst/>
            <a:cxnLst/>
            <a:rect l="l" t="t" r="r" b="b"/>
            <a:pathLst>
              <a:path w="1439999" h="182721">
                <a:moveTo>
                  <a:pt x="0" y="182721"/>
                </a:moveTo>
                <a:lnTo>
                  <a:pt x="67082" y="148466"/>
                </a:lnTo>
                <a:lnTo>
                  <a:pt x="135617" y="117671"/>
                </a:lnTo>
                <a:lnTo>
                  <a:pt x="205470" y="90371"/>
                </a:lnTo>
                <a:lnTo>
                  <a:pt x="276505" y="66600"/>
                </a:lnTo>
                <a:lnTo>
                  <a:pt x="348587" y="46393"/>
                </a:lnTo>
                <a:lnTo>
                  <a:pt x="421583" y="29782"/>
                </a:lnTo>
                <a:lnTo>
                  <a:pt x="495357" y="16804"/>
                </a:lnTo>
                <a:lnTo>
                  <a:pt x="569774" y="7491"/>
                </a:lnTo>
                <a:lnTo>
                  <a:pt x="644700" y="1878"/>
                </a:lnTo>
                <a:lnTo>
                  <a:pt x="719999" y="0"/>
                </a:lnTo>
                <a:lnTo>
                  <a:pt x="757687" y="470"/>
                </a:lnTo>
                <a:lnTo>
                  <a:pt x="832817" y="4220"/>
                </a:lnTo>
                <a:lnTo>
                  <a:pt x="907505" y="11687"/>
                </a:lnTo>
                <a:lnTo>
                  <a:pt x="981617" y="22837"/>
                </a:lnTo>
                <a:lnTo>
                  <a:pt x="1055019" y="37636"/>
                </a:lnTo>
                <a:lnTo>
                  <a:pt x="1127575" y="56049"/>
                </a:lnTo>
                <a:lnTo>
                  <a:pt x="1199151" y="78043"/>
                </a:lnTo>
                <a:lnTo>
                  <a:pt x="1269611" y="103582"/>
                </a:lnTo>
                <a:lnTo>
                  <a:pt x="1338822" y="132634"/>
                </a:lnTo>
                <a:lnTo>
                  <a:pt x="1406648" y="165163"/>
                </a:lnTo>
                <a:lnTo>
                  <a:pt x="1439999" y="18272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17964" y="0"/>
                </a:moveTo>
                <a:lnTo>
                  <a:pt x="0" y="34484"/>
                </a:lnTo>
                <a:lnTo>
                  <a:pt x="25308" y="36491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0" y="34484"/>
                </a:moveTo>
                <a:lnTo>
                  <a:pt x="12655" y="35434"/>
                </a:lnTo>
                <a:lnTo>
                  <a:pt x="25308" y="36491"/>
                </a:lnTo>
                <a:lnTo>
                  <a:pt x="37959" y="37655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lnTo>
                  <a:pt x="0" y="3448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25529" y="2515423"/>
            <a:ext cx="416169" cy="615806"/>
          </a:xfrm>
          <a:custGeom>
            <a:avLst/>
            <a:gdLst/>
            <a:ahLst/>
            <a:cxnLst/>
            <a:rect l="l" t="t" r="r" b="b"/>
            <a:pathLst>
              <a:path w="151830" h="296499">
                <a:moveTo>
                  <a:pt x="0" y="0"/>
                </a:moveTo>
                <a:lnTo>
                  <a:pt x="27998" y="25886"/>
                </a:lnTo>
                <a:lnTo>
                  <a:pt x="54703" y="55885"/>
                </a:lnTo>
                <a:lnTo>
                  <a:pt x="80253" y="90990"/>
                </a:lnTo>
                <a:lnTo>
                  <a:pt x="101964" y="127353"/>
                </a:lnTo>
                <a:lnTo>
                  <a:pt x="119842" y="164851"/>
                </a:lnTo>
                <a:lnTo>
                  <a:pt x="133893" y="203365"/>
                </a:lnTo>
                <a:lnTo>
                  <a:pt x="144123" y="242773"/>
                </a:lnTo>
                <a:lnTo>
                  <a:pt x="150538" y="282955"/>
                </a:lnTo>
                <a:lnTo>
                  <a:pt x="151830" y="2964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37498" y="0"/>
                </a:moveTo>
                <a:lnTo>
                  <a:pt x="0" y="439"/>
                </a:ln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0" y="439"/>
                </a:move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lnTo>
                  <a:pt x="0" y="4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42322" y="3394999"/>
            <a:ext cx="399375" cy="604846"/>
          </a:xfrm>
          <a:custGeom>
            <a:avLst/>
            <a:gdLst/>
            <a:ahLst/>
            <a:cxnLst/>
            <a:rect l="l" t="t" r="r" b="b"/>
            <a:pathLst>
              <a:path w="145703" h="291222">
                <a:moveTo>
                  <a:pt x="145703" y="0"/>
                </a:moveTo>
                <a:lnTo>
                  <a:pt x="140577" y="40391"/>
                </a:lnTo>
                <a:lnTo>
                  <a:pt x="131744" y="79926"/>
                </a:lnTo>
                <a:lnTo>
                  <a:pt x="119306" y="118358"/>
                </a:lnTo>
                <a:lnTo>
                  <a:pt x="103363" y="155444"/>
                </a:lnTo>
                <a:lnTo>
                  <a:pt x="84017" y="190937"/>
                </a:lnTo>
                <a:lnTo>
                  <a:pt x="61368" y="224593"/>
                </a:lnTo>
                <a:lnTo>
                  <a:pt x="36130" y="255480"/>
                </a:lnTo>
                <a:lnTo>
                  <a:pt x="9428" y="282692"/>
                </a:lnTo>
                <a:lnTo>
                  <a:pt x="0" y="29122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15755" y="3263114"/>
            <a:ext cx="1973533" cy="0"/>
          </a:xfrm>
          <a:custGeom>
            <a:avLst/>
            <a:gdLst/>
            <a:ahLst/>
            <a:cxnLst/>
            <a:rect l="l" t="t" r="r" b="b"/>
            <a:pathLst>
              <a:path w="719999">
                <a:moveTo>
                  <a:pt x="0" y="0"/>
                </a:moveTo>
                <a:lnTo>
                  <a:pt x="7199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0"/>
                </a:moveTo>
                <a:lnTo>
                  <a:pt x="0" y="38882"/>
                </a:lnTo>
                <a:lnTo>
                  <a:pt x="46933" y="19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38882"/>
                </a:moveTo>
                <a:lnTo>
                  <a:pt x="46933" y="19441"/>
                </a:lnTo>
                <a:lnTo>
                  <a:pt x="0" y="0"/>
                </a:lnTo>
                <a:lnTo>
                  <a:pt x="0" y="3888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64155" y="2868193"/>
            <a:ext cx="1477726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[no error]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058822" y="3094019"/>
            <a:ext cx="57089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OK</a:t>
            </a:r>
          </a:p>
        </p:txBody>
      </p:sp>
      <p:sp>
        <p:nvSpPr>
          <p:cNvPr id="26" name="object 26"/>
          <p:cNvSpPr/>
          <p:nvPr/>
        </p:nvSpPr>
        <p:spPr>
          <a:xfrm>
            <a:off x="5211111" y="4562454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127000" y="63499"/>
                </a:lnTo>
                <a:lnTo>
                  <a:pt x="63500" y="126999"/>
                </a:lnTo>
                <a:lnTo>
                  <a:pt x="0" y="63499"/>
                </a:lnTo>
                <a:lnTo>
                  <a:pt x="635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59222" y="4379000"/>
            <a:ext cx="1799478" cy="316542"/>
          </a:xfrm>
          <a:custGeom>
            <a:avLst/>
            <a:gdLst/>
            <a:ahLst/>
            <a:cxnLst/>
            <a:rect l="l" t="t" r="r" b="b"/>
            <a:pathLst>
              <a:path w="656499" h="152409">
                <a:moveTo>
                  <a:pt x="656499" y="0"/>
                </a:moveTo>
                <a:lnTo>
                  <a:pt x="622541" y="17279"/>
                </a:lnTo>
                <a:lnTo>
                  <a:pt x="581863" y="36252"/>
                </a:lnTo>
                <a:lnTo>
                  <a:pt x="522803" y="60929"/>
                </a:lnTo>
                <a:lnTo>
                  <a:pt x="463049" y="82678"/>
                </a:lnTo>
                <a:lnTo>
                  <a:pt x="402675" y="101492"/>
                </a:lnTo>
                <a:lnTo>
                  <a:pt x="341750" y="117367"/>
                </a:lnTo>
                <a:lnTo>
                  <a:pt x="280346" y="130295"/>
                </a:lnTo>
                <a:lnTo>
                  <a:pt x="218533" y="140269"/>
                </a:lnTo>
                <a:lnTo>
                  <a:pt x="156383" y="147284"/>
                </a:lnTo>
                <a:lnTo>
                  <a:pt x="93967" y="151333"/>
                </a:lnTo>
                <a:lnTo>
                  <a:pt x="31356" y="152409"/>
                </a:lnTo>
                <a:lnTo>
                  <a:pt x="0" y="1518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25673" y="4384578"/>
            <a:ext cx="1785439" cy="310961"/>
          </a:xfrm>
          <a:custGeom>
            <a:avLst/>
            <a:gdLst/>
            <a:ahLst/>
            <a:cxnLst/>
            <a:rect l="l" t="t" r="r" b="b"/>
            <a:pathLst>
              <a:path w="651377" h="149722">
                <a:moveTo>
                  <a:pt x="651377" y="149143"/>
                </a:moveTo>
                <a:lnTo>
                  <a:pt x="620021" y="149722"/>
                </a:lnTo>
                <a:lnTo>
                  <a:pt x="588700" y="149559"/>
                </a:lnTo>
                <a:lnTo>
                  <a:pt x="557426" y="148655"/>
                </a:lnTo>
                <a:lnTo>
                  <a:pt x="495074" y="144636"/>
                </a:lnTo>
                <a:lnTo>
                  <a:pt x="433067" y="137689"/>
                </a:lnTo>
                <a:lnTo>
                  <a:pt x="371507" y="127835"/>
                </a:lnTo>
                <a:lnTo>
                  <a:pt x="310495" y="115094"/>
                </a:lnTo>
                <a:lnTo>
                  <a:pt x="250136" y="99489"/>
                </a:lnTo>
                <a:lnTo>
                  <a:pt x="190530" y="81040"/>
                </a:lnTo>
                <a:lnTo>
                  <a:pt x="131781" y="59769"/>
                </a:lnTo>
                <a:lnTo>
                  <a:pt x="73991" y="35697"/>
                </a:lnTo>
                <a:lnTo>
                  <a:pt x="34033" y="17129"/>
                </a:lnTo>
                <a:lnTo>
                  <a:pt x="11289" y="581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0" y="0"/>
                </a:move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lnTo>
                  <a:pt x="25314" y="2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50664" y="3712"/>
                </a:moveTo>
                <a:lnTo>
                  <a:pt x="37985" y="2968"/>
                </a:lnTo>
                <a:lnTo>
                  <a:pt x="25314" y="2101"/>
                </a:lnTo>
                <a:lnTo>
                  <a:pt x="12652" y="1112"/>
                </a:lnTo>
                <a:lnTo>
                  <a:pt x="0" y="0"/>
                </a:ln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97995" y="2515423"/>
            <a:ext cx="346808" cy="1495383"/>
          </a:xfrm>
          <a:custGeom>
            <a:avLst/>
            <a:gdLst/>
            <a:ahLst/>
            <a:cxnLst/>
            <a:rect l="l" t="t" r="r" b="b"/>
            <a:pathLst>
              <a:path w="126525" h="719999">
                <a:moveTo>
                  <a:pt x="126525" y="719999"/>
                </a:moveTo>
                <a:lnTo>
                  <a:pt x="103082" y="688640"/>
                </a:lnTo>
                <a:lnTo>
                  <a:pt x="81919" y="655913"/>
                </a:lnTo>
                <a:lnTo>
                  <a:pt x="63080" y="621946"/>
                </a:lnTo>
                <a:lnTo>
                  <a:pt x="46609" y="586864"/>
                </a:lnTo>
                <a:lnTo>
                  <a:pt x="32552" y="550793"/>
                </a:lnTo>
                <a:lnTo>
                  <a:pt x="20951" y="513858"/>
                </a:lnTo>
                <a:lnTo>
                  <a:pt x="11851" y="476186"/>
                </a:lnTo>
                <a:lnTo>
                  <a:pt x="5296" y="437901"/>
                </a:lnTo>
                <a:lnTo>
                  <a:pt x="1331" y="399131"/>
                </a:lnTo>
                <a:lnTo>
                  <a:pt x="0" y="359999"/>
                </a:lnTo>
                <a:lnTo>
                  <a:pt x="333" y="340397"/>
                </a:lnTo>
                <a:lnTo>
                  <a:pt x="2987" y="301430"/>
                </a:lnTo>
                <a:lnTo>
                  <a:pt x="8253" y="262887"/>
                </a:lnTo>
                <a:lnTo>
                  <a:pt x="16085" y="224893"/>
                </a:lnTo>
                <a:lnTo>
                  <a:pt x="26441" y="187573"/>
                </a:lnTo>
                <a:lnTo>
                  <a:pt x="39276" y="151054"/>
                </a:lnTo>
                <a:lnTo>
                  <a:pt x="54546" y="115462"/>
                </a:lnTo>
                <a:lnTo>
                  <a:pt x="72206" y="80922"/>
                </a:lnTo>
                <a:lnTo>
                  <a:pt x="92212" y="47560"/>
                </a:lnTo>
                <a:lnTo>
                  <a:pt x="114521" y="15501"/>
                </a:lnTo>
                <a:lnTo>
                  <a:pt x="126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2731" y="0"/>
                </a:move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4295" y="37772"/>
                </a:move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85166" y="4826224"/>
            <a:ext cx="0" cy="747690"/>
          </a:xfrm>
          <a:custGeom>
            <a:avLst/>
            <a:gdLst/>
            <a:ahLst/>
            <a:cxnLst/>
            <a:rect l="l" t="t" r="r" b="b"/>
            <a:pathLst>
              <a:path h="359999">
                <a:moveTo>
                  <a:pt x="0" y="0"/>
                </a:moveTo>
                <a:lnTo>
                  <a:pt x="0" y="3599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38882" y="0"/>
                </a:moveTo>
                <a:lnTo>
                  <a:pt x="0" y="0"/>
                </a:lnTo>
                <a:lnTo>
                  <a:pt x="19441" y="46933"/>
                </a:lnTo>
                <a:lnTo>
                  <a:pt x="3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0" y="0"/>
                </a:moveTo>
                <a:lnTo>
                  <a:pt x="19441" y="46933"/>
                </a:lnTo>
                <a:lnTo>
                  <a:pt x="38882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90792" y="4826224"/>
            <a:ext cx="3229191" cy="8038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648119">
              <a:lnSpc>
                <a:spcPts val="5328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[feasible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]</a:t>
            </a:r>
            <a:endParaRPr sz="25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51418" y="1773383"/>
            <a:ext cx="493384" cy="373846"/>
          </a:xfrm>
          <a:custGeom>
            <a:avLst/>
            <a:gdLst/>
            <a:ahLst/>
            <a:cxnLst/>
            <a:rect l="l" t="t" r="r" b="b"/>
            <a:pathLst>
              <a:path w="180000" h="180000">
                <a:moveTo>
                  <a:pt x="0" y="0"/>
                </a:moveTo>
                <a:lnTo>
                  <a:pt x="180000" y="180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27492" y="0"/>
                </a:moveTo>
                <a:lnTo>
                  <a:pt x="0" y="27492"/>
                </a:lnTo>
                <a:lnTo>
                  <a:pt x="46931" y="46931"/>
                </a:lnTo>
                <a:lnTo>
                  <a:pt x="27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0" y="27492"/>
                </a:moveTo>
                <a:lnTo>
                  <a:pt x="46931" y="46931"/>
                </a:lnTo>
                <a:lnTo>
                  <a:pt x="27492" y="0"/>
                </a:lnTo>
                <a:lnTo>
                  <a:pt x="0" y="2749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01117" y="1372040"/>
            <a:ext cx="170225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C program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00908" y="5668567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  <a:cs typeface="Arial"/>
              </a:rPr>
              <a:t>report counterexample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63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WP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800" dirty="0" smtClean="0"/>
              <a:t>Start with failed guard G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800" dirty="0" smtClean="0"/>
              <a:t>Compute </a:t>
            </a:r>
            <a:r>
              <a:rPr lang="en-US" sz="2800" dirty="0" err="1" smtClean="0"/>
              <a:t>wp</a:t>
            </a:r>
            <a:r>
              <a:rPr lang="en-US" sz="2800" dirty="0" smtClean="0"/>
              <a:t>(G) along the path</a:t>
            </a:r>
          </a:p>
          <a:p>
            <a:pPr marL="971550" lvl="1" indent="-457200">
              <a:buFont typeface="+mj-lt"/>
              <a:buAutoNum type="arabicPeriod"/>
            </a:pPr>
            <a:endParaRPr lang="en-US" sz="2800" dirty="0"/>
          </a:p>
          <a:p>
            <a:r>
              <a:rPr lang="en-US" sz="3200" dirty="0" smtClean="0"/>
              <a:t>Using SP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800" dirty="0" smtClean="0"/>
              <a:t>Start at the beginning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800" dirty="0" smtClean="0"/>
              <a:t>Compute </a:t>
            </a:r>
            <a:r>
              <a:rPr lang="en-US" sz="2800" dirty="0" err="1" smtClean="0"/>
              <a:t>sp</a:t>
            </a:r>
            <a:r>
              <a:rPr lang="en-US" sz="2800" dirty="0" smtClean="0"/>
              <a:t>(…) along the path</a:t>
            </a:r>
          </a:p>
          <a:p>
            <a:pPr marL="971550" lvl="1" indent="-457200">
              <a:buFont typeface="+mj-lt"/>
              <a:buAutoNum type="arabicPeriod"/>
            </a:pPr>
            <a:endParaRPr lang="en-US" sz="2800" dirty="0"/>
          </a:p>
          <a:p>
            <a:pPr marL="97155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Both methods eliminate the trace</a:t>
            </a:r>
          </a:p>
          <a:p>
            <a:pPr marL="97155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Advantages / Disadvantages?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Counter</a:t>
            </a:r>
            <a:r>
              <a:rPr sz="3600" spc="-74" dirty="0">
                <a:cs typeface="Arial"/>
              </a:rPr>
              <a:t>e</a:t>
            </a:r>
            <a:r>
              <a:rPr sz="3600" spc="-25" dirty="0">
                <a:cs typeface="Arial"/>
              </a:rPr>
              <a:t>xample-guided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Abstraction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Refinement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41" y="1726870"/>
            <a:ext cx="10149445" cy="4692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Wingdings" panose="05000000000000000000" pitchFamily="2" charset="2"/>
              <a:buChar char="§"/>
            </a:pPr>
            <a:r>
              <a:rPr sz="2700" b="1" dirty="0">
                <a:latin typeface="Arial Narrow" panose="020B0606020202030204" pitchFamily="34" charset="0"/>
                <a:cs typeface="Arial"/>
              </a:rPr>
              <a:t>Claims:</a:t>
            </a:r>
          </a:p>
          <a:p>
            <a:pPr>
              <a:lnSpc>
                <a:spcPts val="1473"/>
              </a:lnSpc>
              <a:spcBef>
                <a:spcPts val="79"/>
              </a:spcBef>
            </a:pPr>
            <a:endParaRPr sz="1500" b="1" dirty="0">
              <a:latin typeface="Arial Narrow" panose="020B0606020202030204" pitchFamily="34" charset="0"/>
            </a:endParaRPr>
          </a:p>
          <a:p>
            <a:pPr marL="711015" indent="-435029">
              <a:buClr>
                <a:srgbClr val="1F4A86"/>
              </a:buClr>
              <a:buFont typeface="Arial"/>
              <a:buAutoNum type="arabicPeriod"/>
              <a:tabLst>
                <a:tab pos="711015" algn="l"/>
              </a:tabLst>
            </a:pPr>
            <a:r>
              <a:rPr sz="2700" b="1" dirty="0">
                <a:solidFill>
                  <a:srgbClr val="002060"/>
                </a:solidFill>
                <a:latin typeface="Arial Narrow" panose="020B0606020202030204" pitchFamily="34" charset="0"/>
                <a:cs typeface="Arial"/>
              </a:rPr>
              <a:t>This never returns a false error</a:t>
            </a:r>
            <a:r>
              <a:rPr sz="27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sz="2700" b="1" dirty="0">
              <a:solidFill>
                <a:srgbClr val="002060"/>
              </a:solidFill>
              <a:latin typeface="Arial Narrow" panose="020B0606020202030204" pitchFamily="34" charset="0"/>
              <a:cs typeface="Arial"/>
            </a:endParaRPr>
          </a:p>
          <a:p>
            <a:pPr marL="711015" indent="-435029">
              <a:spcBef>
                <a:spcPts val="810"/>
              </a:spcBef>
              <a:buClr>
                <a:srgbClr val="1F4A86"/>
              </a:buClr>
              <a:buFont typeface="Arial"/>
              <a:buAutoNum type="arabicPeriod"/>
              <a:tabLst>
                <a:tab pos="711015" algn="l"/>
              </a:tabLst>
            </a:pPr>
            <a:r>
              <a:rPr sz="2700" b="1" dirty="0">
                <a:solidFill>
                  <a:srgbClr val="002060"/>
                </a:solidFill>
                <a:latin typeface="Arial Narrow" panose="020B0606020202030204" pitchFamily="34" charset="0"/>
                <a:cs typeface="Arial"/>
              </a:rPr>
              <a:t>This never returns a false proof</a:t>
            </a:r>
            <a:r>
              <a:rPr sz="27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lang="en-US" sz="2700" b="1" dirty="0" smtClean="0">
              <a:solidFill>
                <a:srgbClr val="002060"/>
              </a:solidFill>
              <a:latin typeface="Arial Narrow" panose="020B0606020202030204" pitchFamily="34" charset="0"/>
              <a:cs typeface="Arial"/>
            </a:endParaRPr>
          </a:p>
          <a:p>
            <a:pPr marL="711015" indent="-435029">
              <a:spcBef>
                <a:spcPts val="810"/>
              </a:spcBef>
              <a:buClr>
                <a:srgbClr val="1F4A86"/>
              </a:buClr>
              <a:buFont typeface="Arial"/>
              <a:buAutoNum type="arabicPeriod"/>
              <a:tabLst>
                <a:tab pos="711015" algn="l"/>
              </a:tabLst>
            </a:pPr>
            <a:r>
              <a:rPr lang="en-US" sz="2700" b="1" dirty="0">
                <a:solidFill>
                  <a:srgbClr val="002060"/>
                </a:solidFill>
                <a:latin typeface="Arial Narrow" panose="020B0606020202030204" pitchFamily="34" charset="0"/>
                <a:cs typeface="Arial"/>
              </a:rPr>
              <a:t>This is complete for finite-state models</a:t>
            </a:r>
            <a:r>
              <a:rPr lang="en-US" sz="27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lang="en-US" sz="2700" b="1" dirty="0">
              <a:solidFill>
                <a:srgbClr val="002060"/>
              </a:solidFill>
              <a:latin typeface="Arial Narrow" panose="020B0606020202030204" pitchFamily="34" charset="0"/>
              <a:cs typeface="Arial"/>
            </a:endParaRPr>
          </a:p>
          <a:p>
            <a:pPr marL="711015" indent="-435029">
              <a:spcBef>
                <a:spcPts val="810"/>
              </a:spcBef>
              <a:buClr>
                <a:srgbClr val="1F4A86"/>
              </a:buClr>
              <a:buFont typeface="Arial"/>
              <a:buAutoNum type="arabicPeriod"/>
              <a:tabLst>
                <a:tab pos="711015" algn="l"/>
              </a:tabLst>
            </a:pPr>
            <a:r>
              <a:rPr lang="en-US" sz="2700" b="1" dirty="0">
                <a:solidFill>
                  <a:srgbClr val="002060"/>
                </a:solidFill>
                <a:latin typeface="Arial Narrow" panose="020B0606020202030204" pitchFamily="34" charset="0"/>
                <a:cs typeface="Arial"/>
              </a:rPr>
              <a:t>But: no termination guarantee in case of infinite-state systems</a:t>
            </a:r>
          </a:p>
          <a:p>
            <a:pPr marL="711015" indent="-435029">
              <a:spcBef>
                <a:spcPts val="810"/>
              </a:spcBef>
              <a:buClr>
                <a:srgbClr val="1F4A86"/>
              </a:buClr>
              <a:buFont typeface="Arial"/>
              <a:buAutoNum type="arabicPeriod"/>
              <a:tabLst>
                <a:tab pos="711015" algn="l"/>
              </a:tabLst>
            </a:pPr>
            <a:endParaRPr lang="en-US" sz="2700" b="1" dirty="0" smtClean="0">
              <a:latin typeface="Arial Narrow" panose="020B0606020202030204" pitchFamily="34" charset="0"/>
              <a:cs typeface="Arial"/>
            </a:endParaRPr>
          </a:p>
          <a:p>
            <a:pPr marL="711015" indent="-435029">
              <a:spcBef>
                <a:spcPts val="810"/>
              </a:spcBef>
              <a:buClr>
                <a:srgbClr val="1F4A86"/>
              </a:buClr>
              <a:buFont typeface="Arial"/>
              <a:buAutoNum type="arabicPeriod"/>
              <a:tabLst>
                <a:tab pos="711015" algn="l"/>
              </a:tabLst>
            </a:pPr>
            <a:endParaRPr sz="27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93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0" dirty="0">
                <a:cs typeface="Arial"/>
              </a:rPr>
              <a:t>Computing Existential Abstractions of Programs</a:t>
            </a:r>
          </a:p>
        </p:txBody>
      </p:sp>
      <p:sp>
        <p:nvSpPr>
          <p:cNvPr id="3" name="object 3"/>
          <p:cNvSpPr/>
          <p:nvPr/>
        </p:nvSpPr>
        <p:spPr>
          <a:xfrm>
            <a:off x="2344802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0"/>
                </a:moveTo>
                <a:lnTo>
                  <a:pt x="4061" y="20964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lnTo>
                  <a:pt x="740316" y="354556"/>
                </a:lnTo>
                <a:lnTo>
                  <a:pt x="774354" y="333591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2236" y="2170249"/>
            <a:ext cx="1878052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555" marR="31185" indent="-63926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1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Compute Abstraction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344802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585" y="2170249"/>
            <a:ext cx="1738808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29417">
              <a:lnSpc>
                <a:spcPts val="2947"/>
              </a:lnSpc>
            </a:pPr>
            <a:r>
              <a:rPr sz="2500" b="1" dirty="0" smtClean="0">
                <a:latin typeface="Arial Narrow" panose="020B0606020202030204" pitchFamily="34" charset="0"/>
                <a:cs typeface="Arial"/>
              </a:rPr>
              <a:t>2</a:t>
            </a:r>
            <a:r>
              <a:rPr lang="en-US" sz="2500" b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Abstraction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291874" y="2147229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4"/>
                </a:lnTo>
                <a:lnTo>
                  <a:pt x="778416" y="38099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594" y="3665614"/>
            <a:ext cx="1498613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23389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3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Check Feasibility</a:t>
            </a:r>
          </a:p>
        </p:txBody>
      </p:sp>
      <p:sp>
        <p:nvSpPr>
          <p:cNvPr id="9" name="object 9"/>
          <p:cNvSpPr/>
          <p:nvPr/>
        </p:nvSpPr>
        <p:spPr>
          <a:xfrm>
            <a:off x="6291874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100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100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100" y="35455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2150" y="3665614"/>
            <a:ext cx="1557791" cy="6607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40540">
              <a:lnSpc>
                <a:spcPts val="2947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4</a:t>
            </a:r>
            <a:r>
              <a:rPr sz="2500" b="1" i="1" dirty="0" smtClean="0">
                <a:latin typeface="Arial Narrow" panose="020B0606020202030204" pitchFamily="34" charset="0"/>
                <a:cs typeface="Arial"/>
              </a:rPr>
              <a:t>.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sz="2500" b="1" dirty="0">
                <a:latin typeface="Arial Narrow" panose="020B0606020202030204" pitchFamily="34" charset="0"/>
                <a:cs typeface="Arial"/>
              </a:rPr>
              <a:t>Refine Predicates</a:t>
            </a:r>
          </a:p>
        </p:txBody>
      </p:sp>
      <p:sp>
        <p:nvSpPr>
          <p:cNvPr id="11" name="object 11"/>
          <p:cNvSpPr/>
          <p:nvPr/>
        </p:nvSpPr>
        <p:spPr>
          <a:xfrm>
            <a:off x="2344802" y="3642611"/>
            <a:ext cx="2133655" cy="736386"/>
          </a:xfrm>
          <a:custGeom>
            <a:avLst/>
            <a:gdLst/>
            <a:ahLst/>
            <a:cxnLst/>
            <a:rect l="l" t="t" r="r" b="b"/>
            <a:pathLst>
              <a:path w="778416" h="354556">
                <a:moveTo>
                  <a:pt x="38099" y="354556"/>
                </a:moveTo>
                <a:lnTo>
                  <a:pt x="740316" y="354556"/>
                </a:lnTo>
                <a:lnTo>
                  <a:pt x="754359" y="351884"/>
                </a:lnTo>
                <a:lnTo>
                  <a:pt x="766048" y="344553"/>
                </a:lnTo>
                <a:lnTo>
                  <a:pt x="774354" y="333591"/>
                </a:lnTo>
                <a:lnTo>
                  <a:pt x="778251" y="320025"/>
                </a:lnTo>
                <a:lnTo>
                  <a:pt x="778416" y="38100"/>
                </a:lnTo>
                <a:lnTo>
                  <a:pt x="775744" y="24056"/>
                </a:lnTo>
                <a:lnTo>
                  <a:pt x="768413" y="12367"/>
                </a:lnTo>
                <a:lnTo>
                  <a:pt x="757451" y="4061"/>
                </a:lnTo>
                <a:lnTo>
                  <a:pt x="743884" y="164"/>
                </a:lnTo>
                <a:lnTo>
                  <a:pt x="38099" y="0"/>
                </a:lnTo>
                <a:lnTo>
                  <a:pt x="24056" y="2671"/>
                </a:lnTo>
                <a:lnTo>
                  <a:pt x="12367" y="10002"/>
                </a:lnTo>
                <a:lnTo>
                  <a:pt x="4061" y="20964"/>
                </a:lnTo>
                <a:lnTo>
                  <a:pt x="164" y="34531"/>
                </a:lnTo>
                <a:lnTo>
                  <a:pt x="0" y="316456"/>
                </a:lnTo>
                <a:lnTo>
                  <a:pt x="2671" y="330500"/>
                </a:lnTo>
                <a:lnTo>
                  <a:pt x="10002" y="342188"/>
                </a:lnTo>
                <a:lnTo>
                  <a:pt x="20964" y="350494"/>
                </a:lnTo>
                <a:lnTo>
                  <a:pt x="34531" y="354391"/>
                </a:lnTo>
                <a:lnTo>
                  <a:pt x="38099" y="3545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7644" y="3131230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499" y="0"/>
                </a:moveTo>
                <a:lnTo>
                  <a:pt x="126999" y="63500"/>
                </a:lnTo>
                <a:lnTo>
                  <a:pt x="63499" y="127000"/>
                </a:lnTo>
                <a:lnTo>
                  <a:pt x="0" y="63500"/>
                </a:lnTo>
                <a:lnTo>
                  <a:pt x="63499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1631" y="1767731"/>
            <a:ext cx="3947069" cy="379497"/>
          </a:xfrm>
          <a:custGeom>
            <a:avLst/>
            <a:gdLst/>
            <a:ahLst/>
            <a:cxnLst/>
            <a:rect l="l" t="t" r="r" b="b"/>
            <a:pathLst>
              <a:path w="1439999" h="182721">
                <a:moveTo>
                  <a:pt x="0" y="182721"/>
                </a:moveTo>
                <a:lnTo>
                  <a:pt x="67082" y="148466"/>
                </a:lnTo>
                <a:lnTo>
                  <a:pt x="135617" y="117671"/>
                </a:lnTo>
                <a:lnTo>
                  <a:pt x="205470" y="90371"/>
                </a:lnTo>
                <a:lnTo>
                  <a:pt x="276505" y="66600"/>
                </a:lnTo>
                <a:lnTo>
                  <a:pt x="348587" y="46393"/>
                </a:lnTo>
                <a:lnTo>
                  <a:pt x="421583" y="29782"/>
                </a:lnTo>
                <a:lnTo>
                  <a:pt x="495357" y="16804"/>
                </a:lnTo>
                <a:lnTo>
                  <a:pt x="569774" y="7491"/>
                </a:lnTo>
                <a:lnTo>
                  <a:pt x="644700" y="1878"/>
                </a:lnTo>
                <a:lnTo>
                  <a:pt x="719999" y="0"/>
                </a:lnTo>
                <a:lnTo>
                  <a:pt x="757687" y="470"/>
                </a:lnTo>
                <a:lnTo>
                  <a:pt x="832817" y="4220"/>
                </a:lnTo>
                <a:lnTo>
                  <a:pt x="907505" y="11687"/>
                </a:lnTo>
                <a:lnTo>
                  <a:pt x="981617" y="22837"/>
                </a:lnTo>
                <a:lnTo>
                  <a:pt x="1055019" y="37636"/>
                </a:lnTo>
                <a:lnTo>
                  <a:pt x="1127575" y="56049"/>
                </a:lnTo>
                <a:lnTo>
                  <a:pt x="1199151" y="78043"/>
                </a:lnTo>
                <a:lnTo>
                  <a:pt x="1269611" y="103582"/>
                </a:lnTo>
                <a:lnTo>
                  <a:pt x="1338822" y="132634"/>
                </a:lnTo>
                <a:lnTo>
                  <a:pt x="1406648" y="165163"/>
                </a:lnTo>
                <a:lnTo>
                  <a:pt x="1439999" y="18272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17964" y="0"/>
                </a:moveTo>
                <a:lnTo>
                  <a:pt x="0" y="34484"/>
                </a:lnTo>
                <a:lnTo>
                  <a:pt x="25308" y="36491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19983" y="2066381"/>
            <a:ext cx="138709" cy="80846"/>
          </a:xfrm>
          <a:custGeom>
            <a:avLst/>
            <a:gdLst/>
            <a:ahLst/>
            <a:cxnLst/>
            <a:rect l="l" t="t" r="r" b="b"/>
            <a:pathLst>
              <a:path w="50605" h="38926">
                <a:moveTo>
                  <a:pt x="0" y="34484"/>
                </a:moveTo>
                <a:lnTo>
                  <a:pt x="12655" y="35434"/>
                </a:lnTo>
                <a:lnTo>
                  <a:pt x="25308" y="36491"/>
                </a:lnTo>
                <a:lnTo>
                  <a:pt x="37959" y="37655"/>
                </a:lnTo>
                <a:lnTo>
                  <a:pt x="50605" y="38926"/>
                </a:lnTo>
                <a:lnTo>
                  <a:pt x="42563" y="29084"/>
                </a:lnTo>
                <a:lnTo>
                  <a:pt x="34442" y="19316"/>
                </a:lnTo>
                <a:lnTo>
                  <a:pt x="26242" y="9621"/>
                </a:lnTo>
                <a:lnTo>
                  <a:pt x="17964" y="0"/>
                </a:lnTo>
                <a:lnTo>
                  <a:pt x="0" y="3448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5529" y="2515423"/>
            <a:ext cx="416169" cy="615806"/>
          </a:xfrm>
          <a:custGeom>
            <a:avLst/>
            <a:gdLst/>
            <a:ahLst/>
            <a:cxnLst/>
            <a:rect l="l" t="t" r="r" b="b"/>
            <a:pathLst>
              <a:path w="151830" h="296499">
                <a:moveTo>
                  <a:pt x="0" y="0"/>
                </a:moveTo>
                <a:lnTo>
                  <a:pt x="27998" y="25886"/>
                </a:lnTo>
                <a:lnTo>
                  <a:pt x="54703" y="55885"/>
                </a:lnTo>
                <a:lnTo>
                  <a:pt x="80253" y="90990"/>
                </a:lnTo>
                <a:lnTo>
                  <a:pt x="101964" y="127353"/>
                </a:lnTo>
                <a:lnTo>
                  <a:pt x="119842" y="164851"/>
                </a:lnTo>
                <a:lnTo>
                  <a:pt x="133893" y="203365"/>
                </a:lnTo>
                <a:lnTo>
                  <a:pt x="144123" y="242773"/>
                </a:lnTo>
                <a:lnTo>
                  <a:pt x="150538" y="282955"/>
                </a:lnTo>
                <a:lnTo>
                  <a:pt x="151830" y="2964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37498" y="0"/>
                </a:moveTo>
                <a:lnTo>
                  <a:pt x="0" y="439"/>
                </a:ln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1238" y="3039318"/>
            <a:ext cx="102783" cy="68520"/>
          </a:xfrm>
          <a:custGeom>
            <a:avLst/>
            <a:gdLst/>
            <a:ahLst/>
            <a:cxnLst/>
            <a:rect l="l" t="t" r="r" b="b"/>
            <a:pathLst>
              <a:path w="37498" h="32991">
                <a:moveTo>
                  <a:pt x="0" y="439"/>
                </a:moveTo>
                <a:lnTo>
                  <a:pt x="6886" y="11077"/>
                </a:lnTo>
                <a:lnTo>
                  <a:pt x="13470" y="21930"/>
                </a:lnTo>
                <a:lnTo>
                  <a:pt x="19745" y="32991"/>
                </a:lnTo>
                <a:lnTo>
                  <a:pt x="28125" y="25755"/>
                </a:lnTo>
                <a:lnTo>
                  <a:pt x="33719" y="14143"/>
                </a:lnTo>
                <a:lnTo>
                  <a:pt x="37498" y="0"/>
                </a:lnTo>
                <a:lnTo>
                  <a:pt x="0" y="4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2322" y="3394999"/>
            <a:ext cx="399375" cy="604846"/>
          </a:xfrm>
          <a:custGeom>
            <a:avLst/>
            <a:gdLst/>
            <a:ahLst/>
            <a:cxnLst/>
            <a:rect l="l" t="t" r="r" b="b"/>
            <a:pathLst>
              <a:path w="145703" h="291222">
                <a:moveTo>
                  <a:pt x="145703" y="0"/>
                </a:moveTo>
                <a:lnTo>
                  <a:pt x="140577" y="40391"/>
                </a:lnTo>
                <a:lnTo>
                  <a:pt x="131744" y="79926"/>
                </a:lnTo>
                <a:lnTo>
                  <a:pt x="119306" y="118358"/>
                </a:lnTo>
                <a:lnTo>
                  <a:pt x="103363" y="155444"/>
                </a:lnTo>
                <a:lnTo>
                  <a:pt x="84017" y="190937"/>
                </a:lnTo>
                <a:lnTo>
                  <a:pt x="61368" y="224593"/>
                </a:lnTo>
                <a:lnTo>
                  <a:pt x="36130" y="255480"/>
                </a:lnTo>
                <a:lnTo>
                  <a:pt x="9428" y="282692"/>
                </a:lnTo>
                <a:lnTo>
                  <a:pt x="0" y="29122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5529" y="3914339"/>
            <a:ext cx="129903" cy="96465"/>
          </a:xfrm>
          <a:custGeom>
            <a:avLst/>
            <a:gdLst/>
            <a:ahLst/>
            <a:cxnLst/>
            <a:rect l="l" t="t" r="r" b="b"/>
            <a:pathLst>
              <a:path w="47392" h="46446">
                <a:moveTo>
                  <a:pt x="20576" y="0"/>
                </a:moveTo>
                <a:lnTo>
                  <a:pt x="15952" y="11833"/>
                </a:lnTo>
                <a:lnTo>
                  <a:pt x="10980" y="23524"/>
                </a:lnTo>
                <a:lnTo>
                  <a:pt x="5661" y="35064"/>
                </a:lnTo>
                <a:lnTo>
                  <a:pt x="0" y="46446"/>
                </a:lnTo>
                <a:lnTo>
                  <a:pt x="12051" y="42401"/>
                </a:lnTo>
                <a:lnTo>
                  <a:pt x="23972" y="38003"/>
                </a:lnTo>
                <a:lnTo>
                  <a:pt x="35755" y="33252"/>
                </a:lnTo>
                <a:lnTo>
                  <a:pt x="47392" y="28154"/>
                </a:lnTo>
                <a:lnTo>
                  <a:pt x="20576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15755" y="3263114"/>
            <a:ext cx="1973533" cy="0"/>
          </a:xfrm>
          <a:custGeom>
            <a:avLst/>
            <a:gdLst/>
            <a:ahLst/>
            <a:cxnLst/>
            <a:rect l="l" t="t" r="r" b="b"/>
            <a:pathLst>
              <a:path w="719999">
                <a:moveTo>
                  <a:pt x="0" y="0"/>
                </a:moveTo>
                <a:lnTo>
                  <a:pt x="7199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0"/>
                </a:moveTo>
                <a:lnTo>
                  <a:pt x="0" y="38882"/>
                </a:lnTo>
                <a:lnTo>
                  <a:pt x="46933" y="19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60644" y="3222737"/>
            <a:ext cx="128644" cy="80755"/>
          </a:xfrm>
          <a:custGeom>
            <a:avLst/>
            <a:gdLst/>
            <a:ahLst/>
            <a:cxnLst/>
            <a:rect l="l" t="t" r="r" b="b"/>
            <a:pathLst>
              <a:path w="46933" h="38882">
                <a:moveTo>
                  <a:pt x="0" y="38882"/>
                </a:moveTo>
                <a:lnTo>
                  <a:pt x="46933" y="19441"/>
                </a:lnTo>
                <a:lnTo>
                  <a:pt x="0" y="0"/>
                </a:lnTo>
                <a:lnTo>
                  <a:pt x="0" y="3888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64155" y="2868193"/>
            <a:ext cx="1477726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[no error]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58822" y="3094019"/>
            <a:ext cx="57089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OK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11111" y="4562454"/>
            <a:ext cx="348110" cy="263769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127000" y="63499"/>
                </a:lnTo>
                <a:lnTo>
                  <a:pt x="63500" y="126999"/>
                </a:lnTo>
                <a:lnTo>
                  <a:pt x="0" y="63499"/>
                </a:lnTo>
                <a:lnTo>
                  <a:pt x="635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9222" y="4379000"/>
            <a:ext cx="1799478" cy="316542"/>
          </a:xfrm>
          <a:custGeom>
            <a:avLst/>
            <a:gdLst/>
            <a:ahLst/>
            <a:cxnLst/>
            <a:rect l="l" t="t" r="r" b="b"/>
            <a:pathLst>
              <a:path w="656499" h="152409">
                <a:moveTo>
                  <a:pt x="656499" y="0"/>
                </a:moveTo>
                <a:lnTo>
                  <a:pt x="622541" y="17279"/>
                </a:lnTo>
                <a:lnTo>
                  <a:pt x="581863" y="36252"/>
                </a:lnTo>
                <a:lnTo>
                  <a:pt x="522803" y="60929"/>
                </a:lnTo>
                <a:lnTo>
                  <a:pt x="463049" y="82678"/>
                </a:lnTo>
                <a:lnTo>
                  <a:pt x="402675" y="101492"/>
                </a:lnTo>
                <a:lnTo>
                  <a:pt x="341750" y="117367"/>
                </a:lnTo>
                <a:lnTo>
                  <a:pt x="280346" y="130295"/>
                </a:lnTo>
                <a:lnTo>
                  <a:pt x="218533" y="140269"/>
                </a:lnTo>
                <a:lnTo>
                  <a:pt x="156383" y="147284"/>
                </a:lnTo>
                <a:lnTo>
                  <a:pt x="93967" y="151333"/>
                </a:lnTo>
                <a:lnTo>
                  <a:pt x="31356" y="152409"/>
                </a:lnTo>
                <a:lnTo>
                  <a:pt x="0" y="1518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91734" y="4655049"/>
            <a:ext cx="96709" cy="76522"/>
          </a:xfrm>
          <a:custGeom>
            <a:avLst/>
            <a:gdLst/>
            <a:ahLst/>
            <a:cxnLst/>
            <a:rect l="l" t="t" r="r" b="b"/>
            <a:pathLst>
              <a:path w="35282" h="36844">
                <a:moveTo>
                  <a:pt x="35282" y="0"/>
                </a:moveTo>
                <a:lnTo>
                  <a:pt x="23573" y="4895"/>
                </a:lnTo>
                <a:lnTo>
                  <a:pt x="11812" y="9680"/>
                </a:lnTo>
                <a:lnTo>
                  <a:pt x="0" y="14354"/>
                </a:lnTo>
                <a:lnTo>
                  <a:pt x="6092" y="23479"/>
                </a:lnTo>
                <a:lnTo>
                  <a:pt x="16682" y="30734"/>
                </a:lnTo>
                <a:lnTo>
                  <a:pt x="29885" y="36844"/>
                </a:lnTo>
                <a:lnTo>
                  <a:pt x="35282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5673" y="4384578"/>
            <a:ext cx="1785439" cy="310961"/>
          </a:xfrm>
          <a:custGeom>
            <a:avLst/>
            <a:gdLst/>
            <a:ahLst/>
            <a:cxnLst/>
            <a:rect l="l" t="t" r="r" b="b"/>
            <a:pathLst>
              <a:path w="651377" h="149722">
                <a:moveTo>
                  <a:pt x="651377" y="149143"/>
                </a:moveTo>
                <a:lnTo>
                  <a:pt x="620021" y="149722"/>
                </a:lnTo>
                <a:lnTo>
                  <a:pt x="588700" y="149559"/>
                </a:lnTo>
                <a:lnTo>
                  <a:pt x="557426" y="148655"/>
                </a:lnTo>
                <a:lnTo>
                  <a:pt x="495074" y="144636"/>
                </a:lnTo>
                <a:lnTo>
                  <a:pt x="433067" y="137689"/>
                </a:lnTo>
                <a:lnTo>
                  <a:pt x="371507" y="127835"/>
                </a:lnTo>
                <a:lnTo>
                  <a:pt x="310495" y="115094"/>
                </a:lnTo>
                <a:lnTo>
                  <a:pt x="250136" y="99489"/>
                </a:lnTo>
                <a:lnTo>
                  <a:pt x="190530" y="81040"/>
                </a:lnTo>
                <a:lnTo>
                  <a:pt x="131781" y="59769"/>
                </a:lnTo>
                <a:lnTo>
                  <a:pt x="73991" y="35697"/>
                </a:lnTo>
                <a:lnTo>
                  <a:pt x="34033" y="17129"/>
                </a:lnTo>
                <a:lnTo>
                  <a:pt x="11289" y="581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0" y="0"/>
                </a:move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lnTo>
                  <a:pt x="25314" y="2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11630" y="4379000"/>
            <a:ext cx="138871" cy="60146"/>
          </a:xfrm>
          <a:custGeom>
            <a:avLst/>
            <a:gdLst/>
            <a:ahLst/>
            <a:cxnLst/>
            <a:rect l="l" t="t" r="r" b="b"/>
            <a:pathLst>
              <a:path w="50664" h="28959">
                <a:moveTo>
                  <a:pt x="50664" y="3712"/>
                </a:moveTo>
                <a:lnTo>
                  <a:pt x="37985" y="2968"/>
                </a:lnTo>
                <a:lnTo>
                  <a:pt x="25314" y="2101"/>
                </a:lnTo>
                <a:lnTo>
                  <a:pt x="12652" y="1112"/>
                </a:lnTo>
                <a:lnTo>
                  <a:pt x="0" y="0"/>
                </a:lnTo>
                <a:lnTo>
                  <a:pt x="8159" y="9733"/>
                </a:lnTo>
                <a:lnTo>
                  <a:pt x="16413" y="19386"/>
                </a:lnTo>
                <a:lnTo>
                  <a:pt x="24759" y="28959"/>
                </a:lnTo>
                <a:lnTo>
                  <a:pt x="50664" y="371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97995" y="2515423"/>
            <a:ext cx="346808" cy="1495383"/>
          </a:xfrm>
          <a:custGeom>
            <a:avLst/>
            <a:gdLst/>
            <a:ahLst/>
            <a:cxnLst/>
            <a:rect l="l" t="t" r="r" b="b"/>
            <a:pathLst>
              <a:path w="126525" h="719999">
                <a:moveTo>
                  <a:pt x="126525" y="719999"/>
                </a:moveTo>
                <a:lnTo>
                  <a:pt x="103082" y="688640"/>
                </a:lnTo>
                <a:lnTo>
                  <a:pt x="81919" y="655913"/>
                </a:lnTo>
                <a:lnTo>
                  <a:pt x="63080" y="621946"/>
                </a:lnTo>
                <a:lnTo>
                  <a:pt x="46609" y="586864"/>
                </a:lnTo>
                <a:lnTo>
                  <a:pt x="32552" y="550793"/>
                </a:lnTo>
                <a:lnTo>
                  <a:pt x="20951" y="513858"/>
                </a:lnTo>
                <a:lnTo>
                  <a:pt x="11851" y="476186"/>
                </a:lnTo>
                <a:lnTo>
                  <a:pt x="5296" y="437901"/>
                </a:lnTo>
                <a:lnTo>
                  <a:pt x="1331" y="399131"/>
                </a:lnTo>
                <a:lnTo>
                  <a:pt x="0" y="359999"/>
                </a:lnTo>
                <a:lnTo>
                  <a:pt x="333" y="340397"/>
                </a:lnTo>
                <a:lnTo>
                  <a:pt x="2987" y="301430"/>
                </a:lnTo>
                <a:lnTo>
                  <a:pt x="8253" y="262887"/>
                </a:lnTo>
                <a:lnTo>
                  <a:pt x="16085" y="224893"/>
                </a:lnTo>
                <a:lnTo>
                  <a:pt x="26441" y="187573"/>
                </a:lnTo>
                <a:lnTo>
                  <a:pt x="39276" y="151054"/>
                </a:lnTo>
                <a:lnTo>
                  <a:pt x="54546" y="115462"/>
                </a:lnTo>
                <a:lnTo>
                  <a:pt x="72206" y="80922"/>
                </a:lnTo>
                <a:lnTo>
                  <a:pt x="92212" y="47560"/>
                </a:lnTo>
                <a:lnTo>
                  <a:pt x="114521" y="15501"/>
                </a:lnTo>
                <a:lnTo>
                  <a:pt x="126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2731" y="0"/>
                </a:move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45232" y="2539472"/>
            <a:ext cx="90185" cy="78450"/>
          </a:xfrm>
          <a:custGeom>
            <a:avLst/>
            <a:gdLst/>
            <a:ahLst/>
            <a:cxnLst/>
            <a:rect l="l" t="t" r="r" b="b"/>
            <a:pathLst>
              <a:path w="32902" h="37772">
                <a:moveTo>
                  <a:pt x="24295" y="37772"/>
                </a:moveTo>
                <a:lnTo>
                  <a:pt x="26887" y="25367"/>
                </a:lnTo>
                <a:lnTo>
                  <a:pt x="29756" y="13003"/>
                </a:lnTo>
                <a:lnTo>
                  <a:pt x="32902" y="685"/>
                </a:lnTo>
                <a:lnTo>
                  <a:pt x="22731" y="0"/>
                </a:lnTo>
                <a:lnTo>
                  <a:pt x="11616" y="3693"/>
                </a:lnTo>
                <a:lnTo>
                  <a:pt x="0" y="10188"/>
                </a:lnTo>
                <a:lnTo>
                  <a:pt x="24295" y="3777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85166" y="4826224"/>
            <a:ext cx="0" cy="747690"/>
          </a:xfrm>
          <a:custGeom>
            <a:avLst/>
            <a:gdLst/>
            <a:ahLst/>
            <a:cxnLst/>
            <a:rect l="l" t="t" r="r" b="b"/>
            <a:pathLst>
              <a:path h="359999">
                <a:moveTo>
                  <a:pt x="0" y="0"/>
                </a:moveTo>
                <a:lnTo>
                  <a:pt x="0" y="3599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38882" y="0"/>
                </a:moveTo>
                <a:lnTo>
                  <a:pt x="0" y="0"/>
                </a:lnTo>
                <a:lnTo>
                  <a:pt x="19441" y="46933"/>
                </a:lnTo>
                <a:lnTo>
                  <a:pt x="3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31878" y="5476438"/>
            <a:ext cx="106576" cy="97476"/>
          </a:xfrm>
          <a:custGeom>
            <a:avLst/>
            <a:gdLst/>
            <a:ahLst/>
            <a:cxnLst/>
            <a:rect l="l" t="t" r="r" b="b"/>
            <a:pathLst>
              <a:path w="38882" h="46933">
                <a:moveTo>
                  <a:pt x="0" y="0"/>
                </a:moveTo>
                <a:lnTo>
                  <a:pt x="19441" y="46933"/>
                </a:lnTo>
                <a:lnTo>
                  <a:pt x="38882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86188" y="4812118"/>
            <a:ext cx="3371468" cy="11183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1648119">
              <a:lnSpc>
                <a:spcPts val="5328"/>
              </a:lnSpc>
            </a:pPr>
            <a:r>
              <a:rPr sz="2500" b="1" dirty="0">
                <a:latin typeface="Arial Narrow" panose="020B0606020202030204" pitchFamily="34" charset="0"/>
                <a:cs typeface="Arial"/>
              </a:rPr>
              <a:t>[feasible</a:t>
            </a:r>
            <a:r>
              <a:rPr sz="2500" b="1" dirty="0" smtClean="0">
                <a:latin typeface="Arial Narrow" panose="020B0606020202030204" pitchFamily="34" charset="0"/>
                <a:cs typeface="Arial"/>
              </a:rPr>
              <a:t>]</a:t>
            </a:r>
            <a:endParaRPr sz="25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51418" y="1773383"/>
            <a:ext cx="493384" cy="373846"/>
          </a:xfrm>
          <a:custGeom>
            <a:avLst/>
            <a:gdLst/>
            <a:ahLst/>
            <a:cxnLst/>
            <a:rect l="l" t="t" r="r" b="b"/>
            <a:pathLst>
              <a:path w="180000" h="180000">
                <a:moveTo>
                  <a:pt x="0" y="0"/>
                </a:moveTo>
                <a:lnTo>
                  <a:pt x="180000" y="180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27492" y="0"/>
                </a:moveTo>
                <a:lnTo>
                  <a:pt x="0" y="27492"/>
                </a:lnTo>
                <a:lnTo>
                  <a:pt x="46931" y="46931"/>
                </a:lnTo>
                <a:lnTo>
                  <a:pt x="27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16162" y="2049756"/>
            <a:ext cx="128639" cy="97472"/>
          </a:xfrm>
          <a:custGeom>
            <a:avLst/>
            <a:gdLst/>
            <a:ahLst/>
            <a:cxnLst/>
            <a:rect l="l" t="t" r="r" b="b"/>
            <a:pathLst>
              <a:path w="46931" h="46931">
                <a:moveTo>
                  <a:pt x="0" y="27492"/>
                </a:moveTo>
                <a:lnTo>
                  <a:pt x="46931" y="46931"/>
                </a:lnTo>
                <a:lnTo>
                  <a:pt x="27492" y="0"/>
                </a:lnTo>
                <a:lnTo>
                  <a:pt x="0" y="2749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Arial Narrow" panose="020B060602020203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117" y="1372040"/>
            <a:ext cx="1702257" cy="350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dirty="0">
                <a:latin typeface="Arial Narrow" panose="020B0606020202030204" pitchFamily="34" charset="0"/>
                <a:cs typeface="Arial"/>
              </a:rPr>
              <a:t>C program</a:t>
            </a:r>
            <a:endParaRPr sz="2500" b="1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8865" y="6110585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  <a:cs typeface="Arial"/>
              </a:rPr>
              <a:t>report counterexample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49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Computing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Existential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Abstractions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of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</a:t>
            </a:r>
            <a:r>
              <a:rPr sz="2900" spc="-74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ograms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387" y="2000251"/>
            <a:ext cx="3320968" cy="3429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251"/>
            <a:r>
              <a:rPr sz="2500" b="1" dirty="0" err="1" smtClean="0">
                <a:latin typeface="Arial"/>
                <a:cs typeface="Arial"/>
              </a:rPr>
              <a:t>int</a:t>
            </a:r>
            <a:r>
              <a:rPr sz="2500" b="1" dirty="0" smtClean="0">
                <a:latin typeface="Arial"/>
                <a:cs typeface="Arial"/>
              </a:rPr>
              <a:t> </a:t>
            </a:r>
            <a:r>
              <a:rPr sz="2500" dirty="0" smtClean="0">
                <a:latin typeface="Arial"/>
                <a:cs typeface="Arial"/>
              </a:rPr>
              <a:t>main </a:t>
            </a:r>
            <a:r>
              <a:rPr sz="2500" dirty="0">
                <a:latin typeface="Arial"/>
                <a:cs typeface="Arial"/>
              </a:rPr>
              <a:t>( )  </a:t>
            </a:r>
            <a:r>
              <a:rPr lang="en-US" sz="2500" dirty="0">
                <a:latin typeface="Arial"/>
                <a:cs typeface="Arial"/>
              </a:rPr>
              <a:t>{</a:t>
            </a:r>
            <a:endParaRPr sz="2500" dirty="0" smtClean="0">
              <a:latin typeface="Meiryo"/>
              <a:cs typeface="Meiryo"/>
            </a:endParaRPr>
          </a:p>
          <a:p>
            <a:pPr marL="431910">
              <a:lnSpc>
                <a:spcPts val="2934"/>
              </a:lnSpc>
            </a:pPr>
            <a:r>
              <a:rPr sz="2500" b="1" dirty="0" err="1" smtClean="0">
                <a:latin typeface="Arial"/>
                <a:cs typeface="Arial"/>
              </a:rPr>
              <a:t>int</a:t>
            </a:r>
            <a:r>
              <a:rPr sz="2500" b="1" dirty="0" smtClean="0">
                <a:latin typeface="Arial"/>
                <a:cs typeface="Arial"/>
              </a:rPr>
              <a:t> </a:t>
            </a:r>
            <a:r>
              <a:rPr sz="2500" dirty="0" err="1" smtClean="0">
                <a:latin typeface="Arial"/>
                <a:cs typeface="Arial"/>
              </a:rPr>
              <a:t>i</a:t>
            </a:r>
            <a:r>
              <a:rPr sz="2500" dirty="0" smtClean="0">
                <a:latin typeface="Arial"/>
                <a:cs typeface="Arial"/>
              </a:rPr>
              <a:t> ;</a:t>
            </a:r>
          </a:p>
          <a:p>
            <a:pPr>
              <a:lnSpc>
                <a:spcPts val="2701"/>
              </a:lnSpc>
              <a:spcBef>
                <a:spcPts val="221"/>
              </a:spcBef>
            </a:pPr>
            <a:endParaRPr sz="2700" dirty="0"/>
          </a:p>
          <a:p>
            <a:pPr marL="445943"/>
            <a:r>
              <a:rPr sz="2500" dirty="0">
                <a:latin typeface="Arial"/>
                <a:cs typeface="Arial"/>
              </a:rPr>
              <a:t>i = 0 ;</a:t>
            </a:r>
          </a:p>
          <a:p>
            <a:pPr>
              <a:lnSpc>
                <a:spcPts val="2947"/>
              </a:lnSpc>
              <a:spcBef>
                <a:spcPts val="76"/>
              </a:spcBef>
            </a:pPr>
            <a:endParaRPr sz="2900" dirty="0"/>
          </a:p>
          <a:p>
            <a:pPr marL="818602" marR="31185" indent="-406962">
              <a:lnSpc>
                <a:spcPts val="2947"/>
              </a:lnSpc>
            </a:pPr>
            <a:r>
              <a:rPr sz="2500" b="1" dirty="0">
                <a:latin typeface="Arial"/>
                <a:cs typeface="Arial"/>
              </a:rPr>
              <a:t>while </a:t>
            </a:r>
            <a:r>
              <a:rPr sz="2500" dirty="0">
                <a:latin typeface="Arial"/>
                <a:cs typeface="Arial"/>
              </a:rPr>
              <a:t>( even ( i ) </a:t>
            </a:r>
            <a:r>
              <a:rPr sz="2500" dirty="0" smtClean="0">
                <a:latin typeface="Arial"/>
                <a:cs typeface="Arial"/>
              </a:rPr>
              <a:t>)</a:t>
            </a:r>
            <a:endParaRPr lang="en-US" sz="2500" dirty="0" smtClean="0">
              <a:latin typeface="Arial"/>
              <a:cs typeface="Arial"/>
            </a:endParaRPr>
          </a:p>
          <a:p>
            <a:pPr marL="818602" marR="31185" indent="-406962">
              <a:lnSpc>
                <a:spcPts val="2947"/>
              </a:lnSpc>
            </a:pPr>
            <a:r>
              <a:rPr sz="2500" dirty="0" smtClean="0">
                <a:latin typeface="Arial"/>
                <a:cs typeface="Arial"/>
              </a:rPr>
              <a:t> </a:t>
            </a:r>
            <a:r>
              <a:rPr sz="2500" dirty="0" err="1" smtClean="0">
                <a:latin typeface="Arial"/>
                <a:cs typeface="Arial"/>
              </a:rPr>
              <a:t>i</a:t>
            </a:r>
            <a:r>
              <a:rPr sz="2500" dirty="0" smtClean="0">
                <a:latin typeface="Arial"/>
                <a:cs typeface="Arial"/>
              </a:rPr>
              <a:t>+ </a:t>
            </a:r>
            <a:r>
              <a:rPr sz="2500" dirty="0">
                <a:latin typeface="Arial"/>
                <a:cs typeface="Arial"/>
              </a:rPr>
              <a:t>+ ;</a:t>
            </a:r>
          </a:p>
          <a:p>
            <a:pPr marL="31185">
              <a:lnSpc>
                <a:spcPts val="2836"/>
              </a:lnSpc>
            </a:pPr>
            <a:r>
              <a:rPr lang="en-US" sz="2500" dirty="0">
                <a:latin typeface="Meiryo"/>
                <a:cs typeface="Meiryo"/>
              </a:rPr>
              <a:t>}</a:t>
            </a:r>
            <a:endParaRPr sz="2500" dirty="0">
              <a:latin typeface="Meiryo"/>
              <a:cs typeface="Meiryo"/>
            </a:endParaRPr>
          </a:p>
          <a:p>
            <a:pPr>
              <a:lnSpc>
                <a:spcPts val="2087"/>
              </a:lnSpc>
              <a:spcBef>
                <a:spcPts val="2"/>
              </a:spcBef>
            </a:pPr>
            <a:endParaRPr sz="2100" dirty="0"/>
          </a:p>
          <a:p>
            <a:pPr>
              <a:lnSpc>
                <a:spcPts val="2456"/>
              </a:lnSpc>
            </a:pPr>
            <a:endParaRPr sz="2500" dirty="0"/>
          </a:p>
          <a:p>
            <a:pPr>
              <a:lnSpc>
                <a:spcPts val="2456"/>
              </a:lnSpc>
            </a:pPr>
            <a:endParaRPr sz="2500" dirty="0"/>
          </a:p>
        </p:txBody>
      </p:sp>
      <p:sp>
        <p:nvSpPr>
          <p:cNvPr id="8" name="object 7"/>
          <p:cNvSpPr txBox="1"/>
          <p:nvPr/>
        </p:nvSpPr>
        <p:spPr>
          <a:xfrm>
            <a:off x="3882677" y="3110710"/>
            <a:ext cx="313299" cy="420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b="1" spc="-2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4415944" y="2914650"/>
            <a:ext cx="2570643" cy="990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pPr algn="ctr"/>
            <a:r>
              <a:rPr sz="2700" i="1" dirty="0" smtClean="0">
                <a:latin typeface="Arial"/>
                <a:cs typeface="Arial"/>
              </a:rPr>
              <a:t>p</a:t>
            </a:r>
            <a:r>
              <a:rPr sz="2900" baseline="-10416" dirty="0" smtClean="0">
                <a:latin typeface="Arial"/>
                <a:cs typeface="Arial"/>
              </a:rPr>
              <a:t>1</a:t>
            </a:r>
            <a:r>
              <a:rPr lang="en-US" sz="2900" baseline="-10416" dirty="0" smtClean="0">
                <a:latin typeface="Arial"/>
                <a:cs typeface="Arial"/>
              </a:rPr>
              <a:t> </a:t>
            </a:r>
            <a:r>
              <a:rPr lang="en-US" sz="2900" dirty="0" smtClean="0">
                <a:latin typeface="Arial"/>
                <a:ea typeface="Cambria Math" panose="02040503050406030204" pitchFamily="18" charset="0"/>
                <a:cs typeface="Arial"/>
              </a:rPr>
              <a:t>⇔ </a:t>
            </a:r>
            <a:r>
              <a:rPr sz="2700" i="1" dirty="0" err="1" smtClean="0">
                <a:latin typeface="Arial"/>
                <a:cs typeface="Arial"/>
              </a:rPr>
              <a:t>i</a:t>
            </a:r>
            <a:r>
              <a:rPr lang="en-US" sz="2700" dirty="0">
                <a:latin typeface="Arial"/>
                <a:cs typeface="Arial"/>
              </a:rPr>
              <a:t>=</a:t>
            </a:r>
            <a:r>
              <a:rPr sz="2700" dirty="0" smtClean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 algn="ctr">
              <a:lnSpc>
                <a:spcPts val="3180"/>
              </a:lnSpc>
            </a:pPr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2 </a:t>
            </a:r>
            <a:r>
              <a:rPr lang="en-US" sz="2800" dirty="0" smtClean="0">
                <a:ea typeface="Cambria Math" panose="02040503050406030204" pitchFamily="18" charset="0"/>
                <a:cs typeface="Arial"/>
              </a:rPr>
              <a:t>⇔ </a:t>
            </a:r>
            <a:r>
              <a:rPr sz="2700" i="1" dirty="0" smtClean="0">
                <a:latin typeface="Arial"/>
                <a:cs typeface="Arial"/>
              </a:rPr>
              <a:t>even</a:t>
            </a:r>
            <a:r>
              <a:rPr sz="2700" dirty="0" smtClean="0">
                <a:latin typeface="Arial"/>
                <a:cs typeface="Arial"/>
              </a:rPr>
              <a:t>(</a:t>
            </a:r>
            <a:r>
              <a:rPr sz="2700" i="1" dirty="0" err="1" smtClean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)</a:t>
            </a:r>
          </a:p>
        </p:txBody>
      </p:sp>
      <p:sp>
        <p:nvSpPr>
          <p:cNvPr id="13" name="object 15"/>
          <p:cNvSpPr txBox="1"/>
          <p:nvPr/>
        </p:nvSpPr>
        <p:spPr>
          <a:xfrm>
            <a:off x="4769201" y="5886450"/>
            <a:ext cx="1864128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algn="ctr"/>
            <a:r>
              <a:rPr sz="2800" b="1" dirty="0">
                <a:latin typeface="Arial Narrow" panose="020B0606020202030204" pitchFamily="34" charset="0"/>
                <a:cs typeface="Arial"/>
              </a:rPr>
              <a:t>Predicates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5484" y="1382115"/>
            <a:ext cx="4543187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cs typeface="Arial"/>
              </a:rPr>
              <a:t>void   </a:t>
            </a:r>
            <a:r>
              <a:rPr lang="en-US" sz="2500" dirty="0">
                <a:cs typeface="Arial"/>
              </a:rPr>
              <a:t>main ( )  </a:t>
            </a:r>
            <a:r>
              <a:rPr lang="en-US" sz="2500" dirty="0" smtClean="0">
                <a:cs typeface="Arial"/>
              </a:rPr>
              <a:t>{</a:t>
            </a:r>
          </a:p>
          <a:p>
            <a:r>
              <a:rPr lang="en-US" sz="2500" b="1" dirty="0" smtClean="0">
                <a:cs typeface="Arial"/>
              </a:rPr>
              <a:t>    bool  </a:t>
            </a:r>
            <a:r>
              <a:rPr lang="en-US" sz="2500" dirty="0">
                <a:cs typeface="Arial"/>
              </a:rPr>
              <a:t>p1 ,   p2 </a:t>
            </a:r>
            <a:r>
              <a:rPr lang="en-US" sz="2500" dirty="0" smtClean="0">
                <a:cs typeface="Arial"/>
              </a:rPr>
              <a:t>;</a:t>
            </a:r>
          </a:p>
          <a:p>
            <a:r>
              <a:rPr lang="en-US" sz="2500" dirty="0" smtClean="0">
                <a:cs typeface="Arial"/>
              </a:rPr>
              <a:t>    </a:t>
            </a:r>
          </a:p>
          <a:p>
            <a:r>
              <a:rPr lang="en-US" sz="2500" dirty="0">
                <a:cs typeface="Arial"/>
              </a:rPr>
              <a:t> </a:t>
            </a:r>
            <a:r>
              <a:rPr lang="en-US" sz="2500" dirty="0" smtClean="0">
                <a:cs typeface="Arial"/>
              </a:rPr>
              <a:t>   p1=TRUE </a:t>
            </a:r>
            <a:r>
              <a:rPr lang="en-US" sz="2500" dirty="0">
                <a:cs typeface="Arial"/>
              </a:rPr>
              <a:t>; </a:t>
            </a:r>
            <a:endParaRPr lang="en-US" sz="2500" dirty="0" smtClean="0">
              <a:cs typeface="Arial"/>
            </a:endParaRPr>
          </a:p>
          <a:p>
            <a:r>
              <a:rPr lang="en-US" sz="2500" dirty="0">
                <a:cs typeface="Arial"/>
              </a:rPr>
              <a:t> </a:t>
            </a:r>
            <a:r>
              <a:rPr lang="en-US" sz="2500" dirty="0" smtClean="0">
                <a:cs typeface="Arial"/>
              </a:rPr>
              <a:t>   p2=TRUE </a:t>
            </a:r>
            <a:r>
              <a:rPr lang="en-US" sz="2500" dirty="0">
                <a:cs typeface="Arial"/>
              </a:rPr>
              <a:t>;</a:t>
            </a:r>
          </a:p>
          <a:p>
            <a:pPr>
              <a:lnSpc>
                <a:spcPts val="2701"/>
              </a:lnSpc>
              <a:spcBef>
                <a:spcPts val="125"/>
              </a:spcBef>
            </a:pPr>
            <a:endParaRPr lang="en-US" sz="2500" dirty="0"/>
          </a:p>
          <a:p>
            <a:r>
              <a:rPr lang="en-US" sz="2500" b="1" dirty="0" smtClean="0">
                <a:cs typeface="Arial"/>
              </a:rPr>
              <a:t>    while </a:t>
            </a:r>
            <a:r>
              <a:rPr lang="en-US" sz="2500" dirty="0">
                <a:cs typeface="Arial"/>
              </a:rPr>
              <a:t>( p2 ) </a:t>
            </a:r>
            <a:r>
              <a:rPr lang="en-US" sz="2500" dirty="0" smtClean="0">
                <a:cs typeface="Arial"/>
              </a:rPr>
              <a:t> {</a:t>
            </a:r>
            <a:endParaRPr lang="en-US" sz="2500" dirty="0">
              <a:latin typeface="Meiryo"/>
              <a:cs typeface="Meiryo"/>
            </a:endParaRPr>
          </a:p>
          <a:p>
            <a:pPr marR="514550">
              <a:lnSpc>
                <a:spcPts val="2947"/>
              </a:lnSpc>
              <a:spcBef>
                <a:spcPts val="86"/>
              </a:spcBef>
            </a:pPr>
            <a:r>
              <a:rPr lang="en-US" sz="2500" dirty="0" smtClean="0">
                <a:cs typeface="Arial"/>
              </a:rPr>
              <a:t>        p1 = p1 </a:t>
            </a:r>
            <a:r>
              <a:rPr lang="en-US" sz="2500" dirty="0">
                <a:cs typeface="Arial"/>
              </a:rPr>
              <a:t>? FALSE : * </a:t>
            </a:r>
            <a:r>
              <a:rPr lang="en-US" sz="2500" dirty="0" smtClean="0">
                <a:cs typeface="Arial"/>
              </a:rPr>
              <a:t>;</a:t>
            </a:r>
          </a:p>
          <a:p>
            <a:pPr marR="514550">
              <a:lnSpc>
                <a:spcPts val="2947"/>
              </a:lnSpc>
              <a:spcBef>
                <a:spcPts val="86"/>
              </a:spcBef>
            </a:pPr>
            <a:r>
              <a:rPr lang="en-US" sz="2500" dirty="0">
                <a:cs typeface="Arial"/>
              </a:rPr>
              <a:t> </a:t>
            </a:r>
            <a:r>
              <a:rPr lang="en-US" sz="2500" dirty="0" smtClean="0">
                <a:cs typeface="Arial"/>
              </a:rPr>
              <a:t>       p2</a:t>
            </a:r>
            <a:r>
              <a:rPr lang="en-US" sz="2500" dirty="0">
                <a:cs typeface="Arial"/>
              </a:rPr>
              <a:t>=  !p2 </a:t>
            </a:r>
            <a:r>
              <a:rPr lang="en-US" sz="2500" dirty="0" smtClean="0">
                <a:cs typeface="Arial"/>
              </a:rPr>
              <a:t>;</a:t>
            </a:r>
          </a:p>
          <a:p>
            <a:pPr marR="514550">
              <a:lnSpc>
                <a:spcPts val="2947"/>
              </a:lnSpc>
              <a:spcBef>
                <a:spcPts val="86"/>
              </a:spcBef>
            </a:pPr>
            <a:r>
              <a:rPr lang="en-US" sz="2500" dirty="0">
                <a:cs typeface="Arial"/>
              </a:rPr>
              <a:t> </a:t>
            </a:r>
            <a:r>
              <a:rPr lang="en-US" sz="2500" dirty="0" smtClean="0">
                <a:cs typeface="Arial"/>
              </a:rPr>
              <a:t>   }</a:t>
            </a:r>
            <a:endParaRPr lang="en-US" sz="2500" dirty="0">
              <a:latin typeface="Meiryo"/>
              <a:cs typeface="Arial"/>
            </a:endParaRPr>
          </a:p>
          <a:p>
            <a:pPr marR="514550">
              <a:lnSpc>
                <a:spcPts val="2947"/>
              </a:lnSpc>
              <a:spcBef>
                <a:spcPts val="86"/>
              </a:spcBef>
            </a:pPr>
            <a:r>
              <a:rPr lang="en-US" sz="2500" dirty="0" smtClean="0">
                <a:latin typeface="Meiryo"/>
                <a:cs typeface="Arial"/>
              </a:rPr>
              <a:t>}</a:t>
            </a:r>
            <a:endParaRPr lang="en-US" sz="2500" dirty="0" smtClean="0">
              <a:cs typeface="Arial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8241115" y="5886450"/>
            <a:ext cx="2707872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algn="ctr"/>
            <a:r>
              <a:rPr lang="en-US" sz="2800" b="1" dirty="0" smtClean="0">
                <a:latin typeface="Arial Narrow" panose="020B0606020202030204" pitchFamily="34" charset="0"/>
                <a:cs typeface="Arial"/>
              </a:rPr>
              <a:t>Boolean Program</a:t>
            </a:r>
            <a:endParaRPr sz="28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3836" y="5861198"/>
            <a:ext cx="1688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  <a:cs typeface="Arial"/>
              </a:rPr>
              <a:t>C Program</a:t>
            </a:r>
            <a:endParaRPr lang="en-US" sz="2800" b="1" dirty="0">
              <a:latin typeface="Arial Narrow" panose="020B0606020202030204" pitchFamily="34" charset="0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10621" y="3234845"/>
            <a:ext cx="903694" cy="350209"/>
            <a:chOff x="7149693" y="3219450"/>
            <a:chExt cx="903694" cy="350209"/>
          </a:xfrm>
        </p:grpSpPr>
        <p:sp>
          <p:nvSpPr>
            <p:cNvPr id="17" name="object 12"/>
            <p:cNvSpPr/>
            <p:nvPr/>
          </p:nvSpPr>
          <p:spPr>
            <a:xfrm>
              <a:off x="7149693" y="3409224"/>
              <a:ext cx="772458" cy="0"/>
            </a:xfrm>
            <a:custGeom>
              <a:avLst/>
              <a:gdLst/>
              <a:ahLst/>
              <a:cxnLst/>
              <a:rect l="l" t="t" r="r" b="b"/>
              <a:pathLst>
                <a:path w="281814">
                  <a:moveTo>
                    <a:pt x="0" y="0"/>
                  </a:moveTo>
                  <a:lnTo>
                    <a:pt x="281814" y="0"/>
                  </a:lnTo>
                </a:path>
              </a:pathLst>
            </a:custGeom>
            <a:ln w="37536">
              <a:solidFill>
                <a:srgbClr val="174CA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7592657" y="3219450"/>
              <a:ext cx="460730" cy="350209"/>
            </a:xfrm>
            <a:custGeom>
              <a:avLst/>
              <a:gdLst/>
              <a:ahLst/>
              <a:cxnLst/>
              <a:rect l="l" t="t" r="r" b="b"/>
              <a:pathLst>
                <a:path w="168087" h="168619">
                  <a:moveTo>
                    <a:pt x="19601" y="0"/>
                  </a:moveTo>
                  <a:lnTo>
                    <a:pt x="9099" y="3233"/>
                  </a:lnTo>
                  <a:lnTo>
                    <a:pt x="0" y="14120"/>
                  </a:lnTo>
                  <a:lnTo>
                    <a:pt x="896" y="25811"/>
                  </a:lnTo>
                  <a:lnTo>
                    <a:pt x="8768" y="34818"/>
                  </a:lnTo>
                  <a:lnTo>
                    <a:pt x="93589" y="84298"/>
                  </a:lnTo>
                  <a:lnTo>
                    <a:pt x="2476" y="140022"/>
                  </a:lnTo>
                  <a:lnTo>
                    <a:pt x="377" y="150626"/>
                  </a:lnTo>
                  <a:lnTo>
                    <a:pt x="5347" y="163645"/>
                  </a:lnTo>
                  <a:lnTo>
                    <a:pt x="15967" y="168619"/>
                  </a:lnTo>
                  <a:lnTo>
                    <a:pt x="27681" y="166198"/>
                  </a:lnTo>
                  <a:lnTo>
                    <a:pt x="168087" y="84298"/>
                  </a:lnTo>
                  <a:lnTo>
                    <a:pt x="19601" y="0"/>
                  </a:lnTo>
                  <a:close/>
                </a:path>
              </a:pathLst>
            </a:custGeom>
            <a:solidFill>
              <a:srgbClr val="174CA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8026071" y="6348533"/>
            <a:ext cx="292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75043">
              <a:spcBef>
                <a:spcPts val="86"/>
              </a:spcBef>
            </a:pPr>
            <a:r>
              <a:rPr lang="en-US" sz="28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Minimal?</a:t>
            </a:r>
            <a:endParaRPr lang="en-US" sz="28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97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6" grpId="0"/>
      <p:bldP spid="1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Predicate</a:t>
            </a:r>
            <a:r>
              <a:rPr sz="3600" spc="-12" dirty="0">
                <a:cs typeface="Arial"/>
              </a:rPr>
              <a:t> </a:t>
            </a:r>
            <a:r>
              <a:rPr sz="3600" spc="-25" dirty="0">
                <a:cs typeface="Arial"/>
              </a:rPr>
              <a:t>Im</a:t>
            </a:r>
            <a:r>
              <a:rPr sz="3600" spc="-61" dirty="0">
                <a:cs typeface="Arial"/>
              </a:rPr>
              <a:t>a</a:t>
            </a:r>
            <a:r>
              <a:rPr sz="3600" spc="0" dirty="0">
                <a:cs typeface="Arial"/>
              </a:rPr>
              <a:t>g</a:t>
            </a:r>
            <a:r>
              <a:rPr sz="3600" spc="-25" dirty="0">
                <a:cs typeface="Arial"/>
              </a:rPr>
              <a:t>es</a:t>
            </a:r>
            <a:endParaRPr sz="3600" dirty="0"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951942" y="1162220"/>
                <a:ext cx="9917646" cy="577852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31185"/>
                <a:r>
                  <a:rPr lang="en-US" sz="2700" b="1" dirty="0" smtClean="0">
                    <a:latin typeface="Arial Narrow" panose="020B0606020202030204" pitchFamily="34" charset="0"/>
                    <a:cs typeface="Arial"/>
                  </a:rPr>
                  <a:t>Reminde</a:t>
                </a:r>
                <a:r>
                  <a:rPr lang="en-US" sz="2700" b="1" dirty="0">
                    <a:latin typeface="Arial Narrow" panose="020B0606020202030204" pitchFamily="34" charset="0"/>
                    <a:cs typeface="Arial"/>
                  </a:rPr>
                  <a:t>r:</a:t>
                </a:r>
              </a:p>
              <a:p>
                <a:pPr>
                  <a:lnSpc>
                    <a:spcPts val="2701"/>
                  </a:lnSpc>
                  <a:spcBef>
                    <a:spcPts val="74"/>
                  </a:spcBef>
                </a:pPr>
                <a:endParaRPr lang="en-US" sz="2700" dirty="0"/>
              </a:p>
              <a:p>
                <a:pPr marL="725048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pc="-110" dirty="0" smtClean="0">
                          <a:latin typeface="Cambria Math" panose="02040503050406030204" pitchFamily="18" charset="0"/>
                          <a:cs typeface="Arial"/>
                        </a:rPr>
                        <m:t>𝐼𝑚𝑎𝑔𝑒</m:t>
                      </m:r>
                      <m:d>
                        <m:dPr>
                          <m:ctrlPr>
                            <a:rPr lang="en-US" sz="2700" b="0" i="1" spc="-11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700" b="0" i="1" spc="-110" dirty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</m:d>
                      <m:r>
                        <a:rPr lang="en-US" sz="2700" b="0" i="1" spc="-110" dirty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700" b="0" i="1" spc="-11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0" i="1" spc="-11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2700" b="0" i="1" spc="-11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700" b="0" i="1" spc="-11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7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∈</m:t>
                          </m:r>
                          <m:r>
                            <a:rPr lang="en-US" sz="27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𝑆</m:t>
                          </m:r>
                          <m:r>
                            <a:rPr lang="en-US" sz="27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 </m:t>
                          </m:r>
                        </m:e>
                      </m:d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∃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∈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. 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𝑇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</m:t>
                      </m:r>
                      <m:sSup>
                        <m:sSupPr>
                          <m:ctrlPr>
                            <a:rPr lang="en-US" sz="27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7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US" sz="27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7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sz="2700" b="0" i="1" spc="-110" dirty="0" smtClean="0">
                          <a:latin typeface="Cambria Math" panose="02040503050406030204" pitchFamily="18" charset="0"/>
                          <a:cs typeface="Arial"/>
                        </a:rPr>
                        <m:t>}</m:t>
                      </m:r>
                    </m:oMath>
                  </m:oMathPara>
                </a14:m>
                <a:endParaRPr lang="en-US" sz="2700" dirty="0">
                  <a:latin typeface="Meiryo"/>
                  <a:cs typeface="Meiryo"/>
                </a:endParaRPr>
              </a:p>
              <a:p>
                <a:pPr>
                  <a:lnSpc>
                    <a:spcPts val="1473"/>
                  </a:lnSpc>
                  <a:spcBef>
                    <a:spcPts val="44"/>
                  </a:spcBef>
                </a:pPr>
                <a:endParaRPr lang="en-US" sz="1500" dirty="0"/>
              </a:p>
              <a:p>
                <a:pPr>
                  <a:lnSpc>
                    <a:spcPts val="2456"/>
                  </a:lnSpc>
                </a:pPr>
                <a:endParaRPr lang="en-US" sz="2500" dirty="0"/>
              </a:p>
              <a:p>
                <a:pPr marL="31185"/>
                <a:r>
                  <a:rPr lang="en-US" sz="2700" b="1" spc="-123" dirty="0" smtClean="0">
                    <a:latin typeface="Arial Narrow" panose="020B0606020202030204" pitchFamily="34" charset="0"/>
                    <a:cs typeface="Arial"/>
                  </a:rPr>
                  <a:t>W</a:t>
                </a:r>
                <a:r>
                  <a:rPr lang="en-US" sz="2700" b="1" spc="-25" dirty="0" smtClean="0">
                    <a:latin typeface="Arial Narrow" panose="020B0606020202030204" pitchFamily="34" charset="0"/>
                    <a:cs typeface="Arial"/>
                  </a:rPr>
                  <a:t>e</a:t>
                </a:r>
                <a:r>
                  <a:rPr lang="en-US" sz="2700" b="1" spc="-12" dirty="0" smtClean="0">
                    <a:latin typeface="Arial Narrow" panose="020B0606020202030204" pitchFamily="34" charset="0"/>
                    <a:cs typeface="Arial"/>
                  </a:rPr>
                  <a:t> </a:t>
                </a:r>
                <a:r>
                  <a:rPr lang="en-US" sz="2700" b="1" spc="-25" dirty="0" smtClean="0">
                    <a:latin typeface="Arial Narrow" panose="020B0606020202030204" pitchFamily="34" charset="0"/>
                    <a:cs typeface="Arial"/>
                  </a:rPr>
                  <a:t>need:</a:t>
                </a:r>
                <a:endParaRPr lang="en-US" sz="2700" b="1" dirty="0">
                  <a:latin typeface="Arial Narrow" panose="020B0606020202030204" pitchFamily="34" charset="0"/>
                  <a:cs typeface="Arial"/>
                </a:endParaRPr>
              </a:p>
              <a:p>
                <a:pPr>
                  <a:lnSpc>
                    <a:spcPts val="2701"/>
                  </a:lnSpc>
                  <a:spcBef>
                    <a:spcPts val="74"/>
                  </a:spcBef>
                </a:pPr>
                <a:endParaRPr lang="en-US" sz="2700" dirty="0"/>
              </a:p>
              <a:p>
                <a:pPr marL="725048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pc="-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800" i="1" spc="-110">
                              <a:latin typeface="Cambria Math" panose="02040503050406030204" pitchFamily="18" charset="0"/>
                              <a:cs typeface="Arial"/>
                            </a:rPr>
                            <m:t>𝐼𝑚𝑎𝑔𝑒</m:t>
                          </m:r>
                        </m:e>
                      </m:acc>
                      <m:d>
                        <m:dPr>
                          <m:ctrlPr>
                            <a:rPr lang="en-US" sz="2800" i="1" spc="-110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800" b="0" i="1" spc="-11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800" i="1" spc="-110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i="1" spc="-110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 spc="-11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spc="-11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sz="28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800" b="0" i="1" spc="-11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sz="28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∃</m:t>
                      </m:r>
                      <m:acc>
                        <m:accPr>
                          <m:chr m:val="̂"/>
                          <m:ctrlPr>
                            <a:rPr lang="en-US" sz="2800" i="1" spc="-11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800" i="1" spc="-11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acc>
                      <m:r>
                        <a:rPr lang="en-US" sz="28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∈</m:t>
                      </m:r>
                      <m:acc>
                        <m:accPr>
                          <m:chr m:val="̂"/>
                          <m:ctrlPr>
                            <a:rPr lang="en-US" sz="2800" i="1" spc="-11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800" b="0" i="1" spc="-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</m:acc>
                      <m:r>
                        <a:rPr lang="en-US" sz="28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.</m:t>
                      </m:r>
                      <m:acc>
                        <m:accPr>
                          <m:chr m:val="̂"/>
                          <m:ctrlPr>
                            <a:rPr lang="en-US" sz="2800" i="1" spc="-11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800" b="0" i="1" spc="-110" smtClean="0"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</m:acc>
                      <m:r>
                        <a:rPr lang="en-US" sz="28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spc="-11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800" i="1" spc="-11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acc>
                      <m:r>
                        <a:rPr lang="en-US" sz="28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</m:t>
                      </m:r>
                      <m:sSup>
                        <m:sSupPr>
                          <m:ctrlPr>
                            <a:rPr lang="en-US" sz="28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8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sz="28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8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sz="2800" i="1" spc="-110" dirty="0">
                          <a:latin typeface="Cambria Math" panose="02040503050406030204" pitchFamily="18" charset="0"/>
                          <a:cs typeface="Arial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ts val="2456"/>
                  </a:lnSpc>
                </a:pPr>
                <a:endParaRPr lang="en-US" sz="2500" dirty="0"/>
              </a:p>
              <a:p>
                <a:pPr marL="31185"/>
                <a:endParaRPr lang="en-US" sz="2400" b="1" i="1" spc="-110" dirty="0" smtClean="0">
                  <a:latin typeface="Cambria Math" panose="02040503050406030204" pitchFamily="18" charset="0"/>
                  <a:cs typeface="Arial"/>
                </a:endParaRPr>
              </a:p>
              <a:p>
                <a:pPr marL="3118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pc="-11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1" i="1" spc="-110">
                            <a:latin typeface="Cambria Math" panose="02040503050406030204" pitchFamily="18" charset="0"/>
                            <a:cs typeface="Arial"/>
                          </a:rPr>
                          <m:t>𝑰𝒎𝒂𝒈𝒆</m:t>
                        </m:r>
                      </m:e>
                    </m:acc>
                    <m:d>
                      <m:dPr>
                        <m:ctrlPr>
                          <a:rPr lang="en-US" sz="2400" b="1" i="1" spc="-11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pc="-11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400" b="1" i="1" spc="-110">
                                <a:latin typeface="Cambria Math" panose="02040503050406030204" pitchFamily="18" charset="0"/>
                                <a:cs typeface="Arial"/>
                              </a:rPr>
                              <m:t>𝑿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700" spc="-12" dirty="0">
                    <a:latin typeface="Arial"/>
                    <a:cs typeface="Arial"/>
                  </a:rPr>
                  <a:t> </a:t>
                </a:r>
                <a:r>
                  <a:rPr lang="en-US" sz="2700" b="1" spc="-12" dirty="0">
                    <a:latin typeface="Arial Narrow" panose="020B0606020202030204" pitchFamily="34" charset="0"/>
                    <a:cs typeface="Arial"/>
                  </a:rPr>
                  <a:t>is </a:t>
                </a:r>
                <a:r>
                  <a:rPr lang="en-US" sz="2700" b="1" spc="-25" dirty="0">
                    <a:latin typeface="Arial Narrow" panose="020B0606020202030204" pitchFamily="34" charset="0"/>
                    <a:cs typeface="Arial"/>
                  </a:rPr>
                  <a:t>equi</a:t>
                </a:r>
                <a:r>
                  <a:rPr lang="en-US" sz="2700" b="1" spc="-98" dirty="0">
                    <a:latin typeface="Arial Narrow" panose="020B0606020202030204" pitchFamily="34" charset="0"/>
                    <a:cs typeface="Arial"/>
                  </a:rPr>
                  <a:t>v</a:t>
                </a:r>
                <a:r>
                  <a:rPr lang="en-US" sz="2700" b="1" spc="-12" dirty="0">
                    <a:latin typeface="Arial Narrow" panose="020B0606020202030204" pitchFamily="34" charset="0"/>
                    <a:cs typeface="Arial"/>
                  </a:rPr>
                  <a:t>alent </a:t>
                </a:r>
                <a:r>
                  <a:rPr lang="en-US" sz="2700" b="1" spc="-12" dirty="0" smtClean="0">
                    <a:latin typeface="Arial Narrow" panose="020B0606020202030204" pitchFamily="34" charset="0"/>
                    <a:cs typeface="Arial"/>
                  </a:rPr>
                  <a:t>to:</a:t>
                </a:r>
                <a:endParaRPr lang="en-US" sz="2700" b="1" dirty="0">
                  <a:latin typeface="Arial Narrow" panose="020B0606020202030204" pitchFamily="34" charset="0"/>
                  <a:cs typeface="Arial"/>
                </a:endParaRPr>
              </a:p>
              <a:p>
                <a:pPr>
                  <a:lnSpc>
                    <a:spcPts val="2701"/>
                  </a:lnSpc>
                  <a:spcBef>
                    <a:spcPts val="74"/>
                  </a:spcBef>
                </a:pPr>
                <a:endParaRPr lang="en-US" sz="2700" dirty="0"/>
              </a:p>
              <a:p>
                <a:pPr marL="725048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400" i="1" spc="-110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pc="-11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spc="-11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2400" b="0" i="1" spc="-11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spc="-11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spc="-11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sz="24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4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400" b="0" i="1" spc="-110" baseline="3000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e>
                      </m:d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∃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p>
                        <m:sSupPr>
                          <m:ctrlPr>
                            <a:rPr lang="en-US" sz="24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pc="-11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pc="-11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𝑆</m:t>
                      </m:r>
                      <m:r>
                        <a:rPr lang="en-US" sz="2400" b="0" i="1" spc="-11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2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.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d>
                        <m:dPr>
                          <m:ctrlPr>
                            <a:rPr lang="en-US" sz="24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400" b="0" i="1" spc="-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 spc="-11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i="1" spc="-11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acc>
                      <m:r>
                        <a:rPr lang="en-US" sz="2400" b="0" i="1" spc="-110" smtClean="0"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⋀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d>
                        <m:dPr>
                          <m:ctrlPr>
                            <a:rPr lang="en-US" sz="24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pc="-1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2400" i="1" spc="-1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spc="-1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sz="24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400" i="1" spc="-11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sz="2400" i="1" spc="-11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pc="-11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⋀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𝑇</m:t>
                      </m:r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</m:t>
                      </m:r>
                      <m:sSup>
                        <m:sSupPr>
                          <m:ctrlPr>
                            <a:rPr lang="en-US" sz="24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US" sz="2400" i="1" spc="-11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i="1" spc="-11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sz="2400" b="0" i="1" spc="-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</m:t>
                      </m:r>
                      <m:r>
                        <a:rPr lang="en-US" sz="2400" i="1" spc="-110" dirty="0">
                          <a:latin typeface="Cambria Math" panose="02040503050406030204" pitchFamily="18" charset="0"/>
                          <a:cs typeface="Arial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ts val="2701"/>
                  </a:lnSpc>
                  <a:spcBef>
                    <a:spcPts val="74"/>
                  </a:spcBef>
                </a:pPr>
                <a:endParaRPr lang="en-US" sz="2700" dirty="0"/>
              </a:p>
              <a:p>
                <a:pPr marL="31185"/>
                <a:r>
                  <a:rPr lang="en-US" sz="2700" b="1" dirty="0">
                    <a:latin typeface="Arial Narrow" panose="020B0606020202030204" pitchFamily="34" charset="0"/>
                    <a:cs typeface="Arial"/>
                  </a:rPr>
                  <a:t>This is called the </a:t>
                </a:r>
                <a:r>
                  <a:rPr lang="en-US" sz="2700" b="1" dirty="0">
                    <a:solidFill>
                      <a:srgbClr val="FF0000"/>
                    </a:solidFill>
                    <a:latin typeface="Arial Narrow" panose="020B0606020202030204" pitchFamily="34" charset="0"/>
                    <a:cs typeface="Arial"/>
                  </a:rPr>
                  <a:t>predicate image </a:t>
                </a:r>
                <a:r>
                  <a:rPr lang="en-US" sz="2700" b="1" dirty="0">
                    <a:latin typeface="Arial Narrow" panose="020B0606020202030204" pitchFamily="34" charset="0"/>
                    <a:cs typeface="Arial"/>
                  </a:rPr>
                  <a:t>of </a:t>
                </a:r>
                <a:r>
                  <a:rPr lang="en-US" sz="2700" b="1" i="1" dirty="0">
                    <a:latin typeface="Arial Narrow" panose="020B0606020202030204" pitchFamily="34" charset="0"/>
                    <a:cs typeface="Arial"/>
                  </a:rPr>
                  <a:t>T </a:t>
                </a:r>
                <a:r>
                  <a:rPr lang="en-US" sz="2700" b="1" dirty="0">
                    <a:latin typeface="Arial Narrow" panose="020B0606020202030204" pitchFamily="34" charset="0"/>
                    <a:cs typeface="Arial"/>
                  </a:rPr>
                  <a:t>.</a:t>
                </a:r>
                <a:endParaRPr sz="2700" b="1" dirty="0">
                  <a:latin typeface="Arial Narrow" panose="020B0606020202030204" pitchFamily="34" charset="0"/>
                  <a:cs typeface="Arial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42" y="1162220"/>
                <a:ext cx="9917646" cy="5778523"/>
              </a:xfrm>
              <a:prstGeom prst="rect">
                <a:avLst/>
              </a:prstGeom>
              <a:blipFill rotWithShape="0">
                <a:blip r:embed="rId2"/>
                <a:stretch>
                  <a:fillRect l="-1782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46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cs typeface="Arial"/>
              </a:rPr>
              <a:t>E</a:t>
            </a:r>
            <a:r>
              <a:rPr sz="3600" spc="-61" dirty="0">
                <a:cs typeface="Arial"/>
              </a:rPr>
              <a:t>n</a:t>
            </a:r>
            <a:r>
              <a:rPr sz="3600" spc="-25" dirty="0">
                <a:cs typeface="Arial"/>
              </a:rPr>
              <a:t>umeration</a:t>
            </a:r>
            <a:endParaRPr sz="36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188" y="1848599"/>
            <a:ext cx="11125200" cy="3071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2700" b="1" dirty="0" smtClean="0">
                <a:latin typeface="Arial Narrow" panose="020B0606020202030204" pitchFamily="34" charset="0"/>
                <a:cs typeface="Arial"/>
              </a:rPr>
              <a:t>Let’s </a:t>
            </a:r>
            <a:r>
              <a:rPr sz="2700" b="1" dirty="0">
                <a:latin typeface="Arial Narrow" panose="020B0606020202030204" pitchFamily="34" charset="0"/>
                <a:cs typeface="Arial"/>
              </a:rPr>
              <a:t>take existential abstraction </a:t>
            </a:r>
            <a:r>
              <a:rPr sz="2700" b="1" dirty="0" smtClean="0">
                <a:latin typeface="Arial Narrow" panose="020B0606020202030204" pitchFamily="34" charset="0"/>
                <a:cs typeface="Arial"/>
              </a:rPr>
              <a:t>seriously</a:t>
            </a:r>
            <a:endParaRPr lang="en-US" sz="2700" b="1" dirty="0" smtClean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700" b="1" dirty="0" smtClean="0">
                <a:latin typeface="Arial Narrow" panose="020B0606020202030204" pitchFamily="34" charset="0"/>
                <a:cs typeface="Arial"/>
              </a:rPr>
              <a:t>Basic </a:t>
            </a:r>
            <a:r>
              <a:rPr lang="en-US" sz="2700" b="1" dirty="0">
                <a:latin typeface="Arial Narrow" panose="020B0606020202030204" pitchFamily="34" charset="0"/>
                <a:cs typeface="Arial"/>
              </a:rPr>
              <a:t>idea: with </a:t>
            </a:r>
            <a:r>
              <a:rPr lang="en-US" sz="2700" b="1" i="1" dirty="0">
                <a:latin typeface="Arial Narrow" panose="020B0606020202030204" pitchFamily="34" charset="0"/>
                <a:cs typeface="Arial"/>
              </a:rPr>
              <a:t>n </a:t>
            </a:r>
            <a:r>
              <a:rPr lang="en-US" sz="2700" b="1" dirty="0">
                <a:latin typeface="Arial Narrow" panose="020B0606020202030204" pitchFamily="34" charset="0"/>
                <a:cs typeface="Arial"/>
              </a:rPr>
              <a:t>predicates, there are </a:t>
            </a:r>
            <a:r>
              <a:rPr lang="en-US" sz="27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2</a:t>
            </a:r>
            <a:r>
              <a:rPr lang="en-US" sz="2900" b="1" i="1" baseline="27777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n </a:t>
            </a:r>
            <a:r>
              <a:rPr lang="en-US" sz="2700" b="1" i="1" dirty="0">
                <a:latin typeface="Cambria Math" panose="02040503050406030204" pitchFamily="18" charset="0"/>
                <a:ea typeface="Cambria Math" panose="02040503050406030204" pitchFamily="18" charset="0"/>
                <a:cs typeface="Meiryo"/>
              </a:rPr>
              <a:t>· </a:t>
            </a:r>
            <a:r>
              <a:rPr lang="en-US" sz="27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2</a:t>
            </a:r>
            <a:r>
              <a:rPr lang="en-US" sz="2900" b="1" i="1" baseline="27777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n </a:t>
            </a:r>
            <a:r>
              <a:rPr lang="en-US" sz="2900" b="1" i="1" baseline="27777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700" b="1" dirty="0">
                <a:latin typeface="Arial Narrow" panose="020B0606020202030204" pitchFamily="34" charset="0"/>
                <a:cs typeface="Arial"/>
              </a:rPr>
              <a:t>possible abstract </a:t>
            </a:r>
            <a:r>
              <a:rPr lang="en-US" sz="2700" b="1" dirty="0" smtClean="0">
                <a:latin typeface="Arial Narrow" panose="020B0606020202030204" pitchFamily="34" charset="0"/>
                <a:cs typeface="Arial"/>
              </a:rPr>
              <a:t>transitions</a:t>
            </a:r>
            <a:endParaRPr lang="en-US" sz="2700" b="1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700" b="1" dirty="0">
                <a:latin typeface="Arial Narrow" panose="020B0606020202030204" pitchFamily="34" charset="0"/>
                <a:cs typeface="Arial"/>
              </a:rPr>
              <a:t>Let’s just check them</a:t>
            </a:r>
            <a:r>
              <a:rPr lang="en-US" sz="2700" b="1" dirty="0" smtClean="0">
                <a:latin typeface="Arial Narrow" panose="020B0606020202030204" pitchFamily="34" charset="0"/>
                <a:cs typeface="Arial"/>
              </a:rPr>
              <a:t>!</a:t>
            </a:r>
            <a:endParaRPr lang="en-US" sz="27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86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600" spc="-25" dirty="0">
                <a:latin typeface="Arial"/>
                <a:cs typeface="Arial"/>
              </a:rPr>
              <a:t>E</a:t>
            </a:r>
            <a:r>
              <a:rPr sz="3600" spc="-61" dirty="0">
                <a:latin typeface="Arial"/>
                <a:cs typeface="Arial"/>
              </a:rPr>
              <a:t>n</a:t>
            </a:r>
            <a:r>
              <a:rPr sz="3600" spc="-25" dirty="0">
                <a:latin typeface="Arial"/>
                <a:cs typeface="Arial"/>
              </a:rPr>
              <a:t>umeration:</a:t>
            </a:r>
            <a:r>
              <a:rPr sz="3600" spc="184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Example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7092" y="1025087"/>
            <a:ext cx="1380255" cy="259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pc="-12" dirty="0">
                <a:latin typeface="Arial"/>
                <a:cs typeface="Arial"/>
              </a:rPr>
              <a:t>Predicates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84307"/>
              </p:ext>
            </p:extLst>
          </p:nvPr>
        </p:nvGraphicFramePr>
        <p:xfrm>
          <a:off x="1347787" y="1463742"/>
          <a:ext cx="3276600" cy="1450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889"/>
                <a:gridCol w="960598"/>
                <a:gridCol w="1485113"/>
              </a:tblGrid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1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i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3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2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i="1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3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0" dirty="0" smtClean="0">
                          <a:latin typeface="Arial"/>
                          <a:cs typeface="Arial"/>
                        </a:rPr>
                        <a:t>2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83636">
                <a:tc>
                  <a:txBody>
                    <a:bodyPr/>
                    <a:lstStyle/>
                    <a:p>
                      <a:pPr marL="155575" algn="r">
                        <a:lnSpc>
                          <a:spcPct val="100000"/>
                        </a:lnSpc>
                      </a:pPr>
                      <a:r>
                        <a:rPr sz="2300" i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500" baseline="-10416" dirty="0" smtClean="0">
                          <a:latin typeface="Arial"/>
                          <a:cs typeface="Arial"/>
                        </a:rPr>
                        <a:t>3</a:t>
                      </a:r>
                      <a:endParaRPr sz="2500" baseline="-1041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n-US" sz="2400" spc="-528" dirty="0" smtClean="0">
                          <a:latin typeface="Arial Narrow" panose="020B0606020202030204" pitchFamily="34" charset="0"/>
                          <a:cs typeface="Meiryo"/>
                        </a:rPr>
                        <a:t>   ⇐</a:t>
                      </a:r>
                      <a:r>
                        <a:rPr lang="en-US" sz="2400" spc="-37" dirty="0" smtClean="0">
                          <a:latin typeface="Arial Narrow" panose="020B0606020202030204" pitchFamily="34" charset="0"/>
                          <a:cs typeface="Meiryo"/>
                        </a:rPr>
                        <a:t>⇒</a:t>
                      </a:r>
                      <a:endParaRPr sz="23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l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even(</a:t>
                      </a:r>
                      <a:r>
                        <a:rPr sz="2300" i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300" dirty="0" smtClean="0">
                          <a:latin typeface="Arial"/>
                          <a:cs typeface="Arial"/>
                        </a:rPr>
                        <a:t>)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27614" y="1577304"/>
            <a:ext cx="1973558" cy="1108746"/>
            <a:chOff x="5927614" y="1324147"/>
            <a:chExt cx="1973558" cy="1108746"/>
          </a:xfrm>
        </p:grpSpPr>
        <p:sp>
          <p:nvSpPr>
            <p:cNvPr id="6" name="object 6"/>
            <p:cNvSpPr txBox="1"/>
            <p:nvPr/>
          </p:nvSpPr>
          <p:spPr>
            <a:xfrm>
              <a:off x="6165338" y="1324147"/>
              <a:ext cx="1498613" cy="2861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pc="-12" dirty="0">
                  <a:latin typeface="Arial"/>
                  <a:cs typeface="Arial"/>
                </a:rPr>
                <a:t>Basic Blo</a:t>
              </a:r>
              <a:r>
                <a:rPr spc="-61" dirty="0">
                  <a:latin typeface="Arial"/>
                  <a:cs typeface="Arial"/>
                </a:rPr>
                <a:t>c</a:t>
              </a:r>
              <a:r>
                <a:rPr spc="-12" dirty="0">
                  <a:latin typeface="Arial"/>
                  <a:cs typeface="Arial"/>
                </a:rPr>
                <a:t>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927614" y="1685192"/>
              <a:ext cx="1973558" cy="747701"/>
            </a:xfrm>
            <a:custGeom>
              <a:avLst/>
              <a:gdLst/>
              <a:ahLst/>
              <a:cxnLst/>
              <a:rect l="l" t="t" r="r" b="b"/>
              <a:pathLst>
                <a:path w="720008" h="360004">
                  <a:moveTo>
                    <a:pt x="0" y="360004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360004"/>
                  </a:lnTo>
                  <a:lnTo>
                    <a:pt x="0" y="360004"/>
                  </a:lnTo>
                  <a:close/>
                </a:path>
              </a:pathLst>
            </a:custGeom>
            <a:solidFill>
              <a:srgbClr val="FDF3A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590275" y="1870967"/>
              <a:ext cx="68925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i</a:t>
              </a:r>
              <a:r>
                <a:rPr sz="2500" spc="-405" dirty="0"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++;</a:t>
              </a:r>
              <a:endParaRPr sz="250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26612" y="1537242"/>
            <a:ext cx="3365383" cy="1524575"/>
            <a:chOff x="8482910" y="1321773"/>
            <a:chExt cx="3365383" cy="1524575"/>
          </a:xfrm>
        </p:grpSpPr>
        <p:grpSp>
          <p:nvGrpSpPr>
            <p:cNvPr id="10" name="Group 9"/>
            <p:cNvGrpSpPr/>
            <p:nvPr/>
          </p:nvGrpSpPr>
          <p:grpSpPr>
            <a:xfrm>
              <a:off x="8482910" y="1938357"/>
              <a:ext cx="686523" cy="907991"/>
              <a:chOff x="8482910" y="1938357"/>
              <a:chExt cx="686523" cy="907991"/>
            </a:xfrm>
          </p:grpSpPr>
          <p:sp>
            <p:nvSpPr>
              <p:cNvPr id="14" name="object 9"/>
              <p:cNvSpPr/>
              <p:nvPr/>
            </p:nvSpPr>
            <p:spPr>
              <a:xfrm>
                <a:off x="8482910" y="2074090"/>
                <a:ext cx="549443" cy="772258"/>
              </a:xfrm>
              <a:custGeom>
                <a:avLst/>
                <a:gdLst/>
                <a:ahLst/>
                <a:cxnLst/>
                <a:rect l="l" t="t" r="r" b="b"/>
                <a:pathLst>
                  <a:path w="200452">
                    <a:moveTo>
                      <a:pt x="0" y="0"/>
                    </a:moveTo>
                    <a:lnTo>
                      <a:pt x="200452" y="0"/>
                    </a:lnTo>
                  </a:path>
                </a:pathLst>
              </a:custGeom>
              <a:ln w="26699">
                <a:solidFill>
                  <a:srgbClr val="174CA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object 10"/>
              <p:cNvSpPr/>
              <p:nvPr/>
            </p:nvSpPr>
            <p:spPr>
              <a:xfrm>
                <a:off x="8835470" y="1938357"/>
                <a:ext cx="333963" cy="257422"/>
              </a:xfrm>
              <a:custGeom>
                <a:avLst/>
                <a:gdLst/>
                <a:ahLst/>
                <a:cxnLst/>
                <a:rect l="l" t="t" r="r" b="b"/>
                <a:pathLst>
                  <a:path w="121839" h="123944">
                    <a:moveTo>
                      <a:pt x="15605" y="0"/>
                    </a:moveTo>
                    <a:lnTo>
                      <a:pt x="7426" y="2153"/>
                    </a:lnTo>
                    <a:lnTo>
                      <a:pt x="0" y="14889"/>
                    </a:lnTo>
                    <a:lnTo>
                      <a:pt x="2149" y="23064"/>
                    </a:lnTo>
                    <a:lnTo>
                      <a:pt x="68849" y="61974"/>
                    </a:lnTo>
                    <a:lnTo>
                      <a:pt x="2149" y="100880"/>
                    </a:lnTo>
                    <a:lnTo>
                      <a:pt x="0" y="109054"/>
                    </a:lnTo>
                    <a:lnTo>
                      <a:pt x="7426" y="121790"/>
                    </a:lnTo>
                    <a:lnTo>
                      <a:pt x="15605" y="123944"/>
                    </a:lnTo>
                    <a:lnTo>
                      <a:pt x="121839" y="61974"/>
                    </a:lnTo>
                    <a:lnTo>
                      <a:pt x="15605" y="0"/>
                    </a:lnTo>
                    <a:close/>
                  </a:path>
                </a:pathLst>
              </a:custGeom>
              <a:solidFill>
                <a:srgbClr val="174CA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10720284" y="1321773"/>
              <a:ext cx="241936" cy="29014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i="1" dirty="0">
                  <a:latin typeface="Arial"/>
                  <a:cs typeface="Arial"/>
                </a:rPr>
                <a:t>T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874735" y="1685192"/>
              <a:ext cx="1973558" cy="747701"/>
            </a:xfrm>
            <a:custGeom>
              <a:avLst/>
              <a:gdLst/>
              <a:ahLst/>
              <a:cxnLst/>
              <a:rect l="l" t="t" r="r" b="b"/>
              <a:pathLst>
                <a:path w="720008" h="360004">
                  <a:moveTo>
                    <a:pt x="0" y="360004"/>
                  </a:moveTo>
                  <a:lnTo>
                    <a:pt x="0" y="0"/>
                  </a:lnTo>
                  <a:lnTo>
                    <a:pt x="720008" y="0"/>
                  </a:lnTo>
                  <a:lnTo>
                    <a:pt x="720008" y="360004"/>
                  </a:lnTo>
                  <a:lnTo>
                    <a:pt x="0" y="36000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066918" y="1867591"/>
              <a:ext cx="158912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700" dirty="0" err="1" smtClean="0">
                  <a:latin typeface="Arial"/>
                  <a:cs typeface="Arial"/>
                </a:rPr>
                <a:t>i</a:t>
              </a:r>
              <a:r>
                <a:rPr lang="en-US" sz="2700" i="1" dirty="0">
                  <a:cs typeface="Arial"/>
                </a:rPr>
                <a:t>'</a:t>
              </a:r>
              <a:r>
                <a:rPr sz="2700" dirty="0" smtClean="0">
                  <a:latin typeface="Arial"/>
                  <a:cs typeface="Arial"/>
                </a:rPr>
                <a:t>= </a:t>
              </a:r>
              <a:r>
                <a:rPr sz="2700" dirty="0">
                  <a:latin typeface="Arial"/>
                  <a:cs typeface="Arial"/>
                </a:rPr>
                <a:t>i + 1</a:t>
              </a:r>
            </a:p>
          </p:txBody>
        </p:sp>
      </p:grpSp>
      <p:sp>
        <p:nvSpPr>
          <p:cNvPr id="16" name="object 15"/>
          <p:cNvSpPr txBox="1"/>
          <p:nvPr/>
        </p:nvSpPr>
        <p:spPr>
          <a:xfrm>
            <a:off x="977993" y="3209712"/>
            <a:ext cx="1721403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1   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2   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900" baseline="-10416" dirty="0">
                <a:latin typeface="Arial"/>
                <a:cs typeface="Arial"/>
              </a:rPr>
              <a:t>3</a:t>
            </a: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25271"/>
              </p:ext>
            </p:extLst>
          </p:nvPr>
        </p:nvGraphicFramePr>
        <p:xfrm>
          <a:off x="814387" y="3691854"/>
          <a:ext cx="1973555" cy="29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75"/>
                <a:gridCol w="661140"/>
                <a:gridCol w="661140"/>
              </a:tblGrid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35391"/>
              </p:ext>
            </p:extLst>
          </p:nvPr>
        </p:nvGraphicFramePr>
        <p:xfrm>
          <a:off x="4761506" y="3691854"/>
          <a:ext cx="1973558" cy="29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78"/>
                <a:gridCol w="661140"/>
                <a:gridCol w="661140"/>
              </a:tblGrid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4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  <a:tr h="37385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Arial"/>
                          <a:cs typeface="Arial"/>
                        </a:rPr>
                        <a:t>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AC7FA7"/>
                      </a:solidFill>
                      <a:prstDash val="solid"/>
                    </a:lnL>
                    <a:lnR w="5060">
                      <a:solidFill>
                        <a:srgbClr val="AC7FA7"/>
                      </a:solidFill>
                      <a:prstDash val="solid"/>
                    </a:lnR>
                    <a:lnT w="5060">
                      <a:solidFill>
                        <a:srgbClr val="AC7FA7"/>
                      </a:solidFill>
                      <a:prstDash val="solid"/>
                    </a:lnT>
                    <a:lnB w="5060">
                      <a:solidFill>
                        <a:srgbClr val="AC7FA7"/>
                      </a:solidFill>
                      <a:prstDash val="solid"/>
                    </a:lnB>
                    <a:solidFill>
                      <a:srgbClr val="EEE5ED"/>
                    </a:solidFill>
                  </a:tcPr>
                </a:tc>
              </a:tr>
            </a:tbl>
          </a:graphicData>
        </a:graphic>
      </p:graphicFrame>
      <p:sp>
        <p:nvSpPr>
          <p:cNvPr id="19" name="object 15"/>
          <p:cNvSpPr txBox="1"/>
          <p:nvPr/>
        </p:nvSpPr>
        <p:spPr>
          <a:xfrm>
            <a:off x="4940393" y="3177913"/>
            <a:ext cx="1721403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baseline="-25000" dirty="0" smtClean="0">
                <a:latin typeface="Arial"/>
                <a:cs typeface="Arial"/>
              </a:rPr>
              <a:t>1</a:t>
            </a:r>
            <a:r>
              <a:rPr sz="2700" baseline="-10416" dirty="0" smtClean="0">
                <a:latin typeface="Arial"/>
                <a:cs typeface="Arial"/>
              </a:rPr>
              <a:t>    </a:t>
            </a:r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baseline="-25000" dirty="0" smtClean="0">
                <a:latin typeface="Arial"/>
                <a:cs typeface="Arial"/>
              </a:rPr>
              <a:t>2   </a:t>
            </a:r>
            <a:r>
              <a:rPr sz="2700" i="1" dirty="0" smtClean="0">
                <a:latin typeface="Arial"/>
                <a:cs typeface="Arial"/>
              </a:rPr>
              <a:t>p</a:t>
            </a:r>
            <a:r>
              <a:rPr lang="en-US" sz="2700" i="1" dirty="0" smtClean="0">
                <a:latin typeface="Arial"/>
                <a:cs typeface="Arial"/>
              </a:rPr>
              <a:t>'</a:t>
            </a:r>
            <a:r>
              <a:rPr lang="en-US" sz="2700" i="1" baseline="-25000" dirty="0" smtClean="0">
                <a:latin typeface="Arial"/>
                <a:cs typeface="Arial"/>
              </a:rPr>
              <a:t>3</a:t>
            </a:r>
            <a:endParaRPr sz="2700" baseline="-10416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29472" y="3829050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2872" y="337185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519" y="3472588"/>
            <a:ext cx="4933900" cy="1933272"/>
            <a:chOff x="7408405" y="3117724"/>
            <a:chExt cx="4933900" cy="1933272"/>
          </a:xfrm>
        </p:grpSpPr>
        <p:sp>
          <p:nvSpPr>
            <p:cNvPr id="23" name="object 23"/>
            <p:cNvSpPr txBox="1"/>
            <p:nvPr/>
          </p:nvSpPr>
          <p:spPr>
            <a:xfrm>
              <a:off x="7913620" y="3117724"/>
              <a:ext cx="3923470" cy="39903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Que</a:t>
              </a:r>
              <a:r>
                <a:rPr sz="2600" b="1" spc="37" dirty="0">
                  <a:latin typeface="Arial Narrow" panose="020B0606020202030204" pitchFamily="34" charset="0"/>
                  <a:cs typeface="Arial"/>
                </a:rPr>
                <a:t>r</a:t>
              </a:r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y to Sol</a:t>
              </a:r>
              <a:r>
                <a:rPr sz="2600" b="1" spc="-61" dirty="0">
                  <a:latin typeface="Arial Narrow" panose="020B0606020202030204" pitchFamily="34" charset="0"/>
                  <a:cs typeface="Arial"/>
                </a:rPr>
                <a:t>v</a:t>
              </a:r>
              <a:r>
                <a:rPr sz="2600" b="1" spc="-12" dirty="0">
                  <a:latin typeface="Arial Narrow" panose="020B0606020202030204" pitchFamily="34" charset="0"/>
                  <a:cs typeface="Arial"/>
                </a:rPr>
                <a:t>er</a:t>
              </a:r>
              <a:endParaRPr sz="2600" b="1" dirty="0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408405" y="3555595"/>
              <a:ext cx="4933900" cy="1495401"/>
            </a:xfrm>
            <a:custGeom>
              <a:avLst/>
              <a:gdLst/>
              <a:ahLst/>
              <a:cxnLst/>
              <a:rect l="l" t="t" r="r" b="b"/>
              <a:pathLst>
                <a:path w="1800022" h="720008">
                  <a:moveTo>
                    <a:pt x="0" y="720008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720008"/>
                  </a:lnTo>
                  <a:lnTo>
                    <a:pt x="0" y="720008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623673" y="3727997"/>
              <a:ext cx="4428036" cy="50726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z="2700" dirty="0" err="1">
                  <a:latin typeface="Arial"/>
                  <a:cs typeface="Arial"/>
                </a:rPr>
                <a:t>i</a:t>
              </a:r>
              <a:r>
                <a:rPr sz="2700" dirty="0">
                  <a:latin typeface="Arial"/>
                  <a:cs typeface="Arial"/>
                </a:rPr>
                <a:t>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sz="2700" dirty="0" smtClean="0">
                  <a:latin typeface="Arial"/>
                  <a:cs typeface="Arial"/>
                </a:rPr>
                <a:t> </a:t>
              </a:r>
              <a:r>
                <a:rPr sz="2700" dirty="0">
                  <a:latin typeface="Arial"/>
                  <a:cs typeface="Arial"/>
                </a:rPr>
                <a:t>1 </a:t>
              </a:r>
              <a:r>
                <a:rPr sz="2700" dirty="0">
                  <a:latin typeface="Meiryo"/>
                  <a:cs typeface="Meiryo"/>
                </a:rPr>
                <a:t>∧ </a:t>
              </a:r>
              <a:r>
                <a:rPr sz="2700" dirty="0" err="1">
                  <a:latin typeface="Arial"/>
                  <a:cs typeface="Arial"/>
                </a:rPr>
                <a:t>i</a:t>
              </a:r>
              <a:r>
                <a:rPr sz="2700" dirty="0">
                  <a:latin typeface="Arial"/>
                  <a:cs typeface="Arial"/>
                </a:rPr>
                <a:t>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sz="2700" dirty="0" smtClean="0">
                  <a:latin typeface="Arial"/>
                  <a:cs typeface="Arial"/>
                </a:rPr>
                <a:t> </a:t>
              </a:r>
              <a:r>
                <a:rPr sz="2700" dirty="0">
                  <a:latin typeface="Arial"/>
                  <a:cs typeface="Arial"/>
                </a:rPr>
                <a:t>2 </a:t>
              </a:r>
              <a:r>
                <a:rPr sz="2700" dirty="0">
                  <a:latin typeface="Meiryo"/>
                  <a:cs typeface="Meiryo"/>
                </a:rPr>
                <a:t>∧ </a:t>
              </a:r>
              <a:r>
                <a:rPr sz="2700" dirty="0" smtClean="0">
                  <a:latin typeface="Arial"/>
                  <a:cs typeface="Arial"/>
                </a:rPr>
                <a:t>ev</a:t>
              </a:r>
              <a:r>
                <a:rPr lang="en-US" sz="2700" dirty="0" smtClean="0">
                  <a:latin typeface="Arial"/>
                  <a:cs typeface="Arial"/>
                </a:rPr>
                <a:t>e</a:t>
              </a:r>
              <a:r>
                <a:rPr sz="2700" dirty="0" smtClean="0">
                  <a:latin typeface="Arial"/>
                  <a:cs typeface="Arial"/>
                </a:rPr>
                <a:t>n(</a:t>
              </a:r>
              <a:r>
                <a:rPr sz="2700" dirty="0" err="1" smtClean="0">
                  <a:latin typeface="Arial"/>
                  <a:cs typeface="Arial"/>
                </a:rPr>
                <a:t>i</a:t>
              </a:r>
              <a:r>
                <a:rPr sz="2700" dirty="0" smtClean="0">
                  <a:latin typeface="Arial"/>
                  <a:cs typeface="Arial"/>
                </a:rPr>
                <a:t>)</a:t>
              </a:r>
              <a:r>
                <a:rPr lang="en-US" sz="2700" dirty="0" smtClean="0">
                  <a:latin typeface="Arial"/>
                  <a:cs typeface="Arial"/>
                </a:rPr>
                <a:t> </a:t>
              </a:r>
              <a:r>
                <a:rPr sz="2700" dirty="0" smtClean="0">
                  <a:latin typeface="Meiryo"/>
                  <a:cs typeface="Meiryo"/>
                </a:rPr>
                <a:t>∧</a:t>
              </a:r>
              <a:endParaRPr sz="2700" dirty="0">
                <a:latin typeface="Meiryo"/>
                <a:cs typeface="Meiryo"/>
              </a:endParaRPr>
            </a:p>
            <a:p>
              <a:pPr algn="ctr">
                <a:spcBef>
                  <a:spcPts val="86"/>
                </a:spcBef>
              </a:pPr>
              <a:r>
                <a:rPr sz="2700" dirty="0" err="1" smtClean="0">
                  <a:latin typeface="Arial"/>
                  <a:cs typeface="Arial"/>
                </a:rPr>
                <a:t>i</a:t>
              </a:r>
              <a:r>
                <a:rPr lang="en-US" sz="2900" baseline="27777" dirty="0" smtClean="0">
                  <a:latin typeface="Meiryo"/>
                  <a:cs typeface="Arial"/>
                </a:rPr>
                <a:t>'</a:t>
              </a:r>
              <a:r>
                <a:rPr sz="2900" baseline="27777" dirty="0" smtClean="0">
                  <a:latin typeface="Meiryo"/>
                  <a:cs typeface="Meiryo"/>
                </a:rPr>
                <a:t> </a:t>
              </a:r>
              <a:r>
                <a:rPr sz="2700" dirty="0">
                  <a:latin typeface="Arial"/>
                  <a:cs typeface="Arial"/>
                </a:rPr>
                <a:t>= i + 1</a:t>
              </a:r>
              <a:r>
                <a:rPr sz="2700" dirty="0" smtClean="0">
                  <a:latin typeface="Meiryo"/>
                  <a:cs typeface="Meiryo"/>
                </a:rPr>
                <a:t>∧</a:t>
              </a:r>
              <a:endParaRPr lang="en-US" sz="2700" dirty="0" smtClean="0">
                <a:latin typeface="Meiryo"/>
                <a:cs typeface="Meiryo"/>
              </a:endParaRPr>
            </a:p>
            <a:p>
              <a:pPr algn="ctr">
                <a:spcBef>
                  <a:spcPts val="86"/>
                </a:spcBef>
              </a:pPr>
              <a:r>
                <a:rPr lang="en-US" sz="2700" dirty="0" err="1" smtClean="0">
                  <a:cs typeface="Arial"/>
                </a:rPr>
                <a:t>i</a:t>
              </a:r>
              <a:r>
                <a:rPr lang="en-US" sz="2900" baseline="27777" dirty="0" smtClean="0">
                  <a:latin typeface="Meiryo"/>
                  <a:cs typeface="Meiryo"/>
                </a:rPr>
                <a:t>'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lang="en-US" sz="2700" dirty="0">
                  <a:cs typeface="Arial"/>
                </a:rPr>
                <a:t> 1 </a:t>
              </a:r>
              <a:r>
                <a:rPr lang="en-US" sz="2700" dirty="0">
                  <a:latin typeface="Meiryo"/>
                  <a:cs typeface="Meiryo"/>
                </a:rPr>
                <a:t>∧ </a:t>
              </a:r>
              <a:r>
                <a:rPr lang="en-US" sz="2700" dirty="0" err="1" smtClean="0">
                  <a:cs typeface="Arial"/>
                </a:rPr>
                <a:t>i</a:t>
              </a:r>
              <a:r>
                <a:rPr lang="en-US" sz="2900" baseline="27777" dirty="0" smtClean="0">
                  <a:latin typeface="Meiryo"/>
                  <a:cs typeface="Meiryo"/>
                </a:rPr>
                <a:t>' </a:t>
              </a:r>
              <a:r>
                <a:rPr lang="en-US" sz="2700" dirty="0">
                  <a:latin typeface="Meiryo"/>
                  <a:ea typeface="Cambria Math"/>
                  <a:cs typeface="Meiryo"/>
                </a:rPr>
                <a:t>≠</a:t>
              </a:r>
              <a:r>
                <a:rPr lang="en-US" sz="2700" dirty="0">
                  <a:cs typeface="Arial"/>
                </a:rPr>
                <a:t> 2 </a:t>
              </a:r>
              <a:r>
                <a:rPr lang="en-US" sz="2700" dirty="0">
                  <a:latin typeface="Meiryo"/>
                  <a:cs typeface="Meiryo"/>
                </a:rPr>
                <a:t>∧ </a:t>
              </a:r>
              <a:r>
                <a:rPr lang="en-US" sz="2700" dirty="0" smtClean="0">
                  <a:cs typeface="Arial"/>
                </a:rPr>
                <a:t>even(</a:t>
              </a:r>
              <a:r>
                <a:rPr lang="en-US" sz="2700" dirty="0" err="1" smtClean="0">
                  <a:cs typeface="Arial"/>
                </a:rPr>
                <a:t>i</a:t>
              </a:r>
              <a:r>
                <a:rPr lang="en-US" sz="2900" baseline="20833" dirty="0" smtClean="0">
                  <a:latin typeface="Meiryo"/>
                  <a:cs typeface="Meiryo"/>
                </a:rPr>
                <a:t>'</a:t>
              </a:r>
              <a:r>
                <a:rPr lang="en-US" sz="2700" dirty="0" smtClean="0">
                  <a:cs typeface="Arial"/>
                </a:rPr>
                <a:t>)</a:t>
              </a:r>
              <a:endParaRPr lang="en-US" sz="2700" dirty="0">
                <a:cs typeface="Arial"/>
              </a:endParaRPr>
            </a:p>
            <a:p>
              <a:pPr algn="ctr">
                <a:spcBef>
                  <a:spcPts val="86"/>
                </a:spcBef>
              </a:pPr>
              <a:endParaRPr sz="2700" dirty="0">
                <a:latin typeface="Meiryo"/>
                <a:cs typeface="Meiryo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378868" y="4597409"/>
              <a:ext cx="1012396" cy="45719"/>
            </a:xfrm>
            <a:custGeom>
              <a:avLst/>
              <a:gdLst/>
              <a:ahLst/>
              <a:cxnLst/>
              <a:rect l="l" t="t" r="r" b="b"/>
              <a:pathLst>
                <a:path w="449605">
                  <a:moveTo>
                    <a:pt x="0" y="0"/>
                  </a:moveTo>
                  <a:lnTo>
                    <a:pt x="449605" y="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10237674" y="3727997"/>
              <a:ext cx="1012396" cy="45719"/>
            </a:xfrm>
            <a:custGeom>
              <a:avLst/>
              <a:gdLst/>
              <a:ahLst/>
              <a:cxnLst/>
              <a:rect l="l" t="t" r="r" b="b"/>
              <a:pathLst>
                <a:path w="449605">
                  <a:moveTo>
                    <a:pt x="0" y="0"/>
                  </a:moveTo>
                  <a:lnTo>
                    <a:pt x="449605" y="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9" name="object 22"/>
          <p:cNvSpPr txBox="1"/>
          <p:nvPr/>
        </p:nvSpPr>
        <p:spPr>
          <a:xfrm>
            <a:off x="3570209" y="3592387"/>
            <a:ext cx="409029" cy="452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spc="-454" dirty="0">
                <a:solidFill>
                  <a:srgbClr val="A40000"/>
                </a:solidFill>
                <a:latin typeface="Meiryo"/>
                <a:cs typeface="Meiryo"/>
              </a:rPr>
              <a:t>✘</a:t>
            </a:r>
            <a:endParaRPr sz="3400" dirty="0">
              <a:latin typeface="Meiryo"/>
              <a:cs typeface="Meiryo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92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21" grpId="1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6213</TotalTime>
  <Words>1845</Words>
  <Application>Microsoft Office PowerPoint</Application>
  <PresentationFormat>Custom</PresentationFormat>
  <Paragraphs>637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Arial Narrow</vt:lpstr>
      <vt:lpstr>Calibri</vt:lpstr>
      <vt:lpstr>Cambria Math</vt:lpstr>
      <vt:lpstr>Courier New</vt:lpstr>
      <vt:lpstr>Meiryo</vt:lpstr>
      <vt:lpstr>Symbol</vt:lpstr>
      <vt:lpstr>Wingdings</vt:lpstr>
      <vt:lpstr>Essential</vt:lpstr>
      <vt:lpstr>Program Verification: CEGAR</vt:lpstr>
      <vt:lpstr>Counterexample-guided Abstraction Refinement</vt:lpstr>
      <vt:lpstr>CEGAR Overview</vt:lpstr>
      <vt:lpstr>Counterexample-guided Abstraction Refinement</vt:lpstr>
      <vt:lpstr>Computing Existential Abstractions of Programs</vt:lpstr>
      <vt:lpstr>Computing Existential Abstractions of Programs</vt:lpstr>
      <vt:lpstr>Predicate Images</vt:lpstr>
      <vt:lpstr>Enumeration</vt:lpstr>
      <vt:lpstr>Enumeration: Example</vt:lpstr>
      <vt:lpstr>Enumeration: Example</vt:lpstr>
      <vt:lpstr>Enumeration: Example</vt:lpstr>
      <vt:lpstr>Predicate Images</vt:lpstr>
      <vt:lpstr>Checking the Abstract Model</vt:lpstr>
      <vt:lpstr>Checking the Abstract Model</vt:lpstr>
      <vt:lpstr>Finite-State Model Checkers: SMV</vt:lpstr>
      <vt:lpstr>Finite-State Model Checkers: SMV</vt:lpstr>
      <vt:lpstr>Finite-State Model Checkers: SMV</vt:lpstr>
      <vt:lpstr>Finite-State Model Checkers: SMV</vt:lpstr>
      <vt:lpstr>Finite-State Model Checkers: SMV</vt:lpstr>
      <vt:lpstr>Simulating the Counterexample</vt:lpstr>
      <vt:lpstr>Lazy Abstraction</vt:lpstr>
      <vt:lpstr>Lazy Abstraction</vt:lpstr>
      <vt:lpstr>Example Simulation</vt:lpstr>
      <vt:lpstr>Example Simulation</vt:lpstr>
      <vt:lpstr>Example Simulation</vt:lpstr>
      <vt:lpstr>Example Simulation</vt:lpstr>
      <vt:lpstr>Refining the Abstraction</vt:lpstr>
      <vt:lpstr>Manual Proof!</vt:lpstr>
      <vt:lpstr>An Alternative Proof</vt:lpstr>
      <vt:lpstr>Refinement Algorithms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319</cp:revision>
  <dcterms:created xsi:type="dcterms:W3CDTF">2006-08-16T00:00:00Z</dcterms:created>
  <dcterms:modified xsi:type="dcterms:W3CDTF">2019-03-17T19:56:00Z</dcterms:modified>
</cp:coreProperties>
</file>