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44" r:id="rId3"/>
    <p:sldId id="345" r:id="rId4"/>
    <p:sldId id="346" r:id="rId5"/>
    <p:sldId id="347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8" r:id="rId18"/>
    <p:sldId id="336" r:id="rId19"/>
    <p:sldId id="339" r:id="rId20"/>
    <p:sldId id="340" r:id="rId21"/>
    <p:sldId id="341" r:id="rId22"/>
    <p:sldId id="342" r:id="rId23"/>
    <p:sldId id="343" r:id="rId24"/>
    <p:sldId id="355" r:id="rId25"/>
    <p:sldId id="356" r:id="rId26"/>
    <p:sldId id="357" r:id="rId27"/>
    <p:sldId id="358" r:id="rId28"/>
    <p:sldId id="337" r:id="rId29"/>
    <p:sldId id="334" r:id="rId30"/>
    <p:sldId id="348" r:id="rId31"/>
    <p:sldId id="350" r:id="rId32"/>
    <p:sldId id="351" r:id="rId33"/>
    <p:sldId id="352" r:id="rId34"/>
    <p:sldId id="353" r:id="rId35"/>
    <p:sldId id="354" r:id="rId36"/>
    <p:sldId id="359" r:id="rId37"/>
    <p:sldId id="360" r:id="rId38"/>
    <p:sldId id="361" r:id="rId39"/>
    <p:sldId id="362" r:id="rId40"/>
    <p:sldId id="363" r:id="rId41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1B304A-4761-4378-B8FA-0954B98E1E9D}">
          <p14:sldIdLst>
            <p14:sldId id="256"/>
            <p14:sldId id="344"/>
            <p14:sldId id="345"/>
            <p14:sldId id="346"/>
            <p14:sldId id="347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8"/>
            <p14:sldId id="336"/>
            <p14:sldId id="339"/>
            <p14:sldId id="340"/>
            <p14:sldId id="341"/>
            <p14:sldId id="342"/>
            <p14:sldId id="343"/>
            <p14:sldId id="355"/>
            <p14:sldId id="356"/>
            <p14:sldId id="357"/>
            <p14:sldId id="358"/>
            <p14:sldId id="337"/>
            <p14:sldId id="334"/>
            <p14:sldId id="348"/>
            <p14:sldId id="350"/>
            <p14:sldId id="351"/>
            <p14:sldId id="352"/>
            <p14:sldId id="353"/>
            <p14:sldId id="354"/>
            <p14:sldId id="359"/>
            <p14:sldId id="360"/>
            <p14:sldId id="361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Bruto da Costa" initials="ABdC" lastIdx="1" clrIdx="0">
    <p:extLst>
      <p:ext uri="{19B8F6BF-5375-455C-9EA6-DF929625EA0E}">
        <p15:presenceInfo xmlns:p15="http://schemas.microsoft.com/office/powerpoint/2012/main" userId="e7730ba48f76b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8046" autoAdjust="0"/>
  </p:normalViewPr>
  <p:slideViewPr>
    <p:cSldViewPr>
      <p:cViewPr>
        <p:scale>
          <a:sx n="79" d="100"/>
          <a:sy n="79" d="100"/>
        </p:scale>
        <p:origin x="576" y="82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31-03-2019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8EC67E04-2674-4D1E-A410-FDB03D6A13C0}" type="slidenum">
              <a:rPr lang="en-US"/>
              <a:pPr/>
              <a:t>2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8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ABDBE061-3FBF-459D-8D9E-10E0AE6AF1FB}" type="slidenum">
              <a:rPr lang="en-US"/>
              <a:pPr/>
              <a:t>3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2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8EC67E04-2674-4D1E-A410-FDB03D6A13C0}" type="slidenum">
              <a:rPr lang="en-US"/>
              <a:pPr/>
              <a:t>4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39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ABDBE061-3FBF-459D-8D9E-10E0AE6AF1FB}" type="slidenum">
              <a:rPr lang="en-US"/>
              <a:pPr/>
              <a:t>5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8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8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4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34EE003A-A502-4BD0-A717-492681ED9ADF}" type="slidenum">
              <a:rPr lang="en-US"/>
              <a:pPr/>
              <a:t>28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96913"/>
            <a:ext cx="6099175" cy="3486150"/>
          </a:xfrm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757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49218538-23CD-4A9E-91D7-627A7C929E8B}" type="datetime1">
              <a:rPr lang="en-US" smtClean="0"/>
              <a:t>3/31/2019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F3B-D23F-408D-84BA-0548A4379764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9E23-C7C6-4810-9E3F-4B27BFB5D843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5754-1FAE-4E68-BB14-751E4F9E9985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6512-DF47-4AA9-A4DA-3A4FF759E42F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6BC7-C37B-421C-93A1-733A438F858C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3DA-6A33-46EB-A868-C8C1777CEAD7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A27F-9114-4B04-9CD8-F27EDFC6A7B0}" type="datetime1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ECE-5371-41F6-8E8A-7C7568CEC984}" type="datetime1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0694-D514-4098-B6A6-233A033A47D1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2F55-EB5B-4751-890F-0E7B129D974F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D0938E58-4F98-4DA2-8108-EE1CE75841E5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/>
              <a:t>Timed Automata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-165" dirty="0" smtClean="0">
                <a:latin typeface="Arial"/>
                <a:cs typeface="Arial"/>
              </a:rPr>
              <a:t>FORMAL SYSTEMS</a:t>
            </a:r>
            <a:endParaRPr lang="en-US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5587" y="2990850"/>
            <a:ext cx="3593291" cy="81176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smtClean="0">
                <a:latin typeface="Arial Narrow" panose="020B0606020202030204" pitchFamily="34" charset="0"/>
              </a:rPr>
              <a:t>Pallab </a:t>
            </a:r>
            <a:r>
              <a:rPr lang="en-US" sz="2300" b="1" dirty="0" err="1" smtClean="0">
                <a:latin typeface="Arial Narrow" panose="020B0606020202030204" pitchFamily="34" charset="0"/>
              </a:rPr>
              <a:t>Dasgupta</a:t>
            </a:r>
            <a:r>
              <a:rPr lang="en-US" sz="2300" b="1" dirty="0" smtClean="0">
                <a:latin typeface="Arial Narrow" panose="020B0606020202030204" pitchFamily="34" charset="0"/>
              </a:rPr>
              <a:t>, Professor</a:t>
            </a:r>
            <a:r>
              <a:rPr lang="en-US" sz="2300" b="1" dirty="0">
                <a:latin typeface="Arial Narrow" panose="020B0606020202030204" pitchFamily="34" charset="0"/>
              </a:rPr>
              <a:t>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5739" y="2990849"/>
            <a:ext cx="179848" cy="187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5587" y="4053297"/>
            <a:ext cx="5302092" cy="811761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i="1" dirty="0" smtClean="0">
                <a:latin typeface="Arial Narrow" panose="020B0606020202030204" pitchFamily="34" charset="0"/>
              </a:rPr>
              <a:t>Antonio Bruto da Costa, Research Scholar</a:t>
            </a:r>
            <a:r>
              <a:rPr lang="en-US" sz="2300" b="1" dirty="0" smtClean="0">
                <a:latin typeface="Arial Narrow" panose="020B0606020202030204" pitchFamily="34" charset="0"/>
              </a:rPr>
              <a:t>, 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Automata - informally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5" y="1543050"/>
            <a:ext cx="11551444" cy="65150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Timed automaton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Finite automaton </a:t>
            </a:r>
            <a:r>
              <a:rPr lang="en-US" dirty="0" smtClean="0"/>
              <a:t>enriched with </a:t>
            </a:r>
            <a:r>
              <a:rPr lang="en-US" dirty="0" smtClean="0">
                <a:solidFill>
                  <a:srgbClr val="C00000"/>
                </a:solidFill>
              </a:rPr>
              <a:t>clocks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202260"/>
            <a:ext cx="10049836" cy="296512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3405" y="5505450"/>
            <a:ext cx="11551444" cy="651509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>
            <a:lvl1pPr marL="0" indent="0" algn="l" defTabSz="1028700" rtl="0" eaLnBrk="1" latinLnBrk="0" hangingPunct="1">
              <a:spcBef>
                <a:spcPct val="20000"/>
              </a:spcBef>
              <a:spcAft>
                <a:spcPts val="675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514350" indent="-205740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002060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2858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C00000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8002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7030A0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3145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Transitions</a:t>
            </a:r>
            <a:r>
              <a:rPr lang="en-US" dirty="0" smtClean="0"/>
              <a:t>: equipped with </a:t>
            </a:r>
            <a:r>
              <a:rPr lang="en-US" dirty="0" smtClean="0">
                <a:solidFill>
                  <a:srgbClr val="C00000"/>
                </a:solidFill>
              </a:rPr>
              <a:t>guards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Automata - informally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5" y="1543050"/>
            <a:ext cx="11551444" cy="65150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Timed automaton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Finite automaton </a:t>
            </a:r>
            <a:r>
              <a:rPr lang="en-US" dirty="0" smtClean="0"/>
              <a:t>enriched with </a:t>
            </a:r>
            <a:r>
              <a:rPr lang="en-US" dirty="0" smtClean="0">
                <a:solidFill>
                  <a:srgbClr val="C00000"/>
                </a:solidFill>
              </a:rPr>
              <a:t>clocks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3405" y="5505450"/>
            <a:ext cx="11551444" cy="651509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>
            <a:lvl1pPr marL="0" indent="0" algn="l" defTabSz="1028700" rtl="0" eaLnBrk="1" latinLnBrk="0" hangingPunct="1">
              <a:spcBef>
                <a:spcPct val="20000"/>
              </a:spcBef>
              <a:spcAft>
                <a:spcPts val="675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514350" indent="-205740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002060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2858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C00000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8002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7030A0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3145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Transitions</a:t>
            </a:r>
            <a:r>
              <a:rPr lang="en-US" dirty="0" smtClean="0"/>
              <a:t>: equipped with </a:t>
            </a:r>
            <a:r>
              <a:rPr lang="en-US" dirty="0" smtClean="0">
                <a:solidFill>
                  <a:srgbClr val="C00000"/>
                </a:solidFill>
              </a:rPr>
              <a:t>guards </a:t>
            </a:r>
            <a:r>
              <a:rPr lang="en-US" dirty="0" smtClean="0"/>
              <a:t>and sets of </a:t>
            </a:r>
            <a:r>
              <a:rPr lang="en-US" dirty="0" smtClean="0">
                <a:solidFill>
                  <a:srgbClr val="C00000"/>
                </a:solidFill>
              </a:rPr>
              <a:t>reset </a:t>
            </a:r>
            <a:r>
              <a:rPr lang="en-US" dirty="0" smtClean="0"/>
              <a:t>clocks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5" y="2264883"/>
            <a:ext cx="9906002" cy="28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Automaton - Model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3067049"/>
                <a:ext cx="11551444" cy="37338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Timed Automata: a timed automaton is a tuple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𝑳𝒂𝒄𝒄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dirty="0" smtClean="0"/>
                  <a:t> where,</a:t>
                </a:r>
              </a:p>
              <a:p>
                <a:pPr marL="857250" lvl="1" indent="-342900"/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dirty="0" smtClean="0"/>
                  <a:t> is a </a:t>
                </a:r>
                <a:r>
                  <a:rPr lang="en-US" i="1" dirty="0" smtClean="0"/>
                  <a:t>finite</a:t>
                </a:r>
                <a:r>
                  <a:rPr lang="en-US" dirty="0" smtClean="0"/>
                  <a:t> set of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locations</a:t>
                </a:r>
                <a:r>
                  <a:rPr lang="en-US" dirty="0" smtClean="0"/>
                  <a:t>, </a:t>
                </a:r>
              </a:p>
              <a:p>
                <a:pPr marL="857250" lvl="1" indent="-342900"/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 L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dirty="0" smtClean="0"/>
                  <a:t>is the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initial</a:t>
                </a:r>
                <a:r>
                  <a:rPr lang="en-US" dirty="0" smtClean="0"/>
                  <a:t> set of locations</a:t>
                </a:r>
              </a:p>
              <a:p>
                <a:pPr marL="857250" lvl="1" indent="-342900"/>
                <a:r>
                  <a:rPr lang="en-US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,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set </a:t>
                </a:r>
                <a:r>
                  <a:rPr lang="en-US" dirty="0"/>
                  <a:t>of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accepting</a:t>
                </a:r>
                <a:r>
                  <a:rPr lang="en-US" dirty="0" smtClean="0"/>
                  <a:t> locations</a:t>
                </a:r>
              </a:p>
              <a:p>
                <a:pPr marL="85725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finite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alphabet</a:t>
                </a:r>
              </a:p>
              <a:p>
                <a:pPr marL="85725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finite</a:t>
                </a:r>
                <a:r>
                  <a:rPr lang="en-US" dirty="0" smtClean="0"/>
                  <a:t> set of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clocks</a:t>
                </a:r>
              </a:p>
              <a:p>
                <a:pPr marL="85725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 smtClean="0"/>
                  <a:t> , is the set of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edges</a:t>
                </a:r>
              </a:p>
              <a:p>
                <a:pPr marL="1628775" lvl="2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= {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} is the set of guards,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{ &lt;, ≤, =, &gt;, ≥ }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857250" lvl="1" indent="-342900"/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3067049"/>
                <a:ext cx="11551444" cy="3733801"/>
              </a:xfrm>
              <a:blipFill rotWithShape="0">
                <a:blip r:embed="rId2"/>
                <a:stretch>
                  <a:fillRect l="-686" t="-1142" b="-7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01" y="857250"/>
            <a:ext cx="7162798" cy="20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Automaton -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Valuation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𝓧</m:t>
                        </m:r>
                      </m:sup>
                    </m:sSubSup>
                  </m:oMath>
                </a14:m>
                <a:r>
                  <a:rPr lang="en-US" dirty="0" smtClean="0"/>
                  <a:t> , assigns to each clock a </a:t>
                </a:r>
                <a:r>
                  <a:rPr lang="en-US" i="1" dirty="0" smtClean="0">
                    <a:solidFill>
                      <a:schemeClr val="tx2"/>
                    </a:solidFill>
                  </a:rPr>
                  <a:t>clock-value</a:t>
                </a:r>
                <a:r>
                  <a:rPr lang="en-US" i="1" dirty="0" smtClean="0"/>
                  <a:t>.</a:t>
                </a: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State</a:t>
                </a:r>
                <a:r>
                  <a:rPr lang="en-US" dirty="0" smtClean="0"/>
                  <a:t>: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𝓧</m:t>
                        </m:r>
                      </m:sup>
                    </m:sSubSup>
                  </m:oMath>
                </a14:m>
                <a:r>
                  <a:rPr lang="en-US" dirty="0" smtClean="0">
                    <a:latin typeface="French Script MT" panose="03020402040607040605" pitchFamily="66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, is composed of a valuation and a location.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Transitions between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857250" lvl="1" indent="-342900"/>
                <a:r>
                  <a:rPr lang="en-US" dirty="0" smtClean="0">
                    <a:ea typeface="Cambria Math" panose="02040503050406030204" pitchFamily="18" charset="0"/>
                  </a:rPr>
                  <a:t>Delay transitions: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</m:groupCh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0" dirty="0" smtClean="0"/>
                  <a:t>+ </a:t>
                </a:r>
                <a14:m>
                  <m:oMath xmlns:m="http://schemas.openxmlformats.org/officeDocument/2006/math">
                    <m:r>
                      <m:rPr>
                        <m:brk m:alnAt="2"/>
                      </m:rP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857250" lvl="1" indent="-342900"/>
                <a:r>
                  <a:rPr lang="en-US" dirty="0" smtClean="0">
                    <a:ea typeface="Cambria Math" panose="02040503050406030204" pitchFamily="18" charset="0"/>
                  </a:rPr>
                  <a:t>Discrete transitions: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groupCh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 indent="0">
                  <a:buNone/>
                </a:pPr>
                <a:endParaRPr lang="en-US" dirty="0" smtClean="0"/>
              </a:p>
              <a:p>
                <a:pPr lvl="1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857250" lvl="1" indent="-342900"/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Runs, Sequences, Words,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7" y="1120141"/>
            <a:ext cx="11551444" cy="72770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Run</a:t>
            </a:r>
            <a:r>
              <a:rPr lang="en-US" dirty="0" smtClean="0"/>
              <a:t> of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5031" y="1085850"/>
                <a:ext cx="9829800" cy="119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22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brk m:alnAt="2"/>
                      </m:rP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22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brk m:alnAt="2"/>
                      </m:rP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31" y="1085850"/>
                <a:ext cx="9829800" cy="1196610"/>
              </a:xfrm>
              <a:prstGeom prst="rect">
                <a:avLst/>
              </a:prstGeom>
              <a:blipFill rotWithShape="0"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88258" y="1973937"/>
                <a:ext cx="4640758" cy="519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…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brk m:alnAt="2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58" y="1973937"/>
                <a:ext cx="4640758" cy="519501"/>
              </a:xfrm>
              <a:prstGeom prst="rect">
                <a:avLst/>
              </a:prstGeom>
              <a:blipFill rotWithShape="0">
                <a:blip r:embed="rId4"/>
                <a:stretch>
                  <a:fillRect l="-1706" r="-787" b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196387" y="1543050"/>
            <a:ext cx="13187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 simply</a:t>
            </a:r>
            <a:endParaRPr lang="en-US" sz="2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63917" y="2667113"/>
                <a:ext cx="11551444" cy="399937"/>
              </a:xfrm>
              <a:prstGeom prst="rect">
                <a:avLst/>
              </a:prstGeom>
            </p:spPr>
            <p:txBody>
              <a:bodyPr vert="horz" lIns="102870" tIns="51435" rIns="102870" bIns="51435" rtlCol="0">
                <a:normAutofit fontScale="92500" lnSpcReduction="20000"/>
              </a:bodyPr>
              <a:lstStyle>
                <a:lvl1pPr marL="0" indent="0" algn="l" defTabSz="1028700" rtl="0" eaLnBrk="1" latinLnBrk="0" hangingPunct="1">
                  <a:spcBef>
                    <a:spcPct val="20000"/>
                  </a:spcBef>
                  <a:spcAft>
                    <a:spcPts val="675"/>
                  </a:spcAft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514350" indent="-205740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00206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2858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C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8002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7030A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3145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8289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432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576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719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chemeClr val="tx2"/>
                    </a:solidFill>
                  </a:rPr>
                  <a:t>Time Sequence: </a:t>
                </a:r>
                <a:r>
                  <a:rPr lang="en-US" dirty="0"/>
                  <a:t>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 is a finite non-decreasing sequence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17" y="2667113"/>
                <a:ext cx="11551444" cy="399937"/>
              </a:xfrm>
              <a:prstGeom prst="rect">
                <a:avLst/>
              </a:prstGeom>
              <a:blipFill rotWithShape="0">
                <a:blip r:embed="rId5"/>
                <a:stretch>
                  <a:fillRect l="-580" t="-2615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89186" y="3202036"/>
                <a:ext cx="11551444" cy="417337"/>
              </a:xfrm>
              <a:prstGeom prst="rect">
                <a:avLst/>
              </a:prstGeom>
            </p:spPr>
            <p:txBody>
              <a:bodyPr vert="horz" lIns="102870" tIns="51435" rIns="102870" bIns="51435" rtlCol="0">
                <a:noAutofit/>
              </a:bodyPr>
              <a:lstStyle>
                <a:lvl1pPr marL="0" indent="0" algn="l" defTabSz="1028700" rtl="0" eaLnBrk="1" latinLnBrk="0" hangingPunct="1">
                  <a:spcBef>
                    <a:spcPct val="20000"/>
                  </a:spcBef>
                  <a:spcAft>
                    <a:spcPts val="675"/>
                  </a:spcAft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514350" indent="-205740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00206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2858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C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8002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7030A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3145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8289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432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576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719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chemeClr val="tx2"/>
                    </a:solidFill>
                  </a:rPr>
                  <a:t>Timed Word: </a:t>
                </a:r>
                <a:r>
                  <a:rPr lang="en-US" sz="2200" dirty="0" smtClean="0"/>
                  <a:t>w = 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 smtClean="0"/>
                  <a:t>  where </a:t>
                </a:r>
                <a14:m>
                  <m:oMath xmlns:m="http://schemas.openxmlformats.org/officeDocument/2006/math">
                    <m:r>
                      <m:rPr>
                        <m:brk m:alnAt="2"/>
                      </m:rP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200" b="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200" dirty="0" smtClean="0"/>
                  <a:t> is a time sequence.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86" y="3202036"/>
                <a:ext cx="11551444" cy="417337"/>
              </a:xfrm>
              <a:prstGeom prst="rect">
                <a:avLst/>
              </a:prstGeom>
              <a:blipFill rotWithShape="0">
                <a:blip r:embed="rId6"/>
                <a:stretch>
                  <a:fillRect l="-580" t="-869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61987" y="3878937"/>
            <a:ext cx="11443335" cy="1348026"/>
            <a:chOff x="738187" y="3878937"/>
            <a:chExt cx="11443335" cy="1348026"/>
          </a:xfrm>
        </p:grpSpPr>
        <p:sp>
          <p:nvSpPr>
            <p:cNvPr id="11" name="Rounded Rectangle 10"/>
            <p:cNvSpPr/>
            <p:nvPr/>
          </p:nvSpPr>
          <p:spPr>
            <a:xfrm>
              <a:off x="738187" y="3878937"/>
              <a:ext cx="11443335" cy="13480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/>
                <p:cNvSpPr txBox="1">
                  <a:spLocks/>
                </p:cNvSpPr>
                <p:nvPr/>
              </p:nvSpPr>
              <p:spPr>
                <a:xfrm>
                  <a:off x="890587" y="3933109"/>
                  <a:ext cx="11080909" cy="1241229"/>
                </a:xfrm>
                <a:prstGeom prst="rect">
                  <a:avLst/>
                </a:prstGeom>
              </p:spPr>
              <p:txBody>
                <a:bodyPr vert="horz" lIns="102870" tIns="51435" rIns="102870" bIns="51435" rtlCol="0">
                  <a:noAutofit/>
                </a:bodyPr>
                <a:lstStyle>
                  <a:lvl1pPr marL="0" indent="0" algn="l" defTabSz="1028700" rtl="0" eaLnBrk="1" latinLnBrk="0" hangingPunct="1">
                    <a:spcBef>
                      <a:spcPct val="20000"/>
                    </a:spcBef>
                    <a:spcAft>
                      <a:spcPts val="675"/>
                    </a:spcAft>
                    <a:buFont typeface="Arial" pitchFamily="34" charset="0"/>
                    <a:buNone/>
                    <a:defRPr sz="2400" b="1" kern="12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1pPr>
                  <a:lvl2pPr marL="514350" indent="-205740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200" b="1" kern="1200">
                      <a:solidFill>
                        <a:srgbClr val="002060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2pPr>
                  <a:lvl3pPr marL="128587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200" b="1" kern="1200">
                      <a:solidFill>
                        <a:srgbClr val="C00000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3pPr>
                  <a:lvl4pPr marL="180022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200" b="1" kern="1200">
                      <a:solidFill>
                        <a:srgbClr val="7030A0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4pPr>
                  <a:lvl5pPr marL="231457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200" b="1" kern="1200" baseline="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+mn-ea"/>
                      <a:cs typeface="+mn-cs"/>
                    </a:defRPr>
                  </a:lvl5pPr>
                  <a:lvl6pPr marL="282892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34327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5762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71975" indent="-257175" algn="l" defTabSz="10287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  <a:tabLst>
                      <a:tab pos="2940050" algn="l"/>
                    </a:tabLst>
                  </a:pPr>
                  <a:r>
                    <a:rPr lang="en-US" sz="2200" dirty="0" smtClean="0">
                      <a:solidFill>
                        <a:schemeClr val="tx2"/>
                      </a:solidFill>
                    </a:rPr>
                    <a:t>Accepted Timed Word: </a:t>
                  </a:r>
                  <a:r>
                    <a:rPr lang="en-US" sz="2200" dirty="0" smtClean="0"/>
                    <a:t>A timed word w 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2"/>
                            </m:r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2"/>
                            </m:r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2"/>
                            </m:r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US" sz="2200" dirty="0" smtClean="0"/>
                    <a:t> is accepted in </a:t>
                  </a:r>
                  <a:r>
                    <a:rPr lang="en-US" sz="20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en-US" sz="2200" dirty="0" smtClean="0"/>
                    <a:t>, if there is a run </a:t>
                  </a:r>
                  <a:r>
                    <a:rPr lang="el-GR" sz="2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ρ</a:t>
                  </a:r>
                  <a:r>
                    <a:rPr lang="en-US" sz="2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(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2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2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2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2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2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…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groupChr>
                    </m:oMath>
                  </a14:m>
                  <a:r>
                    <a:rPr lang="en-US" sz="2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sz="22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</a:t>
                  </a:r>
                  <a:r>
                    <a:rPr lang="en-US" sz="2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 </a:t>
                  </a:r>
                  <a:r>
                    <a:rPr lang="en-US" sz="2200" dirty="0" smtClean="0"/>
                    <a:t>with</a:t>
                  </a:r>
                  <a:r>
                    <a:rPr lang="en-US" sz="22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200" b="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200" b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200" b="0" baseline="-2500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2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2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200" b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2200" b="0" i="0" baseline="-25000" smtClean="0">
                          <a:latin typeface="Cambria Math" panose="02040503050406030204" pitchFamily="18" charset="0"/>
                        </a:rPr>
                        <m:t>acc</m:t>
                      </m:r>
                    </m:oMath>
                  </a14:m>
                  <a:r>
                    <a:rPr lang="en-US" sz="22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2200" dirty="0" smtClean="0"/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a14:m>
                  <a:endParaRPr lang="en-US" sz="2200" b="0" dirty="0"/>
                </a:p>
                <a:p>
                  <a:pPr>
                    <a:lnSpc>
                      <a:spcPct val="150000"/>
                    </a:lnSpc>
                  </a:pPr>
                  <a:endParaRPr lang="en-US" sz="2200" dirty="0" smtClean="0"/>
                </a:p>
              </p:txBody>
            </p:sp>
          </mc:Choice>
          <mc:Fallback xmlns="">
            <p:sp>
              <p:nvSpPr>
                <p:cNvPr id="1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87" y="3933109"/>
                  <a:ext cx="11080909" cy="1241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60" r="-33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916424" y="5915282"/>
                <a:ext cx="11551444" cy="417337"/>
              </a:xfrm>
              <a:prstGeom prst="rect">
                <a:avLst/>
              </a:prstGeom>
            </p:spPr>
            <p:txBody>
              <a:bodyPr vert="horz" lIns="102870" tIns="51435" rIns="102870" bIns="51435" rtlCol="0">
                <a:noAutofit/>
              </a:bodyPr>
              <a:lstStyle>
                <a:lvl1pPr marL="0" indent="0" algn="l" defTabSz="1028700" rtl="0" eaLnBrk="1" latinLnBrk="0" hangingPunct="1">
                  <a:spcBef>
                    <a:spcPct val="20000"/>
                  </a:spcBef>
                  <a:spcAft>
                    <a:spcPts val="675"/>
                  </a:spcAft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514350" indent="-205740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00206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2858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C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8002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7030A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3145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8289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432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576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719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chemeClr val="tx2"/>
                    </a:solidFill>
                  </a:rPr>
                  <a:t>Accepted timed language: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</a:t>
                </a:r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  <m: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accepted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24" y="5915282"/>
                <a:ext cx="11551444" cy="417337"/>
              </a:xfrm>
              <a:prstGeom prst="rect">
                <a:avLst/>
              </a:prstGeom>
              <a:blipFill rotWithShape="0">
                <a:blip r:embed="rId8"/>
                <a:stretch>
                  <a:fillRect l="-580" t="-72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4559063"/>
                <a:ext cx="11551444" cy="2089387"/>
              </a:xfrm>
            </p:spPr>
            <p:txBody>
              <a:bodyPr>
                <a:normAutofit/>
              </a:bodyPr>
              <a:lstStyle/>
              <a:p>
                <a:r>
                  <a:rPr lang="en-IN" sz="2200" dirty="0" smtClean="0"/>
                  <a:t>An accepting run for </a:t>
                </a:r>
                <a:r>
                  <a:rPr lang="en-IN" sz="2200" dirty="0" smtClean="0">
                    <a:solidFill>
                      <a:srgbClr val="C00000"/>
                    </a:solidFill>
                  </a:rPr>
                  <a:t>w</a:t>
                </a:r>
                <a:r>
                  <a:rPr lang="en-IN" sz="2200" dirty="0" smtClean="0">
                    <a:solidFill>
                      <a:srgbClr val="2B66A0"/>
                    </a:solidFill>
                  </a:rPr>
                  <a:t> </a:t>
                </a:r>
                <a:r>
                  <a:rPr lang="en-IN" sz="2200" dirty="0" smtClean="0"/>
                  <a:t>is</a:t>
                </a:r>
              </a:p>
              <a:p>
                <a:r>
                  <a:rPr lang="en-IN" sz="2200" dirty="0"/>
                  <a:t>	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,0,0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0.1,0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0.3,0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1.3,1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1.5,0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0,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2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2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1,1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4559063"/>
                <a:ext cx="11551444" cy="2089387"/>
              </a:xfrm>
              <a:blipFill rotWithShape="0">
                <a:blip r:embed="rId2"/>
                <a:stretch>
                  <a:fillRect l="-580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58" y="1009650"/>
            <a:ext cx="7772398" cy="2196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734" y="1599884"/>
            <a:ext cx="3530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We omit: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 Narrow" panose="020B0606020202030204" pitchFamily="34" charset="0"/>
              </a:rPr>
              <a:t>Guards when they are identity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 Narrow" panose="020B0606020202030204" pitchFamily="34" charset="0"/>
              </a:rPr>
              <a:t>Reset set when empty 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78" y="3752850"/>
            <a:ext cx="86425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75"/>
              </a:spcAft>
            </a:pPr>
            <a:r>
              <a:rPr lang="en-IN" sz="2200" b="1" dirty="0">
                <a:solidFill>
                  <a:srgbClr val="C00000"/>
                </a:solidFill>
                <a:latin typeface="Arial Narrow" panose="020B0606020202030204" pitchFamily="34" charset="0"/>
              </a:rPr>
              <a:t>w = (b, 0.1)(b, 0.3)(a, 1.3)(b, 1.5)(a, 1.5)(b, 2.5)</a:t>
            </a:r>
            <a:r>
              <a:rPr lang="en-IN" sz="2200" b="1" dirty="0">
                <a:solidFill>
                  <a:srgbClr val="FF1A1A"/>
                </a:solidFill>
                <a:latin typeface="Arial Narrow" panose="020B0606020202030204" pitchFamily="34" charset="0"/>
              </a:rPr>
              <a:t> </a:t>
            </a:r>
            <a:r>
              <a:rPr lang="en-IN" sz="2200" b="1" dirty="0">
                <a:solidFill>
                  <a:srgbClr val="000000"/>
                </a:solidFill>
                <a:latin typeface="Arial Narrow" panose="020B0606020202030204" pitchFamily="34" charset="0"/>
              </a:rPr>
              <a:t>is an accepted timed word</a:t>
            </a:r>
          </a:p>
        </p:txBody>
      </p:sp>
    </p:spTree>
    <p:extLst>
      <p:ext uri="{BB962C8B-B14F-4D97-AF65-F5344CB8AC3E}">
        <p14:creationId xmlns:p14="http://schemas.microsoft.com/office/powerpoint/2010/main" val="257836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739178"/>
            <a:ext cx="8896826" cy="169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6787" y="2493024"/>
                <a:ext cx="56607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tk</m:t>
                            </m:r>
                          </m:e>
                        </m:d>
                      </m:e>
                    </m:d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2493024"/>
                <a:ext cx="566078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7" y="3561891"/>
            <a:ext cx="9834216" cy="30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9001" y="3981450"/>
            <a:ext cx="2387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 Narrow" panose="020B0606020202030204" pitchFamily="34" charset="0"/>
              </a:rPr>
              <a:t>Does there exist an accepted timed word containing action b?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Oval 3"/>
          <p:cNvSpPr>
            <a:spLocks noChangeArrowheads="1"/>
          </p:cNvSpPr>
          <p:nvPr/>
        </p:nvSpPr>
        <p:spPr bwMode="auto">
          <a:xfrm>
            <a:off x="2818161" y="2006763"/>
            <a:ext cx="755095" cy="72456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68" name="Oval 4"/>
          <p:cNvSpPr>
            <a:spLocks noChangeArrowheads="1"/>
          </p:cNvSpPr>
          <p:nvPr/>
        </p:nvSpPr>
        <p:spPr bwMode="auto">
          <a:xfrm>
            <a:off x="2864644" y="5052300"/>
            <a:ext cx="756761" cy="75009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>
            <a:off x="3206351" y="2739510"/>
            <a:ext cx="1" cy="23202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2687955" y="1998584"/>
            <a:ext cx="216694" cy="1833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 flipH="1">
            <a:off x="3479721" y="1960245"/>
            <a:ext cx="275034" cy="1683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3179683" y="1686878"/>
            <a:ext cx="0" cy="311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 flipH="1">
            <a:off x="2604611" y="5675710"/>
            <a:ext cx="346710" cy="2200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3214687" y="5817394"/>
            <a:ext cx="60008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>
            <a:off x="3431381" y="5727383"/>
            <a:ext cx="228362" cy="3633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3586401" y="5584031"/>
            <a:ext cx="348376" cy="246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3056251" y="2038032"/>
            <a:ext cx="302648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 dirty="0">
                <a:latin typeface="Arial Narrow" panose="020B0606020202030204" pitchFamily="34" charset="0"/>
              </a:rPr>
              <a:t>n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3068520" y="5059800"/>
            <a:ext cx="352341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 dirty="0"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3223022" y="3628788"/>
            <a:ext cx="293030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5914039" y="2103629"/>
            <a:ext cx="1541769" cy="43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2200" b="1" dirty="0">
                <a:solidFill>
                  <a:srgbClr val="000099"/>
                </a:solidFill>
                <a:latin typeface="Arial Narrow" panose="020B0606020202030204" pitchFamily="34" charset="0"/>
              </a:rPr>
              <a:t>Clocks:</a:t>
            </a:r>
            <a:r>
              <a:rPr lang="en-US" sz="2200" b="1" dirty="0">
                <a:latin typeface="Arial Narrow" panose="020B0606020202030204" pitchFamily="34" charset="0"/>
              </a:rPr>
              <a:t>  </a:t>
            </a:r>
            <a:r>
              <a:rPr lang="en-US" sz="2200" b="1" i="1" dirty="0">
                <a:latin typeface="Arial Narrow" panose="020B0606020202030204" pitchFamily="34" charset="0"/>
              </a:rPr>
              <a:t>x, y</a:t>
            </a:r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3258026" y="3057049"/>
            <a:ext cx="1121782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x&lt;=5 &amp; y&gt;3</a:t>
            </a:r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3283030" y="4380548"/>
            <a:ext cx="652103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x := 0</a:t>
            </a:r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5933212" y="2783272"/>
            <a:ext cx="1503425" cy="43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2200" b="1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Transitions:</a:t>
            </a:r>
            <a:endParaRPr lang="en-US" sz="2200" b="1" dirty="0">
              <a:latin typeface="Arial Narrow" panose="020B0606020202030204" pitchFamily="34" charset="0"/>
            </a:endParaRP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8458811" y="4295843"/>
            <a:ext cx="1118576" cy="43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2200" b="1" i="1" dirty="0" smtClean="0">
                <a:latin typeface="Arial Narrow" panose="020B0606020202030204" pitchFamily="34" charset="0"/>
              </a:rPr>
              <a:t>wait(1.1</a:t>
            </a:r>
            <a:r>
              <a:rPr lang="en-US" sz="2200" b="1" i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5933123" y="3440159"/>
            <a:ext cx="2681499" cy="43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679" tIns="48340" rIns="96679" bIns="48340">
            <a:spAutoFit/>
          </a:bodyPr>
          <a:lstStyle/>
          <a:p>
            <a:pPr algn="l"/>
            <a:r>
              <a:rPr lang="en-US" sz="2200" b="1" dirty="0">
                <a:latin typeface="Arial Narrow" panose="020B0606020202030204" pitchFamily="34" charset="0"/>
              </a:rPr>
              <a:t>( </a:t>
            </a:r>
            <a:r>
              <a:rPr lang="en-US" sz="2200" b="1" i="1" dirty="0">
                <a:latin typeface="Arial Narrow" panose="020B0606020202030204" pitchFamily="34" charset="0"/>
              </a:rPr>
              <a:t>n </a:t>
            </a:r>
            <a:r>
              <a:rPr lang="en-US" sz="2200" b="1" dirty="0">
                <a:latin typeface="Arial Narrow" panose="020B0606020202030204" pitchFamily="34" charset="0"/>
              </a:rPr>
              <a:t>, </a:t>
            </a:r>
            <a:r>
              <a:rPr lang="en-US" sz="2200" b="1" i="1" dirty="0">
                <a:latin typeface="Arial Narrow" panose="020B0606020202030204" pitchFamily="34" charset="0"/>
              </a:rPr>
              <a:t>x</a:t>
            </a:r>
            <a:r>
              <a:rPr lang="en-US" sz="2200" b="1" dirty="0">
                <a:latin typeface="Arial Narrow" panose="020B0606020202030204" pitchFamily="34" charset="0"/>
              </a:rPr>
              <a:t>=2.4 ,</a:t>
            </a:r>
            <a:r>
              <a:rPr lang="en-US" sz="2200" b="1" i="1" dirty="0">
                <a:latin typeface="Arial Narrow" panose="020B0606020202030204" pitchFamily="34" charset="0"/>
              </a:rPr>
              <a:t> y</a:t>
            </a:r>
            <a:r>
              <a:rPr lang="en-US" sz="2200" b="1" dirty="0">
                <a:latin typeface="Arial Narrow" panose="020B0606020202030204" pitchFamily="34" charset="0"/>
              </a:rPr>
              <a:t>=3.1415 )   </a:t>
            </a:r>
            <a:r>
              <a:rPr lang="en-US" sz="2200" b="1" dirty="0" smtClean="0">
                <a:latin typeface="Arial Narrow" panose="020B0606020202030204" pitchFamily="34" charset="0"/>
              </a:rPr>
              <a:t>                                </a:t>
            </a:r>
            <a:endParaRPr lang="en-US" sz="2200" b="1" dirty="0">
              <a:latin typeface="Arial Narrow" panose="020B0606020202030204" pitchFamily="34" charset="0"/>
            </a:endParaRPr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8458811" y="3219450"/>
            <a:ext cx="1118576" cy="43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2200" b="1" i="1" dirty="0" smtClean="0">
                <a:latin typeface="Arial Narrow" panose="020B0606020202030204" pitchFamily="34" charset="0"/>
              </a:rPr>
              <a:t>wait(3.2</a:t>
            </a:r>
            <a:r>
              <a:rPr lang="en-US" sz="2200" b="1" i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>
            <a:off x="8505728" y="3699509"/>
            <a:ext cx="10784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200" b="1">
              <a:latin typeface="Arial Narrow" panose="020B0606020202030204" pitchFamily="34" charset="0"/>
            </a:endParaRPr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2897709" y="2310964"/>
            <a:ext cx="595997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x&lt;=5</a:t>
            </a:r>
          </a:p>
        </p:txBody>
      </p:sp>
      <p:sp>
        <p:nvSpPr>
          <p:cNvPr id="292891" name="Rectangle 27"/>
          <p:cNvSpPr>
            <a:spLocks noChangeArrowheads="1"/>
          </p:cNvSpPr>
          <p:nvPr/>
        </p:nvSpPr>
        <p:spPr bwMode="auto">
          <a:xfrm>
            <a:off x="2889904" y="5367550"/>
            <a:ext cx="693781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y&lt;=10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47787" y="2497190"/>
            <a:ext cx="1631612" cy="3056837"/>
            <a:chOff x="1347787" y="2497190"/>
            <a:chExt cx="1631612" cy="3056837"/>
          </a:xfrm>
        </p:grpSpPr>
        <p:sp>
          <p:nvSpPr>
            <p:cNvPr id="292894" name="Rectangle 30"/>
            <p:cNvSpPr>
              <a:spLocks noChangeArrowheads="1"/>
            </p:cNvSpPr>
            <p:nvPr/>
          </p:nvSpPr>
          <p:spPr bwMode="auto">
            <a:xfrm>
              <a:off x="1347787" y="3338751"/>
              <a:ext cx="1028808" cy="614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168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Location</a:t>
              </a:r>
            </a:p>
            <a:p>
              <a:pPr algn="l"/>
              <a:r>
                <a:rPr lang="en-US" sz="168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Invariants</a:t>
              </a:r>
            </a:p>
          </p:txBody>
        </p:sp>
        <p:sp>
          <p:nvSpPr>
            <p:cNvPr id="292895" name="Arc 31"/>
            <p:cNvSpPr>
              <a:spLocks/>
            </p:cNvSpPr>
            <p:nvPr/>
          </p:nvSpPr>
          <p:spPr bwMode="auto">
            <a:xfrm>
              <a:off x="1702831" y="2497190"/>
              <a:ext cx="1248489" cy="70821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6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2"/>
                    <a:pt x="9651" y="17"/>
                    <a:pt x="2156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2"/>
                    <a:pt x="9651" y="17"/>
                    <a:pt x="2156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100" b="1">
                <a:latin typeface="Arial Narrow" panose="020B0606020202030204" pitchFamily="34" charset="0"/>
              </a:endParaRPr>
            </a:p>
          </p:txBody>
        </p:sp>
        <p:sp>
          <p:nvSpPr>
            <p:cNvPr id="292896" name="Arc 32"/>
            <p:cNvSpPr>
              <a:spLocks/>
            </p:cNvSpPr>
            <p:nvPr/>
          </p:nvSpPr>
          <p:spPr bwMode="auto">
            <a:xfrm>
              <a:off x="1606152" y="4022170"/>
              <a:ext cx="1373247" cy="153185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C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 sz="21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292897" name="Rectangle 33"/>
          <p:cNvSpPr>
            <a:spLocks noChangeArrowheads="1"/>
          </p:cNvSpPr>
          <p:nvPr/>
        </p:nvSpPr>
        <p:spPr bwMode="auto">
          <a:xfrm>
            <a:off x="2617946" y="5845732"/>
            <a:ext cx="400431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g1</a:t>
            </a:r>
          </a:p>
        </p:txBody>
      </p:sp>
      <p:sp>
        <p:nvSpPr>
          <p:cNvPr id="292898" name="Rectangle 34"/>
          <p:cNvSpPr>
            <a:spLocks noChangeArrowheads="1"/>
          </p:cNvSpPr>
          <p:nvPr/>
        </p:nvSpPr>
        <p:spPr bwMode="auto">
          <a:xfrm>
            <a:off x="3206353" y="6027421"/>
            <a:ext cx="400431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g2</a:t>
            </a:r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3589734" y="5924074"/>
            <a:ext cx="400431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g3</a:t>
            </a:r>
          </a:p>
        </p:txBody>
      </p:sp>
      <p:sp>
        <p:nvSpPr>
          <p:cNvPr id="292900" name="Rectangle 36"/>
          <p:cNvSpPr>
            <a:spLocks noChangeArrowheads="1"/>
          </p:cNvSpPr>
          <p:nvPr/>
        </p:nvSpPr>
        <p:spPr bwMode="auto">
          <a:xfrm>
            <a:off x="3876437" y="5519024"/>
            <a:ext cx="400431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b="1" i="1">
                <a:latin typeface="Arial Narrow" panose="020B0606020202030204" pitchFamily="34" charset="0"/>
              </a:rPr>
              <a:t>g4</a:t>
            </a:r>
          </a:p>
        </p:txBody>
      </p:sp>
      <p:sp>
        <p:nvSpPr>
          <p:cNvPr id="292902" name="Rectangle 38"/>
          <p:cNvSpPr>
            <a:spLocks noGrp="1" noChangeArrowheads="1"/>
          </p:cNvSpPr>
          <p:nvPr>
            <p:ph type="title"/>
          </p:nvPr>
        </p:nvSpPr>
        <p:spPr>
          <a:xfrm>
            <a:off x="543613" y="211681"/>
            <a:ext cx="8161020" cy="740093"/>
          </a:xfrm>
        </p:spPr>
        <p:txBody>
          <a:bodyPr/>
          <a:lstStyle/>
          <a:p>
            <a:r>
              <a:rPr lang="en-US" sz="3780" dirty="0">
                <a:solidFill>
                  <a:srgbClr val="C00000"/>
                </a:solidFill>
              </a:rPr>
              <a:t>Adding Invariants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33123" y="3219450"/>
            <a:ext cx="6311264" cy="3081338"/>
            <a:chOff x="5933123" y="3219450"/>
            <a:chExt cx="6311264" cy="3081338"/>
          </a:xfrm>
        </p:grpSpPr>
        <p:sp>
          <p:nvSpPr>
            <p:cNvPr id="292866" name="Rectangle 2"/>
            <p:cNvSpPr>
              <a:spLocks noChangeArrowheads="1"/>
            </p:cNvSpPr>
            <p:nvPr/>
          </p:nvSpPr>
          <p:spPr bwMode="auto">
            <a:xfrm>
              <a:off x="6725841" y="5872402"/>
              <a:ext cx="3735466" cy="42838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100" b="1" dirty="0">
                <a:latin typeface="Arial Narrow" panose="020B0606020202030204" pitchFamily="34" charset="0"/>
              </a:endParaRPr>
            </a:p>
          </p:txBody>
        </p:sp>
        <p:sp>
          <p:nvSpPr>
            <p:cNvPr id="292884" name="Rectangle 20"/>
            <p:cNvSpPr>
              <a:spLocks noChangeArrowheads="1"/>
            </p:cNvSpPr>
            <p:nvPr/>
          </p:nvSpPr>
          <p:spPr bwMode="auto">
            <a:xfrm>
              <a:off x="5933123" y="4535872"/>
              <a:ext cx="2747227" cy="43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2200" b="1" dirty="0">
                  <a:latin typeface="Arial Narrow" panose="020B0606020202030204" pitchFamily="34" charset="0"/>
                </a:rPr>
                <a:t>( </a:t>
              </a:r>
              <a:r>
                <a:rPr lang="en-US" sz="2200" b="1" i="1" dirty="0">
                  <a:latin typeface="Arial Narrow" panose="020B0606020202030204" pitchFamily="34" charset="0"/>
                </a:rPr>
                <a:t>n </a:t>
              </a:r>
              <a:r>
                <a:rPr lang="en-US" sz="2200" b="1" dirty="0">
                  <a:latin typeface="Arial Narrow" panose="020B0606020202030204" pitchFamily="34" charset="0"/>
                </a:rPr>
                <a:t>, </a:t>
              </a:r>
              <a:r>
                <a:rPr lang="en-US" sz="2200" b="1" i="1" dirty="0">
                  <a:latin typeface="Arial Narrow" panose="020B0606020202030204" pitchFamily="34" charset="0"/>
                </a:rPr>
                <a:t>x</a:t>
              </a:r>
              <a:r>
                <a:rPr lang="en-US" sz="2200" b="1" dirty="0">
                  <a:latin typeface="Arial Narrow" panose="020B0606020202030204" pitchFamily="34" charset="0"/>
                </a:rPr>
                <a:t>=2.4 ,</a:t>
              </a:r>
              <a:r>
                <a:rPr lang="en-US" sz="2200" b="1" i="1" dirty="0">
                  <a:latin typeface="Arial Narrow" panose="020B0606020202030204" pitchFamily="34" charset="0"/>
                </a:rPr>
                <a:t> y</a:t>
              </a:r>
              <a:r>
                <a:rPr lang="en-US" sz="2200" b="1" dirty="0">
                  <a:latin typeface="Arial Narrow" panose="020B0606020202030204" pitchFamily="34" charset="0"/>
                </a:rPr>
                <a:t>=3.1415 )   </a:t>
              </a:r>
            </a:p>
          </p:txBody>
        </p:sp>
        <p:sp>
          <p:nvSpPr>
            <p:cNvPr id="292886" name="Line 22"/>
            <p:cNvSpPr>
              <a:spLocks noChangeShapeType="1"/>
            </p:cNvSpPr>
            <p:nvPr/>
          </p:nvSpPr>
          <p:spPr bwMode="auto">
            <a:xfrm>
              <a:off x="8522151" y="4745422"/>
              <a:ext cx="1078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200" b="1">
                <a:latin typeface="Arial Narrow" panose="020B0606020202030204" pitchFamily="34" charset="0"/>
              </a:endParaRPr>
            </a:p>
          </p:txBody>
        </p:sp>
        <p:sp>
          <p:nvSpPr>
            <p:cNvPr id="292892" name="Line 28"/>
            <p:cNvSpPr>
              <a:spLocks noChangeShapeType="1"/>
            </p:cNvSpPr>
            <p:nvPr/>
          </p:nvSpPr>
          <p:spPr bwMode="auto">
            <a:xfrm flipV="1">
              <a:off x="8922067" y="3219450"/>
              <a:ext cx="408385" cy="6767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200" b="1">
                <a:latin typeface="Arial Narrow" panose="020B0606020202030204" pitchFamily="34" charset="0"/>
              </a:endParaRPr>
            </a:p>
          </p:txBody>
        </p:sp>
        <p:sp>
          <p:nvSpPr>
            <p:cNvPr id="292893" name="Line 29"/>
            <p:cNvSpPr>
              <a:spLocks noChangeShapeType="1"/>
            </p:cNvSpPr>
            <p:nvPr/>
          </p:nvSpPr>
          <p:spPr bwMode="auto">
            <a:xfrm>
              <a:off x="8995410" y="3249453"/>
              <a:ext cx="228362" cy="6367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200" b="1">
                <a:latin typeface="Arial Narrow" panose="020B0606020202030204" pitchFamily="34" charset="0"/>
              </a:endParaRPr>
            </a:p>
          </p:txBody>
        </p:sp>
        <p:sp>
          <p:nvSpPr>
            <p:cNvPr id="292901" name="Rectangle 37"/>
            <p:cNvSpPr>
              <a:spLocks noChangeArrowheads="1"/>
            </p:cNvSpPr>
            <p:nvPr/>
          </p:nvSpPr>
          <p:spPr bwMode="auto">
            <a:xfrm>
              <a:off x="6910387" y="5885087"/>
              <a:ext cx="3429000" cy="403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6679" tIns="48340" rIns="96679" bIns="48340">
              <a:spAutoFit/>
            </a:bodyPr>
            <a:lstStyle/>
            <a:p>
              <a:pPr algn="ctr"/>
              <a:r>
                <a:rPr lang="en-US" sz="1890" b="1" i="1" dirty="0">
                  <a:latin typeface="Arial Narrow" panose="020B0606020202030204" pitchFamily="34" charset="0"/>
                </a:rPr>
                <a:t> Invariants ensure progress!!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9635981" y="4487390"/>
              <a:ext cx="26084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latin typeface="Arial Narrow" panose="020B0606020202030204" pitchFamily="34" charset="0"/>
                </a:rPr>
                <a:t> ( </a:t>
              </a:r>
              <a:r>
                <a:rPr lang="en-US" sz="2200" b="1" i="1" dirty="0">
                  <a:latin typeface="Arial Narrow" panose="020B0606020202030204" pitchFamily="34" charset="0"/>
                </a:rPr>
                <a:t>n</a:t>
              </a:r>
              <a:r>
                <a:rPr lang="en-US" sz="2200" b="1" dirty="0">
                  <a:latin typeface="Arial Narrow" panose="020B0606020202030204" pitchFamily="34" charset="0"/>
                </a:rPr>
                <a:t> , </a:t>
              </a:r>
              <a:r>
                <a:rPr lang="en-US" sz="2200" b="1" i="1" dirty="0">
                  <a:latin typeface="Arial Narrow" panose="020B0606020202030204" pitchFamily="34" charset="0"/>
                </a:rPr>
                <a:t>x</a:t>
              </a:r>
              <a:r>
                <a:rPr lang="en-US" sz="2200" b="1" dirty="0">
                  <a:latin typeface="Arial Narrow" panose="020B0606020202030204" pitchFamily="34" charset="0"/>
                </a:rPr>
                <a:t>=3.5 , </a:t>
              </a:r>
              <a:r>
                <a:rPr lang="en-US" sz="2200" b="1" i="1" dirty="0">
                  <a:latin typeface="Arial Narrow" panose="020B0606020202030204" pitchFamily="34" charset="0"/>
                </a:rPr>
                <a:t>y</a:t>
              </a:r>
              <a:r>
                <a:rPr lang="en-US" sz="2200" b="1" dirty="0">
                  <a:latin typeface="Arial Narrow" panose="020B0606020202030204" pitchFamily="34" charset="0"/>
                </a:rPr>
                <a:t>=4.2415 )</a:t>
              </a:r>
              <a:endParaRPr lang="en-US" sz="2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9061385" y="381672"/>
            <a:ext cx="2888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i="1" dirty="0">
                <a:solidFill>
                  <a:srgbClr val="002060"/>
                </a:solidFill>
                <a:latin typeface="Arial" panose="020B0604020202020204" pitchFamily="34" charset="0"/>
                <a:ea typeface="新細明體" pitchFamily="18" charset="-120"/>
              </a:rPr>
              <a:t>(</a:t>
            </a:r>
            <a:r>
              <a:rPr lang="en-US" altLang="zh-TW" b="1" i="1" dirty="0" err="1">
                <a:solidFill>
                  <a:srgbClr val="002060"/>
                </a:solidFill>
                <a:latin typeface="Arial" panose="020B0604020202020204" pitchFamily="34" charset="0"/>
                <a:ea typeface="新細明體" pitchFamily="18" charset="-120"/>
              </a:rPr>
              <a:t>Henzinger</a:t>
            </a:r>
            <a:r>
              <a:rPr lang="en-US" altLang="zh-TW" b="1" i="1" dirty="0">
                <a:solidFill>
                  <a:srgbClr val="002060"/>
                </a:solidFill>
                <a:latin typeface="Arial" panose="020B0604020202020204" pitchFamily="34" charset="0"/>
                <a:ea typeface="新細明體" pitchFamily="18" charset="-120"/>
              </a:rPr>
              <a:t> et al, 1992)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5" grpId="0"/>
      <p:bldP spid="292890" grpId="0"/>
      <p:bldP spid="2928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Model of a small </a:t>
            </a:r>
            <a:r>
              <a:rPr lang="en-US" dirty="0" err="1" smtClean="0"/>
              <a:t>jobshop</a:t>
            </a: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303746" y="2431971"/>
            <a:ext cx="5709048" cy="2742009"/>
            <a:chOff x="870" y="947"/>
            <a:chExt cx="3425" cy="1645"/>
          </a:xfrm>
        </p:grpSpPr>
        <p:sp>
          <p:nvSpPr>
            <p:cNvPr id="2646022" name="Oval 6"/>
            <p:cNvSpPr>
              <a:spLocks noChangeArrowheads="1"/>
            </p:cNvSpPr>
            <p:nvPr/>
          </p:nvSpPr>
          <p:spPr bwMode="auto">
            <a:xfrm>
              <a:off x="1368" y="1512"/>
              <a:ext cx="584" cy="5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 10</a:t>
              </a:r>
            </a:p>
          </p:txBody>
        </p:sp>
        <p:sp>
          <p:nvSpPr>
            <p:cNvPr id="2646023" name="Oval 7"/>
            <p:cNvSpPr>
              <a:spLocks noChangeArrowheads="1"/>
            </p:cNvSpPr>
            <p:nvPr/>
          </p:nvSpPr>
          <p:spPr bwMode="auto">
            <a:xfrm>
              <a:off x="2888" y="1512"/>
              <a:ext cx="584" cy="5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 60</a:t>
              </a:r>
            </a:p>
            <a:p>
              <a:pPr algn="ctr"/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y  4</a:t>
              </a:r>
            </a:p>
          </p:txBody>
        </p:sp>
        <p:cxnSp>
          <p:nvCxnSpPr>
            <p:cNvPr id="2646024" name="AutoShape 8"/>
            <p:cNvCxnSpPr>
              <a:cxnSpLocks noChangeShapeType="1"/>
              <a:stCxn id="2646022" idx="0"/>
              <a:endCxn id="2646023" idx="0"/>
            </p:cNvCxnSpPr>
            <p:nvPr/>
          </p:nvCxnSpPr>
          <p:spPr bwMode="auto">
            <a:xfrm rot="5400000" flipV="1">
              <a:off x="2419" y="744"/>
              <a:ext cx="1" cy="1520"/>
            </a:xfrm>
            <a:prstGeom prst="curvedConnector3">
              <a:avLst>
                <a:gd name="adj1" fmla="val -279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46025" name="AutoShape 9"/>
            <p:cNvCxnSpPr>
              <a:cxnSpLocks noChangeShapeType="1"/>
              <a:stCxn id="2646023" idx="4"/>
              <a:endCxn id="2646022" idx="4"/>
            </p:cNvCxnSpPr>
            <p:nvPr/>
          </p:nvCxnSpPr>
          <p:spPr bwMode="auto">
            <a:xfrm rot="5400000">
              <a:off x="2419" y="1330"/>
              <a:ext cx="1" cy="1520"/>
            </a:xfrm>
            <a:prstGeom prst="curvedConnector3">
              <a:avLst>
                <a:gd name="adj1" fmla="val 279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46026" name="Text Box 10"/>
            <p:cNvSpPr txBox="1">
              <a:spLocks noChangeArrowheads="1"/>
            </p:cNvSpPr>
            <p:nvPr/>
          </p:nvSpPr>
          <p:spPr bwMode="auto">
            <a:xfrm>
              <a:off x="870" y="1679"/>
              <a:ext cx="443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Rest</a:t>
              </a:r>
            </a:p>
          </p:txBody>
        </p:sp>
        <p:sp>
          <p:nvSpPr>
            <p:cNvPr id="2646027" name="Text Box 11"/>
            <p:cNvSpPr txBox="1">
              <a:spLocks noChangeArrowheads="1"/>
            </p:cNvSpPr>
            <p:nvPr/>
          </p:nvSpPr>
          <p:spPr bwMode="auto">
            <a:xfrm>
              <a:off x="3478" y="1671"/>
              <a:ext cx="48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Work</a:t>
              </a:r>
            </a:p>
          </p:txBody>
        </p:sp>
        <p:cxnSp>
          <p:nvCxnSpPr>
            <p:cNvPr id="2646028" name="AutoShape 12"/>
            <p:cNvCxnSpPr>
              <a:cxnSpLocks noChangeShapeType="1"/>
              <a:stCxn id="2646023" idx="5"/>
              <a:endCxn id="2646023" idx="7"/>
            </p:cNvCxnSpPr>
            <p:nvPr/>
          </p:nvCxnSpPr>
          <p:spPr bwMode="auto">
            <a:xfrm rot="5400000" flipH="1" flipV="1">
              <a:off x="3177" y="1795"/>
              <a:ext cx="420" cy="1"/>
            </a:xfrm>
            <a:prstGeom prst="curvedConnector5">
              <a:avLst>
                <a:gd name="adj1" fmla="val -51903"/>
                <a:gd name="adj2" fmla="val 59800000"/>
                <a:gd name="adj3" fmla="val 15190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46030" name="Text Box 14"/>
            <p:cNvSpPr txBox="1">
              <a:spLocks noChangeArrowheads="1"/>
            </p:cNvSpPr>
            <p:nvPr/>
          </p:nvSpPr>
          <p:spPr bwMode="auto">
            <a:xfrm>
              <a:off x="3958" y="1671"/>
              <a:ext cx="281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hit</a:t>
              </a:r>
            </a:p>
          </p:txBody>
        </p:sp>
        <p:sp>
          <p:nvSpPr>
            <p:cNvPr id="2646031" name="Text Box 15"/>
            <p:cNvSpPr txBox="1">
              <a:spLocks noChangeArrowheads="1"/>
            </p:cNvSpPr>
            <p:nvPr/>
          </p:nvSpPr>
          <p:spPr bwMode="auto">
            <a:xfrm>
              <a:off x="2206" y="999"/>
              <a:ext cx="42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start</a:t>
              </a:r>
            </a:p>
          </p:txBody>
        </p:sp>
        <p:sp>
          <p:nvSpPr>
            <p:cNvPr id="2646032" name="Text Box 16"/>
            <p:cNvSpPr txBox="1">
              <a:spLocks noChangeArrowheads="1"/>
            </p:cNvSpPr>
            <p:nvPr/>
          </p:nvSpPr>
          <p:spPr bwMode="auto">
            <a:xfrm>
              <a:off x="2206" y="2343"/>
              <a:ext cx="469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done</a:t>
              </a:r>
            </a:p>
          </p:txBody>
        </p:sp>
        <p:sp>
          <p:nvSpPr>
            <p:cNvPr id="2646033" name="Text Box 17"/>
            <p:cNvSpPr txBox="1">
              <a:spLocks noChangeArrowheads="1"/>
            </p:cNvSpPr>
            <p:nvPr/>
          </p:nvSpPr>
          <p:spPr bwMode="auto">
            <a:xfrm>
              <a:off x="1462" y="1109"/>
              <a:ext cx="50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 5</a:t>
              </a:r>
            </a:p>
          </p:txBody>
        </p:sp>
        <p:sp>
          <p:nvSpPr>
            <p:cNvPr id="2646034" name="Text Box 18"/>
            <p:cNvSpPr txBox="1">
              <a:spLocks noChangeArrowheads="1"/>
            </p:cNvSpPr>
            <p:nvPr/>
          </p:nvSpPr>
          <p:spPr bwMode="auto">
            <a:xfrm>
              <a:off x="2886" y="2221"/>
              <a:ext cx="59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 40</a:t>
              </a:r>
            </a:p>
          </p:txBody>
        </p:sp>
        <p:sp>
          <p:nvSpPr>
            <p:cNvPr id="2646035" name="Text Box 19"/>
            <p:cNvSpPr txBox="1">
              <a:spLocks noChangeArrowheads="1"/>
            </p:cNvSpPr>
            <p:nvPr/>
          </p:nvSpPr>
          <p:spPr bwMode="auto">
            <a:xfrm>
              <a:off x="3790" y="2101"/>
              <a:ext cx="50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y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 1</a:t>
              </a:r>
            </a:p>
          </p:txBody>
        </p:sp>
        <p:sp>
          <p:nvSpPr>
            <p:cNvPr id="2646036" name="Text Box 20"/>
            <p:cNvSpPr txBox="1">
              <a:spLocks noChangeArrowheads="1"/>
            </p:cNvSpPr>
            <p:nvPr/>
          </p:nvSpPr>
          <p:spPr bwMode="auto">
            <a:xfrm>
              <a:off x="1254" y="2167"/>
              <a:ext cx="556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:= 0</a:t>
              </a:r>
            </a:p>
          </p:txBody>
        </p:sp>
        <p:sp>
          <p:nvSpPr>
            <p:cNvPr id="2646037" name="Text Box 21"/>
            <p:cNvSpPr txBox="1">
              <a:spLocks noChangeArrowheads="1"/>
            </p:cNvSpPr>
            <p:nvPr/>
          </p:nvSpPr>
          <p:spPr bwMode="auto">
            <a:xfrm>
              <a:off x="2806" y="947"/>
              <a:ext cx="556" cy="3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:= 0</a:t>
              </a:r>
            </a:p>
            <a:p>
              <a:pPr>
                <a:lnSpc>
                  <a:spcPct val="80000"/>
                </a:lnSpc>
              </a:pP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y := 0</a:t>
              </a:r>
            </a:p>
          </p:txBody>
        </p:sp>
        <p:sp>
          <p:nvSpPr>
            <p:cNvPr id="2646038" name="Text Box 22"/>
            <p:cNvSpPr txBox="1">
              <a:spLocks noChangeArrowheads="1"/>
            </p:cNvSpPr>
            <p:nvPr/>
          </p:nvSpPr>
          <p:spPr bwMode="auto">
            <a:xfrm>
              <a:off x="3646" y="1131"/>
              <a:ext cx="556" cy="2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y := 0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943576" y="2997045"/>
            <a:ext cx="2390299" cy="750094"/>
            <a:chOff x="326" y="1798"/>
            <a:chExt cx="1434" cy="450"/>
          </a:xfrm>
        </p:grpSpPr>
        <p:sp>
          <p:nvSpPr>
            <p:cNvPr id="2646040" name="Text Box 24"/>
            <p:cNvSpPr txBox="1">
              <a:spLocks noChangeArrowheads="1"/>
            </p:cNvSpPr>
            <p:nvPr/>
          </p:nvSpPr>
          <p:spPr bwMode="auto">
            <a:xfrm>
              <a:off x="326" y="1798"/>
              <a:ext cx="1179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Cant rest for more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than 10 mins</a:t>
              </a:r>
            </a:p>
          </p:txBody>
        </p:sp>
        <p:sp>
          <p:nvSpPr>
            <p:cNvPr id="2646042" name="Line 26"/>
            <p:cNvSpPr>
              <a:spLocks noChangeShapeType="1"/>
            </p:cNvSpPr>
            <p:nvPr/>
          </p:nvSpPr>
          <p:spPr bwMode="auto">
            <a:xfrm>
              <a:off x="1272" y="2064"/>
              <a:ext cx="4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50331" y="1863567"/>
            <a:ext cx="1923574" cy="843439"/>
            <a:chOff x="750" y="1118"/>
            <a:chExt cx="1154" cy="506"/>
          </a:xfrm>
        </p:grpSpPr>
        <p:sp>
          <p:nvSpPr>
            <p:cNvPr id="2646041" name="Text Box 25"/>
            <p:cNvSpPr txBox="1">
              <a:spLocks noChangeArrowheads="1"/>
            </p:cNvSpPr>
            <p:nvPr/>
          </p:nvSpPr>
          <p:spPr bwMode="auto">
            <a:xfrm>
              <a:off x="750" y="1118"/>
              <a:ext cx="995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Must rest for at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least 5 mins</a:t>
              </a:r>
            </a:p>
          </p:txBody>
        </p:sp>
        <p:sp>
          <p:nvSpPr>
            <p:cNvPr id="2646043" name="Line 27"/>
            <p:cNvSpPr>
              <a:spLocks noChangeShapeType="1"/>
            </p:cNvSpPr>
            <p:nvPr/>
          </p:nvSpPr>
          <p:spPr bwMode="auto">
            <a:xfrm>
              <a:off x="1640" y="1424"/>
              <a:ext cx="26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637745" y="4570577"/>
            <a:ext cx="2303621" cy="738426"/>
            <a:chOff x="4344" y="2742"/>
            <a:chExt cx="1382" cy="443"/>
          </a:xfrm>
        </p:grpSpPr>
        <p:sp>
          <p:nvSpPr>
            <p:cNvPr id="2646052" name="Text Box 36"/>
            <p:cNvSpPr txBox="1">
              <a:spLocks noChangeArrowheads="1"/>
            </p:cNvSpPr>
            <p:nvPr/>
          </p:nvSpPr>
          <p:spPr bwMode="auto">
            <a:xfrm>
              <a:off x="4574" y="2742"/>
              <a:ext cx="1152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At most one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nail every minute</a:t>
              </a:r>
            </a:p>
          </p:txBody>
        </p:sp>
        <p:sp>
          <p:nvSpPr>
            <p:cNvPr id="2646053" name="Line 37"/>
            <p:cNvSpPr>
              <a:spLocks noChangeShapeType="1"/>
            </p:cNvSpPr>
            <p:nvPr/>
          </p:nvSpPr>
          <p:spPr bwMode="auto">
            <a:xfrm flipH="1" flipV="1">
              <a:off x="4344" y="2848"/>
              <a:ext cx="24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210401" y="4013837"/>
            <a:ext cx="3670459" cy="1721883"/>
            <a:chOff x="1086" y="2408"/>
            <a:chExt cx="2202" cy="1033"/>
          </a:xfrm>
        </p:grpSpPr>
        <p:sp>
          <p:nvSpPr>
            <p:cNvPr id="2646055" name="Text Box 39"/>
            <p:cNvSpPr txBox="1">
              <a:spLocks noChangeArrowheads="1"/>
            </p:cNvSpPr>
            <p:nvPr/>
          </p:nvSpPr>
          <p:spPr bwMode="auto">
            <a:xfrm>
              <a:off x="1086" y="2998"/>
              <a:ext cx="1085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At least one nail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every 4 minutes</a:t>
              </a:r>
            </a:p>
          </p:txBody>
        </p:sp>
        <p:sp>
          <p:nvSpPr>
            <p:cNvPr id="2646056" name="Line 40"/>
            <p:cNvSpPr>
              <a:spLocks noChangeShapeType="1"/>
            </p:cNvSpPr>
            <p:nvPr/>
          </p:nvSpPr>
          <p:spPr bwMode="auto">
            <a:xfrm flipV="1">
              <a:off x="2104" y="2408"/>
              <a:ext cx="1184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174231" y="1863567"/>
            <a:ext cx="2807019" cy="1696879"/>
            <a:chOff x="3472" y="1126"/>
            <a:chExt cx="1684" cy="1018"/>
          </a:xfrm>
        </p:grpSpPr>
        <p:sp>
          <p:nvSpPr>
            <p:cNvPr id="2646059" name="Text Box 43"/>
            <p:cNvSpPr txBox="1">
              <a:spLocks noChangeArrowheads="1"/>
            </p:cNvSpPr>
            <p:nvPr/>
          </p:nvSpPr>
          <p:spPr bwMode="auto">
            <a:xfrm>
              <a:off x="3918" y="1126"/>
              <a:ext cx="1238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Cant work for more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than 60 minutes</a:t>
              </a:r>
            </a:p>
          </p:txBody>
        </p:sp>
        <p:sp>
          <p:nvSpPr>
            <p:cNvPr id="2646060" name="Line 44"/>
            <p:cNvSpPr>
              <a:spLocks noChangeShapeType="1"/>
            </p:cNvSpPr>
            <p:nvPr/>
          </p:nvSpPr>
          <p:spPr bwMode="auto">
            <a:xfrm flipH="1">
              <a:off x="3472" y="1376"/>
              <a:ext cx="4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067551" y="5013966"/>
            <a:ext cx="2188607" cy="921783"/>
            <a:chOff x="3456" y="2976"/>
            <a:chExt cx="1313" cy="553"/>
          </a:xfrm>
        </p:grpSpPr>
        <p:sp>
          <p:nvSpPr>
            <p:cNvPr id="2646062" name="Text Box 46"/>
            <p:cNvSpPr txBox="1">
              <a:spLocks noChangeArrowheads="1"/>
            </p:cNvSpPr>
            <p:nvPr/>
          </p:nvSpPr>
          <p:spPr bwMode="auto">
            <a:xfrm>
              <a:off x="3654" y="3086"/>
              <a:ext cx="1115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Must work for at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least 40 minutes</a:t>
              </a:r>
            </a:p>
          </p:txBody>
        </p:sp>
        <p:sp>
          <p:nvSpPr>
            <p:cNvPr id="2646063" name="Line 47"/>
            <p:cNvSpPr>
              <a:spLocks noChangeShapeType="1"/>
            </p:cNvSpPr>
            <p:nvPr/>
          </p:nvSpPr>
          <p:spPr bwMode="auto">
            <a:xfrm flipH="1" flipV="1">
              <a:off x="3456" y="2976"/>
              <a:ext cx="19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And one more: Rail Gate Crossing</a:t>
            </a:r>
            <a:endParaRPr lang="en-US" sz="4000" dirty="0"/>
          </a:p>
        </p:txBody>
      </p:sp>
      <p:sp>
        <p:nvSpPr>
          <p:cNvPr id="6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33E5-EDC1-4E48-9577-2FCB14976421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9941243" y="3326366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Gate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2747010" y="4206476"/>
            <a:ext cx="13484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Controller</a:t>
            </a:r>
          </a:p>
        </p:txBody>
      </p:sp>
      <p:sp>
        <p:nvSpPr>
          <p:cNvPr id="421894" name="Oval 6"/>
          <p:cNvSpPr>
            <a:spLocks noChangeArrowheads="1"/>
          </p:cNvSpPr>
          <p:nvPr/>
        </p:nvSpPr>
        <p:spPr bwMode="auto">
          <a:xfrm>
            <a:off x="2486977" y="1646156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1895" name="Oval 7"/>
          <p:cNvSpPr>
            <a:spLocks noChangeArrowheads="1"/>
          </p:cNvSpPr>
          <p:nvPr/>
        </p:nvSpPr>
        <p:spPr bwMode="auto">
          <a:xfrm>
            <a:off x="3613784" y="2686286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1896" name="Oval 8"/>
          <p:cNvSpPr>
            <a:spLocks noChangeArrowheads="1"/>
          </p:cNvSpPr>
          <p:nvPr/>
        </p:nvSpPr>
        <p:spPr bwMode="auto">
          <a:xfrm>
            <a:off x="4653914" y="1646156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3007042" y="1166096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1898" name="Text Box 10"/>
          <p:cNvSpPr txBox="1">
            <a:spLocks noChangeArrowheads="1"/>
          </p:cNvSpPr>
          <p:nvPr/>
        </p:nvSpPr>
        <p:spPr bwMode="auto">
          <a:xfrm>
            <a:off x="2400299" y="2126216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exit</a:t>
            </a:r>
          </a:p>
        </p:txBody>
      </p:sp>
      <p:sp>
        <p:nvSpPr>
          <p:cNvPr id="421899" name="Text Box 11"/>
          <p:cNvSpPr txBox="1">
            <a:spLocks noChangeArrowheads="1"/>
          </p:cNvSpPr>
          <p:nvPr/>
        </p:nvSpPr>
        <p:spPr bwMode="auto">
          <a:xfrm>
            <a:off x="2226945" y="1246106"/>
            <a:ext cx="49885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far</a:t>
            </a:r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4480559" y="1246106"/>
            <a:ext cx="7216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near</a:t>
            </a:r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3267074" y="2846306"/>
            <a:ext cx="3930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in</a:t>
            </a: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4567237" y="2126216"/>
            <a:ext cx="797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enter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3267075" y="1726166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1880234" y="3326366"/>
            <a:ext cx="78701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Train</a:t>
            </a:r>
          </a:p>
        </p:txBody>
      </p:sp>
      <p:sp>
        <p:nvSpPr>
          <p:cNvPr id="421905" name="Text Box 17"/>
          <p:cNvSpPr txBox="1">
            <a:spLocks noChangeArrowheads="1"/>
          </p:cNvSpPr>
          <p:nvPr/>
        </p:nvSpPr>
        <p:spPr bwMode="auto">
          <a:xfrm>
            <a:off x="2400300" y="2446256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4307205" y="2446256"/>
            <a:ext cx="79060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 2</a:t>
            </a:r>
          </a:p>
        </p:txBody>
      </p:sp>
      <p:sp>
        <p:nvSpPr>
          <p:cNvPr id="421907" name="Text Box 19"/>
          <p:cNvSpPr txBox="1">
            <a:spLocks noChangeArrowheads="1"/>
          </p:cNvSpPr>
          <p:nvPr/>
        </p:nvSpPr>
        <p:spPr bwMode="auto">
          <a:xfrm>
            <a:off x="5087302" y="1646156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x &lt;= 5</a:t>
            </a:r>
          </a:p>
        </p:txBody>
      </p:sp>
      <p:sp>
        <p:nvSpPr>
          <p:cNvPr id="421908" name="Line 20"/>
          <p:cNvSpPr>
            <a:spLocks noChangeShapeType="1"/>
          </p:cNvSpPr>
          <p:nvPr/>
        </p:nvSpPr>
        <p:spPr bwMode="auto">
          <a:xfrm>
            <a:off x="2920365" y="1806176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1909" name="Line 21"/>
          <p:cNvSpPr>
            <a:spLocks noChangeShapeType="1"/>
          </p:cNvSpPr>
          <p:nvPr/>
        </p:nvSpPr>
        <p:spPr bwMode="auto">
          <a:xfrm flipH="1">
            <a:off x="4047172" y="2046206"/>
            <a:ext cx="78009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1910" name="Line 22"/>
          <p:cNvSpPr>
            <a:spLocks noChangeShapeType="1"/>
          </p:cNvSpPr>
          <p:nvPr/>
        </p:nvSpPr>
        <p:spPr bwMode="auto">
          <a:xfrm flipH="1" flipV="1">
            <a:off x="2747010" y="2046206"/>
            <a:ext cx="8667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grpSp>
        <p:nvGrpSpPr>
          <p:cNvPr id="421911" name="Group 23"/>
          <p:cNvGrpSpPr>
            <a:grpSpLocks/>
          </p:cNvGrpSpPr>
          <p:nvPr/>
        </p:nvGrpSpPr>
        <p:grpSpPr bwMode="auto">
          <a:xfrm>
            <a:off x="6385658" y="1166097"/>
            <a:ext cx="4161777" cy="2175272"/>
            <a:chOff x="3263" y="528"/>
            <a:chExt cx="2305" cy="1305"/>
          </a:xfrm>
        </p:grpSpPr>
        <p:grpSp>
          <p:nvGrpSpPr>
            <p:cNvPr id="421912" name="Group 24"/>
            <p:cNvGrpSpPr>
              <a:grpSpLocks/>
            </p:cNvGrpSpPr>
            <p:nvPr/>
          </p:nvGrpSpPr>
          <p:grpSpPr bwMode="auto">
            <a:xfrm>
              <a:off x="3263" y="528"/>
              <a:ext cx="2289" cy="1305"/>
              <a:chOff x="2832" y="960"/>
              <a:chExt cx="2242" cy="1305"/>
            </a:xfrm>
          </p:grpSpPr>
          <p:sp>
            <p:nvSpPr>
              <p:cNvPr id="421913" name="Oval 25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14" name="Oval 26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15" name="Oval 27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16" name="Oval 28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17" name="Text Box 29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lower</a:t>
                </a:r>
              </a:p>
            </p:txBody>
          </p:sp>
          <p:sp>
            <p:nvSpPr>
              <p:cNvPr id="421918" name="Text Box 30"/>
              <p:cNvSpPr txBox="1">
                <a:spLocks noChangeArrowheads="1"/>
              </p:cNvSpPr>
              <p:nvPr/>
            </p:nvSpPr>
            <p:spPr bwMode="auto">
              <a:xfrm>
                <a:off x="4224" y="2016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down</a:t>
                </a:r>
              </a:p>
            </p:txBody>
          </p:sp>
          <p:sp>
            <p:nvSpPr>
              <p:cNvPr id="421919" name="Text Box 31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6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up</a:t>
                </a:r>
              </a:p>
            </p:txBody>
          </p:sp>
          <p:sp>
            <p:nvSpPr>
              <p:cNvPr id="421920" name="Text Box 32"/>
              <p:cNvSpPr txBox="1">
                <a:spLocks noChangeArrowheads="1"/>
              </p:cNvSpPr>
              <p:nvPr/>
            </p:nvSpPr>
            <p:spPr bwMode="auto">
              <a:xfrm>
                <a:off x="3696" y="172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raise</a:t>
                </a:r>
              </a:p>
            </p:txBody>
          </p:sp>
          <p:sp>
            <p:nvSpPr>
              <p:cNvPr id="421921" name="Text Box 3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1922" name="Text Box 34"/>
              <p:cNvSpPr txBox="1">
                <a:spLocks noChangeArrowheads="1"/>
              </p:cNvSpPr>
              <p:nvPr/>
            </p:nvSpPr>
            <p:spPr bwMode="auto">
              <a:xfrm>
                <a:off x="4560" y="110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1</a:t>
                </a:r>
              </a:p>
            </p:txBody>
          </p:sp>
          <p:sp>
            <p:nvSpPr>
              <p:cNvPr id="421923" name="Text Box 35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2</a:t>
                </a:r>
              </a:p>
            </p:txBody>
          </p:sp>
          <p:sp>
            <p:nvSpPr>
              <p:cNvPr id="421924" name="Text Box 36"/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FF33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&gt;= 1</a:t>
                </a:r>
              </a:p>
            </p:txBody>
          </p:sp>
          <p:sp>
            <p:nvSpPr>
              <p:cNvPr id="421925" name="Text Box 37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47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1926" name="Line 38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27" name="Line 39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28" name="Line 40"/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1929" name="Line 41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</p:grpSp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264" y="528"/>
              <a:ext cx="2304" cy="12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grpSp>
        <p:nvGrpSpPr>
          <p:cNvPr id="421931" name="Group 43"/>
          <p:cNvGrpSpPr>
            <a:grpSpLocks/>
          </p:cNvGrpSpPr>
          <p:nvPr/>
        </p:nvGrpSpPr>
        <p:grpSpPr bwMode="auto">
          <a:xfrm>
            <a:off x="4307205" y="3486388"/>
            <a:ext cx="4160520" cy="2095262"/>
            <a:chOff x="1536" y="1824"/>
            <a:chExt cx="2304" cy="1257"/>
          </a:xfrm>
        </p:grpSpPr>
        <p:sp>
          <p:nvSpPr>
            <p:cNvPr id="421932" name="Text Box 44"/>
            <p:cNvSpPr txBox="1">
              <a:spLocks noChangeArrowheads="1"/>
            </p:cNvSpPr>
            <p:nvPr/>
          </p:nvSpPr>
          <p:spPr bwMode="auto">
            <a:xfrm>
              <a:off x="3168" y="2304"/>
              <a:ext cx="45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lower</a:t>
              </a:r>
            </a:p>
          </p:txBody>
        </p:sp>
        <p:sp>
          <p:nvSpPr>
            <p:cNvPr id="421933" name="Text Box 45"/>
            <p:cNvSpPr txBox="1">
              <a:spLocks noChangeArrowheads="1"/>
            </p:cNvSpPr>
            <p:nvPr/>
          </p:nvSpPr>
          <p:spPr bwMode="auto">
            <a:xfrm>
              <a:off x="2448" y="2592"/>
              <a:ext cx="3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exit</a:t>
              </a:r>
            </a:p>
          </p:txBody>
        </p:sp>
        <p:sp>
          <p:nvSpPr>
            <p:cNvPr id="421934" name="Text Box 46"/>
            <p:cNvSpPr txBox="1">
              <a:spLocks noChangeArrowheads="1"/>
            </p:cNvSpPr>
            <p:nvPr/>
          </p:nvSpPr>
          <p:spPr bwMode="auto">
            <a:xfrm>
              <a:off x="2256" y="1824"/>
              <a:ext cx="7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approach</a:t>
              </a:r>
            </a:p>
          </p:txBody>
        </p:sp>
        <p:sp>
          <p:nvSpPr>
            <p:cNvPr id="421935" name="Text Box 47"/>
            <p:cNvSpPr txBox="1">
              <a:spLocks noChangeArrowheads="1"/>
            </p:cNvSpPr>
            <p:nvPr/>
          </p:nvSpPr>
          <p:spPr bwMode="auto">
            <a:xfrm>
              <a:off x="3264" y="2016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3</a:t>
              </a:r>
            </a:p>
          </p:txBody>
        </p:sp>
        <p:sp>
          <p:nvSpPr>
            <p:cNvPr id="421936" name="Text Box 48"/>
            <p:cNvSpPr txBox="1">
              <a:spLocks noChangeArrowheads="1"/>
            </p:cNvSpPr>
            <p:nvPr/>
          </p:nvSpPr>
          <p:spPr bwMode="auto">
            <a:xfrm>
              <a:off x="1536" y="2688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1</a:t>
              </a:r>
            </a:p>
          </p:txBody>
        </p:sp>
        <p:sp>
          <p:nvSpPr>
            <p:cNvPr id="421937" name="Oval 49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38" name="Oval 50"/>
            <p:cNvSpPr>
              <a:spLocks noChangeArrowheads="1"/>
            </p:cNvSpPr>
            <p:nvPr/>
          </p:nvSpPr>
          <p:spPr bwMode="auto">
            <a:xfrm>
              <a:off x="302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39" name="Oval 51"/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40" name="Oval 52"/>
            <p:cNvSpPr>
              <a:spLocks noChangeArrowheads="1"/>
            </p:cNvSpPr>
            <p:nvPr/>
          </p:nvSpPr>
          <p:spPr bwMode="auto">
            <a:xfrm>
              <a:off x="206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41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raise</a:t>
              </a:r>
            </a:p>
          </p:txBody>
        </p:sp>
        <p:sp>
          <p:nvSpPr>
            <p:cNvPr id="421942" name="Text Box 54"/>
            <p:cNvSpPr txBox="1">
              <a:spLocks noChangeArrowheads="1"/>
            </p:cNvSpPr>
            <p:nvPr/>
          </p:nvSpPr>
          <p:spPr bwMode="auto">
            <a:xfrm>
              <a:off x="2400" y="2064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1943" name="Text Box 55"/>
            <p:cNvSpPr txBox="1">
              <a:spLocks noChangeArrowheads="1"/>
            </p:cNvSpPr>
            <p:nvPr/>
          </p:nvSpPr>
          <p:spPr bwMode="auto">
            <a:xfrm>
              <a:off x="2400" y="2832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1944" name="Line 56"/>
            <p:cNvSpPr>
              <a:spLocks noChangeShapeType="1"/>
            </p:cNvSpPr>
            <p:nvPr/>
          </p:nvSpPr>
          <p:spPr bwMode="auto">
            <a:xfrm>
              <a:off x="2304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45" name="Line 57"/>
            <p:cNvSpPr>
              <a:spLocks noChangeShapeType="1"/>
            </p:cNvSpPr>
            <p:nvPr/>
          </p:nvSpPr>
          <p:spPr bwMode="auto">
            <a:xfrm>
              <a:off x="3168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46" name="Line 58"/>
            <p:cNvSpPr>
              <a:spLocks noChangeShapeType="1"/>
            </p:cNvSpPr>
            <p:nvPr/>
          </p:nvSpPr>
          <p:spPr bwMode="auto">
            <a:xfrm flipH="1">
              <a:off x="2304" y="28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47" name="Line 59"/>
            <p:cNvSpPr>
              <a:spLocks noChangeShapeType="1"/>
            </p:cNvSpPr>
            <p:nvPr/>
          </p:nvSpPr>
          <p:spPr bwMode="auto">
            <a:xfrm flipV="1">
              <a:off x="216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1948" name="Rectangle 60"/>
            <p:cNvSpPr>
              <a:spLocks noChangeArrowheads="1"/>
            </p:cNvSpPr>
            <p:nvPr/>
          </p:nvSpPr>
          <p:spPr bwMode="auto">
            <a:xfrm>
              <a:off x="1536" y="1824"/>
              <a:ext cx="2304" cy="124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2226944" y="1166096"/>
            <a:ext cx="3900488" cy="216027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1950" name="Text Box 62"/>
          <p:cNvSpPr txBox="1">
            <a:spLocks noChangeArrowheads="1"/>
          </p:cNvSpPr>
          <p:nvPr/>
        </p:nvSpPr>
        <p:spPr bwMode="auto">
          <a:xfrm>
            <a:off x="3267075" y="1486136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&gt;= 1</a:t>
            </a:r>
          </a:p>
        </p:txBody>
      </p:sp>
    </p:spTree>
    <p:extLst>
      <p:ext uri="{BB962C8B-B14F-4D97-AF65-F5344CB8AC3E}">
        <p14:creationId xmlns:p14="http://schemas.microsoft.com/office/powerpoint/2010/main" val="14621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Oval 2"/>
          <p:cNvSpPr>
            <a:spLocks noChangeArrowheads="1"/>
          </p:cNvSpPr>
          <p:nvPr/>
        </p:nvSpPr>
        <p:spPr bwMode="auto">
          <a:xfrm>
            <a:off x="2666047" y="2270284"/>
            <a:ext cx="886778" cy="8801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364547" name="Oval 3"/>
          <p:cNvSpPr>
            <a:spLocks noChangeArrowheads="1"/>
          </p:cNvSpPr>
          <p:nvPr/>
        </p:nvSpPr>
        <p:spPr bwMode="auto">
          <a:xfrm>
            <a:off x="5176361" y="2270284"/>
            <a:ext cx="886778" cy="880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Light</a:t>
            </a:r>
            <a:endParaRPr lang="en-GB" sz="1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64548" name="Oval 4"/>
          <p:cNvSpPr>
            <a:spLocks noChangeArrowheads="1"/>
          </p:cNvSpPr>
          <p:nvPr/>
        </p:nvSpPr>
        <p:spPr bwMode="auto">
          <a:xfrm>
            <a:off x="7555229" y="2270284"/>
            <a:ext cx="886778" cy="880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Bright</a:t>
            </a:r>
            <a:endParaRPr lang="en-GB" sz="1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64549" name="AutoShape 5"/>
          <p:cNvCxnSpPr>
            <a:cxnSpLocks noChangeShapeType="1"/>
            <a:stCxn id="364546" idx="6"/>
            <a:endCxn id="364547" idx="2"/>
          </p:cNvCxnSpPr>
          <p:nvPr/>
        </p:nvCxnSpPr>
        <p:spPr bwMode="auto">
          <a:xfrm>
            <a:off x="3552825" y="2710339"/>
            <a:ext cx="16235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0" name="AutoShape 6"/>
          <p:cNvCxnSpPr>
            <a:cxnSpLocks noChangeShapeType="1"/>
            <a:stCxn id="364547" idx="6"/>
            <a:endCxn id="364548" idx="2"/>
          </p:cNvCxnSpPr>
          <p:nvPr/>
        </p:nvCxnSpPr>
        <p:spPr bwMode="auto">
          <a:xfrm>
            <a:off x="6063139" y="2710339"/>
            <a:ext cx="149209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1" name="AutoShape 7"/>
          <p:cNvCxnSpPr>
            <a:cxnSpLocks noChangeShapeType="1"/>
          </p:cNvCxnSpPr>
          <p:nvPr/>
        </p:nvCxnSpPr>
        <p:spPr bwMode="auto">
          <a:xfrm rot="5400000">
            <a:off x="4331670" y="1923476"/>
            <a:ext cx="1667" cy="2468880"/>
          </a:xfrm>
          <a:prstGeom prst="curvedConnector3">
            <a:avLst>
              <a:gd name="adj1" fmla="val 435056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2" name="AutoShape 8"/>
          <p:cNvCxnSpPr>
            <a:cxnSpLocks noChangeShapeType="1"/>
          </p:cNvCxnSpPr>
          <p:nvPr/>
        </p:nvCxnSpPr>
        <p:spPr bwMode="auto">
          <a:xfrm rot="16200000" flipH="1" flipV="1">
            <a:off x="5602725" y="-93136"/>
            <a:ext cx="1667" cy="4754880"/>
          </a:xfrm>
          <a:prstGeom prst="curvedConnector3">
            <a:avLst>
              <a:gd name="adj1" fmla="val -44569406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3866197" y="235029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Press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6266497" y="235029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 flipH="1">
            <a:off x="5267480" y="1216139"/>
            <a:ext cx="80010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Press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3957265" y="3506992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Press</a:t>
            </a: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1461081" y="4530782"/>
            <a:ext cx="10707105" cy="12557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2520" b="1" dirty="0">
                <a:latin typeface="Arial Narrow" panose="020B0606020202030204" pitchFamily="34" charset="0"/>
              </a:rPr>
              <a:t>WANT:  if press is issued twice </a:t>
            </a:r>
            <a:r>
              <a:rPr lang="en-GB" sz="252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quickly </a:t>
            </a:r>
          </a:p>
          <a:p>
            <a:pPr algn="l"/>
            <a:r>
              <a:rPr lang="en-GB" sz="2520" b="1" dirty="0">
                <a:solidFill>
                  <a:srgbClr val="FF0000"/>
                </a:solidFill>
                <a:latin typeface="Arial Narrow" panose="020B0606020202030204" pitchFamily="34" charset="0"/>
              </a:rPr>
              <a:t>	</a:t>
            </a:r>
            <a:r>
              <a:rPr lang="en-GB" sz="252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	</a:t>
            </a:r>
            <a:r>
              <a:rPr lang="en-GB" sz="2520" b="1" dirty="0" smtClean="0">
                <a:latin typeface="Arial Narrow" panose="020B0606020202030204" pitchFamily="34" charset="0"/>
              </a:rPr>
              <a:t>then the </a:t>
            </a:r>
            <a:r>
              <a:rPr lang="en-GB" sz="2520" b="1" dirty="0" smtClean="0">
                <a:solidFill>
                  <a:schemeClr val="hlink"/>
                </a:solidFill>
                <a:latin typeface="Arial Narrow" panose="020B0606020202030204" pitchFamily="34" charset="0"/>
              </a:rPr>
              <a:t>light</a:t>
            </a:r>
            <a:r>
              <a:rPr lang="en-GB" sz="2520" b="1" dirty="0" smtClean="0">
                <a:latin typeface="Arial Narrow" panose="020B0606020202030204" pitchFamily="34" charset="0"/>
              </a:rPr>
              <a:t> will get </a:t>
            </a:r>
            <a:r>
              <a:rPr lang="en-GB" sz="2520" b="1" dirty="0" smtClean="0">
                <a:solidFill>
                  <a:schemeClr val="hlink"/>
                </a:solidFill>
                <a:latin typeface="Arial Narrow" panose="020B0606020202030204" pitchFamily="34" charset="0"/>
              </a:rPr>
              <a:t>brighter</a:t>
            </a:r>
            <a:r>
              <a:rPr lang="en-GB" sz="2520" b="1" dirty="0" smtClean="0">
                <a:latin typeface="Arial Narrow" panose="020B0606020202030204" pitchFamily="34" charset="0"/>
              </a:rPr>
              <a:t>; </a:t>
            </a:r>
            <a:br>
              <a:rPr lang="en-GB" sz="2520" b="1" dirty="0" smtClean="0">
                <a:latin typeface="Arial Narrow" panose="020B0606020202030204" pitchFamily="34" charset="0"/>
              </a:rPr>
            </a:br>
            <a:r>
              <a:rPr lang="en-GB" sz="2520" b="1" dirty="0" smtClean="0">
                <a:latin typeface="Arial Narrow" panose="020B0606020202030204" pitchFamily="34" charset="0"/>
              </a:rPr>
              <a:t>		otherwise the light is turned </a:t>
            </a:r>
            <a:r>
              <a:rPr lang="en-GB" sz="2520" b="1" dirty="0" smtClean="0">
                <a:solidFill>
                  <a:schemeClr val="hlink"/>
                </a:solidFill>
                <a:latin typeface="Arial Narrow" panose="020B0606020202030204" pitchFamily="34" charset="0"/>
              </a:rPr>
              <a:t>off.</a:t>
            </a:r>
            <a:endParaRPr lang="en-GB" sz="2520" b="1" dirty="0">
              <a:latin typeface="Arial Narrow" panose="020B0606020202030204" pitchFamily="34" charset="0"/>
            </a:endParaRPr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>
            <a:off x="2185987" y="2670334"/>
            <a:ext cx="48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16" name="TextBox 15"/>
          <p:cNvSpPr txBox="1"/>
          <p:nvPr/>
        </p:nvSpPr>
        <p:spPr>
          <a:xfrm>
            <a:off x="4711645" y="6606063"/>
            <a:ext cx="75802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b="1" i="1" dirty="0" smtClean="0"/>
              <a:t>Some of these </a:t>
            </a:r>
            <a:r>
              <a:rPr lang="en-US" sz="1680" b="1" i="1" dirty="0"/>
              <a:t>slides are </a:t>
            </a:r>
            <a:r>
              <a:rPr lang="en-US" sz="1680" b="1" i="1" dirty="0" smtClean="0"/>
              <a:t>adapted from </a:t>
            </a:r>
            <a:r>
              <a:rPr lang="en-US" sz="1680" b="1" i="1" dirty="0"/>
              <a:t>Prof. Rajeev </a:t>
            </a:r>
            <a:r>
              <a:rPr lang="en-US" sz="1680" b="1" i="1" dirty="0" err="1"/>
              <a:t>Alur’s</a:t>
            </a:r>
            <a:r>
              <a:rPr lang="en-US" sz="1680" b="1" i="1" dirty="0"/>
              <a:t> presentations </a:t>
            </a:r>
          </a:p>
        </p:txBody>
      </p:sp>
      <p:sp>
        <p:nvSpPr>
          <p:cNvPr id="3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37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1185"/>
            <a:r>
              <a:rPr lang="en-GB" sz="3600" dirty="0" smtClean="0">
                <a:solidFill>
                  <a:srgbClr val="C00000"/>
                </a:solidFill>
              </a:rPr>
              <a:t>Simple Light Control</a:t>
            </a:r>
            <a:endParaRPr lang="en-US" sz="3600" dirty="0">
              <a:cs typeface="Arial"/>
            </a:endParaRPr>
          </a:p>
        </p:txBody>
      </p:sp>
      <p:pic>
        <p:nvPicPr>
          <p:cNvPr id="2050" name="Picture 2" descr="Image result for tap  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48" y="480227"/>
            <a:ext cx="2198688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And one more: Rail Gate Crossing</a:t>
            </a:r>
            <a:endParaRPr lang="en-US" altLang="zh-TW" sz="40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69D0-98A9-4FC6-9612-9ECA32A96611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9941243" y="3325922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Gate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2747010" y="4206032"/>
            <a:ext cx="13484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Controller</a:t>
            </a: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2486977" y="1645712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3613784" y="2685842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4653914" y="1645712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2400299" y="2125772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exit</a:t>
            </a:r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2226945" y="1245662"/>
            <a:ext cx="49885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far</a:t>
            </a:r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4480559" y="1245662"/>
            <a:ext cx="7216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near</a:t>
            </a: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3267074" y="2845862"/>
            <a:ext cx="3930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in</a:t>
            </a:r>
          </a:p>
        </p:txBody>
      </p:sp>
      <p:sp>
        <p:nvSpPr>
          <p:cNvPr id="422925" name="Text Box 13"/>
          <p:cNvSpPr txBox="1">
            <a:spLocks noChangeArrowheads="1"/>
          </p:cNvSpPr>
          <p:nvPr/>
        </p:nvSpPr>
        <p:spPr bwMode="auto">
          <a:xfrm>
            <a:off x="4567237" y="2125772"/>
            <a:ext cx="797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enter</a:t>
            </a:r>
          </a:p>
        </p:txBody>
      </p:sp>
      <p:sp>
        <p:nvSpPr>
          <p:cNvPr id="422926" name="Text Box 14"/>
          <p:cNvSpPr txBox="1">
            <a:spLocks noChangeArrowheads="1"/>
          </p:cNvSpPr>
          <p:nvPr/>
        </p:nvSpPr>
        <p:spPr bwMode="auto">
          <a:xfrm>
            <a:off x="3267075" y="1725722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2927" name="Text Box 15"/>
          <p:cNvSpPr txBox="1">
            <a:spLocks noChangeArrowheads="1"/>
          </p:cNvSpPr>
          <p:nvPr/>
        </p:nvSpPr>
        <p:spPr bwMode="auto">
          <a:xfrm>
            <a:off x="1880234" y="3325922"/>
            <a:ext cx="78701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Train</a:t>
            </a:r>
          </a:p>
        </p:txBody>
      </p:sp>
      <p:sp>
        <p:nvSpPr>
          <p:cNvPr id="422928" name="Text Box 16"/>
          <p:cNvSpPr txBox="1">
            <a:spLocks noChangeArrowheads="1"/>
          </p:cNvSpPr>
          <p:nvPr/>
        </p:nvSpPr>
        <p:spPr bwMode="auto">
          <a:xfrm>
            <a:off x="2400300" y="2445812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2929" name="Text Box 17"/>
          <p:cNvSpPr txBox="1">
            <a:spLocks noChangeArrowheads="1"/>
          </p:cNvSpPr>
          <p:nvPr/>
        </p:nvSpPr>
        <p:spPr bwMode="auto">
          <a:xfrm>
            <a:off x="4307205" y="2445812"/>
            <a:ext cx="79060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 2</a:t>
            </a:r>
          </a:p>
        </p:txBody>
      </p:sp>
      <p:sp>
        <p:nvSpPr>
          <p:cNvPr id="422930" name="Text Box 18"/>
          <p:cNvSpPr txBox="1">
            <a:spLocks noChangeArrowheads="1"/>
          </p:cNvSpPr>
          <p:nvPr/>
        </p:nvSpPr>
        <p:spPr bwMode="auto">
          <a:xfrm>
            <a:off x="5087302" y="1645712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x &lt;= 5</a:t>
            </a:r>
          </a:p>
        </p:txBody>
      </p:sp>
      <p:sp>
        <p:nvSpPr>
          <p:cNvPr id="422931" name="Line 19"/>
          <p:cNvSpPr>
            <a:spLocks noChangeShapeType="1"/>
          </p:cNvSpPr>
          <p:nvPr/>
        </p:nvSpPr>
        <p:spPr bwMode="auto">
          <a:xfrm>
            <a:off x="2920365" y="1805732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32" name="Line 20"/>
          <p:cNvSpPr>
            <a:spLocks noChangeShapeType="1"/>
          </p:cNvSpPr>
          <p:nvPr/>
        </p:nvSpPr>
        <p:spPr bwMode="auto">
          <a:xfrm flipH="1">
            <a:off x="4047172" y="2045762"/>
            <a:ext cx="78009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33" name="Line 21"/>
          <p:cNvSpPr>
            <a:spLocks noChangeShapeType="1"/>
          </p:cNvSpPr>
          <p:nvPr/>
        </p:nvSpPr>
        <p:spPr bwMode="auto">
          <a:xfrm flipH="1" flipV="1">
            <a:off x="2747010" y="2045762"/>
            <a:ext cx="8667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grpSp>
        <p:nvGrpSpPr>
          <p:cNvPr id="422934" name="Group 22"/>
          <p:cNvGrpSpPr>
            <a:grpSpLocks/>
          </p:cNvGrpSpPr>
          <p:nvPr/>
        </p:nvGrpSpPr>
        <p:grpSpPr bwMode="auto">
          <a:xfrm>
            <a:off x="6385658" y="1165653"/>
            <a:ext cx="4161777" cy="2175272"/>
            <a:chOff x="3263" y="528"/>
            <a:chExt cx="2305" cy="1305"/>
          </a:xfrm>
        </p:grpSpPr>
        <p:grpSp>
          <p:nvGrpSpPr>
            <p:cNvPr id="422935" name="Group 23"/>
            <p:cNvGrpSpPr>
              <a:grpSpLocks/>
            </p:cNvGrpSpPr>
            <p:nvPr/>
          </p:nvGrpSpPr>
          <p:grpSpPr bwMode="auto">
            <a:xfrm>
              <a:off x="3263" y="528"/>
              <a:ext cx="2289" cy="1305"/>
              <a:chOff x="2832" y="960"/>
              <a:chExt cx="2242" cy="1305"/>
            </a:xfrm>
          </p:grpSpPr>
          <p:sp>
            <p:nvSpPr>
              <p:cNvPr id="422936" name="Oval 2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37" name="Oval 25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38" name="Oval 26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39" name="Oval 27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40" name="Text Box 28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lower</a:t>
                </a:r>
              </a:p>
            </p:txBody>
          </p:sp>
          <p:sp>
            <p:nvSpPr>
              <p:cNvPr id="422941" name="Text Box 29"/>
              <p:cNvSpPr txBox="1">
                <a:spLocks noChangeArrowheads="1"/>
              </p:cNvSpPr>
              <p:nvPr/>
            </p:nvSpPr>
            <p:spPr bwMode="auto">
              <a:xfrm>
                <a:off x="4224" y="2016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down</a:t>
                </a:r>
              </a:p>
            </p:txBody>
          </p:sp>
          <p:sp>
            <p:nvSpPr>
              <p:cNvPr id="422942" name="Text Box 30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6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up</a:t>
                </a:r>
              </a:p>
            </p:txBody>
          </p:sp>
          <p:sp>
            <p:nvSpPr>
              <p:cNvPr id="422943" name="Text Box 31"/>
              <p:cNvSpPr txBox="1">
                <a:spLocks noChangeArrowheads="1"/>
              </p:cNvSpPr>
              <p:nvPr/>
            </p:nvSpPr>
            <p:spPr bwMode="auto">
              <a:xfrm>
                <a:off x="3696" y="172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raise</a:t>
                </a:r>
              </a:p>
            </p:txBody>
          </p:sp>
          <p:sp>
            <p:nvSpPr>
              <p:cNvPr id="422944" name="Text Box 32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2945" name="Text Box 33"/>
              <p:cNvSpPr txBox="1">
                <a:spLocks noChangeArrowheads="1"/>
              </p:cNvSpPr>
              <p:nvPr/>
            </p:nvSpPr>
            <p:spPr bwMode="auto">
              <a:xfrm>
                <a:off x="4560" y="110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1</a:t>
                </a:r>
              </a:p>
            </p:txBody>
          </p:sp>
          <p:sp>
            <p:nvSpPr>
              <p:cNvPr id="422946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2</a:t>
                </a:r>
              </a:p>
            </p:txBody>
          </p:sp>
          <p:sp>
            <p:nvSpPr>
              <p:cNvPr id="422947" name="Text Box 35"/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FF33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&gt;= 1</a:t>
                </a:r>
              </a:p>
            </p:txBody>
          </p:sp>
          <p:sp>
            <p:nvSpPr>
              <p:cNvPr id="422948" name="Text Box 36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47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2949" name="Line 3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50" name="Line 38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51" name="Line 39"/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2952" name="Line 40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</p:grpSp>
        <p:sp>
          <p:nvSpPr>
            <p:cNvPr id="422953" name="Rectangle 41"/>
            <p:cNvSpPr>
              <a:spLocks noChangeArrowheads="1"/>
            </p:cNvSpPr>
            <p:nvPr/>
          </p:nvSpPr>
          <p:spPr bwMode="auto">
            <a:xfrm>
              <a:off x="3264" y="528"/>
              <a:ext cx="2304" cy="12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grpSp>
        <p:nvGrpSpPr>
          <p:cNvPr id="422954" name="Group 42"/>
          <p:cNvGrpSpPr>
            <a:grpSpLocks/>
          </p:cNvGrpSpPr>
          <p:nvPr/>
        </p:nvGrpSpPr>
        <p:grpSpPr bwMode="auto">
          <a:xfrm>
            <a:off x="4307205" y="3485944"/>
            <a:ext cx="4160520" cy="2095262"/>
            <a:chOff x="1536" y="1824"/>
            <a:chExt cx="2304" cy="1257"/>
          </a:xfrm>
        </p:grpSpPr>
        <p:sp>
          <p:nvSpPr>
            <p:cNvPr id="422955" name="Text Box 43"/>
            <p:cNvSpPr txBox="1">
              <a:spLocks noChangeArrowheads="1"/>
            </p:cNvSpPr>
            <p:nvPr/>
          </p:nvSpPr>
          <p:spPr bwMode="auto">
            <a:xfrm>
              <a:off x="3168" y="2304"/>
              <a:ext cx="45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lower</a:t>
              </a:r>
            </a:p>
          </p:txBody>
        </p:sp>
        <p:sp>
          <p:nvSpPr>
            <p:cNvPr id="422956" name="Text Box 44"/>
            <p:cNvSpPr txBox="1">
              <a:spLocks noChangeArrowheads="1"/>
            </p:cNvSpPr>
            <p:nvPr/>
          </p:nvSpPr>
          <p:spPr bwMode="auto">
            <a:xfrm>
              <a:off x="2448" y="2592"/>
              <a:ext cx="3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exit</a:t>
              </a:r>
            </a:p>
          </p:txBody>
        </p:sp>
        <p:sp>
          <p:nvSpPr>
            <p:cNvPr id="422957" name="Text Box 45"/>
            <p:cNvSpPr txBox="1">
              <a:spLocks noChangeArrowheads="1"/>
            </p:cNvSpPr>
            <p:nvPr/>
          </p:nvSpPr>
          <p:spPr bwMode="auto">
            <a:xfrm>
              <a:off x="2256" y="1824"/>
              <a:ext cx="7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approach</a:t>
              </a:r>
            </a:p>
          </p:txBody>
        </p:sp>
        <p:sp>
          <p:nvSpPr>
            <p:cNvPr id="422958" name="Text Box 46"/>
            <p:cNvSpPr txBox="1">
              <a:spLocks noChangeArrowheads="1"/>
            </p:cNvSpPr>
            <p:nvPr/>
          </p:nvSpPr>
          <p:spPr bwMode="auto">
            <a:xfrm>
              <a:off x="3264" y="2016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3</a:t>
              </a:r>
            </a:p>
          </p:txBody>
        </p:sp>
        <p:sp>
          <p:nvSpPr>
            <p:cNvPr id="422959" name="Text Box 47"/>
            <p:cNvSpPr txBox="1">
              <a:spLocks noChangeArrowheads="1"/>
            </p:cNvSpPr>
            <p:nvPr/>
          </p:nvSpPr>
          <p:spPr bwMode="auto">
            <a:xfrm>
              <a:off x="1536" y="2688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1</a:t>
              </a:r>
            </a:p>
          </p:txBody>
        </p:sp>
        <p:sp>
          <p:nvSpPr>
            <p:cNvPr id="422960" name="Oval 48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61" name="Oval 49"/>
            <p:cNvSpPr>
              <a:spLocks noChangeArrowheads="1"/>
            </p:cNvSpPr>
            <p:nvPr/>
          </p:nvSpPr>
          <p:spPr bwMode="auto">
            <a:xfrm>
              <a:off x="302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62" name="Oval 50"/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63" name="Oval 51"/>
            <p:cNvSpPr>
              <a:spLocks noChangeArrowheads="1"/>
            </p:cNvSpPr>
            <p:nvPr/>
          </p:nvSpPr>
          <p:spPr bwMode="auto">
            <a:xfrm>
              <a:off x="206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64" name="Text Box 52"/>
            <p:cNvSpPr txBox="1">
              <a:spLocks noChangeArrowheads="1"/>
            </p:cNvSpPr>
            <p:nvPr/>
          </p:nvSpPr>
          <p:spPr bwMode="auto">
            <a:xfrm>
              <a:off x="1680" y="2352"/>
              <a:ext cx="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raise</a:t>
              </a:r>
            </a:p>
          </p:txBody>
        </p:sp>
        <p:sp>
          <p:nvSpPr>
            <p:cNvPr id="422965" name="Text Box 53"/>
            <p:cNvSpPr txBox="1">
              <a:spLocks noChangeArrowheads="1"/>
            </p:cNvSpPr>
            <p:nvPr/>
          </p:nvSpPr>
          <p:spPr bwMode="auto">
            <a:xfrm>
              <a:off x="2400" y="2064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2966" name="Text Box 54"/>
            <p:cNvSpPr txBox="1">
              <a:spLocks noChangeArrowheads="1"/>
            </p:cNvSpPr>
            <p:nvPr/>
          </p:nvSpPr>
          <p:spPr bwMode="auto">
            <a:xfrm>
              <a:off x="2400" y="2832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2967" name="Line 55"/>
            <p:cNvSpPr>
              <a:spLocks noChangeShapeType="1"/>
            </p:cNvSpPr>
            <p:nvPr/>
          </p:nvSpPr>
          <p:spPr bwMode="auto">
            <a:xfrm>
              <a:off x="2304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68" name="Line 56"/>
            <p:cNvSpPr>
              <a:spLocks noChangeShapeType="1"/>
            </p:cNvSpPr>
            <p:nvPr/>
          </p:nvSpPr>
          <p:spPr bwMode="auto">
            <a:xfrm>
              <a:off x="3168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69" name="Line 57"/>
            <p:cNvSpPr>
              <a:spLocks noChangeShapeType="1"/>
            </p:cNvSpPr>
            <p:nvPr/>
          </p:nvSpPr>
          <p:spPr bwMode="auto">
            <a:xfrm flipH="1">
              <a:off x="2304" y="28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70" name="Line 58"/>
            <p:cNvSpPr>
              <a:spLocks noChangeShapeType="1"/>
            </p:cNvSpPr>
            <p:nvPr/>
          </p:nvSpPr>
          <p:spPr bwMode="auto">
            <a:xfrm flipV="1">
              <a:off x="216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2971" name="Rectangle 59"/>
            <p:cNvSpPr>
              <a:spLocks noChangeArrowheads="1"/>
            </p:cNvSpPr>
            <p:nvPr/>
          </p:nvSpPr>
          <p:spPr bwMode="auto">
            <a:xfrm>
              <a:off x="1536" y="1824"/>
              <a:ext cx="2304" cy="124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422972" name="Rectangle 60"/>
          <p:cNvSpPr>
            <a:spLocks noChangeArrowheads="1"/>
          </p:cNvSpPr>
          <p:nvPr/>
        </p:nvSpPr>
        <p:spPr bwMode="auto">
          <a:xfrm>
            <a:off x="2226944" y="1165652"/>
            <a:ext cx="3900488" cy="216027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73" name="Oval 61"/>
          <p:cNvSpPr>
            <a:spLocks noChangeArrowheads="1"/>
          </p:cNvSpPr>
          <p:nvPr/>
        </p:nvSpPr>
        <p:spPr bwMode="auto">
          <a:xfrm>
            <a:off x="5347334" y="3885992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74" name="Oval 62"/>
          <p:cNvSpPr>
            <a:spLocks noChangeArrowheads="1"/>
          </p:cNvSpPr>
          <p:nvPr/>
        </p:nvSpPr>
        <p:spPr bwMode="auto">
          <a:xfrm>
            <a:off x="2573654" y="1725722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75" name="Oval 63"/>
          <p:cNvSpPr>
            <a:spLocks noChangeArrowheads="1"/>
          </p:cNvSpPr>
          <p:nvPr/>
        </p:nvSpPr>
        <p:spPr bwMode="auto">
          <a:xfrm>
            <a:off x="7427594" y="1565702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76" name="Line 64"/>
          <p:cNvSpPr>
            <a:spLocks noChangeShapeType="1"/>
          </p:cNvSpPr>
          <p:nvPr/>
        </p:nvSpPr>
        <p:spPr bwMode="auto">
          <a:xfrm>
            <a:off x="2400299" y="6606332"/>
            <a:ext cx="1300163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>
            <a:off x="2400300" y="6686342"/>
            <a:ext cx="780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9594532" y="6766352"/>
            <a:ext cx="69281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dirty="0">
                <a:latin typeface="Arial" panose="020B0604020202020204" pitchFamily="34" charset="0"/>
                <a:ea typeface="新細明體" pitchFamily="18" charset="-120"/>
              </a:rPr>
              <a:t>time</a:t>
            </a:r>
          </a:p>
        </p:txBody>
      </p:sp>
      <p:sp>
        <p:nvSpPr>
          <p:cNvPr id="422979" name="Text Box 67"/>
          <p:cNvSpPr txBox="1">
            <a:spLocks noChangeArrowheads="1"/>
          </p:cNvSpPr>
          <p:nvPr/>
        </p:nvSpPr>
        <p:spPr bwMode="auto">
          <a:xfrm>
            <a:off x="3007042" y="1165652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2980" name="Text Box 68"/>
          <p:cNvSpPr txBox="1">
            <a:spLocks noChangeArrowheads="1"/>
          </p:cNvSpPr>
          <p:nvPr/>
        </p:nvSpPr>
        <p:spPr bwMode="auto">
          <a:xfrm>
            <a:off x="3267075" y="1485692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&gt;= 1</a:t>
            </a:r>
          </a:p>
        </p:txBody>
      </p:sp>
    </p:spTree>
    <p:extLst>
      <p:ext uri="{BB962C8B-B14F-4D97-AF65-F5344CB8AC3E}">
        <p14:creationId xmlns:p14="http://schemas.microsoft.com/office/powerpoint/2010/main" val="30089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And one more: Rail Gate Crossing</a:t>
            </a:r>
            <a:endParaRPr lang="en-US" altLang="zh-TW" sz="40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7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D6EC-C114-4AC1-BA2C-2E9D0D18E1C2}" type="slidenum">
              <a:rPr lang="zh-TW" altLang="en-US"/>
              <a:pPr/>
              <a:t>21</a:t>
            </a:fld>
            <a:endParaRPr lang="zh-TW" altLang="en-US"/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9941243" y="3322553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Gate</a:t>
            </a:r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2747010" y="4202663"/>
            <a:ext cx="13484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Controller</a:t>
            </a:r>
          </a:p>
        </p:txBody>
      </p:sp>
      <p:sp>
        <p:nvSpPr>
          <p:cNvPr id="423942" name="Oval 6"/>
          <p:cNvSpPr>
            <a:spLocks noChangeArrowheads="1"/>
          </p:cNvSpPr>
          <p:nvPr/>
        </p:nvSpPr>
        <p:spPr bwMode="auto">
          <a:xfrm>
            <a:off x="2486977" y="1642343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43" name="Oval 7"/>
          <p:cNvSpPr>
            <a:spLocks noChangeArrowheads="1"/>
          </p:cNvSpPr>
          <p:nvPr/>
        </p:nvSpPr>
        <p:spPr bwMode="auto">
          <a:xfrm>
            <a:off x="3613784" y="2682473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44" name="Oval 8"/>
          <p:cNvSpPr>
            <a:spLocks noChangeArrowheads="1"/>
          </p:cNvSpPr>
          <p:nvPr/>
        </p:nvSpPr>
        <p:spPr bwMode="auto">
          <a:xfrm>
            <a:off x="4653914" y="1642343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45" name="Text Box 9"/>
          <p:cNvSpPr txBox="1">
            <a:spLocks noChangeArrowheads="1"/>
          </p:cNvSpPr>
          <p:nvPr/>
        </p:nvSpPr>
        <p:spPr bwMode="auto">
          <a:xfrm>
            <a:off x="2400299" y="2122403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exit</a:t>
            </a:r>
          </a:p>
        </p:txBody>
      </p:sp>
      <p:sp>
        <p:nvSpPr>
          <p:cNvPr id="423946" name="Text Box 10"/>
          <p:cNvSpPr txBox="1">
            <a:spLocks noChangeArrowheads="1"/>
          </p:cNvSpPr>
          <p:nvPr/>
        </p:nvSpPr>
        <p:spPr bwMode="auto">
          <a:xfrm>
            <a:off x="2226945" y="1242293"/>
            <a:ext cx="49885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far</a:t>
            </a:r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4480559" y="1242293"/>
            <a:ext cx="7216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near</a:t>
            </a:r>
          </a:p>
        </p:txBody>
      </p:sp>
      <p:sp>
        <p:nvSpPr>
          <p:cNvPr id="423948" name="Text Box 12"/>
          <p:cNvSpPr txBox="1">
            <a:spLocks noChangeArrowheads="1"/>
          </p:cNvSpPr>
          <p:nvPr/>
        </p:nvSpPr>
        <p:spPr bwMode="auto">
          <a:xfrm>
            <a:off x="3267074" y="2842493"/>
            <a:ext cx="3930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in</a:t>
            </a:r>
          </a:p>
        </p:txBody>
      </p:sp>
      <p:sp>
        <p:nvSpPr>
          <p:cNvPr id="423949" name="Text Box 13"/>
          <p:cNvSpPr txBox="1">
            <a:spLocks noChangeArrowheads="1"/>
          </p:cNvSpPr>
          <p:nvPr/>
        </p:nvSpPr>
        <p:spPr bwMode="auto">
          <a:xfrm>
            <a:off x="4567237" y="2122403"/>
            <a:ext cx="797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enter</a:t>
            </a:r>
          </a:p>
        </p:txBody>
      </p:sp>
      <p:sp>
        <p:nvSpPr>
          <p:cNvPr id="423950" name="Text Box 14"/>
          <p:cNvSpPr txBox="1">
            <a:spLocks noChangeArrowheads="1"/>
          </p:cNvSpPr>
          <p:nvPr/>
        </p:nvSpPr>
        <p:spPr bwMode="auto">
          <a:xfrm>
            <a:off x="3267075" y="1722353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1880234" y="3322553"/>
            <a:ext cx="78701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Train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2400300" y="2442443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3953" name="Text Box 17"/>
          <p:cNvSpPr txBox="1">
            <a:spLocks noChangeArrowheads="1"/>
          </p:cNvSpPr>
          <p:nvPr/>
        </p:nvSpPr>
        <p:spPr bwMode="auto">
          <a:xfrm>
            <a:off x="4307205" y="2442443"/>
            <a:ext cx="79060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 2</a:t>
            </a:r>
          </a:p>
        </p:txBody>
      </p:sp>
      <p:sp>
        <p:nvSpPr>
          <p:cNvPr id="423954" name="Text Box 18"/>
          <p:cNvSpPr txBox="1">
            <a:spLocks noChangeArrowheads="1"/>
          </p:cNvSpPr>
          <p:nvPr/>
        </p:nvSpPr>
        <p:spPr bwMode="auto">
          <a:xfrm>
            <a:off x="5087302" y="1642343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x &lt;= 5</a:t>
            </a:r>
          </a:p>
        </p:txBody>
      </p:sp>
      <p:sp>
        <p:nvSpPr>
          <p:cNvPr id="423955" name="Line 19"/>
          <p:cNvSpPr>
            <a:spLocks noChangeShapeType="1"/>
          </p:cNvSpPr>
          <p:nvPr/>
        </p:nvSpPr>
        <p:spPr bwMode="auto">
          <a:xfrm>
            <a:off x="2920365" y="1802363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56" name="Line 20"/>
          <p:cNvSpPr>
            <a:spLocks noChangeShapeType="1"/>
          </p:cNvSpPr>
          <p:nvPr/>
        </p:nvSpPr>
        <p:spPr bwMode="auto">
          <a:xfrm flipH="1">
            <a:off x="4047172" y="2042393"/>
            <a:ext cx="78009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57" name="Line 21"/>
          <p:cNvSpPr>
            <a:spLocks noChangeShapeType="1"/>
          </p:cNvSpPr>
          <p:nvPr/>
        </p:nvSpPr>
        <p:spPr bwMode="auto">
          <a:xfrm flipH="1" flipV="1">
            <a:off x="2747010" y="2042393"/>
            <a:ext cx="8667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grpSp>
        <p:nvGrpSpPr>
          <p:cNvPr id="423958" name="Group 22"/>
          <p:cNvGrpSpPr>
            <a:grpSpLocks/>
          </p:cNvGrpSpPr>
          <p:nvPr/>
        </p:nvGrpSpPr>
        <p:grpSpPr bwMode="auto">
          <a:xfrm>
            <a:off x="6385658" y="1162284"/>
            <a:ext cx="4161777" cy="2175272"/>
            <a:chOff x="3263" y="528"/>
            <a:chExt cx="2305" cy="1305"/>
          </a:xfrm>
        </p:grpSpPr>
        <p:grpSp>
          <p:nvGrpSpPr>
            <p:cNvPr id="423959" name="Group 23"/>
            <p:cNvGrpSpPr>
              <a:grpSpLocks/>
            </p:cNvGrpSpPr>
            <p:nvPr/>
          </p:nvGrpSpPr>
          <p:grpSpPr bwMode="auto">
            <a:xfrm>
              <a:off x="3263" y="528"/>
              <a:ext cx="2289" cy="1305"/>
              <a:chOff x="2832" y="960"/>
              <a:chExt cx="2242" cy="1305"/>
            </a:xfrm>
          </p:grpSpPr>
          <p:sp>
            <p:nvSpPr>
              <p:cNvPr id="423960" name="Oval 2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61" name="Oval 25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62" name="Oval 26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63" name="Oval 27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64" name="Text Box 28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lower</a:t>
                </a:r>
              </a:p>
            </p:txBody>
          </p:sp>
          <p:sp>
            <p:nvSpPr>
              <p:cNvPr id="423965" name="Text Box 29"/>
              <p:cNvSpPr txBox="1">
                <a:spLocks noChangeArrowheads="1"/>
              </p:cNvSpPr>
              <p:nvPr/>
            </p:nvSpPr>
            <p:spPr bwMode="auto">
              <a:xfrm>
                <a:off x="4224" y="2016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down</a:t>
                </a:r>
              </a:p>
            </p:txBody>
          </p:sp>
          <p:sp>
            <p:nvSpPr>
              <p:cNvPr id="423966" name="Text Box 30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6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up</a:t>
                </a:r>
              </a:p>
            </p:txBody>
          </p:sp>
          <p:sp>
            <p:nvSpPr>
              <p:cNvPr id="423967" name="Text Box 31"/>
              <p:cNvSpPr txBox="1">
                <a:spLocks noChangeArrowheads="1"/>
              </p:cNvSpPr>
              <p:nvPr/>
            </p:nvSpPr>
            <p:spPr bwMode="auto">
              <a:xfrm>
                <a:off x="3696" y="172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raise</a:t>
                </a:r>
              </a:p>
            </p:txBody>
          </p:sp>
          <p:sp>
            <p:nvSpPr>
              <p:cNvPr id="423968" name="Text Box 32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3969" name="Text Box 33"/>
              <p:cNvSpPr txBox="1">
                <a:spLocks noChangeArrowheads="1"/>
              </p:cNvSpPr>
              <p:nvPr/>
            </p:nvSpPr>
            <p:spPr bwMode="auto">
              <a:xfrm>
                <a:off x="4560" y="110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1</a:t>
                </a:r>
              </a:p>
            </p:txBody>
          </p:sp>
          <p:sp>
            <p:nvSpPr>
              <p:cNvPr id="423970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2</a:t>
                </a:r>
              </a:p>
            </p:txBody>
          </p:sp>
          <p:sp>
            <p:nvSpPr>
              <p:cNvPr id="423971" name="Text Box 35"/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FF33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&gt;= 1</a:t>
                </a:r>
              </a:p>
            </p:txBody>
          </p:sp>
          <p:sp>
            <p:nvSpPr>
              <p:cNvPr id="42397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47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3973" name="Line 3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74" name="Line 38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75" name="Line 39"/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3976" name="Line 40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</p:grpSp>
        <p:sp>
          <p:nvSpPr>
            <p:cNvPr id="423977" name="Rectangle 41"/>
            <p:cNvSpPr>
              <a:spLocks noChangeArrowheads="1"/>
            </p:cNvSpPr>
            <p:nvPr/>
          </p:nvSpPr>
          <p:spPr bwMode="auto">
            <a:xfrm>
              <a:off x="3264" y="528"/>
              <a:ext cx="2304" cy="12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grpSp>
        <p:nvGrpSpPr>
          <p:cNvPr id="423978" name="Group 42"/>
          <p:cNvGrpSpPr>
            <a:grpSpLocks/>
          </p:cNvGrpSpPr>
          <p:nvPr/>
        </p:nvGrpSpPr>
        <p:grpSpPr bwMode="auto">
          <a:xfrm>
            <a:off x="4307205" y="3482575"/>
            <a:ext cx="4160520" cy="2095262"/>
            <a:chOff x="1536" y="1824"/>
            <a:chExt cx="2304" cy="1257"/>
          </a:xfrm>
        </p:grpSpPr>
        <p:sp>
          <p:nvSpPr>
            <p:cNvPr id="423979" name="Text Box 43"/>
            <p:cNvSpPr txBox="1">
              <a:spLocks noChangeArrowheads="1"/>
            </p:cNvSpPr>
            <p:nvPr/>
          </p:nvSpPr>
          <p:spPr bwMode="auto">
            <a:xfrm>
              <a:off x="3168" y="2304"/>
              <a:ext cx="45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lower</a:t>
              </a:r>
            </a:p>
          </p:txBody>
        </p:sp>
        <p:sp>
          <p:nvSpPr>
            <p:cNvPr id="423980" name="Text Box 44"/>
            <p:cNvSpPr txBox="1">
              <a:spLocks noChangeArrowheads="1"/>
            </p:cNvSpPr>
            <p:nvPr/>
          </p:nvSpPr>
          <p:spPr bwMode="auto">
            <a:xfrm>
              <a:off x="2448" y="2592"/>
              <a:ext cx="3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exit</a:t>
              </a:r>
            </a:p>
          </p:txBody>
        </p:sp>
        <p:sp>
          <p:nvSpPr>
            <p:cNvPr id="423981" name="Text Box 45"/>
            <p:cNvSpPr txBox="1">
              <a:spLocks noChangeArrowheads="1"/>
            </p:cNvSpPr>
            <p:nvPr/>
          </p:nvSpPr>
          <p:spPr bwMode="auto">
            <a:xfrm>
              <a:off x="2256" y="1824"/>
              <a:ext cx="7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approach</a:t>
              </a:r>
            </a:p>
          </p:txBody>
        </p:sp>
        <p:sp>
          <p:nvSpPr>
            <p:cNvPr id="423982" name="Text Box 46"/>
            <p:cNvSpPr txBox="1">
              <a:spLocks noChangeArrowheads="1"/>
            </p:cNvSpPr>
            <p:nvPr/>
          </p:nvSpPr>
          <p:spPr bwMode="auto">
            <a:xfrm>
              <a:off x="3264" y="2016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3</a:t>
              </a:r>
            </a:p>
          </p:txBody>
        </p:sp>
        <p:sp>
          <p:nvSpPr>
            <p:cNvPr id="423983" name="Text Box 47"/>
            <p:cNvSpPr txBox="1">
              <a:spLocks noChangeArrowheads="1"/>
            </p:cNvSpPr>
            <p:nvPr/>
          </p:nvSpPr>
          <p:spPr bwMode="auto">
            <a:xfrm>
              <a:off x="1536" y="2688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1</a:t>
              </a:r>
            </a:p>
          </p:txBody>
        </p:sp>
        <p:sp>
          <p:nvSpPr>
            <p:cNvPr id="423984" name="Oval 48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85" name="Oval 49"/>
            <p:cNvSpPr>
              <a:spLocks noChangeArrowheads="1"/>
            </p:cNvSpPr>
            <p:nvPr/>
          </p:nvSpPr>
          <p:spPr bwMode="auto">
            <a:xfrm>
              <a:off x="302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86" name="Oval 50"/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87" name="Oval 51"/>
            <p:cNvSpPr>
              <a:spLocks noChangeArrowheads="1"/>
            </p:cNvSpPr>
            <p:nvPr/>
          </p:nvSpPr>
          <p:spPr bwMode="auto">
            <a:xfrm>
              <a:off x="206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88" name="Text Box 52"/>
            <p:cNvSpPr txBox="1">
              <a:spLocks noChangeArrowheads="1"/>
            </p:cNvSpPr>
            <p:nvPr/>
          </p:nvSpPr>
          <p:spPr bwMode="auto">
            <a:xfrm>
              <a:off x="1680" y="2352"/>
              <a:ext cx="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raise</a:t>
              </a:r>
            </a:p>
          </p:txBody>
        </p:sp>
        <p:sp>
          <p:nvSpPr>
            <p:cNvPr id="423989" name="Text Box 53"/>
            <p:cNvSpPr txBox="1">
              <a:spLocks noChangeArrowheads="1"/>
            </p:cNvSpPr>
            <p:nvPr/>
          </p:nvSpPr>
          <p:spPr bwMode="auto">
            <a:xfrm>
              <a:off x="2400" y="2064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3990" name="Text Box 54"/>
            <p:cNvSpPr txBox="1">
              <a:spLocks noChangeArrowheads="1"/>
            </p:cNvSpPr>
            <p:nvPr/>
          </p:nvSpPr>
          <p:spPr bwMode="auto">
            <a:xfrm>
              <a:off x="2400" y="2832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3991" name="Line 55"/>
            <p:cNvSpPr>
              <a:spLocks noChangeShapeType="1"/>
            </p:cNvSpPr>
            <p:nvPr/>
          </p:nvSpPr>
          <p:spPr bwMode="auto">
            <a:xfrm>
              <a:off x="2304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92" name="Line 56"/>
            <p:cNvSpPr>
              <a:spLocks noChangeShapeType="1"/>
            </p:cNvSpPr>
            <p:nvPr/>
          </p:nvSpPr>
          <p:spPr bwMode="auto">
            <a:xfrm>
              <a:off x="3168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93" name="Line 57"/>
            <p:cNvSpPr>
              <a:spLocks noChangeShapeType="1"/>
            </p:cNvSpPr>
            <p:nvPr/>
          </p:nvSpPr>
          <p:spPr bwMode="auto">
            <a:xfrm flipH="1">
              <a:off x="2304" y="28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94" name="Line 58"/>
            <p:cNvSpPr>
              <a:spLocks noChangeShapeType="1"/>
            </p:cNvSpPr>
            <p:nvPr/>
          </p:nvSpPr>
          <p:spPr bwMode="auto">
            <a:xfrm flipV="1">
              <a:off x="216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3995" name="Rectangle 59"/>
            <p:cNvSpPr>
              <a:spLocks noChangeArrowheads="1"/>
            </p:cNvSpPr>
            <p:nvPr/>
          </p:nvSpPr>
          <p:spPr bwMode="auto">
            <a:xfrm>
              <a:off x="1536" y="1824"/>
              <a:ext cx="2304" cy="124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2226944" y="1162283"/>
            <a:ext cx="3900488" cy="216027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97" name="Oval 61"/>
          <p:cNvSpPr>
            <a:spLocks noChangeArrowheads="1"/>
          </p:cNvSpPr>
          <p:nvPr/>
        </p:nvSpPr>
        <p:spPr bwMode="auto">
          <a:xfrm>
            <a:off x="7080884" y="3882623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98" name="Oval 62"/>
          <p:cNvSpPr>
            <a:spLocks noChangeArrowheads="1"/>
          </p:cNvSpPr>
          <p:nvPr/>
        </p:nvSpPr>
        <p:spPr bwMode="auto">
          <a:xfrm>
            <a:off x="4740592" y="1722353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3999" name="Oval 63"/>
          <p:cNvSpPr>
            <a:spLocks noChangeArrowheads="1"/>
          </p:cNvSpPr>
          <p:nvPr/>
        </p:nvSpPr>
        <p:spPr bwMode="auto">
          <a:xfrm>
            <a:off x="7427594" y="1562333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2400299" y="6602963"/>
            <a:ext cx="1300163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 flipV="1">
            <a:off x="3700462" y="6202913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3007042" y="5802863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4003" name="Line 67"/>
          <p:cNvSpPr>
            <a:spLocks noChangeShapeType="1"/>
          </p:cNvSpPr>
          <p:nvPr/>
        </p:nvSpPr>
        <p:spPr bwMode="auto">
          <a:xfrm>
            <a:off x="2400300" y="6682973"/>
            <a:ext cx="780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9594532" y="6762983"/>
            <a:ext cx="69281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time</a:t>
            </a:r>
          </a:p>
        </p:txBody>
      </p:sp>
      <p:grpSp>
        <p:nvGrpSpPr>
          <p:cNvPr id="424005" name="Group 69"/>
          <p:cNvGrpSpPr>
            <a:grpSpLocks/>
          </p:cNvGrpSpPr>
          <p:nvPr/>
        </p:nvGrpSpPr>
        <p:grpSpPr bwMode="auto">
          <a:xfrm>
            <a:off x="3787139" y="6602968"/>
            <a:ext cx="1473518" cy="655082"/>
            <a:chOff x="1488" y="3792"/>
            <a:chExt cx="816" cy="393"/>
          </a:xfrm>
        </p:grpSpPr>
        <p:sp>
          <p:nvSpPr>
            <p:cNvPr id="424006" name="Line 70"/>
            <p:cNvSpPr>
              <a:spLocks noChangeShapeType="1"/>
            </p:cNvSpPr>
            <p:nvPr/>
          </p:nvSpPr>
          <p:spPr bwMode="auto">
            <a:xfrm>
              <a:off x="1488" y="3792"/>
              <a:ext cx="816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4007" name="AutoShape 71"/>
            <p:cNvSpPr>
              <a:spLocks/>
            </p:cNvSpPr>
            <p:nvPr/>
          </p:nvSpPr>
          <p:spPr bwMode="auto">
            <a:xfrm rot="-5400000">
              <a:off x="1872" y="3504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4008" name="Rectangle 72"/>
            <p:cNvSpPr>
              <a:spLocks noChangeArrowheads="1"/>
            </p:cNvSpPr>
            <p:nvPr/>
          </p:nvSpPr>
          <p:spPr bwMode="auto">
            <a:xfrm>
              <a:off x="1584" y="3936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3</a:t>
              </a:r>
            </a:p>
          </p:txBody>
        </p:sp>
      </p:grpSp>
      <p:sp>
        <p:nvSpPr>
          <p:cNvPr id="424009" name="Text Box 73"/>
          <p:cNvSpPr txBox="1">
            <a:spLocks noChangeArrowheads="1"/>
          </p:cNvSpPr>
          <p:nvPr/>
        </p:nvSpPr>
        <p:spPr bwMode="auto">
          <a:xfrm>
            <a:off x="3007042" y="1162283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4010" name="Text Box 74"/>
          <p:cNvSpPr txBox="1">
            <a:spLocks noChangeArrowheads="1"/>
          </p:cNvSpPr>
          <p:nvPr/>
        </p:nvSpPr>
        <p:spPr bwMode="auto">
          <a:xfrm>
            <a:off x="3267075" y="1482323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&gt;= 1</a:t>
            </a:r>
          </a:p>
        </p:txBody>
      </p:sp>
    </p:spTree>
    <p:extLst>
      <p:ext uri="{BB962C8B-B14F-4D97-AF65-F5344CB8AC3E}">
        <p14:creationId xmlns:p14="http://schemas.microsoft.com/office/powerpoint/2010/main" val="17415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And one more: Rail Gate Crossing</a:t>
            </a:r>
            <a:endParaRPr lang="en-US" altLang="zh-TW" sz="40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8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1959-94B8-4DAE-A125-C720036CD3B8}" type="slidenum">
              <a:rPr lang="zh-TW" altLang="en-US"/>
              <a:pPr/>
              <a:t>22</a:t>
            </a:fld>
            <a:endParaRPr lang="zh-TW" altLang="en-US"/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9941243" y="3319220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Gate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2747010" y="4199330"/>
            <a:ext cx="13484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Controller</a:t>
            </a:r>
          </a:p>
        </p:txBody>
      </p:sp>
      <p:sp>
        <p:nvSpPr>
          <p:cNvPr id="424966" name="Oval 6"/>
          <p:cNvSpPr>
            <a:spLocks noChangeArrowheads="1"/>
          </p:cNvSpPr>
          <p:nvPr/>
        </p:nvSpPr>
        <p:spPr bwMode="auto">
          <a:xfrm>
            <a:off x="2486977" y="1639010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967" name="Oval 7"/>
          <p:cNvSpPr>
            <a:spLocks noChangeArrowheads="1"/>
          </p:cNvSpPr>
          <p:nvPr/>
        </p:nvSpPr>
        <p:spPr bwMode="auto">
          <a:xfrm>
            <a:off x="3613784" y="2679140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968" name="Oval 8"/>
          <p:cNvSpPr>
            <a:spLocks noChangeArrowheads="1"/>
          </p:cNvSpPr>
          <p:nvPr/>
        </p:nvSpPr>
        <p:spPr bwMode="auto">
          <a:xfrm>
            <a:off x="4653914" y="1639010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2400299" y="2119070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exit</a:t>
            </a: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2226945" y="1238960"/>
            <a:ext cx="49885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far</a:t>
            </a:r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4480559" y="1238960"/>
            <a:ext cx="7216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near</a:t>
            </a:r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3267074" y="2839160"/>
            <a:ext cx="3930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in</a:t>
            </a:r>
          </a:p>
        </p:txBody>
      </p: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4567237" y="2119070"/>
            <a:ext cx="797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enter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3267075" y="1719020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4975" name="Text Box 15"/>
          <p:cNvSpPr txBox="1">
            <a:spLocks noChangeArrowheads="1"/>
          </p:cNvSpPr>
          <p:nvPr/>
        </p:nvSpPr>
        <p:spPr bwMode="auto">
          <a:xfrm>
            <a:off x="1880234" y="3319220"/>
            <a:ext cx="78701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Train</a:t>
            </a:r>
          </a:p>
        </p:txBody>
      </p:sp>
      <p:sp>
        <p:nvSpPr>
          <p:cNvPr id="424976" name="Text Box 16"/>
          <p:cNvSpPr txBox="1">
            <a:spLocks noChangeArrowheads="1"/>
          </p:cNvSpPr>
          <p:nvPr/>
        </p:nvSpPr>
        <p:spPr bwMode="auto">
          <a:xfrm>
            <a:off x="2400300" y="2439110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4307205" y="2439110"/>
            <a:ext cx="79060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 2</a:t>
            </a:r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5087302" y="1639010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x &lt;= 5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2920365" y="179903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980" name="Line 20"/>
          <p:cNvSpPr>
            <a:spLocks noChangeShapeType="1"/>
          </p:cNvSpPr>
          <p:nvPr/>
        </p:nvSpPr>
        <p:spPr bwMode="auto">
          <a:xfrm flipH="1">
            <a:off x="4047172" y="2039060"/>
            <a:ext cx="78009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4981" name="Line 21"/>
          <p:cNvSpPr>
            <a:spLocks noChangeShapeType="1"/>
          </p:cNvSpPr>
          <p:nvPr/>
        </p:nvSpPr>
        <p:spPr bwMode="auto">
          <a:xfrm flipH="1" flipV="1">
            <a:off x="2747010" y="2039060"/>
            <a:ext cx="8667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grpSp>
        <p:nvGrpSpPr>
          <p:cNvPr id="424982" name="Group 22"/>
          <p:cNvGrpSpPr>
            <a:grpSpLocks/>
          </p:cNvGrpSpPr>
          <p:nvPr/>
        </p:nvGrpSpPr>
        <p:grpSpPr bwMode="auto">
          <a:xfrm>
            <a:off x="6385658" y="1158951"/>
            <a:ext cx="4161777" cy="2175272"/>
            <a:chOff x="3263" y="528"/>
            <a:chExt cx="2305" cy="1305"/>
          </a:xfrm>
        </p:grpSpPr>
        <p:grpSp>
          <p:nvGrpSpPr>
            <p:cNvPr id="424983" name="Group 23"/>
            <p:cNvGrpSpPr>
              <a:grpSpLocks/>
            </p:cNvGrpSpPr>
            <p:nvPr/>
          </p:nvGrpSpPr>
          <p:grpSpPr bwMode="auto">
            <a:xfrm>
              <a:off x="3263" y="528"/>
              <a:ext cx="2289" cy="1305"/>
              <a:chOff x="2832" y="960"/>
              <a:chExt cx="2242" cy="1305"/>
            </a:xfrm>
          </p:grpSpPr>
          <p:sp>
            <p:nvSpPr>
              <p:cNvPr id="424984" name="Oval 2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4985" name="Oval 25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4986" name="Oval 26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4987" name="Oval 27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4988" name="Text Box 28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lower</a:t>
                </a:r>
              </a:p>
            </p:txBody>
          </p:sp>
          <p:sp>
            <p:nvSpPr>
              <p:cNvPr id="424989" name="Text Box 29"/>
              <p:cNvSpPr txBox="1">
                <a:spLocks noChangeArrowheads="1"/>
              </p:cNvSpPr>
              <p:nvPr/>
            </p:nvSpPr>
            <p:spPr bwMode="auto">
              <a:xfrm>
                <a:off x="4224" y="2016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down</a:t>
                </a:r>
              </a:p>
            </p:txBody>
          </p:sp>
          <p:sp>
            <p:nvSpPr>
              <p:cNvPr id="424990" name="Text Box 30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6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up</a:t>
                </a:r>
              </a:p>
            </p:txBody>
          </p:sp>
          <p:sp>
            <p:nvSpPr>
              <p:cNvPr id="424991" name="Text Box 31"/>
              <p:cNvSpPr txBox="1">
                <a:spLocks noChangeArrowheads="1"/>
              </p:cNvSpPr>
              <p:nvPr/>
            </p:nvSpPr>
            <p:spPr bwMode="auto">
              <a:xfrm>
                <a:off x="3696" y="172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raise</a:t>
                </a:r>
              </a:p>
            </p:txBody>
          </p:sp>
          <p:sp>
            <p:nvSpPr>
              <p:cNvPr id="424992" name="Text Box 32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4993" name="Text Box 33"/>
              <p:cNvSpPr txBox="1">
                <a:spLocks noChangeArrowheads="1"/>
              </p:cNvSpPr>
              <p:nvPr/>
            </p:nvSpPr>
            <p:spPr bwMode="auto">
              <a:xfrm>
                <a:off x="4560" y="110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1</a:t>
                </a:r>
              </a:p>
            </p:txBody>
          </p:sp>
          <p:sp>
            <p:nvSpPr>
              <p:cNvPr id="424994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2</a:t>
                </a:r>
              </a:p>
            </p:txBody>
          </p:sp>
          <p:sp>
            <p:nvSpPr>
              <p:cNvPr id="424995" name="Text Box 35"/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FF33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&gt;= 1</a:t>
                </a:r>
              </a:p>
            </p:txBody>
          </p:sp>
          <p:sp>
            <p:nvSpPr>
              <p:cNvPr id="42499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47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4997" name="Line 3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4998" name="Line 38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4999" name="Line 39"/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5000" name="Line 40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</p:grpSp>
        <p:sp>
          <p:nvSpPr>
            <p:cNvPr id="425001" name="Rectangle 41"/>
            <p:cNvSpPr>
              <a:spLocks noChangeArrowheads="1"/>
            </p:cNvSpPr>
            <p:nvPr/>
          </p:nvSpPr>
          <p:spPr bwMode="auto">
            <a:xfrm>
              <a:off x="3264" y="528"/>
              <a:ext cx="2304" cy="12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grpSp>
        <p:nvGrpSpPr>
          <p:cNvPr id="425002" name="Group 42"/>
          <p:cNvGrpSpPr>
            <a:grpSpLocks/>
          </p:cNvGrpSpPr>
          <p:nvPr/>
        </p:nvGrpSpPr>
        <p:grpSpPr bwMode="auto">
          <a:xfrm>
            <a:off x="4307205" y="3479242"/>
            <a:ext cx="4160520" cy="2095262"/>
            <a:chOff x="1536" y="1824"/>
            <a:chExt cx="2304" cy="1257"/>
          </a:xfrm>
        </p:grpSpPr>
        <p:sp>
          <p:nvSpPr>
            <p:cNvPr id="425003" name="Text Box 43"/>
            <p:cNvSpPr txBox="1">
              <a:spLocks noChangeArrowheads="1"/>
            </p:cNvSpPr>
            <p:nvPr/>
          </p:nvSpPr>
          <p:spPr bwMode="auto">
            <a:xfrm>
              <a:off x="3168" y="2304"/>
              <a:ext cx="45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lower</a:t>
              </a:r>
            </a:p>
          </p:txBody>
        </p:sp>
        <p:sp>
          <p:nvSpPr>
            <p:cNvPr id="425004" name="Text Box 44"/>
            <p:cNvSpPr txBox="1">
              <a:spLocks noChangeArrowheads="1"/>
            </p:cNvSpPr>
            <p:nvPr/>
          </p:nvSpPr>
          <p:spPr bwMode="auto">
            <a:xfrm>
              <a:off x="2448" y="2592"/>
              <a:ext cx="3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exit</a:t>
              </a:r>
            </a:p>
          </p:txBody>
        </p:sp>
        <p:sp>
          <p:nvSpPr>
            <p:cNvPr id="425005" name="Text Box 45"/>
            <p:cNvSpPr txBox="1">
              <a:spLocks noChangeArrowheads="1"/>
            </p:cNvSpPr>
            <p:nvPr/>
          </p:nvSpPr>
          <p:spPr bwMode="auto">
            <a:xfrm>
              <a:off x="2256" y="1824"/>
              <a:ext cx="7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approach</a:t>
              </a:r>
            </a:p>
          </p:txBody>
        </p:sp>
        <p:sp>
          <p:nvSpPr>
            <p:cNvPr id="425006" name="Text Box 46"/>
            <p:cNvSpPr txBox="1">
              <a:spLocks noChangeArrowheads="1"/>
            </p:cNvSpPr>
            <p:nvPr/>
          </p:nvSpPr>
          <p:spPr bwMode="auto">
            <a:xfrm>
              <a:off x="3264" y="2016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3</a:t>
              </a:r>
            </a:p>
          </p:txBody>
        </p:sp>
        <p:sp>
          <p:nvSpPr>
            <p:cNvPr id="425007" name="Text Box 47"/>
            <p:cNvSpPr txBox="1">
              <a:spLocks noChangeArrowheads="1"/>
            </p:cNvSpPr>
            <p:nvPr/>
          </p:nvSpPr>
          <p:spPr bwMode="auto">
            <a:xfrm>
              <a:off x="1536" y="2688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1</a:t>
              </a:r>
            </a:p>
          </p:txBody>
        </p:sp>
        <p:sp>
          <p:nvSpPr>
            <p:cNvPr id="425008" name="Oval 48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09" name="Oval 49"/>
            <p:cNvSpPr>
              <a:spLocks noChangeArrowheads="1"/>
            </p:cNvSpPr>
            <p:nvPr/>
          </p:nvSpPr>
          <p:spPr bwMode="auto">
            <a:xfrm>
              <a:off x="302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0" name="Oval 50"/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1" name="Oval 51"/>
            <p:cNvSpPr>
              <a:spLocks noChangeArrowheads="1"/>
            </p:cNvSpPr>
            <p:nvPr/>
          </p:nvSpPr>
          <p:spPr bwMode="auto">
            <a:xfrm>
              <a:off x="206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2" name="Text Box 52"/>
            <p:cNvSpPr txBox="1">
              <a:spLocks noChangeArrowheads="1"/>
            </p:cNvSpPr>
            <p:nvPr/>
          </p:nvSpPr>
          <p:spPr bwMode="auto">
            <a:xfrm>
              <a:off x="1680" y="2352"/>
              <a:ext cx="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raise</a:t>
              </a:r>
            </a:p>
          </p:txBody>
        </p:sp>
        <p:sp>
          <p:nvSpPr>
            <p:cNvPr id="425013" name="Text Box 53"/>
            <p:cNvSpPr txBox="1">
              <a:spLocks noChangeArrowheads="1"/>
            </p:cNvSpPr>
            <p:nvPr/>
          </p:nvSpPr>
          <p:spPr bwMode="auto">
            <a:xfrm>
              <a:off x="2400" y="2064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5014" name="Text Box 54"/>
            <p:cNvSpPr txBox="1">
              <a:spLocks noChangeArrowheads="1"/>
            </p:cNvSpPr>
            <p:nvPr/>
          </p:nvSpPr>
          <p:spPr bwMode="auto">
            <a:xfrm>
              <a:off x="2400" y="2832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5015" name="Line 55"/>
            <p:cNvSpPr>
              <a:spLocks noChangeShapeType="1"/>
            </p:cNvSpPr>
            <p:nvPr/>
          </p:nvSpPr>
          <p:spPr bwMode="auto">
            <a:xfrm>
              <a:off x="2304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6" name="Line 56"/>
            <p:cNvSpPr>
              <a:spLocks noChangeShapeType="1"/>
            </p:cNvSpPr>
            <p:nvPr/>
          </p:nvSpPr>
          <p:spPr bwMode="auto">
            <a:xfrm>
              <a:off x="3168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7" name="Line 57"/>
            <p:cNvSpPr>
              <a:spLocks noChangeShapeType="1"/>
            </p:cNvSpPr>
            <p:nvPr/>
          </p:nvSpPr>
          <p:spPr bwMode="auto">
            <a:xfrm flipH="1">
              <a:off x="2304" y="28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8" name="Line 58"/>
            <p:cNvSpPr>
              <a:spLocks noChangeShapeType="1"/>
            </p:cNvSpPr>
            <p:nvPr/>
          </p:nvSpPr>
          <p:spPr bwMode="auto">
            <a:xfrm flipV="1">
              <a:off x="216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19" name="Rectangle 59"/>
            <p:cNvSpPr>
              <a:spLocks noChangeArrowheads="1"/>
            </p:cNvSpPr>
            <p:nvPr/>
          </p:nvSpPr>
          <p:spPr bwMode="auto">
            <a:xfrm>
              <a:off x="1536" y="1824"/>
              <a:ext cx="2304" cy="124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425020" name="Rectangle 60"/>
          <p:cNvSpPr>
            <a:spLocks noChangeArrowheads="1"/>
          </p:cNvSpPr>
          <p:nvPr/>
        </p:nvSpPr>
        <p:spPr bwMode="auto">
          <a:xfrm>
            <a:off x="2226944" y="1158950"/>
            <a:ext cx="3900488" cy="216027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1" name="Oval 61"/>
          <p:cNvSpPr>
            <a:spLocks noChangeArrowheads="1"/>
          </p:cNvSpPr>
          <p:nvPr/>
        </p:nvSpPr>
        <p:spPr bwMode="auto">
          <a:xfrm>
            <a:off x="7080884" y="4999430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2" name="Oval 62"/>
          <p:cNvSpPr>
            <a:spLocks noChangeArrowheads="1"/>
          </p:cNvSpPr>
          <p:nvPr/>
        </p:nvSpPr>
        <p:spPr bwMode="auto">
          <a:xfrm>
            <a:off x="4740592" y="1719020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3" name="Oval 63"/>
          <p:cNvSpPr>
            <a:spLocks noChangeArrowheads="1"/>
          </p:cNvSpPr>
          <p:nvPr/>
        </p:nvSpPr>
        <p:spPr bwMode="auto">
          <a:xfrm>
            <a:off x="9247822" y="1559000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4" name="Line 64"/>
          <p:cNvSpPr>
            <a:spLocks noChangeShapeType="1"/>
          </p:cNvSpPr>
          <p:nvPr/>
        </p:nvSpPr>
        <p:spPr bwMode="auto">
          <a:xfrm>
            <a:off x="2400299" y="6599630"/>
            <a:ext cx="1300163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5" name="Line 65"/>
          <p:cNvSpPr>
            <a:spLocks noChangeShapeType="1"/>
          </p:cNvSpPr>
          <p:nvPr/>
        </p:nvSpPr>
        <p:spPr bwMode="auto">
          <a:xfrm>
            <a:off x="3787139" y="6599630"/>
            <a:ext cx="1473518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6" name="Line 66"/>
          <p:cNvSpPr>
            <a:spLocks noChangeShapeType="1"/>
          </p:cNvSpPr>
          <p:nvPr/>
        </p:nvSpPr>
        <p:spPr bwMode="auto">
          <a:xfrm flipV="1">
            <a:off x="3700462" y="619958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V="1">
            <a:off x="5260657" y="619958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28" name="Rectangle 68"/>
          <p:cNvSpPr>
            <a:spLocks noChangeArrowheads="1"/>
          </p:cNvSpPr>
          <p:nvPr/>
        </p:nvSpPr>
        <p:spPr bwMode="auto">
          <a:xfrm>
            <a:off x="3007042" y="5799530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5029" name="Rectangle 69"/>
          <p:cNvSpPr>
            <a:spLocks noChangeArrowheads="1"/>
          </p:cNvSpPr>
          <p:nvPr/>
        </p:nvSpPr>
        <p:spPr bwMode="auto">
          <a:xfrm>
            <a:off x="4913948" y="5799530"/>
            <a:ext cx="82586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lower</a:t>
            </a:r>
          </a:p>
        </p:txBody>
      </p:sp>
      <p:sp>
        <p:nvSpPr>
          <p:cNvPr id="425030" name="Line 70"/>
          <p:cNvSpPr>
            <a:spLocks noChangeShapeType="1"/>
          </p:cNvSpPr>
          <p:nvPr/>
        </p:nvSpPr>
        <p:spPr bwMode="auto">
          <a:xfrm>
            <a:off x="2400300" y="6679640"/>
            <a:ext cx="780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31" name="Text Box 71"/>
          <p:cNvSpPr txBox="1">
            <a:spLocks noChangeArrowheads="1"/>
          </p:cNvSpPr>
          <p:nvPr/>
        </p:nvSpPr>
        <p:spPr bwMode="auto">
          <a:xfrm>
            <a:off x="9594532" y="6759650"/>
            <a:ext cx="69281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time</a:t>
            </a:r>
          </a:p>
        </p:txBody>
      </p:sp>
      <p:sp>
        <p:nvSpPr>
          <p:cNvPr id="425032" name="AutoShape 72"/>
          <p:cNvSpPr>
            <a:spLocks/>
          </p:cNvSpPr>
          <p:nvPr/>
        </p:nvSpPr>
        <p:spPr bwMode="auto">
          <a:xfrm rot="-5400000">
            <a:off x="4483893" y="6062896"/>
            <a:ext cx="80010" cy="1473518"/>
          </a:xfrm>
          <a:prstGeom prst="leftBracket">
            <a:avLst>
              <a:gd name="adj" fmla="val 15347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033" name="Rectangle 73"/>
          <p:cNvSpPr>
            <a:spLocks noChangeArrowheads="1"/>
          </p:cNvSpPr>
          <p:nvPr/>
        </p:nvSpPr>
        <p:spPr bwMode="auto">
          <a:xfrm>
            <a:off x="3960495" y="6822991"/>
            <a:ext cx="9332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z &lt;= 3</a:t>
            </a:r>
          </a:p>
        </p:txBody>
      </p:sp>
      <p:grpSp>
        <p:nvGrpSpPr>
          <p:cNvPr id="425034" name="Group 74"/>
          <p:cNvGrpSpPr>
            <a:grpSpLocks/>
          </p:cNvGrpSpPr>
          <p:nvPr/>
        </p:nvGrpSpPr>
        <p:grpSpPr bwMode="auto">
          <a:xfrm>
            <a:off x="5347335" y="6599634"/>
            <a:ext cx="2947035" cy="658416"/>
            <a:chOff x="2352" y="3792"/>
            <a:chExt cx="1632" cy="395"/>
          </a:xfrm>
        </p:grpSpPr>
        <p:sp>
          <p:nvSpPr>
            <p:cNvPr id="425035" name="Line 75"/>
            <p:cNvSpPr>
              <a:spLocks noChangeShapeType="1"/>
            </p:cNvSpPr>
            <p:nvPr/>
          </p:nvSpPr>
          <p:spPr bwMode="auto">
            <a:xfrm>
              <a:off x="2352" y="3792"/>
              <a:ext cx="1632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36" name="AutoShape 76"/>
            <p:cNvSpPr>
              <a:spLocks/>
            </p:cNvSpPr>
            <p:nvPr/>
          </p:nvSpPr>
          <p:spPr bwMode="auto">
            <a:xfrm rot="-5400000">
              <a:off x="3144" y="3096"/>
              <a:ext cx="48" cy="1632"/>
            </a:xfrm>
            <a:prstGeom prst="leftBracket">
              <a:avLst>
                <a:gd name="adj" fmla="val 2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5037" name="Rectangle 77"/>
            <p:cNvSpPr>
              <a:spLocks noChangeArrowheads="1"/>
            </p:cNvSpPr>
            <p:nvPr/>
          </p:nvSpPr>
          <p:spPr bwMode="auto">
            <a:xfrm>
              <a:off x="2544" y="3938"/>
              <a:ext cx="77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      </a:t>
              </a:r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y &lt;= 1</a:t>
              </a:r>
            </a:p>
          </p:txBody>
        </p:sp>
      </p:grpSp>
      <p:sp>
        <p:nvSpPr>
          <p:cNvPr id="425038" name="Text Box 78"/>
          <p:cNvSpPr txBox="1">
            <a:spLocks noChangeArrowheads="1"/>
          </p:cNvSpPr>
          <p:nvPr/>
        </p:nvSpPr>
        <p:spPr bwMode="auto">
          <a:xfrm>
            <a:off x="3007042" y="1158950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5039" name="Text Box 79"/>
          <p:cNvSpPr txBox="1">
            <a:spLocks noChangeArrowheads="1"/>
          </p:cNvSpPr>
          <p:nvPr/>
        </p:nvSpPr>
        <p:spPr bwMode="auto">
          <a:xfrm>
            <a:off x="3267075" y="1478990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&gt;= 1</a:t>
            </a:r>
          </a:p>
        </p:txBody>
      </p:sp>
    </p:spTree>
    <p:extLst>
      <p:ext uri="{BB962C8B-B14F-4D97-AF65-F5344CB8AC3E}">
        <p14:creationId xmlns:p14="http://schemas.microsoft.com/office/powerpoint/2010/main" val="23656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And one more: Rail Gate Crossing</a:t>
            </a:r>
            <a:endParaRPr lang="en-US" altLang="zh-TW" sz="40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8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EE7-648B-4F58-B414-A83ED9304CF7}" type="slidenum">
              <a:rPr lang="zh-TW" altLang="en-US"/>
              <a:pPr/>
              <a:t>23</a:t>
            </a:fld>
            <a:endParaRPr lang="zh-TW" altLang="en-US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9941243" y="3322112"/>
            <a:ext cx="768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Gate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2747010" y="4202222"/>
            <a:ext cx="13484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Controller</a:t>
            </a:r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auto">
          <a:xfrm>
            <a:off x="2486977" y="1641902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auto">
          <a:xfrm>
            <a:off x="3613784" y="2682032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auto">
          <a:xfrm>
            <a:off x="4653914" y="1641902"/>
            <a:ext cx="433388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2400299" y="2121962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exit</a:t>
            </a:r>
          </a:p>
        </p:txBody>
      </p:sp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2226945" y="1241852"/>
            <a:ext cx="49885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far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4480559" y="1241852"/>
            <a:ext cx="7216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near</a:t>
            </a: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3267074" y="2842052"/>
            <a:ext cx="3930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in</a:t>
            </a:r>
          </a:p>
        </p:txBody>
      </p:sp>
      <p:sp>
        <p:nvSpPr>
          <p:cNvPr id="425997" name="Text Box 13"/>
          <p:cNvSpPr txBox="1">
            <a:spLocks noChangeArrowheads="1"/>
          </p:cNvSpPr>
          <p:nvPr/>
        </p:nvSpPr>
        <p:spPr bwMode="auto">
          <a:xfrm>
            <a:off x="4567237" y="2121962"/>
            <a:ext cx="797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enter</a:t>
            </a:r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3267075" y="1721912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1880234" y="3322112"/>
            <a:ext cx="78701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Train</a:t>
            </a:r>
          </a:p>
        </p:txBody>
      </p:sp>
      <p:sp>
        <p:nvSpPr>
          <p:cNvPr id="426000" name="Text Box 16"/>
          <p:cNvSpPr txBox="1">
            <a:spLocks noChangeArrowheads="1"/>
          </p:cNvSpPr>
          <p:nvPr/>
        </p:nvSpPr>
        <p:spPr bwMode="auto">
          <a:xfrm>
            <a:off x="2400300" y="2442002"/>
            <a:ext cx="88036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66FF"/>
                </a:solidFill>
                <a:latin typeface="Arial" panose="020B0604020202020204" pitchFamily="34" charset="0"/>
                <a:ea typeface="新細明體" pitchFamily="18" charset="-120"/>
              </a:rPr>
              <a:t>x := 0</a:t>
            </a:r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4307205" y="2442002"/>
            <a:ext cx="79060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 2</a:t>
            </a:r>
          </a:p>
        </p:txBody>
      </p:sp>
      <p:sp>
        <p:nvSpPr>
          <p:cNvPr id="426002" name="Text Box 18"/>
          <p:cNvSpPr txBox="1">
            <a:spLocks noChangeArrowheads="1"/>
          </p:cNvSpPr>
          <p:nvPr/>
        </p:nvSpPr>
        <p:spPr bwMode="auto">
          <a:xfrm>
            <a:off x="5087302" y="1641902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x &lt;= 5</a:t>
            </a:r>
          </a:p>
        </p:txBody>
      </p:sp>
      <p:sp>
        <p:nvSpPr>
          <p:cNvPr id="426003" name="Line 19"/>
          <p:cNvSpPr>
            <a:spLocks noChangeShapeType="1"/>
          </p:cNvSpPr>
          <p:nvPr/>
        </p:nvSpPr>
        <p:spPr bwMode="auto">
          <a:xfrm>
            <a:off x="2920365" y="1801922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04" name="Line 20"/>
          <p:cNvSpPr>
            <a:spLocks noChangeShapeType="1"/>
          </p:cNvSpPr>
          <p:nvPr/>
        </p:nvSpPr>
        <p:spPr bwMode="auto">
          <a:xfrm flipH="1">
            <a:off x="4047172" y="2041952"/>
            <a:ext cx="78009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05" name="Line 21"/>
          <p:cNvSpPr>
            <a:spLocks noChangeShapeType="1"/>
          </p:cNvSpPr>
          <p:nvPr/>
        </p:nvSpPr>
        <p:spPr bwMode="auto">
          <a:xfrm flipH="1" flipV="1">
            <a:off x="2747010" y="2041952"/>
            <a:ext cx="86677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grpSp>
        <p:nvGrpSpPr>
          <p:cNvPr id="426006" name="Group 22"/>
          <p:cNvGrpSpPr>
            <a:grpSpLocks/>
          </p:cNvGrpSpPr>
          <p:nvPr/>
        </p:nvGrpSpPr>
        <p:grpSpPr bwMode="auto">
          <a:xfrm>
            <a:off x="6385658" y="1161843"/>
            <a:ext cx="4161777" cy="2175272"/>
            <a:chOff x="3263" y="528"/>
            <a:chExt cx="2305" cy="1305"/>
          </a:xfrm>
        </p:grpSpPr>
        <p:grpSp>
          <p:nvGrpSpPr>
            <p:cNvPr id="426007" name="Group 23"/>
            <p:cNvGrpSpPr>
              <a:grpSpLocks/>
            </p:cNvGrpSpPr>
            <p:nvPr/>
          </p:nvGrpSpPr>
          <p:grpSpPr bwMode="auto">
            <a:xfrm>
              <a:off x="3263" y="528"/>
              <a:ext cx="2289" cy="1305"/>
              <a:chOff x="2832" y="960"/>
              <a:chExt cx="2242" cy="1305"/>
            </a:xfrm>
          </p:grpSpPr>
          <p:sp>
            <p:nvSpPr>
              <p:cNvPr id="426008" name="Oval 2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09" name="Oval 25"/>
              <p:cNvSpPr>
                <a:spLocks noChangeArrowheads="1"/>
              </p:cNvSpPr>
              <p:nvPr/>
            </p:nvSpPr>
            <p:spPr bwMode="auto">
              <a:xfrm>
                <a:off x="4320" y="18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10" name="Oval 26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11" name="Oval 27"/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12" name="Text Box 28"/>
              <p:cNvSpPr txBox="1">
                <a:spLocks noChangeArrowheads="1"/>
              </p:cNvSpPr>
              <p:nvPr/>
            </p:nvSpPr>
            <p:spPr bwMode="auto">
              <a:xfrm>
                <a:off x="3696" y="960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lower</a:t>
                </a:r>
              </a:p>
            </p:txBody>
          </p:sp>
          <p:sp>
            <p:nvSpPr>
              <p:cNvPr id="426013" name="Text Box 29"/>
              <p:cNvSpPr txBox="1">
                <a:spLocks noChangeArrowheads="1"/>
              </p:cNvSpPr>
              <p:nvPr/>
            </p:nvSpPr>
            <p:spPr bwMode="auto">
              <a:xfrm>
                <a:off x="4224" y="2016"/>
                <a:ext cx="4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down</a:t>
                </a:r>
              </a:p>
            </p:txBody>
          </p:sp>
          <p:sp>
            <p:nvSpPr>
              <p:cNvPr id="426014" name="Text Box 30"/>
              <p:cNvSpPr txBox="1">
                <a:spLocks noChangeArrowheads="1"/>
              </p:cNvSpPr>
              <p:nvPr/>
            </p:nvSpPr>
            <p:spPr bwMode="auto">
              <a:xfrm>
                <a:off x="3216" y="960"/>
                <a:ext cx="262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up</a:t>
                </a:r>
              </a:p>
            </p:txBody>
          </p:sp>
          <p:sp>
            <p:nvSpPr>
              <p:cNvPr id="426015" name="Text Box 31"/>
              <p:cNvSpPr txBox="1">
                <a:spLocks noChangeArrowheads="1"/>
              </p:cNvSpPr>
              <p:nvPr/>
            </p:nvSpPr>
            <p:spPr bwMode="auto">
              <a:xfrm>
                <a:off x="3696" y="172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>
                    <a:latin typeface="Arial" panose="020B0604020202020204" pitchFamily="34" charset="0"/>
                    <a:ea typeface="新細明體" pitchFamily="18" charset="-120"/>
                  </a:rPr>
                  <a:t>raise</a:t>
                </a:r>
              </a:p>
            </p:txBody>
          </p:sp>
          <p:sp>
            <p:nvSpPr>
              <p:cNvPr id="426016" name="Text Box 32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7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6017" name="Text Box 33"/>
              <p:cNvSpPr txBox="1">
                <a:spLocks noChangeArrowheads="1"/>
              </p:cNvSpPr>
              <p:nvPr/>
            </p:nvSpPr>
            <p:spPr bwMode="auto">
              <a:xfrm>
                <a:off x="4560" y="110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1</a:t>
                </a:r>
              </a:p>
            </p:txBody>
          </p:sp>
          <p:sp>
            <p:nvSpPr>
              <p:cNvPr id="426018" name="Text Box 34"/>
              <p:cNvSpPr txBox="1">
                <a:spLocks noChangeArrowheads="1"/>
              </p:cNvSpPr>
              <p:nvPr/>
            </p:nvSpPr>
            <p:spPr bwMode="auto">
              <a:xfrm>
                <a:off x="2832" y="1824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CC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&lt;= 2</a:t>
                </a:r>
              </a:p>
            </p:txBody>
          </p:sp>
          <p:sp>
            <p:nvSpPr>
              <p:cNvPr id="426019" name="Text Box 35"/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FF3300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&gt;= 1</a:t>
                </a:r>
              </a:p>
            </p:txBody>
          </p:sp>
          <p:sp>
            <p:nvSpPr>
              <p:cNvPr id="42602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47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100" b="1">
                    <a:solidFill>
                      <a:srgbClr val="0066FF"/>
                    </a:solidFill>
                    <a:latin typeface="Arial" panose="020B0604020202020204" pitchFamily="34" charset="0"/>
                    <a:ea typeface="新細明體" pitchFamily="18" charset="-120"/>
                  </a:rPr>
                  <a:t>y := 0</a:t>
                </a:r>
              </a:p>
            </p:txBody>
          </p:sp>
          <p:sp>
            <p:nvSpPr>
              <p:cNvPr id="426021" name="Line 3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22" name="Line 38"/>
              <p:cNvSpPr>
                <a:spLocks noChangeShapeType="1"/>
              </p:cNvSpPr>
              <p:nvPr/>
            </p:nvSpPr>
            <p:spPr bwMode="auto">
              <a:xfrm>
                <a:off x="4464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23" name="Line 39"/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  <p:sp>
            <p:nvSpPr>
              <p:cNvPr id="426024" name="Line 40"/>
              <p:cNvSpPr>
                <a:spLocks noChangeShapeType="1"/>
              </p:cNvSpPr>
              <p:nvPr/>
            </p:nvSpPr>
            <p:spPr bwMode="auto">
              <a:xfrm flipV="1">
                <a:off x="3456" y="13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100"/>
              </a:p>
            </p:txBody>
          </p:sp>
        </p:grpSp>
        <p:sp>
          <p:nvSpPr>
            <p:cNvPr id="426025" name="Rectangle 41"/>
            <p:cNvSpPr>
              <a:spLocks noChangeArrowheads="1"/>
            </p:cNvSpPr>
            <p:nvPr/>
          </p:nvSpPr>
          <p:spPr bwMode="auto">
            <a:xfrm>
              <a:off x="3264" y="528"/>
              <a:ext cx="2304" cy="129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grpSp>
        <p:nvGrpSpPr>
          <p:cNvPr id="426026" name="Group 42"/>
          <p:cNvGrpSpPr>
            <a:grpSpLocks/>
          </p:cNvGrpSpPr>
          <p:nvPr/>
        </p:nvGrpSpPr>
        <p:grpSpPr bwMode="auto">
          <a:xfrm>
            <a:off x="4307205" y="3482134"/>
            <a:ext cx="4160520" cy="2095262"/>
            <a:chOff x="1536" y="1824"/>
            <a:chExt cx="2304" cy="1257"/>
          </a:xfrm>
        </p:grpSpPr>
        <p:sp>
          <p:nvSpPr>
            <p:cNvPr id="426027" name="Text Box 43"/>
            <p:cNvSpPr txBox="1">
              <a:spLocks noChangeArrowheads="1"/>
            </p:cNvSpPr>
            <p:nvPr/>
          </p:nvSpPr>
          <p:spPr bwMode="auto">
            <a:xfrm>
              <a:off x="3168" y="2304"/>
              <a:ext cx="45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lower</a:t>
              </a:r>
            </a:p>
          </p:txBody>
        </p:sp>
        <p:sp>
          <p:nvSpPr>
            <p:cNvPr id="426028" name="Text Box 44"/>
            <p:cNvSpPr txBox="1">
              <a:spLocks noChangeArrowheads="1"/>
            </p:cNvSpPr>
            <p:nvPr/>
          </p:nvSpPr>
          <p:spPr bwMode="auto">
            <a:xfrm>
              <a:off x="2448" y="2592"/>
              <a:ext cx="3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exit</a:t>
              </a:r>
            </a:p>
          </p:txBody>
        </p:sp>
        <p:sp>
          <p:nvSpPr>
            <p:cNvPr id="426029" name="Text Box 45"/>
            <p:cNvSpPr txBox="1">
              <a:spLocks noChangeArrowheads="1"/>
            </p:cNvSpPr>
            <p:nvPr/>
          </p:nvSpPr>
          <p:spPr bwMode="auto">
            <a:xfrm>
              <a:off x="2256" y="1824"/>
              <a:ext cx="72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approach</a:t>
              </a:r>
            </a:p>
          </p:txBody>
        </p:sp>
        <p:sp>
          <p:nvSpPr>
            <p:cNvPr id="426030" name="Text Box 46"/>
            <p:cNvSpPr txBox="1">
              <a:spLocks noChangeArrowheads="1"/>
            </p:cNvSpPr>
            <p:nvPr/>
          </p:nvSpPr>
          <p:spPr bwMode="auto">
            <a:xfrm>
              <a:off x="3264" y="2016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3</a:t>
              </a:r>
            </a:p>
          </p:txBody>
        </p:sp>
        <p:sp>
          <p:nvSpPr>
            <p:cNvPr id="426031" name="Text Box 47"/>
            <p:cNvSpPr txBox="1">
              <a:spLocks noChangeArrowheads="1"/>
            </p:cNvSpPr>
            <p:nvPr/>
          </p:nvSpPr>
          <p:spPr bwMode="auto">
            <a:xfrm>
              <a:off x="1536" y="2688"/>
              <a:ext cx="5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CC00"/>
                  </a:solidFill>
                  <a:latin typeface="Arial" panose="020B0604020202020204" pitchFamily="34" charset="0"/>
                  <a:ea typeface="新細明體" pitchFamily="18" charset="-120"/>
                </a:rPr>
                <a:t>z &lt;= 1</a:t>
              </a:r>
            </a:p>
          </p:txBody>
        </p:sp>
        <p:sp>
          <p:nvSpPr>
            <p:cNvPr id="426032" name="Oval 48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33" name="Oval 49"/>
            <p:cNvSpPr>
              <a:spLocks noChangeArrowheads="1"/>
            </p:cNvSpPr>
            <p:nvPr/>
          </p:nvSpPr>
          <p:spPr bwMode="auto">
            <a:xfrm>
              <a:off x="302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34" name="Oval 50"/>
            <p:cNvSpPr>
              <a:spLocks noChangeArrowheads="1"/>
            </p:cNvSpPr>
            <p:nvPr/>
          </p:nvSpPr>
          <p:spPr bwMode="auto">
            <a:xfrm>
              <a:off x="302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35" name="Oval 51"/>
            <p:cNvSpPr>
              <a:spLocks noChangeArrowheads="1"/>
            </p:cNvSpPr>
            <p:nvPr/>
          </p:nvSpPr>
          <p:spPr bwMode="auto">
            <a:xfrm>
              <a:off x="206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1680" y="2352"/>
              <a:ext cx="42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>
                  <a:latin typeface="Arial" panose="020B0604020202020204" pitchFamily="34" charset="0"/>
                  <a:ea typeface="新細明體" pitchFamily="18" charset="-120"/>
                </a:rPr>
                <a:t>raise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2400" y="2064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2400" y="2832"/>
              <a:ext cx="4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:= 0</a:t>
              </a:r>
            </a:p>
          </p:txBody>
        </p:sp>
        <p:sp>
          <p:nvSpPr>
            <p:cNvPr id="426039" name="Line 55"/>
            <p:cNvSpPr>
              <a:spLocks noChangeShapeType="1"/>
            </p:cNvSpPr>
            <p:nvPr/>
          </p:nvSpPr>
          <p:spPr bwMode="auto">
            <a:xfrm>
              <a:off x="2304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40" name="Line 56"/>
            <p:cNvSpPr>
              <a:spLocks noChangeShapeType="1"/>
            </p:cNvSpPr>
            <p:nvPr/>
          </p:nvSpPr>
          <p:spPr bwMode="auto">
            <a:xfrm>
              <a:off x="3168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41" name="Line 57"/>
            <p:cNvSpPr>
              <a:spLocks noChangeShapeType="1"/>
            </p:cNvSpPr>
            <p:nvPr/>
          </p:nvSpPr>
          <p:spPr bwMode="auto">
            <a:xfrm flipH="1">
              <a:off x="2304" y="28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42" name="Line 58"/>
            <p:cNvSpPr>
              <a:spLocks noChangeShapeType="1"/>
            </p:cNvSpPr>
            <p:nvPr/>
          </p:nvSpPr>
          <p:spPr bwMode="auto">
            <a:xfrm flipV="1">
              <a:off x="216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43" name="Rectangle 59"/>
            <p:cNvSpPr>
              <a:spLocks noChangeArrowheads="1"/>
            </p:cNvSpPr>
            <p:nvPr/>
          </p:nvSpPr>
          <p:spPr bwMode="auto">
            <a:xfrm>
              <a:off x="1536" y="1824"/>
              <a:ext cx="2304" cy="124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2226944" y="1161842"/>
            <a:ext cx="3900488" cy="216027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45" name="Oval 61"/>
          <p:cNvSpPr>
            <a:spLocks noChangeArrowheads="1"/>
          </p:cNvSpPr>
          <p:nvPr/>
        </p:nvSpPr>
        <p:spPr bwMode="auto">
          <a:xfrm>
            <a:off x="7080884" y="5002322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46" name="Oval 62"/>
          <p:cNvSpPr>
            <a:spLocks noChangeArrowheads="1"/>
          </p:cNvSpPr>
          <p:nvPr/>
        </p:nvSpPr>
        <p:spPr bwMode="auto">
          <a:xfrm>
            <a:off x="3700462" y="2762042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47" name="Oval 63"/>
          <p:cNvSpPr>
            <a:spLocks noChangeArrowheads="1"/>
          </p:cNvSpPr>
          <p:nvPr/>
        </p:nvSpPr>
        <p:spPr bwMode="auto">
          <a:xfrm>
            <a:off x="9247822" y="1561892"/>
            <a:ext cx="260033" cy="24003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48" name="Line 64"/>
          <p:cNvSpPr>
            <a:spLocks noChangeShapeType="1"/>
          </p:cNvSpPr>
          <p:nvPr/>
        </p:nvSpPr>
        <p:spPr bwMode="auto">
          <a:xfrm>
            <a:off x="2400299" y="6602522"/>
            <a:ext cx="1300163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49" name="Line 65"/>
          <p:cNvSpPr>
            <a:spLocks noChangeShapeType="1"/>
          </p:cNvSpPr>
          <p:nvPr/>
        </p:nvSpPr>
        <p:spPr bwMode="auto">
          <a:xfrm>
            <a:off x="5347335" y="6602522"/>
            <a:ext cx="2947035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50" name="Line 66"/>
          <p:cNvSpPr>
            <a:spLocks noChangeShapeType="1"/>
          </p:cNvSpPr>
          <p:nvPr/>
        </p:nvSpPr>
        <p:spPr bwMode="auto">
          <a:xfrm>
            <a:off x="3787139" y="6602522"/>
            <a:ext cx="1473518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51" name="Line 67"/>
          <p:cNvSpPr>
            <a:spLocks noChangeShapeType="1"/>
          </p:cNvSpPr>
          <p:nvPr/>
        </p:nvSpPr>
        <p:spPr bwMode="auto">
          <a:xfrm flipV="1">
            <a:off x="3700462" y="6202472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52" name="Line 68"/>
          <p:cNvSpPr>
            <a:spLocks noChangeShapeType="1"/>
          </p:cNvSpPr>
          <p:nvPr/>
        </p:nvSpPr>
        <p:spPr bwMode="auto">
          <a:xfrm flipV="1">
            <a:off x="5260657" y="6202472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53" name="Line 69"/>
          <p:cNvSpPr>
            <a:spLocks noChangeShapeType="1"/>
          </p:cNvSpPr>
          <p:nvPr/>
        </p:nvSpPr>
        <p:spPr bwMode="auto">
          <a:xfrm flipV="1">
            <a:off x="8294370" y="6202472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54" name="Rectangle 70"/>
          <p:cNvSpPr>
            <a:spLocks noChangeArrowheads="1"/>
          </p:cNvSpPr>
          <p:nvPr/>
        </p:nvSpPr>
        <p:spPr bwMode="auto">
          <a:xfrm>
            <a:off x="3007042" y="5802422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6055" name="Rectangle 71"/>
          <p:cNvSpPr>
            <a:spLocks noChangeArrowheads="1"/>
          </p:cNvSpPr>
          <p:nvPr/>
        </p:nvSpPr>
        <p:spPr bwMode="auto">
          <a:xfrm>
            <a:off x="4913948" y="5802422"/>
            <a:ext cx="82586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lower</a:t>
            </a:r>
          </a:p>
        </p:txBody>
      </p:sp>
      <p:sp>
        <p:nvSpPr>
          <p:cNvPr id="426056" name="Rectangle 72"/>
          <p:cNvSpPr>
            <a:spLocks noChangeArrowheads="1"/>
          </p:cNvSpPr>
          <p:nvPr/>
        </p:nvSpPr>
        <p:spPr bwMode="auto">
          <a:xfrm>
            <a:off x="7860982" y="5802422"/>
            <a:ext cx="79701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enter</a:t>
            </a:r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2400300" y="6682532"/>
            <a:ext cx="780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58" name="Text Box 74"/>
          <p:cNvSpPr txBox="1">
            <a:spLocks noChangeArrowheads="1"/>
          </p:cNvSpPr>
          <p:nvPr/>
        </p:nvSpPr>
        <p:spPr bwMode="auto">
          <a:xfrm>
            <a:off x="9594532" y="6762542"/>
            <a:ext cx="69281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time</a:t>
            </a:r>
          </a:p>
        </p:txBody>
      </p:sp>
      <p:sp>
        <p:nvSpPr>
          <p:cNvPr id="426059" name="AutoShape 75"/>
          <p:cNvSpPr>
            <a:spLocks/>
          </p:cNvSpPr>
          <p:nvPr/>
        </p:nvSpPr>
        <p:spPr bwMode="auto">
          <a:xfrm rot="-5400000">
            <a:off x="6000750" y="4548932"/>
            <a:ext cx="80010" cy="4507230"/>
          </a:xfrm>
          <a:prstGeom prst="leftBracket">
            <a:avLst>
              <a:gd name="adj" fmla="val 46944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426060" name="Rectangle 76"/>
          <p:cNvSpPr>
            <a:spLocks noChangeArrowheads="1"/>
          </p:cNvSpPr>
          <p:nvPr/>
        </p:nvSpPr>
        <p:spPr bwMode="auto">
          <a:xfrm>
            <a:off x="5087302" y="6842552"/>
            <a:ext cx="186621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 2 </a:t>
            </a:r>
            <a:r>
              <a:rPr lang="en-US" altLang="zh-TW" sz="2100" b="1">
                <a:latin typeface="Arial" panose="020B0604020202020204" pitchFamily="34" charset="0"/>
                <a:ea typeface="新細明體" pitchFamily="18" charset="-120"/>
                <a:sym typeface="Symbol" panose="05050102010706020507" pitchFamily="18" charset="2"/>
              </a:rPr>
              <a:t></a:t>
            </a:r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100" b="1">
                <a:solidFill>
                  <a:srgbClr val="00CC00"/>
                </a:solidFill>
                <a:latin typeface="Arial" panose="020B0604020202020204" pitchFamily="34" charset="0"/>
                <a:ea typeface="新細明體" pitchFamily="18" charset="-120"/>
              </a:rPr>
              <a:t>x &lt;= 5</a:t>
            </a:r>
          </a:p>
        </p:txBody>
      </p:sp>
      <p:grpSp>
        <p:nvGrpSpPr>
          <p:cNvPr id="426061" name="Group 77"/>
          <p:cNvGrpSpPr>
            <a:grpSpLocks/>
          </p:cNvGrpSpPr>
          <p:nvPr/>
        </p:nvGrpSpPr>
        <p:grpSpPr bwMode="auto">
          <a:xfrm>
            <a:off x="8294373" y="5322362"/>
            <a:ext cx="1647410" cy="1280160"/>
            <a:chOff x="3984" y="3024"/>
            <a:chExt cx="912" cy="768"/>
          </a:xfrm>
        </p:grpSpPr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4320" y="3024"/>
              <a:ext cx="562" cy="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x = 2.1</a:t>
              </a:r>
            </a:p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y = 0.9</a:t>
              </a:r>
            </a:p>
            <a:p>
              <a:r>
                <a:rPr lang="en-US" altLang="zh-TW" sz="2100" b="1">
                  <a:solidFill>
                    <a:srgbClr val="0066FF"/>
                  </a:solidFill>
                  <a:latin typeface="Arial" panose="020B0604020202020204" pitchFamily="34" charset="0"/>
                  <a:ea typeface="新細明體" pitchFamily="18" charset="-120"/>
                </a:rPr>
                <a:t>z = 2.1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 flipH="1">
              <a:off x="3984" y="345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426064" name="Rectangle 80"/>
            <p:cNvSpPr>
              <a:spLocks noChangeArrowheads="1"/>
            </p:cNvSpPr>
            <p:nvPr/>
          </p:nvSpPr>
          <p:spPr bwMode="auto">
            <a:xfrm>
              <a:off x="4320" y="3024"/>
              <a:ext cx="576" cy="62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426065" name="Text Box 81"/>
          <p:cNvSpPr txBox="1">
            <a:spLocks noChangeArrowheads="1"/>
          </p:cNvSpPr>
          <p:nvPr/>
        </p:nvSpPr>
        <p:spPr bwMode="auto">
          <a:xfrm>
            <a:off x="3007042" y="1161842"/>
            <a:ext cx="1303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>
                <a:latin typeface="Arial" panose="020B0604020202020204" pitchFamily="34" charset="0"/>
                <a:ea typeface="新細明體" pitchFamily="18" charset="-120"/>
              </a:rPr>
              <a:t>approach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3267075" y="1481882"/>
            <a:ext cx="94769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100" b="1">
                <a:solidFill>
                  <a:srgbClr val="FF3300"/>
                </a:solidFill>
                <a:latin typeface="Arial" panose="020B0604020202020204" pitchFamily="34" charset="0"/>
                <a:ea typeface="新細明體" pitchFamily="18" charset="-120"/>
              </a:rPr>
              <a:t>x &gt;= 1</a:t>
            </a:r>
          </a:p>
        </p:txBody>
      </p:sp>
    </p:spTree>
    <p:extLst>
      <p:ext uri="{BB962C8B-B14F-4D97-AF65-F5344CB8AC3E}">
        <p14:creationId xmlns:p14="http://schemas.microsoft.com/office/powerpoint/2010/main" val="10777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Time Convergence, </a:t>
            </a:r>
            <a:r>
              <a:rPr lang="en-US" sz="4000" dirty="0" err="1" smtClean="0"/>
              <a:t>Timelocks</a:t>
            </a:r>
            <a:r>
              <a:rPr lang="en-US" sz="4000" dirty="0" smtClean="0"/>
              <a:t>, </a:t>
            </a:r>
            <a:r>
              <a:rPr lang="en-US" sz="4000" dirty="0" err="1" smtClean="0"/>
              <a:t>Zenoness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all paths in a timed automaton represent realistic behaviours. </a:t>
            </a:r>
          </a:p>
          <a:p>
            <a:r>
              <a:rPr lang="en-US" dirty="0"/>
              <a:t>	</a:t>
            </a:r>
            <a:r>
              <a:rPr lang="en-US" dirty="0" smtClean="0"/>
              <a:t>Examples…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Three essential phenomena:</a:t>
            </a:r>
          </a:p>
          <a:p>
            <a:pPr marL="857250" lvl="1" indent="-342900"/>
            <a:r>
              <a:rPr lang="en-US" sz="2400" dirty="0" smtClean="0"/>
              <a:t>Time Convergence</a:t>
            </a:r>
          </a:p>
          <a:p>
            <a:pPr marL="857250" lvl="1" indent="-342900"/>
            <a:r>
              <a:rPr lang="en-US" sz="2400" dirty="0" err="1" smtClean="0"/>
              <a:t>Timelock</a:t>
            </a:r>
            <a:endParaRPr lang="en-US" sz="2400" dirty="0" smtClean="0"/>
          </a:p>
          <a:p>
            <a:pPr marL="857250" lvl="1" indent="-342900"/>
            <a:r>
              <a:rPr lang="en-US" sz="2400" dirty="0" err="1" smtClean="0"/>
              <a:t>Zenoness</a:t>
            </a: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1120141"/>
                <a:ext cx="11551444" cy="583310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A path is time divergent if </a:t>
                </a:r>
                <a:r>
                  <a:rPr lang="en-IN" i="1" dirty="0"/>
                  <a:t>the sum of the delays over this path is infinite</a:t>
                </a:r>
                <a:r>
                  <a:rPr lang="en-IN" dirty="0"/>
                  <a:t>. </a:t>
                </a:r>
                <a:endParaRPr lang="en-I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Time </a:t>
                </a:r>
                <a:r>
                  <a:rPr lang="en-IN" dirty="0"/>
                  <a:t>convergence </a:t>
                </a:r>
                <a:r>
                  <a:rPr lang="en-IN" dirty="0" smtClean="0"/>
                  <a:t>- a path for </a:t>
                </a:r>
                <a:r>
                  <a:rPr lang="en-IN" dirty="0"/>
                  <a:t>which the sum of the delays are bounded by some natural </a:t>
                </a:r>
                <a:r>
                  <a:rPr lang="en-IN" dirty="0" smtClean="0"/>
                  <a:t>numbers. </a:t>
                </a:r>
                <a:r>
                  <a:rPr lang="en-IN" dirty="0"/>
                  <a:t>Time over this path will never increase above a </a:t>
                </a:r>
                <a:r>
                  <a:rPr lang="en-IN" dirty="0" smtClean="0"/>
                  <a:t>constant.</a:t>
                </a:r>
                <a:endParaRPr lang="en-IN" dirty="0"/>
              </a:p>
              <a:p>
                <a:pPr marL="857250" lvl="1" indent="-342900"/>
                <a:r>
                  <a:rPr lang="en-IN" sz="2400" dirty="0" smtClean="0"/>
                  <a:t>Represents </a:t>
                </a:r>
                <a:r>
                  <a:rPr lang="en-IN" sz="2400" dirty="0"/>
                  <a:t>unrealistic behaviours, cannot be avoided in the theory. </a:t>
                </a:r>
              </a:p>
              <a:p>
                <a:pPr marL="857250" lvl="1" indent="-342900"/>
                <a:r>
                  <a:rPr lang="en-IN" sz="2400" dirty="0" smtClean="0"/>
                  <a:t>For analysis ignore </a:t>
                </a:r>
                <a:r>
                  <a:rPr lang="en-IN" sz="2400" dirty="0"/>
                  <a:t>time convergent paths and only consider time divergent </a:t>
                </a:r>
                <a:r>
                  <a:rPr lang="en-IN" sz="2400" dirty="0" smtClean="0"/>
                  <a:t>ones.</a:t>
                </a:r>
              </a:p>
              <a:p>
                <a:pPr marL="857250" lvl="1" indent="-342900"/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Execution time for an execution </a:t>
                </a:r>
                <a:r>
                  <a:rPr lang="el-GR" dirty="0" smtClean="0">
                    <a:solidFill>
                      <a:schemeClr val="tx2"/>
                    </a:solidFill>
                  </a:rPr>
                  <a:t>ρ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: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groupCh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groupCh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dirty="0"/>
                  <a:t>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 smtClean="0"/>
                  <a:t>is given as </a:t>
                </a:r>
              </a:p>
              <a:p>
                <a:pPr algn="ctr"/>
                <a:r>
                  <a:rPr lang="en-US" dirty="0" err="1" smtClean="0"/>
                  <a:t>ExecTime</a:t>
                </a:r>
                <a:r>
                  <a:rPr lang="en-US" dirty="0" smtClean="0"/>
                  <a:t>(</a:t>
                </a:r>
                <a:r>
                  <a:rPr lang="el-GR" dirty="0" smtClean="0"/>
                  <a:t>ρ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1120141"/>
                <a:ext cx="11551444" cy="5833109"/>
              </a:xfrm>
              <a:blipFill rotWithShape="0">
                <a:blip r:embed="rId2"/>
                <a:stretch>
                  <a:fillRect l="-686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04987" y="5534604"/>
                <a:ext cx="9025050" cy="830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spcAft>
                    <a:spcPts val="675"/>
                  </a:spcAft>
                </a:pPr>
                <a:r>
                  <a:rPr lang="en-US" sz="2400" b="1" dirty="0">
                    <a:solidFill>
                      <a:srgbClr val="D1282E"/>
                    </a:solidFill>
                    <a:latin typeface="Arial Narrow" panose="020B0606020202030204" pitchFamily="34" charset="0"/>
                  </a:rPr>
                  <a:t>Time divergence: 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An infinite path fragment </a:t>
                </a:r>
                <a:r>
                  <a:rPr lang="el-GR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π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is </a:t>
                </a:r>
                <a:r>
                  <a:rPr lang="en-US" sz="2400" b="1" i="1" u="sng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time divergent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if and only if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ExecTime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</a:t>
                </a:r>
                <a:r>
                  <a:rPr lang="el-GR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π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. Otherwise the path fragment is </a:t>
                </a:r>
                <a:r>
                  <a:rPr lang="en-US" sz="2400" b="1" i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time convergent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87" y="5534604"/>
                <a:ext cx="902505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75" t="-4255" r="-202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8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a state </a:t>
            </a:r>
            <a:r>
              <a:rPr lang="el-GR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 smtClean="0"/>
              <a:t>  in a timed-automaton, there must be some way for time to progress. </a:t>
            </a:r>
          </a:p>
          <a:p>
            <a:pPr marL="857250" lvl="1" indent="-342900"/>
            <a:r>
              <a:rPr lang="en-US" sz="2400" dirty="0" smtClean="0"/>
              <a:t>If no way is possible, then “</a:t>
            </a:r>
            <a:r>
              <a:rPr lang="el-GR" sz="2400" i="1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i="1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/>
              <a:t>” has a </a:t>
            </a:r>
            <a:r>
              <a:rPr lang="en-US" sz="2400" i="1" dirty="0" err="1" smtClean="0"/>
              <a:t>timelock</a:t>
            </a:r>
            <a:r>
              <a:rPr lang="en-US" sz="2400" i="1" dirty="0" smtClean="0"/>
              <a:t>.</a:t>
            </a:r>
          </a:p>
          <a:p>
            <a:pPr marL="857250" lvl="1" indent="-342900"/>
            <a:endParaRPr lang="en-US" sz="2400" i="1" dirty="0" smtClean="0"/>
          </a:p>
          <a:p>
            <a:pPr marL="857250" lvl="1" indent="-342900"/>
            <a:endParaRPr lang="en-US" sz="2400" i="1" dirty="0"/>
          </a:p>
          <a:p>
            <a:pPr marL="857250" lvl="1" indent="-342900"/>
            <a:endParaRPr lang="en-US" sz="2400" i="1" dirty="0" smtClean="0"/>
          </a:p>
          <a:p>
            <a:pPr lvl="1" indent="0">
              <a:buNone/>
            </a:pPr>
            <a:endParaRPr lang="en-US" sz="2400" i="1" dirty="0" smtClean="0"/>
          </a:p>
          <a:p>
            <a:pPr marL="857250" lvl="1" indent="-342900"/>
            <a:endParaRPr lang="en-US" sz="2400" i="1" dirty="0"/>
          </a:p>
          <a:p>
            <a:pPr marL="342900" indent="-342900"/>
            <a:r>
              <a:rPr lang="en-US" i="1" dirty="0" smtClean="0"/>
              <a:t>A timed automaton is </a:t>
            </a:r>
            <a:r>
              <a:rPr lang="en-US" i="1" dirty="0" err="1" smtClean="0">
                <a:solidFill>
                  <a:srgbClr val="C00000"/>
                </a:solidFill>
              </a:rPr>
              <a:t>timelock</a:t>
            </a:r>
            <a:r>
              <a:rPr lang="en-US" i="1" dirty="0" smtClean="0">
                <a:solidFill>
                  <a:srgbClr val="C00000"/>
                </a:solidFill>
              </a:rPr>
              <a:t>-free</a:t>
            </a:r>
            <a:r>
              <a:rPr lang="en-US" i="1" dirty="0" smtClean="0"/>
              <a:t> </a:t>
            </a:r>
            <a:r>
              <a:rPr lang="en-US" i="1" dirty="0" err="1" smtClean="0"/>
              <a:t>iff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none</a:t>
            </a:r>
            <a:r>
              <a:rPr lang="en-US" i="1" dirty="0" smtClean="0"/>
              <a:t> of its </a:t>
            </a:r>
            <a:r>
              <a:rPr lang="en-US" i="1" dirty="0" smtClean="0">
                <a:solidFill>
                  <a:srgbClr val="C00000"/>
                </a:solidFill>
              </a:rPr>
              <a:t>reachable</a:t>
            </a:r>
            <a:r>
              <a:rPr lang="en-US" i="1" dirty="0" smtClean="0"/>
              <a:t> states contains a </a:t>
            </a:r>
            <a:r>
              <a:rPr lang="en-US" i="1" dirty="0" err="1" smtClean="0"/>
              <a:t>timelock</a:t>
            </a:r>
            <a:r>
              <a:rPr lang="en-US" i="1" dirty="0" smtClean="0"/>
              <a:t>.</a:t>
            </a:r>
          </a:p>
          <a:p>
            <a:pPr marL="857250" lvl="1" indent="-342900"/>
            <a:r>
              <a:rPr lang="en-US" sz="2400" dirty="0" smtClean="0"/>
              <a:t> A </a:t>
            </a:r>
            <a:r>
              <a:rPr lang="en-US" sz="2400" dirty="0" err="1" smtClean="0"/>
              <a:t>timelock</a:t>
            </a:r>
            <a:r>
              <a:rPr lang="en-US" sz="2400" dirty="0" smtClean="0"/>
              <a:t> is a modeling flaw – should be avoided.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24401" y="2769752"/>
            <a:ext cx="716279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spcAft>
                <a:spcPts val="675"/>
              </a:spcAft>
            </a:pP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Let </a:t>
            </a:r>
            <a:r>
              <a:rPr lang="en-US" sz="2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Paths</a:t>
            </a:r>
            <a:r>
              <a:rPr lang="en-US" sz="2400" b="1" baseline="-25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div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l-GR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) be the set of time-divergent paths starting in </a:t>
            </a:r>
            <a:r>
              <a:rPr lang="el-GR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. A state s contains a </a:t>
            </a:r>
            <a:r>
              <a:rPr lang="en-US" sz="2400" b="1" dirty="0" err="1">
                <a:solidFill>
                  <a:srgbClr val="C00000"/>
                </a:solidFill>
                <a:latin typeface="Arial Narrow" panose="020B0606020202030204" pitchFamily="34" charset="0"/>
              </a:rPr>
              <a:t>timelock</a:t>
            </a:r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iff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Paths</a:t>
            </a:r>
            <a:r>
              <a:rPr lang="en-US" sz="2400" b="1" baseline="-25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div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l-GR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) = </a:t>
            </a:r>
            <a:r>
              <a:rPr lang="el-GR" sz="2400" b="1" dirty="0">
                <a:solidFill>
                  <a:srgbClr val="000000"/>
                </a:solidFill>
                <a:latin typeface="Arial Narrow" panose="020B0606020202030204" pitchFamily="34" charset="0"/>
                <a:ea typeface="Cambria Math" panose="02040503050406030204" pitchFamily="18" charset="0"/>
              </a:rPr>
              <a:t>Φ</a:t>
            </a:r>
            <a:endParaRPr lang="en-US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Zenoness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2686050"/>
            <a:ext cx="11551444" cy="37464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dirty="0"/>
              <a:t>Zeno paths represent </a:t>
            </a:r>
            <a:r>
              <a:rPr lang="en-IN" dirty="0" smtClean="0"/>
              <a:t>non-realizable behaviour</a:t>
            </a:r>
          </a:p>
          <a:p>
            <a:pPr marL="857250" lvl="1" indent="-342900">
              <a:lnSpc>
                <a:spcPct val="110000"/>
              </a:lnSpc>
            </a:pPr>
            <a:r>
              <a:rPr lang="en-IN" sz="2400" dirty="0" smtClean="0"/>
              <a:t>since </a:t>
            </a:r>
            <a:r>
              <a:rPr lang="en-IN" sz="2400" dirty="0"/>
              <a:t>their </a:t>
            </a:r>
            <a:r>
              <a:rPr lang="en-IN" sz="2400" dirty="0" smtClean="0"/>
              <a:t>execution would </a:t>
            </a:r>
            <a:r>
              <a:rPr lang="en-IN" sz="2400" dirty="0"/>
              <a:t>require infinitely fast processors.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Thus </a:t>
            </a:r>
            <a:r>
              <a:rPr lang="en-IN" dirty="0" err="1"/>
              <a:t>zeno</a:t>
            </a:r>
            <a:r>
              <a:rPr lang="en-IN" dirty="0"/>
              <a:t> paths are </a:t>
            </a:r>
            <a:r>
              <a:rPr lang="en-IN" dirty="0" smtClean="0"/>
              <a:t>modelling </a:t>
            </a:r>
            <a:r>
              <a:rPr lang="en-IN" dirty="0"/>
              <a:t>flows and should be avoided.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check whether a timed automaton is non-</a:t>
            </a:r>
            <a:r>
              <a:rPr lang="en-IN" dirty="0" err="1"/>
              <a:t>zeno</a:t>
            </a:r>
            <a:r>
              <a:rPr lang="en-IN" dirty="0"/>
              <a:t> is </a:t>
            </a:r>
            <a:r>
              <a:rPr lang="en-IN" dirty="0" smtClean="0"/>
              <a:t>algorithmically difficult</a:t>
            </a:r>
            <a:r>
              <a:rPr lang="en-IN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Instead, sufficient conditions are considered that are simple to </a:t>
            </a:r>
            <a:r>
              <a:rPr lang="en-IN" dirty="0" smtClean="0"/>
              <a:t>check, e.g</a:t>
            </a:r>
            <a:r>
              <a:rPr lang="en-IN" dirty="0"/>
              <a:t>., by static analysis.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9999" y="1350391"/>
            <a:ext cx="8991602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spcAft>
                <a:spcPts val="675"/>
              </a:spcAft>
            </a:pPr>
            <a:r>
              <a:rPr lang="en-IN" sz="24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An </a:t>
            </a:r>
            <a:r>
              <a:rPr lang="en-I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infinite path fragment π is </a:t>
            </a:r>
            <a:r>
              <a:rPr lang="en-IN" sz="24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zeno</a:t>
            </a:r>
            <a:r>
              <a:rPr lang="en-IN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IN" sz="24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if and only if it is </a:t>
            </a:r>
            <a:r>
              <a:rPr lang="en-IN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time-convergent </a:t>
            </a:r>
            <a:r>
              <a:rPr lang="en-IN" sz="24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infinitely many discrete actions</a:t>
            </a:r>
            <a:r>
              <a:rPr lang="en-IN" sz="24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are executed within π.</a:t>
            </a:r>
            <a:endParaRPr lang="en-US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7" y="171450"/>
            <a:ext cx="8351044" cy="64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Verification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890587" y="1390650"/>
            <a:ext cx="10515600" cy="5440680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System modeled as a product of timed automata </a:t>
            </a:r>
          </a:p>
          <a:p>
            <a:pPr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Verification problem reduced to reachability or to temporal logic model checking</a:t>
            </a:r>
          </a:p>
          <a:p>
            <a:pPr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Applications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Real-time controllers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Asynchronous timed circuits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Scheduling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Distributed timing-based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322646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timed automata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variants of TA exist:</a:t>
                </a:r>
                <a:endParaRPr lang="en-US" dirty="0"/>
              </a:p>
              <a:p>
                <a:pPr marL="857250" lvl="1" indent="-342900"/>
                <a:r>
                  <a:rPr lang="en-US" dirty="0" smtClean="0"/>
                  <a:t>Diagonal constraints:</a:t>
                </a:r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:endParaRPr lang="en-US" dirty="0" smtClean="0">
                  <a:solidFill>
                    <a:schemeClr val="tx2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en-IN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Guards </a:t>
                </a:r>
                <a:r>
                  <a:rPr lang="en-I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are conjunctions of constraints of the </a:t>
                </a:r>
                <a:r>
                  <a:rPr lang="en-IN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form </a:t>
                </a:r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c </a:t>
                </a:r>
                <a:r>
                  <a:rPr lang="en-I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x − 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lvl="2" indent="0">
                  <a:buNone/>
                </a:pPr>
                <a:endParaRPr lang="en-US" dirty="0" smtClean="0"/>
              </a:p>
              <a:p>
                <a:pPr marL="857250" lvl="1" indent="-342900"/>
                <a:r>
                  <a:rPr lang="en-US" dirty="0" smtClean="0"/>
                  <a:t>Additive clock constraints:</a:t>
                </a:r>
              </a:p>
              <a:p>
                <a:pPr lvl="2" indent="0">
                  <a:buNone/>
                </a:pPr>
                <a:r>
                  <a:rPr lang="en-I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constraints of the form 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c </a:t>
                </a:r>
                <a:r>
                  <a:rPr lang="en-I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x </a:t>
                </a:r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+ 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c.</a:t>
                </a:r>
              </a:p>
              <a:p>
                <a:pPr marL="1628775" lvl="2" indent="-342900"/>
                <a:endParaRPr lang="en-US" dirty="0" smtClean="0"/>
              </a:p>
              <a:p>
                <a:pPr marL="857250" lvl="1" indent="-342900"/>
                <a:r>
                  <a:rPr lang="en-US" dirty="0" smtClean="0"/>
                  <a:t>Epsilon transitions:</a:t>
                </a:r>
              </a:p>
              <a:p>
                <a:pPr lvl="2" indent="0">
                  <a:buNone/>
                </a:pPr>
                <a:r>
                  <a:rPr lang="en-IN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Actions from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endParaRPr lang="en-US" dirty="0" smtClean="0"/>
              </a:p>
              <a:p>
                <a:pPr marL="857250" lvl="1" indent="-342900"/>
                <a:r>
                  <a:rPr lang="en-US" dirty="0" smtClean="0"/>
                  <a:t>Updatable timed automata:</a:t>
                </a:r>
              </a:p>
              <a:p>
                <a:pPr lvl="2" indent="0">
                  <a:buNone/>
                </a:pPr>
                <a:r>
                  <a:rPr lang="en-I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Clocks updates of the form: </a:t>
                </a:r>
                <a:r>
                  <a:rPr lang="en-IN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x: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c </a:t>
                </a:r>
                <a:r>
                  <a:rPr lang="en-I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and </a:t>
                </a:r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IN" dirty="0" smtClean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y + c</a:t>
                </a:r>
                <a:endParaRPr lang="en-US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2" name="Text Box 1034"/>
          <p:cNvSpPr txBox="1">
            <a:spLocks noChangeArrowheads="1"/>
          </p:cNvSpPr>
          <p:nvPr/>
        </p:nvSpPr>
        <p:spPr bwMode="auto">
          <a:xfrm>
            <a:off x="3328669" y="4977637"/>
            <a:ext cx="4799712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520" b="1" dirty="0">
                <a:solidFill>
                  <a:srgbClr val="0070C0"/>
                </a:solidFill>
                <a:latin typeface="Arial Narrow" panose="020B0606020202030204" pitchFamily="34" charset="0"/>
              </a:rPr>
              <a:t>Solution: Add a real-valued clock  x  </a:t>
            </a:r>
          </a:p>
        </p:txBody>
      </p:sp>
      <p:sp>
        <p:nvSpPr>
          <p:cNvPr id="289803" name="Text Box 1035"/>
          <p:cNvSpPr txBox="1">
            <a:spLocks noChangeArrowheads="1"/>
          </p:cNvSpPr>
          <p:nvPr/>
        </p:nvSpPr>
        <p:spPr bwMode="auto">
          <a:xfrm>
            <a:off x="3871999" y="2076057"/>
            <a:ext cx="64312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x:=0</a:t>
            </a:r>
          </a:p>
        </p:txBody>
      </p:sp>
      <p:sp>
        <p:nvSpPr>
          <p:cNvPr id="289804" name="Text Box 1036"/>
          <p:cNvSpPr txBox="1">
            <a:spLocks noChangeArrowheads="1"/>
          </p:cNvSpPr>
          <p:nvPr/>
        </p:nvSpPr>
        <p:spPr bwMode="auto">
          <a:xfrm>
            <a:off x="6246520" y="2076057"/>
            <a:ext cx="72327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x&lt;=3</a:t>
            </a:r>
          </a:p>
        </p:txBody>
      </p:sp>
      <p:sp>
        <p:nvSpPr>
          <p:cNvPr id="289805" name="Text Box 1037"/>
          <p:cNvSpPr txBox="1">
            <a:spLocks noChangeArrowheads="1"/>
          </p:cNvSpPr>
          <p:nvPr/>
        </p:nvSpPr>
        <p:spPr bwMode="auto">
          <a:xfrm>
            <a:off x="4016864" y="3204930"/>
            <a:ext cx="566181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x&gt;3</a:t>
            </a:r>
          </a:p>
        </p:txBody>
      </p:sp>
      <p:sp>
        <p:nvSpPr>
          <p:cNvPr id="289810" name="Text Box 1042"/>
          <p:cNvSpPr txBox="1">
            <a:spLocks noChangeArrowheads="1"/>
          </p:cNvSpPr>
          <p:nvPr/>
        </p:nvSpPr>
        <p:spPr bwMode="auto">
          <a:xfrm>
            <a:off x="2499437" y="5619101"/>
            <a:ext cx="61350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20" b="1" dirty="0">
                <a:solidFill>
                  <a:srgbClr val="C00000"/>
                </a:solidFill>
                <a:latin typeface="Arial Narrow" panose="020B0606020202030204" pitchFamily="34" charset="0"/>
              </a:rPr>
              <a:t>Adding continuous variables to state machines</a:t>
            </a: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2666047" y="2270284"/>
            <a:ext cx="886778" cy="8801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5176361" y="2270284"/>
            <a:ext cx="886778" cy="880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Arial Narrow" panose="020B0606020202030204" pitchFamily="34" charset="0"/>
              </a:rPr>
              <a:t>Light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555229" y="2270284"/>
            <a:ext cx="886778" cy="880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Arial Narrow" panose="020B0606020202030204" pitchFamily="34" charset="0"/>
              </a:rPr>
              <a:t>Bright</a:t>
            </a:r>
          </a:p>
        </p:txBody>
      </p:sp>
      <p:cxnSp>
        <p:nvCxnSpPr>
          <p:cNvPr id="23" name="AutoShape 5"/>
          <p:cNvCxnSpPr>
            <a:cxnSpLocks noChangeShapeType="1"/>
            <a:stCxn id="20" idx="6"/>
            <a:endCxn id="21" idx="2"/>
          </p:cNvCxnSpPr>
          <p:nvPr/>
        </p:nvCxnSpPr>
        <p:spPr bwMode="auto">
          <a:xfrm>
            <a:off x="3552825" y="2710339"/>
            <a:ext cx="16235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4" name="AutoShape 6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6063139" y="2710339"/>
            <a:ext cx="149209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5" name="AutoShape 7"/>
          <p:cNvCxnSpPr>
            <a:cxnSpLocks noChangeShapeType="1"/>
          </p:cNvCxnSpPr>
          <p:nvPr/>
        </p:nvCxnSpPr>
        <p:spPr bwMode="auto">
          <a:xfrm rot="5400000">
            <a:off x="4331670" y="1923476"/>
            <a:ext cx="1667" cy="2468880"/>
          </a:xfrm>
          <a:prstGeom prst="curvedConnector3">
            <a:avLst>
              <a:gd name="adj1" fmla="val 435056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rot="16200000" flipH="1" flipV="1">
            <a:off x="5602725" y="-93136"/>
            <a:ext cx="1667" cy="4754880"/>
          </a:xfrm>
          <a:prstGeom prst="curvedConnector3">
            <a:avLst>
              <a:gd name="adj1" fmla="val -44569406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866197" y="235029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266497" y="235029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 flipH="1">
            <a:off x="5267480" y="1216139"/>
            <a:ext cx="80010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Press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957265" y="3506992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Press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185987" y="2670334"/>
            <a:ext cx="48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100" b="1">
              <a:latin typeface="Arial Narrow" panose="020B0606020202030204" pitchFamily="34" charset="0"/>
            </a:endParaRPr>
          </a:p>
        </p:txBody>
      </p:sp>
      <p:sp>
        <p:nvSpPr>
          <p:cNvPr id="3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37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1185"/>
            <a:r>
              <a:rPr lang="en-GB" sz="3600" dirty="0">
                <a:solidFill>
                  <a:srgbClr val="C00000"/>
                </a:solidFill>
              </a:rPr>
              <a:t>Simple Light Control</a:t>
            </a:r>
            <a:endParaRPr lang="en-US" sz="3600" dirty="0">
              <a:cs typeface="Arial"/>
            </a:endParaRPr>
          </a:p>
        </p:txBody>
      </p:sp>
      <p:pic>
        <p:nvPicPr>
          <p:cNvPr id="45" name="Picture 2" descr="Image result for tap  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48" y="480227"/>
            <a:ext cx="2198688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Automata and Reachability Abstractions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REGION GRAPH</a:t>
                </a:r>
                <a:r>
                  <a:rPr lang="en-US" dirty="0" smtClean="0"/>
                  <a:t>: (constraint set C)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Set of Regions:</a:t>
                </a:r>
              </a:p>
              <a:p>
                <a:pPr marL="857250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 smtClean="0"/>
                  <a:t> (a finite partition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𝓧</m:t>
                        </m:r>
                      </m:sup>
                    </m:sSubSup>
                  </m:oMath>
                </a14:m>
                <a:r>
                  <a:rPr lang="en-US" dirty="0" smtClean="0"/>
                  <a:t>, the set of valuations) is a set of regions (for C) if the following all hold:</a:t>
                </a:r>
              </a:p>
              <a:p>
                <a:pPr marL="1743075" lvl="2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every g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C and for every 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/>
                  <a:t> : R ⊆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</m:oMath>
                </a14:m>
                <a:r>
                  <a:rPr lang="en-US" dirty="0"/>
                  <a:t> OR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</m:oMath>
                </a14:m>
                <a:r>
                  <a:rPr lang="en-US" dirty="0"/>
                  <a:t>∩ R = </a:t>
                </a:r>
                <a:r>
                  <a:rPr lang="el-GR" dirty="0"/>
                  <a:t>Φ</a:t>
                </a:r>
                <a:endParaRPr lang="en-US" dirty="0"/>
              </a:p>
              <a:p>
                <a:pPr marL="1743075" lvl="2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For </a:t>
                </a:r>
                <a:r>
                  <a:rPr lang="en-US" dirty="0" smtClean="0"/>
                  <a:t>all R,R’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 smtClean="0"/>
                  <a:t>, if there exists 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R and 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with v + 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R’ then </a:t>
                </a:r>
                <a:br>
                  <a:rPr lang="en-US" dirty="0" smtClean="0"/>
                </a:br>
                <a:r>
                  <a:rPr lang="en-US" dirty="0" smtClean="0"/>
                  <a:t>for every v’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 there exists a t’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 smtClean="0"/>
                  <a:t>v’ </a:t>
                </a:r>
                <a:r>
                  <a:rPr lang="en-US" dirty="0"/>
                  <a:t>+ </a:t>
                </a:r>
                <a:r>
                  <a:rPr lang="en-US" dirty="0" smtClean="0"/>
                  <a:t>t’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dirty="0" smtClean="0"/>
                  <a:t>’</a:t>
                </a:r>
              </a:p>
              <a:p>
                <a:pPr marL="1743075" lvl="2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 smtClean="0"/>
                  <a:t>For all </a:t>
                </a:r>
                <a:r>
                  <a:rPr lang="en-US" dirty="0"/>
                  <a:t>R,R’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for every Y </a:t>
                </a:r>
                <a:r>
                  <a:rPr lang="en-US" dirty="0"/>
                  <a:t>⊆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if R</a:t>
                </a:r>
                <a:r>
                  <a:rPr lang="en-US" baseline="-25000" dirty="0" smtClean="0"/>
                  <a:t>[Y</a:t>
                </a:r>
                <a:r>
                  <a:rPr 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←0]</a:t>
                </a:r>
                <a:r>
                  <a:rPr lang="en-US" dirty="0"/>
                  <a:t> ∩ </a:t>
                </a:r>
                <a:r>
                  <a:rPr lang="en-US" dirty="0" smtClean="0"/>
                  <a:t>R’ ≠ </a:t>
                </a:r>
                <a:r>
                  <a:rPr lang="el-GR" dirty="0" smtClean="0"/>
                  <a:t>Φ</a:t>
                </a:r>
                <a:r>
                  <a:rPr lang="en-US" dirty="0" smtClean="0"/>
                  <a:t>, then </a:t>
                </a:r>
                <a:r>
                  <a:rPr lang="en-US" dirty="0"/>
                  <a:t>R</a:t>
                </a:r>
                <a:r>
                  <a:rPr lang="en-US" baseline="-25000" dirty="0"/>
                  <a:t>[Y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←0]</a:t>
                </a:r>
                <a:r>
                  <a:rPr lang="en-US" dirty="0"/>
                  <a:t> ⊆</a:t>
                </a:r>
                <a:r>
                  <a:rPr lang="en-US" dirty="0" smtClean="0"/>
                  <a:t> </a:t>
                </a:r>
                <a:r>
                  <a:rPr lang="en-US" dirty="0"/>
                  <a:t>R</a:t>
                </a:r>
                <a:r>
                  <a:rPr lang="en-US" dirty="0" smtClean="0"/>
                  <a:t>’.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Set of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Standard Regions</a:t>
                </a:r>
                <a:endParaRPr lang="en-US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M be the maximum constant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. </a:t>
                </a:r>
                <a:br>
                  <a:rPr lang="en-US" dirty="0" smtClean="0"/>
                </a:br>
                <a:r>
                  <a:rPr lang="en-US" dirty="0" smtClean="0"/>
                  <a:t>The following equivalence relation yields the set of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standard regions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/>
                  <a:t>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dirty="0" smtClean="0"/>
                  <a:t> v’ if for every 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85725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v(x) &gt; M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dirty="0" smtClean="0">
                    <a:ea typeface="Cambria Math" panose="02040503050406030204" pitchFamily="18" charset="0"/>
                  </a:rPr>
                  <a:t> v’(x) &gt; M</a:t>
                </a:r>
              </a:p>
              <a:p>
                <a:pPr marL="85725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ea typeface="Cambria Math" panose="02040503050406030204" pitchFamily="18" charset="0"/>
                  </a:rPr>
                  <a:t>v(x) ≤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M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dirty="0" smtClean="0"/>
                  <a:t> 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</a:t>
                </a:r>
                <a:r>
                  <a:rPr lang="en-US" dirty="0">
                    <a:ea typeface="Cambria Math" panose="02040503050406030204" pitchFamily="18" charset="0"/>
                  </a:rPr>
                  <a:t> v(x)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r>
                  <a:rPr lang="en-US" dirty="0" smtClean="0"/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v’(</a:t>
                </a:r>
                <a:r>
                  <a:rPr lang="en-US" dirty="0">
                    <a:ea typeface="Cambria Math" panose="02040503050406030204" pitchFamily="18" charset="0"/>
                  </a:rPr>
                  <a:t>x)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r>
                  <a:rPr lang="en-US" dirty="0" smtClean="0">
                    <a:ea typeface="Cambria Math" panose="02040503050406030204" pitchFamily="18" charset="0"/>
                  </a:rPr>
                  <a:t>) and ({v(x)} = 0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dirty="0" smtClean="0">
                    <a:ea typeface="Cambria Math" panose="02040503050406030204" pitchFamily="18" charset="0"/>
                  </a:rPr>
                  <a:t> {v’(x)} = 0)</a:t>
                </a:r>
              </a:p>
              <a:p>
                <a:pPr marL="85725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ea typeface="Cambria Math" panose="02040503050406030204" pitchFamily="18" charset="0"/>
                  </a:rPr>
                  <a:t>(v(x) ≤ M and v(y) ≤ M)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 </a:t>
                </a:r>
                <a:r>
                  <a:rPr lang="en-US" dirty="0" smtClean="0">
                    <a:ea typeface="Cambria Math" panose="02040503050406030204" pitchFamily="18" charset="0"/>
                  </a:rPr>
                  <a:t>( {v(x)} ≤ {v(y)}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{v’(x)} ≤ {v’(y)} 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Regions (what do the rules mean?)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283" y="790137"/>
            <a:ext cx="7067552" cy="20043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7387" y="1411666"/>
            <a:ext cx="208930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 Clocks </a:t>
            </a:r>
            <a:b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=</a:t>
            </a:r>
            <a:b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 dimensions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3399979"/>
            <a:ext cx="3832012" cy="355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80" y="3399979"/>
            <a:ext cx="3789624" cy="3648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987" y="3337560"/>
            <a:ext cx="3709987" cy="366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00" y="3610231"/>
                <a:ext cx="7486493" cy="2980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spcBef>
                    <a:spcPct val="20000"/>
                  </a:spcBef>
                  <a:spcAft>
                    <a:spcPts val="675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v’ 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if for every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x,y</a:t>
                </a:r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857250" lvl="1" indent="-342900">
                  <a:lnSpc>
                    <a:spcPct val="150000"/>
                  </a:lnSpc>
                  <a:spcBef>
                    <a:spcPct val="20000"/>
                  </a:spcBef>
                  <a:buClr>
                    <a:srgbClr val="D1282E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</a:rPr>
                  <a:t>v(x) &gt; M 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v’(x) &gt; M</a:t>
                </a:r>
              </a:p>
              <a:p>
                <a:pPr marL="857250" lvl="1" indent="-342900">
                  <a:lnSpc>
                    <a:spcPct val="150000"/>
                  </a:lnSpc>
                  <a:spcBef>
                    <a:spcPct val="20000"/>
                  </a:spcBef>
                  <a:buClr>
                    <a:srgbClr val="D1282E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v(x) ≤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</a:rPr>
                  <a:t>M 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</a:rPr>
                  <a:t> (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v(x) 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</a:rPr>
                  <a:t> = 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⌊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v’(x) 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⌋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) and ({v(x)} = 0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{v’(x)} = 0)</a:t>
                </a:r>
              </a:p>
              <a:p>
                <a:pPr marL="857250" lvl="1" indent="-342900">
                  <a:lnSpc>
                    <a:spcPct val="150000"/>
                  </a:lnSpc>
                  <a:spcBef>
                    <a:spcPct val="20000"/>
                  </a:spcBef>
                  <a:buClr>
                    <a:srgbClr val="D1282E"/>
                  </a:buClr>
                  <a:buFont typeface="Wingdings" panose="05000000000000000000" pitchFamily="2" charset="2"/>
                  <a:buChar char="Ø"/>
                </a:pP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(v(x) ≤ M and v(y) ≤ M) 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 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( {v(x)} ≤ {v(y)}</a:t>
                </a:r>
                <a:r>
                  <a:rPr lang="en-US" sz="22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⇔</a:t>
                </a:r>
                <a:r>
                  <a:rPr lang="en-US" sz="2200" b="1" dirty="0">
                    <a:solidFill>
                      <a:srgbClr val="002060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{v’(x)} ≤ {v’(y)} )</a:t>
                </a:r>
                <a:endParaRPr lang="en-US" sz="2200" b="1" dirty="0">
                  <a:solidFill>
                    <a:srgbClr val="002060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" y="3610231"/>
                <a:ext cx="7486493" cy="2980368"/>
              </a:xfrm>
              <a:prstGeom prst="rect">
                <a:avLst/>
              </a:prstGeom>
              <a:blipFill rotWithShape="0">
                <a:blip r:embed="rId6"/>
                <a:stretch>
                  <a:fillRect b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30080" y="2897616"/>
            <a:ext cx="914399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B66A0"/>
                </a:solidFill>
                <a:latin typeface="Arial Narrow" panose="020B0606020202030204" pitchFamily="34" charset="0"/>
              </a:rPr>
              <a:t>The partition is compatible with </a:t>
            </a:r>
            <a:r>
              <a:rPr lang="en-IN" sz="2400" b="1" dirty="0">
                <a:solidFill>
                  <a:srgbClr val="57A6EE"/>
                </a:solidFill>
                <a:latin typeface="Arial Narrow" panose="020B0606020202030204" pitchFamily="34" charset="0"/>
              </a:rPr>
              <a:t>constraints</a:t>
            </a:r>
            <a:r>
              <a:rPr lang="en-IN" sz="2400" b="1" dirty="0">
                <a:solidFill>
                  <a:srgbClr val="2B66A0"/>
                </a:solidFill>
                <a:latin typeface="Arial Narrow" panose="020B0606020202030204" pitchFamily="34" charset="0"/>
              </a:rPr>
              <a:t>, </a:t>
            </a:r>
            <a:r>
              <a:rPr lang="en-IN" sz="2400" b="1" dirty="0">
                <a:solidFill>
                  <a:srgbClr val="57A6EE"/>
                </a:solidFill>
                <a:latin typeface="Arial Narrow" panose="020B0606020202030204" pitchFamily="34" charset="0"/>
              </a:rPr>
              <a:t>time elapsing </a:t>
            </a:r>
            <a:r>
              <a:rPr lang="en-IN" sz="2400" b="1" dirty="0">
                <a:solidFill>
                  <a:srgbClr val="2B66A0"/>
                </a:solidFill>
                <a:latin typeface="Arial Narrow" panose="020B0606020202030204" pitchFamily="34" charset="0"/>
              </a:rPr>
              <a:t>and </a:t>
            </a:r>
            <a:r>
              <a:rPr lang="en-IN" sz="2400" b="1" dirty="0">
                <a:solidFill>
                  <a:srgbClr val="57A6EE"/>
                </a:solidFill>
                <a:latin typeface="Arial Narrow" panose="020B0606020202030204" pitchFamily="34" charset="0"/>
              </a:rPr>
              <a:t>resets</a:t>
            </a:r>
            <a:r>
              <a:rPr lang="en-IN" sz="2400" b="1" dirty="0">
                <a:solidFill>
                  <a:srgbClr val="2B66A0"/>
                </a:solidFill>
                <a:latin typeface="Arial Narrow" panose="020B0606020202030204" pitchFamily="34" charset="0"/>
              </a:rPr>
              <a:t>.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Regions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078" y="1120141"/>
                <a:ext cx="11551444" cy="2861309"/>
              </a:xfrm>
            </p:spPr>
            <p:txBody>
              <a:bodyPr/>
              <a:lstStyle/>
              <a:p>
                <a:r>
                  <a:rPr lang="en-US" dirty="0" smtClean="0"/>
                  <a:t>For two clocks, the (bounded) regions have the following shapes: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857250" lvl="1" indent="-342900"/>
                <a:r>
                  <a:rPr lang="en-US" dirty="0" smtClean="0"/>
                  <a:t>R</a:t>
                </a:r>
                <a:r>
                  <a:rPr lang="en-US" baseline="-25000" dirty="0" smtClean="0"/>
                  <a:t>[Y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←0</a:t>
                </a:r>
                <a:r>
                  <a:rPr 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dirty="0" smtClean="0">
                    <a:ea typeface="Cambria Math" panose="02040503050406030204" pitchFamily="18" charset="0"/>
                  </a:rPr>
                  <a:t> denotes </a:t>
                </a:r>
                <a:r>
                  <a:rPr lang="en-IN" dirty="0"/>
                  <a:t>the region obtained from R by resetting clocks in Y</a:t>
                </a:r>
                <a:r>
                  <a:rPr lang="en-US" dirty="0"/>
                  <a:t> ⊆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857250" lvl="1" indent="-342900"/>
                <a:r>
                  <a:rPr lang="en-US" dirty="0" smtClean="0"/>
                  <a:t>R’ is a time-successor of R if there exists v’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R’, v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R, 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with v’ = v + 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078" y="1120141"/>
                <a:ext cx="11551444" cy="2861309"/>
              </a:xfrm>
              <a:blipFill rotWithShape="0">
                <a:blip r:embed="rId2"/>
                <a:stretch>
                  <a:fillRect l="-68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7" y="1675512"/>
            <a:ext cx="4934426" cy="1005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9" y="3797840"/>
            <a:ext cx="2921930" cy="2901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3811823"/>
            <a:ext cx="2881180" cy="2901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048" y="3797840"/>
            <a:ext cx="2927124" cy="2898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336" y="3809784"/>
            <a:ext cx="2898553" cy="2886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480" y="3809784"/>
            <a:ext cx="2826050" cy="28747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336" y="3810519"/>
            <a:ext cx="2841749" cy="2874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480" y="3845193"/>
            <a:ext cx="2838082" cy="28340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624" y="3833398"/>
            <a:ext cx="2828328" cy="28525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73417" y="4181266"/>
            <a:ext cx="12490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 Narrow" panose="020B0606020202030204" pitchFamily="34" charset="0"/>
              </a:rPr>
              <a:t>(x=0,y=0)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766769" y="4181266"/>
            <a:ext cx="2081704" cy="475234"/>
            <a:chOff x="6766769" y="4181266"/>
            <a:chExt cx="2081704" cy="475234"/>
          </a:xfrm>
        </p:grpSpPr>
        <p:sp>
          <p:nvSpPr>
            <p:cNvPr id="17" name="Rectangle 16"/>
            <p:cNvSpPr/>
            <p:nvPr/>
          </p:nvSpPr>
          <p:spPr>
            <a:xfrm>
              <a:off x="7593001" y="4181266"/>
              <a:ext cx="12554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(0&lt;x=y&lt;1)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766769" y="4187974"/>
                  <a:ext cx="639598" cy="468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𝒆𝒍𝒂𝒚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769" y="4187974"/>
                  <a:ext cx="639598" cy="46852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9012839" y="4167259"/>
            <a:ext cx="2164748" cy="463397"/>
            <a:chOff x="9012839" y="4167259"/>
            <a:chExt cx="2164748" cy="463397"/>
          </a:xfrm>
        </p:grpSpPr>
        <p:sp>
          <p:nvSpPr>
            <p:cNvPr id="18" name="Rectangle 17"/>
            <p:cNvSpPr/>
            <p:nvPr/>
          </p:nvSpPr>
          <p:spPr>
            <a:xfrm>
              <a:off x="9729755" y="4187974"/>
              <a:ext cx="144783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(0&lt;x&lt;1,y=0)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012839" y="4167259"/>
                  <a:ext cx="503343" cy="463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839" y="4167259"/>
                  <a:ext cx="503343" cy="46339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606027" y="5918522"/>
            <a:ext cx="1837760" cy="463397"/>
            <a:chOff x="5606027" y="5918522"/>
            <a:chExt cx="1837760" cy="463397"/>
          </a:xfrm>
        </p:grpSpPr>
        <p:sp>
          <p:nvSpPr>
            <p:cNvPr id="23" name="Rectangle 22"/>
            <p:cNvSpPr/>
            <p:nvPr/>
          </p:nvSpPr>
          <p:spPr>
            <a:xfrm>
              <a:off x="6258847" y="5931730"/>
              <a:ext cx="11849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(x=0,y=1)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06027" y="5918522"/>
                  <a:ext cx="498534" cy="463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027" y="5918522"/>
                  <a:ext cx="498534" cy="46339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606027" y="4760726"/>
            <a:ext cx="2012532" cy="468526"/>
            <a:chOff x="5606027" y="4760726"/>
            <a:chExt cx="2012532" cy="468526"/>
          </a:xfrm>
        </p:grpSpPr>
        <p:sp>
          <p:nvSpPr>
            <p:cNvPr id="19" name="Rectangle 18"/>
            <p:cNvSpPr/>
            <p:nvPr/>
          </p:nvSpPr>
          <p:spPr>
            <a:xfrm>
              <a:off x="6363087" y="4790562"/>
              <a:ext cx="12554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(0&lt;y&lt;x&lt;1)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606027" y="4760726"/>
                  <a:ext cx="639598" cy="468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𝒆𝒍𝒂𝒚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027" y="4760726"/>
                  <a:ext cx="639598" cy="46852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7784026" y="4770942"/>
            <a:ext cx="2120328" cy="468526"/>
            <a:chOff x="7784026" y="4770942"/>
            <a:chExt cx="2120328" cy="468526"/>
          </a:xfrm>
        </p:grpSpPr>
        <p:sp>
          <p:nvSpPr>
            <p:cNvPr id="20" name="Rectangle 19"/>
            <p:cNvSpPr/>
            <p:nvPr/>
          </p:nvSpPr>
          <p:spPr>
            <a:xfrm>
              <a:off x="8648882" y="4785672"/>
              <a:ext cx="12554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(0&lt;y&lt;1=x)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784026" y="4770942"/>
                  <a:ext cx="639598" cy="468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𝒆𝒍𝒂𝒚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026" y="4770942"/>
                  <a:ext cx="639598" cy="46852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522436" y="4758573"/>
            <a:ext cx="5197951" cy="984605"/>
            <a:chOff x="5522436" y="4758573"/>
            <a:chExt cx="5197951" cy="984605"/>
          </a:xfrm>
        </p:grpSpPr>
        <p:sp>
          <p:nvSpPr>
            <p:cNvPr id="21" name="Rectangle 20"/>
            <p:cNvSpPr/>
            <p:nvPr/>
          </p:nvSpPr>
          <p:spPr>
            <a:xfrm>
              <a:off x="5522436" y="5312291"/>
              <a:ext cx="268595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200" b="1" dirty="0" smtClean="0">
                  <a:solidFill>
                    <a:srgbClr val="C00000"/>
                  </a:solidFill>
                  <a:latin typeface="Arial Narrow" panose="020B0606020202030204" pitchFamily="34" charset="0"/>
                </a:rPr>
                <a:t>1&lt;x&lt;2,0&lt;y&lt;1</a:t>
              </a:r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,{x}&lt;{y})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0080789" y="4758573"/>
                  <a:ext cx="639598" cy="468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𝒆𝒍𝒂𝒚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0789" y="4758573"/>
                  <a:ext cx="639598" cy="46852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8244151" y="5287898"/>
            <a:ext cx="2247636" cy="468526"/>
            <a:chOff x="8244151" y="5287898"/>
            <a:chExt cx="2247636" cy="468526"/>
          </a:xfrm>
        </p:grpSpPr>
        <p:sp>
          <p:nvSpPr>
            <p:cNvPr id="22" name="Rectangle 21"/>
            <p:cNvSpPr/>
            <p:nvPr/>
          </p:nvSpPr>
          <p:spPr>
            <a:xfrm>
              <a:off x="9236315" y="5308963"/>
              <a:ext cx="12554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(y=1&lt;x&lt;2)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244151" y="5287898"/>
                  <a:ext cx="639598" cy="468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vertJc m:val="bot"/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𝒆𝒍𝒂𝒚</m:t>
                            </m:r>
                          </m:e>
                        </m:groupChr>
                      </m:oMath>
                    </m:oMathPara>
                  </a14:m>
                  <a:endParaRPr lang="en-US" sz="2200" b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151" y="5287898"/>
                  <a:ext cx="639598" cy="46852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65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Automato</a:t>
            </a:r>
            <a:r>
              <a:rPr lang="en-U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From a timed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dirty="0"/>
                  <a:t> we build a </a:t>
                </a:r>
                <a:r>
                  <a:rPr lang="en-IN" dirty="0" smtClean="0"/>
                  <a:t>finite region automaton </a:t>
                </a:r>
                <a:r>
                  <a:rPr lang="el-GR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dirty="0" smtClean="0">
                    <a:solidFill>
                      <a:srgbClr val="C00000"/>
                    </a:solidFill>
                  </a:rPr>
                  <a:t>)</a:t>
                </a:r>
                <a:r>
                  <a:rPr lang="en-IN" dirty="0" smtClean="0"/>
                  <a:t> </a:t>
                </a:r>
                <a:r>
                  <a:rPr lang="en-IN" dirty="0"/>
                  <a:t>as follows</a:t>
                </a:r>
                <a:r>
                  <a:rPr lang="en-IN" dirty="0" smtClean="0"/>
                  <a:t>:</a:t>
                </a:r>
              </a:p>
              <a:p>
                <a:pPr marL="857250" lvl="1" indent="-342900"/>
                <a:r>
                  <a:rPr lang="en-IN" dirty="0" smtClean="0"/>
                  <a:t>States: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endParaRPr lang="en-IN" dirty="0" smtClean="0"/>
              </a:p>
              <a:p>
                <a:pPr marL="857250" lvl="1" indent="-342900"/>
                <a:r>
                  <a:rPr lang="en-IN" dirty="0" smtClean="0"/>
                  <a:t>Initial Set: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endParaRPr lang="en-IN" dirty="0" smtClean="0"/>
              </a:p>
              <a:p>
                <a:pPr marL="857250" lvl="1" indent="-342900"/>
                <a:r>
                  <a:rPr lang="en-IN" dirty="0" smtClean="0"/>
                  <a:t>Final Set :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endParaRPr lang="en-IN" dirty="0" smtClean="0"/>
              </a:p>
              <a:p>
                <a:pPr marL="857250" lvl="1" indent="-342900"/>
                <a:r>
                  <a:rPr lang="en-IN" dirty="0" smtClean="0"/>
                  <a:t>Transitions: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groupCh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if there exists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628775" lvl="2" indent="-342900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m:rPr>
                            <m:brk m:alnAt="2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groupCh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1628775" lvl="2" indent="-342900"/>
                <a:r>
                  <a:rPr lang="en-US" dirty="0" smtClean="0"/>
                  <a:t>R’’	time-successor of R with R’’ ⊆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R’ = R’’</a:t>
                </a:r>
                <a:r>
                  <a:rPr lang="en-US" baseline="-25000" dirty="0" smtClean="0"/>
                  <a:t>[</a:t>
                </a:r>
                <a:r>
                  <a:rPr lang="en-US" baseline="-25000" dirty="0"/>
                  <a:t>Y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←0</a:t>
                </a:r>
                <a:r>
                  <a:rPr 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pPr marL="1628775" lvl="2" indent="-342900"/>
                <a:endParaRPr lang="en-US" dirty="0"/>
              </a:p>
              <a:p>
                <a:pPr marL="1628775" lvl="2" indent="-342900"/>
                <a:endParaRPr lang="en-IN" dirty="0" smtClean="0"/>
              </a:p>
              <a:p>
                <a:pPr marL="1628775" lvl="2" indent="-3429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209471"/>
            <a:ext cx="9697680" cy="45913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3" y="-8588"/>
            <a:ext cx="6481416" cy="200883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38787" y="322927"/>
            <a:ext cx="2394109" cy="499109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>
            <a:lvl1pPr marL="0" indent="0" algn="l" defTabSz="1028700" rtl="0" eaLnBrk="1" latinLnBrk="0" hangingPunct="1">
              <a:spcBef>
                <a:spcPct val="20000"/>
              </a:spcBef>
              <a:spcAft>
                <a:spcPts val="675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514350" indent="-205740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002060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2858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C00000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8002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>
                <a:solidFill>
                  <a:srgbClr val="7030A0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3145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Timed Automaton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644" y="3985107"/>
            <a:ext cx="1701372" cy="8374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Region </a:t>
            </a:r>
            <a:br>
              <a:rPr lang="en-US" dirty="0" smtClean="0"/>
            </a:br>
            <a:r>
              <a:rPr lang="en-US" dirty="0" smtClean="0"/>
              <a:t>Automaton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Logic for Timed Automata – Timed CTL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TCTL = CTL + Time</a:t>
                </a:r>
              </a:p>
              <a:p>
                <a:r>
                  <a:rPr lang="en-US" dirty="0" smtClean="0"/>
                  <a:t>Syntax: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∷=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¬∅ 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 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[∅ 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857250" lvl="1" indent="-342900"/>
                <a:r>
                  <a:rPr lang="en-US" dirty="0" smtClean="0"/>
                  <a:t>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AP, </a:t>
                </a:r>
                <a:r>
                  <a:rPr lang="en-US" dirty="0" err="1" smtClean="0"/>
                  <a:t>automic</a:t>
                </a:r>
                <a:r>
                  <a:rPr lang="en-US" dirty="0" smtClean="0"/>
                  <a:t> propositions</a:t>
                </a:r>
              </a:p>
              <a:p>
                <a:pPr marL="857250" lvl="1" indent="-342900"/>
                <a:r>
                  <a:rPr lang="en-US" dirty="0" smtClean="0"/>
                  <a:t>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 , formula clocks</a:t>
                </a:r>
              </a:p>
              <a:p>
                <a:pPr marL="85725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 smtClean="0"/>
                  <a:t> – constraints over formula clocks and automata clocks</a:t>
                </a:r>
              </a:p>
              <a:p>
                <a:pPr marL="857250" lvl="1" indent="-342900"/>
                <a:r>
                  <a:rPr lang="en-US" dirty="0" smtClean="0"/>
                  <a:t>z 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 - “freeze operator” introduces a new formula clock z</a:t>
                </a:r>
              </a:p>
              <a:p>
                <a:pPr marL="85725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 ∪∅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 ∪∅</m:t>
                        </m:r>
                      </m:e>
                    </m:d>
                  </m:oMath>
                </a14:m>
                <a:r>
                  <a:rPr lang="en-US" dirty="0" smtClean="0"/>
                  <a:t> - As in C</a:t>
                </a:r>
              </a:p>
              <a:p>
                <a:pPr marL="857250" lvl="1" indent="-342900"/>
                <a:r>
                  <a:rPr lang="en-US" dirty="0" smtClean="0">
                    <a:solidFill>
                      <a:srgbClr val="FF0000"/>
                    </a:solidFill>
                  </a:rPr>
                  <a:t>No [ E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]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857250" lvl="1" indent="-34290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6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Operators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5387" y="2375981"/>
                <a:ext cx="9708710" cy="633056"/>
              </a:xfrm>
            </p:spPr>
            <p:txBody>
              <a:bodyPr/>
              <a:lstStyle/>
              <a:p>
                <a:r>
                  <a:rPr lang="en-US" dirty="0" smtClean="0"/>
                  <a:t>Along any path,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hold continuously until within 7 time units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ψ</a:t>
                </a:r>
                <a:r>
                  <a:rPr lang="en-US" dirty="0" smtClean="0">
                    <a:ea typeface="Cambria Math" panose="02040503050406030204" pitchFamily="18" charset="0"/>
                  </a:rPr>
                  <a:t> becomes valid.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5387" y="2375981"/>
                <a:ext cx="9708710" cy="633056"/>
              </a:xfrm>
              <a:blipFill rotWithShape="0">
                <a:blip r:embed="rId2"/>
                <a:stretch>
                  <a:fillRect l="-879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71587" y="1619250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U</a:t>
                </a:r>
                <a:r>
                  <a:rPr lang="en-US" baseline="-25000" dirty="0" smtClean="0"/>
                  <a:t>≤7</a:t>
                </a:r>
                <a:r>
                  <a:rPr lang="en-US" dirty="0" smtClean="0"/>
                  <a:t>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ψ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7" y="1619250"/>
                <a:ext cx="1752600" cy="533400"/>
              </a:xfrm>
              <a:prstGeom prst="rect">
                <a:avLst/>
              </a:prstGeom>
              <a:blipFill rotWithShape="0">
                <a:blip r:embed="rId3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271587" y="4111712"/>
                <a:ext cx="1752600" cy="533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 F</a:t>
                </a:r>
                <a:r>
                  <a:rPr lang="en-US" baseline="-25000" dirty="0" smtClean="0"/>
                  <a:t>≤5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7" y="4111712"/>
                <a:ext cx="1752600" cy="533400"/>
              </a:xfrm>
              <a:prstGeom prst="rect">
                <a:avLst/>
              </a:prstGeom>
              <a:blipFill rotWithShape="0">
                <a:blip r:embed="rId4"/>
                <a:stretch>
                  <a:fillRect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252787" y="1683752"/>
                <a:ext cx="8382000" cy="633056"/>
              </a:xfrm>
              <a:prstGeom prst="rect">
                <a:avLst/>
              </a:prstGeom>
            </p:spPr>
            <p:txBody>
              <a:bodyPr vert="horz" lIns="102870" tIns="51435" rIns="102870" bIns="51435" rtlCol="0">
                <a:normAutofit/>
              </a:bodyPr>
              <a:lstStyle>
                <a:lvl1pPr marL="0" indent="0" algn="l" defTabSz="1028700" rtl="0" eaLnBrk="1" latinLnBrk="0" hangingPunct="1">
                  <a:spcBef>
                    <a:spcPct val="20000"/>
                  </a:spcBef>
                  <a:spcAft>
                    <a:spcPts val="675"/>
                  </a:spcAft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514350" indent="-205740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00206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2858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C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8002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7030A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3145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8289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432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576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719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= z in </a:t>
                </a:r>
                <a:r>
                  <a:rPr lang="en-US" dirty="0"/>
                  <a:t>A [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</a:t>
                </a:r>
                <a:r>
                  <a:rPr lang="en-US" dirty="0" smtClean="0">
                    <a:ea typeface="Cambria Math" panose="02040503050406030204" pitchFamily="18" charset="0"/>
                  </a:rPr>
                  <a:t> z</a:t>
                </a:r>
                <a:r>
                  <a:rPr lang="en-US" baseline="-25000" dirty="0"/>
                  <a:t> </a:t>
                </a:r>
                <a:r>
                  <a:rPr lang="en-US" dirty="0"/>
                  <a:t>≤7</a:t>
                </a:r>
                <a:r>
                  <a:rPr lang="en-US" dirty="0" smtClean="0"/>
                  <a:t>) U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ψ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87" y="1683752"/>
                <a:ext cx="8382000" cy="633056"/>
              </a:xfrm>
              <a:prstGeom prst="rect">
                <a:avLst/>
              </a:prstGeom>
              <a:blipFill rotWithShape="0">
                <a:blip r:embed="rId5"/>
                <a:stretch>
                  <a:fillRect l="-1018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271587" y="4848248"/>
                <a:ext cx="9708710" cy="633056"/>
              </a:xfrm>
              <a:prstGeom prst="rect">
                <a:avLst/>
              </a:prstGeom>
            </p:spPr>
            <p:txBody>
              <a:bodyPr vert="horz" lIns="102870" tIns="51435" rIns="102870" bIns="51435" rtlCol="0">
                <a:normAutofit/>
              </a:bodyPr>
              <a:lstStyle>
                <a:lvl1pPr marL="0" indent="0" algn="l" defTabSz="1028700" rtl="0" eaLnBrk="1" latinLnBrk="0" hangingPunct="1">
                  <a:spcBef>
                    <a:spcPct val="20000"/>
                  </a:spcBef>
                  <a:spcAft>
                    <a:spcPts val="675"/>
                  </a:spcAft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514350" indent="-205740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00206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2858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C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8002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7030A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3145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8289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432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576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719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There is a path on which the property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becomes valid within 5 </a:t>
                </a:r>
                <a:r>
                  <a:rPr lang="en-US" dirty="0" smtClean="0"/>
                  <a:t>time </a:t>
                </a:r>
                <a:r>
                  <a:rPr lang="en-US" dirty="0" smtClean="0"/>
                  <a:t>units.</a:t>
                </a:r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7" y="4848248"/>
                <a:ext cx="9708710" cy="633056"/>
              </a:xfrm>
              <a:prstGeom prst="rect">
                <a:avLst/>
              </a:prstGeom>
              <a:blipFill rotWithShape="0">
                <a:blip r:embed="rId6"/>
                <a:stretch>
                  <a:fillRect l="-879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28987" y="4156019"/>
                <a:ext cx="8382000" cy="633056"/>
              </a:xfrm>
              <a:prstGeom prst="rect">
                <a:avLst/>
              </a:prstGeom>
            </p:spPr>
            <p:txBody>
              <a:bodyPr vert="horz" lIns="102870" tIns="51435" rIns="102870" bIns="51435" rtlCol="0">
                <a:normAutofit/>
              </a:bodyPr>
              <a:lstStyle>
                <a:lvl1pPr marL="0" indent="0" algn="l" defTabSz="1028700" rtl="0" eaLnBrk="1" latinLnBrk="0" hangingPunct="1">
                  <a:spcBef>
                    <a:spcPct val="20000"/>
                  </a:spcBef>
                  <a:spcAft>
                    <a:spcPts val="675"/>
                  </a:spcAft>
                  <a:buFont typeface="Arial" pitchFamily="34" charset="0"/>
                  <a:buNone/>
                  <a:defRPr sz="2400" b="1" kern="120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1pPr>
                <a:lvl2pPr marL="514350" indent="-205740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00206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2pPr>
                <a:lvl3pPr marL="12858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C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3pPr>
                <a:lvl4pPr marL="18002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>
                    <a:solidFill>
                      <a:srgbClr val="7030A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4pPr>
                <a:lvl5pPr marL="23145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200" b="1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lvl5pPr>
                <a:lvl6pPr marL="28289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432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5762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71975" indent="-257175" algn="l" defTabSz="10287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= z in EF [(</a:t>
                </a:r>
                <a:r>
                  <a:rPr lang="en-US" dirty="0" smtClean="0">
                    <a:ea typeface="Cambria Math" panose="02040503050406030204" pitchFamily="18" charset="0"/>
                  </a:rPr>
                  <a:t> z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&lt; 5)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987" y="4156019"/>
                <a:ext cx="8382000" cy="633056"/>
              </a:xfrm>
              <a:prstGeom prst="rect">
                <a:avLst/>
              </a:prstGeom>
              <a:blipFill rotWithShape="0">
                <a:blip r:embed="rId7"/>
                <a:stretch>
                  <a:fillRect l="-1018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418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Light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751"/>
              </p:ext>
            </p:extLst>
          </p:nvPr>
        </p:nvGraphicFramePr>
        <p:xfrm>
          <a:off x="1423987" y="2542818"/>
          <a:ext cx="49530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Bitmap Image" r:id="rId3" imgW="4772691" imgH="2467319" progId="Paint.Picture">
                  <p:embed/>
                </p:oleObj>
              </mc:Choice>
              <mc:Fallback>
                <p:oleObj name="Bitmap Image" r:id="rId3" imgW="4772691" imgH="24673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7" y="2542818"/>
                        <a:ext cx="495300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83155"/>
              </p:ext>
            </p:extLst>
          </p:nvPr>
        </p:nvGraphicFramePr>
        <p:xfrm>
          <a:off x="7748587" y="1451863"/>
          <a:ext cx="24384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438280" imgH="4927320" progId="Equation.3">
                  <p:embed/>
                </p:oleObj>
              </mc:Choice>
              <mc:Fallback>
                <p:oleObj name="Equation" r:id="rId5" imgW="2438280" imgH="492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7" y="1451863"/>
                        <a:ext cx="2438400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720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Timeliness 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 Narrow" panose="020B0606020202030204" pitchFamily="34" charset="0"/>
              </a:rPr>
              <a:pPr/>
              <a:t>39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34535" y="2040463"/>
            <a:ext cx="718626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b="1" i="1" dirty="0">
                <a:latin typeface="Arial Narrow" panose="020B0606020202030204" pitchFamily="34" charset="0"/>
                <a:ea typeface="新細明體" pitchFamily="18" charset="-120"/>
              </a:rPr>
              <a:t>receive(m)</a:t>
            </a:r>
            <a:r>
              <a:rPr lang="en-US" altLang="zh-TW" sz="2400" b="1" dirty="0">
                <a:latin typeface="Arial Narrow" panose="020B0606020202030204" pitchFamily="34" charset="0"/>
                <a:ea typeface="新細明體" pitchFamily="18" charset="-120"/>
              </a:rPr>
              <a:t> always occurs within 5 time units after </a:t>
            </a:r>
            <a:r>
              <a:rPr lang="en-US" altLang="zh-TW" sz="2400" b="1" i="1" dirty="0">
                <a:latin typeface="Arial Narrow" panose="020B0606020202030204" pitchFamily="34" charset="0"/>
                <a:ea typeface="新細明體" pitchFamily="18" charset="-120"/>
              </a:rPr>
              <a:t>send(m)</a:t>
            </a:r>
            <a:endParaRPr lang="en-US" altLang="zh-TW" sz="2400" b="1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39243" y="3548088"/>
            <a:ext cx="697684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b="1" i="1" dirty="0">
                <a:latin typeface="Arial Narrow" panose="020B0606020202030204" pitchFamily="34" charset="0"/>
                <a:ea typeface="新細明體" pitchFamily="18" charset="-120"/>
              </a:rPr>
              <a:t>receive(m)</a:t>
            </a:r>
            <a:r>
              <a:rPr lang="en-US" altLang="zh-TW" sz="2400" b="1" dirty="0">
                <a:latin typeface="Arial Narrow" panose="020B0606020202030204" pitchFamily="34" charset="0"/>
                <a:ea typeface="新細明體" pitchFamily="18" charset="-120"/>
              </a:rPr>
              <a:t> may occur exactly 11 time units after </a:t>
            </a:r>
            <a:r>
              <a:rPr lang="en-US" altLang="zh-TW" sz="2400" b="1" i="1" dirty="0">
                <a:latin typeface="Arial Narrow" panose="020B0606020202030204" pitchFamily="34" charset="0"/>
                <a:ea typeface="新細明體" pitchFamily="18" charset="-120"/>
              </a:rPr>
              <a:t>send(m)</a:t>
            </a:r>
            <a:endParaRPr lang="en-US" altLang="zh-TW" sz="2400" b="1" dirty="0">
              <a:latin typeface="Arial Narrow" panose="020B0606020202030204" pitchFamily="34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987396" y="5155949"/>
            <a:ext cx="6836807" cy="90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TW" sz="2400" b="1" i="1" dirty="0" err="1">
                <a:latin typeface="Arial Narrow" panose="020B0606020202030204" pitchFamily="34" charset="0"/>
                <a:ea typeface="新細明體" pitchFamily="18" charset="-120"/>
              </a:rPr>
              <a:t>putbox</a:t>
            </a:r>
            <a:r>
              <a:rPr lang="en-US" altLang="zh-TW" sz="2400" b="1" dirty="0">
                <a:latin typeface="Arial Narrow" panose="020B0606020202030204" pitchFamily="34" charset="0"/>
                <a:ea typeface="新細明體" pitchFamily="18" charset="-120"/>
              </a:rPr>
              <a:t> occurs periodically (exactly) every 25 time units</a:t>
            </a:r>
          </a:p>
          <a:p>
            <a:pPr algn="ctr">
              <a:spcBef>
                <a:spcPct val="20000"/>
              </a:spcBef>
            </a:pPr>
            <a:r>
              <a:rPr lang="en-US" altLang="zh-TW" sz="2400" b="1" dirty="0">
                <a:latin typeface="Arial Narrow" panose="020B0606020202030204" pitchFamily="34" charset="0"/>
                <a:ea typeface="新細明體" pitchFamily="18" charset="-120"/>
              </a:rPr>
              <a:t>(note: other </a:t>
            </a:r>
            <a:r>
              <a:rPr lang="en-US" altLang="zh-TW" sz="2400" b="1" i="1" dirty="0" err="1">
                <a:latin typeface="Arial Narrow" panose="020B0606020202030204" pitchFamily="34" charset="0"/>
                <a:ea typeface="新細明體" pitchFamily="18" charset="-120"/>
              </a:rPr>
              <a:t>putbox</a:t>
            </a:r>
            <a:r>
              <a:rPr lang="en-US" altLang="zh-TW" sz="2400" b="1" dirty="0" err="1">
                <a:latin typeface="Arial Narrow" panose="020B0606020202030204" pitchFamily="34" charset="0"/>
                <a:ea typeface="新細明體" pitchFamily="18" charset="-120"/>
              </a:rPr>
              <a:t>’s</a:t>
            </a:r>
            <a:r>
              <a:rPr lang="en-US" altLang="zh-TW" sz="2400" b="1" dirty="0">
                <a:latin typeface="Arial Narrow" panose="020B0606020202030204" pitchFamily="34" charset="0"/>
                <a:ea typeface="新細明體" pitchFamily="18" charset="-120"/>
              </a:rPr>
              <a:t> may occur in between)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09838" y="1399724"/>
            <a:ext cx="3886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AG [send(m) </a:t>
            </a:r>
            <a:r>
              <a:rPr lang="en-US" b="1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⟹ AF</a:t>
            </a:r>
            <a:r>
              <a:rPr lang="en-US" b="1" baseline="-25000" dirty="0" smtClean="0">
                <a:latin typeface="Arial Narrow" panose="020B0606020202030204" pitchFamily="34" charset="0"/>
              </a:rPr>
              <a:t>&lt;5</a:t>
            </a:r>
            <a:r>
              <a:rPr lang="en-US" b="1" dirty="0" smtClean="0">
                <a:latin typeface="Arial Narrow" panose="020B0606020202030204" pitchFamily="34" charset="0"/>
              </a:rPr>
              <a:t> receive(m)]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9838" y="2904221"/>
            <a:ext cx="3886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EG [send(m) </a:t>
            </a:r>
            <a:r>
              <a:rPr lang="en-US" b="1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⟹ AF</a:t>
            </a:r>
            <a:r>
              <a:rPr lang="en-US" b="1" baseline="-25000" dirty="0" smtClean="0">
                <a:latin typeface="Arial Narrow" panose="020B0606020202030204" pitchFamily="34" charset="0"/>
              </a:rPr>
              <a:t>=11</a:t>
            </a:r>
            <a:r>
              <a:rPr lang="en-US" b="1" dirty="0" smtClean="0">
                <a:latin typeface="Arial Narrow" panose="020B0606020202030204" pitchFamily="34" charset="0"/>
              </a:rPr>
              <a:t> receive(m)]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33987" y="4459476"/>
            <a:ext cx="2237902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AG [ AG</a:t>
            </a:r>
            <a:r>
              <a:rPr lang="en-US" b="1" baseline="-25000" dirty="0" smtClean="0">
                <a:latin typeface="Arial Narrow" panose="020B0606020202030204" pitchFamily="34" charset="0"/>
              </a:rPr>
              <a:t>=25</a:t>
            </a:r>
            <a:r>
              <a:rPr lang="en-US" b="1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Arial Narrow" panose="020B0606020202030204" pitchFamily="34" charset="0"/>
              </a:rPr>
              <a:t>putbox</a:t>
            </a:r>
            <a:r>
              <a:rPr lang="en-US" b="1" dirty="0" smtClean="0">
                <a:latin typeface="Arial Narrow" panose="020B0606020202030204" pitchFamily="34" charset="0"/>
              </a:rPr>
              <a:t>]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7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Oval 2"/>
          <p:cNvSpPr>
            <a:spLocks noChangeArrowheads="1"/>
          </p:cNvSpPr>
          <p:nvPr/>
        </p:nvSpPr>
        <p:spPr bwMode="auto">
          <a:xfrm>
            <a:off x="2353627" y="2825795"/>
            <a:ext cx="886778" cy="8801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364547" name="Oval 3"/>
          <p:cNvSpPr>
            <a:spLocks noChangeArrowheads="1"/>
          </p:cNvSpPr>
          <p:nvPr/>
        </p:nvSpPr>
        <p:spPr bwMode="auto">
          <a:xfrm>
            <a:off x="4863941" y="2825795"/>
            <a:ext cx="886778" cy="880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  <a:t>Single</a:t>
            </a:r>
            <a:b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Press</a:t>
            </a:r>
            <a:endParaRPr lang="en-GB" sz="1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64548" name="Oval 4"/>
          <p:cNvSpPr>
            <a:spLocks noChangeArrowheads="1"/>
          </p:cNvSpPr>
          <p:nvPr/>
        </p:nvSpPr>
        <p:spPr bwMode="auto">
          <a:xfrm>
            <a:off x="7242809" y="2825795"/>
            <a:ext cx="886778" cy="880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Double</a:t>
            </a:r>
          </a:p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Press</a:t>
            </a:r>
            <a:endParaRPr lang="en-GB" sz="1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64549" name="AutoShape 5"/>
          <p:cNvCxnSpPr>
            <a:cxnSpLocks noChangeShapeType="1"/>
            <a:stCxn id="364546" idx="6"/>
            <a:endCxn id="364547" idx="2"/>
          </p:cNvCxnSpPr>
          <p:nvPr/>
        </p:nvCxnSpPr>
        <p:spPr bwMode="auto">
          <a:xfrm>
            <a:off x="3240405" y="3265850"/>
            <a:ext cx="16235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0" name="AutoShape 6"/>
          <p:cNvCxnSpPr>
            <a:cxnSpLocks noChangeShapeType="1"/>
            <a:stCxn id="364547" idx="6"/>
            <a:endCxn id="364548" idx="2"/>
          </p:cNvCxnSpPr>
          <p:nvPr/>
        </p:nvCxnSpPr>
        <p:spPr bwMode="auto">
          <a:xfrm>
            <a:off x="5750719" y="3265850"/>
            <a:ext cx="149209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1" name="AutoShape 7"/>
          <p:cNvCxnSpPr>
            <a:cxnSpLocks noChangeShapeType="1"/>
          </p:cNvCxnSpPr>
          <p:nvPr/>
        </p:nvCxnSpPr>
        <p:spPr bwMode="auto">
          <a:xfrm rot="5400000">
            <a:off x="4019250" y="2478987"/>
            <a:ext cx="1667" cy="2468880"/>
          </a:xfrm>
          <a:prstGeom prst="curvedConnector3">
            <a:avLst>
              <a:gd name="adj1" fmla="val 435056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2" name="AutoShape 8"/>
          <p:cNvCxnSpPr>
            <a:cxnSpLocks noChangeShapeType="1"/>
          </p:cNvCxnSpPr>
          <p:nvPr/>
        </p:nvCxnSpPr>
        <p:spPr bwMode="auto">
          <a:xfrm rot="16200000" flipH="1" flipV="1">
            <a:off x="5290305" y="462375"/>
            <a:ext cx="1667" cy="4754880"/>
          </a:xfrm>
          <a:prstGeom prst="curvedConnector3">
            <a:avLst>
              <a:gd name="adj1" fmla="val -44569406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3553777" y="2905805"/>
            <a:ext cx="78797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Press?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5954077" y="2905805"/>
            <a:ext cx="78797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Press?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 flipH="1">
            <a:off x="4638033" y="1771650"/>
            <a:ext cx="1434154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DoubleClick!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3423509" y="3993202"/>
            <a:ext cx="126528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err="1" smtClean="0">
                <a:latin typeface="Tahoma" pitchFamily="34" charset="0"/>
              </a:rPr>
              <a:t>SingleClick</a:t>
            </a:r>
            <a:r>
              <a:rPr lang="en-GB" sz="1680" dirty="0" smtClean="0">
                <a:latin typeface="Tahoma" pitchFamily="34" charset="0"/>
              </a:rPr>
              <a:t>!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2239019" y="5316522"/>
            <a:ext cx="6042968" cy="12557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2520" b="1" dirty="0">
                <a:latin typeface="Arial Narrow" panose="020B0606020202030204" pitchFamily="34" charset="0"/>
              </a:rPr>
              <a:t>WANT:  if press is issued twice </a:t>
            </a:r>
            <a:r>
              <a:rPr lang="en-GB" sz="252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quickly </a:t>
            </a:r>
          </a:p>
          <a:p>
            <a:pPr algn="l"/>
            <a:r>
              <a:rPr lang="en-GB" sz="2520" b="1" dirty="0">
                <a:solidFill>
                  <a:srgbClr val="FF0000"/>
                </a:solidFill>
                <a:latin typeface="Arial Narrow" panose="020B0606020202030204" pitchFamily="34" charset="0"/>
              </a:rPr>
              <a:t>	</a:t>
            </a:r>
            <a:r>
              <a:rPr lang="en-GB" sz="252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	</a:t>
            </a:r>
            <a:r>
              <a:rPr lang="en-GB" sz="2520" b="1" dirty="0" smtClean="0">
                <a:latin typeface="Arial Narrow" panose="020B0606020202030204" pitchFamily="34" charset="0"/>
              </a:rPr>
              <a:t>then </a:t>
            </a:r>
            <a:r>
              <a:rPr lang="en-GB" sz="2520" b="1" dirty="0" smtClean="0">
                <a:solidFill>
                  <a:schemeClr val="hlink"/>
                </a:solidFill>
                <a:latin typeface="Arial Narrow" panose="020B0606020202030204" pitchFamily="34" charset="0"/>
              </a:rPr>
              <a:t>double click</a:t>
            </a:r>
            <a:r>
              <a:rPr lang="en-GB" sz="2520" b="1" dirty="0" smtClean="0">
                <a:latin typeface="Arial Narrow" panose="020B0606020202030204" pitchFamily="34" charset="0"/>
              </a:rPr>
              <a:t>; </a:t>
            </a:r>
            <a:br>
              <a:rPr lang="en-GB" sz="2520" b="1" dirty="0" smtClean="0">
                <a:latin typeface="Arial Narrow" panose="020B0606020202030204" pitchFamily="34" charset="0"/>
              </a:rPr>
            </a:br>
            <a:r>
              <a:rPr lang="en-GB" sz="2520" b="1" dirty="0" smtClean="0">
                <a:latin typeface="Arial Narrow" panose="020B0606020202030204" pitchFamily="34" charset="0"/>
              </a:rPr>
              <a:t>		otherwise </a:t>
            </a:r>
            <a:r>
              <a:rPr lang="en-GB" sz="2520" b="1" dirty="0" smtClean="0">
                <a:solidFill>
                  <a:schemeClr val="hlink"/>
                </a:solidFill>
                <a:latin typeface="Arial Narrow" panose="020B0606020202030204" pitchFamily="34" charset="0"/>
              </a:rPr>
              <a:t>single click.</a:t>
            </a:r>
            <a:endParaRPr lang="en-GB" sz="2520" b="1" dirty="0">
              <a:latin typeface="Arial Narrow" panose="020B0606020202030204" pitchFamily="34" charset="0"/>
            </a:endParaRPr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>
            <a:off x="1873567" y="3225845"/>
            <a:ext cx="48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37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1185"/>
            <a:r>
              <a:rPr lang="en-GB" sz="3600" dirty="0" smtClean="0">
                <a:solidFill>
                  <a:srgbClr val="C00000"/>
                </a:solidFill>
              </a:rPr>
              <a:t>Mouse Clicks</a:t>
            </a:r>
            <a:endParaRPr lang="en-US" sz="36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70334" y="3054136"/>
            <a:ext cx="166373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Inputs    : a</a:t>
            </a:r>
            <a:r>
              <a:rPr lang="en-GB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</a:p>
          <a:p>
            <a:r>
              <a:rPr lang="en-GB" sz="24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Outputs : b</a:t>
            </a:r>
            <a:r>
              <a:rPr lang="en-GB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!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7" name="Picture 2" descr="Image result for mouse cl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7" y="274284"/>
            <a:ext cx="3116432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 from </a:t>
            </a:r>
            <a:r>
              <a:rPr lang="en-US" smtClean="0"/>
              <a:t>Timed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Regular - Finite (Deterministic/</a:t>
            </a:r>
            <a:r>
              <a:rPr lang="en-US" dirty="0" err="1" smtClean="0"/>
              <a:t>NonDeterministic</a:t>
            </a:r>
            <a:r>
              <a:rPr lang="en-US" dirty="0" smtClean="0"/>
              <a:t> Finite Automata) </a:t>
            </a:r>
          </a:p>
          <a:p>
            <a:pPr marL="857250" lvl="1" indent="-342900"/>
            <a:r>
              <a:rPr lang="en-US" dirty="0" smtClean="0"/>
              <a:t>Locations = States, Memory is finite – states are finite.</a:t>
            </a:r>
          </a:p>
          <a:p>
            <a:pPr marL="857250" lvl="1" indent="-342900"/>
            <a:r>
              <a:rPr lang="en-US" dirty="0" smtClean="0"/>
              <a:t>Discrete actions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Transition Systems</a:t>
            </a:r>
          </a:p>
          <a:p>
            <a:pPr marL="857250" lvl="1" indent="-342900"/>
            <a:r>
              <a:rPr lang="en-US" dirty="0" smtClean="0"/>
              <a:t>Finite location systems : possibly infinite states (with variables) </a:t>
            </a:r>
          </a:p>
          <a:p>
            <a:pPr marL="857250" lvl="1" indent="-342900"/>
            <a:r>
              <a:rPr lang="en-US" dirty="0" smtClean="0"/>
              <a:t>Discrete actions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Timed Automata</a:t>
            </a:r>
          </a:p>
          <a:p>
            <a:pPr marL="857250" lvl="1" indent="-342900"/>
            <a:r>
              <a:rPr lang="en-US" dirty="0" smtClean="0"/>
              <a:t>Finite location systems – timers : possibly infinite states (When would a TA have finite states?)</a:t>
            </a:r>
          </a:p>
          <a:p>
            <a:pPr marL="857250" lvl="1" indent="-342900"/>
            <a:r>
              <a:rPr lang="en-US" dirty="0" smtClean="0"/>
              <a:t>Discrete and Delay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Automata</a:t>
            </a:r>
          </a:p>
          <a:p>
            <a:pPr marL="857250" lvl="1" indent="-342900"/>
            <a:r>
              <a:rPr lang="en-US" dirty="0" smtClean="0"/>
              <a:t>Finite location systems – beyond timers : possibly infinite states</a:t>
            </a:r>
          </a:p>
          <a:p>
            <a:pPr marL="857250" lvl="1" indent="-342900"/>
            <a:r>
              <a:rPr lang="en-US" dirty="0" smtClean="0"/>
              <a:t>Discrete actions and Custom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2" name="Text Box 1034"/>
          <p:cNvSpPr txBox="1">
            <a:spLocks noChangeArrowheads="1"/>
          </p:cNvSpPr>
          <p:nvPr/>
        </p:nvSpPr>
        <p:spPr bwMode="auto">
          <a:xfrm>
            <a:off x="3052406" y="5526855"/>
            <a:ext cx="4799712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520" b="1" dirty="0">
                <a:solidFill>
                  <a:srgbClr val="0070C0"/>
                </a:solidFill>
                <a:latin typeface="Arial Narrow" panose="020B0606020202030204" pitchFamily="34" charset="0"/>
              </a:rPr>
              <a:t>Solution: Add a real-valued clock  x  </a:t>
            </a:r>
          </a:p>
        </p:txBody>
      </p:sp>
      <p:sp>
        <p:nvSpPr>
          <p:cNvPr id="289803" name="Text Box 1035"/>
          <p:cNvSpPr txBox="1">
            <a:spLocks noChangeArrowheads="1"/>
          </p:cNvSpPr>
          <p:nvPr/>
        </p:nvSpPr>
        <p:spPr bwMode="auto">
          <a:xfrm>
            <a:off x="3648216" y="2625274"/>
            <a:ext cx="64312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x:=0</a:t>
            </a:r>
          </a:p>
        </p:txBody>
      </p:sp>
      <p:sp>
        <p:nvSpPr>
          <p:cNvPr id="289804" name="Text Box 1036"/>
          <p:cNvSpPr txBox="1">
            <a:spLocks noChangeArrowheads="1"/>
          </p:cNvSpPr>
          <p:nvPr/>
        </p:nvSpPr>
        <p:spPr bwMode="auto">
          <a:xfrm>
            <a:off x="5970255" y="3245457"/>
            <a:ext cx="906017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x</a:t>
            </a:r>
            <a:r>
              <a:rPr lang="en-GB" sz="1680" dirty="0" smtClean="0">
                <a:latin typeface="Tahoma" pitchFamily="34" charset="0"/>
              </a:rPr>
              <a:t>&lt;=0.5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289805" name="Text Box 1037"/>
          <p:cNvSpPr txBox="1">
            <a:spLocks noChangeArrowheads="1"/>
          </p:cNvSpPr>
          <p:nvPr/>
        </p:nvSpPr>
        <p:spPr bwMode="auto">
          <a:xfrm>
            <a:off x="3681778" y="4086458"/>
            <a:ext cx="74892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x&gt;0.5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289810" name="Text Box 1042"/>
          <p:cNvSpPr txBox="1">
            <a:spLocks noChangeArrowheads="1"/>
          </p:cNvSpPr>
          <p:nvPr/>
        </p:nvSpPr>
        <p:spPr bwMode="auto">
          <a:xfrm>
            <a:off x="2223174" y="6168319"/>
            <a:ext cx="613501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20" b="1" dirty="0">
                <a:solidFill>
                  <a:srgbClr val="C00000"/>
                </a:solidFill>
                <a:latin typeface="Arial Narrow" panose="020B0606020202030204" pitchFamily="34" charset="0"/>
              </a:rPr>
              <a:t>Adding continuous variables to state machines</a:t>
            </a:r>
          </a:p>
        </p:txBody>
      </p:sp>
      <p:sp>
        <p:nvSpPr>
          <p:cNvPr id="3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37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1185"/>
            <a:r>
              <a:rPr lang="en-GB" sz="3600" dirty="0" smtClean="0">
                <a:solidFill>
                  <a:srgbClr val="C00000"/>
                </a:solidFill>
              </a:rPr>
              <a:t>Mouse Clicks</a:t>
            </a:r>
            <a:endParaRPr lang="en-US" sz="3600" dirty="0">
              <a:cs typeface="Arial"/>
            </a:endParaRPr>
          </a:p>
        </p:txBody>
      </p:sp>
      <p:sp>
        <p:nvSpPr>
          <p:cNvPr id="32" name="Oval 2"/>
          <p:cNvSpPr>
            <a:spLocks noChangeArrowheads="1"/>
          </p:cNvSpPr>
          <p:nvPr/>
        </p:nvSpPr>
        <p:spPr bwMode="auto">
          <a:xfrm>
            <a:off x="2389784" y="2819502"/>
            <a:ext cx="886778" cy="8801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4900098" y="2819502"/>
            <a:ext cx="886778" cy="880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  <a:t>Single</a:t>
            </a:r>
            <a:br>
              <a:rPr lang="en-GB" sz="1800" b="1" dirty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Press</a:t>
            </a:r>
            <a:endParaRPr lang="en-GB" sz="1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7278966" y="2819502"/>
            <a:ext cx="886778" cy="8801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Double</a:t>
            </a:r>
          </a:p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Press</a:t>
            </a:r>
            <a:endParaRPr lang="en-GB" sz="18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6" name="AutoShape 5"/>
          <p:cNvCxnSpPr>
            <a:cxnSpLocks noChangeShapeType="1"/>
            <a:stCxn id="32" idx="6"/>
            <a:endCxn id="33" idx="2"/>
          </p:cNvCxnSpPr>
          <p:nvPr/>
        </p:nvCxnSpPr>
        <p:spPr bwMode="auto">
          <a:xfrm>
            <a:off x="3276562" y="3259557"/>
            <a:ext cx="16235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7" name="AutoShape 6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5786876" y="3259557"/>
            <a:ext cx="149209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8" name="AutoShape 7"/>
          <p:cNvCxnSpPr>
            <a:cxnSpLocks noChangeShapeType="1"/>
          </p:cNvCxnSpPr>
          <p:nvPr/>
        </p:nvCxnSpPr>
        <p:spPr bwMode="auto">
          <a:xfrm rot="5400000">
            <a:off x="4055407" y="2472694"/>
            <a:ext cx="1667" cy="2468880"/>
          </a:xfrm>
          <a:prstGeom prst="curvedConnector3">
            <a:avLst>
              <a:gd name="adj1" fmla="val 435056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9" name="AutoShape 8"/>
          <p:cNvCxnSpPr>
            <a:cxnSpLocks noChangeShapeType="1"/>
          </p:cNvCxnSpPr>
          <p:nvPr/>
        </p:nvCxnSpPr>
        <p:spPr bwMode="auto">
          <a:xfrm rot="16200000" flipH="1" flipV="1">
            <a:off x="5326462" y="456082"/>
            <a:ext cx="1667" cy="4754880"/>
          </a:xfrm>
          <a:prstGeom prst="curvedConnector3">
            <a:avLst>
              <a:gd name="adj1" fmla="val -44569406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589934" y="2899512"/>
            <a:ext cx="78797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Press?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6029278" y="2908692"/>
            <a:ext cx="78797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Press?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 flipH="1">
            <a:off x="4674190" y="1765357"/>
            <a:ext cx="1434154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1680" dirty="0" smtClean="0">
                <a:latin typeface="Tahoma" pitchFamily="34" charset="0"/>
              </a:rPr>
              <a:t>DoubleClick!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408907" y="4446635"/>
            <a:ext cx="1265283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err="1" smtClean="0">
                <a:latin typeface="Tahoma" pitchFamily="34" charset="0"/>
              </a:rPr>
              <a:t>SingleClick</a:t>
            </a:r>
            <a:r>
              <a:rPr lang="en-GB" sz="1680" dirty="0" smtClean="0">
                <a:latin typeface="Tahoma" pitchFamily="34" charset="0"/>
              </a:rPr>
              <a:t>!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1909724" y="3219552"/>
            <a:ext cx="48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0" name="Text Box 1036"/>
          <p:cNvSpPr txBox="1">
            <a:spLocks noChangeArrowheads="1"/>
          </p:cNvSpPr>
          <p:nvPr/>
        </p:nvSpPr>
        <p:spPr bwMode="auto">
          <a:xfrm>
            <a:off x="4981849" y="1460998"/>
            <a:ext cx="72327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 smtClean="0">
                <a:latin typeface="Tahoma" pitchFamily="34" charset="0"/>
              </a:rPr>
              <a:t>x==0</a:t>
            </a:r>
            <a:endParaRPr lang="en-GB" sz="1680" dirty="0">
              <a:latin typeface="Tahoma" pitchFamily="34" charset="0"/>
            </a:endParaRPr>
          </a:p>
        </p:txBody>
      </p:sp>
      <p:sp>
        <p:nvSpPr>
          <p:cNvPr id="21" name="Text Box 1035"/>
          <p:cNvSpPr txBox="1">
            <a:spLocks noChangeArrowheads="1"/>
          </p:cNvSpPr>
          <p:nvPr/>
        </p:nvSpPr>
        <p:spPr bwMode="auto">
          <a:xfrm>
            <a:off x="6074070" y="2625274"/>
            <a:ext cx="64312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 dirty="0">
                <a:latin typeface="Tahoma" pitchFamily="34" charset="0"/>
              </a:rPr>
              <a:t>x:=0</a:t>
            </a:r>
          </a:p>
        </p:txBody>
      </p:sp>
      <p:pic>
        <p:nvPicPr>
          <p:cNvPr id="23" name="Picture 2" descr="Image result for mouse cl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7" y="274284"/>
            <a:ext cx="3116432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6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514475"/>
            <a:ext cx="2796047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65" y="1406381"/>
            <a:ext cx="3567602" cy="23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7787" y="241618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Does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9305" y="3629633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SYSTEM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0183" y="3612906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satisfy</a:t>
            </a:r>
            <a:endParaRPr lang="en-US" sz="24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5653" y="3629633"/>
            <a:ext cx="211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SPECIFICATION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48987" y="232384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?</a:t>
            </a:r>
            <a:endParaRPr lang="en-US" sz="3600" b="1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19387" y="5114442"/>
            <a:ext cx="1584176" cy="1080120"/>
            <a:chOff x="2987824" y="3861048"/>
            <a:chExt cx="1584176" cy="1080120"/>
          </a:xfrm>
        </p:grpSpPr>
        <p:grpSp>
          <p:nvGrpSpPr>
            <p:cNvPr id="14" name="Group 13"/>
            <p:cNvGrpSpPr/>
            <p:nvPr/>
          </p:nvGrpSpPr>
          <p:grpSpPr>
            <a:xfrm>
              <a:off x="2987824" y="3861048"/>
              <a:ext cx="1584176" cy="1080120"/>
              <a:chOff x="2987824" y="3861048"/>
              <a:chExt cx="1584176" cy="108012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131840" y="4509120"/>
                <a:ext cx="432048" cy="432048"/>
              </a:xfrm>
              <a:prstGeom prst="ellips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139952" y="4509120"/>
                <a:ext cx="432048" cy="432048"/>
              </a:xfrm>
              <a:prstGeom prst="ellips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6"/>
                <a:endCxn id="18" idx="2"/>
              </p:cNvCxnSpPr>
              <p:nvPr/>
            </p:nvCxnSpPr>
            <p:spPr>
              <a:xfrm>
                <a:off x="3563888" y="4725144"/>
                <a:ext cx="576064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635896" y="3861048"/>
                <a:ext cx="432048" cy="432048"/>
              </a:xfrm>
              <a:prstGeom prst="ellips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stCxn id="17" idx="7"/>
                <a:endCxn id="20" idx="3"/>
              </p:cNvCxnSpPr>
              <p:nvPr/>
            </p:nvCxnSpPr>
            <p:spPr>
              <a:xfrm flipV="1">
                <a:off x="3500616" y="4229824"/>
                <a:ext cx="198552" cy="342568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0" idx="5"/>
                <a:endCxn id="18" idx="1"/>
              </p:cNvCxnSpPr>
              <p:nvPr/>
            </p:nvCxnSpPr>
            <p:spPr>
              <a:xfrm>
                <a:off x="4004672" y="4229824"/>
                <a:ext cx="198552" cy="342568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4183589" y="4552757"/>
                <a:ext cx="344774" cy="344774"/>
              </a:xfrm>
              <a:prstGeom prst="ellips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17" idx="1"/>
              </p:cNvCxnSpPr>
              <p:nvPr/>
            </p:nvCxnSpPr>
            <p:spPr>
              <a:xfrm>
                <a:off x="2987824" y="4293096"/>
                <a:ext cx="207288" cy="279296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987824" y="4172410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start</a:t>
              </a:r>
              <a:endParaRPr lang="en-IN" sz="1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19599" y="5371696"/>
                <a:ext cx="4507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99" y="5371696"/>
                <a:ext cx="45076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9" idx="2"/>
          </p:cNvCxnSpPr>
          <p:nvPr/>
        </p:nvCxnSpPr>
        <p:spPr>
          <a:xfrm flipH="1">
            <a:off x="3660209" y="4091298"/>
            <a:ext cx="1" cy="80455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9044981" y="4074571"/>
            <a:ext cx="2" cy="1297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9253" y="617975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model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90181" y="619042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formula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6616" y="6082486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model-checker</a:t>
            </a:r>
            <a:endParaRPr lang="en-US" sz="24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6512" y="5389989"/>
                <a:ext cx="5113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12" y="5389989"/>
                <a:ext cx="511357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>
            <a:off x="6123264" y="4128679"/>
            <a:ext cx="2" cy="1297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954328" y="536297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?</a:t>
            </a:r>
            <a:endParaRPr lang="en-US" sz="36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24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25" grpId="0"/>
      <p:bldP spid="30" grpId="0"/>
      <p:bldP spid="31" grpId="0"/>
      <p:bldP spid="32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and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under analysis are modeled and represented as transition systems: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Finite automata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Pushdown automata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Program graphs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Timed automata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Hybrid automata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Petri Nets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Channel Systems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Message Sequence Charts</a:t>
            </a:r>
          </a:p>
          <a:p>
            <a:pPr marL="9715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 numerical code door lock: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 vending machine: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A timed - switch: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70" y="455117"/>
            <a:ext cx="6642735" cy="2375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21" y="2905377"/>
            <a:ext cx="7368817" cy="2085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87" y="5140311"/>
            <a:ext cx="4171527" cy="17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8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Automata - informally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95" y="1543050"/>
            <a:ext cx="11551444" cy="65150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Timed automaton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Finite automaton </a:t>
            </a:r>
            <a:r>
              <a:rPr lang="en-US" dirty="0" smtClean="0"/>
              <a:t>enriched with </a:t>
            </a:r>
            <a:r>
              <a:rPr lang="en-US" dirty="0" smtClean="0">
                <a:solidFill>
                  <a:srgbClr val="C00000"/>
                </a:solidFill>
              </a:rPr>
              <a:t>clocks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305050"/>
            <a:ext cx="96369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8090</TotalTime>
  <Words>1994</Words>
  <Application>Microsoft Office PowerPoint</Application>
  <PresentationFormat>Custom</PresentationFormat>
  <Paragraphs>586</Paragraphs>
  <Slides>40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微軟正黑體</vt:lpstr>
      <vt:lpstr>新細明體</vt:lpstr>
      <vt:lpstr>Arial</vt:lpstr>
      <vt:lpstr>Arial Black</vt:lpstr>
      <vt:lpstr>Arial Narrow</vt:lpstr>
      <vt:lpstr>Calibri</vt:lpstr>
      <vt:lpstr>Cambria Math</vt:lpstr>
      <vt:lpstr>French Script MT</vt:lpstr>
      <vt:lpstr>굴림</vt:lpstr>
      <vt:lpstr>Symbol</vt:lpstr>
      <vt:lpstr>Tahoma</vt:lpstr>
      <vt:lpstr>Wingdings</vt:lpstr>
      <vt:lpstr>Essential</vt:lpstr>
      <vt:lpstr>Bitmap Image</vt:lpstr>
      <vt:lpstr>Microsoft Equation 3.0</vt:lpstr>
      <vt:lpstr>Timed Automata</vt:lpstr>
      <vt:lpstr>Simple Light Control</vt:lpstr>
      <vt:lpstr>Simple Light Control</vt:lpstr>
      <vt:lpstr>Mouse Clicks</vt:lpstr>
      <vt:lpstr>Mouse Clicks</vt:lpstr>
      <vt:lpstr>Model Checking</vt:lpstr>
      <vt:lpstr>Systems and Automata</vt:lpstr>
      <vt:lpstr>Examples of Models</vt:lpstr>
      <vt:lpstr>Timed Automata - informally</vt:lpstr>
      <vt:lpstr>Timed Automata - informally</vt:lpstr>
      <vt:lpstr>Timed Automata - informally</vt:lpstr>
      <vt:lpstr>Timed Automaton - Model Structure</vt:lpstr>
      <vt:lpstr>Timed Automaton - Semantics</vt:lpstr>
      <vt:lpstr>Runs, Sequences, Words, Languages</vt:lpstr>
      <vt:lpstr>An Example</vt:lpstr>
      <vt:lpstr>More Examples</vt:lpstr>
      <vt:lpstr>Adding Invariants</vt:lpstr>
      <vt:lpstr>Another Example: Model of a small jobshop</vt:lpstr>
      <vt:lpstr>And one more: Rail Gate Crossing</vt:lpstr>
      <vt:lpstr>And one more: Rail Gate Crossing</vt:lpstr>
      <vt:lpstr>And one more: Rail Gate Crossing</vt:lpstr>
      <vt:lpstr>And one more: Rail Gate Crossing</vt:lpstr>
      <vt:lpstr>And one more: Rail Gate Crossing</vt:lpstr>
      <vt:lpstr>Time Convergence, Timelocks, Zenoness</vt:lpstr>
      <vt:lpstr>Time Divergence</vt:lpstr>
      <vt:lpstr>Timelocks</vt:lpstr>
      <vt:lpstr>Zenoness</vt:lpstr>
      <vt:lpstr>Verification</vt:lpstr>
      <vt:lpstr>Variants of timed automata</vt:lpstr>
      <vt:lpstr>Timed Automata and Reachability Abstractions</vt:lpstr>
      <vt:lpstr>Region Graphs</vt:lpstr>
      <vt:lpstr>Standard Regions (what do the rules mean?)</vt:lpstr>
      <vt:lpstr>Operations on Regions</vt:lpstr>
      <vt:lpstr>Region Automaton</vt:lpstr>
      <vt:lpstr>Example</vt:lpstr>
      <vt:lpstr>A Logic for Timed Automata – Timed CTL</vt:lpstr>
      <vt:lpstr>Derived Operators</vt:lpstr>
      <vt:lpstr>Consider the Light Switch</vt:lpstr>
      <vt:lpstr>Timeliness Properties</vt:lpstr>
      <vt:lpstr>Moving forward from Timed Automata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443</cp:revision>
  <dcterms:created xsi:type="dcterms:W3CDTF">2006-08-16T00:00:00Z</dcterms:created>
  <dcterms:modified xsi:type="dcterms:W3CDTF">2019-03-31T17:31:08Z</dcterms:modified>
</cp:coreProperties>
</file>