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1B304A-4761-4378-B8FA-0954B98E1E9D}">
          <p14:sldIdLst>
            <p14:sldId id="256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Bruto da Costa" initials="ABdC" lastIdx="1" clrIdx="0">
    <p:extLst>
      <p:ext uri="{19B8F6BF-5375-455C-9EA6-DF929625EA0E}">
        <p15:presenceInfo xmlns:p15="http://schemas.microsoft.com/office/powerpoint/2012/main" userId="e7730ba48f76b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8046" autoAdjust="0"/>
  </p:normalViewPr>
  <p:slideViewPr>
    <p:cSldViewPr>
      <p:cViewPr varScale="1">
        <p:scale>
          <a:sx n="79" d="100"/>
          <a:sy n="79" d="100"/>
        </p:scale>
        <p:origin x="576" y="67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0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49218538-23CD-4A9E-91D7-627A7C929E8B}" type="datetime1">
              <a:rPr lang="en-US" smtClean="0"/>
              <a:t>4/15/2019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/>
        </p:nvSpPr>
        <p:spPr>
          <a:xfrm>
            <a:off x="25492" y="6841975"/>
            <a:ext cx="5385182" cy="360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102870" tIns="51435" rIns="102870" bIns="51435" rtlCol="0" anchor="t"/>
          <a:lstStyle>
            <a:defPPr>
              <a:defRPr lang="en-US"/>
            </a:defPPr>
            <a:lvl1pPr marL="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14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" y="5716120"/>
            <a:ext cx="105417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4F3B-D23F-408D-84BA-0548A4379764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9E23-C7C6-4810-9E3F-4B27BFB5D843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61682"/>
          </a:xfrm>
        </p:spPr>
        <p:txBody>
          <a:bodyPr>
            <a:noAutofit/>
          </a:bodyPr>
          <a:lstStyle>
            <a:lvl1pPr>
              <a:defRPr sz="3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5754-1FAE-4E68-BB14-751E4F9E9985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6512-DF47-4AA9-A4DA-3A4FF759E42F}" type="datetime1">
              <a:rPr lang="en-US" smtClean="0"/>
              <a:t>4/15/2019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6BC7-C37B-421C-93A1-733A438F858C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3DA-6A33-46EB-A868-C8C1777CEAD7}" type="datetime1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27F-9114-4B04-9CD8-F27EDFC6A7B0}" type="datetime1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ECE-5371-41F6-8E8A-7C7568CEC984}" type="datetime1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0694-D514-4098-B6A6-233A033A47D1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F55-EB5B-4751-890F-0E7B129D974F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D0938E58-4F98-4DA2-8108-EE1CE75841E5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4800" dirty="0" smtClean="0"/>
              <a:t>Hybrid Automata</a:t>
            </a:r>
            <a:endParaRPr lang="en-US" sz="48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797" y="1543050"/>
            <a:ext cx="8613790" cy="9906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Course: </a:t>
            </a:r>
            <a:r>
              <a:rPr lang="en-US" altLang="en-US" sz="2400" dirty="0" smtClean="0"/>
              <a:t>CS60030</a:t>
            </a:r>
          </a:p>
          <a:p>
            <a:r>
              <a:rPr lang="en-US" sz="2400" spc="-165" dirty="0" smtClean="0">
                <a:latin typeface="Arial"/>
                <a:cs typeface="Arial"/>
              </a:rPr>
              <a:t>FORMAL SYSTEMS</a:t>
            </a:r>
            <a:endParaRPr lang="en-US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95587" y="2990850"/>
            <a:ext cx="3593291" cy="81176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smtClean="0">
                <a:latin typeface="Arial Narrow" panose="020B0606020202030204" pitchFamily="34" charset="0"/>
              </a:rPr>
              <a:t>Pallab </a:t>
            </a:r>
            <a:r>
              <a:rPr lang="en-US" sz="2300" b="1" dirty="0" err="1" smtClean="0">
                <a:latin typeface="Arial Narrow" panose="020B0606020202030204" pitchFamily="34" charset="0"/>
              </a:rPr>
              <a:t>Dasgupta</a:t>
            </a:r>
            <a:r>
              <a:rPr lang="en-US" sz="2300" b="1" dirty="0" smtClean="0">
                <a:latin typeface="Arial Narrow" panose="020B0606020202030204" pitchFamily="34" charset="0"/>
              </a:rPr>
              <a:t>, Professor</a:t>
            </a:r>
            <a:r>
              <a:rPr lang="en-US" sz="2300" b="1" dirty="0">
                <a:latin typeface="Arial Narrow" panose="020B0606020202030204" pitchFamily="34" charset="0"/>
              </a:rPr>
              <a:t>, </a:t>
            </a:r>
          </a:p>
          <a:p>
            <a:r>
              <a:rPr lang="en-US" sz="2300" b="1" dirty="0">
                <a:latin typeface="Arial Narrow" panose="020B0606020202030204" pitchFamily="34" charset="0"/>
              </a:rPr>
              <a:t>Dept.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5739" y="2990849"/>
            <a:ext cx="179848" cy="1874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95587" y="4053297"/>
            <a:ext cx="5302092" cy="81176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i="1" dirty="0" smtClean="0">
                <a:latin typeface="Arial Narrow" panose="020B0606020202030204" pitchFamily="34" charset="0"/>
              </a:rPr>
              <a:t>Antonio Bruto da Costa, Research Scholar</a:t>
            </a:r>
            <a:r>
              <a:rPr lang="en-US" sz="2300" b="1" dirty="0" smtClean="0">
                <a:latin typeface="Arial Narrow" panose="020B0606020202030204" pitchFamily="34" charset="0"/>
              </a:rPr>
              <a:t>, 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>
                <a:latin typeface="Arial Narrow" panose="020B0606020202030204" pitchFamily="34" charset="0"/>
              </a:rPr>
              <a:t>Dept.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Parallel composition of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8" y="1120141"/>
            <a:ext cx="11551444" cy="5909309"/>
          </a:xfrm>
        </p:spPr>
        <p:txBody>
          <a:bodyPr>
            <a:noAutofit/>
          </a:bodyPr>
          <a:lstStyle/>
          <a:p>
            <a:r>
              <a:rPr lang="en-US" sz="2200" dirty="0" smtClean="0"/>
              <a:t>Let 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=(Loc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2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Lab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Edg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Act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Inv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=(Loc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2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Lab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Edg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Act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Inv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be two hybrid systems over a common set </a:t>
            </a:r>
            <a:r>
              <a:rPr lang="en-US" sz="22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of variables. </a:t>
            </a:r>
          </a:p>
          <a:p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Let it be so that whenever 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performs a discrete transition with the synchronization label  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l-GR" sz="22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200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Lab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 ∩ Lab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 , then so does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 H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 .</a:t>
            </a:r>
          </a:p>
          <a:p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 The product  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b="0" dirty="0" smtClean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2  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is the hybrid system 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(Loc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200" b="0" dirty="0" smtClean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 Loc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200" i="1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Lab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en-US" sz="2200" b="0" dirty="0" smtClean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 Lab</a:t>
            </a:r>
            <a:r>
              <a:rPr lang="en-US" sz="2200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200" i="1" dirty="0" err="1" smtClean="0">
                <a:solidFill>
                  <a:schemeClr val="accent2">
                    <a:lumMod val="50000"/>
                  </a:schemeClr>
                </a:solidFill>
              </a:rPr>
              <a:t>Edg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, Act, </a:t>
            </a:r>
            <a:r>
              <a:rPr lang="en-US" sz="2200" i="1" dirty="0" err="1" smtClean="0">
                <a:solidFill>
                  <a:schemeClr val="accent2">
                    <a:lumMod val="50000"/>
                  </a:schemeClr>
                </a:solidFill>
              </a:rPr>
              <a:t>Inv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</a:rPr>
              <a:t>) 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such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that: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),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a,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,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’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’ 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Edg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iff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3" indent="-360045">
              <a:buFont typeface="+mj-lt"/>
              <a:buAutoNum type="arabicParenR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a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 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1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’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Edg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</a:rPr>
              <a:t>1  </a:t>
            </a:r>
            <a:r>
              <a:rPr lang="en-US" dirty="0" smtClean="0">
                <a:solidFill>
                  <a:schemeClr val="tx2"/>
                </a:solidFill>
              </a:rPr>
              <a:t>and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a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 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2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i="1" baseline="30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’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Edg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pPr lvl="3" indent="-360045">
              <a:buFont typeface="+mj-lt"/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Either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= a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= 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;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or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a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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Lab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and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=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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;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or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=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  </a:t>
            </a:r>
            <a:r>
              <a:rPr lang="en-US" dirty="0" smtClean="0">
                <a:solidFill>
                  <a:schemeClr val="tx2"/>
                </a:solidFill>
              </a:rPr>
              <a:t>and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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Lab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</a:rPr>
              <a:t>1,</a:t>
            </a:r>
          </a:p>
          <a:p>
            <a:pPr lvl="3" indent="-360045">
              <a:buFont typeface="+mj-lt"/>
              <a:buAutoNum type="arabicParenR"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 = 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1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∩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;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Act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=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Act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∩ Act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Inv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=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Inv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∩ Inv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Parallel composition of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It follows that all runs of the product system are runs of both component systems: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The product of two time-deterministic hybrid systems is also time-deterministic.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84261"/>
              </p:ext>
            </p:extLst>
          </p:nvPr>
        </p:nvGraphicFramePr>
        <p:xfrm>
          <a:off x="2871787" y="1771650"/>
          <a:ext cx="5588150" cy="42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3009600" imgH="228600" progId="Equation.3">
                  <p:embed/>
                </p:oleObj>
              </mc:Choice>
              <mc:Fallback>
                <p:oleObj name="Equation" r:id="rId3" imgW="30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7" y="1771650"/>
                        <a:ext cx="5588150" cy="424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74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Linear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i="1" dirty="0"/>
              <a:t>linear</a:t>
            </a:r>
            <a:r>
              <a:rPr lang="en-US" sz="2200" dirty="0"/>
              <a:t> </a:t>
            </a:r>
            <a:r>
              <a:rPr lang="en-US" sz="2200" i="1" dirty="0"/>
              <a:t>term</a:t>
            </a:r>
            <a:r>
              <a:rPr lang="en-US" sz="2200" dirty="0"/>
              <a:t> over the set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2200" dirty="0"/>
              <a:t> of variables is linear combination of the variables in </a:t>
            </a:r>
            <a:r>
              <a:rPr lang="en-US" sz="2200" i="1" dirty="0" err="1"/>
              <a:t>Var</a:t>
            </a:r>
            <a:r>
              <a:rPr lang="en-US" sz="2200" dirty="0"/>
              <a:t> with integer coefficients.</a:t>
            </a:r>
          </a:p>
          <a:p>
            <a:r>
              <a:rPr lang="en-US" sz="2200" dirty="0"/>
              <a:t>A </a:t>
            </a:r>
            <a:r>
              <a:rPr lang="en-US" sz="2200" i="1" dirty="0"/>
              <a:t>linear</a:t>
            </a:r>
            <a:r>
              <a:rPr lang="en-US" sz="2200" dirty="0"/>
              <a:t> formula over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2200" dirty="0"/>
              <a:t> is a </a:t>
            </a:r>
            <a:r>
              <a:rPr lang="en-US" sz="2200" dirty="0" err="1"/>
              <a:t>boolean</a:t>
            </a:r>
            <a:r>
              <a:rPr lang="en-US" sz="2200" dirty="0"/>
              <a:t> combination of inequalities between linear terms over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2200" i="1" dirty="0"/>
              <a:t>.</a:t>
            </a:r>
          </a:p>
          <a:p>
            <a:r>
              <a:rPr lang="en-US" sz="2200" dirty="0"/>
              <a:t>The time-deterministic hybrid system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H = (Loc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, Lab,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</a:rPr>
              <a:t>Edg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, Act, Inv)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is linear if its activities, invariants, and transition relations can be defined by linear expressions over the set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of variables: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840105" lvl="1" indent="-360045">
              <a:buFont typeface="+mj-lt"/>
              <a:buAutoNum type="arabicPeriod"/>
            </a:pPr>
            <a:r>
              <a:rPr lang="en-US" dirty="0"/>
              <a:t>For all locations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 , </a:t>
            </a:r>
            <a:r>
              <a:rPr lang="en-US" dirty="0">
                <a:cs typeface="Times New Roman" pitchFamily="18" charset="0"/>
              </a:rPr>
              <a:t>the activities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Act(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dirty="0">
                <a:cs typeface="Times New Roman" pitchFamily="18" charset="0"/>
              </a:rPr>
              <a:t>are defined by a set of differential equations of the form             </a:t>
            </a:r>
            <a:r>
              <a:rPr lang="en-US" dirty="0" smtClean="0">
                <a:cs typeface="Times New Roman" pitchFamily="18" charset="0"/>
              </a:rPr>
              <a:t>    , </a:t>
            </a:r>
            <a:r>
              <a:rPr lang="en-US" dirty="0">
                <a:cs typeface="Times New Roman" pitchFamily="18" charset="0"/>
              </a:rPr>
              <a:t>one for each variable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Var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, where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k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 </a:t>
            </a:r>
            <a:r>
              <a:rPr lang="en-US" dirty="0">
                <a:cs typeface="Times New Roman" pitchFamily="18" charset="0"/>
                <a:sym typeface="Symbol"/>
              </a:rPr>
              <a:t>is an integer constant: for all valuation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v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, variables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Var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, and nonnegative </a:t>
            </a:r>
            <a:r>
              <a:rPr lang="en-US" dirty="0" err="1">
                <a:cs typeface="Times New Roman" pitchFamily="18" charset="0"/>
              </a:rPr>
              <a:t>reals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i="1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i="1" dirty="0"/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69493"/>
              </p:ext>
            </p:extLst>
          </p:nvPr>
        </p:nvGraphicFramePr>
        <p:xfrm>
          <a:off x="2616143" y="3864161"/>
          <a:ext cx="865244" cy="61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3" imgW="444240" imgH="317160" progId="Equation.3">
                  <p:embed/>
                </p:oleObj>
              </mc:Choice>
              <mc:Fallback>
                <p:oleObj name="Equation" r:id="rId3" imgW="444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143" y="3864161"/>
                        <a:ext cx="865244" cy="61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932283" y="5143977"/>
          <a:ext cx="2672000" cy="48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5" imgW="1333440" imgH="241200" progId="Equation.3">
                  <p:embed/>
                </p:oleObj>
              </mc:Choice>
              <mc:Fallback>
                <p:oleObj name="Equation" r:id="rId5" imgW="1333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283" y="5143977"/>
                        <a:ext cx="2672000" cy="483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8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Linear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40105" lvl="1" indent="-360045">
              <a:buFont typeface="+mj-lt"/>
              <a:buAutoNum type="arabicPeriod" startAt="2"/>
            </a:pPr>
            <a:r>
              <a:rPr lang="en-US" dirty="0" smtClean="0"/>
              <a:t>For </a:t>
            </a:r>
            <a:r>
              <a:rPr lang="en-US" dirty="0"/>
              <a:t>all location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 </a:t>
            </a:r>
            <a:r>
              <a:rPr lang="en-US" dirty="0">
                <a:cs typeface="Times New Roman" pitchFamily="18" charset="0"/>
              </a:rPr>
              <a:t>the invariant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Inv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/>
              <a:t>is defined by a linear formula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</a:t>
            </a:r>
            <a:r>
              <a:rPr lang="en-US" dirty="0">
                <a:sym typeface="Symbol"/>
              </a:rPr>
              <a:t>  over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Var</a:t>
            </a:r>
            <a:r>
              <a:rPr lang="en-US" i="1" dirty="0">
                <a:sym typeface="Symbol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i="1" dirty="0"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i="1" dirty="0"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i="1" dirty="0">
              <a:sym typeface="Symbol"/>
            </a:endParaRPr>
          </a:p>
          <a:p>
            <a:pPr marL="840105" lvl="1" indent="-360045">
              <a:buFont typeface="+mj-lt"/>
              <a:buAutoNum type="arabicPeriod" startAt="3"/>
            </a:pPr>
            <a:r>
              <a:rPr lang="en-US" dirty="0">
                <a:sym typeface="Symbol"/>
              </a:rPr>
              <a:t>For all transitions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Edg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the transition relation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dirty="0">
                <a:cs typeface="Times New Roman" pitchFamily="18" charset="0"/>
                <a:sym typeface="Symbol"/>
              </a:rPr>
              <a:t> is defined by a guarded set of nondeterministic assignments.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dirty="0">
                <a:cs typeface="Times New Roman" pitchFamily="18" charset="0"/>
                <a:sym typeface="Symbol"/>
              </a:rPr>
              <a:t>      Here, the guard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 </a:t>
            </a:r>
            <a:r>
              <a:rPr lang="en-US" dirty="0">
                <a:cs typeface="Times New Roman" pitchFamily="18" charset="0"/>
                <a:sym typeface="Symbol"/>
              </a:rPr>
              <a:t> is a linear formula, and both interval boundaries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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x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dirty="0">
                <a:cs typeface="Times New Roman" pitchFamily="18" charset="0"/>
                <a:sym typeface="Symbol"/>
              </a:rPr>
              <a:t>and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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x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dirty="0">
                <a:cs typeface="Times New Roman" pitchFamily="18" charset="0"/>
                <a:sym typeface="Symbol"/>
              </a:rPr>
              <a:t>are linear terms for each variable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x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sym typeface="Symbol"/>
              </a:rPr>
              <a:t>Var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dirty="0">
                <a:cs typeface="Times New Roman" pitchFamily="18" charset="0"/>
                <a:sym typeface="Symbol"/>
              </a:rPr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68987" y="1834025"/>
          <a:ext cx="2434398" cy="38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3" imgW="1358640" imgH="215640" progId="Equation.3">
                  <p:embed/>
                </p:oleObj>
              </mc:Choice>
              <mc:Fallback>
                <p:oleObj name="Equation" r:id="rId3" imgW="1358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987" y="1834025"/>
                        <a:ext cx="2434398" cy="386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231390"/>
              </p:ext>
            </p:extLst>
          </p:nvPr>
        </p:nvGraphicFramePr>
        <p:xfrm>
          <a:off x="4471987" y="3582948"/>
          <a:ext cx="3055382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5" imgW="1803240" imgH="228600" progId="Equation.3">
                  <p:embed/>
                </p:oleObj>
              </mc:Choice>
              <mc:Fallback>
                <p:oleObj name="Equation" r:id="rId5" imgW="1803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7" y="3582948"/>
                        <a:ext cx="3055382" cy="386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643496"/>
              </p:ext>
            </p:extLst>
          </p:nvPr>
        </p:nvGraphicFramePr>
        <p:xfrm>
          <a:off x="3633787" y="5734050"/>
          <a:ext cx="5824191" cy="38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7" imgW="3466800" imgH="228600" progId="Equation.3">
                  <p:embed/>
                </p:oleObj>
              </mc:Choice>
              <mc:Fallback>
                <p:oleObj name="Equation" r:id="rId7" imgW="34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7" y="5734050"/>
                        <a:ext cx="5824191" cy="384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5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Special cases of linear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90" dirty="0"/>
          </a:p>
          <a:p>
            <a:r>
              <a:rPr lang="en-US" sz="1890" dirty="0"/>
              <a:t>If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</a:rPr>
              <a:t>Act(</a:t>
            </a:r>
            <a:r>
              <a:rPr lang="en-US" sz="1890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ℓ.x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</a:rPr>
              <a:t>) = 0 </a:t>
            </a:r>
            <a:r>
              <a:rPr lang="en-US" sz="1890" dirty="0"/>
              <a:t>for each location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</a:t>
            </a:r>
            <a:r>
              <a:rPr lang="en-US" sz="1890" dirty="0"/>
              <a:t> then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1890" dirty="0"/>
              <a:t> is a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</a:rPr>
              <a:t>discrete</a:t>
            </a:r>
            <a:r>
              <a:rPr lang="en-US" sz="1890" i="1" dirty="0"/>
              <a:t>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</a:rPr>
              <a:t>variable</a:t>
            </a:r>
            <a:r>
              <a:rPr lang="en-US" sz="1890" dirty="0"/>
              <a:t>. A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</a:rPr>
              <a:t>discrete</a:t>
            </a:r>
            <a:r>
              <a:rPr lang="en-US" sz="1890" dirty="0"/>
              <a:t>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</a:rPr>
              <a:t>system</a:t>
            </a:r>
            <a:r>
              <a:rPr lang="en-US" sz="1890" dirty="0"/>
              <a:t> is a linear hybrid system all of whose variables are discrete.</a:t>
            </a:r>
          </a:p>
          <a:p>
            <a:endParaRPr lang="en-US" sz="1890" dirty="0"/>
          </a:p>
          <a:p>
            <a:r>
              <a:rPr lang="en-US" sz="1890" dirty="0"/>
              <a:t>A discrete variable x is a proposition if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e, x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{0, 1} 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for each transition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e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90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Edg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. 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finite-state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system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is a linear hybrid system all of whose variables are proposition.</a:t>
            </a:r>
          </a:p>
          <a:p>
            <a:endParaRPr lang="en-US" sz="1890" dirty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  <a:p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If 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</a:rPr>
              <a:t>Act(</a:t>
            </a:r>
            <a:r>
              <a:rPr lang="en-US" sz="1890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ℓ.x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</a:rPr>
              <a:t>) = 1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 for each location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and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e, x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{0, x}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for each transition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, then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x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is a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clock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. Thus:</a:t>
            </a:r>
          </a:p>
          <a:p>
            <a:pPr marL="840105" lvl="1" indent="-360045">
              <a:buFont typeface="+mj-lt"/>
              <a:buAutoNum type="arabicParenR"/>
            </a:pP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The value of a clock increases uniformly with time, and</a:t>
            </a:r>
          </a:p>
          <a:p>
            <a:pPr marL="840105" lvl="1" indent="-360045">
              <a:buFont typeface="+mj-lt"/>
              <a:buAutoNum type="arabicParenR"/>
            </a:pP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 discrete transition either resets a clock to 0, or leaves it unchanged. </a:t>
            </a:r>
          </a:p>
          <a:p>
            <a:pPr lvl="1">
              <a:buNone/>
            </a:pP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timed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automation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is a linear hybrid system all of whose variables are propositions or clocks, and the linear expressions are </a:t>
            </a:r>
            <a:r>
              <a:rPr lang="en-US" sz="1890" dirty="0" err="1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boolean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combinations of inequalities of a particular form.</a:t>
            </a:r>
          </a:p>
          <a:p>
            <a:endParaRPr lang="en-US" sz="189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9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Special cases of linear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If there is a nonzero integer constant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k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</a:t>
            </a:r>
            <a:r>
              <a:rPr lang="en-US" sz="2200" dirty="0"/>
              <a:t> such that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Act(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x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) = k</a:t>
            </a:r>
            <a:r>
              <a:rPr lang="en-US" sz="2200" dirty="0"/>
              <a:t> for each location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200" dirty="0"/>
              <a:t> and 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(</a:t>
            </a:r>
            <a:r>
              <a:rPr lang="en-US" sz="220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 x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{0,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}</a:t>
            </a:r>
            <a:r>
              <a:rPr lang="en-US" sz="2200" dirty="0"/>
              <a:t> for each transition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</a:t>
            </a:r>
            <a:r>
              <a:rPr lang="en-US" sz="2200" dirty="0"/>
              <a:t>, then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x</a:t>
            </a:r>
            <a:r>
              <a:rPr lang="en-US" sz="2200" dirty="0"/>
              <a:t> is a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skewed clock</a:t>
            </a:r>
            <a:r>
              <a:rPr lang="en-US" sz="2200" dirty="0"/>
              <a:t>. A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</a:rPr>
              <a:t>multirate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 timed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system</a:t>
            </a:r>
            <a:r>
              <a:rPr lang="en-US" sz="2200" dirty="0"/>
              <a:t> is a linear hybrid </a:t>
            </a:r>
            <a:r>
              <a:rPr lang="en-US" sz="2200" dirty="0" smtClean="0"/>
              <a:t>system </a:t>
            </a:r>
            <a:r>
              <a:rPr lang="en-US" sz="2200" dirty="0"/>
              <a:t>all of whose variables are propositions and skewed clocks. An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n-rate</a:t>
            </a:r>
            <a:r>
              <a:rPr lang="en-US" sz="2200" dirty="0"/>
              <a:t> </a:t>
            </a:r>
            <a:r>
              <a:rPr lang="en-US" sz="2200" i="1" dirty="0"/>
              <a:t>timed system </a:t>
            </a:r>
            <a:r>
              <a:rPr lang="en-US" sz="2200" dirty="0"/>
              <a:t>is a </a:t>
            </a:r>
            <a:r>
              <a:rPr lang="en-US" sz="2200" dirty="0" err="1"/>
              <a:t>multirate</a:t>
            </a:r>
            <a:r>
              <a:rPr lang="en-US" sz="2200" dirty="0"/>
              <a:t> timed system whose skewed clocks proceed at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 n </a:t>
            </a:r>
            <a:r>
              <a:rPr lang="en-US" sz="2200" dirty="0"/>
              <a:t>different rates.</a:t>
            </a:r>
          </a:p>
          <a:p>
            <a:endParaRPr lang="en-US" sz="2200" dirty="0"/>
          </a:p>
          <a:p>
            <a:r>
              <a:rPr lang="en-US" sz="2200" dirty="0"/>
              <a:t>If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Act(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x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{0, 1}</a:t>
            </a:r>
            <a:r>
              <a:rPr lang="en-US" sz="2200" dirty="0"/>
              <a:t> for each location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2200" dirty="0"/>
              <a:t>and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e, x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{0,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} </a:t>
            </a:r>
            <a:r>
              <a:rPr lang="en-US" sz="2200" dirty="0"/>
              <a:t>for each transition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e</a:t>
            </a:r>
            <a:r>
              <a:rPr lang="en-US" sz="2200" dirty="0"/>
              <a:t>, then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en-US" sz="2200" dirty="0"/>
              <a:t> is an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integrator</a:t>
            </a:r>
            <a:r>
              <a:rPr lang="en-US" sz="2200" dirty="0"/>
              <a:t>. It is basically a clock that is typically used to measure accumulated durations. An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integrator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system</a:t>
            </a:r>
            <a:r>
              <a:rPr lang="en-US" sz="2200" dirty="0"/>
              <a:t> is linear hybrid system all of whose variables are propositions and integrators.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Examples of Linear Hybrid Systems</a:t>
            </a:r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90787" y="1702687"/>
            <a:ext cx="6434712" cy="467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7724" y="1160493"/>
            <a:ext cx="2679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A  Water-level monitor:</a:t>
            </a:r>
          </a:p>
        </p:txBody>
      </p:sp>
    </p:spTree>
    <p:extLst>
      <p:ext uri="{BB962C8B-B14F-4D97-AF65-F5344CB8AC3E}">
        <p14:creationId xmlns:p14="http://schemas.microsoft.com/office/powerpoint/2010/main" val="198755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Examples of Linear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A leaking gas burner: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1294" y="2306288"/>
            <a:ext cx="8612557" cy="291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054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Examples of Linear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90" dirty="0"/>
              <a:t>A temperature control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7816" y="1424007"/>
            <a:ext cx="7856287" cy="520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8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Examples of Linear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90" dirty="0"/>
              <a:t>A game of billiards: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5336" y="1465349"/>
            <a:ext cx="7257209" cy="516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46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cs typeface="Arial" pitchFamily="34" charset="0"/>
              </a:rPr>
              <a:t>A Model for Hybrid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cs typeface="Arial" pitchFamily="34" charset="0"/>
              </a:rPr>
              <a:t>A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hybrid system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= (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Loc,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Var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, Lab,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Edg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, Act, Inv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) </a:t>
            </a:r>
            <a:r>
              <a:rPr lang="en-US" sz="2200" dirty="0">
                <a:cs typeface="Arial" pitchFamily="34" charset="0"/>
              </a:rPr>
              <a:t>Consists of six components:</a:t>
            </a:r>
          </a:p>
          <a:p>
            <a:pPr>
              <a:buNone/>
            </a:pPr>
            <a:endParaRPr lang="en-US" sz="2200" dirty="0" smtClean="0"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200" dirty="0">
                <a:cs typeface="Arial" pitchFamily="34" charset="0"/>
              </a:rPr>
              <a:t>A finite set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Loc</a:t>
            </a:r>
            <a:r>
              <a:rPr lang="en-US" sz="2200" dirty="0">
                <a:cs typeface="Arial" pitchFamily="34" charset="0"/>
              </a:rPr>
              <a:t> of vertices called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locations</a:t>
            </a:r>
            <a:r>
              <a:rPr lang="en-US" sz="2200" dirty="0">
                <a:cs typeface="Arial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2200" dirty="0"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200" dirty="0">
                <a:cs typeface="Arial" pitchFamily="34" charset="0"/>
              </a:rPr>
              <a:t>A finite set </a:t>
            </a:r>
            <a:r>
              <a:rPr lang="en-US" sz="2200" i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Var</a:t>
            </a:r>
            <a:r>
              <a:rPr lang="en-US" sz="2200" i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200" dirty="0">
                <a:cs typeface="Arial" pitchFamily="34" charset="0"/>
              </a:rPr>
              <a:t>of real valued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variables</a:t>
            </a:r>
            <a:r>
              <a:rPr lang="en-US" sz="2200" dirty="0">
                <a:cs typeface="Arial" pitchFamily="34" charset="0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We write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V</a:t>
            </a:r>
            <a:r>
              <a:rPr lang="en-US" dirty="0">
                <a:cs typeface="Arial" pitchFamily="34" charset="0"/>
              </a:rPr>
              <a:t> for the set of valuations. A valuation  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ν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Arial" pitchFamily="34" charset="0"/>
              </a:rPr>
              <a:t> is a function that assigns a real-value 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ν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(x)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Arial" pitchFamily="34" charset="0"/>
              </a:rPr>
              <a:t>   to each variable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Var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A state is a pair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ν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dirty="0">
                <a:cs typeface="Arial" pitchFamily="34" charset="0"/>
              </a:rPr>
              <a:t>consisting of a location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Loc </a:t>
            </a:r>
            <a:r>
              <a:rPr lang="en-US" dirty="0">
                <a:cs typeface="Arial" pitchFamily="34" charset="0"/>
              </a:rPr>
              <a:t>and a valuation </a:t>
            </a:r>
            <a:r>
              <a:rPr lang="en-US" i="1" dirty="0">
                <a:cs typeface="Arial" pitchFamily="34" charset="0"/>
              </a:rPr>
              <a:t> 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ν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V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200" dirty="0">
                <a:cs typeface="Arial" pitchFamily="34" charset="0"/>
              </a:rPr>
              <a:t>A finite set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Lab</a:t>
            </a:r>
            <a:r>
              <a:rPr lang="en-US" sz="2200" dirty="0">
                <a:cs typeface="Arial" pitchFamily="34" charset="0"/>
              </a:rPr>
              <a:t> of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synchronization</a:t>
            </a:r>
            <a:r>
              <a:rPr lang="en-US" sz="2200" dirty="0">
                <a:cs typeface="Arial" pitchFamily="34" charset="0"/>
              </a:rPr>
              <a:t> labels.</a:t>
            </a:r>
          </a:p>
          <a:p>
            <a:pPr lvl="1"/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Lab </a:t>
            </a:r>
            <a:r>
              <a:rPr lang="en-US" dirty="0">
                <a:cs typeface="Arial" pitchFamily="34" charset="0"/>
              </a:rPr>
              <a:t>necessarily contains the stutter label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,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 </a:t>
            </a:r>
            <a:r>
              <a:rPr lang="en-US" dirty="0">
                <a:cs typeface="Arial" pitchFamily="34" charset="0"/>
              </a:rPr>
              <a:t>i.e.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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Lab.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8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Examples of Linear Hybrid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2796" y="1828404"/>
            <a:ext cx="6153118" cy="432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26166" y="1210585"/>
            <a:ext cx="4491692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9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Game of billiards, movement of the grey ball:</a:t>
            </a:r>
          </a:p>
        </p:txBody>
      </p:sp>
    </p:spTree>
    <p:extLst>
      <p:ext uri="{BB962C8B-B14F-4D97-AF65-F5344CB8AC3E}">
        <p14:creationId xmlns:p14="http://schemas.microsoft.com/office/powerpoint/2010/main" val="39210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Reachability</a:t>
            </a:r>
            <a:r>
              <a:rPr lang="en-US" sz="3200" dirty="0"/>
              <a:t> Problem for Linear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Let </a:t>
            </a:r>
            <a:r>
              <a:rPr lang="en-US" sz="2200" i="1" dirty="0">
                <a:sym typeface="Symbol"/>
              </a:rPr>
              <a:t></a:t>
            </a:r>
            <a:r>
              <a:rPr lang="en-US" sz="2200" dirty="0">
                <a:sym typeface="Symbol"/>
              </a:rPr>
              <a:t>  </a:t>
            </a:r>
            <a:r>
              <a:rPr lang="en-US" sz="2200" dirty="0"/>
              <a:t>and </a:t>
            </a:r>
            <a:r>
              <a:rPr lang="en-US" sz="2200" i="1" dirty="0">
                <a:sym typeface="Symbol"/>
              </a:rPr>
              <a:t></a:t>
            </a:r>
            <a:r>
              <a:rPr lang="en-US" sz="2200" dirty="0">
                <a:sym typeface="Symbol"/>
              </a:rPr>
              <a:t> are two states  of a hybrid system </a:t>
            </a:r>
            <a:r>
              <a:rPr lang="en-US" sz="2200" i="1" dirty="0">
                <a:sym typeface="Symbol"/>
              </a:rPr>
              <a:t>H</a:t>
            </a:r>
            <a:r>
              <a:rPr lang="en-US" sz="2200" dirty="0">
                <a:sym typeface="Symbo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ym typeface="Symbo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Symbol"/>
              </a:rPr>
              <a:t>The state </a:t>
            </a:r>
            <a:r>
              <a:rPr lang="en-US" sz="2200" i="1" dirty="0">
                <a:sym typeface="Symbol"/>
              </a:rPr>
              <a:t></a:t>
            </a:r>
            <a:r>
              <a:rPr lang="en-US" sz="2200" dirty="0">
                <a:sym typeface="Symbol"/>
              </a:rPr>
              <a:t>  is reachable from the state </a:t>
            </a:r>
            <a:r>
              <a:rPr lang="en-US" sz="2200" i="1" dirty="0">
                <a:sym typeface="Symbol"/>
              </a:rPr>
              <a:t> ,</a:t>
            </a:r>
            <a:r>
              <a:rPr lang="en-US" sz="2200" dirty="0">
                <a:sym typeface="Symbol"/>
              </a:rPr>
              <a:t> written </a:t>
            </a:r>
            <a:r>
              <a:rPr lang="en-US" sz="2200" i="1" dirty="0">
                <a:sym typeface="Symbol"/>
              </a:rPr>
              <a:t> </a:t>
            </a:r>
            <a:r>
              <a:rPr lang="en-US" sz="2200" dirty="0">
                <a:sym typeface="Symbol"/>
              </a:rPr>
              <a:t>*</a:t>
            </a:r>
            <a:r>
              <a:rPr lang="en-US" sz="2200" i="1" baseline="30000" dirty="0">
                <a:sym typeface="Symbol"/>
              </a:rPr>
              <a:t> </a:t>
            </a:r>
            <a:r>
              <a:rPr lang="en-US" sz="2200" i="1" dirty="0">
                <a:sym typeface="Symbol"/>
              </a:rPr>
              <a:t></a:t>
            </a:r>
            <a:r>
              <a:rPr lang="en-US" sz="2200" dirty="0">
                <a:sym typeface="Symbol"/>
              </a:rPr>
              <a:t>  if there is a run of </a:t>
            </a:r>
            <a:r>
              <a:rPr lang="en-US" sz="2200" i="1" dirty="0">
                <a:sym typeface="Symbol"/>
              </a:rPr>
              <a:t>H</a:t>
            </a:r>
            <a:r>
              <a:rPr lang="en-US" sz="2200" dirty="0">
                <a:sym typeface="Symbol"/>
              </a:rPr>
              <a:t> that starts in </a:t>
            </a:r>
            <a:r>
              <a:rPr lang="en-US" sz="2200" i="1" dirty="0">
                <a:sym typeface="Symbol"/>
              </a:rPr>
              <a:t>  </a:t>
            </a:r>
            <a:r>
              <a:rPr lang="en-US" sz="2200" dirty="0">
                <a:sym typeface="Symbol"/>
              </a:rPr>
              <a:t>and ends in</a:t>
            </a:r>
            <a:r>
              <a:rPr lang="en-US" sz="2200" i="1" dirty="0">
                <a:sym typeface="Symbol"/>
              </a:rPr>
              <a:t> </a:t>
            </a:r>
            <a:r>
              <a:rPr lang="en-US" sz="2200" dirty="0">
                <a:sym typeface="Symbol"/>
              </a:rPr>
              <a:t> 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ym typeface="Symbo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Symbol"/>
              </a:rPr>
              <a:t>The </a:t>
            </a:r>
            <a:r>
              <a:rPr lang="en-US" sz="2200" dirty="0" err="1">
                <a:sym typeface="Symbol"/>
              </a:rPr>
              <a:t>reachability</a:t>
            </a:r>
            <a:r>
              <a:rPr lang="en-US" sz="2200" dirty="0">
                <a:sym typeface="Symbol"/>
              </a:rPr>
              <a:t> question asks, then, if </a:t>
            </a:r>
            <a:r>
              <a:rPr lang="en-US" sz="2200" i="1" dirty="0">
                <a:sym typeface="Symbol"/>
              </a:rPr>
              <a:t> </a:t>
            </a:r>
            <a:r>
              <a:rPr lang="en-US" sz="2200" dirty="0">
                <a:sym typeface="Symbol"/>
              </a:rPr>
              <a:t>*</a:t>
            </a:r>
            <a:r>
              <a:rPr lang="en-US" sz="2200" i="1" baseline="30000" dirty="0">
                <a:sym typeface="Symbol"/>
              </a:rPr>
              <a:t> </a:t>
            </a:r>
            <a:r>
              <a:rPr lang="en-US" sz="2200" i="1" dirty="0">
                <a:sym typeface="Symbol"/>
              </a:rPr>
              <a:t></a:t>
            </a:r>
            <a:r>
              <a:rPr lang="en-US" sz="2200" dirty="0">
                <a:sym typeface="Symbol"/>
              </a:rPr>
              <a:t> f or  two given states </a:t>
            </a:r>
            <a:r>
              <a:rPr lang="en-US" sz="2200" i="1" dirty="0">
                <a:sym typeface="Symbol"/>
              </a:rPr>
              <a:t> </a:t>
            </a:r>
            <a:r>
              <a:rPr lang="en-US" sz="2200" dirty="0">
                <a:sym typeface="Symbol"/>
              </a:rPr>
              <a:t>and </a:t>
            </a:r>
            <a:r>
              <a:rPr lang="en-US" sz="2200" i="1" dirty="0">
                <a:sym typeface="Symbol"/>
              </a:rPr>
              <a:t></a:t>
            </a:r>
            <a:r>
              <a:rPr lang="en-US" sz="2200" dirty="0">
                <a:sym typeface="Symbol"/>
              </a:rPr>
              <a:t> of a hybrid system </a:t>
            </a:r>
            <a:r>
              <a:rPr lang="en-US" sz="2200" i="1" dirty="0">
                <a:sym typeface="Symbol"/>
              </a:rPr>
              <a:t>H</a:t>
            </a:r>
            <a:r>
              <a:rPr lang="en-US" sz="2200" dirty="0">
                <a:sym typeface="Symbo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ym typeface="Symbo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Symbol"/>
              </a:rPr>
              <a:t>The verification of invariance properties is equivalent to the </a:t>
            </a:r>
            <a:r>
              <a:rPr lang="en-US" sz="2200" dirty="0" err="1">
                <a:sym typeface="Symbol"/>
              </a:rPr>
              <a:t>reachability</a:t>
            </a:r>
            <a:r>
              <a:rPr lang="en-US" sz="2200" dirty="0">
                <a:sym typeface="Symbol"/>
              </a:rPr>
              <a:t> question: a set </a:t>
            </a:r>
            <a:r>
              <a:rPr lang="en-US" sz="2200" i="1" dirty="0">
                <a:sym typeface="Symbol"/>
              </a:rPr>
              <a:t>R</a:t>
            </a:r>
            <a:r>
              <a:rPr lang="en-US" sz="2200" dirty="0">
                <a:sym typeface="Symbol"/>
              </a:rPr>
              <a:t>   of states is an invariant of the hybrid system </a:t>
            </a:r>
            <a:r>
              <a:rPr lang="en-US" sz="2200" i="1" dirty="0">
                <a:sym typeface="Symbol"/>
              </a:rPr>
              <a:t>H</a:t>
            </a:r>
            <a:r>
              <a:rPr lang="en-US" sz="2200" dirty="0">
                <a:sym typeface="Symbol"/>
              </a:rPr>
              <a:t> </a:t>
            </a:r>
            <a:r>
              <a:rPr lang="en-US" sz="2200" dirty="0" err="1">
                <a:sym typeface="Symbol"/>
              </a:rPr>
              <a:t>iff</a:t>
            </a:r>
            <a:r>
              <a:rPr lang="en-US" sz="2200" dirty="0">
                <a:sym typeface="Symbol"/>
              </a:rPr>
              <a:t> no state in  - </a:t>
            </a:r>
            <a:r>
              <a:rPr lang="en-US" sz="2200" i="1" dirty="0">
                <a:sym typeface="Symbol"/>
              </a:rPr>
              <a:t>R </a:t>
            </a:r>
            <a:r>
              <a:rPr lang="en-US" sz="2200" dirty="0">
                <a:sym typeface="Symbol"/>
              </a:rPr>
              <a:t>is reachable from an initial state of </a:t>
            </a:r>
            <a:r>
              <a:rPr lang="en-US" sz="2200" i="1" dirty="0">
                <a:sym typeface="Symbol"/>
              </a:rPr>
              <a:t>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decidability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A linear hybrid system is </a:t>
            </a:r>
            <a:r>
              <a:rPr lang="en-US" sz="2200" i="1" dirty="0"/>
              <a:t>simple</a:t>
            </a:r>
            <a:r>
              <a:rPr lang="en-US" sz="2200" dirty="0"/>
              <a:t> if all linear atoms in location </a:t>
            </a:r>
            <a:r>
              <a:rPr lang="en-US" sz="2200" dirty="0" smtClean="0"/>
              <a:t>invariants </a:t>
            </a:r>
            <a:r>
              <a:rPr lang="en-US" sz="2200" dirty="0"/>
              <a:t>and transition guards are of the form </a:t>
            </a:r>
            <a:r>
              <a:rPr lang="en-US" sz="2200" i="1" dirty="0"/>
              <a:t>x </a:t>
            </a:r>
            <a:r>
              <a:rPr lang="en-US" sz="2200" dirty="0">
                <a:sym typeface="Symbol"/>
              </a:rPr>
              <a:t> </a:t>
            </a:r>
            <a:r>
              <a:rPr lang="en-US" sz="2200" i="1" dirty="0">
                <a:sym typeface="Symbol"/>
              </a:rPr>
              <a:t>k </a:t>
            </a:r>
            <a:r>
              <a:rPr lang="en-US" sz="2200" dirty="0">
                <a:sym typeface="Symbol"/>
              </a:rPr>
              <a:t>or </a:t>
            </a:r>
            <a:r>
              <a:rPr lang="en-US" sz="2200" i="1" dirty="0">
                <a:sym typeface="Symbol"/>
              </a:rPr>
              <a:t>k</a:t>
            </a:r>
            <a:r>
              <a:rPr lang="en-US" sz="2200" i="1" dirty="0"/>
              <a:t> </a:t>
            </a:r>
            <a:r>
              <a:rPr lang="en-US" sz="2200" dirty="0">
                <a:sym typeface="Symbol"/>
              </a:rPr>
              <a:t> </a:t>
            </a:r>
            <a:r>
              <a:rPr lang="en-US" sz="2200" i="1" dirty="0">
                <a:sym typeface="Symbol"/>
              </a:rPr>
              <a:t>x, </a:t>
            </a:r>
            <a:r>
              <a:rPr lang="en-US" sz="2200" dirty="0">
                <a:sym typeface="Symbol"/>
              </a:rPr>
              <a:t>for a variable </a:t>
            </a:r>
            <a:r>
              <a:rPr lang="en-US" sz="2200" i="1" dirty="0">
                <a:sym typeface="Symbol"/>
              </a:rPr>
              <a:t>x</a:t>
            </a:r>
            <a:r>
              <a:rPr lang="en-US" sz="2200" dirty="0">
                <a:sym typeface="Symbol"/>
              </a:rPr>
              <a:t> </a:t>
            </a:r>
            <a:r>
              <a:rPr lang="en-US" sz="2200" i="1" dirty="0" err="1">
                <a:sym typeface="Symbol"/>
              </a:rPr>
              <a:t>Var</a:t>
            </a:r>
            <a:r>
              <a:rPr lang="en-US" sz="2200" i="1" dirty="0">
                <a:sym typeface="Symbol"/>
              </a:rPr>
              <a:t> </a:t>
            </a:r>
            <a:r>
              <a:rPr lang="en-US" sz="2200" dirty="0">
                <a:sym typeface="Symbol"/>
              </a:rPr>
              <a:t>and an integer constant </a:t>
            </a:r>
            <a:r>
              <a:rPr lang="en-US" sz="2200" i="1" dirty="0">
                <a:sym typeface="Symbol"/>
              </a:rPr>
              <a:t>k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.</a:t>
            </a:r>
          </a:p>
          <a:p>
            <a:pPr lvl="1"/>
            <a:r>
              <a:rPr lang="en-US" dirty="0">
                <a:sym typeface="Symbol"/>
              </a:rPr>
              <a:t> For </a:t>
            </a:r>
            <a:r>
              <a:rPr lang="en-US" dirty="0" err="1">
                <a:sym typeface="Symbol"/>
              </a:rPr>
              <a:t>multirate</a:t>
            </a:r>
            <a:r>
              <a:rPr lang="en-US" dirty="0">
                <a:sym typeface="Symbol"/>
              </a:rPr>
              <a:t> timed systems the simplicity condition prohibits the comparison of skewed clocks with different rates.</a:t>
            </a:r>
          </a:p>
          <a:p>
            <a:endParaRPr lang="en-US" sz="2200" dirty="0">
              <a:sym typeface="Symbol"/>
            </a:endParaRPr>
          </a:p>
          <a:p>
            <a:pPr>
              <a:buNone/>
            </a:pPr>
            <a:endParaRPr lang="en-US" sz="2200" dirty="0">
              <a:sym typeface="Symbol"/>
            </a:endParaRP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Theorem 3.1: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/>
              </a:rPr>
              <a:t>The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  <a:sym typeface="Symbol"/>
              </a:rPr>
              <a:t>reachability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/>
              </a:rPr>
              <a:t> problem is decidable for simple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  <a:sym typeface="Symbol"/>
              </a:rPr>
              <a:t>multirate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/>
              </a:rPr>
              <a:t> timed systems.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 </a:t>
            </a:r>
            <a:r>
              <a:rPr lang="en-US" sz="3200" dirty="0" err="1"/>
              <a:t>Undecidability</a:t>
            </a:r>
            <a:r>
              <a:rPr lang="en-US" sz="3200" dirty="0"/>
              <a:t>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Theorem 3.2: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reachability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problem is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undecidable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for 2-rate timed systems.</a:t>
            </a:r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Theorem 3.3: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reachability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problem is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undecidable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for simple integrator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verification of Linear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90" dirty="0"/>
              <a:t>Forward Analysis: Preliminary Definitions</a:t>
            </a:r>
          </a:p>
          <a:p>
            <a:pPr>
              <a:buNone/>
            </a:pPr>
            <a:endParaRPr lang="en-US" sz="1890" dirty="0"/>
          </a:p>
          <a:p>
            <a:r>
              <a:rPr lang="en-US" sz="1680" dirty="0"/>
              <a:t>Given a location </a:t>
            </a:r>
            <a:r>
              <a:rPr lang="en-US" sz="1680" b="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</a:t>
            </a:r>
            <a:r>
              <a:rPr lang="en-US" sz="1680" dirty="0"/>
              <a:t> and a set of valuations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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V</a:t>
            </a:r>
            <a:r>
              <a:rPr lang="en-US" sz="1680" dirty="0">
                <a:sym typeface="Symbol"/>
              </a:rPr>
              <a:t>, the forward time closure         of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P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680" dirty="0">
                <a:sym typeface="Symbol"/>
              </a:rPr>
              <a:t>at </a:t>
            </a:r>
            <a:r>
              <a:rPr lang="en-US" sz="1680" b="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680" dirty="0">
                <a:cs typeface="Times New Roman" pitchFamily="18" charset="0"/>
              </a:rPr>
              <a:t>is the set of valuations that are reachable from some valuation</a:t>
            </a:r>
            <a:r>
              <a:rPr lang="en-US" sz="168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P.</a:t>
            </a:r>
          </a:p>
          <a:p>
            <a:endParaRPr lang="en-US" sz="1680" i="1" dirty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endParaRPr lang="en-US" sz="1680" i="1" dirty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80" dirty="0">
                <a:solidFill>
                  <a:srgbClr val="7030A0"/>
                </a:solidFill>
                <a:sym typeface="Symbol"/>
              </a:rPr>
              <a:t>Thus for all valuation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v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          ,   </a:t>
            </a:r>
            <a:r>
              <a:rPr lang="en-US" sz="1680" dirty="0">
                <a:solidFill>
                  <a:srgbClr val="7030A0"/>
                </a:solidFill>
                <a:sym typeface="Symbol"/>
              </a:rPr>
              <a:t>There exist a valuation 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v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P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680" dirty="0">
                <a:solidFill>
                  <a:srgbClr val="7030A0"/>
                </a:solidFill>
                <a:sym typeface="Symbol"/>
              </a:rPr>
              <a:t>and a nonnegative </a:t>
            </a:r>
            <a:r>
              <a:rPr lang="en-US" sz="1680" dirty="0" smtClean="0">
                <a:solidFill>
                  <a:srgbClr val="7030A0"/>
                </a:solidFill>
                <a:sym typeface="Symbol"/>
              </a:rPr>
              <a:t>real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t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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sz="1680" baseline="300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0  </a:t>
            </a:r>
            <a:r>
              <a:rPr lang="en-US" sz="1680" dirty="0">
                <a:solidFill>
                  <a:srgbClr val="7030A0"/>
                </a:solidFill>
                <a:sym typeface="Symbol"/>
              </a:rPr>
              <a:t>such that</a:t>
            </a:r>
            <a:r>
              <a:rPr lang="en-US" sz="1680" dirty="0">
                <a:sym typeface="Symbol"/>
              </a:rPr>
              <a:t> </a:t>
            </a:r>
            <a:r>
              <a:rPr lang="en-US" sz="168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(</a:t>
            </a:r>
            <a:r>
              <a:rPr lang="en-US" sz="1680" b="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sz="1680" b="0" i="1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sz="1680" b="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v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)</a:t>
            </a:r>
          </a:p>
          <a:p>
            <a:pPr lvl="1">
              <a:buFont typeface="Wingdings" pitchFamily="2" charset="2"/>
              <a:buChar char="Ø"/>
            </a:pPr>
            <a:endParaRPr lang="en-US" sz="1470" dirty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r>
              <a:rPr lang="en-US" sz="1680" dirty="0"/>
              <a:t>Given transition 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</a:rPr>
              <a:t> = (</a:t>
            </a:r>
            <a:r>
              <a:rPr lang="en-US" sz="1680" b="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a,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</a:t>
            </a:r>
            <a:r>
              <a:rPr lang="en-US" sz="1680" b="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ℓ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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1680" dirty="0"/>
              <a:t>and a set of valuation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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V</a:t>
            </a:r>
            <a:r>
              <a:rPr lang="en-US" sz="1680" dirty="0"/>
              <a:t>, the post condition </a:t>
            </a:r>
            <a:r>
              <a:rPr lang="en-US" sz="1680" dirty="0" err="1">
                <a:solidFill>
                  <a:schemeClr val="accent2">
                    <a:lumMod val="50000"/>
                  </a:schemeClr>
                </a:solidFill>
              </a:rPr>
              <a:t>post</a:t>
            </a:r>
            <a:r>
              <a:rPr lang="en-US" sz="1680" i="1" baseline="-25000" dirty="0" err="1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</a:rPr>
              <a:t>]</a:t>
            </a:r>
            <a:r>
              <a:rPr lang="en-US" sz="1680" dirty="0"/>
              <a:t> of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680" dirty="0"/>
              <a:t> with respect to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680" dirty="0"/>
              <a:t> is the set of valuations that are reachable from some valuation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1680" dirty="0"/>
              <a:t> 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P</a:t>
            </a:r>
            <a:r>
              <a:rPr lang="en-US" sz="1680" dirty="0"/>
              <a:t> by executing the transition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680" dirty="0"/>
              <a:t>;</a:t>
            </a:r>
          </a:p>
          <a:p>
            <a:endParaRPr lang="en-US" sz="1680" dirty="0"/>
          </a:p>
          <a:p>
            <a:endParaRPr lang="en-US" sz="1680" dirty="0"/>
          </a:p>
          <a:p>
            <a:pPr lvl="1">
              <a:buFont typeface="Wingdings" pitchFamily="2" charset="2"/>
              <a:buChar char="Ø"/>
            </a:pPr>
            <a:r>
              <a:rPr lang="en-US" sz="1680" dirty="0">
                <a:solidFill>
                  <a:srgbClr val="7030A0"/>
                </a:solidFill>
              </a:rPr>
              <a:t>Thus for all valuations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v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</a:t>
            </a:r>
            <a:r>
              <a:rPr lang="en-US" sz="1680" dirty="0" err="1">
                <a:solidFill>
                  <a:schemeClr val="accent2">
                    <a:lumMod val="50000"/>
                  </a:schemeClr>
                </a:solidFill>
              </a:rPr>
              <a:t>post</a:t>
            </a:r>
            <a:r>
              <a:rPr lang="en-US" sz="1680" i="1" baseline="-25000" dirty="0" err="1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1680" dirty="0">
                <a:solidFill>
                  <a:srgbClr val="7030A0"/>
                </a:solidFill>
              </a:rPr>
              <a:t>], there exists a valuation </a:t>
            </a:r>
            <a:r>
              <a:rPr lang="en-US" sz="1680" dirty="0"/>
              <a:t>v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 P </a:t>
            </a:r>
            <a:r>
              <a:rPr lang="en-US" sz="1680" dirty="0">
                <a:solidFill>
                  <a:srgbClr val="7030A0"/>
                </a:solidFill>
                <a:sym typeface="Symbol"/>
              </a:rPr>
              <a:t>such that 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(</a:t>
            </a:r>
            <a:r>
              <a:rPr lang="en-US" sz="1680" b="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sz="1680" b="0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a</a:t>
            </a:r>
            <a:r>
              <a:rPr lang="en-US" sz="1680" b="0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sz="1680" b="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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168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v</a:t>
            </a:r>
            <a:r>
              <a:rPr lang="en-US" sz="168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)</a:t>
            </a:r>
            <a:endParaRPr lang="en-US" sz="1680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680" dirty="0">
              <a:solidFill>
                <a:schemeClr val="accent2">
                  <a:lumMod val="50000"/>
                </a:schemeClr>
              </a:solidFill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16766"/>
              </p:ext>
            </p:extLst>
          </p:nvPr>
        </p:nvGraphicFramePr>
        <p:xfrm>
          <a:off x="7379970" y="1915998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4" imgW="304560" imgH="279360" progId="Equation.3">
                  <p:embed/>
                </p:oleObj>
              </mc:Choice>
              <mc:Fallback>
                <p:oleObj name="Equation" r:id="rId4" imgW="304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970" y="1915998"/>
                        <a:ext cx="457200" cy="41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397091" y="2601992"/>
          <a:ext cx="5674043" cy="42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6" imgW="3733560" imgH="279360" progId="Equation.3">
                  <p:embed/>
                </p:oleObj>
              </mc:Choice>
              <mc:Fallback>
                <p:oleObj name="Equation" r:id="rId6" imgW="3733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091" y="2601992"/>
                        <a:ext cx="5674043" cy="425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454176"/>
              </p:ext>
            </p:extLst>
          </p:nvPr>
        </p:nvGraphicFramePr>
        <p:xfrm>
          <a:off x="3411378" y="3360614"/>
          <a:ext cx="515064" cy="47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8" imgW="304560" imgH="279360" progId="Equation.3">
                  <p:embed/>
                </p:oleObj>
              </mc:Choice>
              <mc:Fallback>
                <p:oleObj name="Equation" r:id="rId8" imgW="304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378" y="3360614"/>
                        <a:ext cx="515064" cy="471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75615"/>
              </p:ext>
            </p:extLst>
          </p:nvPr>
        </p:nvGraphicFramePr>
        <p:xfrm>
          <a:off x="3786187" y="4878221"/>
          <a:ext cx="3927678" cy="32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10" imgW="2793960" imgH="228600" progId="Equation.3">
                  <p:embed/>
                </p:oleObj>
              </mc:Choice>
              <mc:Fallback>
                <p:oleObj name="Equation" r:id="rId10" imgW="2793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7" y="4878221"/>
                        <a:ext cx="3927678" cy="320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67162" y="2533651"/>
            <a:ext cx="36004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80" dirty="0">
                <a:sym typeface="Wingdings 3"/>
              </a:rPr>
              <a:t></a:t>
            </a:r>
            <a:endParaRPr lang="en-US" sz="1680" dirty="0"/>
          </a:p>
        </p:txBody>
      </p:sp>
      <p:sp>
        <p:nvSpPr>
          <p:cNvPr id="12" name="TextBox 11"/>
          <p:cNvSpPr txBox="1"/>
          <p:nvPr/>
        </p:nvSpPr>
        <p:spPr>
          <a:xfrm>
            <a:off x="3676410" y="3293939"/>
            <a:ext cx="3733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80" dirty="0">
                <a:sym typeface="Wingdings 3"/>
              </a:rPr>
              <a:t></a:t>
            </a:r>
            <a:endParaRPr lang="en-US" sz="1680" dirty="0"/>
          </a:p>
        </p:txBody>
      </p:sp>
      <p:sp>
        <p:nvSpPr>
          <p:cNvPr id="13" name="TextBox 12"/>
          <p:cNvSpPr txBox="1"/>
          <p:nvPr/>
        </p:nvSpPr>
        <p:spPr>
          <a:xfrm>
            <a:off x="7519987" y="1862020"/>
            <a:ext cx="533400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155" dirty="0">
                <a:sym typeface="Wingdings 3"/>
              </a:rPr>
              <a:t></a:t>
            </a:r>
            <a:endParaRPr lang="en-US" sz="1155" dirty="0"/>
          </a:p>
        </p:txBody>
      </p:sp>
    </p:spTree>
    <p:extLst>
      <p:ext uri="{BB962C8B-B14F-4D97-AF65-F5344CB8AC3E}">
        <p14:creationId xmlns:p14="http://schemas.microsoft.com/office/powerpoint/2010/main" val="22769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verif</a:t>
            </a:r>
            <a:r>
              <a:rPr lang="en-US" sz="3200" dirty="0"/>
              <a:t>. of Lin. </a:t>
            </a:r>
            <a:r>
              <a:rPr lang="en-US" sz="3200" dirty="0" err="1"/>
              <a:t>Hyb</a:t>
            </a:r>
            <a:r>
              <a:rPr lang="en-US" sz="3200" dirty="0"/>
              <a:t>. Sys.: Forward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states is called a </a:t>
            </a:r>
            <a:r>
              <a:rPr lang="en-US" i="1" dirty="0" smtClean="0"/>
              <a:t>region.</a:t>
            </a:r>
          </a:p>
          <a:p>
            <a:r>
              <a:rPr lang="en-US" dirty="0" smtClean="0"/>
              <a:t>Given a set P </a:t>
            </a:r>
            <a:r>
              <a:rPr lang="en-US" dirty="0" smtClean="0">
                <a:sym typeface="Symbol"/>
              </a:rPr>
              <a:t> V</a:t>
            </a:r>
            <a:r>
              <a:rPr lang="en-US" dirty="0" smtClean="0"/>
              <a:t> of valuations, by (ℓ, P) we denote the region {(</a:t>
            </a:r>
            <a:r>
              <a:rPr lang="en-US" i="1" dirty="0" smtClean="0"/>
              <a:t>ℓ, v</a:t>
            </a:r>
            <a:r>
              <a:rPr lang="en-US" dirty="0" smtClean="0"/>
              <a:t>) | </a:t>
            </a:r>
            <a:r>
              <a:rPr lang="en-US" i="1" dirty="0" smtClean="0"/>
              <a:t>v </a:t>
            </a:r>
            <a:r>
              <a:rPr lang="en-US" i="1" dirty="0" smtClean="0">
                <a:sym typeface="Symbol"/>
              </a:rPr>
              <a:t> P</a:t>
            </a:r>
            <a:r>
              <a:rPr lang="en-US" dirty="0" smtClean="0">
                <a:sym typeface="Symbol"/>
              </a:rPr>
              <a:t>}.</a:t>
            </a:r>
            <a:endParaRPr lang="en-US" dirty="0" smtClean="0"/>
          </a:p>
          <a:p>
            <a:r>
              <a:rPr lang="en-US" dirty="0" smtClean="0"/>
              <a:t>We write (</a:t>
            </a:r>
            <a:r>
              <a:rPr lang="en-US" i="1" dirty="0" smtClean="0"/>
              <a:t>ℓ, v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 </a:t>
            </a:r>
            <a:r>
              <a:rPr lang="en-US" dirty="0" smtClean="0"/>
              <a:t> (</a:t>
            </a:r>
            <a:r>
              <a:rPr lang="en-US" i="1" dirty="0" smtClean="0"/>
              <a:t>ℓ, P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dirty="0" smtClean="0">
                <a:sym typeface="Symbol"/>
              </a:rPr>
              <a:t></a:t>
            </a:r>
            <a:r>
              <a:rPr lang="en-US" i="1" dirty="0" smtClean="0">
                <a:sym typeface="Symbol"/>
              </a:rPr>
              <a:t>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279F"/>
                </a:solidFill>
                <a:ea typeface="+mn-ea"/>
                <a:cs typeface="+mn-cs"/>
              </a:rPr>
              <a:t>For a region                                 ,</a:t>
            </a:r>
            <a:endParaRPr lang="en-US" sz="189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08634" y="3272543"/>
          <a:ext cx="2166938" cy="45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3" imgW="1079280" imgH="228600" progId="Equation.3">
                  <p:embed/>
                </p:oleObj>
              </mc:Choice>
              <mc:Fallback>
                <p:oleObj name="Equation" r:id="rId3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634" y="3272543"/>
                        <a:ext cx="2166938" cy="458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917968" y="3728147"/>
          <a:ext cx="2409480" cy="671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5" imgW="1180800" imgH="330120" progId="Equation.3">
                  <p:embed/>
                </p:oleObj>
              </mc:Choice>
              <mc:Fallback>
                <p:oleObj name="Equation" r:id="rId5" imgW="1180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68" y="3728147"/>
                        <a:ext cx="2409480" cy="671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956094" y="4412086"/>
          <a:ext cx="4375840" cy="66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7" imgW="1993680" imgH="304560" progId="Equation.3">
                  <p:embed/>
                </p:oleObj>
              </mc:Choice>
              <mc:Fallback>
                <p:oleObj name="Equation" r:id="rId7" imgW="1993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94" y="4412086"/>
                        <a:ext cx="4375840" cy="66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63307" y="3682474"/>
            <a:ext cx="354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80" dirty="0">
                <a:sym typeface="Wingdings 3"/>
              </a:rPr>
              <a:t></a:t>
            </a:r>
            <a:endParaRPr lang="en-US" sz="1680" dirty="0"/>
          </a:p>
        </p:txBody>
      </p:sp>
      <p:sp>
        <p:nvSpPr>
          <p:cNvPr id="11" name="TextBox 10"/>
          <p:cNvSpPr txBox="1"/>
          <p:nvPr/>
        </p:nvSpPr>
        <p:spPr>
          <a:xfrm>
            <a:off x="4253902" y="3681940"/>
            <a:ext cx="354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80" dirty="0">
                <a:sym typeface="Wingdings 3"/>
              </a:rPr>
              <a:t></a:t>
            </a:r>
            <a:endParaRPr lang="en-US" sz="1680" dirty="0"/>
          </a:p>
        </p:txBody>
      </p:sp>
    </p:spTree>
    <p:extLst>
      <p:ext uri="{BB962C8B-B14F-4D97-AF65-F5344CB8AC3E}">
        <p14:creationId xmlns:p14="http://schemas.microsoft.com/office/powerpoint/2010/main" val="29529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20" dirty="0"/>
              <a:t>The </a:t>
            </a:r>
            <a:r>
              <a:rPr lang="en-US" sz="2520" dirty="0" err="1"/>
              <a:t>verif</a:t>
            </a:r>
            <a:r>
              <a:rPr lang="en-US" sz="2520" dirty="0"/>
              <a:t>. of Lin. </a:t>
            </a:r>
            <a:r>
              <a:rPr lang="en-US" sz="2520" dirty="0" err="1"/>
              <a:t>Hyb</a:t>
            </a:r>
            <a:r>
              <a:rPr lang="en-US" sz="2520" dirty="0"/>
              <a:t>. Sys.: Forward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A symbolic run of the linear hybrid system </a:t>
            </a:r>
            <a:r>
              <a:rPr lang="en-US" sz="21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H</a:t>
            </a:r>
            <a:r>
              <a:rPr lang="en-US" sz="2100" dirty="0"/>
              <a:t> is a finite or infinite sequence</a:t>
            </a:r>
          </a:p>
          <a:p>
            <a:pPr>
              <a:buNone/>
            </a:pPr>
            <a:r>
              <a:rPr lang="en-US" sz="2100" dirty="0">
                <a:latin typeface="+mn-lt"/>
              </a:rPr>
              <a:t>                                     </a:t>
            </a:r>
            <a:r>
              <a:rPr lang="el-GR" sz="2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sz="2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100" dirty="0" smtClean="0">
                <a:latin typeface="+mn-lt"/>
              </a:rPr>
              <a:t>:     </a:t>
            </a:r>
            <a:r>
              <a:rPr lang="en-US" sz="2100" dirty="0">
                <a:latin typeface="+mn-lt"/>
              </a:rPr>
              <a:t>(</a:t>
            </a:r>
            <a:r>
              <a:rPr lang="en-US" sz="2100" i="1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ℓ</a:t>
            </a:r>
            <a:r>
              <a:rPr lang="en-US" sz="21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0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, </a:t>
            </a:r>
            <a:r>
              <a:rPr lang="en-US" sz="2100" i="1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P</a:t>
            </a:r>
            <a:r>
              <a:rPr lang="en-US" sz="21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0</a:t>
            </a:r>
            <a:r>
              <a:rPr lang="en-US" sz="2100" dirty="0">
                <a:latin typeface="+mn-lt"/>
              </a:rPr>
              <a:t>) (</a:t>
            </a:r>
            <a:r>
              <a:rPr lang="en-US" sz="2100" i="1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ℓ</a:t>
            </a:r>
            <a:r>
              <a:rPr lang="en-US" sz="21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1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, </a:t>
            </a:r>
            <a:r>
              <a:rPr lang="en-US" sz="2100" i="1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P</a:t>
            </a:r>
            <a:r>
              <a:rPr lang="en-US" sz="21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1</a:t>
            </a:r>
            <a:r>
              <a:rPr lang="en-US" sz="2100" dirty="0">
                <a:latin typeface="+mn-lt"/>
              </a:rPr>
              <a:t>)  … (</a:t>
            </a:r>
            <a:r>
              <a:rPr lang="en-US" sz="2100" i="1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ℓ</a:t>
            </a:r>
            <a:r>
              <a:rPr lang="en-US" sz="21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i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, </a:t>
            </a:r>
            <a:r>
              <a:rPr lang="en-US" sz="2100" i="1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P</a:t>
            </a:r>
            <a:r>
              <a:rPr lang="en-US" sz="21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itchFamily="18" charset="0"/>
              </a:rPr>
              <a:t>i</a:t>
            </a:r>
            <a:r>
              <a:rPr lang="en-US" sz="2100" dirty="0">
                <a:latin typeface="+mn-lt"/>
              </a:rPr>
              <a:t>) …</a:t>
            </a:r>
          </a:p>
          <a:p>
            <a:pPr>
              <a:buNone/>
            </a:pPr>
            <a:r>
              <a:rPr lang="en-US" sz="2100" dirty="0"/>
              <a:t>       </a:t>
            </a:r>
            <a:r>
              <a:rPr lang="en-US" sz="2100" dirty="0">
                <a:latin typeface="+mn-lt"/>
              </a:rPr>
              <a:t>o</a:t>
            </a:r>
            <a:r>
              <a:rPr lang="en-US" sz="2100" dirty="0"/>
              <a:t>f regions such that for all </a:t>
            </a:r>
            <a:r>
              <a:rPr lang="en-US" sz="2100" i="1" dirty="0" err="1"/>
              <a:t>i</a:t>
            </a:r>
            <a:r>
              <a:rPr lang="en-US" sz="2100" dirty="0"/>
              <a:t> ≥ 0, there exists of transitions </a:t>
            </a:r>
            <a:r>
              <a:rPr lang="en-US" sz="2100" i="1" dirty="0" err="1"/>
              <a:t>e</a:t>
            </a:r>
            <a:r>
              <a:rPr lang="en-US" sz="2100" i="1" baseline="-25000" dirty="0" err="1"/>
              <a:t>i</a:t>
            </a:r>
            <a:r>
              <a:rPr lang="en-US" sz="2100" dirty="0"/>
              <a:t> from </a:t>
            </a:r>
            <a:r>
              <a:rPr lang="en-US" sz="2100" i="1" dirty="0" err="1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100" baseline="-25000" dirty="0" err="1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100" baseline="-250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to </a:t>
            </a:r>
            <a:r>
              <a:rPr lang="en-US" sz="2100" i="1" dirty="0" err="1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100" baseline="-25000" dirty="0" err="1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100" baseline="-250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+1 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and </a:t>
            </a:r>
            <a:endParaRPr lang="en-US" sz="21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lvl="4">
              <a:buNone/>
            </a:pPr>
            <a:endParaRPr lang="en-US" dirty="0" smtClean="0">
              <a:latin typeface="+mn-lt"/>
            </a:endParaRPr>
          </a:p>
          <a:p>
            <a:endParaRPr lang="en-US" sz="2100" dirty="0"/>
          </a:p>
          <a:p>
            <a:r>
              <a:rPr lang="en-US" sz="2100" dirty="0"/>
              <a:t>The symbolic run </a:t>
            </a:r>
            <a:r>
              <a:rPr lang="el-GR" sz="2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sz="2100" dirty="0" smtClean="0"/>
              <a:t> </a:t>
            </a:r>
            <a:r>
              <a:rPr lang="en-US" sz="2100" dirty="0"/>
              <a:t>a represents the set of all runs of the form </a:t>
            </a:r>
          </a:p>
          <a:p>
            <a:endParaRPr lang="en-US" sz="2100" dirty="0">
              <a:solidFill>
                <a:srgbClr val="00279F"/>
              </a:solidFill>
            </a:endParaRPr>
          </a:p>
          <a:p>
            <a:pPr>
              <a:buNone/>
            </a:pPr>
            <a:r>
              <a:rPr lang="en-US" sz="2100" dirty="0">
                <a:solidFill>
                  <a:srgbClr val="00279F"/>
                </a:solidFill>
              </a:rPr>
              <a:t>       such that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100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100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21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sz="2100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100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100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21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P</a:t>
            </a:r>
            <a:r>
              <a:rPr lang="en-US" sz="2100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2100" dirty="0">
                <a:solidFill>
                  <a:srgbClr val="00279F"/>
                </a:solidFill>
              </a:rPr>
              <a:t>for all </a:t>
            </a:r>
            <a:r>
              <a:rPr lang="en-US" sz="2100" i="1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 ≥ 0.</a:t>
            </a:r>
            <a:endParaRPr lang="en-US" sz="189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90" dirty="0"/>
          </a:p>
          <a:p>
            <a:endParaRPr lang="en-US" sz="1890" dirty="0"/>
          </a:p>
          <a:p>
            <a:endParaRPr lang="en-US" sz="1890" dirty="0"/>
          </a:p>
          <a:p>
            <a:endParaRPr lang="en-US" sz="189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205851"/>
              </p:ext>
            </p:extLst>
          </p:nvPr>
        </p:nvGraphicFramePr>
        <p:xfrm>
          <a:off x="4883646" y="2617812"/>
          <a:ext cx="1878568" cy="513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3" imgW="1117440" imgH="304560" progId="Equation.3">
                  <p:embed/>
                </p:oleObj>
              </mc:Choice>
              <mc:Fallback>
                <p:oleObj name="Equation" r:id="rId3" imgW="11174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646" y="2617812"/>
                        <a:ext cx="1878568" cy="513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174654" y="3801808"/>
          <a:ext cx="3296553" cy="513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5" imgW="1549080" imgH="241200" progId="Equation.3">
                  <p:embed/>
                </p:oleObj>
              </mc:Choice>
              <mc:Fallback>
                <p:oleObj name="Equation" r:id="rId5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654" y="3801808"/>
                        <a:ext cx="3296553" cy="513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27639" y="2565006"/>
            <a:ext cx="3733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80" dirty="0">
                <a:sym typeface="Wingdings 3"/>
              </a:rPr>
              <a:t></a:t>
            </a:r>
            <a:endParaRPr lang="en-US" sz="1680" dirty="0"/>
          </a:p>
        </p:txBody>
      </p:sp>
    </p:spTree>
    <p:extLst>
      <p:ext uri="{BB962C8B-B14F-4D97-AF65-F5344CB8AC3E}">
        <p14:creationId xmlns:p14="http://schemas.microsoft.com/office/powerpoint/2010/main" val="16620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verif</a:t>
            </a:r>
            <a:r>
              <a:rPr lang="en-US" sz="3200" dirty="0"/>
              <a:t>. of Lin. </a:t>
            </a:r>
            <a:r>
              <a:rPr lang="en-US" sz="3200" dirty="0" err="1"/>
              <a:t>Hyb</a:t>
            </a:r>
            <a:r>
              <a:rPr lang="en-US" sz="3200" dirty="0"/>
              <a:t>. Sys.: Forward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region </a:t>
            </a:r>
            <a:r>
              <a:rPr lang="en-US" i="1" dirty="0" smtClean="0"/>
              <a:t>I </a:t>
            </a:r>
            <a:r>
              <a:rPr lang="en-US" dirty="0" smtClean="0">
                <a:sym typeface="Symbol"/>
              </a:rPr>
              <a:t>  the reachable region                    of </a:t>
            </a:r>
            <a:r>
              <a:rPr lang="en-US" i="1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is the set of all states that are reachable from states in I: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Proposition 4.1: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Let                          be a region of the linear hybrid system H. The reachable region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                    is the least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fixpoint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of the equation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or equivalently, for all locations </a:t>
            </a:r>
            <a:r>
              <a:rPr lang="en-US" b="0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Loc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the set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</a:t>
            </a:r>
            <a:r>
              <a:rPr lang="en-US" b="0" baseline="-25000" dirty="0" err="1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of valuations is the least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fixpoint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of the set of equations: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729099"/>
              </p:ext>
            </p:extLst>
          </p:nvPr>
        </p:nvGraphicFramePr>
        <p:xfrm>
          <a:off x="5721821" y="1151223"/>
          <a:ext cx="1406843" cy="39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3" imgW="774360" imgH="215640" progId="Equation.3">
                  <p:embed/>
                </p:oleObj>
              </mc:Choice>
              <mc:Fallback>
                <p:oleObj name="Equation" r:id="rId3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821" y="1151223"/>
                        <a:ext cx="1406843" cy="390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471"/>
              </p:ext>
            </p:extLst>
          </p:nvPr>
        </p:nvGraphicFramePr>
        <p:xfrm>
          <a:off x="4014787" y="1541272"/>
          <a:ext cx="4494013" cy="446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5" imgW="2171520" imgH="215640" progId="Equation.3">
                  <p:embed/>
                </p:oleObj>
              </mc:Choice>
              <mc:Fallback>
                <p:oleObj name="Equation" r:id="rId5" imgW="2171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7" y="1541272"/>
                        <a:ext cx="4494013" cy="4463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637646"/>
              </p:ext>
            </p:extLst>
          </p:nvPr>
        </p:nvGraphicFramePr>
        <p:xfrm>
          <a:off x="3328987" y="2578085"/>
          <a:ext cx="1809374" cy="422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7" imgW="977760" imgH="228600" progId="Equation.3">
                  <p:embed/>
                </p:oleObj>
              </mc:Choice>
              <mc:Fallback>
                <p:oleObj name="Equation" r:id="rId7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7" y="2578085"/>
                        <a:ext cx="1809374" cy="4224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933811"/>
              </p:ext>
            </p:extLst>
          </p:nvPr>
        </p:nvGraphicFramePr>
        <p:xfrm>
          <a:off x="2881193" y="3000538"/>
          <a:ext cx="2555319" cy="425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193" y="3000538"/>
                        <a:ext cx="2555319" cy="425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445488"/>
              </p:ext>
            </p:extLst>
          </p:nvPr>
        </p:nvGraphicFramePr>
        <p:xfrm>
          <a:off x="4675985" y="4683189"/>
          <a:ext cx="3028711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Equation" r:id="rId11" imgW="1269720" imgH="279360" progId="Equation.3">
                  <p:embed/>
                </p:oleObj>
              </mc:Choice>
              <mc:Fallback>
                <p:oleObj name="Equation" r:id="rId11" imgW="12697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985" y="4683189"/>
                        <a:ext cx="3028711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18006" y="4245865"/>
            <a:ext cx="3733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80" dirty="0">
                <a:sym typeface="Wingdings 3"/>
              </a:rPr>
              <a:t></a:t>
            </a:r>
            <a:endParaRPr lang="en-US" sz="168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58853" y="5809061"/>
          <a:ext cx="3938825" cy="90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13" imgW="1981080" imgH="457200" progId="Equation.3">
                  <p:embed/>
                </p:oleObj>
              </mc:Choice>
              <mc:Fallback>
                <p:oleObj name="Equation" r:id="rId13" imgW="1981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853" y="5809061"/>
                        <a:ext cx="3938825" cy="908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93519" y="5770322"/>
            <a:ext cx="433121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940" dirty="0">
                <a:sym typeface="Wingdings 3"/>
              </a:rPr>
              <a:t></a:t>
            </a:r>
            <a:endParaRPr lang="en-US" sz="2940" dirty="0"/>
          </a:p>
        </p:txBody>
      </p:sp>
    </p:spTree>
    <p:extLst>
      <p:ext uri="{BB962C8B-B14F-4D97-AF65-F5344CB8AC3E}">
        <p14:creationId xmlns:p14="http://schemas.microsoft.com/office/powerpoint/2010/main" val="429100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verif</a:t>
            </a:r>
            <a:r>
              <a:rPr lang="en-US" sz="3200" dirty="0"/>
              <a:t>. of Lin. </a:t>
            </a:r>
            <a:r>
              <a:rPr lang="en-US" sz="3200" dirty="0" err="1"/>
              <a:t>Hyb</a:t>
            </a:r>
            <a:r>
              <a:rPr lang="en-US" sz="3200" dirty="0"/>
              <a:t>. Sys.: Approximate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compute </a:t>
            </a:r>
            <a:r>
              <a:rPr lang="en-US" i="1" dirty="0"/>
              <a:t>upper approximations </a:t>
            </a:r>
            <a:r>
              <a:rPr lang="en-US" dirty="0"/>
              <a:t>of the sets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                 </a:t>
            </a:r>
            <a:r>
              <a:rPr lang="en-US" sz="2000" dirty="0"/>
              <a:t>of states which are reachable from the initial states </a:t>
            </a:r>
            <a:r>
              <a:rPr lang="en-US" sz="2000" i="1" dirty="0"/>
              <a:t>I</a:t>
            </a:r>
            <a:r>
              <a:rPr lang="en-US" sz="2000" dirty="0"/>
              <a:t> (forward analysis)</a:t>
            </a:r>
          </a:p>
          <a:p>
            <a:pPr lvl="3">
              <a:buFont typeface="Wingdings" pitchFamily="2" charset="2"/>
              <a:buChar char="Ø"/>
            </a:pPr>
            <a:endParaRPr lang="en-US" sz="2400" dirty="0"/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                </a:t>
            </a:r>
            <a:r>
              <a:rPr lang="en-US" sz="2000" dirty="0"/>
              <a:t>of states from which the region </a:t>
            </a:r>
            <a:r>
              <a:rPr lang="en-US" sz="2000" i="1" dirty="0"/>
              <a:t>R</a:t>
            </a:r>
            <a:r>
              <a:rPr lang="en-US" sz="2000" dirty="0"/>
              <a:t> is reachable (backward analysis)</a:t>
            </a:r>
          </a:p>
          <a:p>
            <a:endParaRPr lang="en-US" dirty="0"/>
          </a:p>
          <a:p>
            <a:r>
              <a:rPr lang="en-US" dirty="0"/>
              <a:t>For forward analysis, the set </a:t>
            </a:r>
            <a:r>
              <a:rPr lang="en-US" i="1" dirty="0" err="1"/>
              <a:t>X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dirty="0"/>
              <a:t> of reachable states at location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dirty="0"/>
              <a:t> is given by proposition 4.1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problems arise in the practical resolution of such a system: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Handling disjunctions of systems of linear inequalities; for instance there is no easy way for deciding if a union of </a:t>
            </a:r>
            <a:r>
              <a:rPr lang="en-US" sz="2000" dirty="0" err="1"/>
              <a:t>polyhedra</a:t>
            </a:r>
            <a:r>
              <a:rPr lang="en-US" sz="2000" dirty="0"/>
              <a:t> is included into </a:t>
            </a:r>
            <a:r>
              <a:rPr lang="en-US" sz="2000" dirty="0" smtClean="0"/>
              <a:t>another</a:t>
            </a:r>
            <a:r>
              <a:rPr lang="en-US" sz="2000" dirty="0"/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fixpoint</a:t>
            </a:r>
            <a:r>
              <a:rPr lang="en-US" sz="2000" dirty="0"/>
              <a:t> computation may involve infinite iteration.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414006"/>
              </p:ext>
            </p:extLst>
          </p:nvPr>
        </p:nvGraphicFramePr>
        <p:xfrm>
          <a:off x="2033587" y="1695450"/>
          <a:ext cx="816769" cy="35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3" imgW="495000" imgH="215640" progId="Equation.3">
                  <p:embed/>
                </p:oleObj>
              </mc:Choice>
              <mc:Fallback>
                <p:oleObj name="Equation" r:id="rId3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7" y="1695450"/>
                        <a:ext cx="816769" cy="3561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791740"/>
              </p:ext>
            </p:extLst>
          </p:nvPr>
        </p:nvGraphicFramePr>
        <p:xfrm>
          <a:off x="2011327" y="2509545"/>
          <a:ext cx="839029" cy="37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5" imgW="482400" imgH="215640" progId="Equation.3">
                  <p:embed/>
                </p:oleObj>
              </mc:Choice>
              <mc:Fallback>
                <p:oleObj name="Equation" r:id="rId5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27" y="2509545"/>
                        <a:ext cx="839029" cy="3767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61620" y="6800850"/>
            <a:ext cx="466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100" dirty="0">
                <a:sym typeface="Wingdings 3"/>
              </a:rPr>
              <a:t></a:t>
            </a:r>
            <a:endParaRPr lang="en-US" sz="2100" dirty="0"/>
          </a:p>
          <a:p>
            <a:endParaRPr lang="en-US" sz="21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71987" y="3829050"/>
            <a:ext cx="4113848" cy="990600"/>
            <a:chOff x="3938587" y="3357206"/>
            <a:chExt cx="3961448" cy="8382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7881839"/>
                </p:ext>
              </p:extLst>
            </p:nvPr>
          </p:nvGraphicFramePr>
          <p:xfrm>
            <a:off x="3938587" y="3357206"/>
            <a:ext cx="3840979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7" name="Equation" r:id="rId7" imgW="2095200" imgH="457200" progId="Equation.3">
                    <p:embed/>
                  </p:oleObj>
                </mc:Choice>
                <mc:Fallback>
                  <p:oleObj name="Equation" r:id="rId7" imgW="2095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587" y="3357206"/>
                          <a:ext cx="3840979" cy="8382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7526655" y="3417571"/>
              <a:ext cx="37338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sz="1680" dirty="0">
                  <a:sym typeface="Wingdings 3"/>
                </a:rPr>
                <a:t></a:t>
              </a:r>
              <a:endParaRPr lang="en-US" sz="168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29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verif</a:t>
            </a:r>
            <a:r>
              <a:rPr lang="en-US" sz="3200" dirty="0"/>
              <a:t>. of Lin. </a:t>
            </a:r>
            <a:r>
              <a:rPr lang="en-US" sz="3200" dirty="0" err="1"/>
              <a:t>Hyb</a:t>
            </a:r>
            <a:r>
              <a:rPr lang="en-US" sz="3200" dirty="0"/>
              <a:t>. Sys.: Approximate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approximate solution to these problems is provided by abstract interpretation techniques.</a:t>
            </a:r>
          </a:p>
          <a:p>
            <a:endParaRPr lang="en-US" sz="2000" dirty="0"/>
          </a:p>
          <a:p>
            <a:r>
              <a:rPr lang="en-US" sz="2000" dirty="0"/>
              <a:t>Union of </a:t>
            </a:r>
            <a:r>
              <a:rPr lang="en-US" sz="2000" dirty="0" err="1"/>
              <a:t>polyhedra</a:t>
            </a:r>
            <a:r>
              <a:rPr lang="en-US" sz="2000" dirty="0"/>
              <a:t> is approximated by their convex hull. Let     denote the convex hull operator: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system of equations becomes: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enforce the convergence of iterations, we apply </a:t>
            </a:r>
            <a:r>
              <a:rPr lang="en-US" sz="2000" dirty="0" err="1"/>
              <a:t>Cousot's</a:t>
            </a:r>
            <a:r>
              <a:rPr lang="en-US" sz="2000" dirty="0"/>
              <a:t> “</a:t>
            </a:r>
            <a:r>
              <a:rPr lang="en-US" sz="2000" i="1" dirty="0"/>
              <a:t>widening technique</a:t>
            </a:r>
            <a:r>
              <a:rPr lang="en-US" sz="2000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0800000">
            <a:off x="6757987" y="2004576"/>
            <a:ext cx="28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accent2">
                    <a:lumMod val="50000"/>
                  </a:schemeClr>
                </a:solidFill>
              </a:rPr>
              <a:t>Π</a:t>
            </a:r>
            <a:endParaRPr lang="en-US" sz="21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28987" y="2619454"/>
            <a:ext cx="5782390" cy="421109"/>
            <a:chOff x="3590448" y="3033712"/>
            <a:chExt cx="5782390" cy="421109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8081975"/>
                </p:ext>
              </p:extLst>
            </p:nvPr>
          </p:nvGraphicFramePr>
          <p:xfrm>
            <a:off x="3590448" y="3033712"/>
            <a:ext cx="5782390" cy="420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0" name="Equation" r:id="rId3" imgW="2971800" imgH="215640" progId="Equation.3">
                    <p:embed/>
                  </p:oleObj>
                </mc:Choice>
                <mc:Fallback>
                  <p:oleObj name="Equation" r:id="rId3" imgW="2971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448" y="3033712"/>
                          <a:ext cx="5782390" cy="4200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 rot="10800000">
              <a:off x="3807142" y="3039323"/>
              <a:ext cx="3333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100" dirty="0"/>
                <a:t>Π</a:t>
              </a:r>
              <a:endParaRPr lang="en-US" sz="21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90987" y="3676650"/>
            <a:ext cx="3778568" cy="1106831"/>
            <a:chOff x="3653789" y="4373879"/>
            <a:chExt cx="3473768" cy="853775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546927"/>
                </p:ext>
              </p:extLst>
            </p:nvPr>
          </p:nvGraphicFramePr>
          <p:xfrm>
            <a:off x="3653789" y="4373879"/>
            <a:ext cx="3393758" cy="85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1" name="Equation" r:id="rId5" imgW="2019240" imgH="507960" progId="Equation.3">
                    <p:embed/>
                  </p:oleObj>
                </mc:Choice>
                <mc:Fallback>
                  <p:oleObj name="Equation" r:id="rId5" imgW="201924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789" y="4373879"/>
                          <a:ext cx="3393758" cy="853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 rot="10800000">
              <a:off x="4703921" y="4598968"/>
              <a:ext cx="333375" cy="403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dirty="0"/>
                <a:t>Π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4177" y="4373881"/>
              <a:ext cx="37338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sz="1680" dirty="0">
                  <a:sym typeface="Wingdings 3"/>
                </a:rPr>
                <a:t></a:t>
              </a:r>
              <a:endParaRPr lang="en-US" sz="168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054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cs typeface="Arial" pitchFamily="34" charset="0"/>
              </a:rPr>
              <a:t>A Model for Hybrid System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2200" dirty="0">
                <a:cs typeface="Arial" pitchFamily="34" charset="0"/>
              </a:rPr>
              <a:t>A finite set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Edg</a:t>
            </a:r>
            <a:r>
              <a:rPr lang="en-US" sz="2200" dirty="0">
                <a:cs typeface="Arial" pitchFamily="34" charset="0"/>
              </a:rPr>
              <a:t> of edges called </a:t>
            </a:r>
            <a:r>
              <a:rPr lang="en-US" sz="2200" i="1" dirty="0">
                <a:cs typeface="Arial" pitchFamily="34" charset="0"/>
              </a:rPr>
              <a:t>transitions</a:t>
            </a:r>
            <a:r>
              <a:rPr lang="en-US" sz="2200" dirty="0">
                <a:cs typeface="Arial" pitchFamily="34" charset="0"/>
              </a:rPr>
              <a:t>.</a:t>
            </a:r>
          </a:p>
          <a:p>
            <a:pPr lvl="1"/>
            <a:r>
              <a:rPr lang="en-US" dirty="0">
                <a:cs typeface="Arial" pitchFamily="34" charset="0"/>
              </a:rPr>
              <a:t>Each transition</a:t>
            </a:r>
            <a:r>
              <a:rPr lang="en-US" dirty="0"/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e = (ℓ,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,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ℓ’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dirty="0">
                <a:cs typeface="Arial" pitchFamily="34" charset="0"/>
              </a:rPr>
              <a:t>consists of </a:t>
            </a:r>
            <a:r>
              <a:rPr lang="en-US" dirty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A source location 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</a:t>
            </a:r>
            <a:r>
              <a:rPr lang="en-US" i="1" dirty="0">
                <a:cs typeface="Arial" pitchFamily="34" charset="0"/>
              </a:rPr>
              <a:t>, </a:t>
            </a:r>
          </a:p>
          <a:p>
            <a:pPr lvl="2">
              <a:buFont typeface="Wingdings" pitchFamily="2" charset="2"/>
              <a:buChar char="Ø"/>
            </a:pPr>
            <a:r>
              <a:rPr lang="en-US" i="1" dirty="0">
                <a:cs typeface="Arial" pitchFamily="34" charset="0"/>
              </a:rPr>
              <a:t>A target location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ℓ’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Loc,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A synchronization label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Lab</a:t>
            </a:r>
            <a:endParaRPr lang="en-US" i="1" dirty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A transition relation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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V</a:t>
            </a:r>
            <a:r>
              <a:rPr lang="en-US" i="1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2</a:t>
            </a:r>
            <a:endParaRPr lang="en-US" baseline="30000" dirty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pPr lvl="1">
              <a:buNone/>
            </a:pPr>
            <a:r>
              <a:rPr lang="en-US" dirty="0">
                <a:cs typeface="Arial" pitchFamily="34" charset="0"/>
              </a:rPr>
              <a:t>   </a:t>
            </a:r>
            <a:endParaRPr lang="en-US" dirty="0"/>
          </a:p>
          <a:p>
            <a:pPr lvl="1"/>
            <a:r>
              <a:rPr lang="en-US" dirty="0">
                <a:cs typeface="Arial" pitchFamily="34" charset="0"/>
              </a:rPr>
              <a:t>For each location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Arial" pitchFamily="34" charset="0"/>
              </a:rPr>
              <a:t>there is a set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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Var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dirty="0">
                <a:cs typeface="Arial" pitchFamily="34" charset="0"/>
                <a:sym typeface="Symbol"/>
              </a:rPr>
              <a:t>of controlled variables </a:t>
            </a:r>
            <a:r>
              <a:rPr lang="en-US" dirty="0">
                <a:cs typeface="Arial" pitchFamily="34" charset="0"/>
              </a:rPr>
              <a:t>a</a:t>
            </a:r>
            <a:r>
              <a:rPr lang="en-US" dirty="0">
                <a:cs typeface="Arial" pitchFamily="34" charset="0"/>
                <a:sym typeface="Symbol"/>
              </a:rPr>
              <a:t>nd  a stutter transition of the form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,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ID</a:t>
            </a:r>
            <a:r>
              <a:rPr lang="en-US" i="1" baseline="-24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con</a:t>
            </a:r>
            <a:r>
              <a:rPr lang="en-US" i="1" baseline="-24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ℓ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)</a:t>
            </a:r>
            <a:r>
              <a:rPr lang="en-US" i="1" dirty="0">
                <a:cs typeface="Arial" pitchFamily="34" charset="0"/>
              </a:rPr>
              <a:t>,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where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,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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’)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Id</a:t>
            </a:r>
            <a:r>
              <a:rPr lang="en-US" i="1" baseline="-24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con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dirty="0" err="1">
                <a:cs typeface="Arial" pitchFamily="34" charset="0"/>
                <a:sym typeface="Symbol"/>
              </a:rPr>
              <a:t>iff</a:t>
            </a:r>
            <a:r>
              <a:rPr lang="en-US" dirty="0">
                <a:cs typeface="Arial" pitchFamily="34" charset="0"/>
                <a:sym typeface="Symbol"/>
              </a:rPr>
              <a:t> for all variables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x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Var</a:t>
            </a:r>
            <a:r>
              <a:rPr lang="en-US" i="1" dirty="0">
                <a:cs typeface="Arial" pitchFamily="34" charset="0"/>
              </a:rPr>
              <a:t>, </a:t>
            </a:r>
            <a:r>
              <a:rPr lang="en-US" dirty="0">
                <a:cs typeface="Arial" pitchFamily="34" charset="0"/>
              </a:rPr>
              <a:t>either 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x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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Con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 </a:t>
            </a:r>
            <a:r>
              <a:rPr lang="en-US" dirty="0">
                <a:cs typeface="Arial" pitchFamily="34" charset="0"/>
                <a:sym typeface="Symbol"/>
              </a:rPr>
              <a:t>or 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(x) =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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’(x).</a:t>
            </a:r>
            <a:r>
              <a:rPr lang="en-US" dirty="0">
                <a:cs typeface="Arial" pitchFamily="34" charset="0"/>
              </a:rPr>
              <a:t> </a:t>
            </a:r>
          </a:p>
          <a:p>
            <a:pPr lvl="1"/>
            <a:endParaRPr lang="en-US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The transition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e  </a:t>
            </a:r>
            <a:r>
              <a:rPr lang="en-US" dirty="0">
                <a:cs typeface="Arial" pitchFamily="34" charset="0"/>
              </a:rPr>
              <a:t>is enabled in a state (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)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Arial" pitchFamily="34" charset="0"/>
              </a:rPr>
              <a:t> if for some valuation 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’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V, (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,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’)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. </a:t>
            </a:r>
            <a:r>
              <a:rPr lang="en-US" dirty="0">
                <a:cs typeface="Arial" pitchFamily="34" charset="0"/>
              </a:rPr>
              <a:t>The state (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ℓ’, 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’)</a:t>
            </a:r>
            <a:r>
              <a:rPr lang="en-US" dirty="0">
                <a:cs typeface="Arial" pitchFamily="34" charset="0"/>
              </a:rPr>
              <a:t>  is then said to be a </a:t>
            </a:r>
            <a:r>
              <a:rPr lang="en-US" i="1" dirty="0">
                <a:cs typeface="Arial" pitchFamily="34" charset="0"/>
              </a:rPr>
              <a:t>transition successor</a:t>
            </a:r>
            <a:r>
              <a:rPr lang="en-US" dirty="0">
                <a:cs typeface="Arial" pitchFamily="34" charset="0"/>
              </a:rPr>
              <a:t> of (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</a:t>
            </a:r>
            <a:r>
              <a:rPr lang="en-US" dirty="0" smtClean="0">
                <a:cs typeface="Arial" pitchFamily="34" charset="0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1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verif</a:t>
            </a:r>
            <a:r>
              <a:rPr lang="en-US" sz="3200" dirty="0"/>
              <a:t>. of Lin. </a:t>
            </a:r>
            <a:r>
              <a:rPr lang="en-US" sz="3200" dirty="0" err="1"/>
              <a:t>Hyb</a:t>
            </a:r>
            <a:r>
              <a:rPr lang="en-US" sz="3200" dirty="0"/>
              <a:t>. Sys.: Approximate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idea is to extrapolate the limit of a sequence of </a:t>
            </a:r>
            <a:r>
              <a:rPr lang="en-US" dirty="0" err="1"/>
              <a:t>polyhedra</a:t>
            </a:r>
            <a:r>
              <a:rPr lang="en-US" dirty="0"/>
              <a:t> in such a way that an upper approximation of the limit be always reached in a finite number of iterations.</a:t>
            </a:r>
          </a:p>
          <a:p>
            <a:endParaRPr lang="en-US" dirty="0"/>
          </a:p>
          <a:p>
            <a:r>
              <a:rPr lang="en-US" dirty="0"/>
              <a:t>We define a </a:t>
            </a:r>
            <a:r>
              <a:rPr lang="en-US" i="1" dirty="0"/>
              <a:t>widening operator</a:t>
            </a:r>
            <a:r>
              <a:rPr lang="en-US" dirty="0"/>
              <a:t>, noted </a:t>
            </a:r>
            <a:r>
              <a:rPr lang="en-US" dirty="0">
                <a:sym typeface="Symbol"/>
              </a:rPr>
              <a:t></a:t>
            </a:r>
            <a:r>
              <a:rPr lang="en-US" dirty="0"/>
              <a:t>, on </a:t>
            </a:r>
            <a:r>
              <a:rPr lang="en-US" dirty="0" err="1"/>
              <a:t>polyhedra</a:t>
            </a:r>
            <a:r>
              <a:rPr lang="en-US" dirty="0"/>
              <a:t>, such that:</a:t>
            </a:r>
          </a:p>
          <a:p>
            <a:pPr lvl="3">
              <a:buFont typeface="Wingdings" pitchFamily="2" charset="2"/>
              <a:buChar char="Ø"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For each pair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P,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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err="1"/>
              <a:t>polyhedra</a:t>
            </a:r>
            <a:r>
              <a:rPr lang="en-US" sz="2400" dirty="0"/>
              <a:t>,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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 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P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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</a:t>
            </a:r>
          </a:p>
          <a:p>
            <a:pPr lvl="3">
              <a:buFont typeface="Wingdings" pitchFamily="2" charset="2"/>
              <a:buChar char="Ø"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For each infinite increasing sequence (</a:t>
            </a:r>
            <a:r>
              <a:rPr lang="en-US" sz="2400" i="1" dirty="0"/>
              <a:t>P</a:t>
            </a:r>
            <a:r>
              <a:rPr lang="en-US" sz="2400" i="1" baseline="-25000" dirty="0"/>
              <a:t>0</a:t>
            </a:r>
            <a:r>
              <a:rPr lang="en-US" sz="2400" i="1" dirty="0"/>
              <a:t>, P</a:t>
            </a:r>
            <a:r>
              <a:rPr lang="en-US" sz="2400" i="1" baseline="-25000" dirty="0"/>
              <a:t>1</a:t>
            </a:r>
            <a:r>
              <a:rPr lang="en-US" sz="2400" i="1" dirty="0"/>
              <a:t>,…..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n</a:t>
            </a:r>
            <a:r>
              <a:rPr lang="en-US" sz="2400" i="1" dirty="0"/>
              <a:t>,….</a:t>
            </a:r>
            <a:r>
              <a:rPr lang="en-US" sz="2400" dirty="0"/>
              <a:t>) of </a:t>
            </a:r>
            <a:r>
              <a:rPr lang="en-US" sz="2400" dirty="0" err="1"/>
              <a:t>polyhedra</a:t>
            </a:r>
            <a:r>
              <a:rPr lang="en-US" sz="2400" dirty="0"/>
              <a:t>, the sequence defined by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US" sz="2400" baseline="-25000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400" baseline="-25000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US" sz="2400" baseline="-25000" dirty="0">
                <a:solidFill>
                  <a:schemeClr val="accent2">
                    <a:lumMod val="50000"/>
                  </a:schemeClr>
                </a:solidFill>
              </a:rPr>
              <a:t>n+1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US" sz="2400" baseline="-25000" dirty="0" err="1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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400" baseline="-25000" dirty="0">
                <a:solidFill>
                  <a:schemeClr val="accent2">
                    <a:lumMod val="50000"/>
                  </a:schemeClr>
                </a:solidFill>
              </a:rPr>
              <a:t>n+1</a:t>
            </a:r>
            <a:r>
              <a:rPr lang="en-US" sz="2400" dirty="0"/>
              <a:t> is not strictly increasing (i.e., remains constant after a finite number of terms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0800000">
            <a:off x="5614987" y="3981450"/>
            <a:ext cx="3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chemeClr val="accent2">
                    <a:lumMod val="50000"/>
                  </a:schemeClr>
                </a:solidFill>
              </a:rPr>
              <a:t>Π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22336"/>
              </p:ext>
            </p:extLst>
          </p:nvPr>
        </p:nvGraphicFramePr>
        <p:xfrm>
          <a:off x="2947987" y="3956627"/>
          <a:ext cx="5314173" cy="71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3" imgW="2857320" imgH="342720" progId="Equation.3">
                  <p:embed/>
                </p:oleObj>
              </mc:Choice>
              <mc:Fallback>
                <p:oleObj name="Equation" r:id="rId3" imgW="28573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7" y="3956627"/>
                        <a:ext cx="5314173" cy="7106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verif</a:t>
            </a:r>
            <a:r>
              <a:rPr lang="en-US" sz="3200" dirty="0"/>
              <a:t>. of Lin. </a:t>
            </a:r>
            <a:r>
              <a:rPr lang="en-US" sz="3200" dirty="0" err="1"/>
              <a:t>Hyb</a:t>
            </a:r>
            <a:r>
              <a:rPr lang="en-US" sz="3200" dirty="0"/>
              <a:t>. Sys.: Approximate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widening operator is used as follows:</a:t>
            </a:r>
          </a:p>
          <a:p>
            <a:pPr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Choose, in each loop of the graph of the hybrid system, at least one location, and call them “widening location” (So, removing these locations would cut each loop in the graph).</a:t>
            </a:r>
          </a:p>
          <a:p>
            <a:pPr>
              <a:buFont typeface="+mj-lt"/>
              <a:buAutoNum type="arabicPeriod"/>
            </a:pPr>
            <a:r>
              <a:rPr lang="en-US" dirty="0"/>
              <a:t>Let                               be the n-</a:t>
            </a:r>
            <a:r>
              <a:rPr lang="en-US" dirty="0" err="1"/>
              <a:t>th</a:t>
            </a:r>
            <a:r>
              <a:rPr lang="en-US" dirty="0"/>
              <a:t> step computation at location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dirty="0"/>
              <a:t>; that is,</a:t>
            </a:r>
          </a:p>
          <a:p>
            <a:endParaRPr lang="en-US" normalizeH="1" baseline="30000" dirty="0"/>
          </a:p>
          <a:p>
            <a:endParaRPr lang="en-US" normalizeH="1" baseline="30000" dirty="0"/>
          </a:p>
          <a:p>
            <a:endParaRPr lang="en-US" normalizeH="1" baseline="30000" dirty="0"/>
          </a:p>
          <a:p>
            <a:pPr>
              <a:buFont typeface="+mj-lt"/>
              <a:buAutoNum type="arabicPeriod" startAt="3"/>
            </a:pPr>
            <a:r>
              <a:rPr lang="en-US" dirty="0"/>
              <a:t>Instead, for each widening location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dirty="0"/>
              <a:t> and each step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≥ 1</a:t>
            </a:r>
            <a:r>
              <a:rPr lang="en-US" dirty="0"/>
              <a:t>, compute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03019"/>
              </p:ext>
            </p:extLst>
          </p:nvPr>
        </p:nvGraphicFramePr>
        <p:xfrm>
          <a:off x="1352669" y="3066098"/>
          <a:ext cx="2079335" cy="53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669" y="3066098"/>
                        <a:ext cx="2079335" cy="5338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4575222" y="4028857"/>
            <a:ext cx="38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Π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046495" y="3776306"/>
            <a:ext cx="426297" cy="44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80" dirty="0">
                <a:sym typeface="Wingdings 3"/>
              </a:rPr>
              <a:t></a:t>
            </a:r>
            <a:endParaRPr lang="en-US" sz="168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43018"/>
              </p:ext>
            </p:extLst>
          </p:nvPr>
        </p:nvGraphicFramePr>
        <p:xfrm>
          <a:off x="9043987" y="4743450"/>
          <a:ext cx="2488862" cy="45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Equation" r:id="rId7" imgW="1333440" imgH="241200" progId="Equation.3">
                  <p:embed/>
                </p:oleObj>
              </mc:Choice>
              <mc:Fallback>
                <p:oleObj name="Equation" r:id="rId7" imgW="1333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3987" y="4743450"/>
                        <a:ext cx="2488862" cy="4503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60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verif</a:t>
            </a:r>
            <a:r>
              <a:rPr lang="en-US" sz="3200" dirty="0"/>
              <a:t>. of Lin. </a:t>
            </a:r>
            <a:r>
              <a:rPr lang="en-US" sz="3200" dirty="0" err="1"/>
              <a:t>Hyb</a:t>
            </a:r>
            <a:r>
              <a:rPr lang="en-US" sz="3200" dirty="0"/>
              <a:t>. Sys.: Approximate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90" dirty="0"/>
              <a:t>Approximation Operators:</a:t>
            </a:r>
          </a:p>
          <a:p>
            <a:endParaRPr lang="en-US" sz="1890" dirty="0"/>
          </a:p>
          <a:p>
            <a:endParaRPr lang="en-US" sz="1890" dirty="0"/>
          </a:p>
          <a:p>
            <a:endParaRPr lang="en-US" sz="1890" dirty="0"/>
          </a:p>
          <a:p>
            <a:pPr lvl="3">
              <a:buFont typeface="Wingdings" pitchFamily="2" charset="2"/>
              <a:buChar char="Ø"/>
            </a:pPr>
            <a:endParaRPr lang="en-US" sz="1890" dirty="0"/>
          </a:p>
          <a:p>
            <a:endParaRPr lang="en-US" sz="1890" dirty="0"/>
          </a:p>
          <a:p>
            <a:pPr>
              <a:buNone/>
            </a:pPr>
            <a:endParaRPr lang="en-US" sz="189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2013" y="1624936"/>
            <a:ext cx="3943114" cy="439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5829" y="1481585"/>
            <a:ext cx="4025837" cy="475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260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Example, Approximate Analysis: The leaking gas burner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With </a:t>
            </a:r>
            <a:r>
              <a:rPr lang="en-US" sz="2000" i="1" dirty="0"/>
              <a:t>I</a:t>
            </a:r>
            <a:r>
              <a:rPr lang="en-US" sz="2000" dirty="0"/>
              <a:t> defined by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</a:t>
            </a:r>
            <a:r>
              <a:rPr lang="en-US" sz="2000" i="1" baseline="-250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= (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pc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= 1 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x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=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=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z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 = 0</a:t>
            </a:r>
            <a:r>
              <a:rPr lang="en-US" sz="2000" dirty="0">
                <a:sym typeface="Symbol"/>
              </a:rPr>
              <a:t>), we have      </a:t>
            </a:r>
            <a:r>
              <a:rPr lang="en-US" sz="2000" dirty="0" smtClean="0">
                <a:sym typeface="Symbol"/>
              </a:rPr>
              <a:t>                            </a:t>
            </a:r>
            <a:r>
              <a:rPr lang="en-US" sz="2000" dirty="0">
                <a:sym typeface="Symbol"/>
              </a:rPr>
              <a:t>with </a:t>
            </a:r>
            <a:r>
              <a:rPr lang="en-US" sz="2000" dirty="0" smtClean="0">
                <a:sym typeface="Symbol"/>
              </a:rPr>
              <a:t>                                         </a:t>
            </a:r>
            <a:r>
              <a:rPr lang="en-US" sz="2000" dirty="0">
                <a:sym typeface="Symbol"/>
              </a:rPr>
              <a:t>and (choosing location 1 as the only widening location):</a:t>
            </a:r>
          </a:p>
          <a:p>
            <a:endParaRPr lang="en-US" sz="2000" dirty="0">
              <a:sym typeface="Symbol"/>
            </a:endParaRPr>
          </a:p>
          <a:p>
            <a:endParaRPr lang="en-US" sz="2000" dirty="0">
              <a:sym typeface="Symbol"/>
            </a:endParaRPr>
          </a:p>
          <a:p>
            <a:pPr>
              <a:buNone/>
            </a:pPr>
            <a:r>
              <a:rPr lang="en-US" sz="2000" dirty="0">
                <a:sym typeface="Symbol"/>
              </a:rPr>
              <a:t>  </a:t>
            </a:r>
          </a:p>
          <a:p>
            <a:endParaRPr lang="en-US" sz="2000" dirty="0">
              <a:sym typeface="Symbol"/>
            </a:endParaRPr>
          </a:p>
          <a:p>
            <a:endParaRPr lang="en-US" sz="2000" dirty="0">
              <a:sym typeface="Symbol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018635"/>
              </p:ext>
            </p:extLst>
          </p:nvPr>
        </p:nvGraphicFramePr>
        <p:xfrm>
          <a:off x="6072187" y="1645891"/>
          <a:ext cx="1766287" cy="33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3" imgW="1143000" imgH="215640" progId="Equation.3">
                  <p:embed/>
                </p:oleObj>
              </mc:Choice>
              <mc:Fallback>
                <p:oleObj name="Equation" r:id="rId3" imgW="1143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7" y="1645891"/>
                        <a:ext cx="1766287" cy="3333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440996"/>
              </p:ext>
            </p:extLst>
          </p:nvPr>
        </p:nvGraphicFramePr>
        <p:xfrm>
          <a:off x="8434387" y="1627928"/>
          <a:ext cx="2237489" cy="351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5" imgW="1536480" imgH="241200" progId="Equation.3">
                  <p:embed/>
                </p:oleObj>
              </mc:Choice>
              <mc:Fallback>
                <p:oleObj name="Equation" r:id="rId5" imgW="1536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4387" y="1627928"/>
                        <a:ext cx="2237489" cy="351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33788" y="2613661"/>
          <a:ext cx="5699046" cy="47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7" imgW="3340080" imgH="279360" progId="Equation.3">
                  <p:embed/>
                </p:oleObj>
              </mc:Choice>
              <mc:Fallback>
                <p:oleObj name="Equation" r:id="rId7" imgW="33400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2613661"/>
                        <a:ext cx="5699046" cy="476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74467" y="2483644"/>
            <a:ext cx="3733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80" dirty="0">
                <a:sym typeface="Wingdings 3"/>
              </a:rPr>
              <a:t></a:t>
            </a:r>
            <a:endParaRPr lang="en-US" sz="168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567112" y="3583781"/>
          <a:ext cx="2481371" cy="436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9" imgW="1587240" imgH="279360" progId="Equation.3">
                  <p:embed/>
                </p:oleObj>
              </mc:Choice>
              <mc:Fallback>
                <p:oleObj name="Equation" r:id="rId9" imgW="15872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2" y="3583781"/>
                        <a:ext cx="2481371" cy="4367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04058" y="3433763"/>
            <a:ext cx="3733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680" dirty="0">
                <a:sym typeface="Wingdings 3"/>
              </a:rPr>
              <a:t></a:t>
            </a:r>
            <a:endParaRPr lang="en-US" sz="1680" dirty="0"/>
          </a:p>
        </p:txBody>
      </p:sp>
    </p:spTree>
    <p:extLst>
      <p:ext uri="{BB962C8B-B14F-4D97-AF65-F5344CB8AC3E}">
        <p14:creationId xmlns:p14="http://schemas.microsoft.com/office/powerpoint/2010/main" val="18445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Leaking Gas Burner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7E455-467B-423C-9773-1F335360150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105" y="898054"/>
            <a:ext cx="7937533" cy="457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23664" y="6480812"/>
            <a:ext cx="79303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Source: [</a:t>
            </a:r>
            <a:r>
              <a:rPr lang="en-US" sz="126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Gonnord</a:t>
            </a:r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6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Halbwachs</a:t>
            </a:r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LNCS 4134] Combining widening and acceleration in linear relation analysis.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6605" y="5648498"/>
            <a:ext cx="94243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Step-1: Leaking location reached with {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t=l=0</a:t>
            </a:r>
            <a:r>
              <a:rPr lang="en-US" sz="2100" dirty="0"/>
              <a:t>}, and as time elapses we get the</a:t>
            </a:r>
          </a:p>
          <a:p>
            <a:r>
              <a:rPr lang="en-US" sz="2100" dirty="0"/>
              <a:t>	polyhedron {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/>
              </a:rPr>
              <a:t> t = l 10</a:t>
            </a:r>
            <a:r>
              <a:rPr lang="en-US" sz="2100" dirty="0"/>
              <a:t>} (Region (1) in Fig. 2.a)</a:t>
            </a:r>
          </a:p>
        </p:txBody>
      </p:sp>
    </p:spTree>
    <p:extLst>
      <p:ext uri="{BB962C8B-B14F-4D97-AF65-F5344CB8AC3E}">
        <p14:creationId xmlns:p14="http://schemas.microsoft.com/office/powerpoint/2010/main" val="23119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Leaking Gas Burner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7E455-467B-423C-9773-1F335360150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105" y="898054"/>
            <a:ext cx="7937533" cy="457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23664" y="6480812"/>
            <a:ext cx="79303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Source: [</a:t>
            </a:r>
            <a:r>
              <a:rPr lang="en-US" sz="126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Gonnord</a:t>
            </a:r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6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Halbwachs</a:t>
            </a:r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LNCS 4134] Combining widening and acceleration in linear relation analysis.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6605" y="5648498"/>
            <a:ext cx="9508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Step-2: Non-leaking location is reached with {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/>
              </a:rPr>
              <a:t> t = l 10</a:t>
            </a:r>
            <a:r>
              <a:rPr lang="en-US" sz="2100" dirty="0"/>
              <a:t>}. As time elapses, we</a:t>
            </a:r>
          </a:p>
          <a:p>
            <a:r>
              <a:rPr lang="en-US" sz="2100" dirty="0"/>
              <a:t> 	get {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/>
              </a:rPr>
              <a:t> l 10, t  l </a:t>
            </a:r>
            <a:r>
              <a:rPr lang="en-US" sz="2100" dirty="0"/>
              <a:t>}. (Region (2) in Fig. 2.b)</a:t>
            </a:r>
          </a:p>
        </p:txBody>
      </p:sp>
    </p:spTree>
    <p:extLst>
      <p:ext uri="{BB962C8B-B14F-4D97-AF65-F5344CB8AC3E}">
        <p14:creationId xmlns:p14="http://schemas.microsoft.com/office/powerpoint/2010/main" val="38938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Leaking Gas Burner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7E455-467B-423C-9773-1F335360150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105" y="898054"/>
            <a:ext cx="7937533" cy="457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23664" y="6480812"/>
            <a:ext cx="79303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Source: [</a:t>
            </a:r>
            <a:r>
              <a:rPr lang="en-US" sz="126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Gonnord</a:t>
            </a:r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6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Halbwachs</a:t>
            </a:r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LNCS 4134] Combining widening and acceleration in linear relation analysis.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544" y="5648499"/>
            <a:ext cx="9806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Step-3: We go back to leaking location with {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/>
              </a:rPr>
              <a:t> l 10, t  l+50 </a:t>
            </a:r>
            <a:r>
              <a:rPr lang="en-US" sz="2100" dirty="0"/>
              <a:t>}, (Region (3) in Fig. </a:t>
            </a:r>
            <a:r>
              <a:rPr lang="en-US" sz="2100" dirty="0" smtClean="0"/>
              <a:t>2.c). Convex </a:t>
            </a:r>
            <a:r>
              <a:rPr lang="en-US" sz="2100" dirty="0"/>
              <a:t>hull with {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/>
              </a:rPr>
              <a:t>t = l =0</a:t>
            </a:r>
            <a:r>
              <a:rPr lang="en-US" sz="2100" dirty="0"/>
              <a:t> } gives {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/>
              </a:rPr>
              <a:t> l 10, t  6l </a:t>
            </a:r>
            <a:r>
              <a:rPr lang="en-US" sz="2100" dirty="0"/>
              <a:t>}, (Region (4) in Fig. 2.c)</a:t>
            </a:r>
          </a:p>
        </p:txBody>
      </p:sp>
    </p:spTree>
    <p:extLst>
      <p:ext uri="{BB962C8B-B14F-4D97-AF65-F5344CB8AC3E}">
        <p14:creationId xmlns:p14="http://schemas.microsoft.com/office/powerpoint/2010/main" val="28660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Leaking Gas Burner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7E455-467B-423C-9773-1F335360150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105" y="898054"/>
            <a:ext cx="7937533" cy="457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23664" y="6480812"/>
            <a:ext cx="79303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Source: [</a:t>
            </a:r>
            <a:r>
              <a:rPr lang="en-US" sz="126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Gonnord</a:t>
            </a:r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6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Halbwachs</a:t>
            </a:r>
            <a:r>
              <a:rPr lang="en-US" sz="12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LNCS 4134] Combining widening and acceleration in linear relation analysis.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4756" y="5648499"/>
            <a:ext cx="9351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Step-3 (</a:t>
            </a:r>
            <a:r>
              <a:rPr lang="en-US" sz="2100" dirty="0" err="1"/>
              <a:t>contd</a:t>
            </a:r>
            <a:r>
              <a:rPr lang="en-US" sz="2100" dirty="0"/>
              <a:t>): Time passage yields {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/>
              </a:rPr>
              <a:t> l 20, t  l, t  6l – 50  </a:t>
            </a:r>
            <a:r>
              <a:rPr lang="en-US" sz="2100" dirty="0"/>
              <a:t>}. Now standard </a:t>
            </a:r>
          </a:p>
          <a:p>
            <a:r>
              <a:rPr lang="en-US" sz="2100" dirty="0"/>
              <a:t>	widening  yields {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/>
              </a:rPr>
              <a:t> l t, t  6l – 50  </a:t>
            </a:r>
            <a:r>
              <a:rPr lang="en-US" sz="2100" dirty="0"/>
              <a:t>}. (Region (5) in Fig. 2.c)</a:t>
            </a:r>
          </a:p>
        </p:txBody>
      </p:sp>
    </p:spTree>
    <p:extLst>
      <p:ext uri="{BB962C8B-B14F-4D97-AF65-F5344CB8AC3E}">
        <p14:creationId xmlns:p14="http://schemas.microsoft.com/office/powerpoint/2010/main" val="23719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cs typeface="Arial" pitchFamily="34" charset="0"/>
              </a:rPr>
              <a:t>A Model for Hybrid System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sz="2200" dirty="0">
                <a:cs typeface="Arial" pitchFamily="34" charset="0"/>
              </a:rPr>
              <a:t>A labeling function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Act</a:t>
            </a:r>
            <a:r>
              <a:rPr lang="en-US" sz="2200" dirty="0">
                <a:cs typeface="Arial" pitchFamily="34" charset="0"/>
              </a:rPr>
              <a:t> that assigns to each location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 </a:t>
            </a:r>
            <a:r>
              <a:rPr lang="en-US" sz="2200" dirty="0">
                <a:cs typeface="Arial" pitchFamily="34" charset="0"/>
              </a:rPr>
              <a:t>a set of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activities</a:t>
            </a:r>
            <a:r>
              <a:rPr lang="en-US" sz="2200" dirty="0">
                <a:cs typeface="Arial" pitchFamily="34" charset="0"/>
              </a:rPr>
              <a:t>. </a:t>
            </a:r>
          </a:p>
          <a:p>
            <a:pPr lvl="1"/>
            <a:r>
              <a:rPr lang="en-US" dirty="0">
                <a:cs typeface="Arial" pitchFamily="34" charset="0"/>
              </a:rPr>
              <a:t>Each activity is a function from the nonnegative </a:t>
            </a:r>
            <a:r>
              <a:rPr lang="en-US" dirty="0" err="1">
                <a:cs typeface="Arial" pitchFamily="34" charset="0"/>
              </a:rPr>
              <a:t>reals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i="1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 </a:t>
            </a:r>
            <a:r>
              <a:rPr lang="en-US" dirty="0"/>
              <a:t>to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V</a:t>
            </a:r>
            <a:r>
              <a:rPr lang="en-US" i="1" dirty="0">
                <a:cs typeface="Times New Roman" pitchFamily="18" charset="0"/>
              </a:rPr>
              <a:t>.</a:t>
            </a:r>
          </a:p>
          <a:p>
            <a:pPr lvl="1"/>
            <a:r>
              <a:rPr lang="en-US" dirty="0">
                <a:cs typeface="Times New Roman" pitchFamily="18" charset="0"/>
              </a:rPr>
              <a:t>The activities of each location are </a:t>
            </a:r>
            <a:r>
              <a:rPr lang="en-US" i="1" dirty="0">
                <a:cs typeface="Times New Roman" pitchFamily="18" charset="0"/>
              </a:rPr>
              <a:t>time-invariant.</a:t>
            </a:r>
          </a:p>
          <a:p>
            <a:pPr lvl="1"/>
            <a:endParaRPr lang="en-US" i="1" dirty="0">
              <a:cs typeface="Times New Roman" pitchFamily="18" charset="0"/>
            </a:endParaRPr>
          </a:p>
          <a:p>
            <a:pPr>
              <a:buFont typeface="+mj-lt"/>
              <a:buAutoNum type="arabicPeriod" startAt="6"/>
            </a:pPr>
            <a:r>
              <a:rPr lang="en-US" sz="2200" dirty="0">
                <a:cs typeface="Arial" pitchFamily="34" charset="0"/>
              </a:rPr>
              <a:t>A labeling function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Inv</a:t>
            </a:r>
            <a:r>
              <a:rPr lang="en-US" sz="2200" dirty="0">
                <a:cs typeface="Arial" pitchFamily="34" charset="0"/>
              </a:rPr>
              <a:t> that assigns to each location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 </a:t>
            </a:r>
            <a:r>
              <a:rPr lang="en-US" sz="2200" dirty="0">
                <a:cs typeface="Arial" pitchFamily="34" charset="0"/>
              </a:rPr>
              <a:t>an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invariant</a:t>
            </a:r>
            <a:r>
              <a:rPr lang="en-US" sz="2200" dirty="0">
                <a:cs typeface="Arial" pitchFamily="34" charset="0"/>
              </a:rPr>
              <a:t> 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Inv(ℓ</a:t>
            </a:r>
            <a:r>
              <a:rPr lang="en-US" sz="2200" i="1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)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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V</a:t>
            </a:r>
            <a:r>
              <a:rPr lang="en-US" sz="2200" i="1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  <a:sym typeface="Symbol"/>
              </a:rPr>
              <a:t>.</a:t>
            </a:r>
            <a:endParaRPr lang="en-US" sz="2200" i="1" dirty="0">
              <a:solidFill>
                <a:schemeClr val="accent3">
                  <a:lumMod val="50000"/>
                </a:schemeClr>
              </a:solidFill>
              <a:cs typeface="Arial" pitchFamily="34" charset="0"/>
              <a:sym typeface="Symbol"/>
            </a:endParaRPr>
          </a:p>
          <a:p>
            <a:pPr lvl="1"/>
            <a:r>
              <a:rPr lang="en-US" dirty="0">
                <a:cs typeface="Arial" pitchFamily="34" charset="0"/>
                <a:sym typeface="Symbol"/>
              </a:rPr>
              <a:t>The system may stay at a location only if the location invariant is true; that is, some discrete transition must be taken before the invariant becomes false.</a:t>
            </a:r>
          </a:p>
          <a:p>
            <a:pPr>
              <a:buNone/>
            </a:pPr>
            <a:endParaRPr lang="en-US" sz="2200" i="1" dirty="0"/>
          </a:p>
          <a:p>
            <a:r>
              <a:rPr lang="en-US" sz="2200" dirty="0"/>
              <a:t>The hybrid system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2200" dirty="0"/>
              <a:t> is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time-deterministic</a:t>
            </a:r>
            <a:r>
              <a:rPr lang="en-US" sz="2200" dirty="0"/>
              <a:t> if for every location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Loc  </a:t>
            </a:r>
            <a:r>
              <a:rPr lang="en-US" sz="2200" dirty="0">
                <a:cs typeface="Arial" pitchFamily="34" charset="0"/>
              </a:rPr>
              <a:t>and every valuation </a:t>
            </a:r>
            <a:r>
              <a:rPr lang="el-GR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V</a:t>
            </a:r>
            <a:r>
              <a:rPr lang="en-US" sz="2200" i="1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2200" dirty="0">
                <a:cs typeface="Times New Roman" pitchFamily="18" charset="0"/>
              </a:rPr>
              <a:t>there is at most one activity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</a:t>
            </a:r>
            <a:r>
              <a:rPr lang="el-GR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Act(ℓ) </a:t>
            </a:r>
            <a:r>
              <a:rPr lang="en-US" sz="2200" dirty="0">
                <a:cs typeface="Arial" pitchFamily="34" charset="0"/>
              </a:rPr>
              <a:t>with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f(0) =</a:t>
            </a:r>
            <a:r>
              <a:rPr lang="el-GR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</a:t>
            </a:r>
            <a:r>
              <a:rPr lang="en-US" sz="2200" i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  <a:sym typeface="Symbol"/>
              </a:rPr>
              <a:t>. </a:t>
            </a:r>
            <a:r>
              <a:rPr lang="en-US" sz="2200" dirty="0">
                <a:cs typeface="Arial" pitchFamily="34" charset="0"/>
                <a:sym typeface="Symbol"/>
              </a:rPr>
              <a:t>The activity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f</a:t>
            </a:r>
            <a:r>
              <a:rPr lang="en-US" sz="2200" i="1" dirty="0">
                <a:cs typeface="Times New Roman" pitchFamily="18" charset="0"/>
                <a:sym typeface="Symbol"/>
              </a:rPr>
              <a:t>, </a:t>
            </a:r>
            <a:r>
              <a:rPr lang="en-US" sz="2200" dirty="0">
                <a:cs typeface="Times New Roman" pitchFamily="18" charset="0"/>
                <a:sym typeface="Symbol"/>
              </a:rPr>
              <a:t>then, is denoted by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</a:t>
            </a:r>
            <a:r>
              <a:rPr lang="en-US" sz="2200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[</a:t>
            </a:r>
            <a:r>
              <a:rPr lang="el-GR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]</a:t>
            </a:r>
            <a:r>
              <a:rPr lang="en-US" sz="2200" i="1" dirty="0">
                <a:cs typeface="Times New Roman" pitchFamily="18" charset="0"/>
              </a:rPr>
              <a:t>.</a:t>
            </a:r>
          </a:p>
          <a:p>
            <a:endParaRPr lang="en-US" sz="22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The runs of a hybrid system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cs typeface="Arial" pitchFamily="34" charset="0"/>
              </a:rPr>
              <a:t>The state of a hybrid system can change in two ways:</a:t>
            </a:r>
          </a:p>
          <a:p>
            <a:endParaRPr lang="en-US" sz="2200" dirty="0"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By a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discrete</a:t>
            </a:r>
            <a:r>
              <a:rPr lang="en-US" dirty="0">
                <a:cs typeface="Arial" pitchFamily="34" charset="0"/>
              </a:rPr>
              <a:t> and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instantaneous</a:t>
            </a:r>
            <a:r>
              <a:rPr lang="en-US" dirty="0">
                <a:cs typeface="Arial" pitchFamily="34" charset="0"/>
              </a:rPr>
              <a:t> transition that changes both the control location and the values of the variables according the transition relation;</a:t>
            </a:r>
          </a:p>
          <a:p>
            <a:endParaRPr lang="en-US" sz="2200" dirty="0"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By a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time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delay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that changes only the values of the variables according to the activities of the current location.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cs typeface="Arial" pitchFamily="34" charset="0"/>
            </a:endParaRPr>
          </a:p>
          <a:p>
            <a:pPr>
              <a:buNone/>
            </a:pPr>
            <a:endParaRPr lang="en-US" sz="2200" dirty="0"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cs typeface="Arial" pitchFamily="34" charset="0"/>
              </a:rPr>
              <a:t>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The runs of a hybrid system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>
                <a:cs typeface="Arial" pitchFamily="34" charset="0"/>
              </a:rPr>
              <a:t>A run of the hybrid system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</a:t>
            </a:r>
            <a:r>
              <a:rPr lang="en-US" sz="2200" i="1" dirty="0">
                <a:cs typeface="Arial" pitchFamily="34" charset="0"/>
              </a:rPr>
              <a:t>, </a:t>
            </a:r>
            <a:r>
              <a:rPr lang="en-US" sz="2200" dirty="0">
                <a:cs typeface="Arial" pitchFamily="34" charset="0"/>
              </a:rPr>
              <a:t>then, is a finite or infinite sequence</a:t>
            </a:r>
          </a:p>
          <a:p>
            <a:pPr>
              <a:buNone/>
            </a:pPr>
            <a:endParaRPr lang="en-US" sz="2200" i="1" dirty="0"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cs typeface="Arial" pitchFamily="34" charset="0"/>
              </a:rPr>
              <a:t>of states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</a:t>
            </a:r>
            <a:r>
              <a:rPr lang="en-US" sz="2200" i="1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sz="2200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=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(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200" i="1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, </a:t>
            </a:r>
            <a:r>
              <a:rPr lang="en-US" sz="2200" i="1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sz="2200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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 </a:t>
            </a:r>
            <a:r>
              <a:rPr lang="en-US" sz="2200" dirty="0">
                <a:cs typeface="Arial" pitchFamily="34" charset="0"/>
                <a:sym typeface="Symbol"/>
              </a:rPr>
              <a:t>nonnegative </a:t>
            </a:r>
            <a:r>
              <a:rPr lang="en-US" sz="2200" dirty="0" err="1">
                <a:cs typeface="Arial" pitchFamily="34" charset="0"/>
                <a:sym typeface="Symbol"/>
              </a:rPr>
              <a:t>reals</a:t>
            </a:r>
            <a:r>
              <a:rPr lang="en-US" sz="2200" dirty="0">
                <a:cs typeface="Arial" pitchFamily="34" charset="0"/>
                <a:sym typeface="Symbol"/>
              </a:rPr>
              <a:t>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t</a:t>
            </a:r>
            <a:r>
              <a:rPr lang="en-US" sz="2200" i="1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2200" i="1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 </a:t>
            </a:r>
            <a:r>
              <a:rPr lang="en-US" sz="2200" dirty="0">
                <a:cs typeface="Arial" pitchFamily="34" charset="0"/>
              </a:rPr>
              <a:t>and</a:t>
            </a:r>
            <a:r>
              <a:rPr lang="en-US" sz="2200" i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200" dirty="0">
                <a:cs typeface="Arial" pitchFamily="34" charset="0"/>
              </a:rPr>
              <a:t>activities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</a:t>
            </a:r>
            <a:r>
              <a:rPr lang="el-GR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Act(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2200" i="1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</a:t>
            </a:r>
            <a:r>
              <a:rPr lang="en-US" sz="2200" i="1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2200" dirty="0">
                <a:cs typeface="Arial" pitchFamily="34" charset="0"/>
              </a:rPr>
              <a:t>such that for all </a:t>
            </a:r>
            <a:r>
              <a:rPr lang="en-US" sz="2200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 0</a:t>
            </a:r>
            <a:r>
              <a:rPr lang="en-US" sz="2200" i="1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  <a:sym typeface="Symbol"/>
              </a:rPr>
              <a:t>:</a:t>
            </a:r>
            <a:r>
              <a:rPr lang="en-US" sz="22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200" dirty="0">
              <a:cs typeface="Times New Roman" pitchFamily="18" charset="0"/>
            </a:endParaRPr>
          </a:p>
          <a:p>
            <a:pPr lvl="1">
              <a:buAutoNum type="arabicPeriod"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(0) =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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endParaRPr lang="en-US" dirty="0">
              <a:cs typeface="Times New Roman" pitchFamily="18" charset="0"/>
            </a:endParaRPr>
          </a:p>
          <a:p>
            <a:pPr lvl="1">
              <a:buAutoNum type="arabicPeriod"/>
            </a:pPr>
            <a:r>
              <a:rPr lang="en-US" dirty="0">
                <a:cs typeface="Times New Roman" pitchFamily="18" charset="0"/>
              </a:rPr>
              <a:t> For all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0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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 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,  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(t)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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Inv(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 </a:t>
            </a:r>
            <a:endParaRPr lang="en-US" i="1" dirty="0">
              <a:cs typeface="Times New Roman" pitchFamily="18" charset="0"/>
              <a:sym typeface="Symbol"/>
            </a:endParaRPr>
          </a:p>
          <a:p>
            <a:pPr lvl="1">
              <a:buAutoNum type="arabicPeriod"/>
            </a:pPr>
            <a:r>
              <a:rPr lang="en-US" i="1" dirty="0">
                <a:cs typeface="Arial" pitchFamily="34" charset="0"/>
                <a:sym typeface="Symbol"/>
              </a:rPr>
              <a:t>T</a:t>
            </a:r>
            <a:r>
              <a:rPr lang="en-US" dirty="0">
                <a:cs typeface="Arial" pitchFamily="34" charset="0"/>
                <a:sym typeface="Symbol"/>
              </a:rPr>
              <a:t>he state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i+1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 </a:t>
            </a:r>
            <a:r>
              <a:rPr lang="en-US" dirty="0">
                <a:cs typeface="Arial" pitchFamily="34" charset="0"/>
                <a:sym typeface="Symbol"/>
              </a:rPr>
              <a:t>is a transition successor of the state</a:t>
            </a:r>
          </a:p>
          <a:p>
            <a:pPr lvl="1">
              <a:buNone/>
            </a:pPr>
            <a:r>
              <a:rPr lang="en-US" dirty="0"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cs typeface="Times New Roman" pitchFamily="18" charset="0"/>
                <a:sym typeface="Symbol"/>
              </a:rPr>
              <a:t> </a:t>
            </a:r>
            <a:endParaRPr lang="en-US" i="1" dirty="0">
              <a:cs typeface="Times New Roman" pitchFamily="18" charset="0"/>
              <a:sym typeface="Symbol"/>
            </a:endParaRPr>
          </a:p>
          <a:p>
            <a:r>
              <a:rPr lang="en-US" sz="2200" dirty="0">
                <a:cs typeface="Arial" pitchFamily="34" charset="0"/>
              </a:rPr>
              <a:t>The state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</a:t>
            </a:r>
            <a:r>
              <a:rPr lang="en-US" sz="2200" i="1" baseline="-25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i</a:t>
            </a:r>
            <a:r>
              <a:rPr lang="en-US" sz="2200" i="1" baseline="-25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  </a:t>
            </a:r>
            <a:r>
              <a:rPr lang="en-US" sz="2200" dirty="0">
                <a:cs typeface="Arial" pitchFamily="34" charset="0"/>
                <a:sym typeface="Symbol"/>
              </a:rPr>
              <a:t>is called a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time successor </a:t>
            </a:r>
            <a:r>
              <a:rPr lang="en-US" sz="2200" dirty="0">
                <a:cs typeface="Arial" pitchFamily="34" charset="0"/>
                <a:sym typeface="Symbol"/>
              </a:rPr>
              <a:t>of the state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</a:t>
            </a:r>
            <a:r>
              <a:rPr lang="en-US" sz="2200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  <a:sym typeface="Symbol"/>
              </a:rPr>
              <a:t>;</a:t>
            </a:r>
            <a:r>
              <a:rPr lang="en-US" sz="2200" dirty="0">
                <a:cs typeface="Times New Roman" pitchFamily="18" charset="0"/>
                <a:sym typeface="Symbol"/>
              </a:rPr>
              <a:t> </a:t>
            </a:r>
          </a:p>
          <a:p>
            <a:r>
              <a:rPr lang="en-US" sz="2200" dirty="0">
                <a:cs typeface="Arial" pitchFamily="34" charset="0"/>
                <a:sym typeface="Symbol"/>
              </a:rPr>
              <a:t>The state</a:t>
            </a:r>
            <a:r>
              <a:rPr lang="en-US" sz="2200" i="1" dirty="0">
                <a:cs typeface="Times New Roman" pitchFamily="18" charset="0"/>
                <a:sym typeface="Symbol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</a:t>
            </a:r>
            <a:r>
              <a:rPr lang="en-US" sz="2200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i+1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2200" dirty="0">
                <a:cs typeface="Arial" pitchFamily="34" charset="0"/>
                <a:sym typeface="Symbol"/>
              </a:rPr>
              <a:t>is called a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successor</a:t>
            </a:r>
            <a:r>
              <a:rPr lang="en-US" sz="2200" i="1" dirty="0">
                <a:cs typeface="Times New Roman" pitchFamily="18" charset="0"/>
                <a:sym typeface="Symbol"/>
              </a:rPr>
              <a:t> </a:t>
            </a:r>
            <a:r>
              <a:rPr lang="en-US" sz="2200" dirty="0">
                <a:cs typeface="Times New Roman" pitchFamily="18" charset="0"/>
                <a:sym typeface="Symbol"/>
              </a:rPr>
              <a:t>of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</a:t>
            </a:r>
            <a:r>
              <a:rPr lang="en-US" sz="2200" i="1" baseline="-250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i</a:t>
            </a:r>
            <a:r>
              <a:rPr lang="en-US" sz="2200" dirty="0">
                <a:cs typeface="Times New Roman" pitchFamily="18" charset="0"/>
                <a:sym typeface="Symbol"/>
              </a:rPr>
              <a:t> </a:t>
            </a:r>
            <a:r>
              <a:rPr lang="en-US" sz="2200" i="1" dirty="0">
                <a:cs typeface="Times New Roman" pitchFamily="18" charset="0"/>
                <a:sym typeface="Symbol"/>
              </a:rPr>
              <a:t>. </a:t>
            </a:r>
          </a:p>
          <a:p>
            <a:r>
              <a:rPr lang="en-US" sz="2200" dirty="0">
                <a:cs typeface="Arial" pitchFamily="34" charset="0"/>
                <a:sym typeface="Symbol"/>
              </a:rPr>
              <a:t>We  write</a:t>
            </a:r>
            <a:r>
              <a:rPr lang="en-US" sz="2200" i="1" dirty="0">
                <a:cs typeface="Arial" pitchFamily="34" charset="0"/>
                <a:sym typeface="Symbol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[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]</a:t>
            </a:r>
            <a:r>
              <a:rPr lang="en-US" sz="2200" i="1" dirty="0">
                <a:cs typeface="Arial" pitchFamily="34" charset="0"/>
                <a:sym typeface="Symbol"/>
              </a:rPr>
              <a:t> </a:t>
            </a:r>
            <a:r>
              <a:rPr lang="en-US" sz="2200" dirty="0">
                <a:cs typeface="Arial" pitchFamily="34" charset="0"/>
                <a:sym typeface="Symbol"/>
              </a:rPr>
              <a:t>for the set of runs of the hybrid system</a:t>
            </a:r>
            <a:r>
              <a:rPr lang="en-US" sz="2200" i="1" dirty="0">
                <a:cs typeface="Arial" pitchFamily="34" charset="0"/>
                <a:sym typeface="Symbol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  <a:sym typeface="Symbol"/>
              </a:rPr>
              <a:t>H</a:t>
            </a:r>
            <a:r>
              <a:rPr lang="en-US" sz="2200" i="1" dirty="0">
                <a:cs typeface="Times New Roman" pitchFamily="18" charset="0"/>
                <a:sym typeface="Symbol"/>
              </a:rPr>
              <a:t>.</a:t>
            </a:r>
            <a:endParaRPr lang="en-US" sz="2200" dirty="0">
              <a:cs typeface="Times New Roman" pitchFamily="18" charset="0"/>
            </a:endParaRPr>
          </a:p>
          <a:p>
            <a:pPr lvl="1">
              <a:buAutoNum type="arabicPeriod"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433185"/>
              </p:ext>
            </p:extLst>
          </p:nvPr>
        </p:nvGraphicFramePr>
        <p:xfrm>
          <a:off x="4051456" y="1466850"/>
          <a:ext cx="4384249" cy="68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1955520" imgH="304560" progId="Equation.3">
                  <p:embed/>
                </p:oleObj>
              </mc:Choice>
              <mc:Fallback>
                <p:oleObj name="Equation" r:id="rId3" imgW="19555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456" y="1466850"/>
                        <a:ext cx="4384249" cy="683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333330"/>
              </p:ext>
            </p:extLst>
          </p:nvPr>
        </p:nvGraphicFramePr>
        <p:xfrm>
          <a:off x="6834187" y="3905250"/>
          <a:ext cx="1795966" cy="46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7" y="3905250"/>
                        <a:ext cx="1795966" cy="462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5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Hybrid systems as transition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With the hybrid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2200" dirty="0"/>
              <a:t>, we associate the labeled transition system 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</a:t>
            </a:r>
            <a:r>
              <a:rPr lang="en-US" sz="2200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H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=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,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Lab"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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2200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sz="2200" i="1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,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sz="2200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), </a:t>
            </a:r>
            <a:r>
              <a:rPr lang="en-US" sz="2200" dirty="0"/>
              <a:t>when the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relation</a:t>
            </a:r>
            <a:r>
              <a:rPr lang="en-US" sz="2200" i="1" dirty="0"/>
              <a:t>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is the union of  the following two: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Times New Roman" pitchFamily="18" charset="0"/>
                <a:sym typeface="Symbol"/>
              </a:rPr>
              <a:t>The transition-step relations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i="1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, </a:t>
            </a:r>
            <a:r>
              <a:rPr lang="en-US" dirty="0">
                <a:cs typeface="Times New Roman" pitchFamily="18" charset="0"/>
                <a:sym typeface="Symbol"/>
              </a:rPr>
              <a:t>for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a</a:t>
            </a:r>
            <a:r>
              <a:rPr lang="el-GR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Lab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,</a:t>
            </a:r>
          </a:p>
          <a:p>
            <a:pPr lvl="1">
              <a:buFont typeface="Wingdings" pitchFamily="2" charset="2"/>
              <a:buChar char="Ø"/>
            </a:pPr>
            <a:endParaRPr lang="en-US" i="1" dirty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i="1" dirty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i="1" dirty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Times New Roman" pitchFamily="18" charset="0"/>
              </a:rPr>
              <a:t>The time-step relations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</a:t>
            </a:r>
            <a:r>
              <a:rPr lang="en-US" i="1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, </a:t>
            </a:r>
            <a:r>
              <a:rPr lang="en-US" dirty="0">
                <a:cs typeface="Times New Roman" pitchFamily="18" charset="0"/>
                <a:sym typeface="Symbol"/>
              </a:rPr>
              <a:t>for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t</a:t>
            </a:r>
            <a:r>
              <a:rPr lang="en-US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R</a:t>
            </a:r>
            <a:r>
              <a:rPr lang="en-US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</a:p>
          <a:p>
            <a:pPr lvl="1">
              <a:buFont typeface="Wingdings" pitchFamily="2" charset="2"/>
              <a:buChar char="Ø"/>
            </a:pPr>
            <a:endParaRPr lang="en-US" baseline="30000" dirty="0">
              <a:solidFill>
                <a:schemeClr val="accent2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875912"/>
              </p:ext>
            </p:extLst>
          </p:nvPr>
        </p:nvGraphicFramePr>
        <p:xfrm>
          <a:off x="3557587" y="2951888"/>
          <a:ext cx="5431910" cy="80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2984400" imgH="444240" progId="Equation.3">
                  <p:embed/>
                </p:oleObj>
              </mc:Choice>
              <mc:Fallback>
                <p:oleObj name="Equation" r:id="rId3" imgW="298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7" y="2951888"/>
                        <a:ext cx="5431910" cy="808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79745"/>
              </p:ext>
            </p:extLst>
          </p:nvPr>
        </p:nvGraphicFramePr>
        <p:xfrm>
          <a:off x="3124307" y="5519381"/>
          <a:ext cx="629847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5" imgW="3340080" imgH="444240" progId="Equation.3">
                  <p:embed/>
                </p:oleObj>
              </mc:Choice>
              <mc:Fallback>
                <p:oleObj name="Equation" r:id="rId5" imgW="3340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307" y="5519381"/>
                        <a:ext cx="629847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8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Hybrid systems as transition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The stutter transitions ensure that the transition system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</a:t>
            </a:r>
            <a:r>
              <a:rPr lang="en-US" sz="1890" i="1" baseline="-25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H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is reflexive. For all states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 ,  ,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,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, 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Where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 = (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v) 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and for all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t</a:t>
            </a:r>
            <a:r>
              <a:rPr lang="el-GR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l-GR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1890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,</a:t>
            </a:r>
          </a:p>
          <a:p>
            <a:endParaRPr lang="en-US" sz="1890" dirty="0">
              <a:solidFill>
                <a:schemeClr val="accent1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endParaRPr lang="en-US" sz="1890" dirty="0">
              <a:solidFill>
                <a:schemeClr val="accent1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It follows that for every hybrid systems, the set of runs is closed under prefixes, suffixes, stuttering, and fusion [HNSY94].</a:t>
            </a:r>
          </a:p>
          <a:p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For time-deterministic hybrid systems, Time can progress by the amount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t</a:t>
            </a:r>
            <a:r>
              <a:rPr lang="el-GR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</a:t>
            </a:r>
            <a:r>
              <a:rPr lang="el-GR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R</a:t>
            </a:r>
            <a:r>
              <a:rPr lang="en-US" sz="1890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0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/>
              </a:rPr>
              <a:t>from the state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(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ℓ, v) 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if this is permitted by the invariant of location </a:t>
            </a:r>
            <a:r>
              <a:rPr lang="en-US" sz="1890" i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ℓ</a:t>
            </a:r>
            <a:r>
              <a:rPr lang="en-US" sz="189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;</a:t>
            </a:r>
            <a:r>
              <a:rPr lang="en-US" sz="189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that is :</a:t>
            </a:r>
          </a:p>
          <a:p>
            <a:endParaRPr lang="en-US" sz="1890" dirty="0">
              <a:solidFill>
                <a:schemeClr val="accent1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endParaRPr lang="en-US" sz="1890" dirty="0">
              <a:solidFill>
                <a:schemeClr val="accent1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r>
              <a:rPr lang="en-US" sz="1890" dirty="0"/>
              <a:t>We can rewrite the time-step rule for time-deterministic systems as :</a:t>
            </a:r>
          </a:p>
          <a:p>
            <a:endParaRPr lang="en-US" sz="1890" dirty="0">
              <a:solidFill>
                <a:schemeClr val="accent1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1890" baseline="300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  <a:sym typeface="Symbol"/>
              </a:rPr>
              <a:t>    </a:t>
            </a:r>
            <a:endParaRPr lang="en-US" sz="1890" dirty="0"/>
          </a:p>
          <a:p>
            <a:endParaRPr lang="en-US" sz="189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05701" y="1897512"/>
          <a:ext cx="5993154" cy="38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3" imgW="3987720" imgH="253800" progId="Equation.3">
                  <p:embed/>
                </p:oleObj>
              </mc:Choice>
              <mc:Fallback>
                <p:oleObj name="Equation" r:id="rId3" imgW="3987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701" y="1897512"/>
                        <a:ext cx="5993154" cy="381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47147" y="4367212"/>
          <a:ext cx="4203859" cy="39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5" imgW="2577960" imgH="241200" progId="Equation.3">
                  <p:embed/>
                </p:oleObj>
              </mc:Choice>
              <mc:Fallback>
                <p:oleObj name="Equation" r:id="rId5" imgW="257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147" y="4367212"/>
                        <a:ext cx="4203859" cy="393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40780" y="3487103"/>
          <a:ext cx="120015" cy="22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780" y="3487103"/>
                        <a:ext cx="120015" cy="226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812601" y="5703086"/>
          <a:ext cx="2331422" cy="73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9" imgW="1371600" imgH="431640" progId="Equation.3">
                  <p:embed/>
                </p:oleObj>
              </mc:Choice>
              <mc:Fallback>
                <p:oleObj name="Equation" r:id="rId9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601" y="5703086"/>
                        <a:ext cx="2331422" cy="733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Thermostat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890" dirty="0">
              <a:latin typeface="+mj-lt"/>
            </a:endParaRPr>
          </a:p>
          <a:p>
            <a:pPr>
              <a:buNone/>
            </a:pPr>
            <a:endParaRPr lang="en-US" sz="1890" dirty="0">
              <a:latin typeface="+mj-lt"/>
            </a:endParaRPr>
          </a:p>
          <a:p>
            <a:pPr>
              <a:buNone/>
            </a:pPr>
            <a:endParaRPr lang="en-US" sz="1890" dirty="0">
              <a:latin typeface="+mj-lt"/>
            </a:endParaRPr>
          </a:p>
          <a:p>
            <a:pPr>
              <a:buNone/>
            </a:pPr>
            <a:endParaRPr lang="en-US" sz="1890" dirty="0">
              <a:latin typeface="+mj-lt"/>
            </a:endParaRPr>
          </a:p>
          <a:p>
            <a:pPr>
              <a:buNone/>
            </a:pPr>
            <a:endParaRPr lang="en-US" sz="1890" dirty="0">
              <a:latin typeface="+mj-lt"/>
            </a:endParaRPr>
          </a:p>
          <a:p>
            <a:pPr>
              <a:buNone/>
            </a:pPr>
            <a:endParaRPr lang="en-US" sz="1890" dirty="0">
              <a:latin typeface="+mj-lt"/>
            </a:endParaRPr>
          </a:p>
          <a:p>
            <a:pPr>
              <a:buNone/>
            </a:pPr>
            <a:endParaRPr lang="en-US" sz="189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CF174-73D9-4630-8EB1-D5A11E5823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2248" y="1636872"/>
          <a:ext cx="185023" cy="35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248" y="1636872"/>
                        <a:ext cx="185023" cy="3517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70259" y="1045132"/>
            <a:ext cx="8792766" cy="6149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marL="360045" indent="-360045" defTabSz="96012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1890" b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Times New Roman" pitchFamily="18" charset="0"/>
                <a:sym typeface="Symbol"/>
              </a:rPr>
              <a:t>When the heater is off, the temperature:</a:t>
            </a:r>
          </a:p>
          <a:p>
            <a:pPr marL="360045" indent="-360045" defTabSz="96012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1890" b="1" kern="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cs typeface="Times New Roman" pitchFamily="18" charset="0"/>
              <a:sym typeface="Symbol"/>
            </a:endParaRPr>
          </a:p>
          <a:p>
            <a:pPr marL="360045" indent="-360045" defTabSz="96012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1890" b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Times New Roman" pitchFamily="18" charset="0"/>
                <a:sym typeface="Symbol"/>
              </a:rPr>
              <a:t>When the heater is on:</a:t>
            </a:r>
          </a:p>
          <a:p>
            <a:pPr marL="360045" indent="-360045" defTabSz="96012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1890" b="1" kern="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cs typeface="Times New Roman" pitchFamily="18" charset="0"/>
              <a:sym typeface="Symbol"/>
            </a:endParaRPr>
          </a:p>
          <a:p>
            <a:pPr marL="360045" indent="-360045" defTabSz="96012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1890" b="1" kern="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cs typeface="Times New Roman" pitchFamily="18" charset="0"/>
              <a:sym typeface="Symbol"/>
            </a:endParaRPr>
          </a:p>
          <a:p>
            <a:pPr marL="360045" indent="-360045" defTabSz="96012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1890" b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Times New Roman" pitchFamily="18" charset="0"/>
                <a:sym typeface="Symbol"/>
              </a:rPr>
              <a:t>The resulting time-deterministic hybrid system is shown below:</a:t>
            </a:r>
          </a:p>
          <a:p>
            <a:pPr marL="360045" indent="-360045" defTabSz="96012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1890" b="1" kern="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cs typeface="Times New Roman" pitchFamily="18" charset="0"/>
              <a:sym typeface="Symbol"/>
            </a:endParaRPr>
          </a:p>
          <a:p>
            <a:pPr marL="840105" lvl="1" indent="-360045" eaLnBrk="0" hangingPunct="0">
              <a:lnSpc>
                <a:spcPct val="125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1890" b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Times New Roman" pitchFamily="18" charset="0"/>
                <a:sym typeface="Symbol"/>
              </a:rPr>
              <a:t> </a:t>
            </a:r>
          </a:p>
          <a:p>
            <a:pPr marL="840105" lvl="1" indent="-360045" eaLnBrk="0" hangingPunct="0">
              <a:lnSpc>
                <a:spcPct val="12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en-US" sz="1890" b="1" kern="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cs typeface="Times New Roman" pitchFamily="18" charset="0"/>
              <a:sym typeface="Symbol"/>
            </a:endParaRPr>
          </a:p>
          <a:p>
            <a:pPr marL="360045" indent="-360045" defTabSz="96012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1890" b="1" kern="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cs typeface="Times New Roman" pitchFamily="18" charset="0"/>
              <a:sym typeface="Symbol"/>
            </a:endParaRPr>
          </a:p>
          <a:p>
            <a:pPr marL="360045" indent="-360045" defTabSz="96012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en-US" sz="1890" b="1" kern="0" baseline="30000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cs typeface="Times New Roman" pitchFamily="18" charset="0"/>
                <a:sym typeface="Symbol"/>
              </a:rPr>
              <a:t>    </a:t>
            </a:r>
            <a:endParaRPr lang="en-US" sz="1890" b="1" kern="0" dirty="0">
              <a:solidFill>
                <a:srgbClr val="00279F"/>
              </a:solidFill>
              <a:latin typeface="Arial Narrow" panose="020B0606020202030204" pitchFamily="34" charset="0"/>
            </a:endParaRPr>
          </a:p>
          <a:p>
            <a:pPr marL="360045" indent="-360045" defTabSz="960120" eaLnBrk="0" fontAlgn="base" hangingPunct="0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1890" b="1" i="1" kern="0" dirty="0">
              <a:solidFill>
                <a:srgbClr val="00279F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33948" y="1501753"/>
          <a:ext cx="1241605" cy="36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5" imgW="774360" imgH="228600" progId="Equation.3">
                  <p:embed/>
                </p:oleObj>
              </mc:Choice>
              <mc:Fallback>
                <p:oleObj name="Equation" r:id="rId5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48" y="1501753"/>
                        <a:ext cx="1241605" cy="36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22618" y="2553709"/>
          <a:ext cx="2537829" cy="3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7" imgW="1574640" imgH="228600" progId="Equation.3">
                  <p:embed/>
                </p:oleObj>
              </mc:Choice>
              <mc:Fallback>
                <p:oleObj name="Equation" r:id="rId7" imgW="1574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618" y="2553709"/>
                        <a:ext cx="2537829" cy="3683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36006" y="3997522"/>
            <a:ext cx="6395234" cy="202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15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8139</TotalTime>
  <Words>3110</Words>
  <Application>Microsoft Office PowerPoint</Application>
  <PresentationFormat>Custom</PresentationFormat>
  <Paragraphs>336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Black</vt:lpstr>
      <vt:lpstr>Arial Narrow</vt:lpstr>
      <vt:lpstr>Calibri</vt:lpstr>
      <vt:lpstr>Cambria Math</vt:lpstr>
      <vt:lpstr>Symbol</vt:lpstr>
      <vt:lpstr>Times New Roman</vt:lpstr>
      <vt:lpstr>Wingdings</vt:lpstr>
      <vt:lpstr>Wingdings 3</vt:lpstr>
      <vt:lpstr>Essential</vt:lpstr>
      <vt:lpstr>Equation</vt:lpstr>
      <vt:lpstr>Hybrid Automata</vt:lpstr>
      <vt:lpstr>A Model for Hybrid System</vt:lpstr>
      <vt:lpstr>A Model for Hybrid System</vt:lpstr>
      <vt:lpstr>A Model for Hybrid System</vt:lpstr>
      <vt:lpstr>The runs of a hybrid system </vt:lpstr>
      <vt:lpstr>The runs of a hybrid system </vt:lpstr>
      <vt:lpstr>Hybrid systems as transition systems</vt:lpstr>
      <vt:lpstr>Hybrid systems as transition systems</vt:lpstr>
      <vt:lpstr>Example: Thermostat</vt:lpstr>
      <vt:lpstr>The Parallel composition of hybrid systems</vt:lpstr>
      <vt:lpstr>The Parallel composition of hybrid systems</vt:lpstr>
      <vt:lpstr>Linear Hybrid Systems</vt:lpstr>
      <vt:lpstr>Linear Hybrid Systems</vt:lpstr>
      <vt:lpstr>Special cases of linear hybrid systems</vt:lpstr>
      <vt:lpstr>Special cases of linear hybrid systems</vt:lpstr>
      <vt:lpstr>Examples of Linear Hybrid Systems</vt:lpstr>
      <vt:lpstr>Examples of Linear Hybrid Systems</vt:lpstr>
      <vt:lpstr>Examples of Linear Hybrid Systems</vt:lpstr>
      <vt:lpstr>Examples of Linear Hybrid Systems</vt:lpstr>
      <vt:lpstr>Examples of Linear Hybrid Systems</vt:lpstr>
      <vt:lpstr>The Reachability Problem for Linear Hybrid Systems</vt:lpstr>
      <vt:lpstr>A decidability result</vt:lpstr>
      <vt:lpstr>Two Undecidability results</vt:lpstr>
      <vt:lpstr>The verification of Linear Hybrid Systems</vt:lpstr>
      <vt:lpstr>The verif. of Lin. Hyb. Sys.: Forward Analysis</vt:lpstr>
      <vt:lpstr>The verif. of Lin. Hyb. Sys.: Forward Analysis</vt:lpstr>
      <vt:lpstr>The verif. of Lin. Hyb. Sys.: Forward Analysis</vt:lpstr>
      <vt:lpstr>The verif. of Lin. Hyb. Sys.: Approximate Analysis</vt:lpstr>
      <vt:lpstr>The verif. of Lin. Hyb. Sys.: Approximate Analysis</vt:lpstr>
      <vt:lpstr>The verif. of Lin. Hyb. Sys.: Approximate Analysis</vt:lpstr>
      <vt:lpstr>The verif. of Lin. Hyb. Sys.: Approximate Analysis</vt:lpstr>
      <vt:lpstr>The verif. of Lin. Hyb. Sys.: Approximate Analysis</vt:lpstr>
      <vt:lpstr>Example, Approximate Analysis: The leaking gas burner</vt:lpstr>
      <vt:lpstr>Analysis of Leaking Gas Burner</vt:lpstr>
      <vt:lpstr>Analysis of Leaking Gas Burner</vt:lpstr>
      <vt:lpstr>Analysis of Leaking Gas Burner</vt:lpstr>
      <vt:lpstr>Analysis of Leaking Gas Burner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Antonio Bruto da Costa</cp:lastModifiedBy>
  <cp:revision>471</cp:revision>
  <dcterms:created xsi:type="dcterms:W3CDTF">2006-08-16T00:00:00Z</dcterms:created>
  <dcterms:modified xsi:type="dcterms:W3CDTF">2019-04-15T13:22:08Z</dcterms:modified>
</cp:coreProperties>
</file>