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5" r:id="rId1"/>
  </p:sldMasterIdLst>
  <p:notesMasterIdLst>
    <p:notesMasterId r:id="rId60"/>
  </p:notesMasterIdLst>
  <p:handoutMasterIdLst>
    <p:handoutMasterId r:id="rId61"/>
  </p:handoutMasterIdLst>
  <p:sldIdLst>
    <p:sldId id="1035" r:id="rId2"/>
    <p:sldId id="1367" r:id="rId3"/>
    <p:sldId id="1354" r:id="rId4"/>
    <p:sldId id="1368" r:id="rId5"/>
    <p:sldId id="1369" r:id="rId6"/>
    <p:sldId id="1391" r:id="rId7"/>
    <p:sldId id="1372" r:id="rId8"/>
    <p:sldId id="1373" r:id="rId9"/>
    <p:sldId id="1374" r:id="rId10"/>
    <p:sldId id="1375" r:id="rId11"/>
    <p:sldId id="1376" r:id="rId12"/>
    <p:sldId id="1377" r:id="rId13"/>
    <p:sldId id="1378" r:id="rId14"/>
    <p:sldId id="1379" r:id="rId15"/>
    <p:sldId id="1380" r:id="rId16"/>
    <p:sldId id="1381" r:id="rId17"/>
    <p:sldId id="1382" r:id="rId18"/>
    <p:sldId id="1383" r:id="rId19"/>
    <p:sldId id="1384" r:id="rId20"/>
    <p:sldId id="1385" r:id="rId21"/>
    <p:sldId id="1386" r:id="rId22"/>
    <p:sldId id="1387" r:id="rId23"/>
    <p:sldId id="1388" r:id="rId24"/>
    <p:sldId id="1392" r:id="rId25"/>
    <p:sldId id="1390" r:id="rId26"/>
    <p:sldId id="1393" r:id="rId27"/>
    <p:sldId id="1405" r:id="rId28"/>
    <p:sldId id="1394" r:id="rId29"/>
    <p:sldId id="1406" r:id="rId30"/>
    <p:sldId id="1395" r:id="rId31"/>
    <p:sldId id="1407" r:id="rId32"/>
    <p:sldId id="1408" r:id="rId33"/>
    <p:sldId id="1409" r:id="rId34"/>
    <p:sldId id="1410" r:id="rId35"/>
    <p:sldId id="1396" r:id="rId36"/>
    <p:sldId id="1397" r:id="rId37"/>
    <p:sldId id="1398" r:id="rId38"/>
    <p:sldId id="1400" r:id="rId39"/>
    <p:sldId id="1399" r:id="rId40"/>
    <p:sldId id="1401" r:id="rId41"/>
    <p:sldId id="1423" r:id="rId42"/>
    <p:sldId id="1424" r:id="rId43"/>
    <p:sldId id="1425" r:id="rId44"/>
    <p:sldId id="1426" r:id="rId45"/>
    <p:sldId id="1402" r:id="rId46"/>
    <p:sldId id="1403" r:id="rId47"/>
    <p:sldId id="1404" r:id="rId48"/>
    <p:sldId id="1411" r:id="rId49"/>
    <p:sldId id="1420" r:id="rId50"/>
    <p:sldId id="1412" r:id="rId51"/>
    <p:sldId id="1421" r:id="rId52"/>
    <p:sldId id="1414" r:id="rId53"/>
    <p:sldId id="1415" r:id="rId54"/>
    <p:sldId id="1416" r:id="rId55"/>
    <p:sldId id="1417" r:id="rId56"/>
    <p:sldId id="1418" r:id="rId57"/>
    <p:sldId id="1422" r:id="rId58"/>
    <p:sldId id="1419" r:id="rId5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660066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660066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660066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660066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660066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rgbClr val="660066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rgbClr val="660066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rgbClr val="660066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rgbClr val="660066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A50021"/>
    <a:srgbClr val="FFFFCC"/>
    <a:srgbClr val="FFCCCC"/>
    <a:srgbClr val="993300"/>
    <a:srgbClr val="EAEAEA"/>
    <a:srgbClr val="CCFFFF"/>
    <a:srgbClr val="0033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37" autoAdjust="0"/>
    <p:restoredTop sz="95018" autoAdjust="0"/>
  </p:normalViewPr>
  <p:slideViewPr>
    <p:cSldViewPr snapToGrid="0">
      <p:cViewPr varScale="1">
        <p:scale>
          <a:sx n="121" d="100"/>
          <a:sy n="121" d="100"/>
        </p:scale>
        <p:origin x="-1824" y="-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18"/>
    </p:cViewPr>
  </p:sorterViewPr>
  <p:notesViewPr>
    <p:cSldViewPr snapToGrid="0">
      <p:cViewPr varScale="1">
        <p:scale>
          <a:sx n="45" d="100"/>
          <a:sy n="45" d="100"/>
        </p:scale>
        <p:origin x="-1349" y="-8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8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54188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Die Products Consortium Overview Presentation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1040EAC-7A81-41B1-82ED-32D8DDC98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11663"/>
            <a:ext cx="5148263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094" tIns="46713" rIns="95094" bIns="46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699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7675" algn="l" defTabSz="8699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2175" algn="l" defTabSz="8699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1438" algn="l" defTabSz="8699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82763" algn="l" defTabSz="8699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279525" y="6361113"/>
            <a:ext cx="18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1800" b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609600" y="914400"/>
            <a:ext cx="81534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242888" cy="6858000"/>
          </a:xfrm>
          <a:prstGeom prst="rect">
            <a:avLst/>
          </a:prstGeom>
          <a:solidFill>
            <a:srgbClr val="5000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C701-7A37-49BB-BC9F-8182D415D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131763"/>
            <a:ext cx="2101850" cy="6567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131763"/>
            <a:ext cx="6153150" cy="6567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663EA-405A-46E3-861C-8D40D9C7A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0525" y="842963"/>
            <a:ext cx="8374063" cy="58562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01329-670A-4700-A262-1E055647E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CF174-73D9-4630-8EB1-D5A11E582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BF8C9-684F-4A86-BDF2-10537FC2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842963"/>
            <a:ext cx="4110038" cy="58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842963"/>
            <a:ext cx="4111625" cy="58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36581-EEBA-482A-9624-B93A65E14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10EEF-1E82-4B5F-ABF9-EAB48E98D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7E455-467B-423C-9773-1F3353601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1C31F-EB12-408D-B226-2C268B040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62831-636B-43E5-AB88-35053345E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17A4-45A9-4FBA-9CDF-F670E0888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131763"/>
            <a:ext cx="7537450" cy="55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842963"/>
            <a:ext cx="8374063" cy="5856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21608" name="Text Box 8"/>
          <p:cNvSpPr txBox="1">
            <a:spLocks noChangeArrowheads="1"/>
          </p:cNvSpPr>
          <p:nvPr userDrawn="1"/>
        </p:nvSpPr>
        <p:spPr bwMode="auto">
          <a:xfrm>
            <a:off x="1279525" y="6361113"/>
            <a:ext cx="18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1800" b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92160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3475" y="6543675"/>
            <a:ext cx="1600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800000"/>
                </a:solidFill>
                <a:effectLst/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FA241D4A-24AA-4E96-8A1B-489B00562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 userDrawn="1"/>
        </p:nvSpPr>
        <p:spPr bwMode="auto">
          <a:xfrm>
            <a:off x="257175" y="792163"/>
            <a:ext cx="8505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1611" name="Text Box 11"/>
          <p:cNvSpPr txBox="1">
            <a:spLocks noChangeArrowheads="1"/>
          </p:cNvSpPr>
          <p:nvPr userDrawn="1"/>
        </p:nvSpPr>
        <p:spPr bwMode="auto">
          <a:xfrm>
            <a:off x="114300" y="6527800"/>
            <a:ext cx="4648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i="1">
                <a:solidFill>
                  <a:srgbClr val="00279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Indian Institute of Technology Kharagpur</a:t>
            </a:r>
          </a:p>
        </p:txBody>
      </p:sp>
      <p:sp>
        <p:nvSpPr>
          <p:cNvPr id="921613" name="Rectangle 13"/>
          <p:cNvSpPr>
            <a:spLocks noChangeArrowheads="1"/>
          </p:cNvSpPr>
          <p:nvPr userDrawn="1"/>
        </p:nvSpPr>
        <p:spPr bwMode="auto">
          <a:xfrm>
            <a:off x="0" y="0"/>
            <a:ext cx="176213" cy="6858000"/>
          </a:xfrm>
          <a:prstGeom prst="rect">
            <a:avLst/>
          </a:prstGeom>
          <a:solidFill>
            <a:srgbClr val="5000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1614" name="Text Box 14"/>
          <p:cNvSpPr txBox="1">
            <a:spLocks noChangeArrowheads="1"/>
          </p:cNvSpPr>
          <p:nvPr userDrawn="1"/>
        </p:nvSpPr>
        <p:spPr bwMode="auto">
          <a:xfrm>
            <a:off x="5383213" y="6540500"/>
            <a:ext cx="28130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Pallab Dasgupta</a:t>
            </a:r>
          </a:p>
        </p:txBody>
      </p:sp>
      <p:sp>
        <p:nvSpPr>
          <p:cNvPr id="921615" name="Line 15"/>
          <p:cNvSpPr>
            <a:spLocks noChangeShapeType="1"/>
          </p:cNvSpPr>
          <p:nvPr userDrawn="1"/>
        </p:nvSpPr>
        <p:spPr bwMode="auto">
          <a:xfrm flipV="1">
            <a:off x="242888" y="6497638"/>
            <a:ext cx="8901112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1616" name="Rectangle 16"/>
          <p:cNvSpPr>
            <a:spLocks noChangeArrowheads="1"/>
          </p:cNvSpPr>
          <p:nvPr userDrawn="1"/>
        </p:nvSpPr>
        <p:spPr bwMode="auto">
          <a:xfrm>
            <a:off x="8394700" y="0"/>
            <a:ext cx="749300" cy="771525"/>
          </a:xfrm>
          <a:prstGeom prst="rect">
            <a:avLst/>
          </a:prstGeom>
          <a:solidFill>
            <a:srgbClr val="00279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1617" name="Rectangle 17"/>
          <p:cNvSpPr>
            <a:spLocks noChangeArrowheads="1"/>
          </p:cNvSpPr>
          <p:nvPr userDrawn="1"/>
        </p:nvSpPr>
        <p:spPr bwMode="auto">
          <a:xfrm>
            <a:off x="8394700" y="0"/>
            <a:ext cx="374650" cy="3857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1618" name="Rectangle 18"/>
          <p:cNvSpPr>
            <a:spLocks noChangeArrowheads="1"/>
          </p:cNvSpPr>
          <p:nvPr userDrawn="1"/>
        </p:nvSpPr>
        <p:spPr bwMode="auto">
          <a:xfrm>
            <a:off x="8769350" y="374650"/>
            <a:ext cx="396875" cy="3857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1619" name="Rectangle 19"/>
          <p:cNvSpPr>
            <a:spLocks noChangeArrowheads="1"/>
          </p:cNvSpPr>
          <p:nvPr userDrawn="1"/>
        </p:nvSpPr>
        <p:spPr bwMode="auto">
          <a:xfrm>
            <a:off x="171450" y="0"/>
            <a:ext cx="187325" cy="7715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1620" name="Rectangle 20"/>
          <p:cNvSpPr>
            <a:spLocks noChangeArrowheads="1"/>
          </p:cNvSpPr>
          <p:nvPr userDrawn="1"/>
        </p:nvSpPr>
        <p:spPr bwMode="auto">
          <a:xfrm>
            <a:off x="7745413" y="0"/>
            <a:ext cx="638175" cy="7715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500093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7" r:id="rId2"/>
    <p:sldLayoutId id="2147483746" r:id="rId3"/>
    <p:sldLayoutId id="2147483745" r:id="rId4"/>
    <p:sldLayoutId id="2147483744" r:id="rId5"/>
    <p:sldLayoutId id="2147483743" r:id="rId6"/>
    <p:sldLayoutId id="2147483742" r:id="rId7"/>
    <p:sldLayoutId id="2147483741" r:id="rId8"/>
    <p:sldLayoutId id="2147483740" r:id="rId9"/>
    <p:sldLayoutId id="2147483739" r:id="rId10"/>
    <p:sldLayoutId id="2147483738" r:id="rId11"/>
    <p:sldLayoutId id="2147483737" r:id="rId12"/>
  </p:sldLayoutIdLst>
  <p:transition>
    <p:dissolv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2400" b="1">
          <a:solidFill>
            <a:srgbClr val="00279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tx1"/>
        </a:buClr>
        <a:buFont typeface="Arial" charset="0"/>
        <a:buChar char="■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tx1"/>
        </a:buClr>
        <a:buFont typeface="Arial" charset="0"/>
        <a:buChar char="●"/>
        <a:defRPr sz="2400" b="1">
          <a:solidFill>
            <a:srgbClr val="800000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7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79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8" descr="top_i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25" y="4568906"/>
            <a:ext cx="3048000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427" name="Rectangle 3"/>
          <p:cNvSpPr>
            <a:spLocks noChangeArrowheads="1"/>
          </p:cNvSpPr>
          <p:nvPr/>
        </p:nvSpPr>
        <p:spPr bwMode="auto">
          <a:xfrm>
            <a:off x="965200" y="685800"/>
            <a:ext cx="78898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endParaRPr lang="en-US" sz="2800" i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1428" name="Rectangle 4"/>
          <p:cNvSpPr>
            <a:spLocks noChangeArrowheads="1"/>
          </p:cNvSpPr>
          <p:nvPr/>
        </p:nvSpPr>
        <p:spPr bwMode="auto">
          <a:xfrm>
            <a:off x="3933005" y="3636203"/>
            <a:ext cx="4473575" cy="225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Prof. </a:t>
            </a:r>
            <a:r>
              <a:rPr lang="en-US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Pallab</a:t>
            </a: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Dasgupta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2" charset="0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Dept. of Computer Science &amp; Engineering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Indian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Institute of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Technology,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Kharagpur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2" charset="0"/>
              <a:cs typeface="+mn-cs"/>
            </a:endParaRPr>
          </a:p>
          <a:p>
            <a:pPr eaLnBrk="0" hangingPunct="0">
              <a:defRPr/>
            </a:pPr>
            <a:endParaRPr lang="en-US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2" charset="0"/>
              <a:cs typeface="+mn-cs"/>
            </a:endParaRPr>
          </a:p>
        </p:txBody>
      </p:sp>
      <p:sp>
        <p:nvSpPr>
          <p:cNvPr id="2151431" name="Line 7"/>
          <p:cNvSpPr>
            <a:spLocks noChangeShapeType="1"/>
          </p:cNvSpPr>
          <p:nvPr/>
        </p:nvSpPr>
        <p:spPr bwMode="auto">
          <a:xfrm>
            <a:off x="654050" y="2897188"/>
            <a:ext cx="5295900" cy="0"/>
          </a:xfrm>
          <a:prstGeom prst="line">
            <a:avLst/>
          </a:prstGeom>
          <a:noFill/>
          <a:ln w="28575">
            <a:solidFill>
              <a:srgbClr val="00279F"/>
            </a:solidFill>
            <a:round/>
            <a:headEnd/>
            <a:tailEnd/>
          </a:ln>
          <a:effectLst>
            <a:outerShdw dist="56796" dir="1593903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6389" name="Picture 11" descr="iit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1338" y="3747494"/>
            <a:ext cx="7127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6142" y="1323070"/>
            <a:ext cx="773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2" charset="0"/>
                <a:cs typeface="+mn-cs"/>
              </a:rPr>
              <a:t>Formal Analysis of Hybrid Systems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Parallel composition of hybrid systems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Let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=(Loc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Lab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Edg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Act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Inv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=(Loc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Lab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Edg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Act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Inv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be two hybrid systems over a common set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of variables. 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Let it be so that whenever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performs a discrete transition with the synchronization label 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Lab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∩ Lab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, then so does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H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.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The product 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  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is the hybrid system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(Loc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Loc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Lab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en-US" sz="1800" b="0" dirty="0" smtClean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Lab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Act, Inv) 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such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that:</a:t>
            </a:r>
          </a:p>
          <a:p>
            <a:pPr lvl="1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),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a,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,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sz="180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’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’ 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iff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0" lvl="3" indent="-342900">
              <a:buFont typeface="+mj-lt"/>
              <a:buAutoNum type="arabicParenR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a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 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1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sz="160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’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</a:rPr>
              <a:t>1  </a:t>
            </a:r>
            <a:r>
              <a:rPr lang="en-US" sz="1600" dirty="0" smtClean="0">
                <a:solidFill>
                  <a:schemeClr val="tx2"/>
                </a:solidFill>
              </a:rPr>
              <a:t>and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a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 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2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60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’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sz="1600" dirty="0" smtClean="0">
                <a:solidFill>
                  <a:schemeClr val="tx2"/>
                </a:solidFill>
              </a:rPr>
              <a:t>Either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= a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= 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;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cs typeface="Times New Roman" pitchFamily="18" charset="0"/>
              </a:rPr>
              <a:t>or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a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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 Lab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and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=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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;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or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=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  </a:t>
            </a:r>
            <a:r>
              <a:rPr lang="en-US" sz="1600" dirty="0" smtClean="0">
                <a:solidFill>
                  <a:schemeClr val="tx2"/>
                </a:solidFill>
              </a:rPr>
              <a:t>and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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Lab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</a:rPr>
              <a:t>1,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 = 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1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∩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;</a:t>
            </a:r>
          </a:p>
          <a:p>
            <a:pPr lvl="1"/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Act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=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Act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∩ Act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Inv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=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Inv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∩ Inv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It follows that all runs of the product system are runs of both component systems: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The product of two time-deterministic hybrid systems is also time-deterministic.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89040" y="1573364"/>
          <a:ext cx="3906244" cy="296677"/>
        </p:xfrm>
        <a:graphic>
          <a:graphicData uri="http://schemas.openxmlformats.org/presentationml/2006/ole">
            <p:oleObj spid="_x0000_s25602" name="Equation" r:id="rId3" imgW="3009600" imgH="228600" progId="Equation.3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The Parallel composition of hybrid systems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Linear Hybrid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</a:t>
            </a:r>
            <a:r>
              <a:rPr lang="en-US" sz="1800" i="1" dirty="0" smtClean="0"/>
              <a:t>linear</a:t>
            </a:r>
            <a:r>
              <a:rPr lang="en-US" sz="1800" dirty="0" smtClean="0"/>
              <a:t> </a:t>
            </a:r>
            <a:r>
              <a:rPr lang="en-US" sz="1800" i="1" dirty="0" smtClean="0"/>
              <a:t>term</a:t>
            </a:r>
            <a:r>
              <a:rPr lang="en-US" sz="1800" dirty="0" smtClean="0"/>
              <a:t> over the set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dirty="0" smtClean="0"/>
              <a:t> of variables is linear combination of the variables in </a:t>
            </a:r>
            <a:r>
              <a:rPr lang="en-US" sz="1800" i="1" dirty="0" err="1" smtClean="0"/>
              <a:t>Var</a:t>
            </a:r>
            <a:r>
              <a:rPr lang="en-US" sz="1800" dirty="0" smtClean="0"/>
              <a:t> with integer coefficients.</a:t>
            </a:r>
          </a:p>
          <a:p>
            <a:r>
              <a:rPr lang="en-US" sz="1800" dirty="0" smtClean="0"/>
              <a:t>A </a:t>
            </a:r>
            <a:r>
              <a:rPr lang="en-US" sz="1800" i="1" dirty="0" smtClean="0"/>
              <a:t>linear</a:t>
            </a:r>
            <a:r>
              <a:rPr lang="en-US" sz="1800" dirty="0" smtClean="0"/>
              <a:t> formula over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dirty="0" smtClean="0"/>
              <a:t> is a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combination of inequalities between linear terms over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i="1" dirty="0" smtClean="0"/>
              <a:t>.</a:t>
            </a:r>
          </a:p>
          <a:p>
            <a:r>
              <a:rPr lang="en-US" sz="1800" dirty="0" smtClean="0"/>
              <a:t>The time-deterministic hybrid system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H = (Loc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Lab,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, Act, Inv)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is linear if its activities, invariants, and transition relations can be defined by linear expressions over the set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of variables:</a:t>
            </a:r>
          </a:p>
          <a:p>
            <a:pPr lvl="1">
              <a:buFont typeface="Wingdings" pitchFamily="2" charset="2"/>
              <a:buChar char="Ø"/>
            </a:pP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For all locations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, </a:t>
            </a:r>
            <a:r>
              <a:rPr lang="en-US" sz="1600" dirty="0" smtClean="0">
                <a:cs typeface="Times New Roman" pitchFamily="18" charset="0"/>
              </a:rPr>
              <a:t>the activities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Act(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600" dirty="0" smtClean="0">
                <a:cs typeface="Times New Roman" pitchFamily="18" charset="0"/>
              </a:rPr>
              <a:t>are defined by a set of differential equations of the form             , one for each variable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Var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, where </a:t>
            </a:r>
            <a:r>
              <a:rPr lang="en-US" sz="16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k</a:t>
            </a:r>
            <a:r>
              <a:rPr lang="en-US" sz="16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 </a:t>
            </a:r>
            <a:r>
              <a:rPr lang="en-US" sz="1600" dirty="0" smtClean="0">
                <a:cs typeface="Times New Roman" pitchFamily="18" charset="0"/>
                <a:sym typeface="Symbol"/>
              </a:rPr>
              <a:t>is an integer constant: for all valuation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l-GR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</a:t>
            </a:r>
            <a:r>
              <a:rPr lang="en-US" sz="1600" dirty="0" smtClean="0">
                <a:cs typeface="Times New Roman" pitchFamily="18" charset="0"/>
                <a:sym typeface="Symbol"/>
              </a:rPr>
              <a:t>, variables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Var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, and nonnegative </a:t>
            </a:r>
            <a:r>
              <a:rPr lang="en-US" sz="1600" dirty="0" err="1" smtClean="0">
                <a:cs typeface="Times New Roman" pitchFamily="18" charset="0"/>
              </a:rPr>
              <a:t>reals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6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160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600" i="1" dirty="0" smtClean="0"/>
          </a:p>
          <a:p>
            <a:pPr lvl="1"/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96164" y="3962013"/>
          <a:ext cx="540301" cy="385929"/>
        </p:xfrm>
        <a:graphic>
          <a:graphicData uri="http://schemas.openxmlformats.org/presentationml/2006/ole">
            <p:oleObj spid="_x0000_s27650" name="Equation" r:id="rId3" imgW="444240" imgH="3171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68663" y="4899025"/>
          <a:ext cx="2544762" cy="460375"/>
        </p:xfrm>
        <a:graphic>
          <a:graphicData uri="http://schemas.openxmlformats.org/presentationml/2006/ole">
            <p:oleObj spid="_x0000_s27654" name="Equation" r:id="rId4" imgW="1333440" imgH="2412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endParaRPr lang="en-US" sz="1600" dirty="0" smtClean="0"/>
          </a:p>
          <a:p>
            <a:pPr marL="800100" lvl="1" indent="-342900">
              <a:buFont typeface="+mj-lt"/>
              <a:buAutoNum type="arabicPeriod" startAt="2"/>
            </a:pPr>
            <a:r>
              <a:rPr lang="en-US" sz="1600" dirty="0" smtClean="0"/>
              <a:t>For all location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</a:t>
            </a:r>
            <a:r>
              <a:rPr lang="en-US" sz="1600" dirty="0" smtClean="0">
                <a:cs typeface="Times New Roman" pitchFamily="18" charset="0"/>
              </a:rPr>
              <a:t>the invariant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Inv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/>
              <a:t>is defined by a linear formula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</a:t>
            </a:r>
            <a:r>
              <a:rPr lang="en-US" sz="1600" dirty="0" smtClean="0">
                <a:sym typeface="Symbol"/>
              </a:rPr>
              <a:t>  over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Var</a:t>
            </a:r>
            <a:r>
              <a:rPr lang="en-US" sz="1600" i="1" dirty="0" smtClean="0">
                <a:sym typeface="Symbol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600" i="1" dirty="0" smtClean="0"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i="1" dirty="0" smtClean="0"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i="1" dirty="0" smtClean="0">
              <a:sym typeface="Symbol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en-US" sz="1600" dirty="0" smtClean="0">
                <a:sym typeface="Symbol"/>
              </a:rPr>
              <a:t>For all transitions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Edg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the transition relation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600" dirty="0" smtClean="0">
                <a:cs typeface="Times New Roman" pitchFamily="18" charset="0"/>
                <a:sym typeface="Symbol"/>
              </a:rPr>
              <a:t> is defined by a guarded set of nondeterministic assignments.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1600" dirty="0" smtClean="0">
                <a:cs typeface="Times New Roman" pitchFamily="18" charset="0"/>
                <a:sym typeface="Symbol"/>
              </a:rPr>
              <a:t>      Here, the guard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 </a:t>
            </a:r>
            <a:r>
              <a:rPr lang="en-US" sz="1600" dirty="0" smtClean="0">
                <a:cs typeface="Times New Roman" pitchFamily="18" charset="0"/>
                <a:sym typeface="Symbol"/>
              </a:rPr>
              <a:t> is a linear formula, and both interval boundaries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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x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600" dirty="0" smtClean="0">
                <a:cs typeface="Times New Roman" pitchFamily="18" charset="0"/>
                <a:sym typeface="Symbol"/>
              </a:rPr>
              <a:t>and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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600" dirty="0" smtClean="0">
                <a:cs typeface="Times New Roman" pitchFamily="18" charset="0"/>
                <a:sym typeface="Symbol"/>
              </a:rPr>
              <a:t>are linear terms for each variable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x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sz="16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Var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600" dirty="0" smtClean="0">
                <a:cs typeface="Times New Roman" pitchFamily="18" charset="0"/>
                <a:sym typeface="Symbol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i="1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i="1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17905" y="1746691"/>
          <a:ext cx="2318474" cy="368356"/>
        </p:xfrm>
        <a:graphic>
          <a:graphicData uri="http://schemas.openxmlformats.org/presentationml/2006/ole">
            <p:oleObj spid="_x0000_s28674" name="Equation" r:id="rId3" imgW="135864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49575" y="3148013"/>
          <a:ext cx="2909888" cy="368300"/>
        </p:xfrm>
        <a:graphic>
          <a:graphicData uri="http://schemas.openxmlformats.org/presentationml/2006/ole">
            <p:oleObj spid="_x0000_s28675" name="Equation" r:id="rId4" imgW="180324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11475" y="4423701"/>
          <a:ext cx="5546849" cy="366623"/>
        </p:xfrm>
        <a:graphic>
          <a:graphicData uri="http://schemas.openxmlformats.org/presentationml/2006/ole">
            <p:oleObj spid="_x0000_s28676" name="Equation" r:id="rId5" imgW="3466800" imgH="228600" progId="Equation.3">
              <p:embed/>
            </p:oleObj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800" dirty="0" smtClean="0"/>
              <a:t>Linear Hybrid Systems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Special cases of linear hybrid systems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Act(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ℓ.x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) = 0 </a:t>
            </a:r>
            <a:r>
              <a:rPr lang="en-US" sz="1800" dirty="0" smtClean="0"/>
              <a:t>for each location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</a:t>
            </a:r>
            <a:r>
              <a:rPr lang="en-US" sz="1800" dirty="0" smtClean="0"/>
              <a:t> then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1800" dirty="0" smtClean="0"/>
              <a:t> is a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discrete</a:t>
            </a:r>
            <a:r>
              <a:rPr lang="en-US" sz="1800" i="1" dirty="0" smtClean="0"/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variable</a:t>
            </a:r>
            <a:r>
              <a:rPr lang="en-US" sz="1800" dirty="0" smtClean="0"/>
              <a:t>. A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discrete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system</a:t>
            </a:r>
            <a:r>
              <a:rPr lang="en-US" sz="1800" dirty="0" smtClean="0"/>
              <a:t> is a linear hybrid system all of whose variables are discrete.</a:t>
            </a:r>
          </a:p>
          <a:p>
            <a:endParaRPr lang="en-US" sz="1800" dirty="0" smtClean="0"/>
          </a:p>
          <a:p>
            <a:r>
              <a:rPr lang="en-US" sz="1800" dirty="0" smtClean="0"/>
              <a:t>A discrete variable x is a proposition if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e, x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{0, 1}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for each transition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Edg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.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finite-state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system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is a linear hybrid system all of whose variables are proposition.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If 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Act(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ℓ.x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) = 1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 for each location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and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e, x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{0, x}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for each transition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, then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x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is a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clock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. Thus: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The value of a clock increases uniformly with time, and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 discrete transition either resets a clock to 0, or leaves it unchanged.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timed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automation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is a linear hybrid system all of whose variables are propositions or clocks, and the linear expressions are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boolean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combinations of inequalities of a particular form.</a:t>
            </a:r>
          </a:p>
          <a:p>
            <a:endParaRPr lang="en-US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i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If there is a nonzero integer constant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k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</a:t>
            </a:r>
            <a:r>
              <a:rPr lang="en-US" sz="1800" dirty="0" smtClean="0"/>
              <a:t> such that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Act(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x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) = k</a:t>
            </a:r>
            <a:r>
              <a:rPr lang="en-US" sz="1800" dirty="0" smtClean="0"/>
              <a:t> for each location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/>
              <a:t> and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e, x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{0,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}</a:t>
            </a:r>
            <a:r>
              <a:rPr lang="en-US" sz="1800" dirty="0" smtClean="0"/>
              <a:t> for each transition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</a:t>
            </a:r>
            <a:r>
              <a:rPr lang="en-US" sz="1800" dirty="0" smtClean="0"/>
              <a:t>, then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x</a:t>
            </a:r>
            <a:r>
              <a:rPr lang="en-US" sz="1800" dirty="0" smtClean="0"/>
              <a:t> is a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skewed clock</a:t>
            </a:r>
            <a:r>
              <a:rPr lang="en-US" sz="1800" dirty="0" smtClean="0"/>
              <a:t>. A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multirate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timed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system</a:t>
            </a:r>
            <a:r>
              <a:rPr lang="en-US" sz="1800" dirty="0" smtClean="0"/>
              <a:t> is a linear hybrid system all of whose variables are propositions and skewed clocks. An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n-rate</a:t>
            </a:r>
            <a:r>
              <a:rPr lang="en-US" sz="1800" dirty="0" smtClean="0"/>
              <a:t> </a:t>
            </a:r>
            <a:r>
              <a:rPr lang="en-US" sz="1800" i="1" dirty="0" smtClean="0"/>
              <a:t>timed system </a:t>
            </a:r>
            <a:r>
              <a:rPr lang="en-US" sz="1800" dirty="0" smtClean="0"/>
              <a:t>is a </a:t>
            </a:r>
            <a:r>
              <a:rPr lang="en-US" sz="1800" dirty="0" err="1" smtClean="0"/>
              <a:t>multirate</a:t>
            </a:r>
            <a:r>
              <a:rPr lang="en-US" sz="1800" dirty="0" smtClean="0"/>
              <a:t> timed system whose skewed clocks proceed at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n </a:t>
            </a:r>
            <a:r>
              <a:rPr lang="en-US" sz="1800" dirty="0" smtClean="0"/>
              <a:t>different rates.</a:t>
            </a:r>
          </a:p>
          <a:p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Act(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x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{0, 1}</a:t>
            </a:r>
            <a:r>
              <a:rPr lang="en-US" sz="1800" dirty="0" smtClean="0"/>
              <a:t> for each location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800" dirty="0" smtClean="0"/>
              <a:t>and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e, x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{0,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} </a:t>
            </a:r>
            <a:r>
              <a:rPr lang="en-US" sz="1800" dirty="0" smtClean="0"/>
              <a:t>for each transition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</a:t>
            </a:r>
            <a:r>
              <a:rPr lang="en-US" sz="1800" dirty="0" smtClean="0"/>
              <a:t>, then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1800" dirty="0" smtClean="0"/>
              <a:t> is an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integrator</a:t>
            </a:r>
            <a:r>
              <a:rPr lang="en-US" sz="1800" dirty="0" smtClean="0"/>
              <a:t>. It is basically a clock that is typically used to measure accumulated durations. An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integrator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system</a:t>
            </a:r>
            <a:r>
              <a:rPr lang="en-US" sz="1800" dirty="0" smtClean="0"/>
              <a:t> is linear hybrid system all of whose variables are propositions and integrators.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Special cases of linear hybrid systems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Examples of Linear Hybrid Systems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1721" y="1550505"/>
            <a:ext cx="5836258" cy="43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45273" y="1105231"/>
            <a:ext cx="255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  Water-level monitor: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04" y="1248356"/>
            <a:ext cx="2584174" cy="540687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A leaking gas burner: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92" y="2196465"/>
            <a:ext cx="8202435" cy="27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Examples of Linear Hybrid Systems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842964"/>
            <a:ext cx="3601030" cy="548514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A temperature control system: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80" y="1356197"/>
            <a:ext cx="7482178" cy="49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Examples of Linear Hybrid Systems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6" y="842964"/>
            <a:ext cx="2638922" cy="492855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A game of billiards: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9" y="1395570"/>
            <a:ext cx="6911628" cy="492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Examples of Linear Hybrid Systems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34"/>
            <a:ext cx="8229600" cy="53273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Model for Hybrid System</a:t>
            </a:r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cs typeface="Arial" pitchFamily="34" charset="0"/>
              </a:rPr>
              <a:t>A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hybrid system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= (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Loc, </a:t>
            </a:r>
            <a:r>
              <a:rPr lang="en-US" sz="1800" b="1" i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Var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, Lab, </a:t>
            </a:r>
            <a:r>
              <a:rPr lang="en-US" sz="1800" b="1" i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Edg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, Act, Inv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) </a:t>
            </a:r>
            <a:r>
              <a:rPr lang="en-US" sz="1800" b="1" dirty="0" smtClean="0">
                <a:cs typeface="Arial" pitchFamily="34" charset="0"/>
              </a:rPr>
              <a:t>Consists of six components:</a:t>
            </a:r>
          </a:p>
          <a:p>
            <a:pPr>
              <a:buNone/>
            </a:pPr>
            <a:endParaRPr lang="en-US" sz="1600" b="1" dirty="0" smtClean="0"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cs typeface="Arial" pitchFamily="34" charset="0"/>
              </a:rPr>
              <a:t>A finite set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Loc</a:t>
            </a:r>
            <a:r>
              <a:rPr lang="en-US" sz="1800" b="1" dirty="0" smtClean="0">
                <a:cs typeface="Arial" pitchFamily="34" charset="0"/>
              </a:rPr>
              <a:t> of vertices called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locations</a:t>
            </a:r>
            <a:r>
              <a:rPr lang="en-US" sz="1800" b="1" dirty="0" smtClean="0">
                <a:cs typeface="Arial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1800" b="1" dirty="0" smtClean="0"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cs typeface="Arial" pitchFamily="34" charset="0"/>
              </a:rPr>
              <a:t>A finite set </a:t>
            </a:r>
            <a:r>
              <a:rPr lang="en-US" sz="1800" b="1" i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800" b="1" i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Var</a:t>
            </a:r>
            <a:r>
              <a:rPr lang="en-US" sz="1800" b="1" i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800" b="1" dirty="0" smtClean="0">
                <a:cs typeface="Arial" pitchFamily="34" charset="0"/>
              </a:rPr>
              <a:t>of real valued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variables</a:t>
            </a:r>
            <a:r>
              <a:rPr lang="en-US" sz="1800" b="1" dirty="0" smtClean="0">
                <a:cs typeface="Arial" pitchFamily="34" charset="0"/>
              </a:rPr>
              <a:t>.</a:t>
            </a:r>
            <a:r>
              <a:rPr lang="en-US" sz="1800" b="1" dirty="0">
                <a:cs typeface="Arial" pitchFamily="34" charset="0"/>
              </a:rPr>
              <a:t> </a:t>
            </a:r>
            <a:endParaRPr lang="en-US" sz="1800" b="1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cs typeface="Arial" pitchFamily="34" charset="0"/>
              </a:rPr>
              <a:t>We write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</a:t>
            </a:r>
            <a:r>
              <a:rPr lang="en-US" sz="1600" b="1" dirty="0" smtClean="0">
                <a:cs typeface="Arial" pitchFamily="34" charset="0"/>
              </a:rPr>
              <a:t> for the set of valuations. A </a:t>
            </a:r>
            <a:r>
              <a:rPr lang="en-US" sz="1600" dirty="0" smtClean="0">
                <a:cs typeface="Arial" pitchFamily="34" charset="0"/>
              </a:rPr>
              <a:t>valuation  </a:t>
            </a:r>
            <a:r>
              <a:rPr lang="el-GR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ν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cs typeface="Arial" pitchFamily="34" charset="0"/>
              </a:rPr>
              <a:t> is a function that assigns a real-value </a:t>
            </a:r>
            <a:r>
              <a:rPr lang="el-GR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ν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(x)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cs typeface="Arial" pitchFamily="34" charset="0"/>
              </a:rPr>
              <a:t>   to each variable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Var</a:t>
            </a:r>
            <a:r>
              <a:rPr lang="en-US" sz="1600" dirty="0" smtClean="0">
                <a:cs typeface="Arial" pitchFamily="34" charset="0"/>
              </a:rPr>
              <a:t>.</a:t>
            </a:r>
            <a:endParaRPr lang="en-US" sz="1600" b="1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cs typeface="Arial" pitchFamily="34" charset="0"/>
              </a:rPr>
              <a:t>A state is a pair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l-GR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ν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600" b="1" dirty="0" smtClean="0">
                <a:cs typeface="Arial" pitchFamily="34" charset="0"/>
              </a:rPr>
              <a:t>consisting of a location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Loc </a:t>
            </a:r>
            <a:r>
              <a:rPr lang="en-US" sz="1600" b="1" dirty="0" smtClean="0">
                <a:cs typeface="Arial" pitchFamily="34" charset="0"/>
              </a:rPr>
              <a:t>and a valuation </a:t>
            </a:r>
            <a:r>
              <a:rPr lang="en-US" sz="1600" b="1" i="1" dirty="0" smtClean="0">
                <a:cs typeface="Arial" pitchFamily="34" charset="0"/>
              </a:rPr>
              <a:t> </a:t>
            </a:r>
            <a:r>
              <a:rPr lang="el-GR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ν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V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sz="1600" b="1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cs typeface="Arial" pitchFamily="34" charset="0"/>
              </a:rPr>
              <a:t>A finite set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Lab</a:t>
            </a:r>
            <a:r>
              <a:rPr lang="en-US" sz="1800" b="1" dirty="0" smtClean="0">
                <a:cs typeface="Arial" pitchFamily="34" charset="0"/>
              </a:rPr>
              <a:t> of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synchronization</a:t>
            </a:r>
            <a:r>
              <a:rPr lang="en-US" sz="1800" b="1" dirty="0" smtClean="0">
                <a:cs typeface="Arial" pitchFamily="34" charset="0"/>
              </a:rPr>
              <a:t> labels.</a:t>
            </a:r>
          </a:p>
          <a:p>
            <a:pPr lvl="1"/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Lab </a:t>
            </a:r>
            <a:r>
              <a:rPr lang="en-US" sz="1800" b="1" dirty="0" smtClean="0">
                <a:cs typeface="Arial" pitchFamily="34" charset="0"/>
              </a:rPr>
              <a:t>necessarily contains the stutter label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 </a:t>
            </a:r>
            <a:r>
              <a:rPr lang="en-US" sz="1800" dirty="0" smtClean="0">
                <a:cs typeface="Arial" pitchFamily="34" charset="0"/>
              </a:rPr>
              <a:t>i.e.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b="1" dirty="0" smtClean="0">
                <a:cs typeface="Arial" pitchFamily="34" charset="0"/>
              </a:rPr>
              <a:t>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Lab.</a:t>
            </a:r>
            <a:r>
              <a:rPr lang="en-US" sz="1800" b="1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</a:t>
            </a:r>
            <a:endParaRPr lang="en-US" sz="1800" b="1" i="1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818" y="1741337"/>
            <a:ext cx="5860112" cy="412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932" y="1152938"/>
            <a:ext cx="427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Game of billiards, movement of the grey ball: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Examples of Linear Hybrid Systems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959122" cy="557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Reachability</a:t>
            </a:r>
            <a:r>
              <a:rPr lang="en-US" sz="2400" dirty="0" smtClean="0"/>
              <a:t> Problem for Linear Hybrid Systems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Let </a:t>
            </a:r>
            <a:r>
              <a:rPr lang="en-US" sz="1800" i="1" dirty="0" smtClean="0">
                <a:sym typeface="Symbol"/>
              </a:rPr>
              <a:t></a:t>
            </a:r>
            <a:r>
              <a:rPr lang="en-US" sz="1800" dirty="0" smtClean="0">
                <a:sym typeface="Symbol"/>
              </a:rPr>
              <a:t>  </a:t>
            </a:r>
            <a:r>
              <a:rPr lang="en-US" sz="1800" dirty="0" smtClean="0"/>
              <a:t>and </a:t>
            </a:r>
            <a:r>
              <a:rPr lang="en-US" sz="1800" i="1" dirty="0" smtClean="0">
                <a:sym typeface="Symbol"/>
              </a:rPr>
              <a:t></a:t>
            </a:r>
            <a:r>
              <a:rPr lang="en-US" sz="1800" dirty="0" smtClean="0">
                <a:sym typeface="Symbol"/>
              </a:rPr>
              <a:t> are two states  of a hybrid system </a:t>
            </a:r>
            <a:r>
              <a:rPr lang="en-US" sz="1800" i="1" dirty="0" smtClean="0">
                <a:sym typeface="Symbol"/>
              </a:rPr>
              <a:t>H</a:t>
            </a:r>
            <a:r>
              <a:rPr lang="en-US" sz="1800" dirty="0" smtClean="0">
                <a:sym typeface="Symbol"/>
              </a:rPr>
              <a:t>.</a:t>
            </a: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The state </a:t>
            </a:r>
            <a:r>
              <a:rPr lang="en-US" sz="1800" i="1" dirty="0" smtClean="0">
                <a:sym typeface="Symbol"/>
              </a:rPr>
              <a:t></a:t>
            </a:r>
            <a:r>
              <a:rPr lang="en-US" sz="1800" dirty="0" smtClean="0">
                <a:sym typeface="Symbol"/>
              </a:rPr>
              <a:t>  is reachable from the state </a:t>
            </a:r>
            <a:r>
              <a:rPr lang="en-US" sz="1800" i="1" dirty="0" smtClean="0">
                <a:sym typeface="Symbol"/>
              </a:rPr>
              <a:t> ,</a:t>
            </a:r>
            <a:r>
              <a:rPr lang="en-US" sz="1800" dirty="0" smtClean="0">
                <a:sym typeface="Symbol"/>
              </a:rPr>
              <a:t> written </a:t>
            </a:r>
            <a:r>
              <a:rPr lang="en-US" sz="1800" i="1" dirty="0" smtClean="0">
                <a:sym typeface="Symbol"/>
              </a:rPr>
              <a:t> </a:t>
            </a:r>
            <a:r>
              <a:rPr lang="en-US" sz="1800" dirty="0" smtClean="0">
                <a:sym typeface="Symbol"/>
              </a:rPr>
              <a:t>*</a:t>
            </a:r>
            <a:r>
              <a:rPr lang="en-US" sz="1800" i="1" baseline="300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</a:t>
            </a:r>
            <a:r>
              <a:rPr lang="en-US" sz="1800" dirty="0" smtClean="0">
                <a:sym typeface="Symbol"/>
              </a:rPr>
              <a:t>  if there is a run of </a:t>
            </a:r>
            <a:r>
              <a:rPr lang="en-US" sz="1800" i="1" dirty="0" smtClean="0">
                <a:sym typeface="Symbol"/>
              </a:rPr>
              <a:t>H</a:t>
            </a:r>
            <a:r>
              <a:rPr lang="en-US" sz="1800" dirty="0" smtClean="0">
                <a:sym typeface="Symbol"/>
              </a:rPr>
              <a:t> that starts in </a:t>
            </a:r>
            <a:r>
              <a:rPr lang="en-US" sz="1800" i="1" dirty="0" smtClean="0">
                <a:sym typeface="Symbol"/>
              </a:rPr>
              <a:t>  </a:t>
            </a:r>
            <a:r>
              <a:rPr lang="en-US" sz="1800" dirty="0" smtClean="0">
                <a:sym typeface="Symbol"/>
              </a:rPr>
              <a:t>and ends in</a:t>
            </a:r>
            <a:r>
              <a:rPr lang="en-US" sz="1800" i="1" dirty="0" smtClean="0">
                <a:sym typeface="Symbol"/>
              </a:rPr>
              <a:t> </a:t>
            </a:r>
            <a:r>
              <a:rPr lang="en-US" sz="1800" dirty="0" smtClean="0">
                <a:sym typeface="Symbol"/>
              </a:rPr>
              <a:t>  .</a:t>
            </a: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The </a:t>
            </a:r>
            <a:r>
              <a:rPr lang="en-US" sz="1800" dirty="0" err="1" smtClean="0">
                <a:sym typeface="Symbol"/>
              </a:rPr>
              <a:t>reachability</a:t>
            </a:r>
            <a:r>
              <a:rPr lang="en-US" sz="1800" dirty="0" smtClean="0">
                <a:sym typeface="Symbol"/>
              </a:rPr>
              <a:t> question asks, then, if </a:t>
            </a:r>
            <a:r>
              <a:rPr lang="en-US" sz="1800" i="1" dirty="0" smtClean="0">
                <a:sym typeface="Symbol"/>
              </a:rPr>
              <a:t> </a:t>
            </a:r>
            <a:r>
              <a:rPr lang="en-US" sz="1800" dirty="0" smtClean="0">
                <a:sym typeface="Symbol"/>
              </a:rPr>
              <a:t>*</a:t>
            </a:r>
            <a:r>
              <a:rPr lang="en-US" sz="1800" i="1" baseline="300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</a:t>
            </a:r>
            <a:r>
              <a:rPr lang="en-US" sz="1800" dirty="0" smtClean="0">
                <a:sym typeface="Symbol"/>
              </a:rPr>
              <a:t> f or  two given states </a:t>
            </a:r>
            <a:r>
              <a:rPr lang="en-US" sz="1800" i="1" dirty="0" smtClean="0">
                <a:sym typeface="Symbol"/>
              </a:rPr>
              <a:t> </a:t>
            </a:r>
            <a:r>
              <a:rPr lang="en-US" sz="1800" dirty="0" smtClean="0">
                <a:sym typeface="Symbol"/>
              </a:rPr>
              <a:t>and </a:t>
            </a:r>
            <a:r>
              <a:rPr lang="en-US" sz="1800" i="1" dirty="0" smtClean="0">
                <a:sym typeface="Symbol"/>
              </a:rPr>
              <a:t></a:t>
            </a:r>
            <a:r>
              <a:rPr lang="en-US" sz="1800" dirty="0" smtClean="0">
                <a:sym typeface="Symbol"/>
              </a:rPr>
              <a:t> of a hybrid system </a:t>
            </a:r>
            <a:r>
              <a:rPr lang="en-US" sz="1800" i="1" dirty="0" smtClean="0">
                <a:sym typeface="Symbol"/>
              </a:rPr>
              <a:t>H</a:t>
            </a:r>
            <a:r>
              <a:rPr lang="en-US" sz="1800" dirty="0" smtClean="0">
                <a:sym typeface="Symbol"/>
              </a:rPr>
              <a:t>.</a:t>
            </a: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The verification of invariance properties is equivalent to the </a:t>
            </a:r>
            <a:r>
              <a:rPr lang="en-US" sz="1800" dirty="0" err="1" smtClean="0">
                <a:sym typeface="Symbol"/>
              </a:rPr>
              <a:t>reachability</a:t>
            </a:r>
            <a:r>
              <a:rPr lang="en-US" sz="1800" dirty="0" smtClean="0">
                <a:sym typeface="Symbol"/>
              </a:rPr>
              <a:t> question: a set </a:t>
            </a:r>
            <a:r>
              <a:rPr lang="en-US" sz="1800" i="1" dirty="0" smtClean="0">
                <a:sym typeface="Symbol"/>
              </a:rPr>
              <a:t>R</a:t>
            </a:r>
            <a:r>
              <a:rPr lang="en-US" sz="1800" dirty="0" smtClean="0">
                <a:sym typeface="Symbol"/>
              </a:rPr>
              <a:t>   of states is an invariant of the hybrid system </a:t>
            </a:r>
            <a:r>
              <a:rPr lang="en-US" sz="1800" i="1" dirty="0" smtClean="0">
                <a:sym typeface="Symbol"/>
              </a:rPr>
              <a:t>H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iff</a:t>
            </a:r>
            <a:r>
              <a:rPr lang="en-US" sz="1800" dirty="0" smtClean="0">
                <a:sym typeface="Symbol"/>
              </a:rPr>
              <a:t> no state in  - </a:t>
            </a:r>
            <a:r>
              <a:rPr lang="en-US" sz="1800" i="1" dirty="0" smtClean="0">
                <a:sym typeface="Symbol"/>
              </a:rPr>
              <a:t>R </a:t>
            </a:r>
            <a:r>
              <a:rPr lang="en-US" sz="1800" dirty="0" smtClean="0">
                <a:sym typeface="Symbol"/>
              </a:rPr>
              <a:t>is reachable from an initial state of </a:t>
            </a:r>
            <a:r>
              <a:rPr lang="en-US" sz="1800" i="1" dirty="0" smtClean="0">
                <a:sym typeface="Symbol"/>
              </a:rPr>
              <a:t>H.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decidability result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A linear hybrid system is </a:t>
            </a:r>
            <a:r>
              <a:rPr lang="en-US" sz="1800" i="1" dirty="0" smtClean="0"/>
              <a:t>simple</a:t>
            </a:r>
            <a:r>
              <a:rPr lang="en-US" sz="1800" dirty="0" smtClean="0"/>
              <a:t> if all linear atoms in location </a:t>
            </a:r>
            <a:r>
              <a:rPr lang="en-US" sz="1800" dirty="0" err="1" smtClean="0"/>
              <a:t>invariabts</a:t>
            </a:r>
            <a:r>
              <a:rPr lang="en-US" sz="1800" dirty="0" smtClean="0"/>
              <a:t> and transition guards are of the form </a:t>
            </a:r>
            <a:r>
              <a:rPr lang="en-US" sz="1800" i="1" dirty="0" smtClean="0"/>
              <a:t>x </a:t>
            </a:r>
            <a:r>
              <a:rPr lang="en-US" sz="1800" dirty="0" smtClean="0">
                <a:sym typeface="Symbol"/>
              </a:rPr>
              <a:t> </a:t>
            </a:r>
            <a:r>
              <a:rPr lang="en-US" sz="1800" i="1" dirty="0" smtClean="0">
                <a:sym typeface="Symbol"/>
              </a:rPr>
              <a:t>k </a:t>
            </a:r>
            <a:r>
              <a:rPr lang="en-US" sz="1800" dirty="0" smtClean="0">
                <a:sym typeface="Symbol"/>
              </a:rPr>
              <a:t>or </a:t>
            </a:r>
            <a:r>
              <a:rPr lang="en-US" sz="1800" i="1" dirty="0" smtClean="0">
                <a:sym typeface="Symbol"/>
              </a:rPr>
              <a:t>k</a:t>
            </a:r>
            <a:r>
              <a:rPr lang="en-US" sz="1800" i="1" dirty="0" smtClean="0"/>
              <a:t> </a:t>
            </a:r>
            <a:r>
              <a:rPr lang="en-US" sz="1800" dirty="0" smtClean="0">
                <a:sym typeface="Symbol"/>
              </a:rPr>
              <a:t> </a:t>
            </a:r>
            <a:r>
              <a:rPr lang="en-US" sz="1800" i="1" dirty="0" smtClean="0">
                <a:sym typeface="Symbol"/>
              </a:rPr>
              <a:t>x, </a:t>
            </a:r>
            <a:r>
              <a:rPr lang="en-US" sz="1800" dirty="0" smtClean="0">
                <a:sym typeface="Symbol"/>
              </a:rPr>
              <a:t>for a variable </a:t>
            </a:r>
            <a:r>
              <a:rPr lang="en-US" sz="1800" i="1" dirty="0" smtClean="0">
                <a:sym typeface="Symbol"/>
              </a:rPr>
              <a:t>x</a:t>
            </a:r>
            <a:r>
              <a:rPr lang="en-US" sz="1800" dirty="0" smtClean="0">
                <a:sym typeface="Symbol"/>
              </a:rPr>
              <a:t> </a:t>
            </a:r>
            <a:r>
              <a:rPr lang="en-US" sz="1800" i="1" dirty="0" err="1" smtClean="0">
                <a:sym typeface="Symbol"/>
              </a:rPr>
              <a:t>Var</a:t>
            </a:r>
            <a:r>
              <a:rPr lang="en-US" sz="1800" i="1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and an integer constant </a:t>
            </a:r>
            <a:r>
              <a:rPr lang="en-US" sz="1800" i="1" dirty="0" smtClean="0">
                <a:sym typeface="Symbol"/>
              </a:rPr>
              <a:t>k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.</a:t>
            </a:r>
          </a:p>
          <a:p>
            <a:pPr lvl="1"/>
            <a:r>
              <a:rPr lang="en-US" sz="1800" dirty="0" smtClean="0">
                <a:sym typeface="Symbol"/>
              </a:rPr>
              <a:t> For </a:t>
            </a:r>
            <a:r>
              <a:rPr lang="en-US" sz="1800" dirty="0" err="1" smtClean="0">
                <a:sym typeface="Symbol"/>
              </a:rPr>
              <a:t>multirate</a:t>
            </a:r>
            <a:r>
              <a:rPr lang="en-US" sz="1800" dirty="0" smtClean="0">
                <a:sym typeface="Symbol"/>
              </a:rPr>
              <a:t> timed systems the simplicity condition prohibits the comparison of skewed clocks with different rates.</a:t>
            </a:r>
          </a:p>
          <a:p>
            <a:endParaRPr lang="en-US" sz="1800" dirty="0" smtClean="0"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Theorem 3.1: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The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reachability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problem is decidable for simple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multirate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timed systems.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Two </a:t>
            </a:r>
            <a:r>
              <a:rPr lang="en-US" sz="2400" dirty="0" err="1" smtClean="0"/>
              <a:t>Undecidability</a:t>
            </a:r>
            <a:r>
              <a:rPr lang="en-US" sz="2400" dirty="0" smtClean="0"/>
              <a:t> results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Theorem 3.2: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reachability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problem is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undecidable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for 2-rate timed systems.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Theorem 3.3: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reachability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problem is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undecidable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for simple integrator systems.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verification of Linear Hybrid Systems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Forward Analysis: Preliminary Definitions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600" dirty="0" smtClean="0">
                <a:solidFill>
                  <a:schemeClr val="tx1"/>
                </a:solidFill>
              </a:rPr>
              <a:t>Given a location </a:t>
            </a:r>
            <a:r>
              <a:rPr lang="en-US" sz="1600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a set of valuations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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600" dirty="0" smtClean="0">
                <a:sym typeface="Symbol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sym typeface="Symbol"/>
              </a:rPr>
              <a:t>the forward time closure         of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Symbol"/>
              </a:rPr>
              <a:t>at</a:t>
            </a:r>
            <a:r>
              <a:rPr lang="en-US" sz="1600" dirty="0" smtClean="0">
                <a:sym typeface="Symbol"/>
              </a:rPr>
              <a:t> </a:t>
            </a:r>
            <a:r>
              <a:rPr lang="en-US" sz="1600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600" dirty="0" smtClean="0">
                <a:solidFill>
                  <a:schemeClr val="tx1"/>
                </a:solidFill>
                <a:cs typeface="Times New Roman" pitchFamily="18" charset="0"/>
              </a:rPr>
              <a:t>is the set of valuations that are reachable from some valuation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P.</a:t>
            </a:r>
          </a:p>
          <a:p>
            <a:endParaRPr lang="en-US" sz="1600" i="1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endParaRPr lang="en-US" sz="1600" i="1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7030A0"/>
                </a:solidFill>
                <a:sym typeface="Symbol"/>
              </a:rPr>
              <a:t>Thus for all valuation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v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          ,   </a:t>
            </a:r>
            <a:r>
              <a:rPr lang="en-US" sz="1600" dirty="0" smtClean="0">
                <a:solidFill>
                  <a:srgbClr val="7030A0"/>
                </a:solidFill>
                <a:sym typeface="Symbol"/>
              </a:rPr>
              <a:t>There exist a valuation 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sym typeface="Symbol"/>
              </a:rPr>
              <a:t>and a nonnegative real           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600" baseline="30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0  </a:t>
            </a:r>
            <a:r>
              <a:rPr lang="en-US" sz="1600" dirty="0" smtClean="0">
                <a:solidFill>
                  <a:srgbClr val="7030A0"/>
                </a:solidFill>
                <a:sym typeface="Symbol"/>
              </a:rPr>
              <a:t>such that</a:t>
            </a:r>
            <a:r>
              <a:rPr lang="en-US" sz="1600" dirty="0" smtClean="0">
                <a:sym typeface="Symbol"/>
              </a:rPr>
              <a:t> 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600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1600" b="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1600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v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)</a:t>
            </a:r>
          </a:p>
          <a:p>
            <a:pPr lvl="1">
              <a:buFont typeface="Wingdings" pitchFamily="2" charset="2"/>
              <a:buChar char="Ø"/>
            </a:pPr>
            <a:endParaRPr lang="en-US" sz="1400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Given transition 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= (</a:t>
            </a:r>
            <a:r>
              <a:rPr lang="en-US" sz="1600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a,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600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ℓ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tx1"/>
                </a:solidFill>
              </a:rPr>
              <a:t>and a set of valuation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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, the post condition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post</a:t>
            </a:r>
            <a:r>
              <a:rPr lang="en-US" sz="1600" i="1" baseline="-25000" dirty="0" err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]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 with respect to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00" dirty="0" smtClean="0">
                <a:solidFill>
                  <a:schemeClr val="tx1"/>
                </a:solidFill>
              </a:rPr>
              <a:t> is the set of valuations that are reachable from some valuation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 by executing the transition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7030A0"/>
                </a:solidFill>
              </a:rPr>
              <a:t>Thus for all valuations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v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post</a:t>
            </a:r>
            <a:r>
              <a:rPr lang="en-US" sz="1600" i="1" baseline="-25000" dirty="0" err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00" dirty="0" smtClean="0">
                <a:solidFill>
                  <a:srgbClr val="7030A0"/>
                </a:solidFill>
              </a:rPr>
              <a:t>], there exists a valuation </a:t>
            </a:r>
            <a:r>
              <a:rPr lang="en-US" sz="1600" dirty="0" smtClean="0"/>
              <a:t>v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P </a:t>
            </a:r>
            <a:r>
              <a:rPr lang="en-US" sz="1600" dirty="0" smtClean="0">
                <a:solidFill>
                  <a:srgbClr val="7030A0"/>
                </a:solidFill>
                <a:sym typeface="Symbol"/>
              </a:rPr>
              <a:t>such that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600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1600" b="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a</a:t>
            </a:r>
            <a:r>
              <a:rPr lang="en-US" sz="1600" b="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1600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)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600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194550" y="1738313"/>
          <a:ext cx="304800" cy="279400"/>
        </p:xfrm>
        <a:graphic>
          <a:graphicData uri="http://schemas.openxmlformats.org/presentationml/2006/ole">
            <p:oleObj spid="_x0000_s73730" name="Equation" r:id="rId4" imgW="304560" imgH="27936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06575" y="2478088"/>
          <a:ext cx="5403850" cy="404812"/>
        </p:xfrm>
        <a:graphic>
          <a:graphicData uri="http://schemas.openxmlformats.org/presentationml/2006/ole">
            <p:oleObj spid="_x0000_s73731" name="Equation" r:id="rId5" imgW="3733560" imgH="2793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303588" y="2984500"/>
          <a:ext cx="490537" cy="449263"/>
        </p:xfrm>
        <a:graphic>
          <a:graphicData uri="http://schemas.openxmlformats.org/presentationml/2006/ole">
            <p:oleObj spid="_x0000_s73732" name="Equation" r:id="rId6" imgW="304560" imgH="27936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43319" y="4984336"/>
          <a:ext cx="3740646" cy="305555"/>
        </p:xfrm>
        <a:graphic>
          <a:graphicData uri="http://schemas.openxmlformats.org/presentationml/2006/ole">
            <p:oleObj spid="_x0000_s73733" name="Equation" r:id="rId7" imgW="27939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49500" y="2413000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00" y="292100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7900" y="1676400"/>
            <a:ext cx="35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1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6" y="842963"/>
            <a:ext cx="8347958" cy="1637844"/>
          </a:xfrm>
        </p:spPr>
        <p:txBody>
          <a:bodyPr/>
          <a:lstStyle/>
          <a:p>
            <a:r>
              <a:rPr lang="en-US" dirty="0" smtClean="0"/>
              <a:t>A set of states is called a </a:t>
            </a:r>
            <a:r>
              <a:rPr lang="en-US" i="1" dirty="0" smtClean="0"/>
              <a:t>region.</a:t>
            </a:r>
          </a:p>
          <a:p>
            <a:r>
              <a:rPr lang="en-US" dirty="0" smtClean="0"/>
              <a:t>Given a set P </a:t>
            </a:r>
            <a:r>
              <a:rPr lang="en-US" dirty="0" smtClean="0">
                <a:sym typeface="Symbol"/>
              </a:rPr>
              <a:t> V</a:t>
            </a:r>
            <a:r>
              <a:rPr lang="en-US" dirty="0" smtClean="0"/>
              <a:t> of valuations, by (ℓ, P) we denote the region {(</a:t>
            </a:r>
            <a:r>
              <a:rPr lang="en-US" i="1" dirty="0" smtClean="0"/>
              <a:t>ℓ, v</a:t>
            </a:r>
            <a:r>
              <a:rPr lang="en-US" dirty="0" smtClean="0"/>
              <a:t>) | </a:t>
            </a:r>
            <a:r>
              <a:rPr lang="en-US" i="1" dirty="0" smtClean="0"/>
              <a:t>v </a:t>
            </a:r>
            <a:r>
              <a:rPr lang="en-US" i="1" dirty="0" smtClean="0">
                <a:sym typeface="Symbol"/>
              </a:rPr>
              <a:t> P</a:t>
            </a:r>
            <a:r>
              <a:rPr lang="en-US" dirty="0" smtClean="0">
                <a:sym typeface="Symbol"/>
              </a:rPr>
              <a:t>}.</a:t>
            </a:r>
            <a:endParaRPr lang="en-US" dirty="0" smtClean="0"/>
          </a:p>
          <a:p>
            <a:r>
              <a:rPr lang="en-US" dirty="0" smtClean="0"/>
              <a:t>We write (</a:t>
            </a:r>
            <a:r>
              <a:rPr lang="en-US" i="1" dirty="0" smtClean="0"/>
              <a:t>ℓ, v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 </a:t>
            </a:r>
            <a:r>
              <a:rPr lang="en-US" dirty="0" smtClean="0"/>
              <a:t> (</a:t>
            </a:r>
            <a:r>
              <a:rPr lang="en-US" i="1" dirty="0" smtClean="0"/>
              <a:t>ℓ, P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279F"/>
                </a:solidFill>
                <a:ea typeface="+mn-ea"/>
                <a:cs typeface="+mn-cs"/>
              </a:rPr>
              <a:t>For a region                                 ,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88997" y="3116707"/>
          <a:ext cx="2063750" cy="436563"/>
        </p:xfrm>
        <a:graphic>
          <a:graphicData uri="http://schemas.openxmlformats.org/presentationml/2006/ole">
            <p:oleObj spid="_x0000_s74754" name="Equation" r:id="rId3" imgW="107928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02648" y="3550616"/>
          <a:ext cx="2294743" cy="639626"/>
        </p:xfrm>
        <a:graphic>
          <a:graphicData uri="http://schemas.openxmlformats.org/presentationml/2006/ole">
            <p:oleObj spid="_x0000_s74755" name="Equation" r:id="rId4" imgW="1180800" imgH="3301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38958" y="4201986"/>
          <a:ext cx="4167467" cy="637429"/>
        </p:xfrm>
        <a:graphic>
          <a:graphicData uri="http://schemas.openxmlformats.org/presentationml/2006/ole">
            <p:oleObj spid="_x0000_s74756" name="Equation" r:id="rId5" imgW="1993680" imgH="30456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50590" y="3507117"/>
            <a:ext cx="337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2585" y="3506609"/>
            <a:ext cx="337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verif</a:t>
            </a:r>
            <a:r>
              <a:rPr lang="en-US" sz="2400" dirty="0" smtClean="0"/>
              <a:t>. of Lin. </a:t>
            </a:r>
            <a:r>
              <a:rPr lang="en-US" sz="2400" dirty="0" err="1" smtClean="0"/>
              <a:t>Hyb</a:t>
            </a:r>
            <a:r>
              <a:rPr lang="en-US" sz="2400" dirty="0" smtClean="0"/>
              <a:t>. Sys.: Forward Analysis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symbolic run of the linear hybrid system 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H</a:t>
            </a:r>
            <a:r>
              <a:rPr lang="en-US" sz="2000" dirty="0" smtClean="0"/>
              <a:t> is a finite or infinite sequence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                                     :       (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ℓ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0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, 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P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0</a:t>
            </a:r>
            <a:r>
              <a:rPr lang="en-US" sz="2000" dirty="0" smtClean="0">
                <a:latin typeface="+mn-lt"/>
              </a:rPr>
              <a:t>) (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ℓ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, 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P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1</a:t>
            </a:r>
            <a:r>
              <a:rPr lang="en-US" sz="2000" dirty="0" smtClean="0">
                <a:latin typeface="+mn-lt"/>
              </a:rPr>
              <a:t>)  … (</a:t>
            </a:r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ℓ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, 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P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i</a:t>
            </a:r>
            <a:r>
              <a:rPr lang="en-US" sz="2000" dirty="0" smtClean="0">
                <a:latin typeface="+mn-lt"/>
              </a:rPr>
              <a:t>) …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latin typeface="+mn-lt"/>
              </a:rPr>
              <a:t>o</a:t>
            </a:r>
            <a:r>
              <a:rPr lang="en-US" sz="2000" dirty="0" smtClean="0"/>
              <a:t>f regions such that for all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≥ 0, there exists of transitions </a:t>
            </a:r>
            <a:r>
              <a:rPr lang="en-US" sz="2000" i="1" dirty="0" err="1" smtClean="0"/>
              <a:t>e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from </a:t>
            </a: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000" baseline="-25000" dirty="0" err="1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000" baseline="-250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to </a:t>
            </a: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000" baseline="-25000" dirty="0" err="1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000" baseline="-250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+1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and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lvl="4">
              <a:buNone/>
            </a:pPr>
            <a:endParaRPr lang="en-US" dirty="0" smtClean="0">
              <a:latin typeface="+mn-lt"/>
            </a:endParaRPr>
          </a:p>
          <a:p>
            <a:endParaRPr lang="en-US" sz="2000" dirty="0" smtClean="0"/>
          </a:p>
          <a:p>
            <a:r>
              <a:rPr lang="en-US" sz="2000" dirty="0" smtClean="0"/>
              <a:t>The symbolic run     a represents the set of all runs of the form </a:t>
            </a:r>
          </a:p>
          <a:p>
            <a:endParaRPr lang="en-US" sz="2000" dirty="0" smtClean="0">
              <a:solidFill>
                <a:srgbClr val="00279F"/>
              </a:solidFill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279F"/>
                </a:solidFill>
                <a:ea typeface="+mn-ea"/>
                <a:cs typeface="+mn-cs"/>
              </a:rPr>
              <a:t>       such that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P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rgbClr val="00279F"/>
                </a:solidFill>
                <a:ea typeface="+mn-ea"/>
                <a:cs typeface="+mn-cs"/>
              </a:rPr>
              <a:t>for all </a:t>
            </a:r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≥ 0.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158" y="1384395"/>
            <a:ext cx="273412" cy="33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06763" y="2286000"/>
          <a:ext cx="1789112" cy="488950"/>
        </p:xfrm>
        <a:graphic>
          <a:graphicData uri="http://schemas.openxmlformats.org/presentationml/2006/ole">
            <p:oleObj spid="_x0000_s75778" name="Equation" r:id="rId4" imgW="1117440" imgH="30456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47112" y="3620770"/>
          <a:ext cx="3139574" cy="488950"/>
        </p:xfrm>
        <a:graphic>
          <a:graphicData uri="http://schemas.openxmlformats.org/presentationml/2006/ole">
            <p:oleObj spid="_x0000_s75779" name="Equation" r:id="rId5" imgW="154908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77232" y="2235708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verif</a:t>
            </a:r>
            <a:r>
              <a:rPr lang="en-US" sz="2400" dirty="0" smtClean="0"/>
              <a:t>. of Lin. </a:t>
            </a:r>
            <a:r>
              <a:rPr lang="en-US" sz="2400" dirty="0" err="1" smtClean="0"/>
              <a:t>Hyb</a:t>
            </a:r>
            <a:r>
              <a:rPr lang="en-US" sz="2400" dirty="0" smtClean="0"/>
              <a:t>. Sys.: Forward Analysis</a:t>
            </a:r>
            <a:endParaRPr lang="en-US" sz="2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6566" y="3155283"/>
            <a:ext cx="273412" cy="33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region </a:t>
            </a:r>
            <a:r>
              <a:rPr lang="en-US" i="1" dirty="0" smtClean="0"/>
              <a:t>I </a:t>
            </a:r>
            <a:r>
              <a:rPr lang="en-US" dirty="0" smtClean="0">
                <a:sym typeface="Symbol"/>
              </a:rPr>
              <a:t>  the reachable region                    of </a:t>
            </a:r>
            <a:r>
              <a:rPr lang="en-US" i="1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is the set of all states that are reachable from states in I: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Proposition 4.1: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Let                          be a region of the linear hybrid system H. The reachable region 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is the least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fixpoint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of the equation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or equivalently, for all locations </a:t>
            </a:r>
            <a:r>
              <a:rPr lang="en-US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Loc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the set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b="0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of valuations is the least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fixpoint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of the set of equations: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verif</a:t>
            </a:r>
            <a:r>
              <a:rPr lang="en-US" sz="2400" dirty="0" smtClean="0"/>
              <a:t>. of Lin. </a:t>
            </a:r>
            <a:r>
              <a:rPr lang="en-US" sz="2400" dirty="0" err="1" smtClean="0"/>
              <a:t>Hyb</a:t>
            </a:r>
            <a:r>
              <a:rPr lang="en-US" sz="2400" dirty="0" smtClean="0"/>
              <a:t>. Sys.: Forward Analysis</a:t>
            </a:r>
            <a:endParaRPr lang="en-US" sz="2400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5810250" y="933450"/>
          <a:ext cx="1339850" cy="371475"/>
        </p:xfrm>
        <a:graphic>
          <a:graphicData uri="http://schemas.openxmlformats.org/presentationml/2006/ole">
            <p:oleObj spid="_x0000_s86018" name="Equation" r:id="rId3" imgW="774360" imgH="215640" progId="Equation.3">
              <p:embed/>
            </p:oleObj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2008188" y="2001838"/>
          <a:ext cx="5114925" cy="508000"/>
        </p:xfrm>
        <a:graphic>
          <a:graphicData uri="http://schemas.openxmlformats.org/presentationml/2006/ole">
            <p:oleObj spid="_x0000_s86019" name="Equation" r:id="rId4" imgW="2171520" imgH="215640" progId="Equation.3">
              <p:embed/>
            </p:oleObj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3158997" y="2551176"/>
          <a:ext cx="1723213" cy="402336"/>
        </p:xfrm>
        <a:graphic>
          <a:graphicData uri="http://schemas.openxmlformats.org/presentationml/2006/ole">
            <p:oleObj spid="_x0000_s86020" name="Equation" r:id="rId5" imgW="977760" imgH="228600" progId="Equation.3">
              <p:embed/>
            </p:oleObj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5757863" y="2955925"/>
          <a:ext cx="2433637" cy="404813"/>
        </p:xfrm>
        <a:graphic>
          <a:graphicData uri="http://schemas.openxmlformats.org/presentationml/2006/ole">
            <p:oleObj spid="_x0000_s86021" name="Equation" r:id="rId6" imgW="1371600" imgH="228600" progId="Equation.3">
              <p:embed/>
            </p:oleObj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3036253" y="4076192"/>
          <a:ext cx="2884487" cy="635000"/>
        </p:xfrm>
        <a:graphic>
          <a:graphicData uri="http://schemas.openxmlformats.org/presentationml/2006/ole">
            <p:oleObj spid="_x0000_s86022" name="Equation" r:id="rId7" imgW="1269720" imgH="27936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31256" y="404368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532063" y="5532438"/>
          <a:ext cx="3751262" cy="865187"/>
        </p:xfrm>
        <a:graphic>
          <a:graphicData uri="http://schemas.openxmlformats.org/presentationml/2006/ole">
            <p:oleObj spid="_x0000_s86023" name="Equation" r:id="rId8" imgW="1981080" imgH="457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8888" y="5495544"/>
            <a:ext cx="41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Lemma 4.1: For all linear hybrid systems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if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P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 V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is a linear set of valuations, then for all locations</a:t>
            </a:r>
            <a:r>
              <a:rPr lang="en-US" sz="1800" dirty="0" smtClean="0">
                <a:sym typeface="Symbol"/>
              </a:rPr>
              <a:t> 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ℓ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 Loc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and transitions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e 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Edg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both          and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post</a:t>
            </a:r>
            <a:r>
              <a:rPr lang="en-US" sz="3200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[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]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are linear sets of valuations.</a:t>
            </a:r>
          </a:p>
          <a:p>
            <a:endParaRPr lang="en-US" sz="1800" i="1" dirty="0" smtClean="0"/>
          </a:p>
          <a:p>
            <a:endParaRPr lang="en-US" sz="1800" i="1" dirty="0" smtClean="0"/>
          </a:p>
          <a:p>
            <a:r>
              <a:rPr lang="en-US" dirty="0" smtClean="0"/>
              <a:t>By Lemma 4.1, if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dirty="0" smtClean="0"/>
              <a:t> is a linear region, then so are both            and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post</a:t>
            </a:r>
            <a:r>
              <a:rPr lang="en-US" sz="3200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[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64764" y="1747519"/>
          <a:ext cx="599059" cy="548633"/>
        </p:xfrm>
        <a:graphic>
          <a:graphicData uri="http://schemas.openxmlformats.org/presentationml/2006/ole">
            <p:oleObj spid="_x0000_s76806" name="Equation" r:id="rId3" imgW="304560" imgH="27936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55544" y="1748028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275068" y="3186621"/>
          <a:ext cx="498475" cy="498475"/>
        </p:xfrm>
        <a:graphic>
          <a:graphicData uri="http://schemas.openxmlformats.org/presentationml/2006/ole">
            <p:oleObj spid="_x0000_s76807" name="Equation" r:id="rId4" imgW="253800" imgH="2538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15936" y="316230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verif</a:t>
            </a:r>
            <a:r>
              <a:rPr lang="en-US" sz="2400" dirty="0" smtClean="0"/>
              <a:t>. of Lin. </a:t>
            </a:r>
            <a:r>
              <a:rPr lang="en-US" sz="2400" dirty="0" err="1" smtClean="0"/>
              <a:t>Hyb</a:t>
            </a:r>
            <a:r>
              <a:rPr lang="en-US" sz="2400" dirty="0" smtClean="0"/>
              <a:t>. Sys.: Forward Analysis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Example, Forward Analysis: The leaking gas burner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92" y="2196465"/>
            <a:ext cx="8202435" cy="27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278624" y="5980176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</a:t>
            </a:r>
            <a:r>
              <a:rPr lang="en-US" i="1" dirty="0" smtClean="0"/>
              <a:t>Contd.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6928" y="141732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Recap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78010"/>
            <a:ext cx="8229600" cy="52717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1800" b="1" dirty="0" smtClean="0">
                <a:cs typeface="Arial" pitchFamily="34" charset="0"/>
              </a:rPr>
              <a:t>A finite set </a:t>
            </a:r>
            <a:r>
              <a:rPr lang="en-US" sz="1800" b="1" i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Edg</a:t>
            </a:r>
            <a:r>
              <a:rPr lang="en-US" sz="1800" b="1" dirty="0" smtClean="0">
                <a:cs typeface="Arial" pitchFamily="34" charset="0"/>
              </a:rPr>
              <a:t> of edges called </a:t>
            </a:r>
            <a:r>
              <a:rPr lang="en-US" sz="1800" b="1" i="1" dirty="0" smtClean="0">
                <a:cs typeface="Arial" pitchFamily="34" charset="0"/>
              </a:rPr>
              <a:t>transitions</a:t>
            </a:r>
            <a:r>
              <a:rPr lang="en-US" sz="1800" b="1" dirty="0" smtClean="0">
                <a:cs typeface="Arial" pitchFamily="34" charset="0"/>
              </a:rPr>
              <a:t>.</a:t>
            </a:r>
          </a:p>
          <a:p>
            <a:pPr lvl="1"/>
            <a:r>
              <a:rPr lang="en-US" sz="1800" b="1" dirty="0" smtClean="0">
                <a:cs typeface="Arial" pitchFamily="34" charset="0"/>
              </a:rPr>
              <a:t>Each transition</a:t>
            </a:r>
            <a:r>
              <a:rPr lang="en-US" sz="1800" b="1" dirty="0" smtClean="0"/>
              <a:t>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 = (ℓ,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a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,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ℓ’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1800" b="1" dirty="0" smtClean="0">
                <a:cs typeface="Arial" pitchFamily="34" charset="0"/>
              </a:rPr>
              <a:t>consists of </a:t>
            </a:r>
            <a:r>
              <a:rPr lang="en-US" sz="1800" b="1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b="1" dirty="0" smtClean="0"/>
              <a:t>A source location 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</a:t>
            </a:r>
            <a:r>
              <a:rPr lang="en-US" sz="1600" b="1" i="1" dirty="0" smtClean="0">
                <a:cs typeface="Arial" pitchFamily="34" charset="0"/>
              </a:rPr>
              <a:t>, 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b="1" i="1" dirty="0" smtClean="0">
                <a:cs typeface="Arial" pitchFamily="34" charset="0"/>
              </a:rPr>
              <a:t>A target location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ℓ’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Loc,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b="1" dirty="0" smtClean="0">
                <a:cs typeface="Arial" pitchFamily="34" charset="0"/>
              </a:rPr>
              <a:t>A synchronization label</a:t>
            </a:r>
            <a:r>
              <a:rPr lang="en-US" sz="1600" b="1" dirty="0" smtClean="0">
                <a:sym typeface="Symbol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a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Lab</a:t>
            </a:r>
            <a:endParaRPr lang="en-US" sz="1600" b="1" i="1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600" b="1" dirty="0" smtClean="0">
                <a:cs typeface="Arial" pitchFamily="34" charset="0"/>
              </a:rPr>
              <a:t>A transition relation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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</a:t>
            </a:r>
            <a:r>
              <a:rPr lang="en-US" sz="1600" b="1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2</a:t>
            </a:r>
            <a:endParaRPr lang="en-US" sz="1600" b="1" baseline="30000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 lvl="1">
              <a:buNone/>
            </a:pPr>
            <a:r>
              <a:rPr lang="en-US" sz="1200" b="1" dirty="0" smtClean="0">
                <a:cs typeface="Arial" pitchFamily="34" charset="0"/>
              </a:rPr>
              <a:t>   </a:t>
            </a:r>
            <a:endParaRPr lang="en-US" sz="1800" b="1" dirty="0" smtClean="0"/>
          </a:p>
          <a:p>
            <a:pPr lvl="1"/>
            <a:r>
              <a:rPr lang="en-US" sz="1800" b="1" dirty="0" smtClean="0">
                <a:cs typeface="Arial" pitchFamily="34" charset="0"/>
              </a:rPr>
              <a:t>For each location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smtClean="0">
                <a:cs typeface="Arial" pitchFamily="34" charset="0"/>
              </a:rPr>
              <a:t>there is a set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Con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 </a:t>
            </a:r>
            <a:r>
              <a:rPr lang="en-US" sz="1800" b="1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Var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b="1" dirty="0" smtClean="0">
                <a:cs typeface="Arial" pitchFamily="34" charset="0"/>
                <a:sym typeface="Symbol"/>
              </a:rPr>
              <a:t>of controlled variables </a:t>
            </a:r>
            <a:r>
              <a:rPr lang="en-US" sz="1800" b="1" dirty="0" smtClean="0">
                <a:cs typeface="Arial" pitchFamily="34" charset="0"/>
              </a:rPr>
              <a:t>a</a:t>
            </a:r>
            <a:r>
              <a:rPr lang="en-US" sz="1800" b="1" dirty="0" smtClean="0">
                <a:cs typeface="Arial" pitchFamily="34" charset="0"/>
                <a:sym typeface="Symbol"/>
              </a:rPr>
              <a:t>nd  a stutter transition of the form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,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ID</a:t>
            </a:r>
            <a:r>
              <a:rPr lang="en-US" sz="1800" b="1" i="1" baseline="-24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con</a:t>
            </a:r>
            <a:r>
              <a:rPr lang="en-US" sz="1800" b="1" i="1" baseline="-24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ℓ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)</a:t>
            </a:r>
            <a:r>
              <a:rPr lang="en-US" sz="1800" b="1" i="1" dirty="0" smtClean="0">
                <a:cs typeface="Arial" pitchFamily="34" charset="0"/>
              </a:rPr>
              <a:t>,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800" b="1" dirty="0" smtClean="0">
                <a:cs typeface="Arial" pitchFamily="34" charset="0"/>
              </a:rPr>
              <a:t>where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l-GR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</a:t>
            </a:r>
            <a:r>
              <a:rPr lang="el-GR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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’)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Id</a:t>
            </a:r>
            <a:r>
              <a:rPr lang="en-US" sz="1800" b="1" i="1" baseline="-24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con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b="1" dirty="0" err="1" smtClean="0">
                <a:cs typeface="Arial" pitchFamily="34" charset="0"/>
                <a:sym typeface="Symbol"/>
              </a:rPr>
              <a:t>iff</a:t>
            </a:r>
            <a:r>
              <a:rPr lang="en-US" sz="1800" b="1" dirty="0" smtClean="0">
                <a:cs typeface="Arial" pitchFamily="34" charset="0"/>
                <a:sym typeface="Symbol"/>
              </a:rPr>
              <a:t> for all variables          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x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Var</a:t>
            </a:r>
            <a:r>
              <a:rPr lang="en-US" sz="1800" b="1" i="1" dirty="0" smtClean="0">
                <a:cs typeface="Arial" pitchFamily="34" charset="0"/>
              </a:rPr>
              <a:t>, </a:t>
            </a:r>
            <a:r>
              <a:rPr lang="en-US" sz="1800" b="1" dirty="0" smtClean="0">
                <a:cs typeface="Arial" pitchFamily="34" charset="0"/>
              </a:rPr>
              <a:t>either 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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Con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 </a:t>
            </a:r>
            <a:r>
              <a:rPr lang="en-US" sz="1800" b="1" dirty="0" smtClean="0">
                <a:cs typeface="Arial" pitchFamily="34" charset="0"/>
                <a:sym typeface="Symbol"/>
              </a:rPr>
              <a:t>or </a:t>
            </a:r>
            <a:r>
              <a:rPr lang="el-GR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(x) =</a:t>
            </a:r>
            <a:r>
              <a:rPr lang="el-GR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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’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(x).</a:t>
            </a:r>
            <a:r>
              <a:rPr lang="en-US" sz="1800" dirty="0" smtClean="0">
                <a:cs typeface="Arial" pitchFamily="34" charset="0"/>
              </a:rPr>
              <a:t> </a:t>
            </a:r>
          </a:p>
          <a:p>
            <a:pPr lvl="1"/>
            <a:endParaRPr lang="en-US" sz="1800" dirty="0" smtClean="0">
              <a:cs typeface="Arial" pitchFamily="34" charset="0"/>
            </a:endParaRPr>
          </a:p>
          <a:p>
            <a:pPr lvl="1"/>
            <a:r>
              <a:rPr lang="en-US" sz="1800" dirty="0" smtClean="0">
                <a:cs typeface="Arial" pitchFamily="34" charset="0"/>
              </a:rPr>
              <a:t>The transition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  </a:t>
            </a:r>
            <a:r>
              <a:rPr lang="en-US" sz="1800" dirty="0" smtClean="0">
                <a:cs typeface="Arial" pitchFamily="34" charset="0"/>
              </a:rPr>
              <a:t>is enabled in a state 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)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cs typeface="Arial" pitchFamily="34" charset="0"/>
              </a:rPr>
              <a:t> if for some valuation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’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V, (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,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’)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. </a:t>
            </a:r>
            <a:r>
              <a:rPr lang="en-US" sz="1800" dirty="0" smtClean="0">
                <a:cs typeface="Arial" pitchFamily="34" charset="0"/>
              </a:rPr>
              <a:t>The state 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ℓ’,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’)</a:t>
            </a:r>
            <a:r>
              <a:rPr lang="en-US" sz="1800" dirty="0" smtClean="0">
                <a:cs typeface="Arial" pitchFamily="34" charset="0"/>
              </a:rPr>
              <a:t>  is then said to be a </a:t>
            </a:r>
            <a:r>
              <a:rPr lang="en-US" sz="1800" i="1" dirty="0" smtClean="0">
                <a:cs typeface="Arial" pitchFamily="34" charset="0"/>
              </a:rPr>
              <a:t>transition successor</a:t>
            </a:r>
            <a:r>
              <a:rPr lang="en-US" sz="1800" dirty="0" smtClean="0">
                <a:cs typeface="Arial" pitchFamily="34" charset="0"/>
              </a:rPr>
              <a:t> of 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)</a:t>
            </a:r>
            <a:r>
              <a:rPr lang="en-US" sz="1800" dirty="0" smtClean="0">
                <a:cs typeface="Arial" pitchFamily="34" charset="0"/>
              </a:rPr>
              <a:t>.</a:t>
            </a:r>
            <a:endParaRPr lang="en-US" sz="1800" b="1" i="1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pPr lvl="1"/>
            <a:endParaRPr lang="en-US" sz="1800" b="1" i="1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endParaRPr lang="en-US" sz="1800" b="1" baseline="-24000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>
              <a:buNone/>
            </a:pPr>
            <a:endParaRPr lang="en-US" sz="1600" b="1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06734"/>
            <a:ext cx="8229600" cy="53273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Model for Hybrid System</a:t>
            </a:r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Let  </a:t>
            </a:r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1800" dirty="0" smtClean="0"/>
              <a:t>  be the set of initial states defined by the linear formula</a:t>
            </a:r>
          </a:p>
          <a:p>
            <a:endParaRPr lang="en-US" sz="1800" dirty="0" smtClean="0"/>
          </a:p>
          <a:p>
            <a:r>
              <a:rPr lang="en-US" sz="1800" dirty="0" smtClean="0"/>
              <a:t>The set                of reachable states is characterized by the least </a:t>
            </a:r>
            <a:r>
              <a:rPr lang="en-US" sz="1800" dirty="0" err="1" smtClean="0"/>
              <a:t>fixpoint</a:t>
            </a:r>
            <a:r>
              <a:rPr lang="en-US" sz="1800" dirty="0" smtClean="0"/>
              <a:t> of the two equations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which can be iteratively computed as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57488" y="1301750"/>
          <a:ext cx="3223044" cy="400050"/>
        </p:xfrm>
        <a:graphic>
          <a:graphicData uri="http://schemas.openxmlformats.org/presentationml/2006/ole">
            <p:oleObj spid="_x0000_s77826" name="Equation" r:id="rId3" imgW="173988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76375" y="1749425"/>
          <a:ext cx="814388" cy="355600"/>
        </p:xfrm>
        <a:graphic>
          <a:graphicData uri="http://schemas.openxmlformats.org/presentationml/2006/ole">
            <p:oleObj spid="_x0000_s77827" name="Equation" r:id="rId4" imgW="495000" imgH="215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21000" y="2439988"/>
          <a:ext cx="3663950" cy="533400"/>
        </p:xfrm>
        <a:graphic>
          <a:graphicData uri="http://schemas.openxmlformats.org/presentationml/2006/ole">
            <p:oleObj spid="_x0000_s77828" name="Equation" r:id="rId5" imgW="2184120" imgH="3171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7829" name="Equation" r:id="rId6" imgW="114120" imgH="215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36875" y="3048000"/>
          <a:ext cx="3613150" cy="508000"/>
        </p:xfrm>
        <a:graphic>
          <a:graphicData uri="http://schemas.openxmlformats.org/presentationml/2006/ole">
            <p:oleObj spid="_x0000_s77830" name="Equation" r:id="rId7" imgW="1688760" imgH="30456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003550" y="4311650"/>
          <a:ext cx="3149600" cy="522288"/>
        </p:xfrm>
        <a:graphic>
          <a:graphicData uri="http://schemas.openxmlformats.org/presentationml/2006/ole">
            <p:oleObj spid="_x0000_s77831" name="Equation" r:id="rId8" imgW="1917360" imgH="31716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979738" y="5138738"/>
          <a:ext cx="3170237" cy="520700"/>
        </p:xfrm>
        <a:graphic>
          <a:graphicData uri="http://schemas.openxmlformats.org/presentationml/2006/ole">
            <p:oleObj spid="_x0000_s77832" name="Equation" r:id="rId9" imgW="1930320" imgH="31716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23000" y="298450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0000" y="237490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8200" y="422910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5500" y="508000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Example, Forward Analysis: The leaking gas burner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Given a location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ℓ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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Loc</a:t>
            </a:r>
            <a:r>
              <a:rPr lang="en-US" sz="1800" dirty="0" smtClean="0"/>
              <a:t> and a set of valuation P</a:t>
            </a:r>
            <a:r>
              <a:rPr lang="en-US" sz="1800" dirty="0" smtClean="0">
                <a:sym typeface="Symbol"/>
              </a:rPr>
              <a:t> V the backward time closure </a:t>
            </a:r>
            <a:r>
              <a:rPr lang="en-US" sz="1800" dirty="0" err="1" smtClean="0">
                <a:sym typeface="Symbol"/>
              </a:rPr>
              <a:t>P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ym typeface="Symbol"/>
              </a:rPr>
              <a:t> of P</a:t>
            </a:r>
            <a:r>
              <a:rPr lang="en-US" sz="1800" dirty="0" smtClean="0"/>
              <a:t>  at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800" dirty="0" smtClean="0"/>
              <a:t>is the set of valuations from which it is possible to reach some valuation v </a:t>
            </a:r>
            <a:r>
              <a:rPr lang="en-US" sz="1800" dirty="0" smtClean="0">
                <a:sym typeface="Symbol"/>
              </a:rPr>
              <a:t> P by letting time progress:</a:t>
            </a: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/>
              <a:t>Thus for all valuations v</a:t>
            </a:r>
            <a:r>
              <a:rPr lang="en-US" sz="1800" dirty="0" smtClean="0">
                <a:sym typeface="Symbol"/>
              </a:rPr>
              <a:t>  </a:t>
            </a:r>
            <a:r>
              <a:rPr lang="en-US" sz="1800" dirty="0" err="1" smtClean="0">
                <a:sym typeface="Symbol"/>
              </a:rPr>
              <a:t>P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ym typeface="Symbol"/>
              </a:rPr>
              <a:t> , there exist a valuation v  P and a nonnegative real    t  R</a:t>
            </a:r>
            <a:r>
              <a:rPr lang="en-US" sz="1800" baseline="30000" dirty="0" smtClean="0">
                <a:sym typeface="Symbol"/>
              </a:rPr>
              <a:t>0</a:t>
            </a:r>
            <a:r>
              <a:rPr lang="en-US" sz="1800" dirty="0" smtClean="0">
                <a:sym typeface="Symbol"/>
              </a:rPr>
              <a:t> such that 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ℓ,v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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18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</a:t>
            </a:r>
            <a:r>
              <a:rPr lang="en-US" sz="1800" dirty="0" smtClean="0">
                <a:sym typeface="Symbol"/>
              </a:rPr>
              <a:t> 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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,v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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.</a:t>
            </a:r>
          </a:p>
          <a:p>
            <a:endParaRPr lang="en-US" sz="1800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Given a transition e =(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a,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ℓ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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) and a set of valuation </a:t>
            </a:r>
            <a:r>
              <a:rPr lang="en-US" sz="1800" dirty="0" smtClean="0"/>
              <a:t>P</a:t>
            </a:r>
            <a:r>
              <a:rPr lang="en-US" sz="1800" dirty="0" smtClean="0">
                <a:sym typeface="Symbol"/>
              </a:rPr>
              <a:t> V, the precondition </a:t>
            </a:r>
            <a:r>
              <a:rPr lang="en-US" sz="1800" dirty="0" err="1" smtClean="0">
                <a:sym typeface="Symbol"/>
              </a:rPr>
              <a:t>pre</a:t>
            </a:r>
            <a:r>
              <a:rPr lang="en-US" sz="1800" baseline="-25000" dirty="0" err="1" smtClean="0">
                <a:sym typeface="Symbol"/>
              </a:rPr>
              <a:t>e</a:t>
            </a:r>
            <a:r>
              <a:rPr lang="en-US" sz="1800" dirty="0" smtClean="0">
                <a:sym typeface="Symbol"/>
              </a:rPr>
              <a:t>[P] of P with respect to e is the set of valuation from which it is possible to reach a valuation  v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 P by executing the transition e: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3875" y="752475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16075" y="2063749"/>
          <a:ext cx="6632575" cy="452735"/>
        </p:xfrm>
        <a:graphic>
          <a:graphicData uri="http://schemas.openxmlformats.org/presentationml/2006/ole">
            <p:oleObj spid="_x0000_s101378" name="Equation" r:id="rId3" imgW="3720960" imgH="2538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81250" y="1943100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8525" y="2695575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90725" y="5238750"/>
          <a:ext cx="5172075" cy="419357"/>
        </p:xfrm>
        <a:graphic>
          <a:graphicData uri="http://schemas.openxmlformats.org/presentationml/2006/ole">
            <p:oleObj spid="_x0000_s101379" name="Equation" r:id="rId4" imgW="2819160" imgH="2286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Thus, for all valuation v</a:t>
            </a:r>
            <a:r>
              <a:rPr lang="en-US" sz="1800" dirty="0" smtClean="0">
                <a:sym typeface="Symbol"/>
              </a:rPr>
              <a:t></a:t>
            </a:r>
            <a:r>
              <a:rPr lang="en-US" sz="1800" dirty="0" err="1" smtClean="0">
                <a:sym typeface="Symbol"/>
              </a:rPr>
              <a:t>Pre</a:t>
            </a:r>
            <a:r>
              <a:rPr lang="en-US" sz="1800" baseline="-25000" dirty="0" err="1" smtClean="0">
                <a:sym typeface="Symbol"/>
              </a:rPr>
              <a:t>e</a:t>
            </a:r>
            <a:r>
              <a:rPr lang="en-US" sz="1800" dirty="0" smtClean="0">
                <a:sym typeface="Symbol"/>
              </a:rPr>
              <a:t>[P], there exists a valuation v  P such that                 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ℓ,v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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18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a</a:t>
            </a:r>
            <a:r>
              <a:rPr lang="en-US" sz="1800" dirty="0" smtClean="0">
                <a:sym typeface="Symbol"/>
              </a:rPr>
              <a:t> 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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,v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</a:p>
          <a:p>
            <a:endParaRPr lang="en-US" sz="1800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The backward time closure and the precondition can be naturally extended to regions: for R =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</a:rPr>
              <a:t>⋃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baseline="-250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</a:t>
            </a:r>
            <a:r>
              <a:rPr lang="en-US" sz="1800" i="1" baseline="-250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Loc</a:t>
            </a:r>
            <a:r>
              <a:rPr lang="en-US" sz="1800" baseline="-250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),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Given a region R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  , the initial region (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↦*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R)   of R is the set of all states from which a state in R is reachable: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lvl="3"/>
            <a:r>
              <a:rPr lang="en-US" sz="1600" dirty="0" smtClean="0">
                <a:sym typeface="Symbol"/>
              </a:rPr>
              <a:t>Notice that R 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 (↦*</a:t>
            </a:r>
            <a:r>
              <a:rPr lang="en-US" sz="1600" dirty="0" smtClean="0">
                <a:sym typeface="Symbol"/>
              </a:rPr>
              <a:t> R).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84450" y="2924175"/>
          <a:ext cx="1962150" cy="457200"/>
        </p:xfrm>
        <a:graphic>
          <a:graphicData uri="http://schemas.openxmlformats.org/presentationml/2006/ole">
            <p:oleObj spid="_x0000_s102402" name="Equation" r:id="rId3" imgW="1307880" imgH="30456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09875" y="2771775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5275" y="2762250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62224" y="3495675"/>
          <a:ext cx="3278981" cy="514350"/>
        </p:xfrm>
        <a:graphic>
          <a:graphicData uri="http://schemas.openxmlformats.org/presentationml/2006/ole">
            <p:oleObj spid="_x0000_s102403" name="Equation" r:id="rId4" imgW="1942920" imgH="3045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68574" y="5111750"/>
          <a:ext cx="3603065" cy="336550"/>
        </p:xfrm>
        <a:graphic>
          <a:graphicData uri="http://schemas.openxmlformats.org/presentationml/2006/ole">
            <p:oleObj spid="_x0000_s102404" name="Equation" r:id="rId5" imgW="2311200" imgH="21564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Proposition 4.2 Let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R =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</a:rPr>
              <a:t>⋃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baseline="-250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</a:t>
            </a:r>
            <a:r>
              <a:rPr lang="en-US" sz="1800" i="1" baseline="-250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Loc</a:t>
            </a:r>
            <a:r>
              <a:rPr lang="en-US" sz="1800" baseline="-250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) be a region of the linear hybrid system H. The initial region 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=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</a:rPr>
              <a:t>⋃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baseline="-250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</a:t>
            </a:r>
            <a:r>
              <a:rPr lang="en-US" sz="1800" i="1" baseline="-250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Loc</a:t>
            </a:r>
            <a:r>
              <a:rPr lang="en-US" sz="1800" baseline="-250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) is the list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fixpoint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 of the equation.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Or equivalently, for all locations </a:t>
            </a:r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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Loc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 , the set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I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 of valuations is the least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fixpoint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 of the set.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Lemma 4.2 For all linear hybrid systems H, if P  V is a linear  set of valuations, then for all locations </a:t>
            </a:r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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Loc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  and transitions </a:t>
            </a:r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e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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Edg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,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both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err="1" smtClean="0">
                <a:sym typeface="Symbol"/>
              </a:rPr>
              <a:t>P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and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pre</a:t>
            </a:r>
            <a:r>
              <a:rPr lang="en-US" sz="1800" baseline="-25000" dirty="0" err="1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cs typeface="Times New Roman" pitchFamily="18" charset="0"/>
                <a:sym typeface="Symbol"/>
              </a:rPr>
              <a:t>[P] are linear sets of valuations.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Segoe UI Symbol"/>
              <a:ea typeface="Segoe UI Symbol"/>
              <a:cs typeface="Times New Roman" pitchFamily="18" charset="0"/>
              <a:sym typeface="Symbol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74975" y="1879600"/>
          <a:ext cx="2079625" cy="415925"/>
        </p:xfrm>
        <a:graphic>
          <a:graphicData uri="http://schemas.openxmlformats.org/presentationml/2006/ole">
            <p:oleObj spid="_x0000_s103426" name="Equation" r:id="rId3" imgW="1206360" imgH="2412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1752600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32100" y="3248025"/>
          <a:ext cx="3387725" cy="706652"/>
        </p:xfrm>
        <a:graphic>
          <a:graphicData uri="http://schemas.openxmlformats.org/presentationml/2006/ole">
            <p:oleObj spid="_x0000_s103427" name="Equation" r:id="rId4" imgW="2070000" imgH="431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3600" y="3200400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6225" y="4733925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Backward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region R defined by the linear formula</a:t>
            </a:r>
          </a:p>
          <a:p>
            <a:endParaRPr lang="en-US" sz="1800" dirty="0" smtClean="0"/>
          </a:p>
          <a:p>
            <a:r>
              <a:rPr lang="en-US" sz="1800" dirty="0" smtClean="0"/>
              <a:t>Should be not reachable from the set I of initial states defined by the linear formula</a:t>
            </a:r>
          </a:p>
          <a:p>
            <a:endParaRPr lang="en-US" sz="1800" dirty="0" smtClean="0"/>
          </a:p>
          <a:p>
            <a:r>
              <a:rPr lang="en-US" sz="1800" dirty="0" smtClean="0"/>
              <a:t>The set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↦*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R)  of states from which it is possible to reach a state in R is characterized by the least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fixpoint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of the two equations.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Which can be iteratively computed as: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16250" y="1292225"/>
          <a:ext cx="2565400" cy="357474"/>
        </p:xfrm>
        <a:graphic>
          <a:graphicData uri="http://schemas.openxmlformats.org/presentationml/2006/ole">
            <p:oleObj spid="_x0000_s104450" name="Equation" r:id="rId3" imgW="154908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51150" y="2063750"/>
          <a:ext cx="3273426" cy="376001"/>
        </p:xfrm>
        <a:graphic>
          <a:graphicData uri="http://schemas.openxmlformats.org/presentationml/2006/ole">
            <p:oleObj spid="_x0000_s104451" name="Equation" r:id="rId4" imgW="187956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27325" y="3384550"/>
          <a:ext cx="4492625" cy="496672"/>
        </p:xfrm>
        <a:graphic>
          <a:graphicData uri="http://schemas.openxmlformats.org/presentationml/2006/ole">
            <p:oleObj spid="_x0000_s104452" name="Equation" r:id="rId5" imgW="2527200" imgH="27936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24675" y="3238500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94000" y="3975100"/>
          <a:ext cx="4425950" cy="489300"/>
        </p:xfrm>
        <a:graphic>
          <a:graphicData uri="http://schemas.openxmlformats.org/presentationml/2006/ole">
            <p:oleObj spid="_x0000_s104453" name="Equation" r:id="rId6" imgW="2527200" imgH="27936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53250" y="3867150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130549" y="5041900"/>
          <a:ext cx="2444173" cy="463550"/>
        </p:xfrm>
        <a:graphic>
          <a:graphicData uri="http://schemas.openxmlformats.org/presentationml/2006/ole">
            <p:oleObj spid="_x0000_s104454" name="Equation" r:id="rId7" imgW="1473120" imgH="27936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0" y="4876800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101975" y="5708650"/>
          <a:ext cx="2465388" cy="463550"/>
        </p:xfrm>
        <a:graphic>
          <a:graphicData uri="http://schemas.openxmlformats.org/presentationml/2006/ole">
            <p:oleObj spid="_x0000_s104455" name="Equation" r:id="rId8" imgW="1485720" imgH="27936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95900" y="5562600"/>
            <a:ext cx="314325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UI Symbol"/>
                <a:ea typeface="Segoe UI Symbol"/>
                <a:sym typeface="Symbol"/>
              </a:rPr>
              <a:t>↙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verif</a:t>
            </a:r>
            <a:r>
              <a:rPr lang="en-US" sz="2400" dirty="0" smtClean="0"/>
              <a:t>. of Lin. </a:t>
            </a:r>
            <a:r>
              <a:rPr lang="en-US" sz="2400" dirty="0" err="1" smtClean="0"/>
              <a:t>Hyb</a:t>
            </a:r>
            <a:r>
              <a:rPr lang="en-US" sz="2400" dirty="0" smtClean="0"/>
              <a:t>. Sys.: Approximate Analysis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842963"/>
            <a:ext cx="8588375" cy="6015037"/>
          </a:xfrm>
        </p:spPr>
        <p:txBody>
          <a:bodyPr/>
          <a:lstStyle/>
          <a:p>
            <a:r>
              <a:rPr lang="en-US" sz="1800" dirty="0" smtClean="0"/>
              <a:t>We compute </a:t>
            </a:r>
            <a:r>
              <a:rPr lang="en-US" sz="1800" i="1" dirty="0" smtClean="0"/>
              <a:t>upper approximations </a:t>
            </a:r>
            <a:r>
              <a:rPr lang="en-US" sz="1800" dirty="0" smtClean="0"/>
              <a:t>of the sets</a:t>
            </a:r>
          </a:p>
          <a:p>
            <a:endParaRPr lang="en-US" sz="1800" dirty="0" smtClean="0"/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                  of states which are reachable from the initial states </a:t>
            </a:r>
            <a:r>
              <a:rPr lang="en-US" sz="1600" i="1" dirty="0" smtClean="0"/>
              <a:t>I</a:t>
            </a:r>
            <a:r>
              <a:rPr lang="en-US" sz="1600" dirty="0" smtClean="0"/>
              <a:t> (forward analysis)</a:t>
            </a:r>
          </a:p>
          <a:p>
            <a:pPr lvl="3">
              <a:buFont typeface="Wingdings" pitchFamily="2" charset="2"/>
              <a:buChar char="Ø"/>
            </a:pPr>
            <a:endParaRPr lang="en-US" sz="1800" dirty="0" smtClean="0"/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                </a:t>
            </a:r>
            <a:r>
              <a:rPr lang="en-US" sz="1600" dirty="0" smtClean="0"/>
              <a:t>of states from which the region </a:t>
            </a:r>
            <a:r>
              <a:rPr lang="en-US" sz="1600" i="1" dirty="0" smtClean="0"/>
              <a:t>R</a:t>
            </a:r>
            <a:r>
              <a:rPr lang="en-US" sz="1600" dirty="0" smtClean="0"/>
              <a:t> is reachable (backward analysis)</a:t>
            </a:r>
          </a:p>
          <a:p>
            <a:endParaRPr lang="en-US" sz="1800" dirty="0" smtClean="0"/>
          </a:p>
          <a:p>
            <a:r>
              <a:rPr lang="en-US" sz="1800" dirty="0" smtClean="0"/>
              <a:t>For forward analysis, the set </a:t>
            </a:r>
            <a:r>
              <a:rPr lang="en-US" sz="1800" i="1" dirty="0" err="1" smtClean="0"/>
              <a:t>X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/>
              <a:t> of reachable states at location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/>
              <a:t> is given by proposition 4.1 as: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Two problems arise in the practical resolution of such a system: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Handling disjunctions of systems of linear inequalities; for instance there is no easy way for deciding if a union of </a:t>
            </a:r>
            <a:r>
              <a:rPr lang="en-US" sz="1600" dirty="0" err="1" smtClean="0"/>
              <a:t>polyhedra</a:t>
            </a:r>
            <a:r>
              <a:rPr lang="en-US" sz="1600" dirty="0" smtClean="0"/>
              <a:t> is included into another.</a:t>
            </a:r>
          </a:p>
          <a:p>
            <a:pPr lvl="3">
              <a:buFont typeface="Wingdings" pitchFamily="2" charset="2"/>
              <a:buChar char="Ø"/>
            </a:pPr>
            <a:endParaRPr lang="en-US" sz="1600" dirty="0" smtClean="0"/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 err="1" smtClean="0"/>
              <a:t>fixpoint</a:t>
            </a:r>
            <a:r>
              <a:rPr lang="en-US" sz="1600" dirty="0" smtClean="0"/>
              <a:t> computation may involve infinite iteration.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34542" y="1658938"/>
          <a:ext cx="757238" cy="330200"/>
        </p:xfrm>
        <a:graphic>
          <a:graphicData uri="http://schemas.openxmlformats.org/presentationml/2006/ole">
            <p:oleObj spid="_x0000_s78850" name="Equation" r:id="rId3" imgW="4950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60330" y="2282825"/>
          <a:ext cx="777875" cy="349250"/>
        </p:xfrm>
        <a:graphic>
          <a:graphicData uri="http://schemas.openxmlformats.org/presentationml/2006/ole">
            <p:oleObj spid="_x0000_s78851" name="Equation" r:id="rId4" imgW="48240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25750" y="3581400"/>
          <a:ext cx="3309938" cy="722313"/>
        </p:xfrm>
        <a:graphic>
          <a:graphicData uri="http://schemas.openxmlformats.org/presentationml/2006/ole">
            <p:oleObj spid="_x0000_s78852" name="Equation" r:id="rId5" imgW="2095200" imgH="4572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86900" y="64770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>
                <a:sym typeface="Wingdings 3"/>
              </a:rPr>
              <a:t>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80100" y="347980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ym typeface="Wingdings 3"/>
              </a:rPr>
              <a:t></a:t>
            </a:r>
            <a:endParaRPr lang="en-US" sz="16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An approximate solution to these problems is provided by abstract interpretation techniques.</a:t>
            </a:r>
          </a:p>
          <a:p>
            <a:endParaRPr lang="en-US" sz="1800" dirty="0" smtClean="0"/>
          </a:p>
          <a:p>
            <a:r>
              <a:rPr lang="en-US" sz="1800" dirty="0" smtClean="0"/>
              <a:t>Union of </a:t>
            </a:r>
            <a:r>
              <a:rPr lang="en-US" sz="1800" dirty="0" err="1" smtClean="0"/>
              <a:t>polyhedra</a:t>
            </a:r>
            <a:r>
              <a:rPr lang="en-US" sz="1800" dirty="0" smtClean="0"/>
              <a:t> is approximated by their convex hull. Let     denote the convex hull operator: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system of equations becomes: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To enforce the convergence of iterations, we apply </a:t>
            </a:r>
            <a:r>
              <a:rPr lang="en-US" sz="1800" dirty="0" err="1" smtClean="0"/>
              <a:t>Cousot's</a:t>
            </a:r>
            <a:r>
              <a:rPr lang="en-US" sz="1800" dirty="0" smtClean="0"/>
              <a:t> “</a:t>
            </a:r>
            <a:r>
              <a:rPr lang="en-US" sz="1800" i="1" dirty="0" smtClean="0"/>
              <a:t>widening technique</a:t>
            </a:r>
            <a:r>
              <a:rPr lang="en-US" sz="1800" dirty="0" smtClean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0800000">
            <a:off x="6184900" y="2054195"/>
            <a:ext cx="3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2">
                    <a:lumMod val="50000"/>
                  </a:schemeClr>
                </a:solidFill>
              </a:rPr>
              <a:t>Π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90725" y="2889250"/>
          <a:ext cx="5507038" cy="400050"/>
        </p:xfrm>
        <a:graphic>
          <a:graphicData uri="http://schemas.openxmlformats.org/presentationml/2006/ole">
            <p:oleObj spid="_x0000_s79874" name="Equation" r:id="rId3" imgW="297180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 rot="10800000">
            <a:off x="2197100" y="2892395"/>
            <a:ext cx="3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1050" y="4165599"/>
          <a:ext cx="3232150" cy="813119"/>
        </p:xfrm>
        <a:graphic>
          <a:graphicData uri="http://schemas.openxmlformats.org/presentationml/2006/ole">
            <p:oleObj spid="_x0000_s79875" name="Equation" r:id="rId4" imgW="2019240" imgH="50796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 rot="10800000">
            <a:off x="2895600" y="4378295"/>
            <a:ext cx="3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800" y="416560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verif</a:t>
            </a:r>
            <a:r>
              <a:rPr lang="en-US" sz="2400" dirty="0" smtClean="0"/>
              <a:t>. of Lin. </a:t>
            </a:r>
            <a:r>
              <a:rPr lang="en-US" sz="2400" dirty="0" err="1" smtClean="0"/>
              <a:t>Hyb</a:t>
            </a:r>
            <a:r>
              <a:rPr lang="en-US" sz="2400" dirty="0" smtClean="0"/>
              <a:t>. Sys.: Approximate Analysis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The idea is to extrapolate the limit of a sequence of </a:t>
            </a:r>
            <a:r>
              <a:rPr lang="en-US" sz="1800" dirty="0" err="1" smtClean="0"/>
              <a:t>polyhedra</a:t>
            </a:r>
            <a:r>
              <a:rPr lang="en-US" sz="1800" dirty="0" smtClean="0"/>
              <a:t> in such a way that an upper approximation of the limit be always reached in a finite number of iterations.</a:t>
            </a:r>
          </a:p>
          <a:p>
            <a:endParaRPr lang="en-US" sz="1800" dirty="0" smtClean="0"/>
          </a:p>
          <a:p>
            <a:r>
              <a:rPr lang="en-US" sz="1800" dirty="0" smtClean="0"/>
              <a:t>We define a </a:t>
            </a:r>
            <a:r>
              <a:rPr lang="en-US" sz="1800" i="1" dirty="0" smtClean="0"/>
              <a:t>widening operator</a:t>
            </a:r>
            <a:r>
              <a:rPr lang="en-US" sz="1800" dirty="0" smtClean="0"/>
              <a:t>, noted </a:t>
            </a:r>
            <a:r>
              <a:rPr lang="en-US" sz="1800" dirty="0" smtClean="0">
                <a:sym typeface="Symbol"/>
              </a:rPr>
              <a:t></a:t>
            </a:r>
            <a:r>
              <a:rPr lang="en-US" sz="1800" dirty="0" smtClean="0"/>
              <a:t>, on </a:t>
            </a:r>
            <a:r>
              <a:rPr lang="en-US" sz="1800" dirty="0" err="1" smtClean="0"/>
              <a:t>polyhedra</a:t>
            </a:r>
            <a:r>
              <a:rPr lang="en-US" sz="1800" dirty="0" smtClean="0"/>
              <a:t>, such that:</a:t>
            </a:r>
          </a:p>
          <a:p>
            <a:pPr lvl="3">
              <a:buFont typeface="Wingdings" pitchFamily="2" charset="2"/>
              <a:buChar char="Ø"/>
            </a:pPr>
            <a:endParaRPr lang="en-US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For each pair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P, P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sz="1800" dirty="0" smtClean="0"/>
              <a:t> of </a:t>
            </a:r>
            <a:r>
              <a:rPr lang="en-US" sz="1800" dirty="0" err="1" smtClean="0"/>
              <a:t>polyhedra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 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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</a:t>
            </a:r>
          </a:p>
          <a:p>
            <a:pPr lvl="3">
              <a:buFont typeface="Wingdings" pitchFamily="2" charset="2"/>
              <a:buChar char="Ø"/>
            </a:pPr>
            <a:endParaRPr lang="en-US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For each infinite increasing sequence (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0</a:t>
            </a:r>
            <a:r>
              <a:rPr lang="en-US" sz="1800" i="1" dirty="0" smtClean="0"/>
              <a:t>, P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,…..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n</a:t>
            </a:r>
            <a:r>
              <a:rPr lang="en-US" sz="1800" i="1" dirty="0" smtClean="0"/>
              <a:t>,….</a:t>
            </a:r>
            <a:r>
              <a:rPr lang="en-US" sz="1800" dirty="0" smtClean="0"/>
              <a:t>) of </a:t>
            </a:r>
            <a:r>
              <a:rPr lang="en-US" sz="1800" dirty="0" err="1" smtClean="0"/>
              <a:t>polyhedra</a:t>
            </a:r>
            <a:r>
              <a:rPr lang="en-US" sz="1800" dirty="0" smtClean="0"/>
              <a:t>, the sequence defined by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</a:rPr>
              <a:t>n+1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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</a:rPr>
              <a:t>n+1</a:t>
            </a:r>
            <a:r>
              <a:rPr lang="en-US" sz="1800" dirty="0" smtClean="0"/>
              <a:t> is not strictly increasing (i.e., remains constant after a finite number of terms).</a:t>
            </a:r>
          </a:p>
          <a:p>
            <a:pPr lvl="3">
              <a:buFont typeface="Wingdings" pitchFamily="2" charset="2"/>
              <a:buChar char="Ø"/>
            </a:pPr>
            <a:endParaRPr lang="en-US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0800000">
            <a:off x="4356608" y="3160619"/>
            <a:ext cx="3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2">
                    <a:lumMod val="50000"/>
                  </a:schemeClr>
                </a:solidFill>
              </a:rPr>
              <a:t>Π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verif</a:t>
            </a:r>
            <a:r>
              <a:rPr lang="en-US" sz="2400" dirty="0" smtClean="0"/>
              <a:t>. of Lin. </a:t>
            </a:r>
            <a:r>
              <a:rPr lang="en-US" sz="2400" dirty="0" err="1" smtClean="0"/>
              <a:t>Hyb</a:t>
            </a:r>
            <a:r>
              <a:rPr lang="en-US" sz="2400" dirty="0" smtClean="0"/>
              <a:t>. Sys.: Approximate Analysis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The widening operator is used as follows: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Choose, in each loop of the graph of the hybrid system, at least one location, and call them “widening location” (So, removing these locations would cut each loop in the graph).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Let                               be the n-</a:t>
            </a:r>
            <a:r>
              <a:rPr lang="en-US" sz="1800" dirty="0" err="1" smtClean="0"/>
              <a:t>th</a:t>
            </a:r>
            <a:r>
              <a:rPr lang="en-US" sz="1800" dirty="0" smtClean="0"/>
              <a:t> step computation at location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/>
              <a:t>; that is,</a:t>
            </a:r>
          </a:p>
          <a:p>
            <a:endParaRPr lang="en-US" sz="1800" normalizeH="1" baseline="30000" dirty="0" smtClean="0"/>
          </a:p>
          <a:p>
            <a:endParaRPr lang="en-US" sz="1800" normalizeH="1" baseline="30000" dirty="0" smtClean="0"/>
          </a:p>
          <a:p>
            <a:endParaRPr lang="en-US" sz="1800" normalizeH="1" baseline="30000" dirty="0" smtClean="0"/>
          </a:p>
          <a:p>
            <a:pPr>
              <a:buFont typeface="+mj-lt"/>
              <a:buAutoNum type="arabicPeriod" startAt="3"/>
            </a:pPr>
            <a:r>
              <a:rPr lang="en-US" sz="1800" dirty="0" smtClean="0"/>
              <a:t>Instead, for each widening location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/>
              <a:t> and each step</a:t>
            </a:r>
            <a:r>
              <a:rPr lang="en-US" sz="1800" i="1" dirty="0" smtClean="0"/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n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≥ 1</a:t>
            </a:r>
            <a:r>
              <a:rPr lang="en-US" sz="1800" dirty="0" smtClean="0"/>
              <a:t>, compute                                   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70432" y="2852674"/>
          <a:ext cx="1498600" cy="384776"/>
        </p:xfrm>
        <a:graphic>
          <a:graphicData uri="http://schemas.openxmlformats.org/presentationml/2006/ole">
            <p:oleObj spid="_x0000_s80898" name="Equation" r:id="rId3" imgW="93960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35200" y="3321050"/>
          <a:ext cx="4432300" cy="531744"/>
        </p:xfrm>
        <a:graphic>
          <a:graphicData uri="http://schemas.openxmlformats.org/presentationml/2006/ole">
            <p:oleObj spid="_x0000_s80899" name="Equation" r:id="rId4" imgW="2857320" imgH="34272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3592576" y="3378341"/>
            <a:ext cx="31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solidFill>
                  <a:schemeClr val="tx1"/>
                </a:solidFill>
              </a:rPr>
              <a:t>Π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8176" y="3185668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40474" y="4123182"/>
          <a:ext cx="1949450" cy="352758"/>
        </p:xfrm>
        <a:graphic>
          <a:graphicData uri="http://schemas.openxmlformats.org/presentationml/2006/ole">
            <p:oleObj spid="_x0000_s80900" name="Equation" r:id="rId5" imgW="1333440" imgH="241200" progId="Equation.3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verif</a:t>
            </a:r>
            <a:r>
              <a:rPr lang="en-US" sz="2400" dirty="0" smtClean="0"/>
              <a:t>. of Lin. </a:t>
            </a:r>
            <a:r>
              <a:rPr lang="en-US" sz="2400" dirty="0" err="1" smtClean="0"/>
              <a:t>Hyb</a:t>
            </a:r>
            <a:r>
              <a:rPr lang="en-US" sz="2400" dirty="0" smtClean="0"/>
              <a:t>. Sys.: Approximate Analysis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842963"/>
            <a:ext cx="8374063" cy="668337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Approximation Operators: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3">
              <a:buFont typeface="Wingdings" pitchFamily="2" charset="2"/>
              <a:buChar char="Ø"/>
            </a:pP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500" y="1547558"/>
            <a:ext cx="3755347" cy="418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6326" y="1411033"/>
            <a:ext cx="3834130" cy="453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verif</a:t>
            </a:r>
            <a:r>
              <a:rPr lang="en-US" sz="2400" dirty="0" smtClean="0"/>
              <a:t>. of Lin. </a:t>
            </a:r>
            <a:r>
              <a:rPr lang="en-US" sz="2400" dirty="0" err="1" smtClean="0"/>
              <a:t>Hyb</a:t>
            </a:r>
            <a:r>
              <a:rPr lang="en-US" sz="2400" dirty="0" smtClean="0"/>
              <a:t>. Sys.: Approximate Analysis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1800" b="1" dirty="0" smtClean="0">
                <a:cs typeface="Arial" pitchFamily="34" charset="0"/>
              </a:rPr>
              <a:t>A labeling function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Act</a:t>
            </a:r>
            <a:r>
              <a:rPr lang="en-US" sz="1800" b="1" dirty="0" smtClean="0">
                <a:cs typeface="Arial" pitchFamily="34" charset="0"/>
              </a:rPr>
              <a:t> that assigns to each location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</a:t>
            </a:r>
            <a:r>
              <a:rPr lang="en-US" sz="1800" b="1" dirty="0" smtClean="0">
                <a:cs typeface="Arial" pitchFamily="34" charset="0"/>
              </a:rPr>
              <a:t>a set of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activities</a:t>
            </a:r>
            <a:r>
              <a:rPr lang="en-US" sz="1800" b="1" dirty="0" smtClean="0">
                <a:cs typeface="Arial" pitchFamily="34" charset="0"/>
              </a:rPr>
              <a:t>. </a:t>
            </a:r>
          </a:p>
          <a:p>
            <a:pPr lvl="1"/>
            <a:r>
              <a:rPr lang="en-US" sz="1800" b="1" dirty="0" smtClean="0">
                <a:cs typeface="Arial" pitchFamily="34" charset="0"/>
              </a:rPr>
              <a:t>Each activity is a function from the nonnegative </a:t>
            </a:r>
            <a:r>
              <a:rPr lang="en-US" sz="1800" b="1" dirty="0" err="1" smtClean="0">
                <a:cs typeface="Arial" pitchFamily="34" charset="0"/>
              </a:rPr>
              <a:t>reals</a:t>
            </a:r>
            <a:r>
              <a:rPr lang="en-US" sz="1800" b="1" dirty="0" smtClean="0">
                <a:cs typeface="Arial" pitchFamily="34" charset="0"/>
              </a:rPr>
              <a:t>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b="1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 </a:t>
            </a:r>
            <a:r>
              <a:rPr lang="en-US" sz="1800" b="1" dirty="0" smtClean="0"/>
              <a:t>to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sz="1800" b="1" i="1" dirty="0" smtClean="0">
                <a:cs typeface="Times New Roman" pitchFamily="18" charset="0"/>
              </a:rPr>
              <a:t>.</a:t>
            </a:r>
          </a:p>
          <a:p>
            <a:pPr lvl="1"/>
            <a:r>
              <a:rPr lang="en-US" sz="1800" b="1" dirty="0" smtClean="0">
                <a:cs typeface="Times New Roman" pitchFamily="18" charset="0"/>
              </a:rPr>
              <a:t>The activities of each location are </a:t>
            </a:r>
            <a:r>
              <a:rPr lang="en-US" sz="1800" b="1" i="1" dirty="0" smtClean="0">
                <a:cs typeface="Times New Roman" pitchFamily="18" charset="0"/>
              </a:rPr>
              <a:t>time-invariant.</a:t>
            </a:r>
          </a:p>
          <a:p>
            <a:pPr lvl="1"/>
            <a:endParaRPr lang="en-US" sz="1800" b="1" i="1" dirty="0" smtClean="0">
              <a:cs typeface="Times New Roman" pitchFamily="18" charset="0"/>
            </a:endParaRPr>
          </a:p>
          <a:p>
            <a:pPr>
              <a:buFont typeface="+mj-lt"/>
              <a:buAutoNum type="arabicPeriod" startAt="6"/>
            </a:pPr>
            <a:r>
              <a:rPr lang="en-US" sz="1800" b="1" dirty="0" smtClean="0">
                <a:cs typeface="Arial" pitchFamily="34" charset="0"/>
              </a:rPr>
              <a:t>A labeling function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Inv</a:t>
            </a:r>
            <a:r>
              <a:rPr lang="en-US" sz="1800" b="1" dirty="0" smtClean="0">
                <a:cs typeface="Arial" pitchFamily="34" charset="0"/>
              </a:rPr>
              <a:t> that assigns to each location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</a:t>
            </a:r>
            <a:r>
              <a:rPr lang="en-US" sz="1800" b="1" dirty="0" smtClean="0">
                <a:cs typeface="Arial" pitchFamily="34" charset="0"/>
              </a:rPr>
              <a:t>an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invariant</a:t>
            </a:r>
            <a:r>
              <a:rPr lang="en-US" sz="1800" b="1" dirty="0" smtClean="0">
                <a:cs typeface="Arial" pitchFamily="34" charset="0"/>
              </a:rPr>
              <a:t> 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Inv(ℓ</a:t>
            </a:r>
            <a:r>
              <a:rPr lang="en-US" sz="1800" b="1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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V</a:t>
            </a:r>
            <a:r>
              <a:rPr lang="en-US" sz="1800" b="1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  <a:sym typeface="Symbol"/>
              </a:rPr>
              <a:t>.</a:t>
            </a:r>
            <a:endParaRPr lang="en-US" sz="1800" i="1" dirty="0" smtClean="0">
              <a:solidFill>
                <a:schemeClr val="accent3">
                  <a:lumMod val="50000"/>
                </a:schemeClr>
              </a:solidFill>
              <a:cs typeface="Arial" pitchFamily="34" charset="0"/>
              <a:sym typeface="Symbol"/>
            </a:endParaRPr>
          </a:p>
          <a:p>
            <a:pPr lvl="1"/>
            <a:r>
              <a:rPr lang="en-US" sz="1800" b="1" dirty="0" smtClean="0">
                <a:cs typeface="Arial" pitchFamily="34" charset="0"/>
                <a:sym typeface="Symbol"/>
              </a:rPr>
              <a:t>The system may stay at a location only if the location invariant is true; that is, some discrete transition must be taken before the invariant becomes false.</a:t>
            </a:r>
          </a:p>
          <a:p>
            <a:pPr>
              <a:buNone/>
            </a:pPr>
            <a:endParaRPr lang="en-US" sz="1800" b="1" i="1" dirty="0" smtClean="0"/>
          </a:p>
          <a:p>
            <a:pPr>
              <a:buNone/>
            </a:pPr>
            <a:endParaRPr lang="en-US" sz="1800" b="1" i="1" dirty="0" smtClean="0"/>
          </a:p>
          <a:p>
            <a:r>
              <a:rPr lang="en-US" sz="1800" b="1" dirty="0" smtClean="0"/>
              <a:t>The hybrid system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1800" b="1" dirty="0" smtClean="0"/>
              <a:t> is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</a:rPr>
              <a:t>time-deterministic</a:t>
            </a:r>
            <a:r>
              <a:rPr lang="en-US" sz="1800" b="1" dirty="0" smtClean="0"/>
              <a:t> if for every location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 </a:t>
            </a:r>
            <a:r>
              <a:rPr lang="en-US" sz="1800" b="1" dirty="0" smtClean="0">
                <a:cs typeface="Arial" pitchFamily="34" charset="0"/>
              </a:rPr>
              <a:t>and every valuation </a:t>
            </a:r>
            <a:r>
              <a:rPr lang="el-GR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V</a:t>
            </a:r>
            <a:r>
              <a:rPr lang="en-US" sz="1800" b="1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1800" b="1" dirty="0" smtClean="0">
                <a:cs typeface="Times New Roman" pitchFamily="18" charset="0"/>
              </a:rPr>
              <a:t>there is at most one activity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</a:t>
            </a:r>
            <a:r>
              <a:rPr lang="el-GR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Act(ℓ) </a:t>
            </a:r>
            <a:r>
              <a:rPr lang="en-US" sz="1800" b="1" dirty="0" smtClean="0">
                <a:cs typeface="Arial" pitchFamily="34" charset="0"/>
              </a:rPr>
              <a:t>with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f(0) =</a:t>
            </a:r>
            <a:r>
              <a:rPr lang="el-GR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</a:t>
            </a:r>
            <a:r>
              <a:rPr lang="en-US" sz="1800" b="1" i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  <a:sym typeface="Symbol"/>
              </a:rPr>
              <a:t>. </a:t>
            </a:r>
            <a:r>
              <a:rPr lang="en-US" sz="1800" b="1" dirty="0" smtClean="0">
                <a:cs typeface="Arial" pitchFamily="34" charset="0"/>
                <a:sym typeface="Symbol"/>
              </a:rPr>
              <a:t>The activity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f</a:t>
            </a:r>
            <a:r>
              <a:rPr lang="en-US" sz="1800" b="1" i="1" dirty="0" smtClean="0">
                <a:cs typeface="Times New Roman" pitchFamily="18" charset="0"/>
                <a:sym typeface="Symbol"/>
              </a:rPr>
              <a:t>, </a:t>
            </a:r>
            <a:r>
              <a:rPr lang="en-US" sz="1800" b="1" dirty="0" smtClean="0">
                <a:cs typeface="Times New Roman" pitchFamily="18" charset="0"/>
                <a:sym typeface="Symbol"/>
              </a:rPr>
              <a:t>then, is denoted by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</a:t>
            </a:r>
            <a:r>
              <a:rPr lang="en-US" sz="1800" b="1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[</a:t>
            </a:r>
            <a:r>
              <a:rPr lang="el-GR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]</a:t>
            </a:r>
            <a:r>
              <a:rPr lang="en-US" sz="1800" b="1" i="1" dirty="0" smtClean="0"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800" b="1" dirty="0"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6734"/>
            <a:ext cx="8229600" cy="53273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Model for Hybrid System</a:t>
            </a:r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Example, Approximate Analysis: The leaking gas burner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With </a:t>
            </a:r>
            <a:r>
              <a:rPr lang="en-US" sz="1800" i="1" dirty="0" smtClean="0"/>
              <a:t>I</a:t>
            </a:r>
            <a:r>
              <a:rPr lang="en-US" sz="1800" dirty="0" smtClean="0"/>
              <a:t> defined by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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 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pc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 1 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x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y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 0</a:t>
            </a:r>
            <a:r>
              <a:rPr lang="en-US" sz="1800" dirty="0" smtClean="0">
                <a:sym typeface="Symbol"/>
              </a:rPr>
              <a:t>), we have                           with                           and (choosing location 1 as the only widening location):</a:t>
            </a: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pPr>
              <a:buNone/>
            </a:pPr>
            <a:r>
              <a:rPr lang="en-US" sz="1800" dirty="0" smtClean="0">
                <a:sym typeface="Symbol"/>
              </a:rPr>
              <a:t>  </a:t>
            </a: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630863" y="1389063"/>
          <a:ext cx="1354137" cy="255587"/>
        </p:xfrm>
        <a:graphic>
          <a:graphicData uri="http://schemas.openxmlformats.org/presentationml/2006/ole">
            <p:oleObj spid="_x0000_s81922" name="Equation" r:id="rId3" imgW="11430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346950" y="1384299"/>
          <a:ext cx="1678238" cy="263525"/>
        </p:xfrm>
        <a:graphic>
          <a:graphicData uri="http://schemas.openxmlformats.org/presentationml/2006/ole">
            <p:oleObj spid="_x0000_s81923" name="Equation" r:id="rId4" imgW="153648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32000" y="2489200"/>
          <a:ext cx="5427663" cy="454025"/>
        </p:xfrm>
        <a:graphic>
          <a:graphicData uri="http://schemas.openxmlformats.org/presentationml/2006/ole">
            <p:oleObj spid="_x0000_s81924" name="Equation" r:id="rId5" imgW="3340080" imgH="27936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3600" y="2365375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68500" y="3413124"/>
          <a:ext cx="2363210" cy="415925"/>
        </p:xfrm>
        <a:graphic>
          <a:graphicData uri="http://schemas.openxmlformats.org/presentationml/2006/ole">
            <p:oleObj spid="_x0000_s81925" name="Equation" r:id="rId6" imgW="1587240" imgH="27936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98925" y="3270250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Leaking Gas Burner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7E455-467B-423C-9773-1F335360150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969" y="855289"/>
            <a:ext cx="7559555" cy="436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2835" y="6172202"/>
            <a:ext cx="669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[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Gonnord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Halbwachs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LNCS 4134] Combining widening and acceleration in linear relation analysis.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636" y="5379522"/>
            <a:ext cx="807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Step-1: Leaking location reached with 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t=l=0</a:t>
            </a:r>
            <a:r>
              <a:rPr lang="en-US" dirty="0" smtClean="0"/>
              <a:t>}, and as time elapses we get the</a:t>
            </a:r>
          </a:p>
          <a:p>
            <a:r>
              <a:rPr lang="en-US" dirty="0" smtClean="0"/>
              <a:t>	polyhedron 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t = l 10</a:t>
            </a:r>
            <a:r>
              <a:rPr lang="en-US" dirty="0" smtClean="0"/>
              <a:t>} (Region (1) in Fig. 2.a)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Leaking Gas Burner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7E455-467B-423C-9773-1F335360150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969" y="855289"/>
            <a:ext cx="7559555" cy="436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2835" y="6172202"/>
            <a:ext cx="669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[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Gonnord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Halbwachs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LNCS 4134] Combining widening and acceleration in linear relation analysis.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636" y="5379522"/>
            <a:ext cx="811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Step-2: Non-leaking location is reached with 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t = l 10</a:t>
            </a:r>
            <a:r>
              <a:rPr lang="en-US" dirty="0" smtClean="0"/>
              <a:t>}. As time elapses, we</a:t>
            </a:r>
          </a:p>
          <a:p>
            <a:r>
              <a:rPr lang="en-US" dirty="0" smtClean="0"/>
              <a:t> </a:t>
            </a:r>
            <a:r>
              <a:rPr lang="en-US" dirty="0" smtClean="0"/>
              <a:t>	get </a:t>
            </a:r>
            <a:r>
              <a:rPr lang="en-US" dirty="0" smtClean="0"/>
              <a:t>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10, t  l </a:t>
            </a:r>
            <a:r>
              <a:rPr lang="en-US" dirty="0" smtClean="0"/>
              <a:t>}. (Region (2) in Fig. 2.b)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Leaking Gas Burner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7E455-467B-423C-9773-1F335360150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969" y="855289"/>
            <a:ext cx="7559555" cy="436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2835" y="6172202"/>
            <a:ext cx="669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[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Gonnord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Halbwachs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LNCS 4134] Combining widening and acceleration in linear relation analysis.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6" y="5379522"/>
            <a:ext cx="890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Step-3: We go back to leaking location with 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10, t  l+50 </a:t>
            </a:r>
            <a:r>
              <a:rPr lang="en-US" dirty="0" smtClean="0"/>
              <a:t>}, (Region (3) in Fig. 2.c)</a:t>
            </a:r>
          </a:p>
          <a:p>
            <a:r>
              <a:rPr lang="en-US" dirty="0" smtClean="0"/>
              <a:t>	</a:t>
            </a:r>
            <a:r>
              <a:rPr lang="en-US" dirty="0" smtClean="0"/>
              <a:t>Convex hull with 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 l =0</a:t>
            </a:r>
            <a:r>
              <a:rPr lang="en-US" dirty="0" smtClean="0"/>
              <a:t> } gives </a:t>
            </a:r>
            <a:r>
              <a:rPr lang="en-US" dirty="0" smtClean="0"/>
              <a:t>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l 10, t 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6l </a:t>
            </a:r>
            <a:r>
              <a:rPr lang="en-US" dirty="0" smtClean="0"/>
              <a:t>}, (Region </a:t>
            </a:r>
            <a:r>
              <a:rPr lang="en-US" dirty="0" smtClean="0"/>
              <a:t>(4) </a:t>
            </a:r>
            <a:r>
              <a:rPr lang="en-US" dirty="0" smtClean="0"/>
              <a:t>in Fig. 2.c)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Leaking Gas Burner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7E455-467B-423C-9773-1F335360150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969" y="855289"/>
            <a:ext cx="7559555" cy="436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2835" y="6172202"/>
            <a:ext cx="669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[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Gonnord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Halbwachs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LNCS 4134] Combining widening and acceleration in linear relation analysis.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6" y="5379522"/>
            <a:ext cx="890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Step-3 (</a:t>
            </a:r>
            <a:r>
              <a:rPr lang="en-US" dirty="0" err="1" smtClean="0"/>
              <a:t>contd</a:t>
            </a:r>
            <a:r>
              <a:rPr lang="en-US" dirty="0" smtClean="0"/>
              <a:t>): Time passage yields </a:t>
            </a:r>
            <a:r>
              <a:rPr lang="en-US" dirty="0" smtClean="0"/>
              <a:t>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l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20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t 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 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6l – 50  </a:t>
            </a:r>
            <a:r>
              <a:rPr lang="en-US" dirty="0" smtClean="0"/>
              <a:t>}. Now standard </a:t>
            </a:r>
          </a:p>
          <a:p>
            <a:r>
              <a:rPr lang="en-US" dirty="0" smtClean="0"/>
              <a:t>	widening  yields </a:t>
            </a:r>
            <a:r>
              <a:rPr lang="en-US" dirty="0" smtClean="0"/>
              <a:t>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l 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  6l – 50  </a:t>
            </a:r>
            <a:r>
              <a:rPr lang="en-US" dirty="0" smtClean="0"/>
              <a:t>}. </a:t>
            </a:r>
            <a:r>
              <a:rPr lang="en-US" dirty="0" smtClean="0"/>
              <a:t>(</a:t>
            </a:r>
            <a:r>
              <a:rPr lang="en-US" dirty="0" smtClean="0"/>
              <a:t>Region </a:t>
            </a:r>
            <a:r>
              <a:rPr lang="en-US" dirty="0" smtClean="0"/>
              <a:t>(5) </a:t>
            </a:r>
            <a:r>
              <a:rPr lang="en-US" dirty="0" smtClean="0"/>
              <a:t>in Fig. 2.c)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We extend the next relation        to regions: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write            for the reflexive transitive closure of</a:t>
            </a:r>
          </a:p>
          <a:p>
            <a:endParaRPr lang="en-US" sz="1800" dirty="0" smtClean="0"/>
          </a:p>
          <a:p>
            <a:r>
              <a:rPr lang="en-US" sz="1800" dirty="0" smtClean="0"/>
              <a:t>Let </a:t>
            </a:r>
            <a:r>
              <a:rPr lang="en-US" sz="1800" dirty="0" smtClean="0">
                <a:sym typeface="Symbol"/>
              </a:rPr>
              <a:t> be a partition of the state space . A region </a:t>
            </a:r>
            <a:r>
              <a:rPr lang="en-US" sz="1800" i="1" dirty="0" smtClean="0">
                <a:sym typeface="Symbol"/>
              </a:rPr>
              <a:t>R</a:t>
            </a:r>
            <a:r>
              <a:rPr lang="en-US" sz="1800" dirty="0" smtClean="0">
                <a:sym typeface="Symbol"/>
              </a:rPr>
              <a:t>   is stable if for all </a:t>
            </a:r>
            <a:r>
              <a:rPr lang="en-US" sz="1800" i="1" dirty="0" smtClean="0">
                <a:sym typeface="Symbol"/>
              </a:rPr>
              <a:t>R</a:t>
            </a:r>
            <a:r>
              <a:rPr lang="en-US" sz="1800" dirty="0" smtClean="0">
                <a:sym typeface="Symbol"/>
              </a:rPr>
              <a:t>  </a:t>
            </a:r>
          </a:p>
          <a:p>
            <a:pPr>
              <a:buNone/>
            </a:pPr>
            <a:endParaRPr lang="en-US" sz="1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								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The partition  is a </a:t>
            </a:r>
            <a:r>
              <a:rPr lang="en-US" sz="1800" dirty="0" err="1" smtClean="0">
                <a:sym typeface="Symbol"/>
              </a:rPr>
              <a:t>bisimulation</a:t>
            </a:r>
            <a:r>
              <a:rPr lang="en-US" sz="1800" dirty="0" smtClean="0">
                <a:sym typeface="Symbol"/>
              </a:rPr>
              <a:t> if every region R    is stable.</a:t>
            </a:r>
          </a:p>
          <a:p>
            <a:endParaRPr lang="en-US" sz="1800" dirty="0" smtClean="0">
              <a:sym typeface="Symbol"/>
            </a:endParaRP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60724" y="933449"/>
          <a:ext cx="434975" cy="326231"/>
        </p:xfrm>
        <a:graphic>
          <a:graphicData uri="http://schemas.openxmlformats.org/presentationml/2006/ole">
            <p:oleObj spid="_x0000_s82946" name="Equation" r:id="rId3" imgW="203040" imgH="1522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03524" y="1384300"/>
          <a:ext cx="4409281" cy="349250"/>
        </p:xfrm>
        <a:graphic>
          <a:graphicData uri="http://schemas.openxmlformats.org/presentationml/2006/ole">
            <p:oleObj spid="_x0000_s82947" name="Equation" r:id="rId4" imgW="2565360" imgH="2030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84325" y="2144713"/>
          <a:ext cx="627063" cy="379412"/>
        </p:xfrm>
        <a:graphic>
          <a:graphicData uri="http://schemas.openxmlformats.org/presentationml/2006/ole">
            <p:oleObj spid="_x0000_s82948" name="Equation" r:id="rId5" imgW="291960" imgH="177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99099" y="2171699"/>
          <a:ext cx="434975" cy="326231"/>
        </p:xfrm>
        <a:graphic>
          <a:graphicData uri="http://schemas.openxmlformats.org/presentationml/2006/ole">
            <p:oleObj spid="_x0000_s82949" name="Equation" r:id="rId6" imgW="203040" imgH="15228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95625" y="3625849"/>
          <a:ext cx="3725396" cy="346075"/>
        </p:xfrm>
        <a:graphic>
          <a:graphicData uri="http://schemas.openxmlformats.org/presentationml/2006/ole">
            <p:oleObj spid="_x0000_s82950" name="Equation" r:id="rId7" imgW="2323800" imgH="2156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53251" y="36195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Or Equivalently</a:t>
            </a:r>
            <a:endParaRPr lang="en-US" sz="1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065463" y="4232275"/>
          <a:ext cx="4337050" cy="371475"/>
        </p:xfrm>
        <a:graphic>
          <a:graphicData uri="http://schemas.openxmlformats.org/presentationml/2006/ole">
            <p:oleObj spid="_x0000_s82951" name="Equation" r:id="rId8" imgW="2819160" imgH="2412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 rot="10800000">
            <a:off x="4165600" y="4175125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>
            <a:off x="7051675" y="4156075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1050" y="421005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chemeClr val="tx1"/>
                </a:solidFill>
                <a:sym typeface="Symbol"/>
              </a:rPr>
              <a:t></a:t>
            </a:r>
            <a:endParaRPr lang="en-US" sz="1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The partition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</a:t>
            </a:r>
            <a:r>
              <a:rPr lang="en-US" sz="1800" dirty="0" smtClean="0">
                <a:sym typeface="Symbol"/>
              </a:rPr>
              <a:t> respects the region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F</a:t>
            </a:r>
            <a:r>
              <a:rPr lang="en-US" sz="1800" dirty="0" smtClean="0">
                <a:sym typeface="Symbol"/>
              </a:rPr>
              <a:t> if for every region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,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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F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or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∩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F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= </a:t>
            </a: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Our objective is to construct the coarsest </a:t>
            </a:r>
            <a:r>
              <a:rPr lang="en-US" sz="1800" dirty="0" err="1" smtClean="0">
                <a:sym typeface="Symbol"/>
              </a:rPr>
              <a:t>bisimulation</a:t>
            </a:r>
            <a:r>
              <a:rPr lang="en-US" sz="1800" dirty="0" smtClean="0">
                <a:sym typeface="Symbol"/>
              </a:rPr>
              <a:t> that respects a given region R</a:t>
            </a:r>
            <a:r>
              <a:rPr lang="en-US" sz="1800" baseline="-25000" dirty="0" smtClean="0">
                <a:sym typeface="Symbol"/>
              </a:rPr>
              <a:t>F</a:t>
            </a:r>
            <a:r>
              <a:rPr lang="en-US" sz="1800" dirty="0" smtClean="0">
                <a:sym typeface="Symbol"/>
              </a:rPr>
              <a:t>, provided there is a finite </a:t>
            </a:r>
            <a:r>
              <a:rPr lang="en-US" sz="1800" dirty="0" err="1" smtClean="0">
                <a:sym typeface="Symbol"/>
              </a:rPr>
              <a:t>bisimulation</a:t>
            </a:r>
            <a:r>
              <a:rPr lang="en-US" sz="1800" dirty="0" smtClean="0">
                <a:sym typeface="Symbol"/>
              </a:rPr>
              <a:t> that respects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F</a:t>
            </a:r>
            <a:r>
              <a:rPr lang="en-US" sz="1800" dirty="0" smtClean="0">
                <a:sym typeface="Symbol"/>
              </a:rPr>
              <a:t>.</a:t>
            </a: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The function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split[](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</a:t>
            </a:r>
            <a:r>
              <a:rPr lang="en-US" sz="1800" dirty="0" smtClean="0">
                <a:sym typeface="Symbol"/>
              </a:rPr>
              <a:t> splits the region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 </a:t>
            </a:r>
            <a:r>
              <a:rPr lang="en-US" sz="1800" dirty="0" smtClean="0">
                <a:sym typeface="Symbol"/>
              </a:rPr>
              <a:t>into subsets that are “more” stable with respect to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</a:t>
            </a:r>
            <a:r>
              <a:rPr lang="en-US" sz="1800" dirty="0" smtClean="0">
                <a:sym typeface="Symbol"/>
              </a:rPr>
              <a:t>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41488" y="4187825"/>
          <a:ext cx="6180137" cy="588963"/>
        </p:xfrm>
        <a:graphic>
          <a:graphicData uri="http://schemas.openxmlformats.org/presentationml/2006/ole">
            <p:oleObj spid="_x0000_s83970" name="Equation" r:id="rId3" imgW="2933640" imgH="27936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 rot="10800000">
            <a:off x="6354064" y="4098925"/>
            <a:ext cx="35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solidFill>
                  <a:schemeClr val="tx1"/>
                </a:solidFill>
                <a:sym typeface="Wingdings 3"/>
              </a:rPr>
              <a:t>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dirty="0" smtClean="0"/>
              <a:t>Minimization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6" y="842964"/>
            <a:ext cx="8210550" cy="871536"/>
          </a:xfrm>
        </p:spPr>
        <p:txBody>
          <a:bodyPr/>
          <a:lstStyle/>
          <a:p>
            <a:r>
              <a:rPr lang="en-US" sz="1800" dirty="0" smtClean="0"/>
              <a:t>The minimization procedure returns YES </a:t>
            </a:r>
            <a:r>
              <a:rPr lang="en-US" sz="1800" dirty="0" err="1" smtClean="0"/>
              <a:t>iff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sz="1800" dirty="0" smtClean="0"/>
              <a:t>.  </a:t>
            </a:r>
          </a:p>
          <a:p>
            <a:pPr lvl="2">
              <a:buNone/>
            </a:pPr>
            <a:r>
              <a:rPr lang="en-US" sz="1800" dirty="0" smtClean="0"/>
              <a:t>State-space minimization:</a:t>
            </a:r>
          </a:p>
          <a:p>
            <a:pPr lvl="3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781550" y="828675"/>
          <a:ext cx="595313" cy="361950"/>
        </p:xfrm>
        <a:graphic>
          <a:graphicData uri="http://schemas.openxmlformats.org/presentationml/2006/ole">
            <p:oleObj spid="_x0000_s84994" name="Equation" r:id="rId3" imgW="291960" imgH="177480" progId="Equation.3">
              <p:embed/>
            </p:oleObj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lum bright="-53000" contrast="74000"/>
          </a:blip>
          <a:srcRect/>
          <a:stretch>
            <a:fillRect/>
          </a:stretch>
        </p:blipFill>
        <p:spPr bwMode="auto">
          <a:xfrm>
            <a:off x="1635213" y="1990724"/>
            <a:ext cx="576572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dirty="0" smtClean="0"/>
              <a:t>Minimization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u="sng" dirty="0" smtClean="0"/>
              <a:t>Timed computation tree logic</a:t>
            </a:r>
            <a:r>
              <a:rPr lang="en-US" sz="1800" dirty="0" smtClean="0"/>
              <a:t>: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Let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1800" dirty="0" smtClean="0"/>
              <a:t> be a set of </a:t>
            </a:r>
            <a:r>
              <a:rPr lang="en-US" sz="1800" i="1" dirty="0" smtClean="0"/>
              <a:t>clocks</a:t>
            </a:r>
            <a:r>
              <a:rPr lang="en-US" sz="1800" dirty="0" smtClean="0"/>
              <a:t> not in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dirty="0" smtClean="0"/>
              <a:t>; that is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∩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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.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state predicate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is a linear formula over the set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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of variables.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The formulas of TCTL, then, are defined by the following grammar, where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 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is a state predicate and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C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.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The formal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is closed if all occurrences of a clock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C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are within the scope of a reset quantifier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.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0080" y="3720465"/>
            <a:ext cx="639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::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=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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| 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Φ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|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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|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.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|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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urlz MT"/>
                <a:sym typeface="Symbol"/>
              </a:rPr>
              <a:t>u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|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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urlz MT"/>
                <a:sym typeface="Symbol"/>
              </a:rPr>
              <a:t>u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endParaRPr lang="en-US" sz="1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Computation Tree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closed formulas of TCTL are interpreted over the state space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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of a linear hybrid system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A state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σ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satisfies the TCTL-formula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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urlz MT"/>
                <a:sym typeface="Symbol"/>
              </a:rPr>
              <a:t>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dirty="0" smtClean="0">
                <a:sym typeface="Symbol"/>
              </a:rPr>
              <a:t> if there exists a run of 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H</a:t>
            </a:r>
            <a:r>
              <a:rPr lang="en-US" dirty="0" smtClean="0">
                <a:sym typeface="Symbol"/>
              </a:rPr>
              <a:t>  from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σ</a:t>
            </a:r>
            <a:r>
              <a:rPr lang="en-US" dirty="0" smtClean="0">
                <a:sym typeface="Symbol"/>
              </a:rPr>
              <a:t> to a state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σ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’ </a:t>
            </a:r>
            <a:r>
              <a:rPr lang="en-US" dirty="0" smtClean="0">
                <a:sym typeface="Symbol"/>
              </a:rPr>
              <a:t>satisfying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dirty="0" smtClean="0">
                <a:sym typeface="Symbol"/>
              </a:rPr>
              <a:t> such that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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dirty="0" smtClean="0">
                <a:sym typeface="Symbol"/>
              </a:rPr>
              <a:t> continuously holds along the run.</a:t>
            </a:r>
          </a:p>
          <a:p>
            <a:r>
              <a:rPr lang="en-US" dirty="0" smtClean="0"/>
              <a:t>A state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σ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satisfies the TCTL-formula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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urlz MT"/>
                <a:sym typeface="Symbol"/>
              </a:rPr>
              <a:t>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dirty="0" smtClean="0">
                <a:sym typeface="Symbol"/>
              </a:rPr>
              <a:t> if every divergent run of 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H</a:t>
            </a:r>
            <a:r>
              <a:rPr lang="en-US" dirty="0" smtClean="0">
                <a:sym typeface="Symbol"/>
              </a:rPr>
              <a:t>  from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σ</a:t>
            </a:r>
            <a:r>
              <a:rPr lang="en-US" dirty="0" smtClean="0">
                <a:sym typeface="Symbol"/>
              </a:rPr>
              <a:t> leads to a state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σ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’ </a:t>
            </a:r>
            <a:r>
              <a:rPr lang="en-US" dirty="0" smtClean="0">
                <a:sym typeface="Symbol"/>
              </a:rPr>
              <a:t>satisfying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dirty="0" smtClean="0">
                <a:sym typeface="Symbol"/>
              </a:rPr>
              <a:t> such that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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dirty="0" smtClean="0">
                <a:sym typeface="Symbol"/>
              </a:rPr>
              <a:t> continuously holds from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σ</a:t>
            </a:r>
            <a:r>
              <a:rPr lang="en-US" dirty="0" smtClean="0">
                <a:sym typeface="Symbol"/>
              </a:rPr>
              <a:t> to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σ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’</a:t>
            </a:r>
            <a:r>
              <a:rPr lang="en-US" dirty="0" smtClean="0">
                <a:sym typeface="Symbol"/>
              </a:rPr>
              <a:t> .</a:t>
            </a:r>
          </a:p>
          <a:p>
            <a:r>
              <a:rPr lang="en-US" dirty="0" smtClean="0">
                <a:sym typeface="Symbol"/>
              </a:rPr>
              <a:t>Clocks can be used to express timing constraints. </a:t>
            </a:r>
          </a:p>
          <a:p>
            <a:pPr lvl="1"/>
            <a:r>
              <a:rPr lang="en-US" dirty="0" smtClean="0">
                <a:sym typeface="Symbol"/>
              </a:rPr>
              <a:t>E.g. 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true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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urlz MT"/>
                <a:sym typeface="Symbol"/>
              </a:rPr>
              <a:t>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(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Λ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z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≤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5)) </a:t>
            </a:r>
            <a:r>
              <a:rPr lang="en-US" dirty="0" smtClean="0">
                <a:sym typeface="Symbol"/>
              </a:rPr>
              <a:t>asserts that there is a run on which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dirty="0" smtClean="0">
                <a:sym typeface="Symbol"/>
              </a:rPr>
              <a:t>  is satisfied within 5 time units.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1075"/>
            <a:ext cx="8229600" cy="42141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</a:rPr>
              <a:t>The runs of a hybrid system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cs typeface="Arial" pitchFamily="34" charset="0"/>
              </a:rPr>
              <a:t>The state of a hybrid system can change in two ways:</a:t>
            </a:r>
          </a:p>
          <a:p>
            <a:endParaRPr lang="en-US" sz="1800" b="1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cs typeface="Arial" pitchFamily="34" charset="0"/>
              </a:rPr>
              <a:t>By a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discrete</a:t>
            </a:r>
            <a:r>
              <a:rPr lang="en-US" sz="1600" b="1" dirty="0" smtClean="0">
                <a:cs typeface="Arial" pitchFamily="34" charset="0"/>
              </a:rPr>
              <a:t> and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instantaneous</a:t>
            </a:r>
            <a:r>
              <a:rPr lang="en-US" sz="1600" b="1" dirty="0" smtClean="0">
                <a:cs typeface="Arial" pitchFamily="34" charset="0"/>
              </a:rPr>
              <a:t> transition that changes both the control location and the values of the variables according the transition relation;</a:t>
            </a:r>
          </a:p>
          <a:p>
            <a:endParaRPr lang="en-US" sz="1600" b="1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cs typeface="Arial" pitchFamily="34" charset="0"/>
              </a:rPr>
              <a:t>By a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time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delay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cs typeface="Arial" pitchFamily="34" charset="0"/>
              </a:rPr>
              <a:t>that changes only the values of the variables according to the activities of the current location.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cs typeface="Arial" pitchFamily="34" charset="0"/>
            </a:endParaRPr>
          </a:p>
          <a:p>
            <a:pPr>
              <a:buNone/>
            </a:pPr>
            <a:endParaRPr lang="en-US" sz="1600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cs typeface="Arial" pitchFamily="34" charset="0"/>
              </a:rPr>
              <a:t>                                                                                                                 </a:t>
            </a:r>
            <a:endParaRPr lang="en-US" sz="1600" b="1" dirty="0"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Computation Tree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Standard abbreviations:</a:t>
            </a:r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 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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true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</a:t>
            </a:r>
            <a:r>
              <a:rPr lang="en-US" sz="3600" b="0" dirty="0" smtClean="0">
                <a:solidFill>
                  <a:schemeClr val="accent2">
                    <a:lumMod val="50000"/>
                  </a:schemeClr>
                </a:solidFill>
                <a:latin typeface="Informal Roman" pitchFamily="66" charset="0"/>
                <a:sym typeface="Symbol"/>
              </a:rPr>
              <a:t>u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endParaRPr lang="en-US" i="1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 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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true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</a:t>
            </a:r>
            <a:r>
              <a:rPr lang="en-US" sz="3600" b="0" dirty="0" smtClean="0">
                <a:solidFill>
                  <a:schemeClr val="accent2">
                    <a:lumMod val="50000"/>
                  </a:schemeClr>
                </a:solidFill>
                <a:latin typeface="Informal Roman" pitchFamily="66" charset="0"/>
                <a:sym typeface="Symbol"/>
              </a:rPr>
              <a:t>u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Φ</a:t>
            </a:r>
            <a:endParaRPr lang="en-US" i="1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 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    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 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     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  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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Φ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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.   (</a:t>
            </a:r>
            <a:r>
              <a:rPr lang="el-GR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   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  ))</a:t>
            </a:r>
            <a:endParaRPr lang="en-US" baseline="30000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pPr marL="1714500" lvl="3" indent="-342900">
              <a:buNone/>
            </a:pPr>
            <a:endParaRPr lang="en-US" b="0" dirty="0" smtClean="0">
              <a:latin typeface="Informal Roman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Computation Tree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Let       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   </a:t>
            </a:r>
            <a:r>
              <a:rPr lang="en-US" sz="1800" dirty="0" smtClean="0"/>
              <a:t> be a run of the linear hybrid system H, with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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</a:t>
            </a:r>
            <a:r>
              <a:rPr lang="en-US" sz="1800" dirty="0" smtClean="0">
                <a:sym typeface="Symbol"/>
              </a:rPr>
              <a:t>   for all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 0:</a:t>
            </a:r>
            <a:endParaRPr lang="en-US" sz="1800" dirty="0" smtClean="0"/>
          </a:p>
          <a:p>
            <a:pPr lvl="1"/>
            <a:r>
              <a:rPr lang="en-US" sz="1800" dirty="0" smtClean="0"/>
              <a:t>A position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</a:t>
            </a:r>
            <a:r>
              <a:rPr lang="en-US" sz="1800" dirty="0" smtClean="0">
                <a:sym typeface="Symbol"/>
              </a:rPr>
              <a:t> of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</a:t>
            </a:r>
            <a:r>
              <a:rPr lang="en-US" sz="1800" dirty="0" smtClean="0">
                <a:sym typeface="Symbol"/>
              </a:rPr>
              <a:t> is a pair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, 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</a:t>
            </a:r>
            <a:r>
              <a:rPr lang="en-US" sz="1800" dirty="0" smtClean="0">
                <a:sym typeface="Symbol"/>
              </a:rPr>
              <a:t>consisting of a nonnegative integer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 and a nonnegative real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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.</a:t>
            </a:r>
          </a:p>
          <a:p>
            <a:pPr lvl="1"/>
            <a:r>
              <a:rPr lang="en-US" sz="1800" dirty="0" smtClean="0">
                <a:sym typeface="Symbol"/>
              </a:rPr>
              <a:t>The position of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</a:t>
            </a:r>
            <a:r>
              <a:rPr lang="en-US" sz="1800" dirty="0" smtClean="0">
                <a:sym typeface="Symbol"/>
              </a:rPr>
              <a:t> are ordered lexicographically; that is ,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, 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 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j, t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iff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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, or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 and 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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t.</a:t>
            </a:r>
            <a:endParaRPr lang="en-US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800" dirty="0" smtClean="0"/>
              <a:t>For all positions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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, 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of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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,</a:t>
            </a:r>
          </a:p>
          <a:p>
            <a:pPr lvl="3"/>
            <a:r>
              <a:rPr lang="en-US" sz="1700" dirty="0" smtClean="0">
                <a:sym typeface="Symbol"/>
              </a:rPr>
              <a:t>The state 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 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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</a:t>
            </a:r>
            <a:r>
              <a:rPr lang="en-US" sz="1700" dirty="0" smtClean="0">
                <a:sym typeface="Symbol"/>
              </a:rPr>
              <a:t> at the position 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</a:t>
            </a:r>
            <a:r>
              <a:rPr lang="en-US" sz="1700" dirty="0" smtClean="0">
                <a:sym typeface="Symbol"/>
              </a:rPr>
              <a:t> of 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</a:t>
            </a:r>
            <a:r>
              <a:rPr lang="en-US" sz="1700" dirty="0" smtClean="0">
                <a:sym typeface="Symbol"/>
              </a:rPr>
              <a:t> is 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7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700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, </a:t>
            </a:r>
            <a:r>
              <a:rPr lang="en-US" sz="17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[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700" i="1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](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))</a:t>
            </a:r>
            <a:r>
              <a:rPr lang="en-US" sz="1700" dirty="0" smtClean="0">
                <a:sym typeface="Symbol"/>
              </a:rPr>
              <a:t>, and </a:t>
            </a:r>
          </a:p>
          <a:p>
            <a:pPr lvl="3"/>
            <a:r>
              <a:rPr lang="en-US" sz="1700" dirty="0" smtClean="0">
                <a:sym typeface="Symbol"/>
              </a:rPr>
              <a:t>The time 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</a:t>
            </a:r>
            <a:r>
              <a:rPr lang="en-US" sz="1700" i="1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</a:t>
            </a:r>
            <a:r>
              <a:rPr lang="en-US" sz="17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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</a:t>
            </a:r>
            <a:r>
              <a:rPr lang="en-US" sz="1700" dirty="0" smtClean="0">
                <a:sym typeface="Symbol"/>
              </a:rPr>
              <a:t>at the position 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</a:t>
            </a:r>
            <a:r>
              <a:rPr lang="en-US" sz="1700" dirty="0" smtClean="0">
                <a:sym typeface="Symbol"/>
              </a:rPr>
              <a:t> of 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</a:t>
            </a:r>
            <a:r>
              <a:rPr lang="en-US" sz="1700" dirty="0" smtClean="0">
                <a:sym typeface="Symbol"/>
              </a:rPr>
              <a:t>  is </a:t>
            </a:r>
            <a:r>
              <a:rPr lang="en-US" sz="17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+ </a:t>
            </a:r>
            <a:r>
              <a:rPr lang="en-US" sz="1700" i="1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j</a:t>
            </a:r>
            <a:r>
              <a:rPr lang="en-US" sz="17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&lt;</a:t>
            </a:r>
            <a:r>
              <a:rPr lang="en-US" sz="1700" i="1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7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700" i="1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j</a:t>
            </a:r>
            <a:endParaRPr lang="en-US" sz="1700" i="1" baseline="-25000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r>
              <a:rPr lang="en-US" sz="1800" dirty="0" smtClean="0"/>
              <a:t>A clock valuation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</a:t>
            </a:r>
            <a:r>
              <a:rPr lang="en-US" sz="1800" dirty="0" smtClean="0">
                <a:sym typeface="Symbol"/>
              </a:rPr>
              <a:t> is function from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C</a:t>
            </a:r>
            <a:r>
              <a:rPr lang="en-US" sz="1800" dirty="0" smtClean="0">
                <a:sym typeface="Symbol"/>
              </a:rPr>
              <a:t> to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baseline="30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0</a:t>
            </a:r>
            <a:r>
              <a:rPr lang="en-US" sz="1800" baseline="300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.</a:t>
            </a:r>
          </a:p>
          <a:p>
            <a:pPr lvl="3"/>
            <a:r>
              <a:rPr lang="en-US" sz="1800" dirty="0" smtClean="0">
                <a:sym typeface="Symbol"/>
              </a:rPr>
              <a:t>By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 +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800" dirty="0" smtClean="0">
                <a:sym typeface="Symbol"/>
              </a:rPr>
              <a:t> we denote the clock valuation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</a:t>
            </a:r>
            <a:r>
              <a:rPr lang="en-US" sz="1800" dirty="0" smtClean="0">
                <a:sym typeface="Symbol"/>
              </a:rPr>
              <a:t> such that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(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= (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+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for all clocks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C</a:t>
            </a:r>
            <a:r>
              <a:rPr lang="en-US" sz="1800" dirty="0" smtClean="0">
                <a:sym typeface="Symbol"/>
              </a:rPr>
              <a:t>.</a:t>
            </a:r>
          </a:p>
          <a:p>
            <a:pPr lvl="3"/>
            <a:r>
              <a:rPr lang="en-US" sz="1800" dirty="0" smtClean="0">
                <a:sym typeface="Symbol"/>
              </a:rPr>
              <a:t>By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 [z := 0] </a:t>
            </a:r>
            <a:r>
              <a:rPr lang="en-US" sz="1800" dirty="0" smtClean="0">
                <a:sym typeface="Symbol"/>
              </a:rPr>
              <a:t>we denote the valuation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</a:t>
            </a:r>
            <a:r>
              <a:rPr lang="en-US" sz="1800" dirty="0" smtClean="0">
                <a:sym typeface="Symbol"/>
              </a:rPr>
              <a:t> such that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(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= 0 </a:t>
            </a:r>
            <a:r>
              <a:rPr lang="en-US" sz="1800" dirty="0" smtClean="0">
                <a:sym typeface="Symbol"/>
              </a:rPr>
              <a:t>and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(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z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= (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z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</a:t>
            </a:r>
            <a:r>
              <a:rPr lang="en-US" sz="1800" dirty="0" smtClean="0">
                <a:sym typeface="Symbol"/>
              </a:rPr>
              <a:t>for all clocks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z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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1800" dirty="0" smtClean="0">
                <a:sym typeface="Symbol"/>
              </a:rPr>
              <a:t>.</a:t>
            </a:r>
          </a:p>
          <a:p>
            <a:r>
              <a:rPr lang="en-US" sz="1800" dirty="0" smtClean="0"/>
              <a:t>An extended state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, 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1800" dirty="0" smtClean="0"/>
              <a:t>consists of a state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</a:t>
            </a:r>
            <a:r>
              <a:rPr lang="en-US" sz="1800" dirty="0" smtClean="0">
                <a:sym typeface="Symbol"/>
              </a:rPr>
              <a:t> and a clock valuation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</a:t>
            </a:r>
            <a:r>
              <a:rPr lang="en-US" sz="1800" dirty="0" smtClean="0">
                <a:sym typeface="Symbol"/>
              </a:rPr>
              <a:t>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1204024" y="862203"/>
          <a:ext cx="2166744" cy="399669"/>
        </p:xfrm>
        <a:graphic>
          <a:graphicData uri="http://schemas.openxmlformats.org/presentationml/2006/ole">
            <p:oleObj spid="_x0000_s108546" name="Equation" r:id="rId3" imgW="1307880" imgH="2412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Computation Tree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842964"/>
            <a:ext cx="8374063" cy="538162"/>
          </a:xfrm>
        </p:spPr>
        <p:txBody>
          <a:bodyPr/>
          <a:lstStyle/>
          <a:p>
            <a:r>
              <a:rPr lang="en-US" sz="1800" dirty="0" smtClean="0"/>
              <a:t> The extended state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, 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1800" dirty="0" smtClean="0"/>
              <a:t>satisfies the TCTL-formula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ym typeface="Symbol"/>
              </a:rPr>
              <a:t>,denoted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(, )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⊨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if: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lum bright="-45000" contrast="64000"/>
          </a:blip>
          <a:srcRect/>
          <a:stretch>
            <a:fillRect/>
          </a:stretch>
        </p:blipFill>
        <p:spPr bwMode="auto">
          <a:xfrm>
            <a:off x="715805" y="1467230"/>
            <a:ext cx="8175882" cy="262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4648200"/>
            <a:ext cx="8486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  Let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be a closed formula of TCTL. We write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⊨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if 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(, )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⊨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for all clock   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      valuations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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   The Linear hybrid system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H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satisfies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denoted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H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⊨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if all states of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H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satisfy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.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model-checking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Segoe UI Symbol"/>
                <a:ea typeface="Segoe UI Symbol"/>
              </a:rPr>
              <a:t>The  Characteristic set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⟦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Φ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⟧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  </a:t>
            </a:r>
            <a:r>
              <a:rPr lang="en-US" sz="1800" dirty="0" smtClean="0">
                <a:latin typeface="Segoe UI Symbol"/>
                <a:ea typeface="Segoe UI Symbol"/>
                <a:sym typeface="Symbol"/>
              </a:rPr>
              <a:t>of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smtClean="0">
                <a:latin typeface="Segoe UI Symbol"/>
                <a:ea typeface="Segoe UI Symbol"/>
                <a:sym typeface="Symbol"/>
              </a:rPr>
              <a:t>is the set of states that satisfy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ym typeface="Symbol"/>
              </a:rPr>
              <a:t>.</a:t>
            </a:r>
          </a:p>
          <a:p>
            <a:r>
              <a:rPr lang="en-US" sz="1800" dirty="0" smtClean="0">
                <a:latin typeface="Segoe UI Symbol"/>
                <a:ea typeface="Segoe UI Symbol"/>
                <a:sym typeface="Symbol"/>
              </a:rPr>
              <a:t>Given a closed TCTL-formula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ym typeface="Symbol"/>
              </a:rPr>
              <a:t>, </a:t>
            </a:r>
            <a:r>
              <a:rPr lang="en-US" sz="1800" dirty="0" smtClean="0">
                <a:latin typeface="Segoe UI Symbol"/>
                <a:ea typeface="Segoe UI Symbol"/>
                <a:sym typeface="Symbol"/>
              </a:rPr>
              <a:t>a model-checking algorithm computes the characteristic set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⟦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Φ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⟧  </a:t>
            </a:r>
          </a:p>
          <a:p>
            <a:r>
              <a:rPr lang="en-US" sz="1800" dirty="0" smtClean="0">
                <a:latin typeface="Segoe UI Symbol"/>
                <a:ea typeface="Segoe UI Symbol"/>
              </a:rPr>
              <a:t>Definition of binary next or single step until operator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/>
                <a:ea typeface="Segoe UI Symbol"/>
              </a:rPr>
              <a:t>▷</a:t>
            </a:r>
            <a:r>
              <a:rPr lang="en-US" sz="1800" dirty="0" smtClean="0">
                <a:latin typeface="Segoe UI Symbol"/>
                <a:ea typeface="Segoe UI Symbol"/>
              </a:rPr>
              <a:t>: </a:t>
            </a:r>
          </a:p>
          <a:p>
            <a:pPr lvl="3"/>
            <a:endParaRPr lang="en-US" sz="1600" dirty="0" smtClean="0">
              <a:latin typeface="Segoe UI Symbol"/>
              <a:ea typeface="Segoe UI Symbol"/>
              <a:sym typeface="Symbol"/>
            </a:endParaRPr>
          </a:p>
          <a:p>
            <a:pPr lvl="1"/>
            <a:r>
              <a:rPr lang="en-US" sz="1600" dirty="0" smtClean="0">
                <a:latin typeface="Segoe UI Symbol"/>
                <a:ea typeface="Segoe UI Symbol"/>
                <a:sym typeface="Symbol"/>
              </a:rPr>
              <a:t>Given two regions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,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R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 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, the region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▷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R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is the set of states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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 that have a successor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 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R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 such that all states between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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 and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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 are contained in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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R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: </a:t>
            </a:r>
          </a:p>
          <a:p>
            <a:pPr lvl="1"/>
            <a:r>
              <a:rPr lang="en-US" sz="1600" dirty="0" smtClean="0">
                <a:latin typeface="Segoe UI Symbol"/>
                <a:ea typeface="Segoe UI Symbol"/>
                <a:sym typeface="Symbol"/>
              </a:rPr>
              <a:t>I.e.,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  (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,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) (R ▷ R) </a:t>
            </a:r>
            <a:r>
              <a:rPr lang="en-US" sz="1600" dirty="0" err="1" smtClean="0">
                <a:latin typeface="Segoe UI Symbol"/>
                <a:ea typeface="Segoe UI Symbol"/>
                <a:sym typeface="Symbol"/>
              </a:rPr>
              <a:t>iff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:</a:t>
            </a:r>
          </a:p>
          <a:p>
            <a:endParaRPr lang="en-US" sz="1800" dirty="0" smtClean="0">
              <a:latin typeface="Segoe UI Symbol"/>
              <a:ea typeface="Segoe UI Symbol"/>
              <a:sym typeface="Symbol"/>
            </a:endParaRPr>
          </a:p>
          <a:p>
            <a:pPr lvl="1"/>
            <a:r>
              <a:rPr lang="en-US" sz="1600" dirty="0" smtClean="0">
                <a:latin typeface="Segoe UI Symbol"/>
                <a:ea typeface="Segoe UI Symbol"/>
                <a:sym typeface="Symbol"/>
              </a:rPr>
              <a:t>I.e., the operator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/>
                <a:ea typeface="Segoe UI Symbol"/>
              </a:rPr>
              <a:t>▷ 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is a “single-step until” operator.</a:t>
            </a:r>
          </a:p>
          <a:p>
            <a:r>
              <a:rPr lang="en-US" sz="1800" dirty="0" smtClean="0">
                <a:latin typeface="Segoe UI Symbol"/>
                <a:ea typeface="Segoe UI Symbol"/>
                <a:sym typeface="Symbol"/>
              </a:rPr>
              <a:t>For a linear formula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</a:t>
            </a:r>
            <a:r>
              <a:rPr lang="en-US" sz="1800" dirty="0" smtClean="0">
                <a:latin typeface="Segoe UI Symbol"/>
                <a:ea typeface="Segoe UI Symbol"/>
                <a:sym typeface="Symbol"/>
              </a:rPr>
              <a:t> , we extend the </a:t>
            </a:r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tcp</a:t>
            </a:r>
            <a:r>
              <a:rPr lang="en-US" sz="1800" dirty="0" smtClean="0">
                <a:latin typeface="Segoe UI Symbol"/>
                <a:ea typeface="Segoe UI Symbol"/>
                <a:sym typeface="Symbol"/>
              </a:rPr>
              <a:t> operator such that</a:t>
            </a:r>
          </a:p>
          <a:p>
            <a:endParaRPr lang="en-US" sz="1800" dirty="0" smtClean="0">
              <a:latin typeface="Segoe UI Symbol"/>
              <a:ea typeface="Segoe UI Symbol"/>
              <a:sym typeface="Symbol"/>
            </a:endParaRPr>
          </a:p>
          <a:p>
            <a:endParaRPr lang="en-US" sz="1800" dirty="0" smtClean="0">
              <a:latin typeface="Segoe UI Symbol"/>
              <a:ea typeface="Segoe UI Symbol"/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/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0434" y="3900297"/>
          <a:ext cx="6972300" cy="342900"/>
        </p:xfrm>
        <a:graphic>
          <a:graphicData uri="http://schemas.openxmlformats.org/presentationml/2006/ole">
            <p:oleObj spid="_x0000_s106498" name="Equation" r:id="rId3" imgW="464796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06600" y="5400675"/>
          <a:ext cx="5053013" cy="352425"/>
        </p:xfrm>
        <a:graphic>
          <a:graphicData uri="http://schemas.openxmlformats.org/presentationml/2006/ole">
            <p:oleObj spid="_x0000_s106499" name="Equation" r:id="rId4" imgW="327636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08242" y="5382768"/>
            <a:ext cx="587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Segoe UI Symbol"/>
                <a:ea typeface="Segoe UI Symbol"/>
              </a:rPr>
              <a:t>⟦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</a:t>
            </a:r>
            <a:r>
              <a:rPr lang="en-US" sz="1600" dirty="0" smtClean="0">
                <a:solidFill>
                  <a:schemeClr val="tx1"/>
                </a:solidFill>
                <a:latin typeface="Segoe UI Symbol"/>
                <a:ea typeface="Segoe UI Symbol"/>
              </a:rPr>
              <a:t>⟧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model-checking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For a state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  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  </a:t>
            </a:r>
            <a:r>
              <a:rPr lang="en-US" sz="1800" dirty="0" smtClean="0">
                <a:sym typeface="Symbol"/>
              </a:rPr>
              <a:t>we write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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[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] </a:t>
            </a:r>
            <a:r>
              <a:rPr lang="en-US" sz="1800" dirty="0" smtClean="0">
                <a:sym typeface="Symbol"/>
              </a:rPr>
              <a:t>for the function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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[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]</a:t>
            </a:r>
            <a:r>
              <a:rPr lang="en-US" sz="1800" dirty="0" smtClean="0">
                <a:sym typeface="Symbol"/>
              </a:rPr>
              <a:t>, and for a region                   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 =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⋃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Loc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 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,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</a:t>
            </a:r>
            <a:r>
              <a:rPr lang="en-US" sz="1800" dirty="0" smtClean="0">
                <a:sym typeface="Symbol"/>
              </a:rPr>
              <a:t>we write.</a:t>
            </a:r>
          </a:p>
          <a:p>
            <a:endParaRPr lang="en-US" sz="1800" baseline="-250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Now, for two regions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dirty="0" smtClean="0">
                <a:sym typeface="Symbol"/>
              </a:rPr>
              <a:t>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R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 </a:t>
            </a:r>
            <a:r>
              <a:rPr lang="en-US" sz="1800" dirty="0" smtClean="0">
                <a:sym typeface="Symbol"/>
              </a:rPr>
              <a:t>, we define the region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▷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R</a:t>
            </a:r>
            <a:r>
              <a:rPr lang="en-US" sz="1800" i="1" dirty="0" smtClean="0">
                <a:latin typeface="Segoe UI Symbol"/>
                <a:ea typeface="Segoe UI Symbol"/>
                <a:sym typeface="Symbol"/>
              </a:rPr>
              <a:t> </a:t>
            </a:r>
            <a:r>
              <a:rPr lang="en-US" sz="1800" dirty="0" smtClean="0">
                <a:latin typeface="Segoe UI Symbol"/>
                <a:ea typeface="Segoe UI Symbol"/>
                <a:sym typeface="Symbol"/>
              </a:rPr>
              <a:t>as</a:t>
            </a: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Lemma 4.3: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For all linear hybrid systems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if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and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R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are two linear regions of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then so is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Segoe UI Symbol"/>
                <a:cs typeface="Times New Roman" pitchFamily="18" charset="0"/>
                <a:sym typeface="Symbol"/>
              </a:rPr>
              <a:t>▷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Segoe UI Symbol"/>
                <a:cs typeface="Times New Roman" pitchFamily="18" charset="0"/>
                <a:sym typeface="Symbol"/>
              </a:rPr>
              <a:t> R</a:t>
            </a:r>
            <a:r>
              <a:rPr lang="en-US" sz="1800" i="1" dirty="0" smtClean="0">
                <a:latin typeface="Times New Roman" pitchFamily="18" charset="0"/>
                <a:ea typeface="Segoe UI Symbol"/>
                <a:cs typeface="Times New Roman" pitchFamily="18" charset="0"/>
                <a:sym typeface="Symbol"/>
              </a:rPr>
              <a:t>.</a:t>
            </a:r>
            <a:endParaRPr lang="en-US" sz="18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59000" y="1889761"/>
          <a:ext cx="3467099" cy="371476"/>
        </p:xfrm>
        <a:graphic>
          <a:graphicData uri="http://schemas.openxmlformats.org/presentationml/2006/ole">
            <p:oleObj spid="_x0000_s107522" name="Equation" r:id="rId3" imgW="2133360" imgH="228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55799" y="3625849"/>
          <a:ext cx="5883275" cy="346075"/>
        </p:xfrm>
        <a:graphic>
          <a:graphicData uri="http://schemas.openxmlformats.org/presentationml/2006/ole">
            <p:oleObj spid="_x0000_s107523" name="Equation" r:id="rId4" imgW="4317840" imgH="2538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model-checking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Let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1800" dirty="0" smtClean="0"/>
              <a:t> and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 </a:t>
            </a:r>
            <a:r>
              <a:rPr lang="en-US" sz="1800" dirty="0" smtClean="0">
                <a:sym typeface="Symbol"/>
              </a:rPr>
              <a:t>be the characteristic sets of the two TCTL-formulas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ym typeface="Symbol"/>
              </a:rPr>
              <a:t> and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</a:t>
            </a:r>
            <a:r>
              <a:rPr lang="en-US" sz="1800" dirty="0" smtClean="0">
                <a:sym typeface="Symbol"/>
              </a:rPr>
              <a:t>, respectively. The characteristic set of the formula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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urlz MT"/>
                <a:sym typeface="Symbol"/>
              </a:rPr>
              <a:t>u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Φ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 </a:t>
            </a:r>
            <a:r>
              <a:rPr lang="en-US" sz="1800" dirty="0" smtClean="0">
                <a:sym typeface="Symbol"/>
              </a:rPr>
              <a:t>can be iteratively computed as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⋃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800" baseline="-25000" dirty="0" smtClean="0">
                <a:latin typeface="Segoe UI Symbol"/>
                <a:ea typeface="Segoe UI Symbol"/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with</a:t>
            </a:r>
          </a:p>
          <a:p>
            <a:pPr lvl="3"/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=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R</a:t>
            </a:r>
            <a:r>
              <a:rPr lang="en-US" sz="1600" dirty="0" smtClean="0">
                <a:latin typeface="Segoe UI Symbol"/>
                <a:ea typeface="Segoe UI Symbol"/>
                <a:sym typeface="Symbol"/>
              </a:rPr>
              <a:t>, and</a:t>
            </a:r>
          </a:p>
          <a:p>
            <a:pPr lvl="3"/>
            <a:r>
              <a:rPr lang="en-US" sz="1600" dirty="0" smtClean="0">
                <a:latin typeface="Segoe UI Symbol"/>
                <a:ea typeface="Segoe UI Symbol"/>
                <a:sym typeface="Symbol"/>
              </a:rPr>
              <a:t>For all </a:t>
            </a:r>
            <a:r>
              <a:rPr lang="en-US" sz="1600" i="1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 0,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+1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= </a:t>
            </a:r>
            <a:r>
              <a:rPr lang="en-US" sz="1600" i="1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⋃ (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▷ </a:t>
            </a:r>
            <a:r>
              <a:rPr lang="en-US" sz="1600" i="1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)</a:t>
            </a:r>
          </a:p>
          <a:p>
            <a:r>
              <a:rPr lang="en-US" sz="1800" dirty="0" smtClean="0">
                <a:sym typeface="Symbol"/>
              </a:rPr>
              <a:t>To check if the TCTL-formula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ym typeface="Symbol"/>
              </a:rPr>
              <a:t> is an invariant of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H</a:t>
            </a:r>
            <a:r>
              <a:rPr lang="en-US" sz="1800" dirty="0" smtClean="0">
                <a:sym typeface="Symbol"/>
              </a:rPr>
              <a:t>, we check if the set of initial states is contained in the characteristic set of the formula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 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 </a:t>
            </a:r>
            <a:r>
              <a:rPr lang="en-US" sz="1800" dirty="0" smtClean="0">
                <a:sym typeface="Symbol"/>
              </a:rPr>
              <a:t>. This characteristic set can be iteratively computed as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⋂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with</a:t>
            </a:r>
          </a:p>
          <a:p>
            <a:pPr lvl="3"/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⟦</a:t>
            </a:r>
            <a:r>
              <a:rPr lang="el-GR" sz="16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Φ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⟧, </a:t>
            </a:r>
            <a:r>
              <a:rPr lang="en-US" sz="1600" dirty="0" smtClean="0">
                <a:latin typeface="Segoe UI Symbol"/>
                <a:ea typeface="Segoe UI Symbol"/>
              </a:rPr>
              <a:t>and</a:t>
            </a:r>
          </a:p>
          <a:p>
            <a:pPr lvl="3"/>
            <a:r>
              <a:rPr lang="en-US" sz="1600" dirty="0" smtClean="0">
                <a:latin typeface="Segoe UI Symbol"/>
                <a:ea typeface="Segoe UI Symbol"/>
                <a:sym typeface="Symbol"/>
              </a:rPr>
              <a:t>for all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 0, R</a:t>
            </a:r>
            <a:r>
              <a:rPr lang="en-US" sz="16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i+1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⋃ (true ▷ 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)   </a:t>
            </a:r>
          </a:p>
          <a:p>
            <a:r>
              <a:rPr lang="en-US" sz="1800" dirty="0" smtClean="0">
                <a:sym typeface="Symbol"/>
              </a:rPr>
              <a:t>The real-time response property asserting that a given event occurs within a certain time bound is expressed in TCTL by a formula of the form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 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c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Φ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whose characteristic set can be iteratively computed as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 ⋃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</a:t>
            </a:r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800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[z : = 0] </a:t>
            </a:r>
            <a:r>
              <a:rPr lang="en-US" sz="1800" dirty="0" smtClean="0">
                <a:sym typeface="Symbol"/>
              </a:rPr>
              <a:t>with</a:t>
            </a:r>
            <a:endParaRPr lang="en-US" sz="1800" dirty="0" smtClean="0">
              <a:latin typeface="Segoe UI Symbol"/>
              <a:ea typeface="Segoe UI Symbol"/>
              <a:sym typeface="Symbol"/>
            </a:endParaRPr>
          </a:p>
          <a:p>
            <a:pPr lvl="3"/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⟦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z &gt; 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⟧, </a:t>
            </a:r>
            <a:r>
              <a:rPr lang="en-US" sz="1600" dirty="0" smtClean="0">
                <a:latin typeface="Segoe UI Symbol"/>
                <a:ea typeface="Segoe UI Symbol"/>
              </a:rPr>
              <a:t>and</a:t>
            </a:r>
          </a:p>
          <a:p>
            <a:pPr lvl="3"/>
            <a:r>
              <a:rPr lang="en-US" sz="1600" dirty="0" smtClean="0">
                <a:latin typeface="Segoe UI Symbol"/>
                <a:ea typeface="Segoe UI Symbol"/>
                <a:sym typeface="Symbol"/>
              </a:rPr>
              <a:t>For all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 0, R</a:t>
            </a:r>
            <a:r>
              <a:rPr lang="en-US" sz="1600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i+1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 ⋃((R) ▷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</a:t>
            </a:r>
            <a:r>
              <a:rPr lang="en-US" sz="1600" baseline="-25000" dirty="0" err="1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),</a:t>
            </a:r>
          </a:p>
          <a:p>
            <a:pPr>
              <a:buNone/>
            </a:pPr>
            <a:r>
              <a:rPr lang="en-US" sz="1600" dirty="0" smtClean="0">
                <a:latin typeface="Segoe UI Symbol"/>
                <a:ea typeface="Segoe UI Symbol"/>
                <a:sym typeface="Symbol"/>
              </a:rPr>
              <a:t>	</a:t>
            </a:r>
            <a:r>
              <a:rPr lang="en-US" sz="1400" dirty="0" smtClean="0">
                <a:latin typeface="Segoe UI Symbol"/>
                <a:ea typeface="Segoe UI Symbol"/>
                <a:sym typeface="Symbol"/>
              </a:rPr>
              <a:t>where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R =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⟦</a:t>
            </a:r>
            <a:r>
              <a:rPr lang="el-GR" sz="14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Φ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</a:rPr>
              <a:t>⟧ and z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 C</a:t>
            </a:r>
          </a:p>
          <a:p>
            <a:endParaRPr lang="en-US" sz="1800" dirty="0" smtClean="0">
              <a:latin typeface="Segoe UI Symbol"/>
              <a:ea typeface="Segoe UI Symbol"/>
              <a:sym typeface="Symbol"/>
            </a:endParaRPr>
          </a:p>
          <a:p>
            <a:endParaRPr lang="en-US" sz="1800" dirty="0" smtClean="0">
              <a:latin typeface="Segoe UI Symbol"/>
              <a:ea typeface="Segoe UI Symbol"/>
              <a:sym typeface="Symbol"/>
            </a:endParaRPr>
          </a:p>
          <a:p>
            <a:endParaRPr lang="en-US" sz="1800" dirty="0" smtClean="0">
              <a:latin typeface="Segoe UI Symbol"/>
              <a:ea typeface="Segoe UI Symbol"/>
              <a:sym typeface="Symbol"/>
            </a:endParaRPr>
          </a:p>
          <a:p>
            <a:pPr lvl="3"/>
            <a:endParaRPr lang="en-US" sz="14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Example: the temperature control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842962"/>
            <a:ext cx="8374063" cy="5424487"/>
          </a:xfrm>
        </p:spPr>
        <p:txBody>
          <a:bodyPr/>
          <a:lstStyle/>
          <a:p>
            <a:r>
              <a:rPr lang="en-US" sz="1800" dirty="0" smtClean="0"/>
              <a:t>System requirement: Maintain the temperature of the coolant between </a:t>
            </a:r>
            <a:r>
              <a:rPr lang="el-GR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Θ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m  </a:t>
            </a:r>
            <a:r>
              <a:rPr lang="en-US" sz="1600" dirty="0" smtClean="0"/>
              <a:t>and </a:t>
            </a:r>
            <a:r>
              <a:rPr lang="el-GR" sz="16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Θ</a:t>
            </a:r>
            <a:r>
              <a:rPr lang="en-US" sz="1600" i="1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M</a:t>
            </a:r>
            <a:r>
              <a:rPr lang="en-US" sz="1600" dirty="0" smtClean="0"/>
              <a:t>.</a:t>
            </a:r>
          </a:p>
          <a:p>
            <a:r>
              <a:rPr lang="en-US" sz="1800" dirty="0" smtClean="0"/>
              <a:t>If temperature rises to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Θ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latin typeface="Segoe UI Symbol"/>
                <a:ea typeface="Segoe UI Symbol"/>
                <a:sym typeface="Symbol"/>
              </a:rPr>
              <a:t>M</a:t>
            </a:r>
            <a:r>
              <a:rPr lang="en-US" sz="1800" dirty="0" smtClean="0"/>
              <a:t> and cannot decrease because no rod is available, a complete shutdown is required.</a:t>
            </a:r>
          </a:p>
          <a:p>
            <a:r>
              <a:rPr lang="en-US" sz="1800" dirty="0" smtClean="0"/>
              <a:t>Will the system ever reach the shutdown state?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395" y="3163823"/>
            <a:ext cx="651147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4" y="842964"/>
            <a:ext cx="8552307" cy="5740716"/>
          </a:xfrm>
        </p:spPr>
        <p:txBody>
          <a:bodyPr/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TCTL formula stating that state 3 (shutdown) is always unreachable:</a:t>
            </a:r>
          </a:p>
          <a:p>
            <a:pPr algn="ctr">
              <a:buNone/>
            </a:pP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(pc =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0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 </a:t>
            </a:r>
            <a:r>
              <a:rPr lang="el-GR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Λ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Θ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≤ 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Θ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M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 </a:t>
            </a:r>
            <a:r>
              <a:rPr lang="el-GR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Λ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 x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≥T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l-GR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Λ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 x</a:t>
            </a:r>
            <a:r>
              <a:rPr lang="en-US" sz="18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≥T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) →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   (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pc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 3) </a:t>
            </a:r>
            <a:endParaRPr lang="en-US" sz="1800" i="1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416" y="894967"/>
            <a:ext cx="6384102" cy="42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400" dirty="0" smtClean="0"/>
              <a:t>Example: the temperature control system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1983" y="2862470"/>
            <a:ext cx="248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 you very much!!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>
                <a:cs typeface="Arial" pitchFamily="34" charset="0"/>
              </a:rPr>
              <a:t>A run of the hybrid system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</a:t>
            </a:r>
            <a:r>
              <a:rPr lang="en-US" sz="1800" i="1" dirty="0" smtClean="0">
                <a:cs typeface="Arial" pitchFamily="34" charset="0"/>
              </a:rPr>
              <a:t>, </a:t>
            </a:r>
            <a:r>
              <a:rPr lang="en-US" sz="1800" dirty="0" smtClean="0">
                <a:cs typeface="Arial" pitchFamily="34" charset="0"/>
              </a:rPr>
              <a:t>then, is a finite or infinite sequence</a:t>
            </a:r>
          </a:p>
          <a:p>
            <a:pPr>
              <a:buNone/>
            </a:pPr>
            <a:endParaRPr lang="en-US" sz="1800" i="1" dirty="0" smtClean="0">
              <a:cs typeface="Arial" pitchFamily="34" charset="0"/>
            </a:endParaRPr>
          </a:p>
          <a:p>
            <a:pPr>
              <a:buNone/>
            </a:pPr>
            <a:endParaRPr lang="en-US" sz="1800" i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cs typeface="Arial" pitchFamily="34" charset="0"/>
              </a:rPr>
              <a:t>of states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=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, 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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 </a:t>
            </a:r>
            <a:r>
              <a:rPr lang="en-US" sz="1800" dirty="0" smtClean="0">
                <a:cs typeface="Arial" pitchFamily="34" charset="0"/>
                <a:sym typeface="Symbol"/>
              </a:rPr>
              <a:t>nonnegative </a:t>
            </a:r>
            <a:r>
              <a:rPr lang="en-US" sz="1800" dirty="0" err="1" smtClean="0">
                <a:cs typeface="Arial" pitchFamily="34" charset="0"/>
                <a:sym typeface="Symbol"/>
              </a:rPr>
              <a:t>reals</a:t>
            </a:r>
            <a:r>
              <a:rPr lang="en-US" sz="1800" dirty="0" smtClean="0">
                <a:cs typeface="Arial" pitchFamily="34" charset="0"/>
                <a:sym typeface="Symbol"/>
              </a:rPr>
              <a:t>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 </a:t>
            </a:r>
            <a:r>
              <a:rPr lang="en-US" sz="1800" dirty="0" smtClean="0">
                <a:cs typeface="Arial" pitchFamily="34" charset="0"/>
              </a:rPr>
              <a:t>and</a:t>
            </a:r>
            <a:r>
              <a:rPr lang="en-US" sz="1800" i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800" dirty="0" smtClean="0">
                <a:cs typeface="Arial" pitchFamily="34" charset="0"/>
              </a:rPr>
              <a:t>activities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Act(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</a:t>
            </a:r>
            <a:r>
              <a:rPr lang="en-US" sz="1800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1800" dirty="0" smtClean="0">
                <a:cs typeface="Arial" pitchFamily="34" charset="0"/>
              </a:rPr>
              <a:t>such that for all </a:t>
            </a:r>
            <a:r>
              <a:rPr lang="en-US" sz="1800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 0</a:t>
            </a:r>
            <a:r>
              <a:rPr lang="en-US" sz="1800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  <a:sym typeface="Symbol"/>
              </a:rPr>
              <a:t>:</a:t>
            </a:r>
            <a:r>
              <a:rPr lang="en-US" sz="1800" dirty="0" smtClean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1800" b="1" dirty="0" smtClean="0">
              <a:cs typeface="Times New Roman" pitchFamily="18" charset="0"/>
            </a:endParaRPr>
          </a:p>
          <a:p>
            <a:pPr lvl="1">
              <a:buAutoNum type="arabicPeriod"/>
            </a:pPr>
            <a:r>
              <a:rPr lang="en-US" sz="1600" b="1" dirty="0" smtClean="0">
                <a:cs typeface="Times New Roman" pitchFamily="18" charset="0"/>
              </a:rPr>
              <a:t> </a:t>
            </a:r>
            <a:r>
              <a:rPr lang="en-US" sz="1600" b="1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</a:t>
            </a:r>
            <a:r>
              <a:rPr lang="en-US" sz="1600" b="1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1600" b="1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(0) =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1600" b="1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1600" b="1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</a:p>
          <a:p>
            <a:pPr lvl="1">
              <a:buAutoNum type="arabicPeriod"/>
            </a:pPr>
            <a:endParaRPr lang="en-US" sz="1600" b="1" dirty="0" smtClean="0">
              <a:cs typeface="Times New Roman" pitchFamily="18" charset="0"/>
            </a:endParaRPr>
          </a:p>
          <a:p>
            <a:pPr lvl="1">
              <a:buAutoNum type="arabicPeriod"/>
            </a:pPr>
            <a:r>
              <a:rPr lang="en-US" sz="1600" b="1" dirty="0" smtClean="0">
                <a:cs typeface="Times New Roman" pitchFamily="18" charset="0"/>
              </a:rPr>
              <a:t> For all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0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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  </a:t>
            </a:r>
            <a:r>
              <a:rPr lang="en-US" sz="1600" b="1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</a:t>
            </a:r>
            <a:r>
              <a:rPr lang="en-US" sz="1600" b="1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,   </a:t>
            </a:r>
            <a:r>
              <a:rPr lang="en-US" sz="1600" b="1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</a:t>
            </a:r>
            <a:r>
              <a:rPr lang="en-US" sz="1600" b="1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1600" b="1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(t)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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Inv(</a:t>
            </a:r>
            <a:r>
              <a:rPr lang="en-US" sz="1600" b="1" i="1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00" b="1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endParaRPr lang="en-US" sz="1600" b="1" i="1" dirty="0" smtClean="0">
              <a:cs typeface="Times New Roman" pitchFamily="18" charset="0"/>
              <a:sym typeface="Symbol"/>
            </a:endParaRPr>
          </a:p>
          <a:p>
            <a:pPr lvl="1">
              <a:buAutoNum type="arabicPeriod"/>
            </a:pPr>
            <a:endParaRPr lang="en-US" sz="1600" b="1" i="1" dirty="0" smtClean="0">
              <a:cs typeface="Times New Roman" pitchFamily="18" charset="0"/>
              <a:sym typeface="Symbol"/>
            </a:endParaRPr>
          </a:p>
          <a:p>
            <a:pPr lvl="1">
              <a:buAutoNum type="arabicPeriod"/>
            </a:pPr>
            <a:r>
              <a:rPr lang="en-US" sz="1600" b="1" i="1" dirty="0" smtClean="0">
                <a:cs typeface="Arial" pitchFamily="34" charset="0"/>
                <a:sym typeface="Symbol"/>
              </a:rPr>
              <a:t>T</a:t>
            </a:r>
            <a:r>
              <a:rPr lang="en-US" sz="1600" b="1" dirty="0" smtClean="0">
                <a:cs typeface="Arial" pitchFamily="34" charset="0"/>
                <a:sym typeface="Symbol"/>
              </a:rPr>
              <a:t>he state 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sz="1600" b="1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i+1</a:t>
            </a:r>
            <a:r>
              <a:rPr lang="en-US" sz="16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 </a:t>
            </a:r>
            <a:r>
              <a:rPr lang="en-US" sz="1600" b="1" dirty="0" smtClean="0">
                <a:cs typeface="Arial" pitchFamily="34" charset="0"/>
                <a:sym typeface="Symbol"/>
              </a:rPr>
              <a:t>is a transition successor of the state</a:t>
            </a:r>
          </a:p>
          <a:p>
            <a:pPr lvl="1">
              <a:buNone/>
            </a:pPr>
            <a:r>
              <a:rPr lang="en-US" sz="1400" b="1" dirty="0" smtClean="0">
                <a:cs typeface="Times New Roman" pitchFamily="18" charset="0"/>
                <a:sym typeface="Symbol"/>
              </a:rPr>
              <a:t> </a:t>
            </a:r>
            <a:r>
              <a:rPr lang="en-US" sz="1400" b="1" i="1" dirty="0" smtClean="0">
                <a:cs typeface="Times New Roman" pitchFamily="18" charset="0"/>
                <a:sym typeface="Symbol"/>
              </a:rPr>
              <a:t> </a:t>
            </a:r>
          </a:p>
          <a:p>
            <a:pPr lvl="1">
              <a:buNone/>
            </a:pPr>
            <a:r>
              <a:rPr lang="en-US" sz="1400" b="1" i="1" dirty="0" smtClean="0">
                <a:cs typeface="Times New Roman" pitchFamily="18" charset="0"/>
                <a:sym typeface="Symbol"/>
              </a:rPr>
              <a:t> </a:t>
            </a:r>
          </a:p>
          <a:p>
            <a:r>
              <a:rPr lang="en-US" sz="1800" b="1" dirty="0" smtClean="0">
                <a:cs typeface="Arial" pitchFamily="34" charset="0"/>
              </a:rPr>
              <a:t>The state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</a:t>
            </a:r>
            <a:r>
              <a:rPr lang="en-US" sz="1800" b="1" i="1" baseline="-25000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i</a:t>
            </a:r>
            <a:r>
              <a:rPr lang="en-US" sz="1800" b="1" i="1" baseline="-250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  </a:t>
            </a:r>
            <a:r>
              <a:rPr lang="en-US" sz="1800" b="1" dirty="0" smtClean="0">
                <a:cs typeface="Arial" pitchFamily="34" charset="0"/>
                <a:sym typeface="Symbol"/>
              </a:rPr>
              <a:t>is called a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time successor </a:t>
            </a:r>
            <a:r>
              <a:rPr lang="en-US" sz="1800" b="1" dirty="0" smtClean="0">
                <a:cs typeface="Arial" pitchFamily="34" charset="0"/>
                <a:sym typeface="Symbol"/>
              </a:rPr>
              <a:t>of the state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sz="1800" b="1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  <a:sym typeface="Symbol"/>
              </a:rPr>
              <a:t>;</a:t>
            </a:r>
            <a:r>
              <a:rPr lang="en-US" sz="1800" b="1" dirty="0" smtClean="0">
                <a:cs typeface="Times New Roman" pitchFamily="18" charset="0"/>
                <a:sym typeface="Symbol"/>
              </a:rPr>
              <a:t> </a:t>
            </a:r>
          </a:p>
          <a:p>
            <a:r>
              <a:rPr lang="en-US" sz="1800" dirty="0" smtClean="0">
                <a:cs typeface="Arial" pitchFamily="34" charset="0"/>
                <a:sym typeface="Symbol"/>
              </a:rPr>
              <a:t>T</a:t>
            </a:r>
            <a:r>
              <a:rPr lang="en-US" sz="1800" b="1" dirty="0" smtClean="0">
                <a:cs typeface="Arial" pitchFamily="34" charset="0"/>
                <a:sym typeface="Symbol"/>
              </a:rPr>
              <a:t>he state</a:t>
            </a:r>
            <a:r>
              <a:rPr lang="en-US" sz="1800" b="1" i="1" dirty="0" smtClean="0">
                <a:cs typeface="Times New Roman" pitchFamily="18" charset="0"/>
                <a:sym typeface="Symbol"/>
              </a:rPr>
              <a:t>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sz="1800" b="1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i+1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cs typeface="Arial" pitchFamily="34" charset="0"/>
                <a:sym typeface="Symbol"/>
              </a:rPr>
              <a:t>is called </a:t>
            </a:r>
            <a:r>
              <a:rPr lang="en-US" sz="1800" b="1" dirty="0" smtClean="0">
                <a:cs typeface="Arial" pitchFamily="34" charset="0"/>
                <a:sym typeface="Symbol"/>
              </a:rPr>
              <a:t>a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successor</a:t>
            </a:r>
            <a:r>
              <a:rPr lang="en-US" sz="1800" b="1" i="1" dirty="0" smtClean="0">
                <a:cs typeface="Times New Roman" pitchFamily="18" charset="0"/>
                <a:sym typeface="Symbol"/>
              </a:rPr>
              <a:t> </a:t>
            </a:r>
            <a:r>
              <a:rPr lang="en-US" sz="1800" b="1" dirty="0" smtClean="0">
                <a:cs typeface="Times New Roman" pitchFamily="18" charset="0"/>
                <a:sym typeface="Symbol"/>
              </a:rPr>
              <a:t>of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sz="1800" b="1" i="1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1800" b="1" dirty="0" smtClean="0">
                <a:cs typeface="Times New Roman" pitchFamily="18" charset="0"/>
                <a:sym typeface="Symbol"/>
              </a:rPr>
              <a:t> </a:t>
            </a:r>
            <a:r>
              <a:rPr lang="en-US" sz="1800" b="1" i="1" dirty="0" smtClean="0">
                <a:cs typeface="Times New Roman" pitchFamily="18" charset="0"/>
                <a:sym typeface="Symbol"/>
              </a:rPr>
              <a:t>. </a:t>
            </a:r>
          </a:p>
          <a:p>
            <a:r>
              <a:rPr lang="en-US" sz="1800" b="1" dirty="0" smtClean="0">
                <a:cs typeface="Arial" pitchFamily="34" charset="0"/>
                <a:sym typeface="Symbol"/>
              </a:rPr>
              <a:t>We  write</a:t>
            </a:r>
            <a:r>
              <a:rPr lang="en-US" sz="1800" b="1" i="1" dirty="0" smtClean="0">
                <a:cs typeface="Arial" pitchFamily="34" charset="0"/>
                <a:sym typeface="Symbol"/>
              </a:rPr>
              <a:t>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[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H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]</a:t>
            </a:r>
            <a:r>
              <a:rPr lang="en-US" sz="1800" b="1" i="1" dirty="0" smtClean="0">
                <a:cs typeface="Arial" pitchFamily="34" charset="0"/>
                <a:sym typeface="Symbol"/>
              </a:rPr>
              <a:t> </a:t>
            </a:r>
            <a:r>
              <a:rPr lang="en-US" sz="1800" b="1" dirty="0" smtClean="0">
                <a:cs typeface="Arial" pitchFamily="34" charset="0"/>
                <a:sym typeface="Symbol"/>
              </a:rPr>
              <a:t>for the set of runs of the hybrid system</a:t>
            </a:r>
            <a:r>
              <a:rPr lang="en-US" sz="1800" b="1" i="1" dirty="0" smtClean="0">
                <a:cs typeface="Arial" pitchFamily="34" charset="0"/>
                <a:sym typeface="Symbol"/>
              </a:rPr>
              <a:t> 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H</a:t>
            </a:r>
            <a:r>
              <a:rPr lang="en-US" sz="1800" b="1" i="1" dirty="0" smtClean="0">
                <a:cs typeface="Times New Roman" pitchFamily="18" charset="0"/>
                <a:sym typeface="Symbol"/>
              </a:rPr>
              <a:t>.</a:t>
            </a:r>
            <a:endParaRPr lang="en-US" sz="1800" b="1" dirty="0" smtClean="0">
              <a:cs typeface="Times New Roman" pitchFamily="18" charset="0"/>
            </a:endParaRPr>
          </a:p>
          <a:p>
            <a:pPr lvl="1">
              <a:buAutoNum type="arabicPeriod"/>
            </a:pPr>
            <a:endParaRPr lang="en-US" sz="1400" b="1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418940" y="1561566"/>
          <a:ext cx="4175475" cy="651282"/>
        </p:xfrm>
        <a:graphic>
          <a:graphicData uri="http://schemas.openxmlformats.org/presentationml/2006/ole">
            <p:oleObj spid="_x0000_s40962" name="Equation" r:id="rId3" imgW="1955520" imgH="304560" progId="Equation.3">
              <p:embed/>
            </p:oleObj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1075"/>
            <a:ext cx="8229600" cy="42141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</a:rPr>
              <a:t>The runs of a hybrid system 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176374" y="4042719"/>
          <a:ext cx="1416047" cy="364689"/>
        </p:xfrm>
        <a:graphic>
          <a:graphicData uri="http://schemas.openxmlformats.org/presentationml/2006/ole">
            <p:oleObj spid="_x0000_s40963" name="Equation" r:id="rId4" imgW="939600" imgH="2412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Hybrid systems as transition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224" y="978010"/>
            <a:ext cx="8311364" cy="5721240"/>
          </a:xfrm>
        </p:spPr>
        <p:txBody>
          <a:bodyPr/>
          <a:lstStyle/>
          <a:p>
            <a:r>
              <a:rPr lang="en-US" sz="1800" dirty="0" smtClean="0"/>
              <a:t>With the hybrid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1800" dirty="0" smtClean="0"/>
              <a:t>, we associate the labeled transition system 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H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=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,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Lab"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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180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,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18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), </a:t>
            </a:r>
            <a:r>
              <a:rPr lang="en-US" sz="1800" dirty="0" smtClean="0"/>
              <a:t>when the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en-US" sz="1800" i="1" dirty="0" smtClean="0"/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relation</a:t>
            </a:r>
            <a:r>
              <a:rPr lang="en-US" sz="1800" i="1" dirty="0" smtClean="0"/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is the union of  the following two:</a:t>
            </a:r>
          </a:p>
          <a:p>
            <a:pPr lvl="1">
              <a:buFont typeface="Wingdings" pitchFamily="2" charset="2"/>
              <a:buChar char="Ø"/>
            </a:pPr>
            <a:endParaRPr lang="en-US" sz="1800" dirty="0" smtClean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cs typeface="Times New Roman" pitchFamily="18" charset="0"/>
                <a:sym typeface="Symbol"/>
              </a:rPr>
              <a:t>The transition-step relations</a:t>
            </a:r>
            <a:r>
              <a:rPr lang="en-US" sz="1800" dirty="0" smtClean="0"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180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, </a:t>
            </a:r>
            <a:r>
              <a:rPr lang="en-US" sz="1600" dirty="0" smtClean="0">
                <a:cs typeface="Times New Roman" pitchFamily="18" charset="0"/>
                <a:sym typeface="Symbol"/>
              </a:rPr>
              <a:t>for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Lab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,</a:t>
            </a:r>
          </a:p>
          <a:p>
            <a:pPr lvl="1">
              <a:buFont typeface="Wingdings" pitchFamily="2" charset="2"/>
              <a:buChar char="Ø"/>
            </a:pPr>
            <a:endParaRPr lang="en-US" sz="1800" i="1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i="1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i="1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cs typeface="Times New Roman" pitchFamily="18" charset="0"/>
              </a:rPr>
              <a:t>The time-step relations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1600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, </a:t>
            </a:r>
            <a:r>
              <a:rPr lang="en-US" sz="1600" dirty="0" smtClean="0">
                <a:cs typeface="Times New Roman" pitchFamily="18" charset="0"/>
                <a:sym typeface="Symbol"/>
              </a:rPr>
              <a:t>for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</a:t>
            </a:r>
            <a:r>
              <a:rPr lang="en-US" sz="16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R</a:t>
            </a:r>
            <a:r>
              <a:rPr lang="en-US" sz="16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</a:p>
          <a:p>
            <a:pPr lvl="1">
              <a:buFont typeface="Wingdings" pitchFamily="2" charset="2"/>
              <a:buChar char="Ø"/>
            </a:pPr>
            <a:endParaRPr lang="en-US" sz="1800" baseline="30000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 smtClean="0">
              <a:cs typeface="Times New Roman" pitchFamily="18" charset="0"/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0338" y="2714307"/>
          <a:ext cx="4530076" cy="674093"/>
        </p:xfrm>
        <a:graphic>
          <a:graphicData uri="http://schemas.openxmlformats.org/presentationml/2006/ole">
            <p:oleObj spid="_x0000_s22530" name="Equation" r:id="rId3" imgW="2984400" imgH="4442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94286" y="4518717"/>
          <a:ext cx="5033451" cy="669851"/>
        </p:xfrm>
        <a:graphic>
          <a:graphicData uri="http://schemas.openxmlformats.org/presentationml/2006/ole">
            <p:oleObj spid="_x0000_s22531" name="Equation" r:id="rId4" imgW="3340080" imgH="44424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The stutter transitions ensure that the transition system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</a:t>
            </a:r>
            <a:r>
              <a:rPr lang="en-US" sz="1800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H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is reflexive. For all states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 ,  ,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,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Where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 = 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v)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and for all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,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It follows that for every hybrid systems, the set of runs is closed under prefixes, suffixes, stuttering, and fusion [HNSY94].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For time-deterministic hybrid systems, Time can progress by the amount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l-GR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from the state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v)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if this is permitted by the invariant of location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;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that is :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r>
              <a:rPr lang="en-US" sz="1800" dirty="0" smtClean="0"/>
              <a:t>We can rewrite the time-step rule for time-deterministic systems as :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1800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   </a:t>
            </a:r>
            <a:endParaRPr lang="en-US" sz="1800" dirty="0" smtClean="0"/>
          </a:p>
          <a:p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14775" y="1807154"/>
          <a:ext cx="5707766" cy="363552"/>
        </p:xfrm>
        <a:graphic>
          <a:graphicData uri="http://schemas.openxmlformats.org/presentationml/2006/ole">
            <p:oleObj spid="_x0000_s23554" name="Equation" r:id="rId3" imgW="3987720" imgH="2538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35200" y="4159250"/>
          <a:ext cx="4003675" cy="374650"/>
        </p:xfrm>
        <a:graphic>
          <a:graphicData uri="http://schemas.openxmlformats.org/presentationml/2006/ole">
            <p:oleObj spid="_x0000_s23555" name="Equation" r:id="rId4" imgW="2577960" imgH="2412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3557" name="Equation" r:id="rId5" imgW="114120" imgH="21564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154680" y="5431511"/>
          <a:ext cx="2220402" cy="699016"/>
        </p:xfrm>
        <a:graphic>
          <a:graphicData uri="http://schemas.openxmlformats.org/presentationml/2006/ole">
            <p:oleObj spid="_x0000_s23558" name="Equation" r:id="rId6" imgW="1371600" imgH="431640" progId="Equation.3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800" dirty="0" smtClean="0"/>
              <a:t>Hybrid systems as transition systems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800" dirty="0" smtClean="0">
              <a:latin typeface="+mj-lt"/>
            </a:endParaRPr>
          </a:p>
          <a:p>
            <a:pPr>
              <a:buNone/>
            </a:pPr>
            <a:endParaRPr lang="en-US" sz="1800" dirty="0" smtClean="0">
              <a:latin typeface="+mj-lt"/>
            </a:endParaRPr>
          </a:p>
          <a:p>
            <a:pPr>
              <a:buNone/>
            </a:pPr>
            <a:endParaRPr lang="en-US" sz="1800" dirty="0" smtClean="0">
              <a:latin typeface="+mj-lt"/>
            </a:endParaRPr>
          </a:p>
          <a:p>
            <a:pPr>
              <a:buNone/>
            </a:pPr>
            <a:endParaRPr lang="en-US" sz="1800" dirty="0" smtClean="0">
              <a:latin typeface="+mj-lt"/>
            </a:endParaRPr>
          </a:p>
          <a:p>
            <a:pPr>
              <a:buNone/>
            </a:pPr>
            <a:endParaRPr lang="en-US" sz="1800" dirty="0" smtClean="0">
              <a:latin typeface="+mj-lt"/>
            </a:endParaRPr>
          </a:p>
          <a:p>
            <a:pPr>
              <a:buNone/>
            </a:pPr>
            <a:endParaRPr lang="en-US" sz="1800" dirty="0" smtClean="0">
              <a:latin typeface="+mj-lt"/>
            </a:endParaRPr>
          </a:p>
          <a:p>
            <a:pPr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01963" y="1558925"/>
          <a:ext cx="176212" cy="334963"/>
        </p:xfrm>
        <a:graphic>
          <a:graphicData uri="http://schemas.openxmlformats.org/presentationml/2006/ole">
            <p:oleObj spid="_x0000_s24578" name="Equation" r:id="rId3" imgW="114120" imgH="215640" progId="Equation.3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8" y="131763"/>
            <a:ext cx="7537450" cy="557212"/>
          </a:xfrm>
        </p:spPr>
        <p:txBody>
          <a:bodyPr/>
          <a:lstStyle/>
          <a:p>
            <a:r>
              <a:rPr lang="en-US" sz="2800" dirty="0" smtClean="0"/>
              <a:t>Example: Thermostat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2925" y="995363"/>
            <a:ext cx="8374063" cy="5856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/>
              </a:rPr>
              <a:t>When the heater is off, the temperature: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endParaRPr lang="en-US" sz="1800" kern="0" dirty="0" smtClean="0">
              <a:solidFill>
                <a:schemeClr val="accent1">
                  <a:lumMod val="50000"/>
                </a:schemeClr>
              </a:solidFill>
              <a:latin typeface="+mn-lt"/>
              <a:cs typeface="Times New Roman" pitchFamily="18" charset="0"/>
              <a:sym typeface="Symbo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/>
              </a:rPr>
              <a:t>When the heater is 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endParaRPr lang="en-US" sz="1800" kern="0" dirty="0" smtClean="0">
              <a:solidFill>
                <a:schemeClr val="accent1">
                  <a:lumMod val="50000"/>
                </a:schemeClr>
              </a:solidFill>
              <a:latin typeface="+mn-lt"/>
              <a:cs typeface="Times New Roman" pitchFamily="18" charset="0"/>
              <a:sym typeface="Symbo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18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Times New Roman" pitchFamily="18" charset="0"/>
                <a:sym typeface="Symbol"/>
              </a:rPr>
              <a:t>The resulting time-deterministic hybrid system is shown below: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endParaRPr lang="en-US" sz="1800" kern="0" dirty="0" smtClean="0">
              <a:solidFill>
                <a:schemeClr val="accent1">
                  <a:lumMod val="50000"/>
                </a:schemeClr>
              </a:solidFill>
              <a:latin typeface="+mn-lt"/>
              <a:cs typeface="Times New Roman" pitchFamily="18" charset="0"/>
              <a:sym typeface="Symbol"/>
            </a:endParaRPr>
          </a:p>
          <a:p>
            <a:pPr marL="800100" lvl="1" indent="-342900" eaLnBrk="0" hangingPunct="0"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18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Times New Roman" pitchFamily="18" charset="0"/>
                <a:sym typeface="Symbol"/>
              </a:rPr>
              <a:t> 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/>
            </a:endParaRPr>
          </a:p>
          <a:p>
            <a:pPr marL="800100" lvl="1" indent="-342900" eaLnBrk="0" hangingPunct="0"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q"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/>
              </a:rPr>
              <a:t>    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27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27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0248" y="1430240"/>
          <a:ext cx="1182481" cy="348929"/>
        </p:xfrm>
        <a:graphic>
          <a:graphicData uri="http://schemas.openxmlformats.org/presentationml/2006/ole">
            <p:oleObj spid="_x0000_s24579" name="Equation" r:id="rId4" imgW="774360" imgH="2286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68982" y="2432104"/>
          <a:ext cx="2416980" cy="350852"/>
        </p:xfrm>
        <a:graphic>
          <a:graphicData uri="http://schemas.openxmlformats.org/presentationml/2006/ole">
            <p:oleObj spid="_x0000_s24580" name="Equation" r:id="rId5" imgW="1574640" imgH="228600" progId="Equation.3">
              <p:embed/>
            </p:oleObj>
          </a:graphicData>
        </a:graphic>
      </p:graphicFrame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72208" y="3807163"/>
            <a:ext cx="6090699" cy="192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racky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racky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</a:objectDefaults>
  <a:extraClrSchemeLst>
    <a:extraClrScheme>
      <a:clrScheme name="Mirack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ck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8833243</TotalTime>
  <Pages>14</Pages>
  <Words>5006</Words>
  <Application>Microsoft Office PowerPoint</Application>
  <PresentationFormat>On-screen Show (4:3)</PresentationFormat>
  <Paragraphs>573</Paragraphs>
  <Slides>58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Miracky</vt:lpstr>
      <vt:lpstr>Equation</vt:lpstr>
      <vt:lpstr>Slide 1</vt:lpstr>
      <vt:lpstr>A Model for Hybrid System</vt:lpstr>
      <vt:lpstr>A Model for Hybrid System</vt:lpstr>
      <vt:lpstr>A Model for Hybrid System</vt:lpstr>
      <vt:lpstr>The runs of a hybrid system </vt:lpstr>
      <vt:lpstr>The runs of a hybrid system </vt:lpstr>
      <vt:lpstr>Hybrid systems as transition systems</vt:lpstr>
      <vt:lpstr>Hybrid systems as transition systems</vt:lpstr>
      <vt:lpstr>Example: Thermostat</vt:lpstr>
      <vt:lpstr>The Parallel composition of hybrid systems</vt:lpstr>
      <vt:lpstr>The Parallel composition of hybrid systems</vt:lpstr>
      <vt:lpstr>Linear Hybrid Systems</vt:lpstr>
      <vt:lpstr>Linear Hybrid Systems</vt:lpstr>
      <vt:lpstr>Special cases of linear hybrid systems</vt:lpstr>
      <vt:lpstr>Special cases of linear hybrid systems</vt:lpstr>
      <vt:lpstr>Examples of Linear Hybrid Systems</vt:lpstr>
      <vt:lpstr>Examples of Linear Hybrid Systems</vt:lpstr>
      <vt:lpstr>Examples of Linear Hybrid Systems</vt:lpstr>
      <vt:lpstr>Examples of Linear Hybrid Systems</vt:lpstr>
      <vt:lpstr>Examples of Linear Hybrid Systems</vt:lpstr>
      <vt:lpstr>The Reachability Problem for Linear Hybrid Systems</vt:lpstr>
      <vt:lpstr>A decidability result</vt:lpstr>
      <vt:lpstr>Two Undecidability results</vt:lpstr>
      <vt:lpstr>The verification of Linear Hybrid Systems</vt:lpstr>
      <vt:lpstr>The verif. of Lin. Hyb. Sys.: Forward Analysis</vt:lpstr>
      <vt:lpstr>The verif. of Lin. Hyb. Sys.: Forward Analysis</vt:lpstr>
      <vt:lpstr>The verif. of Lin. Hyb. Sys.: Forward Analysis</vt:lpstr>
      <vt:lpstr>The verif. of Lin. Hyb. Sys.: Forward Analysis</vt:lpstr>
      <vt:lpstr>Example, Forward Analysis: The leaking gas burner</vt:lpstr>
      <vt:lpstr>Example, Forward Analysis: The leaking gas burner</vt:lpstr>
      <vt:lpstr>Backward Analysis</vt:lpstr>
      <vt:lpstr>Slide 32</vt:lpstr>
      <vt:lpstr>Slide 33</vt:lpstr>
      <vt:lpstr>Example: Backward analysis</vt:lpstr>
      <vt:lpstr>The verif. of Lin. Hyb. Sys.: Approximate Analysis</vt:lpstr>
      <vt:lpstr>The verif. of Lin. Hyb. Sys.: Approximate Analysis</vt:lpstr>
      <vt:lpstr>The verif. of Lin. Hyb. Sys.: Approximate Analysis</vt:lpstr>
      <vt:lpstr>The verif. of Lin. Hyb. Sys.: Approximate Analysis</vt:lpstr>
      <vt:lpstr>The verif. of Lin. Hyb. Sys.: Approximate Analysis</vt:lpstr>
      <vt:lpstr>Example, Approximate Analysis: The leaking gas burner</vt:lpstr>
      <vt:lpstr>Analysis of Leaking Gas Burner</vt:lpstr>
      <vt:lpstr>Analysis of Leaking Gas Burner</vt:lpstr>
      <vt:lpstr>Analysis of Leaking Gas Burner</vt:lpstr>
      <vt:lpstr>Analysis of Leaking Gas Burner</vt:lpstr>
      <vt:lpstr>Minimization</vt:lpstr>
      <vt:lpstr>Minimization</vt:lpstr>
      <vt:lpstr>Minimization</vt:lpstr>
      <vt:lpstr>Model Checking</vt:lpstr>
      <vt:lpstr>Timed Computation Tree Logic</vt:lpstr>
      <vt:lpstr>Timed Computation Tree Logic</vt:lpstr>
      <vt:lpstr>Timed Computation Tree Logic</vt:lpstr>
      <vt:lpstr>Timed Computation Tree Logic</vt:lpstr>
      <vt:lpstr>The model-checking algorithm</vt:lpstr>
      <vt:lpstr>The model-checking algorithm</vt:lpstr>
      <vt:lpstr>The model-checking algorithm</vt:lpstr>
      <vt:lpstr>Example: the temperature control system</vt:lpstr>
      <vt:lpstr>Example: the temperature control system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in Industrial Setting</dc:title>
  <dc:creator>Manu Chopra</dc:creator>
  <cp:lastModifiedBy>Prof P Dasgupta</cp:lastModifiedBy>
  <cp:revision>1201</cp:revision>
  <cp:lastPrinted>2000-02-24T01:50:10Z</cp:lastPrinted>
  <dcterms:created xsi:type="dcterms:W3CDTF">1995-10-04T18:22:28Z</dcterms:created>
  <dcterms:modified xsi:type="dcterms:W3CDTF">2012-04-12T05:10:48Z</dcterms:modified>
</cp:coreProperties>
</file>