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305" r:id="rId3"/>
    <p:sldId id="306" r:id="rId4"/>
    <p:sldId id="307" r:id="rId5"/>
    <p:sldId id="308" r:id="rId6"/>
    <p:sldId id="338" r:id="rId7"/>
    <p:sldId id="339" r:id="rId8"/>
    <p:sldId id="340" r:id="rId9"/>
    <p:sldId id="341" r:id="rId10"/>
    <p:sldId id="342" r:id="rId11"/>
    <p:sldId id="343" r:id="rId12"/>
    <p:sldId id="344" r:id="rId13"/>
    <p:sldId id="369" r:id="rId14"/>
    <p:sldId id="372" r:id="rId15"/>
    <p:sldId id="370" r:id="rId16"/>
    <p:sldId id="371" r:id="rId17"/>
    <p:sldId id="373" r:id="rId18"/>
    <p:sldId id="331" r:id="rId19"/>
    <p:sldId id="346" r:id="rId20"/>
    <p:sldId id="345" r:id="rId21"/>
    <p:sldId id="333" r:id="rId22"/>
    <p:sldId id="324" r:id="rId23"/>
    <p:sldId id="347" r:id="rId24"/>
    <p:sldId id="348" r:id="rId25"/>
    <p:sldId id="375" r:id="rId26"/>
    <p:sldId id="376" r:id="rId27"/>
    <p:sldId id="349" r:id="rId28"/>
    <p:sldId id="374" r:id="rId29"/>
    <p:sldId id="350" r:id="rId30"/>
    <p:sldId id="367" r:id="rId31"/>
    <p:sldId id="368" r:id="rId32"/>
    <p:sldId id="362" r:id="rId33"/>
    <p:sldId id="363" r:id="rId34"/>
    <p:sldId id="364" r:id="rId35"/>
    <p:sldId id="365" r:id="rId36"/>
    <p:sldId id="366" r:id="rId37"/>
    <p:sldId id="351" r:id="rId38"/>
    <p:sldId id="352" r:id="rId39"/>
    <p:sldId id="295" r:id="rId40"/>
    <p:sldId id="378" r:id="rId41"/>
  </p:sldIdLst>
  <p:sldSz cx="12601575" cy="7200900"/>
  <p:notesSz cx="6858000" cy="9144000"/>
  <p:defaultText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39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36600"/>
    <a:srgbClr val="9AD3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04" autoAdjust="0"/>
    <p:restoredTop sz="94103" autoAdjust="0"/>
  </p:normalViewPr>
  <p:slideViewPr>
    <p:cSldViewPr>
      <p:cViewPr>
        <p:scale>
          <a:sx n="63" d="100"/>
          <a:sy n="63" d="100"/>
        </p:scale>
        <p:origin x="864" y="52"/>
      </p:cViewPr>
      <p:guideLst>
        <p:guide orient="horz" pos="2268"/>
        <p:guide pos="3969"/>
      </p:guideLst>
    </p:cSldViewPr>
  </p:slideViewPr>
  <p:notesTextViewPr>
    <p:cViewPr>
      <p:scale>
        <a:sx n="100" d="100"/>
        <a:sy n="100" d="100"/>
      </p:scale>
      <p:origin x="0" y="0"/>
    </p:cViewPr>
  </p:notesTextViewPr>
  <p:sorterViewPr>
    <p:cViewPr>
      <p:scale>
        <a:sx n="100" d="100"/>
        <a:sy n="100" d="100"/>
      </p:scale>
      <p:origin x="0" y="-100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7DCF0F-294B-44B9-9F0F-0A7547FF8120}" type="doc">
      <dgm:prSet loTypeId="urn:microsoft.com/office/officeart/2005/8/layout/cycle2" loCatId="cycle" qsTypeId="urn:microsoft.com/office/officeart/2005/8/quickstyle/simple1" qsCatId="simple" csTypeId="urn:microsoft.com/office/officeart/2005/8/colors/colorful4" csCatId="colorful" phldr="1"/>
      <dgm:spPr/>
      <dgm:t>
        <a:bodyPr/>
        <a:lstStyle/>
        <a:p>
          <a:endParaRPr lang="en-IN"/>
        </a:p>
      </dgm:t>
    </dgm:pt>
    <dgm:pt modelId="{E5B4A75D-4E9D-4778-A407-FF1A18EFF401}">
      <dgm:prSet phldrT="[Text]" custT="1"/>
      <dgm:spPr>
        <a:solidFill>
          <a:schemeClr val="tx2">
            <a:lumMod val="75000"/>
          </a:schemeClr>
        </a:solidFill>
      </dgm:spPr>
      <dgm:t>
        <a:bodyPr/>
        <a:lstStyle/>
        <a:p>
          <a:r>
            <a:rPr lang="en-US" sz="2400" b="1" dirty="0" smtClean="0">
              <a:latin typeface="Arial Narrow" panose="020B0606020202030204" pitchFamily="34" charset="0"/>
            </a:rPr>
            <a:t>CONTROL MODEL</a:t>
          </a:r>
          <a:endParaRPr lang="en-IN" sz="2400" b="1" dirty="0">
            <a:latin typeface="Arial Narrow" panose="020B0606020202030204" pitchFamily="34" charset="0"/>
          </a:endParaRPr>
        </a:p>
      </dgm:t>
    </dgm:pt>
    <dgm:pt modelId="{22545E9E-B6CF-4EA4-9104-FAD168D21E88}" type="parTrans" cxnId="{6484512E-D526-43BE-A335-137EB661BA29}">
      <dgm:prSet/>
      <dgm:spPr/>
      <dgm:t>
        <a:bodyPr/>
        <a:lstStyle/>
        <a:p>
          <a:endParaRPr lang="en-IN" sz="2400" b="1">
            <a:latin typeface="Arial Narrow" panose="020B0606020202030204" pitchFamily="34" charset="0"/>
          </a:endParaRPr>
        </a:p>
      </dgm:t>
    </dgm:pt>
    <dgm:pt modelId="{E687374F-BA78-48CD-8F36-8E3D66B895B8}" type="sibTrans" cxnId="{6484512E-D526-43BE-A335-137EB661BA29}">
      <dgm:prSet custT="1"/>
      <dgm:spPr/>
      <dgm:t>
        <a:bodyPr/>
        <a:lstStyle/>
        <a:p>
          <a:endParaRPr lang="en-IN" sz="2400" b="1">
            <a:latin typeface="Arial Narrow" panose="020B0606020202030204" pitchFamily="34" charset="0"/>
          </a:endParaRPr>
        </a:p>
      </dgm:t>
    </dgm:pt>
    <dgm:pt modelId="{625A85BC-71EC-45D7-9228-D3E6F49859FA}">
      <dgm:prSet phldrT="[Text]" custT="1"/>
      <dgm:spPr>
        <a:solidFill>
          <a:schemeClr val="accent4">
            <a:lumMod val="75000"/>
          </a:schemeClr>
        </a:solidFill>
      </dgm:spPr>
      <dgm:t>
        <a:bodyPr/>
        <a:lstStyle/>
        <a:p>
          <a:r>
            <a:rPr lang="en-US" sz="2400" b="1" dirty="0" smtClean="0">
              <a:latin typeface="Arial Narrow" panose="020B0606020202030204" pitchFamily="34" charset="0"/>
            </a:rPr>
            <a:t>CODE</a:t>
          </a:r>
          <a:endParaRPr lang="en-IN" sz="2400" b="1" dirty="0">
            <a:latin typeface="Arial Narrow" panose="020B0606020202030204" pitchFamily="34" charset="0"/>
          </a:endParaRPr>
        </a:p>
      </dgm:t>
    </dgm:pt>
    <dgm:pt modelId="{45FFB331-60E1-4C1C-9CAE-0910EB3FBE2F}" type="parTrans" cxnId="{091A8B88-EE9D-4B5C-A443-D89CD1329FDE}">
      <dgm:prSet/>
      <dgm:spPr/>
      <dgm:t>
        <a:bodyPr/>
        <a:lstStyle/>
        <a:p>
          <a:endParaRPr lang="en-IN" sz="2400" b="1">
            <a:latin typeface="Arial Narrow" panose="020B0606020202030204" pitchFamily="34" charset="0"/>
          </a:endParaRPr>
        </a:p>
      </dgm:t>
    </dgm:pt>
    <dgm:pt modelId="{2B11F61B-C4E5-4CFC-9544-B76CB7389D83}" type="sibTrans" cxnId="{091A8B88-EE9D-4B5C-A443-D89CD1329FDE}">
      <dgm:prSet custT="1"/>
      <dgm:spPr/>
      <dgm:t>
        <a:bodyPr/>
        <a:lstStyle/>
        <a:p>
          <a:endParaRPr lang="en-IN" sz="2400" b="1">
            <a:latin typeface="Arial Narrow" panose="020B0606020202030204" pitchFamily="34" charset="0"/>
          </a:endParaRPr>
        </a:p>
      </dgm:t>
    </dgm:pt>
    <dgm:pt modelId="{DFF28A57-C43A-4705-9DF4-4BF89D0B9CC9}">
      <dgm:prSet phldrT="[Text]" custT="1"/>
      <dgm:spPr>
        <a:solidFill>
          <a:srgbClr val="00B050"/>
        </a:solidFill>
      </dgm:spPr>
      <dgm:t>
        <a:bodyPr/>
        <a:lstStyle/>
        <a:p>
          <a:r>
            <a:rPr lang="en-US" sz="2400" b="1" dirty="0" smtClean="0">
              <a:latin typeface="Arial Narrow" panose="020B0606020202030204" pitchFamily="34" charset="0"/>
            </a:rPr>
            <a:t>PLATFORM MAPPING</a:t>
          </a:r>
          <a:endParaRPr lang="en-IN" sz="2400" b="1" dirty="0">
            <a:latin typeface="Arial Narrow" panose="020B0606020202030204" pitchFamily="34" charset="0"/>
          </a:endParaRPr>
        </a:p>
      </dgm:t>
    </dgm:pt>
    <dgm:pt modelId="{1514A03E-4127-4F3B-BE6E-B48D685C7131}" type="parTrans" cxnId="{E71B0716-9BDB-49A8-B6D4-E195CA9A5BEA}">
      <dgm:prSet/>
      <dgm:spPr/>
      <dgm:t>
        <a:bodyPr/>
        <a:lstStyle/>
        <a:p>
          <a:endParaRPr lang="en-IN" sz="2400" b="1">
            <a:latin typeface="Arial Narrow" panose="020B0606020202030204" pitchFamily="34" charset="0"/>
          </a:endParaRPr>
        </a:p>
      </dgm:t>
    </dgm:pt>
    <dgm:pt modelId="{7168FBE1-0A33-4865-B375-2FEA9099520C}" type="sibTrans" cxnId="{E71B0716-9BDB-49A8-B6D4-E195CA9A5BEA}">
      <dgm:prSet custT="1"/>
      <dgm:spPr/>
      <dgm:t>
        <a:bodyPr/>
        <a:lstStyle/>
        <a:p>
          <a:endParaRPr lang="en-IN" sz="2400" b="1">
            <a:latin typeface="Arial Narrow" panose="020B0606020202030204" pitchFamily="34" charset="0"/>
          </a:endParaRPr>
        </a:p>
      </dgm:t>
    </dgm:pt>
    <dgm:pt modelId="{979D9413-A16E-44B0-8B9A-8560CD7ABA14}" type="pres">
      <dgm:prSet presAssocID="{3C7DCF0F-294B-44B9-9F0F-0A7547FF8120}" presName="cycle" presStyleCnt="0">
        <dgm:presLayoutVars>
          <dgm:dir/>
          <dgm:resizeHandles val="exact"/>
        </dgm:presLayoutVars>
      </dgm:prSet>
      <dgm:spPr/>
      <dgm:t>
        <a:bodyPr/>
        <a:lstStyle/>
        <a:p>
          <a:endParaRPr lang="en-IN"/>
        </a:p>
      </dgm:t>
    </dgm:pt>
    <dgm:pt modelId="{A389373D-1FD0-4BB9-BEAF-EDD87C6A364E}" type="pres">
      <dgm:prSet presAssocID="{E5B4A75D-4E9D-4778-A407-FF1A18EFF401}" presName="node" presStyleLbl="node1" presStyleIdx="0" presStyleCnt="3">
        <dgm:presLayoutVars>
          <dgm:bulletEnabled val="1"/>
        </dgm:presLayoutVars>
      </dgm:prSet>
      <dgm:spPr/>
      <dgm:t>
        <a:bodyPr/>
        <a:lstStyle/>
        <a:p>
          <a:endParaRPr lang="en-IN"/>
        </a:p>
      </dgm:t>
    </dgm:pt>
    <dgm:pt modelId="{7A5B8618-953C-4C36-BDC5-E5AADF88041A}" type="pres">
      <dgm:prSet presAssocID="{E687374F-BA78-48CD-8F36-8E3D66B895B8}" presName="sibTrans" presStyleLbl="sibTrans2D1" presStyleIdx="0" presStyleCnt="3"/>
      <dgm:spPr/>
      <dgm:t>
        <a:bodyPr/>
        <a:lstStyle/>
        <a:p>
          <a:endParaRPr lang="en-IN"/>
        </a:p>
      </dgm:t>
    </dgm:pt>
    <dgm:pt modelId="{12D7044C-39ED-4116-BD4B-C052C4C715F0}" type="pres">
      <dgm:prSet presAssocID="{E687374F-BA78-48CD-8F36-8E3D66B895B8}" presName="connectorText" presStyleLbl="sibTrans2D1" presStyleIdx="0" presStyleCnt="3"/>
      <dgm:spPr/>
      <dgm:t>
        <a:bodyPr/>
        <a:lstStyle/>
        <a:p>
          <a:endParaRPr lang="en-IN"/>
        </a:p>
      </dgm:t>
    </dgm:pt>
    <dgm:pt modelId="{DED1D3BA-7105-4868-8D70-3CCC93CC8F72}" type="pres">
      <dgm:prSet presAssocID="{625A85BC-71EC-45D7-9228-D3E6F49859FA}" presName="node" presStyleLbl="node1" presStyleIdx="1" presStyleCnt="3">
        <dgm:presLayoutVars>
          <dgm:bulletEnabled val="1"/>
        </dgm:presLayoutVars>
      </dgm:prSet>
      <dgm:spPr/>
      <dgm:t>
        <a:bodyPr/>
        <a:lstStyle/>
        <a:p>
          <a:endParaRPr lang="en-IN"/>
        </a:p>
      </dgm:t>
    </dgm:pt>
    <dgm:pt modelId="{B98DE159-1546-4E79-9411-4A964BCA868F}" type="pres">
      <dgm:prSet presAssocID="{2B11F61B-C4E5-4CFC-9544-B76CB7389D83}" presName="sibTrans" presStyleLbl="sibTrans2D1" presStyleIdx="1" presStyleCnt="3"/>
      <dgm:spPr/>
      <dgm:t>
        <a:bodyPr/>
        <a:lstStyle/>
        <a:p>
          <a:endParaRPr lang="en-IN"/>
        </a:p>
      </dgm:t>
    </dgm:pt>
    <dgm:pt modelId="{16BD52AA-2355-4B65-A01D-F9AD921632E7}" type="pres">
      <dgm:prSet presAssocID="{2B11F61B-C4E5-4CFC-9544-B76CB7389D83}" presName="connectorText" presStyleLbl="sibTrans2D1" presStyleIdx="1" presStyleCnt="3"/>
      <dgm:spPr/>
      <dgm:t>
        <a:bodyPr/>
        <a:lstStyle/>
        <a:p>
          <a:endParaRPr lang="en-IN"/>
        </a:p>
      </dgm:t>
    </dgm:pt>
    <dgm:pt modelId="{821870AA-027A-4A7C-9E58-A0B9FDD59C3D}" type="pres">
      <dgm:prSet presAssocID="{DFF28A57-C43A-4705-9DF4-4BF89D0B9CC9}" presName="node" presStyleLbl="node1" presStyleIdx="2" presStyleCnt="3">
        <dgm:presLayoutVars>
          <dgm:bulletEnabled val="1"/>
        </dgm:presLayoutVars>
      </dgm:prSet>
      <dgm:spPr/>
      <dgm:t>
        <a:bodyPr/>
        <a:lstStyle/>
        <a:p>
          <a:endParaRPr lang="en-IN"/>
        </a:p>
      </dgm:t>
    </dgm:pt>
    <dgm:pt modelId="{1DEF2308-D6FA-42A6-B536-D815CDDEE6D1}" type="pres">
      <dgm:prSet presAssocID="{7168FBE1-0A33-4865-B375-2FEA9099520C}" presName="sibTrans" presStyleLbl="sibTrans2D1" presStyleIdx="2" presStyleCnt="3" custAng="17173203" custLinFactX="-144736" custLinFactNeighborX="-200000" custLinFactNeighborY="17828"/>
      <dgm:spPr/>
      <dgm:t>
        <a:bodyPr/>
        <a:lstStyle/>
        <a:p>
          <a:endParaRPr lang="en-IN"/>
        </a:p>
      </dgm:t>
    </dgm:pt>
    <dgm:pt modelId="{69DF3C8D-E14E-458B-A8A0-5D99742B8475}" type="pres">
      <dgm:prSet presAssocID="{7168FBE1-0A33-4865-B375-2FEA9099520C}" presName="connectorText" presStyleLbl="sibTrans2D1" presStyleIdx="2" presStyleCnt="3"/>
      <dgm:spPr/>
      <dgm:t>
        <a:bodyPr/>
        <a:lstStyle/>
        <a:p>
          <a:endParaRPr lang="en-IN"/>
        </a:p>
      </dgm:t>
    </dgm:pt>
  </dgm:ptLst>
  <dgm:cxnLst>
    <dgm:cxn modelId="{EDD245CF-E218-4116-8E75-A327A1C5D9A5}" type="presOf" srcId="{7168FBE1-0A33-4865-B375-2FEA9099520C}" destId="{69DF3C8D-E14E-458B-A8A0-5D99742B8475}" srcOrd="1" destOrd="0" presId="urn:microsoft.com/office/officeart/2005/8/layout/cycle2"/>
    <dgm:cxn modelId="{C0B3E0F6-B80D-4405-8335-944B1F3BE8CB}" type="presOf" srcId="{E687374F-BA78-48CD-8F36-8E3D66B895B8}" destId="{12D7044C-39ED-4116-BD4B-C052C4C715F0}" srcOrd="1" destOrd="0" presId="urn:microsoft.com/office/officeart/2005/8/layout/cycle2"/>
    <dgm:cxn modelId="{8DCDF7D2-17D6-4FFE-8073-25A9165948FF}" type="presOf" srcId="{E687374F-BA78-48CD-8F36-8E3D66B895B8}" destId="{7A5B8618-953C-4C36-BDC5-E5AADF88041A}" srcOrd="0" destOrd="0" presId="urn:microsoft.com/office/officeart/2005/8/layout/cycle2"/>
    <dgm:cxn modelId="{5215F17C-7109-4510-951B-C9A472767836}" type="presOf" srcId="{DFF28A57-C43A-4705-9DF4-4BF89D0B9CC9}" destId="{821870AA-027A-4A7C-9E58-A0B9FDD59C3D}" srcOrd="0" destOrd="0" presId="urn:microsoft.com/office/officeart/2005/8/layout/cycle2"/>
    <dgm:cxn modelId="{9A87C61F-F74C-4ABC-88AF-C0A7E02D1FB7}" type="presOf" srcId="{3C7DCF0F-294B-44B9-9F0F-0A7547FF8120}" destId="{979D9413-A16E-44B0-8B9A-8560CD7ABA14}" srcOrd="0" destOrd="0" presId="urn:microsoft.com/office/officeart/2005/8/layout/cycle2"/>
    <dgm:cxn modelId="{091A8B88-EE9D-4B5C-A443-D89CD1329FDE}" srcId="{3C7DCF0F-294B-44B9-9F0F-0A7547FF8120}" destId="{625A85BC-71EC-45D7-9228-D3E6F49859FA}" srcOrd="1" destOrd="0" parTransId="{45FFB331-60E1-4C1C-9CAE-0910EB3FBE2F}" sibTransId="{2B11F61B-C4E5-4CFC-9544-B76CB7389D83}"/>
    <dgm:cxn modelId="{68EB0667-0792-4319-88A3-61C4E0D6D336}" type="presOf" srcId="{2B11F61B-C4E5-4CFC-9544-B76CB7389D83}" destId="{16BD52AA-2355-4B65-A01D-F9AD921632E7}" srcOrd="1" destOrd="0" presId="urn:microsoft.com/office/officeart/2005/8/layout/cycle2"/>
    <dgm:cxn modelId="{E71B0716-9BDB-49A8-B6D4-E195CA9A5BEA}" srcId="{3C7DCF0F-294B-44B9-9F0F-0A7547FF8120}" destId="{DFF28A57-C43A-4705-9DF4-4BF89D0B9CC9}" srcOrd="2" destOrd="0" parTransId="{1514A03E-4127-4F3B-BE6E-B48D685C7131}" sibTransId="{7168FBE1-0A33-4865-B375-2FEA9099520C}"/>
    <dgm:cxn modelId="{DC309FC7-433D-40F1-A9E2-BBD3EE1BF248}" type="presOf" srcId="{2B11F61B-C4E5-4CFC-9544-B76CB7389D83}" destId="{B98DE159-1546-4E79-9411-4A964BCA868F}" srcOrd="0" destOrd="0" presId="urn:microsoft.com/office/officeart/2005/8/layout/cycle2"/>
    <dgm:cxn modelId="{E55A5FEB-590A-492C-BA41-C49315C971B1}" type="presOf" srcId="{625A85BC-71EC-45D7-9228-D3E6F49859FA}" destId="{DED1D3BA-7105-4868-8D70-3CCC93CC8F72}" srcOrd="0" destOrd="0" presId="urn:microsoft.com/office/officeart/2005/8/layout/cycle2"/>
    <dgm:cxn modelId="{A41FDEFC-5CD8-4A0A-99D4-0FA8DA06E42E}" type="presOf" srcId="{E5B4A75D-4E9D-4778-A407-FF1A18EFF401}" destId="{A389373D-1FD0-4BB9-BEAF-EDD87C6A364E}" srcOrd="0" destOrd="0" presId="urn:microsoft.com/office/officeart/2005/8/layout/cycle2"/>
    <dgm:cxn modelId="{E616B733-6C83-4B21-A8FD-1B2B99714736}" type="presOf" srcId="{7168FBE1-0A33-4865-B375-2FEA9099520C}" destId="{1DEF2308-D6FA-42A6-B536-D815CDDEE6D1}" srcOrd="0" destOrd="0" presId="urn:microsoft.com/office/officeart/2005/8/layout/cycle2"/>
    <dgm:cxn modelId="{6484512E-D526-43BE-A335-137EB661BA29}" srcId="{3C7DCF0F-294B-44B9-9F0F-0A7547FF8120}" destId="{E5B4A75D-4E9D-4778-A407-FF1A18EFF401}" srcOrd="0" destOrd="0" parTransId="{22545E9E-B6CF-4EA4-9104-FAD168D21E88}" sibTransId="{E687374F-BA78-48CD-8F36-8E3D66B895B8}"/>
    <dgm:cxn modelId="{FB4835BC-E110-4E0A-AB98-D78AF78F4BF4}" type="presParOf" srcId="{979D9413-A16E-44B0-8B9A-8560CD7ABA14}" destId="{A389373D-1FD0-4BB9-BEAF-EDD87C6A364E}" srcOrd="0" destOrd="0" presId="urn:microsoft.com/office/officeart/2005/8/layout/cycle2"/>
    <dgm:cxn modelId="{4078ADB2-B6B9-491F-ABE5-7238193AE84B}" type="presParOf" srcId="{979D9413-A16E-44B0-8B9A-8560CD7ABA14}" destId="{7A5B8618-953C-4C36-BDC5-E5AADF88041A}" srcOrd="1" destOrd="0" presId="urn:microsoft.com/office/officeart/2005/8/layout/cycle2"/>
    <dgm:cxn modelId="{EE243261-6B64-492B-AC17-4C2B960E4930}" type="presParOf" srcId="{7A5B8618-953C-4C36-BDC5-E5AADF88041A}" destId="{12D7044C-39ED-4116-BD4B-C052C4C715F0}" srcOrd="0" destOrd="0" presId="urn:microsoft.com/office/officeart/2005/8/layout/cycle2"/>
    <dgm:cxn modelId="{EE0D74B3-1B34-48DE-9659-A07202586C68}" type="presParOf" srcId="{979D9413-A16E-44B0-8B9A-8560CD7ABA14}" destId="{DED1D3BA-7105-4868-8D70-3CCC93CC8F72}" srcOrd="2" destOrd="0" presId="urn:microsoft.com/office/officeart/2005/8/layout/cycle2"/>
    <dgm:cxn modelId="{3735E0E3-76D0-4750-B028-E207952F110B}" type="presParOf" srcId="{979D9413-A16E-44B0-8B9A-8560CD7ABA14}" destId="{B98DE159-1546-4E79-9411-4A964BCA868F}" srcOrd="3" destOrd="0" presId="urn:microsoft.com/office/officeart/2005/8/layout/cycle2"/>
    <dgm:cxn modelId="{EBC62C7D-E216-418B-9D79-79DE7B4E83F2}" type="presParOf" srcId="{B98DE159-1546-4E79-9411-4A964BCA868F}" destId="{16BD52AA-2355-4B65-A01D-F9AD921632E7}" srcOrd="0" destOrd="0" presId="urn:microsoft.com/office/officeart/2005/8/layout/cycle2"/>
    <dgm:cxn modelId="{CFC3BEEF-8D61-4453-8006-0CB8FCD182F0}" type="presParOf" srcId="{979D9413-A16E-44B0-8B9A-8560CD7ABA14}" destId="{821870AA-027A-4A7C-9E58-A0B9FDD59C3D}" srcOrd="4" destOrd="0" presId="urn:microsoft.com/office/officeart/2005/8/layout/cycle2"/>
    <dgm:cxn modelId="{B8173F5B-4D85-4314-A1E9-34BC814A3F1D}" type="presParOf" srcId="{979D9413-A16E-44B0-8B9A-8560CD7ABA14}" destId="{1DEF2308-D6FA-42A6-B536-D815CDDEE6D1}" srcOrd="5" destOrd="0" presId="urn:microsoft.com/office/officeart/2005/8/layout/cycle2"/>
    <dgm:cxn modelId="{1B511A5C-EE87-4C38-8191-490DF59588F8}" type="presParOf" srcId="{1DEF2308-D6FA-42A6-B536-D815CDDEE6D1}" destId="{69DF3C8D-E14E-458B-A8A0-5D99742B847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7DCF0F-294B-44B9-9F0F-0A7547FF8120}" type="doc">
      <dgm:prSet loTypeId="urn:microsoft.com/office/officeart/2005/8/layout/cycle2" loCatId="cycle" qsTypeId="urn:microsoft.com/office/officeart/2005/8/quickstyle/simple1" qsCatId="simple" csTypeId="urn:microsoft.com/office/officeart/2005/8/colors/colorful4" csCatId="colorful" phldr="1"/>
      <dgm:spPr/>
      <dgm:t>
        <a:bodyPr/>
        <a:lstStyle/>
        <a:p>
          <a:endParaRPr lang="en-IN"/>
        </a:p>
      </dgm:t>
    </dgm:pt>
    <dgm:pt modelId="{E5B4A75D-4E9D-4778-A407-FF1A18EFF401}">
      <dgm:prSet phldrT="[Text]" custT="1"/>
      <dgm:spPr>
        <a:solidFill>
          <a:schemeClr val="tx2">
            <a:lumMod val="75000"/>
          </a:schemeClr>
        </a:solidFill>
      </dgm:spPr>
      <dgm:t>
        <a:bodyPr/>
        <a:lstStyle/>
        <a:p>
          <a:r>
            <a:rPr lang="en-US" sz="1800" b="1" dirty="0" smtClean="0">
              <a:latin typeface="Arial Narrow" panose="020B0606020202030204" pitchFamily="34" charset="0"/>
            </a:rPr>
            <a:t>CONTROL MODEL</a:t>
          </a:r>
          <a:endParaRPr lang="en-IN" sz="1800" b="1" dirty="0">
            <a:latin typeface="Arial Narrow" panose="020B0606020202030204" pitchFamily="34" charset="0"/>
          </a:endParaRPr>
        </a:p>
      </dgm:t>
    </dgm:pt>
    <dgm:pt modelId="{22545E9E-B6CF-4EA4-9104-FAD168D21E88}" type="parTrans" cxnId="{6484512E-D526-43BE-A335-137EB661BA29}">
      <dgm:prSet/>
      <dgm:spPr/>
      <dgm:t>
        <a:bodyPr/>
        <a:lstStyle/>
        <a:p>
          <a:endParaRPr lang="en-IN" sz="1800" b="1">
            <a:latin typeface="Arial Narrow" panose="020B0606020202030204" pitchFamily="34" charset="0"/>
          </a:endParaRPr>
        </a:p>
      </dgm:t>
    </dgm:pt>
    <dgm:pt modelId="{E687374F-BA78-48CD-8F36-8E3D66B895B8}" type="sibTrans" cxnId="{6484512E-D526-43BE-A335-137EB661BA29}">
      <dgm:prSet custT="1"/>
      <dgm:spPr/>
      <dgm:t>
        <a:bodyPr/>
        <a:lstStyle/>
        <a:p>
          <a:endParaRPr lang="en-IN" sz="1800" b="1">
            <a:latin typeface="Arial Narrow" panose="020B0606020202030204" pitchFamily="34" charset="0"/>
          </a:endParaRPr>
        </a:p>
      </dgm:t>
    </dgm:pt>
    <dgm:pt modelId="{625A85BC-71EC-45D7-9228-D3E6F49859FA}">
      <dgm:prSet phldrT="[Text]" custT="1"/>
      <dgm:spPr>
        <a:solidFill>
          <a:schemeClr val="accent4">
            <a:lumMod val="75000"/>
          </a:schemeClr>
        </a:solidFill>
      </dgm:spPr>
      <dgm:t>
        <a:bodyPr/>
        <a:lstStyle/>
        <a:p>
          <a:r>
            <a:rPr lang="en-US" sz="1800" b="1" dirty="0" smtClean="0">
              <a:latin typeface="Arial Narrow" panose="020B0606020202030204" pitchFamily="34" charset="0"/>
            </a:rPr>
            <a:t>CODE</a:t>
          </a:r>
          <a:endParaRPr lang="en-IN" sz="1800" b="1" dirty="0">
            <a:latin typeface="Arial Narrow" panose="020B0606020202030204" pitchFamily="34" charset="0"/>
          </a:endParaRPr>
        </a:p>
      </dgm:t>
    </dgm:pt>
    <dgm:pt modelId="{45FFB331-60E1-4C1C-9CAE-0910EB3FBE2F}" type="parTrans" cxnId="{091A8B88-EE9D-4B5C-A443-D89CD1329FDE}">
      <dgm:prSet/>
      <dgm:spPr/>
      <dgm:t>
        <a:bodyPr/>
        <a:lstStyle/>
        <a:p>
          <a:endParaRPr lang="en-IN" sz="1800" b="1">
            <a:latin typeface="Arial Narrow" panose="020B0606020202030204" pitchFamily="34" charset="0"/>
          </a:endParaRPr>
        </a:p>
      </dgm:t>
    </dgm:pt>
    <dgm:pt modelId="{2B11F61B-C4E5-4CFC-9544-B76CB7389D83}" type="sibTrans" cxnId="{091A8B88-EE9D-4B5C-A443-D89CD1329FDE}">
      <dgm:prSet custT="1"/>
      <dgm:spPr/>
      <dgm:t>
        <a:bodyPr/>
        <a:lstStyle/>
        <a:p>
          <a:endParaRPr lang="en-IN" sz="1800" b="1">
            <a:latin typeface="Arial Narrow" panose="020B0606020202030204" pitchFamily="34" charset="0"/>
          </a:endParaRPr>
        </a:p>
      </dgm:t>
    </dgm:pt>
    <dgm:pt modelId="{DFF28A57-C43A-4705-9DF4-4BF89D0B9CC9}">
      <dgm:prSet phldrT="[Text]" custT="1"/>
      <dgm:spPr>
        <a:solidFill>
          <a:srgbClr val="00B050"/>
        </a:solidFill>
      </dgm:spPr>
      <dgm:t>
        <a:bodyPr/>
        <a:lstStyle/>
        <a:p>
          <a:r>
            <a:rPr lang="en-US" sz="1800" b="1" dirty="0" smtClean="0">
              <a:latin typeface="Arial Narrow" panose="020B0606020202030204" pitchFamily="34" charset="0"/>
            </a:rPr>
            <a:t>PLATFORM MAPPING</a:t>
          </a:r>
          <a:endParaRPr lang="en-IN" sz="1800" b="1" dirty="0">
            <a:latin typeface="Arial Narrow" panose="020B0606020202030204" pitchFamily="34" charset="0"/>
          </a:endParaRPr>
        </a:p>
      </dgm:t>
    </dgm:pt>
    <dgm:pt modelId="{1514A03E-4127-4F3B-BE6E-B48D685C7131}" type="parTrans" cxnId="{E71B0716-9BDB-49A8-B6D4-E195CA9A5BEA}">
      <dgm:prSet/>
      <dgm:spPr/>
      <dgm:t>
        <a:bodyPr/>
        <a:lstStyle/>
        <a:p>
          <a:endParaRPr lang="en-IN" sz="1800" b="1">
            <a:latin typeface="Arial Narrow" panose="020B0606020202030204" pitchFamily="34" charset="0"/>
          </a:endParaRPr>
        </a:p>
      </dgm:t>
    </dgm:pt>
    <dgm:pt modelId="{7168FBE1-0A33-4865-B375-2FEA9099520C}" type="sibTrans" cxnId="{E71B0716-9BDB-49A8-B6D4-E195CA9A5BEA}">
      <dgm:prSet custT="1"/>
      <dgm:spPr/>
      <dgm:t>
        <a:bodyPr/>
        <a:lstStyle/>
        <a:p>
          <a:endParaRPr lang="en-IN" sz="1800" b="1">
            <a:latin typeface="Arial Narrow" panose="020B0606020202030204" pitchFamily="34" charset="0"/>
          </a:endParaRPr>
        </a:p>
      </dgm:t>
    </dgm:pt>
    <dgm:pt modelId="{D6941276-3A44-403B-908C-77D294674C9C}">
      <dgm:prSet phldrT="[Text]" custT="1"/>
      <dgm:spPr>
        <a:solidFill>
          <a:srgbClr val="7030A0"/>
        </a:solidFill>
      </dgm:spPr>
      <dgm:t>
        <a:bodyPr/>
        <a:lstStyle/>
        <a:p>
          <a:r>
            <a:rPr lang="en-US" sz="1800" b="1" dirty="0" smtClean="0">
              <a:latin typeface="Arial Narrow" panose="020B0606020202030204" pitchFamily="34" charset="0"/>
            </a:rPr>
            <a:t>TIMING ANALYSIS</a:t>
          </a:r>
          <a:endParaRPr lang="en-IN" sz="1800" b="1" dirty="0">
            <a:latin typeface="Arial Narrow" panose="020B0606020202030204" pitchFamily="34" charset="0"/>
          </a:endParaRPr>
        </a:p>
      </dgm:t>
    </dgm:pt>
    <dgm:pt modelId="{B3C32355-442D-44C2-9F6B-D7482D8487C7}" type="parTrans" cxnId="{C6C944BE-4939-44DA-B6B0-1CE547471A08}">
      <dgm:prSet/>
      <dgm:spPr/>
      <dgm:t>
        <a:bodyPr/>
        <a:lstStyle/>
        <a:p>
          <a:endParaRPr lang="en-IN" sz="1800" b="1">
            <a:latin typeface="Arial Narrow" panose="020B0606020202030204" pitchFamily="34" charset="0"/>
          </a:endParaRPr>
        </a:p>
      </dgm:t>
    </dgm:pt>
    <dgm:pt modelId="{4D9CB847-ADF4-4783-9274-06A42AC2AA93}" type="sibTrans" cxnId="{C6C944BE-4939-44DA-B6B0-1CE547471A08}">
      <dgm:prSet custT="1"/>
      <dgm:spPr/>
      <dgm:t>
        <a:bodyPr/>
        <a:lstStyle/>
        <a:p>
          <a:endParaRPr lang="en-IN" sz="1800" b="1">
            <a:latin typeface="Arial Narrow" panose="020B0606020202030204" pitchFamily="34" charset="0"/>
          </a:endParaRPr>
        </a:p>
      </dgm:t>
    </dgm:pt>
    <dgm:pt modelId="{04A764BE-5074-4916-9A06-4FCE96CAA3E8}">
      <dgm:prSet phldrT="[Text]" custT="1"/>
      <dgm:spPr/>
      <dgm:t>
        <a:bodyPr/>
        <a:lstStyle/>
        <a:p>
          <a:r>
            <a:rPr lang="en-US" sz="1800" b="1" dirty="0" smtClean="0">
              <a:latin typeface="Arial Narrow" panose="020B0606020202030204" pitchFamily="34" charset="0"/>
            </a:rPr>
            <a:t>PLATFORM AWARE</a:t>
          </a:r>
        </a:p>
        <a:p>
          <a:r>
            <a:rPr lang="en-US" sz="1800" b="1" dirty="0" smtClean="0">
              <a:latin typeface="Arial Narrow" panose="020B0606020202030204" pitchFamily="34" charset="0"/>
            </a:rPr>
            <a:t>CONTROL</a:t>
          </a:r>
        </a:p>
        <a:p>
          <a:r>
            <a:rPr lang="en-US" sz="1800" b="1" dirty="0" smtClean="0">
              <a:latin typeface="Arial Narrow" panose="020B0606020202030204" pitchFamily="34" charset="0"/>
            </a:rPr>
            <a:t>ANALYSIS</a:t>
          </a:r>
          <a:endParaRPr lang="en-IN" sz="1800" b="1" dirty="0">
            <a:latin typeface="Arial Narrow" panose="020B0606020202030204" pitchFamily="34" charset="0"/>
          </a:endParaRPr>
        </a:p>
      </dgm:t>
    </dgm:pt>
    <dgm:pt modelId="{B4A1F0D6-8310-451A-8B11-0287B1F92722}" type="parTrans" cxnId="{40B25D5C-87A6-4C41-AA16-90024992F263}">
      <dgm:prSet/>
      <dgm:spPr/>
      <dgm:t>
        <a:bodyPr/>
        <a:lstStyle/>
        <a:p>
          <a:endParaRPr lang="en-IN" sz="1800" b="1">
            <a:latin typeface="Arial Narrow" panose="020B0606020202030204" pitchFamily="34" charset="0"/>
          </a:endParaRPr>
        </a:p>
      </dgm:t>
    </dgm:pt>
    <dgm:pt modelId="{AD97F261-28E9-416C-84AC-585B077463C4}" type="sibTrans" cxnId="{40B25D5C-87A6-4C41-AA16-90024992F263}">
      <dgm:prSet custT="1"/>
      <dgm:spPr/>
      <dgm:t>
        <a:bodyPr/>
        <a:lstStyle/>
        <a:p>
          <a:endParaRPr lang="en-IN" sz="1800" b="1">
            <a:latin typeface="Arial Narrow" panose="020B0606020202030204" pitchFamily="34" charset="0"/>
          </a:endParaRPr>
        </a:p>
      </dgm:t>
    </dgm:pt>
    <dgm:pt modelId="{979D9413-A16E-44B0-8B9A-8560CD7ABA14}" type="pres">
      <dgm:prSet presAssocID="{3C7DCF0F-294B-44B9-9F0F-0A7547FF8120}" presName="cycle" presStyleCnt="0">
        <dgm:presLayoutVars>
          <dgm:dir/>
          <dgm:resizeHandles val="exact"/>
        </dgm:presLayoutVars>
      </dgm:prSet>
      <dgm:spPr/>
      <dgm:t>
        <a:bodyPr/>
        <a:lstStyle/>
        <a:p>
          <a:endParaRPr lang="en-IN"/>
        </a:p>
      </dgm:t>
    </dgm:pt>
    <dgm:pt modelId="{A389373D-1FD0-4BB9-BEAF-EDD87C6A364E}" type="pres">
      <dgm:prSet presAssocID="{E5B4A75D-4E9D-4778-A407-FF1A18EFF401}" presName="node" presStyleLbl="node1" presStyleIdx="0" presStyleCnt="5">
        <dgm:presLayoutVars>
          <dgm:bulletEnabled val="1"/>
        </dgm:presLayoutVars>
      </dgm:prSet>
      <dgm:spPr/>
      <dgm:t>
        <a:bodyPr/>
        <a:lstStyle/>
        <a:p>
          <a:endParaRPr lang="en-IN"/>
        </a:p>
      </dgm:t>
    </dgm:pt>
    <dgm:pt modelId="{7A5B8618-953C-4C36-BDC5-E5AADF88041A}" type="pres">
      <dgm:prSet presAssocID="{E687374F-BA78-48CD-8F36-8E3D66B895B8}" presName="sibTrans" presStyleLbl="sibTrans2D1" presStyleIdx="0" presStyleCnt="5"/>
      <dgm:spPr/>
      <dgm:t>
        <a:bodyPr/>
        <a:lstStyle/>
        <a:p>
          <a:endParaRPr lang="en-IN"/>
        </a:p>
      </dgm:t>
    </dgm:pt>
    <dgm:pt modelId="{12D7044C-39ED-4116-BD4B-C052C4C715F0}" type="pres">
      <dgm:prSet presAssocID="{E687374F-BA78-48CD-8F36-8E3D66B895B8}" presName="connectorText" presStyleLbl="sibTrans2D1" presStyleIdx="0" presStyleCnt="5"/>
      <dgm:spPr/>
      <dgm:t>
        <a:bodyPr/>
        <a:lstStyle/>
        <a:p>
          <a:endParaRPr lang="en-IN"/>
        </a:p>
      </dgm:t>
    </dgm:pt>
    <dgm:pt modelId="{DED1D3BA-7105-4868-8D70-3CCC93CC8F72}" type="pres">
      <dgm:prSet presAssocID="{625A85BC-71EC-45D7-9228-D3E6F49859FA}" presName="node" presStyleLbl="node1" presStyleIdx="1" presStyleCnt="5">
        <dgm:presLayoutVars>
          <dgm:bulletEnabled val="1"/>
        </dgm:presLayoutVars>
      </dgm:prSet>
      <dgm:spPr/>
      <dgm:t>
        <a:bodyPr/>
        <a:lstStyle/>
        <a:p>
          <a:endParaRPr lang="en-IN"/>
        </a:p>
      </dgm:t>
    </dgm:pt>
    <dgm:pt modelId="{B98DE159-1546-4E79-9411-4A964BCA868F}" type="pres">
      <dgm:prSet presAssocID="{2B11F61B-C4E5-4CFC-9544-B76CB7389D83}" presName="sibTrans" presStyleLbl="sibTrans2D1" presStyleIdx="1" presStyleCnt="5"/>
      <dgm:spPr/>
      <dgm:t>
        <a:bodyPr/>
        <a:lstStyle/>
        <a:p>
          <a:endParaRPr lang="en-IN"/>
        </a:p>
      </dgm:t>
    </dgm:pt>
    <dgm:pt modelId="{16BD52AA-2355-4B65-A01D-F9AD921632E7}" type="pres">
      <dgm:prSet presAssocID="{2B11F61B-C4E5-4CFC-9544-B76CB7389D83}" presName="connectorText" presStyleLbl="sibTrans2D1" presStyleIdx="1" presStyleCnt="5"/>
      <dgm:spPr/>
      <dgm:t>
        <a:bodyPr/>
        <a:lstStyle/>
        <a:p>
          <a:endParaRPr lang="en-IN"/>
        </a:p>
      </dgm:t>
    </dgm:pt>
    <dgm:pt modelId="{821870AA-027A-4A7C-9E58-A0B9FDD59C3D}" type="pres">
      <dgm:prSet presAssocID="{DFF28A57-C43A-4705-9DF4-4BF89D0B9CC9}" presName="node" presStyleLbl="node1" presStyleIdx="2" presStyleCnt="5">
        <dgm:presLayoutVars>
          <dgm:bulletEnabled val="1"/>
        </dgm:presLayoutVars>
      </dgm:prSet>
      <dgm:spPr/>
      <dgm:t>
        <a:bodyPr/>
        <a:lstStyle/>
        <a:p>
          <a:endParaRPr lang="en-IN"/>
        </a:p>
      </dgm:t>
    </dgm:pt>
    <dgm:pt modelId="{1DEF2308-D6FA-42A6-B536-D815CDDEE6D1}" type="pres">
      <dgm:prSet presAssocID="{7168FBE1-0A33-4865-B375-2FEA9099520C}" presName="sibTrans" presStyleLbl="sibTrans2D1" presStyleIdx="2" presStyleCnt="5"/>
      <dgm:spPr/>
      <dgm:t>
        <a:bodyPr/>
        <a:lstStyle/>
        <a:p>
          <a:endParaRPr lang="en-IN"/>
        </a:p>
      </dgm:t>
    </dgm:pt>
    <dgm:pt modelId="{69DF3C8D-E14E-458B-A8A0-5D99742B8475}" type="pres">
      <dgm:prSet presAssocID="{7168FBE1-0A33-4865-B375-2FEA9099520C}" presName="connectorText" presStyleLbl="sibTrans2D1" presStyleIdx="2" presStyleCnt="5"/>
      <dgm:spPr/>
      <dgm:t>
        <a:bodyPr/>
        <a:lstStyle/>
        <a:p>
          <a:endParaRPr lang="en-IN"/>
        </a:p>
      </dgm:t>
    </dgm:pt>
    <dgm:pt modelId="{20E82D6D-7E32-45C4-951D-3B87C93767EA}" type="pres">
      <dgm:prSet presAssocID="{D6941276-3A44-403B-908C-77D294674C9C}" presName="node" presStyleLbl="node1" presStyleIdx="3" presStyleCnt="5">
        <dgm:presLayoutVars>
          <dgm:bulletEnabled val="1"/>
        </dgm:presLayoutVars>
      </dgm:prSet>
      <dgm:spPr/>
      <dgm:t>
        <a:bodyPr/>
        <a:lstStyle/>
        <a:p>
          <a:endParaRPr lang="en-IN"/>
        </a:p>
      </dgm:t>
    </dgm:pt>
    <dgm:pt modelId="{A14369D4-FA72-4CAF-9571-C2A6E4965211}" type="pres">
      <dgm:prSet presAssocID="{4D9CB847-ADF4-4783-9274-06A42AC2AA93}" presName="sibTrans" presStyleLbl="sibTrans2D1" presStyleIdx="3" presStyleCnt="5"/>
      <dgm:spPr/>
      <dgm:t>
        <a:bodyPr/>
        <a:lstStyle/>
        <a:p>
          <a:endParaRPr lang="en-IN"/>
        </a:p>
      </dgm:t>
    </dgm:pt>
    <dgm:pt modelId="{1933A722-8092-4F80-82A8-86461D007D0C}" type="pres">
      <dgm:prSet presAssocID="{4D9CB847-ADF4-4783-9274-06A42AC2AA93}" presName="connectorText" presStyleLbl="sibTrans2D1" presStyleIdx="3" presStyleCnt="5"/>
      <dgm:spPr/>
      <dgm:t>
        <a:bodyPr/>
        <a:lstStyle/>
        <a:p>
          <a:endParaRPr lang="en-IN"/>
        </a:p>
      </dgm:t>
    </dgm:pt>
    <dgm:pt modelId="{624F56C8-8BD6-4203-82A1-70297643A9AB}" type="pres">
      <dgm:prSet presAssocID="{04A764BE-5074-4916-9A06-4FCE96CAA3E8}" presName="node" presStyleLbl="node1" presStyleIdx="4" presStyleCnt="5" custScaleX="139728" custScaleY="134758">
        <dgm:presLayoutVars>
          <dgm:bulletEnabled val="1"/>
        </dgm:presLayoutVars>
      </dgm:prSet>
      <dgm:spPr/>
      <dgm:t>
        <a:bodyPr/>
        <a:lstStyle/>
        <a:p>
          <a:endParaRPr lang="en-IN"/>
        </a:p>
      </dgm:t>
    </dgm:pt>
    <dgm:pt modelId="{20943CF2-059B-4AFC-BAFD-FEA602D488B9}" type="pres">
      <dgm:prSet presAssocID="{AD97F261-28E9-416C-84AC-585B077463C4}" presName="sibTrans" presStyleLbl="sibTrans2D1" presStyleIdx="4" presStyleCnt="5"/>
      <dgm:spPr/>
      <dgm:t>
        <a:bodyPr/>
        <a:lstStyle/>
        <a:p>
          <a:endParaRPr lang="en-IN"/>
        </a:p>
      </dgm:t>
    </dgm:pt>
    <dgm:pt modelId="{DB992B56-BB9F-496B-BA7D-1FD2AE1C7FA4}" type="pres">
      <dgm:prSet presAssocID="{AD97F261-28E9-416C-84AC-585B077463C4}" presName="connectorText" presStyleLbl="sibTrans2D1" presStyleIdx="4" presStyleCnt="5"/>
      <dgm:spPr/>
      <dgm:t>
        <a:bodyPr/>
        <a:lstStyle/>
        <a:p>
          <a:endParaRPr lang="en-IN"/>
        </a:p>
      </dgm:t>
    </dgm:pt>
  </dgm:ptLst>
  <dgm:cxnLst>
    <dgm:cxn modelId="{0744F20E-3338-4DD3-94E3-87DFF54FEB98}" type="presOf" srcId="{AD97F261-28E9-416C-84AC-585B077463C4}" destId="{DB992B56-BB9F-496B-BA7D-1FD2AE1C7FA4}" srcOrd="1" destOrd="0" presId="urn:microsoft.com/office/officeart/2005/8/layout/cycle2"/>
    <dgm:cxn modelId="{49990069-B26B-44E3-B71C-5F58835F787E}" type="presOf" srcId="{04A764BE-5074-4916-9A06-4FCE96CAA3E8}" destId="{624F56C8-8BD6-4203-82A1-70297643A9AB}" srcOrd="0" destOrd="0" presId="urn:microsoft.com/office/officeart/2005/8/layout/cycle2"/>
    <dgm:cxn modelId="{71E44B68-79B0-4E8D-B93B-049851C0D686}" type="presOf" srcId="{AD97F261-28E9-416C-84AC-585B077463C4}" destId="{20943CF2-059B-4AFC-BAFD-FEA602D488B9}" srcOrd="0" destOrd="0" presId="urn:microsoft.com/office/officeart/2005/8/layout/cycle2"/>
    <dgm:cxn modelId="{C6C944BE-4939-44DA-B6B0-1CE547471A08}" srcId="{3C7DCF0F-294B-44B9-9F0F-0A7547FF8120}" destId="{D6941276-3A44-403B-908C-77D294674C9C}" srcOrd="3" destOrd="0" parTransId="{B3C32355-442D-44C2-9F6B-D7482D8487C7}" sibTransId="{4D9CB847-ADF4-4783-9274-06A42AC2AA93}"/>
    <dgm:cxn modelId="{086E767C-B185-49E3-89E7-1360ACFE5A84}" type="presOf" srcId="{E687374F-BA78-48CD-8F36-8E3D66B895B8}" destId="{7A5B8618-953C-4C36-BDC5-E5AADF88041A}" srcOrd="0" destOrd="0" presId="urn:microsoft.com/office/officeart/2005/8/layout/cycle2"/>
    <dgm:cxn modelId="{4C18B0B7-34BA-47F8-B645-88FDC60E5E5E}" type="presOf" srcId="{7168FBE1-0A33-4865-B375-2FEA9099520C}" destId="{1DEF2308-D6FA-42A6-B536-D815CDDEE6D1}" srcOrd="0" destOrd="0" presId="urn:microsoft.com/office/officeart/2005/8/layout/cycle2"/>
    <dgm:cxn modelId="{204922A8-B9FA-450C-9060-7672A0CCF120}" type="presOf" srcId="{2B11F61B-C4E5-4CFC-9544-B76CB7389D83}" destId="{16BD52AA-2355-4B65-A01D-F9AD921632E7}" srcOrd="1" destOrd="0" presId="urn:microsoft.com/office/officeart/2005/8/layout/cycle2"/>
    <dgm:cxn modelId="{87D21AAB-5076-48AC-8968-4D33FC1AC79E}" type="presOf" srcId="{4D9CB847-ADF4-4783-9274-06A42AC2AA93}" destId="{1933A722-8092-4F80-82A8-86461D007D0C}" srcOrd="1" destOrd="0" presId="urn:microsoft.com/office/officeart/2005/8/layout/cycle2"/>
    <dgm:cxn modelId="{13DF61C2-94CE-4CD5-A901-64F7D1956F2C}" type="presOf" srcId="{D6941276-3A44-403B-908C-77D294674C9C}" destId="{20E82D6D-7E32-45C4-951D-3B87C93767EA}" srcOrd="0" destOrd="0" presId="urn:microsoft.com/office/officeart/2005/8/layout/cycle2"/>
    <dgm:cxn modelId="{57F965AF-C6EC-4FFB-8D7E-0684DF38898B}" type="presOf" srcId="{4D9CB847-ADF4-4783-9274-06A42AC2AA93}" destId="{A14369D4-FA72-4CAF-9571-C2A6E4965211}" srcOrd="0" destOrd="0" presId="urn:microsoft.com/office/officeart/2005/8/layout/cycle2"/>
    <dgm:cxn modelId="{E9AE3DBB-8249-42E2-9E39-F64175371AB6}" type="presOf" srcId="{E5B4A75D-4E9D-4778-A407-FF1A18EFF401}" destId="{A389373D-1FD0-4BB9-BEAF-EDD87C6A364E}" srcOrd="0" destOrd="0" presId="urn:microsoft.com/office/officeart/2005/8/layout/cycle2"/>
    <dgm:cxn modelId="{091A8B88-EE9D-4B5C-A443-D89CD1329FDE}" srcId="{3C7DCF0F-294B-44B9-9F0F-0A7547FF8120}" destId="{625A85BC-71EC-45D7-9228-D3E6F49859FA}" srcOrd="1" destOrd="0" parTransId="{45FFB331-60E1-4C1C-9CAE-0910EB3FBE2F}" sibTransId="{2B11F61B-C4E5-4CFC-9544-B76CB7389D83}"/>
    <dgm:cxn modelId="{40B25D5C-87A6-4C41-AA16-90024992F263}" srcId="{3C7DCF0F-294B-44B9-9F0F-0A7547FF8120}" destId="{04A764BE-5074-4916-9A06-4FCE96CAA3E8}" srcOrd="4" destOrd="0" parTransId="{B4A1F0D6-8310-451A-8B11-0287B1F92722}" sibTransId="{AD97F261-28E9-416C-84AC-585B077463C4}"/>
    <dgm:cxn modelId="{496F931A-41E0-4A2A-9AE4-AF0F2C701FB3}" type="presOf" srcId="{E687374F-BA78-48CD-8F36-8E3D66B895B8}" destId="{12D7044C-39ED-4116-BD4B-C052C4C715F0}" srcOrd="1" destOrd="0" presId="urn:microsoft.com/office/officeart/2005/8/layout/cycle2"/>
    <dgm:cxn modelId="{2E1DC51F-47B1-4868-ADC8-672C3C6A3CC1}" type="presOf" srcId="{625A85BC-71EC-45D7-9228-D3E6F49859FA}" destId="{DED1D3BA-7105-4868-8D70-3CCC93CC8F72}" srcOrd="0" destOrd="0" presId="urn:microsoft.com/office/officeart/2005/8/layout/cycle2"/>
    <dgm:cxn modelId="{E71B0716-9BDB-49A8-B6D4-E195CA9A5BEA}" srcId="{3C7DCF0F-294B-44B9-9F0F-0A7547FF8120}" destId="{DFF28A57-C43A-4705-9DF4-4BF89D0B9CC9}" srcOrd="2" destOrd="0" parTransId="{1514A03E-4127-4F3B-BE6E-B48D685C7131}" sibTransId="{7168FBE1-0A33-4865-B375-2FEA9099520C}"/>
    <dgm:cxn modelId="{E7135C8C-8EC9-45A2-8B95-4F8FD0B4C955}" type="presOf" srcId="{7168FBE1-0A33-4865-B375-2FEA9099520C}" destId="{69DF3C8D-E14E-458B-A8A0-5D99742B8475}" srcOrd="1" destOrd="0" presId="urn:microsoft.com/office/officeart/2005/8/layout/cycle2"/>
    <dgm:cxn modelId="{9FC9BD96-9A7C-4CE8-90B2-C2773F96177E}" type="presOf" srcId="{DFF28A57-C43A-4705-9DF4-4BF89D0B9CC9}" destId="{821870AA-027A-4A7C-9E58-A0B9FDD59C3D}" srcOrd="0" destOrd="0" presId="urn:microsoft.com/office/officeart/2005/8/layout/cycle2"/>
    <dgm:cxn modelId="{5DAFA316-A73E-4134-9FB6-B266D84367FA}" type="presOf" srcId="{2B11F61B-C4E5-4CFC-9544-B76CB7389D83}" destId="{B98DE159-1546-4E79-9411-4A964BCA868F}" srcOrd="0" destOrd="0" presId="urn:microsoft.com/office/officeart/2005/8/layout/cycle2"/>
    <dgm:cxn modelId="{6264B664-6C3D-4193-8BF2-4448F50E0F69}" type="presOf" srcId="{3C7DCF0F-294B-44B9-9F0F-0A7547FF8120}" destId="{979D9413-A16E-44B0-8B9A-8560CD7ABA14}" srcOrd="0" destOrd="0" presId="urn:microsoft.com/office/officeart/2005/8/layout/cycle2"/>
    <dgm:cxn modelId="{6484512E-D526-43BE-A335-137EB661BA29}" srcId="{3C7DCF0F-294B-44B9-9F0F-0A7547FF8120}" destId="{E5B4A75D-4E9D-4778-A407-FF1A18EFF401}" srcOrd="0" destOrd="0" parTransId="{22545E9E-B6CF-4EA4-9104-FAD168D21E88}" sibTransId="{E687374F-BA78-48CD-8F36-8E3D66B895B8}"/>
    <dgm:cxn modelId="{E2611204-BDFC-47C7-9774-76BE219420A6}" type="presParOf" srcId="{979D9413-A16E-44B0-8B9A-8560CD7ABA14}" destId="{A389373D-1FD0-4BB9-BEAF-EDD87C6A364E}" srcOrd="0" destOrd="0" presId="urn:microsoft.com/office/officeart/2005/8/layout/cycle2"/>
    <dgm:cxn modelId="{AD6CA19C-39CB-4CDB-8D20-3BA3908B5164}" type="presParOf" srcId="{979D9413-A16E-44B0-8B9A-8560CD7ABA14}" destId="{7A5B8618-953C-4C36-BDC5-E5AADF88041A}" srcOrd="1" destOrd="0" presId="urn:microsoft.com/office/officeart/2005/8/layout/cycle2"/>
    <dgm:cxn modelId="{46247C89-0EE5-4D7E-9F58-6C28F3604C95}" type="presParOf" srcId="{7A5B8618-953C-4C36-BDC5-E5AADF88041A}" destId="{12D7044C-39ED-4116-BD4B-C052C4C715F0}" srcOrd="0" destOrd="0" presId="urn:microsoft.com/office/officeart/2005/8/layout/cycle2"/>
    <dgm:cxn modelId="{4247B013-1E25-4FE2-A63B-E2CBD4F40BA8}" type="presParOf" srcId="{979D9413-A16E-44B0-8B9A-8560CD7ABA14}" destId="{DED1D3BA-7105-4868-8D70-3CCC93CC8F72}" srcOrd="2" destOrd="0" presId="urn:microsoft.com/office/officeart/2005/8/layout/cycle2"/>
    <dgm:cxn modelId="{DF0B71C7-6C57-4763-B2E4-CBE5BE5AAC52}" type="presParOf" srcId="{979D9413-A16E-44B0-8B9A-8560CD7ABA14}" destId="{B98DE159-1546-4E79-9411-4A964BCA868F}" srcOrd="3" destOrd="0" presId="urn:microsoft.com/office/officeart/2005/8/layout/cycle2"/>
    <dgm:cxn modelId="{BF383B85-8CC4-4A56-BAFE-603485137A7C}" type="presParOf" srcId="{B98DE159-1546-4E79-9411-4A964BCA868F}" destId="{16BD52AA-2355-4B65-A01D-F9AD921632E7}" srcOrd="0" destOrd="0" presId="urn:microsoft.com/office/officeart/2005/8/layout/cycle2"/>
    <dgm:cxn modelId="{1DEC049D-91F6-4BEC-A5FB-4D9015D45619}" type="presParOf" srcId="{979D9413-A16E-44B0-8B9A-8560CD7ABA14}" destId="{821870AA-027A-4A7C-9E58-A0B9FDD59C3D}" srcOrd="4" destOrd="0" presId="urn:microsoft.com/office/officeart/2005/8/layout/cycle2"/>
    <dgm:cxn modelId="{A4790CAE-A67E-4C3B-A8A7-E231FE4BA773}" type="presParOf" srcId="{979D9413-A16E-44B0-8B9A-8560CD7ABA14}" destId="{1DEF2308-D6FA-42A6-B536-D815CDDEE6D1}" srcOrd="5" destOrd="0" presId="urn:microsoft.com/office/officeart/2005/8/layout/cycle2"/>
    <dgm:cxn modelId="{BBD580E4-81D3-497A-8C83-7C592E547BF9}" type="presParOf" srcId="{1DEF2308-D6FA-42A6-B536-D815CDDEE6D1}" destId="{69DF3C8D-E14E-458B-A8A0-5D99742B8475}" srcOrd="0" destOrd="0" presId="urn:microsoft.com/office/officeart/2005/8/layout/cycle2"/>
    <dgm:cxn modelId="{6220F6EF-C16D-42EF-9290-90BBC73A9BC2}" type="presParOf" srcId="{979D9413-A16E-44B0-8B9A-8560CD7ABA14}" destId="{20E82D6D-7E32-45C4-951D-3B87C93767EA}" srcOrd="6" destOrd="0" presId="urn:microsoft.com/office/officeart/2005/8/layout/cycle2"/>
    <dgm:cxn modelId="{5E85844E-7211-415A-8CA8-EC8968D056E2}" type="presParOf" srcId="{979D9413-A16E-44B0-8B9A-8560CD7ABA14}" destId="{A14369D4-FA72-4CAF-9571-C2A6E4965211}" srcOrd="7" destOrd="0" presId="urn:microsoft.com/office/officeart/2005/8/layout/cycle2"/>
    <dgm:cxn modelId="{1B32D247-76CA-4ED4-8F8B-0EE81C67EEE6}" type="presParOf" srcId="{A14369D4-FA72-4CAF-9571-C2A6E4965211}" destId="{1933A722-8092-4F80-82A8-86461D007D0C}" srcOrd="0" destOrd="0" presId="urn:microsoft.com/office/officeart/2005/8/layout/cycle2"/>
    <dgm:cxn modelId="{78E6211C-6802-42AD-A484-A3C381C0E21E}" type="presParOf" srcId="{979D9413-A16E-44B0-8B9A-8560CD7ABA14}" destId="{624F56C8-8BD6-4203-82A1-70297643A9AB}" srcOrd="8" destOrd="0" presId="urn:microsoft.com/office/officeart/2005/8/layout/cycle2"/>
    <dgm:cxn modelId="{E1ADA561-EDD6-4B78-9A93-17BB475E2F5C}" type="presParOf" srcId="{979D9413-A16E-44B0-8B9A-8560CD7ABA14}" destId="{20943CF2-059B-4AFC-BAFD-FEA602D488B9}" srcOrd="9" destOrd="0" presId="urn:microsoft.com/office/officeart/2005/8/layout/cycle2"/>
    <dgm:cxn modelId="{CDD9E95C-5B79-4AD7-9185-DE143A45E9B4}" type="presParOf" srcId="{20943CF2-059B-4AFC-BAFD-FEA602D488B9}" destId="{DB992B56-BB9F-496B-BA7D-1FD2AE1C7FA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9373D-1FD0-4BB9-BEAF-EDD87C6A364E}">
      <dsp:nvSpPr>
        <dsp:cNvPr id="0" name=""/>
        <dsp:cNvSpPr/>
      </dsp:nvSpPr>
      <dsp:spPr>
        <a:xfrm>
          <a:off x="2600678" y="729"/>
          <a:ext cx="2094793" cy="2094793"/>
        </a:xfrm>
        <a:prstGeom prst="ellipse">
          <a:avLst/>
        </a:prstGeom>
        <a:solidFill>
          <a:schemeClr val="tx2">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latin typeface="Arial Narrow" panose="020B0606020202030204" pitchFamily="34" charset="0"/>
            </a:rPr>
            <a:t>CONTROL MODEL</a:t>
          </a:r>
          <a:endParaRPr lang="en-IN" sz="2400" b="1" kern="1200" dirty="0">
            <a:latin typeface="Arial Narrow" panose="020B0606020202030204" pitchFamily="34" charset="0"/>
          </a:endParaRPr>
        </a:p>
      </dsp:txBody>
      <dsp:txXfrm>
        <a:off x="2907453" y="307504"/>
        <a:ext cx="1481243" cy="1481243"/>
      </dsp:txXfrm>
    </dsp:sp>
    <dsp:sp modelId="{7A5B8618-953C-4C36-BDC5-E5AADF88041A}">
      <dsp:nvSpPr>
        <dsp:cNvPr id="0" name=""/>
        <dsp:cNvSpPr/>
      </dsp:nvSpPr>
      <dsp:spPr>
        <a:xfrm rot="3600000">
          <a:off x="4148019" y="2045129"/>
          <a:ext cx="559533" cy="70699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IN" sz="2400" b="1" kern="1200">
            <a:latin typeface="Arial Narrow" panose="020B0606020202030204" pitchFamily="34" charset="0"/>
          </a:endParaRPr>
        </a:p>
      </dsp:txBody>
      <dsp:txXfrm>
        <a:off x="4189984" y="2113841"/>
        <a:ext cx="391673" cy="424196"/>
      </dsp:txXfrm>
    </dsp:sp>
    <dsp:sp modelId="{DED1D3BA-7105-4868-8D70-3CCC93CC8F72}">
      <dsp:nvSpPr>
        <dsp:cNvPr id="0" name=""/>
        <dsp:cNvSpPr/>
      </dsp:nvSpPr>
      <dsp:spPr>
        <a:xfrm>
          <a:off x="4175936" y="2729157"/>
          <a:ext cx="2094793" cy="2094793"/>
        </a:xfrm>
        <a:prstGeom prst="ellipse">
          <a:avLst/>
        </a:prstGeom>
        <a:solidFill>
          <a:schemeClr val="accent4">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latin typeface="Arial Narrow" panose="020B0606020202030204" pitchFamily="34" charset="0"/>
            </a:rPr>
            <a:t>CODE</a:t>
          </a:r>
          <a:endParaRPr lang="en-IN" sz="2400" b="1" kern="1200" dirty="0">
            <a:latin typeface="Arial Narrow" panose="020B0606020202030204" pitchFamily="34" charset="0"/>
          </a:endParaRPr>
        </a:p>
      </dsp:txBody>
      <dsp:txXfrm>
        <a:off x="4482711" y="3035932"/>
        <a:ext cx="1481243" cy="1481243"/>
      </dsp:txXfrm>
    </dsp:sp>
    <dsp:sp modelId="{B98DE159-1546-4E79-9411-4A964BCA868F}">
      <dsp:nvSpPr>
        <dsp:cNvPr id="0" name=""/>
        <dsp:cNvSpPr/>
      </dsp:nvSpPr>
      <dsp:spPr>
        <a:xfrm rot="10800000">
          <a:off x="3384144" y="3423057"/>
          <a:ext cx="559533" cy="706992"/>
        </a:xfrm>
        <a:prstGeom prst="rightArrow">
          <a:avLst>
            <a:gd name="adj1" fmla="val 60000"/>
            <a:gd name="adj2" fmla="val 50000"/>
          </a:avLst>
        </a:prstGeom>
        <a:solidFill>
          <a:schemeClr val="accent4">
            <a:hueOff val="-6501580"/>
            <a:satOff val="30845"/>
            <a:lumOff val="-666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IN" sz="2400" b="1" kern="1200">
            <a:latin typeface="Arial Narrow" panose="020B0606020202030204" pitchFamily="34" charset="0"/>
          </a:endParaRPr>
        </a:p>
      </dsp:txBody>
      <dsp:txXfrm rot="10800000">
        <a:off x="3552004" y="3564455"/>
        <a:ext cx="391673" cy="424196"/>
      </dsp:txXfrm>
    </dsp:sp>
    <dsp:sp modelId="{821870AA-027A-4A7C-9E58-A0B9FDD59C3D}">
      <dsp:nvSpPr>
        <dsp:cNvPr id="0" name=""/>
        <dsp:cNvSpPr/>
      </dsp:nvSpPr>
      <dsp:spPr>
        <a:xfrm>
          <a:off x="1025420" y="2729157"/>
          <a:ext cx="2094793" cy="2094793"/>
        </a:xfrm>
        <a:prstGeom prst="ellipse">
          <a:avLst/>
        </a:prstGeom>
        <a:solidFill>
          <a:srgbClr val="00B050"/>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latin typeface="Arial Narrow" panose="020B0606020202030204" pitchFamily="34" charset="0"/>
            </a:rPr>
            <a:t>PLATFORM MAPPING</a:t>
          </a:r>
          <a:endParaRPr lang="en-IN" sz="2400" b="1" kern="1200" dirty="0">
            <a:latin typeface="Arial Narrow" panose="020B0606020202030204" pitchFamily="34" charset="0"/>
          </a:endParaRPr>
        </a:p>
      </dsp:txBody>
      <dsp:txXfrm>
        <a:off x="1332195" y="3035932"/>
        <a:ext cx="1481243" cy="1481243"/>
      </dsp:txXfrm>
    </dsp:sp>
    <dsp:sp modelId="{1DEF2308-D6FA-42A6-B536-D815CDDEE6D1}">
      <dsp:nvSpPr>
        <dsp:cNvPr id="0" name=""/>
        <dsp:cNvSpPr/>
      </dsp:nvSpPr>
      <dsp:spPr>
        <a:xfrm rot="13573203">
          <a:off x="643847" y="2198600"/>
          <a:ext cx="559533" cy="706992"/>
        </a:xfrm>
        <a:prstGeom prst="rightArrow">
          <a:avLst>
            <a:gd name="adj1" fmla="val 60000"/>
            <a:gd name="adj2" fmla="val 50000"/>
          </a:avLst>
        </a:prstGeom>
        <a:solidFill>
          <a:schemeClr val="accent4">
            <a:hueOff val="-13003161"/>
            <a:satOff val="61689"/>
            <a:lumOff val="-133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IN" sz="2400" b="1" kern="1200">
            <a:latin typeface="Arial Narrow" panose="020B0606020202030204" pitchFamily="34" charset="0"/>
          </a:endParaRPr>
        </a:p>
      </dsp:txBody>
      <dsp:txXfrm>
        <a:off x="785847" y="2400596"/>
        <a:ext cx="391673" cy="4241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9373D-1FD0-4BB9-BEAF-EDD87C6A364E}">
      <dsp:nvSpPr>
        <dsp:cNvPr id="0" name=""/>
        <dsp:cNvSpPr/>
      </dsp:nvSpPr>
      <dsp:spPr>
        <a:xfrm>
          <a:off x="3523353" y="552"/>
          <a:ext cx="1690054" cy="1690054"/>
        </a:xfrm>
        <a:prstGeom prst="ellipse">
          <a:avLst/>
        </a:prstGeom>
        <a:solidFill>
          <a:schemeClr val="tx2">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Arial Narrow" panose="020B0606020202030204" pitchFamily="34" charset="0"/>
            </a:rPr>
            <a:t>CONTROL MODEL</a:t>
          </a:r>
          <a:endParaRPr lang="en-IN" sz="1800" b="1" kern="1200" dirty="0">
            <a:latin typeface="Arial Narrow" panose="020B0606020202030204" pitchFamily="34" charset="0"/>
          </a:endParaRPr>
        </a:p>
      </dsp:txBody>
      <dsp:txXfrm>
        <a:off x="3770856" y="248055"/>
        <a:ext cx="1195048" cy="1195048"/>
      </dsp:txXfrm>
    </dsp:sp>
    <dsp:sp modelId="{7A5B8618-953C-4C36-BDC5-E5AADF88041A}">
      <dsp:nvSpPr>
        <dsp:cNvPr id="0" name=""/>
        <dsp:cNvSpPr/>
      </dsp:nvSpPr>
      <dsp:spPr>
        <a:xfrm rot="2160000">
          <a:off x="5160356" y="1299540"/>
          <a:ext cx="450774" cy="57039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IN" sz="1800" b="1" kern="1200">
            <a:latin typeface="Arial Narrow" panose="020B0606020202030204" pitchFamily="34" charset="0"/>
          </a:endParaRPr>
        </a:p>
      </dsp:txBody>
      <dsp:txXfrm>
        <a:off x="5173270" y="1373875"/>
        <a:ext cx="315542" cy="342235"/>
      </dsp:txXfrm>
    </dsp:sp>
    <dsp:sp modelId="{DED1D3BA-7105-4868-8D70-3CCC93CC8F72}">
      <dsp:nvSpPr>
        <dsp:cNvPr id="0" name=""/>
        <dsp:cNvSpPr/>
      </dsp:nvSpPr>
      <dsp:spPr>
        <a:xfrm>
          <a:off x="5578720" y="1493863"/>
          <a:ext cx="1690054" cy="1690054"/>
        </a:xfrm>
        <a:prstGeom prst="ellipse">
          <a:avLst/>
        </a:prstGeom>
        <a:solidFill>
          <a:schemeClr val="accent4">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Arial Narrow" panose="020B0606020202030204" pitchFamily="34" charset="0"/>
            </a:rPr>
            <a:t>CODE</a:t>
          </a:r>
          <a:endParaRPr lang="en-IN" sz="1800" b="1" kern="1200" dirty="0">
            <a:latin typeface="Arial Narrow" panose="020B0606020202030204" pitchFamily="34" charset="0"/>
          </a:endParaRPr>
        </a:p>
      </dsp:txBody>
      <dsp:txXfrm>
        <a:off x="5826223" y="1741366"/>
        <a:ext cx="1195048" cy="1195048"/>
      </dsp:txXfrm>
    </dsp:sp>
    <dsp:sp modelId="{B98DE159-1546-4E79-9411-4A964BCA868F}">
      <dsp:nvSpPr>
        <dsp:cNvPr id="0" name=""/>
        <dsp:cNvSpPr/>
      </dsp:nvSpPr>
      <dsp:spPr>
        <a:xfrm rot="6480000">
          <a:off x="5809762" y="3249675"/>
          <a:ext cx="450774" cy="570393"/>
        </a:xfrm>
        <a:prstGeom prst="rightArrow">
          <a:avLst>
            <a:gd name="adj1" fmla="val 60000"/>
            <a:gd name="adj2" fmla="val 50000"/>
          </a:avLst>
        </a:prstGeom>
        <a:solidFill>
          <a:schemeClr val="accent4">
            <a:hueOff val="-3250790"/>
            <a:satOff val="15422"/>
            <a:lumOff val="-33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IN" sz="1800" b="1" kern="1200">
            <a:latin typeface="Arial Narrow" panose="020B0606020202030204" pitchFamily="34" charset="0"/>
          </a:endParaRPr>
        </a:p>
      </dsp:txBody>
      <dsp:txXfrm rot="10800000">
        <a:off x="5898272" y="3299447"/>
        <a:ext cx="315542" cy="342235"/>
      </dsp:txXfrm>
    </dsp:sp>
    <dsp:sp modelId="{821870AA-027A-4A7C-9E58-A0B9FDD59C3D}">
      <dsp:nvSpPr>
        <dsp:cNvPr id="0" name=""/>
        <dsp:cNvSpPr/>
      </dsp:nvSpPr>
      <dsp:spPr>
        <a:xfrm>
          <a:off x="4793640" y="3910092"/>
          <a:ext cx="1690054" cy="1690054"/>
        </a:xfrm>
        <a:prstGeom prst="ellipse">
          <a:avLst/>
        </a:prstGeom>
        <a:solidFill>
          <a:srgbClr val="00B050"/>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Arial Narrow" panose="020B0606020202030204" pitchFamily="34" charset="0"/>
            </a:rPr>
            <a:t>PLATFORM MAPPING</a:t>
          </a:r>
          <a:endParaRPr lang="en-IN" sz="1800" b="1" kern="1200" dirty="0">
            <a:latin typeface="Arial Narrow" panose="020B0606020202030204" pitchFamily="34" charset="0"/>
          </a:endParaRPr>
        </a:p>
      </dsp:txBody>
      <dsp:txXfrm>
        <a:off x="5041143" y="4157595"/>
        <a:ext cx="1195048" cy="1195048"/>
      </dsp:txXfrm>
    </dsp:sp>
    <dsp:sp modelId="{1DEF2308-D6FA-42A6-B536-D815CDDEE6D1}">
      <dsp:nvSpPr>
        <dsp:cNvPr id="0" name=""/>
        <dsp:cNvSpPr/>
      </dsp:nvSpPr>
      <dsp:spPr>
        <a:xfrm rot="10800000">
          <a:off x="4155751" y="4469923"/>
          <a:ext cx="450774" cy="570393"/>
        </a:xfrm>
        <a:prstGeom prst="rightArrow">
          <a:avLst>
            <a:gd name="adj1" fmla="val 60000"/>
            <a:gd name="adj2" fmla="val 50000"/>
          </a:avLst>
        </a:prstGeom>
        <a:solidFill>
          <a:schemeClr val="accent4">
            <a:hueOff val="-6501580"/>
            <a:satOff val="30845"/>
            <a:lumOff val="-666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IN" sz="1800" b="1" kern="1200">
            <a:latin typeface="Arial Narrow" panose="020B0606020202030204" pitchFamily="34" charset="0"/>
          </a:endParaRPr>
        </a:p>
      </dsp:txBody>
      <dsp:txXfrm rot="10800000">
        <a:off x="4290983" y="4584002"/>
        <a:ext cx="315542" cy="342235"/>
      </dsp:txXfrm>
    </dsp:sp>
    <dsp:sp modelId="{20E82D6D-7E32-45C4-951D-3B87C93767EA}">
      <dsp:nvSpPr>
        <dsp:cNvPr id="0" name=""/>
        <dsp:cNvSpPr/>
      </dsp:nvSpPr>
      <dsp:spPr>
        <a:xfrm>
          <a:off x="2253067" y="3910092"/>
          <a:ext cx="1690054" cy="1690054"/>
        </a:xfrm>
        <a:prstGeom prst="ellipse">
          <a:avLst/>
        </a:prstGeom>
        <a:solidFill>
          <a:srgbClr val="7030A0"/>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Arial Narrow" panose="020B0606020202030204" pitchFamily="34" charset="0"/>
            </a:rPr>
            <a:t>TIMING ANALYSIS</a:t>
          </a:r>
          <a:endParaRPr lang="en-IN" sz="1800" b="1" kern="1200" dirty="0">
            <a:latin typeface="Arial Narrow" panose="020B0606020202030204" pitchFamily="34" charset="0"/>
          </a:endParaRPr>
        </a:p>
      </dsp:txBody>
      <dsp:txXfrm>
        <a:off x="2500570" y="4157595"/>
        <a:ext cx="1195048" cy="1195048"/>
      </dsp:txXfrm>
    </dsp:sp>
    <dsp:sp modelId="{A14369D4-FA72-4CAF-9571-C2A6E4965211}">
      <dsp:nvSpPr>
        <dsp:cNvPr id="0" name=""/>
        <dsp:cNvSpPr/>
      </dsp:nvSpPr>
      <dsp:spPr>
        <a:xfrm rot="15120000">
          <a:off x="2607548" y="3411182"/>
          <a:ext cx="293082" cy="570393"/>
        </a:xfrm>
        <a:prstGeom prst="rightArrow">
          <a:avLst>
            <a:gd name="adj1" fmla="val 60000"/>
            <a:gd name="adj2" fmla="val 50000"/>
          </a:avLst>
        </a:prstGeom>
        <a:solidFill>
          <a:schemeClr val="accent4">
            <a:hueOff val="-9752370"/>
            <a:satOff val="46267"/>
            <a:lumOff val="-1000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IN" sz="1800" b="1" kern="1200">
            <a:latin typeface="Arial Narrow" panose="020B0606020202030204" pitchFamily="34" charset="0"/>
          </a:endParaRPr>
        </a:p>
      </dsp:txBody>
      <dsp:txXfrm rot="10800000">
        <a:off x="2665096" y="3567072"/>
        <a:ext cx="205157" cy="342235"/>
      </dsp:txXfrm>
    </dsp:sp>
    <dsp:sp modelId="{624F56C8-8BD6-4203-82A1-70297643A9AB}">
      <dsp:nvSpPr>
        <dsp:cNvPr id="0" name=""/>
        <dsp:cNvSpPr/>
      </dsp:nvSpPr>
      <dsp:spPr>
        <a:xfrm>
          <a:off x="1132274" y="1200149"/>
          <a:ext cx="2361480" cy="2277484"/>
        </a:xfrm>
        <a:prstGeom prst="ellipse">
          <a:avLst/>
        </a:prstGeom>
        <a:solidFill>
          <a:schemeClr val="accent4">
            <a:hueOff val="-13003161"/>
            <a:satOff val="61689"/>
            <a:lumOff val="-1333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Arial Narrow" panose="020B0606020202030204" pitchFamily="34" charset="0"/>
            </a:rPr>
            <a:t>PLATFORM AWARE</a:t>
          </a:r>
        </a:p>
        <a:p>
          <a:pPr lvl="0" algn="ctr" defTabSz="800100">
            <a:lnSpc>
              <a:spcPct val="90000"/>
            </a:lnSpc>
            <a:spcBef>
              <a:spcPct val="0"/>
            </a:spcBef>
            <a:spcAft>
              <a:spcPct val="35000"/>
            </a:spcAft>
          </a:pPr>
          <a:r>
            <a:rPr lang="en-US" sz="1800" b="1" kern="1200" dirty="0" smtClean="0">
              <a:latin typeface="Arial Narrow" panose="020B0606020202030204" pitchFamily="34" charset="0"/>
            </a:rPr>
            <a:t>CONTROL</a:t>
          </a:r>
        </a:p>
        <a:p>
          <a:pPr lvl="0" algn="ctr" defTabSz="800100">
            <a:lnSpc>
              <a:spcPct val="90000"/>
            </a:lnSpc>
            <a:spcBef>
              <a:spcPct val="0"/>
            </a:spcBef>
            <a:spcAft>
              <a:spcPct val="35000"/>
            </a:spcAft>
          </a:pPr>
          <a:r>
            <a:rPr lang="en-US" sz="1800" b="1" kern="1200" dirty="0" smtClean="0">
              <a:latin typeface="Arial Narrow" panose="020B0606020202030204" pitchFamily="34" charset="0"/>
            </a:rPr>
            <a:t>ANALYSIS</a:t>
          </a:r>
          <a:endParaRPr lang="en-IN" sz="1800" b="1" kern="1200" dirty="0">
            <a:latin typeface="Arial Narrow" panose="020B0606020202030204" pitchFamily="34" charset="0"/>
          </a:endParaRPr>
        </a:p>
      </dsp:txBody>
      <dsp:txXfrm>
        <a:off x="1478105" y="1533679"/>
        <a:ext cx="1669818" cy="1610424"/>
      </dsp:txXfrm>
    </dsp:sp>
    <dsp:sp modelId="{20943CF2-059B-4AFC-BAFD-FEA602D488B9}">
      <dsp:nvSpPr>
        <dsp:cNvPr id="0" name=""/>
        <dsp:cNvSpPr/>
      </dsp:nvSpPr>
      <dsp:spPr>
        <a:xfrm rot="19440000">
          <a:off x="3323580" y="1217464"/>
          <a:ext cx="280813" cy="570393"/>
        </a:xfrm>
        <a:prstGeom prst="rightArrow">
          <a:avLst>
            <a:gd name="adj1" fmla="val 60000"/>
            <a:gd name="adj2" fmla="val 50000"/>
          </a:avLst>
        </a:prstGeom>
        <a:solidFill>
          <a:schemeClr val="accent4">
            <a:hueOff val="-13003161"/>
            <a:satOff val="61689"/>
            <a:lumOff val="-133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IN" sz="1800" b="1" kern="1200">
            <a:latin typeface="Arial Narrow" panose="020B0606020202030204" pitchFamily="34" charset="0"/>
          </a:endParaRPr>
        </a:p>
      </dsp:txBody>
      <dsp:txXfrm>
        <a:off x="3331625" y="1356302"/>
        <a:ext cx="196569" cy="34223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10" Type="http://schemas.openxmlformats.org/officeDocument/2006/relationships/image" Target="../media/image59.wmf"/><Relationship Id="rId4" Type="http://schemas.openxmlformats.org/officeDocument/2006/relationships/image" Target="../media/image53.wmf"/><Relationship Id="rId9" Type="http://schemas.openxmlformats.org/officeDocument/2006/relationships/image" Target="../media/image5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6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936C2-5AB2-4888-815E-534B5DFA1A2B}" type="datetimeFigureOut">
              <a:rPr lang="en-IN" smtClean="0"/>
              <a:t>16-02-2017</a:t>
            </a:fld>
            <a:endParaRPr lang="en-IN"/>
          </a:p>
        </p:txBody>
      </p:sp>
      <p:sp>
        <p:nvSpPr>
          <p:cNvPr id="4" name="Slide Image Placeholder 3"/>
          <p:cNvSpPr>
            <a:spLocks noGrp="1" noRot="1" noChangeAspect="1"/>
          </p:cNvSpPr>
          <p:nvPr>
            <p:ph type="sldImg" idx="2"/>
          </p:nvPr>
        </p:nvSpPr>
        <p:spPr>
          <a:xfrm>
            <a:off x="428625" y="685800"/>
            <a:ext cx="600075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F6B21A-6754-4A0F-99A2-87145F1C9FCF}" type="slidenum">
              <a:rPr lang="en-IN" smtClean="0"/>
              <a:t>‹#›</a:t>
            </a:fld>
            <a:endParaRPr lang="en-IN"/>
          </a:p>
        </p:txBody>
      </p:sp>
    </p:spTree>
    <p:extLst>
      <p:ext uri="{BB962C8B-B14F-4D97-AF65-F5344CB8AC3E}">
        <p14:creationId xmlns:p14="http://schemas.microsoft.com/office/powerpoint/2010/main" val="1470852818"/>
      </p:ext>
    </p:extLst>
  </p:cSld>
  <p:clrMap bg1="lt1" tx1="dk1" bg2="lt2" tx2="dk2" accent1="accent1" accent2="accent2" accent3="accent3" accent4="accent4" accent5="accent5" accent6="accent6" hlink="hlink" folHlink="folHlink"/>
  <p:notesStyle>
    <a:lvl1pPr marL="0" algn="l" defTabSz="1028700" rtl="0" eaLnBrk="1" latinLnBrk="0" hangingPunct="1">
      <a:defRPr sz="1400" kern="1200">
        <a:solidFill>
          <a:schemeClr val="tx1"/>
        </a:solidFill>
        <a:latin typeface="+mn-lt"/>
        <a:ea typeface="+mn-ea"/>
        <a:cs typeface="+mn-cs"/>
      </a:defRPr>
    </a:lvl1pPr>
    <a:lvl2pPr marL="514350" algn="l" defTabSz="1028700" rtl="0" eaLnBrk="1" latinLnBrk="0" hangingPunct="1">
      <a:defRPr sz="1400" kern="1200">
        <a:solidFill>
          <a:schemeClr val="tx1"/>
        </a:solidFill>
        <a:latin typeface="+mn-lt"/>
        <a:ea typeface="+mn-ea"/>
        <a:cs typeface="+mn-cs"/>
      </a:defRPr>
    </a:lvl2pPr>
    <a:lvl3pPr marL="1028700" algn="l" defTabSz="1028700" rtl="0" eaLnBrk="1" latinLnBrk="0" hangingPunct="1">
      <a:defRPr sz="1400" kern="1200">
        <a:solidFill>
          <a:schemeClr val="tx1"/>
        </a:solidFill>
        <a:latin typeface="+mn-lt"/>
        <a:ea typeface="+mn-ea"/>
        <a:cs typeface="+mn-cs"/>
      </a:defRPr>
    </a:lvl3pPr>
    <a:lvl4pPr marL="1543050" algn="l" defTabSz="1028700" rtl="0" eaLnBrk="1" latinLnBrk="0" hangingPunct="1">
      <a:defRPr sz="1400" kern="1200">
        <a:solidFill>
          <a:schemeClr val="tx1"/>
        </a:solidFill>
        <a:latin typeface="+mn-lt"/>
        <a:ea typeface="+mn-ea"/>
        <a:cs typeface="+mn-cs"/>
      </a:defRPr>
    </a:lvl4pPr>
    <a:lvl5pPr marL="2057400" algn="l" defTabSz="1028700" rtl="0" eaLnBrk="1" latinLnBrk="0" hangingPunct="1">
      <a:defRPr sz="1400" kern="1200">
        <a:solidFill>
          <a:schemeClr val="tx1"/>
        </a:solidFill>
        <a:latin typeface="+mn-lt"/>
        <a:ea typeface="+mn-ea"/>
        <a:cs typeface="+mn-cs"/>
      </a:defRPr>
    </a:lvl5pPr>
    <a:lvl6pPr marL="2571750" algn="l" defTabSz="1028700" rtl="0" eaLnBrk="1" latinLnBrk="0" hangingPunct="1">
      <a:defRPr sz="1400" kern="1200">
        <a:solidFill>
          <a:schemeClr val="tx1"/>
        </a:solidFill>
        <a:latin typeface="+mn-lt"/>
        <a:ea typeface="+mn-ea"/>
        <a:cs typeface="+mn-cs"/>
      </a:defRPr>
    </a:lvl6pPr>
    <a:lvl7pPr marL="3086100" algn="l" defTabSz="1028700" rtl="0" eaLnBrk="1" latinLnBrk="0" hangingPunct="1">
      <a:defRPr sz="1400" kern="1200">
        <a:solidFill>
          <a:schemeClr val="tx1"/>
        </a:solidFill>
        <a:latin typeface="+mn-lt"/>
        <a:ea typeface="+mn-ea"/>
        <a:cs typeface="+mn-cs"/>
      </a:defRPr>
    </a:lvl7pPr>
    <a:lvl8pPr marL="3600450" algn="l" defTabSz="1028700" rtl="0" eaLnBrk="1" latinLnBrk="0" hangingPunct="1">
      <a:defRPr sz="1400" kern="1200">
        <a:solidFill>
          <a:schemeClr val="tx1"/>
        </a:solidFill>
        <a:latin typeface="+mn-lt"/>
        <a:ea typeface="+mn-ea"/>
        <a:cs typeface="+mn-cs"/>
      </a:defRPr>
    </a:lvl8pPr>
    <a:lvl9pPr marL="4114800" algn="l" defTabSz="102870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58476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17942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88364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64310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12424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175454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686514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534859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6B21A-6754-4A0F-99A2-87145F1C9FCF}" type="slidenum">
              <a:rPr lang="en-IN" smtClean="0"/>
              <a:t>40</a:t>
            </a:fld>
            <a:endParaRPr lang="en-IN"/>
          </a:p>
        </p:txBody>
      </p:sp>
    </p:spTree>
    <p:extLst>
      <p:ext uri="{BB962C8B-B14F-4D97-AF65-F5344CB8AC3E}">
        <p14:creationId xmlns:p14="http://schemas.microsoft.com/office/powerpoint/2010/main" val="41098142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800850"/>
            <a:ext cx="6757987" cy="400050"/>
          </a:xfrm>
          <a:solidFill>
            <a:srgbClr val="C00000"/>
          </a:solidFill>
          <a:ln>
            <a:noFill/>
          </a:ln>
        </p:spPr>
        <p:txBody>
          <a:bodyPr/>
          <a:lstStyle>
            <a:lvl1pPr algn="r">
              <a:defRPr sz="2000">
                <a:solidFill>
                  <a:schemeClr val="bg1"/>
                </a:solidFill>
              </a:defRPr>
            </a:lvl1pPr>
          </a:lstStyle>
          <a:p>
            <a:r>
              <a:rPr lang="en-US" dirty="0" smtClean="0"/>
              <a:t>INDIAN INSTITUTE OF TECHNOLOGY KHARAGPUR</a:t>
            </a:r>
            <a:endParaRPr lang="en-US" dirty="0"/>
          </a:p>
        </p:txBody>
      </p:sp>
      <p:sp>
        <p:nvSpPr>
          <p:cNvPr id="12" name="Rectangle 11"/>
          <p:cNvSpPr/>
          <p:nvPr userDrawn="1"/>
        </p:nvSpPr>
        <p:spPr>
          <a:xfrm>
            <a:off x="-1" y="5088636"/>
            <a:ext cx="1334542" cy="21122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rtlCol="0" anchor="ctr"/>
          <a:lstStyle/>
          <a:p>
            <a:pPr algn="ctr"/>
            <a:endParaRPr lang="en-US"/>
          </a:p>
        </p:txBody>
      </p:sp>
      <p:sp>
        <p:nvSpPr>
          <p:cNvPr id="2" name="Title 1"/>
          <p:cNvSpPr>
            <a:spLocks noGrp="1"/>
          </p:cNvSpPr>
          <p:nvPr>
            <p:ph type="ctrTitle"/>
          </p:nvPr>
        </p:nvSpPr>
        <p:spPr>
          <a:xfrm>
            <a:off x="1728787" y="880110"/>
            <a:ext cx="10347723" cy="1200150"/>
          </a:xfrm>
        </p:spPr>
        <p:txBody>
          <a:bodyPr anchor="ctr">
            <a:noAutofit/>
          </a:bodyPr>
          <a:lstStyle>
            <a:lvl1pPr>
              <a:lnSpc>
                <a:spcPct val="100000"/>
              </a:lnSpc>
              <a:defRPr sz="4500" spc="-9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728787" y="2080260"/>
            <a:ext cx="8562499" cy="720090"/>
          </a:xfrm>
        </p:spPr>
        <p:txBody>
          <a:bodyPr>
            <a:normAutofit/>
          </a:bodyPr>
          <a:lstStyle>
            <a:lvl1pPr marL="0" indent="0" algn="l">
              <a:buNone/>
              <a:defRPr sz="2700" b="1" cap="all" spc="135" baseline="0">
                <a:solidFill>
                  <a:schemeClr val="tx2"/>
                </a:solidFill>
                <a:latin typeface="Arial Narrow" panose="020B0606020202030204" pitchFamily="34" charset="0"/>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9954577" y="6800850"/>
            <a:ext cx="1680210" cy="360045"/>
          </a:xfrm>
        </p:spPr>
        <p:txBody>
          <a:bodyPr/>
          <a:lstStyle>
            <a:lvl1pPr>
              <a:defRPr sz="1600"/>
            </a:lvl1pPr>
          </a:lstStyle>
          <a:p>
            <a:fld id="{FBD8EFF8-4E69-4F6A-9EA5-AD70642B38DA}" type="datetime1">
              <a:rPr lang="en-US" smtClean="0"/>
              <a:t>2/16/2017</a:t>
            </a:fld>
            <a:endParaRPr lang="en-US"/>
          </a:p>
        </p:txBody>
      </p:sp>
      <p:sp>
        <p:nvSpPr>
          <p:cNvPr id="9" name="Rectangle 8"/>
          <p:cNvSpPr/>
          <p:nvPr/>
        </p:nvSpPr>
        <p:spPr>
          <a:xfrm>
            <a:off x="12404674" y="5088636"/>
            <a:ext cx="196901" cy="21122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rtlCol="0" anchor="ctr"/>
          <a:lstStyle/>
          <a:p>
            <a:pPr algn="ctr"/>
            <a:endParaRPr lang="en-US"/>
          </a:p>
        </p:txBody>
      </p:sp>
      <p:sp>
        <p:nvSpPr>
          <p:cNvPr id="10" name="Rectangle 9"/>
          <p:cNvSpPr/>
          <p:nvPr/>
        </p:nvSpPr>
        <p:spPr>
          <a:xfrm>
            <a:off x="12404674" y="0"/>
            <a:ext cx="196901" cy="5600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rtlCol="0" anchor="ctr"/>
          <a:lstStyle/>
          <a:p>
            <a:pPr algn="ctr"/>
            <a:endParaRPr lang="en-US"/>
          </a:p>
        </p:txBody>
      </p:sp>
      <p:sp>
        <p:nvSpPr>
          <p:cNvPr id="6" name="Slide Number Placeholder 5"/>
          <p:cNvSpPr>
            <a:spLocks noGrp="1"/>
          </p:cNvSpPr>
          <p:nvPr>
            <p:ph type="sldNum" sz="quarter" idx="12"/>
          </p:nvPr>
        </p:nvSpPr>
        <p:spPr>
          <a:xfrm rot="16200000">
            <a:off x="11825287" y="6610350"/>
            <a:ext cx="609600" cy="381000"/>
          </a:xfrm>
        </p:spPr>
        <p:txBody>
          <a:bodyPr/>
          <a:lstStyle>
            <a:lvl1pPr>
              <a:defRPr>
                <a:solidFill>
                  <a:schemeClr val="tx1"/>
                </a:solidFill>
              </a:defRPr>
            </a:lvl1pPr>
          </a:lstStyle>
          <a:p>
            <a:fld id="{B6F15528-21DE-4FAA-801E-634DDDAF4B2B}" type="slidenum">
              <a:rPr lang="en-US" smtClean="0"/>
              <a:pPr/>
              <a:t>‹#›</a:t>
            </a:fld>
            <a:endParaRPr lang="en-US"/>
          </a:p>
        </p:txBody>
      </p:sp>
      <p:pic>
        <p:nvPicPr>
          <p:cNvPr id="11" name="Picture 11" descr="ii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875" y="6062489"/>
            <a:ext cx="1089512" cy="104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1" y="0"/>
            <a:ext cx="1334542" cy="5600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314765-2AD2-45BF-8A51-11087295204C}" type="datetime1">
              <a:rPr lang="en-US" smtClean="0"/>
              <a:t>2/16/2017</a:t>
            </a:fld>
            <a:endParaRPr lang="en-US"/>
          </a:p>
        </p:txBody>
      </p:sp>
      <p:sp>
        <p:nvSpPr>
          <p:cNvPr id="5" name="Footer Placeholder 4"/>
          <p:cNvSpPr>
            <a:spLocks noGrp="1"/>
          </p:cNvSpPr>
          <p:nvPr>
            <p:ph type="ftr" sz="quarter" idx="11"/>
          </p:nvPr>
        </p:nvSpPr>
        <p:spPr/>
        <p:txBody>
          <a:bodyPr/>
          <a:lstStyle/>
          <a:p>
            <a:r>
              <a:rPr lang="en-IN" smtClean="0"/>
              <a:t>INDIAN INSTITUTE OF TECHNOLOGY KHARAGPUR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6142" y="288372"/>
            <a:ext cx="2835355" cy="61441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30079" y="288372"/>
            <a:ext cx="8296037" cy="61441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104706-3640-4D36-BC49-5961A66963F7}" type="datetime1">
              <a:rPr lang="en-US" smtClean="0"/>
              <a:t>2/16/2017</a:t>
            </a:fld>
            <a:endParaRPr lang="en-US"/>
          </a:p>
        </p:txBody>
      </p:sp>
      <p:sp>
        <p:nvSpPr>
          <p:cNvPr id="5" name="Footer Placeholder 4"/>
          <p:cNvSpPr>
            <a:spLocks noGrp="1"/>
          </p:cNvSpPr>
          <p:nvPr>
            <p:ph type="ftr" sz="quarter" idx="11"/>
          </p:nvPr>
        </p:nvSpPr>
        <p:spPr/>
        <p:txBody>
          <a:bodyPr/>
          <a:lstStyle/>
          <a:p>
            <a:r>
              <a:rPr lang="en-IN" smtClean="0"/>
              <a:t>INDIAN INSTITUTE OF TECHNOLOGY KHARAGPUR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1785223" y="6860858"/>
            <a:ext cx="2741281" cy="485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3157" tIns="56579" rIns="113157" bIns="56579">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defRPr/>
            </a:pPr>
            <a:endParaRPr lang="de-DE" smtClean="0"/>
          </a:p>
        </p:txBody>
      </p:sp>
      <p:sp>
        <p:nvSpPr>
          <p:cNvPr id="6" name="TextBox 5"/>
          <p:cNvSpPr txBox="1">
            <a:spLocks noChangeArrowheads="1"/>
          </p:cNvSpPr>
          <p:nvPr userDrawn="1"/>
        </p:nvSpPr>
        <p:spPr bwMode="auto">
          <a:xfrm>
            <a:off x="11037318" y="6846262"/>
            <a:ext cx="1317040" cy="375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3157" tIns="56579" rIns="113157" bIns="56579">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lgn="r" eaLnBrk="1" hangingPunct="1">
              <a:defRPr/>
            </a:pPr>
            <a:fld id="{4A8E4D16-DBD1-4BFE-A4F1-98DC46D30054}" type="slidenum">
              <a:rPr lang="de-DE" sz="1700" smtClean="0"/>
              <a:pPr algn="r" eaLnBrk="1" hangingPunct="1">
                <a:defRPr/>
              </a:pPr>
              <a:t>‹#›</a:t>
            </a:fld>
            <a:endParaRPr lang="de-DE" sz="1700" dirty="0" smtClean="0"/>
          </a:p>
        </p:txBody>
      </p:sp>
      <p:sp>
        <p:nvSpPr>
          <p:cNvPr id="3" name="Inhaltsplatzhalter 2"/>
          <p:cNvSpPr>
            <a:spLocks noGrp="1"/>
          </p:cNvSpPr>
          <p:nvPr>
            <p:ph idx="1"/>
          </p:nvPr>
        </p:nvSpPr>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itle 3"/>
          <p:cNvSpPr>
            <a:spLocks noGrp="1"/>
          </p:cNvSpPr>
          <p:nvPr>
            <p:ph type="title"/>
          </p:nvPr>
        </p:nvSpPr>
        <p:spPr/>
        <p:txBody>
          <a:bodyPr/>
          <a:lstStyle/>
          <a:p>
            <a:r>
              <a:rPr lang="en-US" smtClean="0"/>
              <a:t>Click to edit Master title style</a:t>
            </a:r>
            <a:endParaRPr lang="de-DE"/>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19123" y="198072"/>
            <a:ext cx="4126141" cy="1150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544756" y="6862525"/>
            <a:ext cx="10492561" cy="345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3157" tIns="56579" rIns="113157" bIns="56579">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defRPr/>
            </a:pPr>
            <a:r>
              <a:rPr lang="de-DE" sz="1500" i="1" dirty="0" smtClean="0"/>
              <a:t>AUTOSAFE –</a:t>
            </a:r>
            <a:r>
              <a:rPr lang="de-DE" sz="1500" i="1" baseline="0" dirty="0" smtClean="0"/>
              <a:t> Architecture-aware Timing Analysis and Optimization of Safety-Critical  Automotive Software</a:t>
            </a:r>
            <a:endParaRPr lang="de-DE" sz="1500" i="1" dirty="0" smtClean="0"/>
          </a:p>
        </p:txBody>
      </p:sp>
    </p:spTree>
    <p:extLst>
      <p:ext uri="{BB962C8B-B14F-4D97-AF65-F5344CB8AC3E}">
        <p14:creationId xmlns:p14="http://schemas.microsoft.com/office/powerpoint/2010/main" val="1389353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38192" y="885112"/>
            <a:ext cx="5664146" cy="61491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12365" y="885112"/>
            <a:ext cx="5666333" cy="54344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5" name="Rectangle 9"/>
          <p:cNvSpPr>
            <a:spLocks noGrp="1" noChangeArrowheads="1"/>
          </p:cNvSpPr>
          <p:nvPr>
            <p:ph type="sldNum" sz="quarter" idx="10"/>
          </p:nvPr>
        </p:nvSpPr>
        <p:spPr>
          <a:ln/>
        </p:spPr>
        <p:txBody>
          <a:bodyPr/>
          <a:lstStyle>
            <a:lvl1pPr>
              <a:defRPr/>
            </a:lvl1pPr>
          </a:lstStyle>
          <a:p>
            <a:fld id="{72BB1015-54E1-45F1-8535-B195CF3F8EA7}" type="slidenum">
              <a:rPr lang="en-US" altLang="en-US"/>
              <a:pPr/>
              <a:t>‹#›</a:t>
            </a:fld>
            <a:endParaRPr lang="en-US" altLang="en-US"/>
          </a:p>
        </p:txBody>
      </p:sp>
    </p:spTree>
    <p:extLst>
      <p:ext uri="{BB962C8B-B14F-4D97-AF65-F5344CB8AC3E}">
        <p14:creationId xmlns:p14="http://schemas.microsoft.com/office/powerpoint/2010/main" val="3686025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6C44E4-1782-440C-B951-5CE27CBCA4A8}" type="datetime1">
              <a:rPr lang="en-US" smtClean="0"/>
              <a:t>2/16/2017</a:t>
            </a:fld>
            <a:endParaRPr lang="en-US"/>
          </a:p>
        </p:txBody>
      </p:sp>
      <p:sp>
        <p:nvSpPr>
          <p:cNvPr id="5" name="Footer Placeholder 4"/>
          <p:cNvSpPr>
            <a:spLocks noGrp="1"/>
          </p:cNvSpPr>
          <p:nvPr>
            <p:ph type="ftr" sz="quarter" idx="11"/>
          </p:nvPr>
        </p:nvSpPr>
        <p:spPr/>
        <p:txBody>
          <a:bodyPr/>
          <a:lstStyle/>
          <a:p>
            <a:r>
              <a:rPr lang="en-IN" smtClean="0"/>
              <a:t>INDIAN INSTITUTE OF TECHNOLOGY KHARAGPUR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30078" y="1520190"/>
            <a:ext cx="10711339" cy="4537234"/>
          </a:xfrm>
        </p:spPr>
        <p:txBody>
          <a:bodyPr anchor="ctr">
            <a:noAutofit/>
          </a:bodyPr>
          <a:lstStyle>
            <a:lvl1pPr algn="l">
              <a:lnSpc>
                <a:spcPct val="100000"/>
              </a:lnSpc>
              <a:defRPr sz="9900" b="0" cap="all" spc="-9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0078" y="240031"/>
            <a:ext cx="10711339" cy="1120140"/>
          </a:xfrm>
        </p:spPr>
        <p:txBody>
          <a:bodyPr anchor="b"/>
          <a:lstStyle>
            <a:lvl1pPr marL="0" indent="0">
              <a:buNone/>
              <a:defRPr sz="2300" b="0" cap="all" spc="135" baseline="0">
                <a:solidFill>
                  <a:schemeClr val="tx2"/>
                </a:solidFill>
                <a:latin typeface="+mj-lt"/>
              </a:defRPr>
            </a:lvl1pPr>
            <a:lvl2pPr marL="514350" indent="0">
              <a:buNone/>
              <a:defRPr sz="2000">
                <a:solidFill>
                  <a:schemeClr val="tx1">
                    <a:tint val="75000"/>
                  </a:schemeClr>
                </a:solidFill>
              </a:defRPr>
            </a:lvl2pPr>
            <a:lvl3pPr marL="1028700" indent="0">
              <a:buNone/>
              <a:defRPr sz="1800">
                <a:solidFill>
                  <a:schemeClr val="tx1">
                    <a:tint val="75000"/>
                  </a:schemeClr>
                </a:solidFill>
              </a:defRPr>
            </a:lvl3pPr>
            <a:lvl4pPr marL="1543050" indent="0">
              <a:buNone/>
              <a:defRPr sz="1600">
                <a:solidFill>
                  <a:schemeClr val="tx1">
                    <a:tint val="75000"/>
                  </a:schemeClr>
                </a:solidFill>
              </a:defRPr>
            </a:lvl4pPr>
            <a:lvl5pPr marL="2057400" indent="0">
              <a:buNone/>
              <a:defRPr sz="1600">
                <a:solidFill>
                  <a:schemeClr val="tx1">
                    <a:tint val="75000"/>
                  </a:schemeClr>
                </a:solidFill>
              </a:defRPr>
            </a:lvl5pPr>
            <a:lvl6pPr marL="2571750" indent="0">
              <a:buNone/>
              <a:defRPr sz="1600">
                <a:solidFill>
                  <a:schemeClr val="tx1">
                    <a:tint val="75000"/>
                  </a:schemeClr>
                </a:solidFill>
              </a:defRPr>
            </a:lvl6pPr>
            <a:lvl7pPr marL="3086100" indent="0">
              <a:buNone/>
              <a:defRPr sz="1600">
                <a:solidFill>
                  <a:schemeClr val="tx1">
                    <a:tint val="75000"/>
                  </a:schemeClr>
                </a:solidFill>
              </a:defRPr>
            </a:lvl7pPr>
            <a:lvl8pPr marL="3600450" indent="0">
              <a:buNone/>
              <a:defRPr sz="1600">
                <a:solidFill>
                  <a:schemeClr val="tx1">
                    <a:tint val="75000"/>
                  </a:schemeClr>
                </a:solidFill>
              </a:defRPr>
            </a:lvl8pPr>
            <a:lvl9pPr marL="41148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40AB730-5CC1-43E4-B199-1B315A1CA2AE}" type="datetime1">
              <a:rPr lang="en-US" smtClean="0"/>
              <a:t>2/16/2017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r>
              <a:rPr lang="en-IN" smtClean="0"/>
              <a:t>INDIAN INSTITUTE OF TECHNOLOGY KHARAGPUR</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47281" y="1653542"/>
            <a:ext cx="4536567" cy="4752261"/>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014877" y="1653542"/>
            <a:ext cx="4536567" cy="4752261"/>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7491B8-3BE5-4C96-AA91-5978B738A32A}" type="datetime1">
              <a:rPr lang="en-US" smtClean="0"/>
              <a:t>2/16/2017</a:t>
            </a:fld>
            <a:endParaRPr lang="en-US"/>
          </a:p>
        </p:txBody>
      </p:sp>
      <p:sp>
        <p:nvSpPr>
          <p:cNvPr id="6" name="Footer Placeholder 5"/>
          <p:cNvSpPr>
            <a:spLocks noGrp="1"/>
          </p:cNvSpPr>
          <p:nvPr>
            <p:ph type="ftr" sz="quarter" idx="11"/>
          </p:nvPr>
        </p:nvSpPr>
        <p:spPr/>
        <p:txBody>
          <a:bodyPr/>
          <a:lstStyle/>
          <a:p>
            <a:r>
              <a:rPr lang="en-IN" smtClean="0"/>
              <a:t>INDIAN INSTITUTE OF TECHNOLOGY KHARAGPUR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43080" y="1651406"/>
            <a:ext cx="4536567" cy="671750"/>
          </a:xfrm>
        </p:spPr>
        <p:txBody>
          <a:bodyPr anchor="b">
            <a:noAutofit/>
          </a:bodyPr>
          <a:lstStyle>
            <a:lvl1pPr marL="0" indent="0">
              <a:buNone/>
              <a:defRPr sz="2000" b="0" cap="all" spc="113" baseline="0">
                <a:solidFill>
                  <a:schemeClr val="tx1"/>
                </a:solidFill>
                <a:latin typeface="+mj-lt"/>
              </a:defRPr>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2243080" y="2372334"/>
            <a:ext cx="4536567" cy="4032504"/>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019077" y="1651406"/>
            <a:ext cx="4536567" cy="671750"/>
          </a:xfrm>
        </p:spPr>
        <p:txBody>
          <a:bodyPr anchor="b">
            <a:noAutofit/>
          </a:bodyPr>
          <a:lstStyle>
            <a:lvl1pPr marL="0" indent="0">
              <a:buNone/>
              <a:defRPr lang="en-US" sz="2000" b="0" kern="1200" cap="all" spc="113" baseline="0" dirty="0" smtClean="0">
                <a:solidFill>
                  <a:schemeClr val="tx1"/>
                </a:solidFill>
                <a:latin typeface="+mj-lt"/>
                <a:ea typeface="+mn-ea"/>
                <a:cs typeface="+mn-cs"/>
              </a:defRPr>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marL="0" lvl="0" indent="0" algn="l" defTabSz="10287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7019077" y="2372334"/>
            <a:ext cx="4536567" cy="4032504"/>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D45DA6-2494-490F-B5B3-3F06AFBE6495}" type="datetime1">
              <a:rPr lang="en-US" smtClean="0"/>
              <a:t>2/16/2017</a:t>
            </a:fld>
            <a:endParaRPr lang="en-US"/>
          </a:p>
        </p:txBody>
      </p:sp>
      <p:sp>
        <p:nvSpPr>
          <p:cNvPr id="8" name="Footer Placeholder 7"/>
          <p:cNvSpPr>
            <a:spLocks noGrp="1"/>
          </p:cNvSpPr>
          <p:nvPr>
            <p:ph type="ftr" sz="quarter" idx="11"/>
          </p:nvPr>
        </p:nvSpPr>
        <p:spPr/>
        <p:txBody>
          <a:bodyPr/>
          <a:lstStyle/>
          <a:p>
            <a:r>
              <a:rPr lang="en-IN" smtClean="0"/>
              <a:t>INDIAN INSTITUTE OF TECHNOLOGY KHARAGPUR</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4CCE79-8DA6-446D-B4C9-B513D8054E7C}" type="datetime1">
              <a:rPr lang="en-US" smtClean="0"/>
              <a:t>2/16/2017</a:t>
            </a:fld>
            <a:endParaRPr lang="en-US"/>
          </a:p>
        </p:txBody>
      </p:sp>
      <p:sp>
        <p:nvSpPr>
          <p:cNvPr id="4" name="Footer Placeholder 3"/>
          <p:cNvSpPr>
            <a:spLocks noGrp="1"/>
          </p:cNvSpPr>
          <p:nvPr>
            <p:ph type="ftr" sz="quarter" idx="11"/>
          </p:nvPr>
        </p:nvSpPr>
        <p:spPr/>
        <p:txBody>
          <a:bodyPr/>
          <a:lstStyle/>
          <a:p>
            <a:r>
              <a:rPr lang="en-IN" smtClean="0"/>
              <a:t>INDIAN INSTITUTE OF TECHNOLOGY KHARAGPUR</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0C7630-7E53-45F8-9A98-44FFAC224C9F}" type="datetime1">
              <a:rPr lang="en-US" smtClean="0"/>
              <a:t>2/16/2017</a:t>
            </a:fld>
            <a:endParaRPr lang="en-US"/>
          </a:p>
        </p:txBody>
      </p:sp>
      <p:sp>
        <p:nvSpPr>
          <p:cNvPr id="3" name="Footer Placeholder 2"/>
          <p:cNvSpPr>
            <a:spLocks noGrp="1"/>
          </p:cNvSpPr>
          <p:nvPr>
            <p:ph type="ftr" sz="quarter" idx="11"/>
          </p:nvPr>
        </p:nvSpPr>
        <p:spPr/>
        <p:txBody>
          <a:bodyPr/>
          <a:lstStyle/>
          <a:p>
            <a:r>
              <a:rPr lang="en-IN" smtClean="0"/>
              <a:t>INDIAN INSTITUTE OF TECHNOLOGY KHARAGPUR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6867" y="1680210"/>
            <a:ext cx="7044631" cy="4704588"/>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079" y="1680210"/>
            <a:ext cx="4145832" cy="4704588"/>
          </a:xfrm>
        </p:spPr>
        <p:txBody>
          <a:bodyPr>
            <a:normAutofit/>
          </a:bodyPr>
          <a:lstStyle>
            <a:lvl1pPr marL="0" indent="0">
              <a:buNone/>
              <a:defRPr sz="18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3501B6-BDE3-4176-8F10-4EBC79F1F04D}" type="datetime1">
              <a:rPr lang="en-US" smtClean="0"/>
              <a:t>2/16/2017</a:t>
            </a:fld>
            <a:endParaRPr lang="en-US"/>
          </a:p>
        </p:txBody>
      </p:sp>
      <p:sp>
        <p:nvSpPr>
          <p:cNvPr id="6" name="Footer Placeholder 5"/>
          <p:cNvSpPr>
            <a:spLocks noGrp="1"/>
          </p:cNvSpPr>
          <p:nvPr>
            <p:ph type="ftr" sz="quarter" idx="11"/>
          </p:nvPr>
        </p:nvSpPr>
        <p:spPr/>
        <p:txBody>
          <a:bodyPr/>
          <a:lstStyle/>
          <a:p>
            <a:r>
              <a:rPr lang="en-IN" smtClean="0"/>
              <a:t>INDIAN INSTITUTE OF TECHNOLOGY KHARAGPUR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404674" y="5088636"/>
            <a:ext cx="196901" cy="21122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rtlCol="0" anchor="ctr"/>
          <a:lstStyle/>
          <a:p>
            <a:pPr algn="ctr"/>
            <a:endParaRPr lang="en-US"/>
          </a:p>
        </p:txBody>
      </p:sp>
      <p:sp>
        <p:nvSpPr>
          <p:cNvPr id="3" name="Picture Placeholder 2"/>
          <p:cNvSpPr>
            <a:spLocks noGrp="1"/>
          </p:cNvSpPr>
          <p:nvPr>
            <p:ph type="pic" idx="1"/>
          </p:nvPr>
        </p:nvSpPr>
        <p:spPr>
          <a:xfrm>
            <a:off x="-1" y="0"/>
            <a:ext cx="12404334" cy="5088636"/>
          </a:xfrm>
          <a:solidFill>
            <a:schemeClr val="bg1">
              <a:lumMod val="75000"/>
            </a:schemeClr>
          </a:solidFill>
        </p:spPr>
        <p:txBody>
          <a:bodyPr/>
          <a:lstStyle>
            <a:lvl1pPr marL="0" indent="0">
              <a:buNone/>
              <a:defRPr sz="3600"/>
            </a:lvl1pPr>
            <a:lvl2pPr marL="514350" indent="0">
              <a:buNone/>
              <a:defRPr sz="3200"/>
            </a:lvl2pPr>
            <a:lvl3pPr marL="1028700" indent="0">
              <a:buNone/>
              <a:defRPr sz="2700"/>
            </a:lvl3pPr>
            <a:lvl4pPr marL="1543050" indent="0">
              <a:buNone/>
              <a:defRPr sz="2300"/>
            </a:lvl4pPr>
            <a:lvl5pPr marL="2057400" indent="0">
              <a:buNone/>
              <a:defRPr sz="2300"/>
            </a:lvl5pPr>
            <a:lvl6pPr marL="2571750" indent="0">
              <a:buNone/>
              <a:defRPr sz="2300"/>
            </a:lvl6pPr>
            <a:lvl7pPr marL="3086100" indent="0">
              <a:buNone/>
              <a:defRPr sz="2300"/>
            </a:lvl7pPr>
            <a:lvl8pPr marL="3600450" indent="0">
              <a:buNone/>
              <a:defRPr sz="2300"/>
            </a:lvl8pPr>
            <a:lvl9pPr marL="4114800" indent="0">
              <a:buNone/>
              <a:defRPr sz="2300"/>
            </a:lvl9pPr>
          </a:lstStyle>
          <a:p>
            <a:r>
              <a:rPr lang="en-US" smtClean="0"/>
              <a:t>Click icon to add picture</a:t>
            </a:r>
            <a:endParaRPr lang="en-US"/>
          </a:p>
        </p:txBody>
      </p:sp>
      <p:sp>
        <p:nvSpPr>
          <p:cNvPr id="4" name="Text Placeholder 3"/>
          <p:cNvSpPr>
            <a:spLocks noGrp="1"/>
          </p:cNvSpPr>
          <p:nvPr>
            <p:ph type="body" sz="half" idx="2"/>
          </p:nvPr>
        </p:nvSpPr>
        <p:spPr>
          <a:xfrm>
            <a:off x="630078" y="6000750"/>
            <a:ext cx="11236405" cy="480060"/>
          </a:xfrm>
        </p:spPr>
        <p:txBody>
          <a:bodyPr/>
          <a:lstStyle>
            <a:lvl1pPr marL="0" indent="0">
              <a:buNone/>
              <a:defRPr sz="18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AE6835-4870-48A1-8C8A-E8C90F92F279}" type="datetime1">
              <a:rPr lang="en-US" smtClean="0"/>
              <a:t>2/16/2017</a:t>
            </a:fld>
            <a:endParaRPr lang="en-US"/>
          </a:p>
        </p:txBody>
      </p:sp>
      <p:sp>
        <p:nvSpPr>
          <p:cNvPr id="6" name="Footer Placeholder 5"/>
          <p:cNvSpPr>
            <a:spLocks noGrp="1"/>
          </p:cNvSpPr>
          <p:nvPr>
            <p:ph type="ftr" sz="quarter" idx="11"/>
          </p:nvPr>
        </p:nvSpPr>
        <p:spPr/>
        <p:txBody>
          <a:bodyPr/>
          <a:lstStyle/>
          <a:p>
            <a:r>
              <a:rPr lang="en-IN" smtClean="0"/>
              <a:t>INDIAN INSTITUTE OF TECHNOLOGY KHARAGPUR</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
        <p:nvSpPr>
          <p:cNvPr id="8" name="Title 7"/>
          <p:cNvSpPr>
            <a:spLocks noGrp="1"/>
          </p:cNvSpPr>
          <p:nvPr>
            <p:ph type="title"/>
          </p:nvPr>
        </p:nvSpPr>
        <p:spPr>
          <a:xfrm>
            <a:off x="630078" y="5200650"/>
            <a:ext cx="11236405" cy="800100"/>
          </a:xfrm>
        </p:spPr>
        <p:txBody>
          <a:bodyPr anchor="t">
            <a:normAutofit/>
          </a:bodyPr>
          <a:lstStyle>
            <a:lvl1pPr>
              <a:defRPr sz="3600"/>
            </a:lvl1pPr>
          </a:lstStyle>
          <a:p>
            <a:r>
              <a:rPr lang="en-US" smtClean="0"/>
              <a:t>Click to edit Master title style</a:t>
            </a:r>
            <a:endParaRPr lang="en-US" dirty="0"/>
          </a:p>
        </p:txBody>
      </p:sp>
      <p:sp>
        <p:nvSpPr>
          <p:cNvPr id="10" name="Rectangle 9"/>
          <p:cNvSpPr/>
          <p:nvPr/>
        </p:nvSpPr>
        <p:spPr>
          <a:xfrm>
            <a:off x="12404674" y="0"/>
            <a:ext cx="196901" cy="50886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5065" y="160354"/>
            <a:ext cx="11761470" cy="639746"/>
          </a:xfrm>
          <a:prstGeom prst="rect">
            <a:avLst/>
          </a:prstGeom>
        </p:spPr>
        <p:txBody>
          <a:bodyPr vert="horz" lIns="102870" tIns="51435" rIns="102870" bIns="51435"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30078" y="1120141"/>
            <a:ext cx="11551444" cy="5312331"/>
          </a:xfrm>
          <a:prstGeom prst="rect">
            <a:avLst/>
          </a:prstGeom>
        </p:spPr>
        <p:txBody>
          <a:bodyPr vert="horz" lIns="102870" tIns="51435" rIns="102870" bIns="5143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9346168" y="6760846"/>
            <a:ext cx="1680210" cy="360045"/>
          </a:xfrm>
          <a:prstGeom prst="rect">
            <a:avLst/>
          </a:prstGeom>
        </p:spPr>
        <p:txBody>
          <a:bodyPr vert="horz" lIns="102870" tIns="51435" rIns="102870" bIns="0" rtlCol="0" anchor="b"/>
          <a:lstStyle>
            <a:lvl1pPr algn="l">
              <a:defRPr sz="1400" b="1">
                <a:solidFill>
                  <a:schemeClr val="tx1"/>
                </a:solidFill>
              </a:defRPr>
            </a:lvl1pPr>
          </a:lstStyle>
          <a:p>
            <a:fld id="{047D0764-5CAF-422C-B911-536BF8B0EF57}" type="datetime1">
              <a:rPr lang="en-US" smtClean="0"/>
              <a:t>2/16/2017</a:t>
            </a:fld>
            <a:endParaRPr lang="en-US"/>
          </a:p>
        </p:txBody>
      </p:sp>
      <p:sp>
        <p:nvSpPr>
          <p:cNvPr id="5" name="Footer Placeholder 4"/>
          <p:cNvSpPr>
            <a:spLocks noGrp="1"/>
          </p:cNvSpPr>
          <p:nvPr>
            <p:ph type="ftr" sz="quarter" idx="3"/>
          </p:nvPr>
        </p:nvSpPr>
        <p:spPr>
          <a:xfrm>
            <a:off x="630080" y="6800851"/>
            <a:ext cx="7665958" cy="314706"/>
          </a:xfrm>
          <a:prstGeom prst="rect">
            <a:avLst/>
          </a:prstGeom>
        </p:spPr>
        <p:txBody>
          <a:bodyPr vert="horz" lIns="102870" tIns="51435" rIns="102870" bIns="51435" rtlCol="0" anchor="t"/>
          <a:lstStyle>
            <a:lvl1pPr algn="l">
              <a:defRPr sz="1600" b="1">
                <a:solidFill>
                  <a:schemeClr val="tx1"/>
                </a:solidFill>
                <a:latin typeface="Arial Narrow" panose="020B0606020202030204" pitchFamily="34" charset="0"/>
              </a:defRPr>
            </a:lvl1pPr>
          </a:lstStyle>
          <a:p>
            <a:r>
              <a:rPr lang="en-US" smtClean="0"/>
              <a:t>INDIAN INSTITUTE OF TECHNOLOGY KHARAGPUR</a:t>
            </a:r>
            <a:endParaRPr lang="en-US" dirty="0"/>
          </a:p>
        </p:txBody>
      </p:sp>
      <p:sp>
        <p:nvSpPr>
          <p:cNvPr id="6" name="Slide Number Placeholder 5"/>
          <p:cNvSpPr>
            <a:spLocks noGrp="1"/>
          </p:cNvSpPr>
          <p:nvPr>
            <p:ph type="sldNum" sz="quarter" idx="4"/>
          </p:nvPr>
        </p:nvSpPr>
        <p:spPr>
          <a:xfrm rot="16200000">
            <a:off x="11758303" y="6592657"/>
            <a:ext cx="741426" cy="315040"/>
          </a:xfrm>
          <a:prstGeom prst="rect">
            <a:avLst/>
          </a:prstGeom>
        </p:spPr>
        <p:txBody>
          <a:bodyPr vert="horz" lIns="102870" tIns="51435" rIns="102870" bIns="51435" rtlCol="0" anchor="ctr"/>
          <a:lstStyle>
            <a:lvl1pPr algn="l">
              <a:defRPr sz="2300" b="1">
                <a:solidFill>
                  <a:schemeClr val="tx2"/>
                </a:solidFill>
              </a:defRPr>
            </a:lvl1pPr>
          </a:lstStyle>
          <a:p>
            <a:fld id="{B6F15528-21DE-4FAA-801E-634DDDAF4B2B}" type="slidenum">
              <a:rPr lang="en-US" smtClean="0"/>
              <a:pPr/>
              <a:t>‹#›</a:t>
            </a:fld>
            <a:endParaRPr lang="en-US" dirty="0"/>
          </a:p>
        </p:txBody>
      </p:sp>
      <p:sp>
        <p:nvSpPr>
          <p:cNvPr id="7" name="Rectangle 6"/>
          <p:cNvSpPr/>
          <p:nvPr/>
        </p:nvSpPr>
        <p:spPr>
          <a:xfrm>
            <a:off x="12404674" y="0"/>
            <a:ext cx="196901" cy="14401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rtlCol="0" anchor="ctr"/>
          <a:lstStyle/>
          <a:p>
            <a:pPr algn="ctr"/>
            <a:endParaRPr lang="en-US"/>
          </a:p>
        </p:txBody>
      </p:sp>
      <p:sp>
        <p:nvSpPr>
          <p:cNvPr id="8" name="Rectangle 7"/>
          <p:cNvSpPr/>
          <p:nvPr/>
        </p:nvSpPr>
        <p:spPr>
          <a:xfrm>
            <a:off x="12404674" y="1120140"/>
            <a:ext cx="196901" cy="6080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rtlCol="0" anchor="ctr"/>
          <a:lstStyle/>
          <a:p>
            <a:pPr algn="ctr"/>
            <a:endParaRPr lang="en-US"/>
          </a:p>
        </p:txBody>
      </p:sp>
      <p:sp>
        <p:nvSpPr>
          <p:cNvPr id="9" name="Rectangle 8"/>
          <p:cNvSpPr/>
          <p:nvPr userDrawn="1"/>
        </p:nvSpPr>
        <p:spPr>
          <a:xfrm>
            <a:off x="0" y="13335"/>
            <a:ext cx="420053" cy="14401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rtlCol="0" anchor="ctr"/>
          <a:lstStyle/>
          <a:p>
            <a:pPr algn="ctr"/>
            <a:endParaRPr lang="en-US"/>
          </a:p>
        </p:txBody>
      </p:sp>
      <p:sp>
        <p:nvSpPr>
          <p:cNvPr id="10" name="Rectangle 9"/>
          <p:cNvSpPr/>
          <p:nvPr userDrawn="1"/>
        </p:nvSpPr>
        <p:spPr>
          <a:xfrm>
            <a:off x="0" y="1120140"/>
            <a:ext cx="420053" cy="60940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algn="l" defTabSz="1028700" rtl="0" eaLnBrk="1" latinLnBrk="0" hangingPunct="1">
        <a:spcBef>
          <a:spcPct val="0"/>
        </a:spcBef>
        <a:buNone/>
        <a:defRPr sz="4100" b="1" kern="1200" cap="none" spc="-68" baseline="0">
          <a:solidFill>
            <a:schemeClr val="tx2"/>
          </a:solidFill>
          <a:latin typeface="Arial Narrow" panose="020B0606020202030204" pitchFamily="34" charset="0"/>
          <a:ea typeface="+mj-ea"/>
          <a:cs typeface="+mj-cs"/>
        </a:defRPr>
      </a:lvl1pPr>
    </p:titleStyle>
    <p:bodyStyle>
      <a:lvl1pPr marL="0" indent="0" algn="l" defTabSz="1028700" rtl="0" eaLnBrk="1" latinLnBrk="0" hangingPunct="1">
        <a:spcBef>
          <a:spcPct val="20000"/>
        </a:spcBef>
        <a:spcAft>
          <a:spcPts val="675"/>
        </a:spcAft>
        <a:buFont typeface="Arial" pitchFamily="34" charset="0"/>
        <a:buNone/>
        <a:defRPr sz="2300" b="1" kern="1200">
          <a:solidFill>
            <a:schemeClr val="tx1"/>
          </a:solidFill>
          <a:latin typeface="Arial Narrow" panose="020B0606020202030204" pitchFamily="34" charset="0"/>
          <a:ea typeface="+mn-ea"/>
          <a:cs typeface="+mn-cs"/>
        </a:defRPr>
      </a:lvl1pPr>
      <a:lvl2pPr marL="514350" indent="-205740" algn="l" defTabSz="1028700" rtl="0" eaLnBrk="1" latinLnBrk="0" hangingPunct="1">
        <a:spcBef>
          <a:spcPct val="20000"/>
        </a:spcBef>
        <a:buClr>
          <a:schemeClr val="tx2"/>
        </a:buClr>
        <a:buFont typeface="Arial" pitchFamily="34" charset="0"/>
        <a:buChar char="•"/>
        <a:defRPr sz="2300" b="1" kern="1200">
          <a:solidFill>
            <a:srgbClr val="002060"/>
          </a:solidFill>
          <a:latin typeface="Arial Narrow" panose="020B0606020202030204" pitchFamily="34" charset="0"/>
          <a:ea typeface="+mn-ea"/>
          <a:cs typeface="+mn-cs"/>
        </a:defRPr>
      </a:lvl2pPr>
      <a:lvl3pPr marL="1285875" indent="-257175" algn="l" defTabSz="1028700" rtl="0" eaLnBrk="1" latinLnBrk="0" hangingPunct="1">
        <a:spcBef>
          <a:spcPct val="20000"/>
        </a:spcBef>
        <a:buClr>
          <a:schemeClr val="tx2"/>
        </a:buClr>
        <a:buFont typeface="Arial" pitchFamily="34" charset="0"/>
        <a:buChar char="•"/>
        <a:defRPr sz="2300" b="1" kern="1200">
          <a:solidFill>
            <a:srgbClr val="C00000"/>
          </a:solidFill>
          <a:latin typeface="Arial Narrow" panose="020B0606020202030204" pitchFamily="34" charset="0"/>
          <a:ea typeface="+mn-ea"/>
          <a:cs typeface="+mn-cs"/>
        </a:defRPr>
      </a:lvl3pPr>
      <a:lvl4pPr marL="1800225" indent="-257175" algn="l" defTabSz="1028700" rtl="0" eaLnBrk="1" latinLnBrk="0" hangingPunct="1">
        <a:spcBef>
          <a:spcPct val="20000"/>
        </a:spcBef>
        <a:buClr>
          <a:schemeClr val="tx2"/>
        </a:buClr>
        <a:buFont typeface="Arial" pitchFamily="34" charset="0"/>
        <a:buChar char="•"/>
        <a:defRPr sz="2300" b="1" kern="1200">
          <a:solidFill>
            <a:srgbClr val="7030A0"/>
          </a:solidFill>
          <a:latin typeface="Arial Narrow" panose="020B0606020202030204" pitchFamily="34" charset="0"/>
          <a:ea typeface="+mn-ea"/>
          <a:cs typeface="+mn-cs"/>
        </a:defRPr>
      </a:lvl4pPr>
      <a:lvl5pPr marL="2314575" indent="-257175" algn="l" defTabSz="1028700" rtl="0" eaLnBrk="1" latinLnBrk="0" hangingPunct="1">
        <a:spcBef>
          <a:spcPct val="20000"/>
        </a:spcBef>
        <a:buClr>
          <a:schemeClr val="tx2"/>
        </a:buClr>
        <a:buFont typeface="Arial" pitchFamily="34" charset="0"/>
        <a:buChar char="•"/>
        <a:defRPr sz="2300" b="1" kern="1200" baseline="0">
          <a:solidFill>
            <a:schemeClr val="tx1"/>
          </a:solidFill>
          <a:latin typeface="Arial Narrow" panose="020B0606020202030204" pitchFamily="34" charset="0"/>
          <a:ea typeface="+mn-ea"/>
          <a:cs typeface="+mn-cs"/>
        </a:defRPr>
      </a:lvl5pPr>
      <a:lvl6pPr marL="28289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6pPr>
      <a:lvl7pPr marL="33432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7pPr>
      <a:lvl8pPr marL="38576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8pPr>
      <a:lvl9pPr marL="43719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9pPr>
    </p:bodyStyle>
    <p:other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40.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37.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11.bin"/><Relationship Id="rId18" Type="http://schemas.openxmlformats.org/officeDocument/2006/relationships/image" Target="../media/image48.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45.wmf"/><Relationship Id="rId17" Type="http://schemas.openxmlformats.org/officeDocument/2006/relationships/oleObject" Target="../embeddings/oleObject13.bin"/><Relationship Id="rId2" Type="http://schemas.openxmlformats.org/officeDocument/2006/relationships/slideLayout" Target="../slideLayouts/slideLayout13.xml"/><Relationship Id="rId16" Type="http://schemas.openxmlformats.org/officeDocument/2006/relationships/image" Target="../media/image47.wmf"/><Relationship Id="rId1" Type="http://schemas.openxmlformats.org/officeDocument/2006/relationships/vmlDrawing" Target="../drawings/vmlDrawing2.vml"/><Relationship Id="rId6" Type="http://schemas.openxmlformats.org/officeDocument/2006/relationships/image" Target="../media/image42.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44.wmf"/><Relationship Id="rId19" Type="http://schemas.openxmlformats.org/officeDocument/2006/relationships/image" Target="../media/image49.png"/><Relationship Id="rId4" Type="http://schemas.openxmlformats.org/officeDocument/2006/relationships/image" Target="../media/image41.wmf"/><Relationship Id="rId9" Type="http://schemas.openxmlformats.org/officeDocument/2006/relationships/oleObject" Target="../embeddings/oleObject9.bin"/><Relationship Id="rId14" Type="http://schemas.openxmlformats.org/officeDocument/2006/relationships/image" Target="../media/image46.wmf"/></Relationships>
</file>

<file path=ppt/slides/_rels/slide34.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19.bin"/><Relationship Id="rId18" Type="http://schemas.openxmlformats.org/officeDocument/2006/relationships/image" Target="../media/image57.wmf"/><Relationship Id="rId3" Type="http://schemas.openxmlformats.org/officeDocument/2006/relationships/oleObject" Target="../embeddings/oleObject14.bin"/><Relationship Id="rId21" Type="http://schemas.openxmlformats.org/officeDocument/2006/relationships/image" Target="../media/image58.wmf"/><Relationship Id="rId7" Type="http://schemas.openxmlformats.org/officeDocument/2006/relationships/oleObject" Target="../embeddings/oleObject16.bin"/><Relationship Id="rId12" Type="http://schemas.openxmlformats.org/officeDocument/2006/relationships/image" Target="../media/image54.wmf"/><Relationship Id="rId17" Type="http://schemas.openxmlformats.org/officeDocument/2006/relationships/oleObject" Target="../embeddings/oleObject21.bin"/><Relationship Id="rId2" Type="http://schemas.openxmlformats.org/officeDocument/2006/relationships/slideLayout" Target="../slideLayouts/slideLayout13.xml"/><Relationship Id="rId16" Type="http://schemas.openxmlformats.org/officeDocument/2006/relationships/image" Target="../media/image56.wmf"/><Relationship Id="rId20" Type="http://schemas.openxmlformats.org/officeDocument/2006/relationships/oleObject" Target="../embeddings/oleObject23.bin"/><Relationship Id="rId1" Type="http://schemas.openxmlformats.org/officeDocument/2006/relationships/vmlDrawing" Target="../drawings/vmlDrawing3.vml"/><Relationship Id="rId6" Type="http://schemas.openxmlformats.org/officeDocument/2006/relationships/image" Target="../media/image51.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23" Type="http://schemas.openxmlformats.org/officeDocument/2006/relationships/image" Target="../media/image59.wmf"/><Relationship Id="rId10" Type="http://schemas.openxmlformats.org/officeDocument/2006/relationships/image" Target="../media/image53.wmf"/><Relationship Id="rId19" Type="http://schemas.openxmlformats.org/officeDocument/2006/relationships/oleObject" Target="../embeddings/oleObject22.bin"/><Relationship Id="rId4" Type="http://schemas.openxmlformats.org/officeDocument/2006/relationships/image" Target="../media/image50.wmf"/><Relationship Id="rId9" Type="http://schemas.openxmlformats.org/officeDocument/2006/relationships/oleObject" Target="../embeddings/oleObject17.bin"/><Relationship Id="rId14" Type="http://schemas.openxmlformats.org/officeDocument/2006/relationships/image" Target="../media/image55.wmf"/><Relationship Id="rId22" Type="http://schemas.openxmlformats.org/officeDocument/2006/relationships/oleObject" Target="../embeddings/oleObject24.bin"/></Relationships>
</file>

<file path=ppt/slides/_rels/slide35.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51.wmf"/><Relationship Id="rId5" Type="http://schemas.openxmlformats.org/officeDocument/2006/relationships/oleObject" Target="../embeddings/oleObject26.bin"/><Relationship Id="rId10" Type="http://schemas.openxmlformats.org/officeDocument/2006/relationships/image" Target="../media/image61.wmf"/><Relationship Id="rId4" Type="http://schemas.openxmlformats.org/officeDocument/2006/relationships/image" Target="../media/image50.wmf"/><Relationship Id="rId9" Type="http://schemas.openxmlformats.org/officeDocument/2006/relationships/oleObject" Target="../embeddings/oleObject28.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66.wmf"/><Relationship Id="rId3" Type="http://schemas.openxmlformats.org/officeDocument/2006/relationships/image" Target="../media/image69.png"/><Relationship Id="rId7" Type="http://schemas.openxmlformats.org/officeDocument/2006/relationships/image" Target="../media/image63.wmf"/><Relationship Id="rId12" Type="http://schemas.openxmlformats.org/officeDocument/2006/relationships/oleObject" Target="../embeddings/oleObject33.bin"/><Relationship Id="rId17" Type="http://schemas.openxmlformats.org/officeDocument/2006/relationships/image" Target="../media/image68.wmf"/><Relationship Id="rId2" Type="http://schemas.openxmlformats.org/officeDocument/2006/relationships/slideLayout" Target="../slideLayouts/slideLayout13.xml"/><Relationship Id="rId16" Type="http://schemas.openxmlformats.org/officeDocument/2006/relationships/oleObject" Target="../embeddings/oleObject35.bin"/><Relationship Id="rId1" Type="http://schemas.openxmlformats.org/officeDocument/2006/relationships/vmlDrawing" Target="../drawings/vmlDrawing5.vml"/><Relationship Id="rId6" Type="http://schemas.openxmlformats.org/officeDocument/2006/relationships/oleObject" Target="../embeddings/oleObject30.bin"/><Relationship Id="rId11" Type="http://schemas.openxmlformats.org/officeDocument/2006/relationships/image" Target="../media/image65.wmf"/><Relationship Id="rId5" Type="http://schemas.openxmlformats.org/officeDocument/2006/relationships/image" Target="../media/image62.wmf"/><Relationship Id="rId15" Type="http://schemas.openxmlformats.org/officeDocument/2006/relationships/image" Target="../media/image67.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64.wmf"/><Relationship Id="rId14" Type="http://schemas.openxmlformats.org/officeDocument/2006/relationships/oleObject" Target="../embeddings/oleObject34.bin"/></Relationships>
</file>

<file path=ppt/slides/_rels/slide37.xml.rels><?xml version="1.0" encoding="UTF-8" standalone="yes"?>
<Relationships xmlns="http://schemas.openxmlformats.org/package/2006/relationships"><Relationship Id="rId8" Type="http://schemas.openxmlformats.org/officeDocument/2006/relationships/image" Target="../media/image71.jpeg"/><Relationship Id="rId3" Type="http://schemas.openxmlformats.org/officeDocument/2006/relationships/diagramLayout" Target="../diagrams/layout2.xml"/><Relationship Id="rId7" Type="http://schemas.openxmlformats.org/officeDocument/2006/relationships/image" Target="../media/image70.jpe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72.png"/></Relationships>
</file>

<file path=ppt/slides/_rels/slide3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77.png"/><Relationship Id="rId3" Type="http://schemas.openxmlformats.org/officeDocument/2006/relationships/notesSlide" Target="../notesSlides/notesSlide9.xml"/><Relationship Id="rId7" Type="http://schemas.openxmlformats.org/officeDocument/2006/relationships/image" Target="../media/image81.png"/><Relationship Id="rId12" Type="http://schemas.openxmlformats.org/officeDocument/2006/relationships/oleObject" Target="../embeddings/oleObject36.bin"/><Relationship Id="rId2" Type="http://schemas.openxmlformats.org/officeDocument/2006/relationships/slideLayout" Target="../slideLayouts/slideLayout7.xml"/><Relationship Id="rId16" Type="http://schemas.openxmlformats.org/officeDocument/2006/relationships/image" Target="../media/image87.png"/><Relationship Id="rId1" Type="http://schemas.openxmlformats.org/officeDocument/2006/relationships/vmlDrawing" Target="../drawings/vmlDrawing6.vml"/><Relationship Id="rId6" Type="http://schemas.openxmlformats.org/officeDocument/2006/relationships/image" Target="../media/image80.wmf"/><Relationship Id="rId11" Type="http://schemas.openxmlformats.org/officeDocument/2006/relationships/image" Target="../media/image84.jpeg"/><Relationship Id="rId5" Type="http://schemas.openxmlformats.org/officeDocument/2006/relationships/image" Target="../media/image79.jpeg"/><Relationship Id="rId15" Type="http://schemas.openxmlformats.org/officeDocument/2006/relationships/image" Target="../media/image86.jpeg"/><Relationship Id="rId10" Type="http://schemas.openxmlformats.org/officeDocument/2006/relationships/image" Target="../media/image83.jpeg"/><Relationship Id="rId4" Type="http://schemas.openxmlformats.org/officeDocument/2006/relationships/image" Target="../media/image78.png"/><Relationship Id="rId9" Type="http://schemas.openxmlformats.org/officeDocument/2006/relationships/image" Target="../media/image82.jpeg"/><Relationship Id="rId14" Type="http://schemas.openxmlformats.org/officeDocument/2006/relationships/image" Target="../media/image8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bright="70000" contrast="-70000"/>
          </a:blip>
          <a:stretch>
            <a:fillRect/>
          </a:stretch>
        </p:blipFill>
        <p:spPr>
          <a:xfrm>
            <a:off x="1352388" y="1329981"/>
            <a:ext cx="10820400" cy="4430245"/>
          </a:xfrm>
          <a:prstGeom prst="rect">
            <a:avLst/>
          </a:prstGeom>
        </p:spPr>
      </p:pic>
      <p:sp>
        <p:nvSpPr>
          <p:cNvPr id="2" name="Title 1"/>
          <p:cNvSpPr>
            <a:spLocks noGrp="1"/>
          </p:cNvSpPr>
          <p:nvPr>
            <p:ph type="ctrTitle"/>
          </p:nvPr>
        </p:nvSpPr>
        <p:spPr>
          <a:xfrm>
            <a:off x="1500187" y="95250"/>
            <a:ext cx="10347723" cy="1200150"/>
          </a:xfrm>
        </p:spPr>
        <p:txBody>
          <a:bodyPr/>
          <a:lstStyle/>
          <a:p>
            <a:r>
              <a:rPr lang="en-US" sz="4000" dirty="0" smtClean="0"/>
              <a:t>Formal Methods for Safety Critical Control Systems</a:t>
            </a:r>
            <a:endParaRPr lang="en-IN" sz="4000" dirty="0"/>
          </a:p>
        </p:txBody>
      </p:sp>
      <p:sp>
        <p:nvSpPr>
          <p:cNvPr id="3" name="Subtitle 2"/>
          <p:cNvSpPr>
            <a:spLocks noGrp="1"/>
          </p:cNvSpPr>
          <p:nvPr>
            <p:ph type="subTitle" idx="1"/>
          </p:nvPr>
        </p:nvSpPr>
        <p:spPr>
          <a:xfrm>
            <a:off x="1423987" y="1162050"/>
            <a:ext cx="10668000" cy="880110"/>
          </a:xfrm>
          <a:blipFill>
            <a:blip r:embed="rId3"/>
            <a:tile tx="0" ty="0" sx="100000" sy="100000" flip="none" algn="tl"/>
          </a:blipFill>
          <a:effectLst>
            <a:softEdge rad="63500"/>
          </a:effectLst>
        </p:spPr>
        <p:txBody>
          <a:bodyPr>
            <a:noAutofit/>
          </a:bodyPr>
          <a:lstStyle/>
          <a:p>
            <a:pPr algn="ctr">
              <a:lnSpc>
                <a:spcPct val="110000"/>
              </a:lnSpc>
              <a:spcBef>
                <a:spcPts val="0"/>
              </a:spcBef>
              <a:spcAft>
                <a:spcPts val="0"/>
              </a:spcAft>
            </a:pPr>
            <a:r>
              <a:rPr lang="en-US" sz="2400" cap="none" dirty="0" smtClean="0">
                <a:solidFill>
                  <a:srgbClr val="C00000"/>
                </a:solidFill>
              </a:rPr>
              <a:t>DAE-BRNS Theme meeting on Verification and Validation of Control Systems</a:t>
            </a:r>
          </a:p>
          <a:p>
            <a:pPr algn="ctr">
              <a:lnSpc>
                <a:spcPct val="110000"/>
              </a:lnSpc>
              <a:spcBef>
                <a:spcPts val="0"/>
              </a:spcBef>
              <a:spcAft>
                <a:spcPts val="0"/>
              </a:spcAft>
            </a:pPr>
            <a:r>
              <a:rPr lang="en-US" sz="2400" cap="none" dirty="0" smtClean="0">
                <a:solidFill>
                  <a:srgbClr val="C00000"/>
                </a:solidFill>
              </a:rPr>
              <a:t>(Feb 17, 2017, Variable Energy Cyclotron Centre, Kolkata)</a:t>
            </a:r>
            <a:endParaRPr lang="en-IN" sz="2400" cap="none" dirty="0">
              <a:solidFill>
                <a:srgbClr val="C00000"/>
              </a:solidFill>
            </a:endParaRPr>
          </a:p>
        </p:txBody>
      </p:sp>
      <p:sp>
        <p:nvSpPr>
          <p:cNvPr id="4" name="Footer Placeholder 3"/>
          <p:cNvSpPr>
            <a:spLocks noGrp="1"/>
          </p:cNvSpPr>
          <p:nvPr>
            <p:ph type="ftr" sz="quarter" idx="11"/>
          </p:nvPr>
        </p:nvSpPr>
        <p:spPr>
          <a:xfrm>
            <a:off x="1260158" y="6800850"/>
            <a:ext cx="5451507" cy="400050"/>
          </a:xfrm>
        </p:spPr>
        <p:txBody>
          <a:bodyPr/>
          <a:lstStyle/>
          <a:p>
            <a:r>
              <a:rPr lang="en-US" dirty="0" smtClean="0"/>
              <a:t>INDIAN INSTITUTE OF TECHNOLOGY KHARAGPUR</a:t>
            </a:r>
            <a:endParaRPr lang="en-US" dirty="0"/>
          </a:p>
        </p:txBody>
      </p:sp>
      <p:cxnSp>
        <p:nvCxnSpPr>
          <p:cNvPr id="9" name="Straight Connector 8"/>
          <p:cNvCxnSpPr/>
          <p:nvPr/>
        </p:nvCxnSpPr>
        <p:spPr>
          <a:xfrm>
            <a:off x="1500187" y="1085850"/>
            <a:ext cx="990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148387" y="4903180"/>
            <a:ext cx="5524303" cy="1827423"/>
          </a:xfrm>
          <a:prstGeom prst="rect">
            <a:avLst/>
          </a:prstGeom>
          <a:blipFill>
            <a:blip r:embed="rId3"/>
            <a:tile tx="0" ty="0" sx="100000" sy="100000" flip="none" algn="tl"/>
          </a:blipFill>
          <a:effectLst>
            <a:softEdge rad="63500"/>
          </a:effectLst>
        </p:spPr>
        <p:txBody>
          <a:bodyPr wrap="square" lIns="102870" tIns="51435" rIns="102870" bIns="51435" rtlCol="0">
            <a:spAutoFit/>
          </a:bodyPr>
          <a:lstStyle/>
          <a:p>
            <a:r>
              <a:rPr lang="en-US" sz="2400" b="1" dirty="0">
                <a:solidFill>
                  <a:srgbClr val="C00000"/>
                </a:solidFill>
                <a:latin typeface="Arial Narrow" panose="020B0606020202030204" pitchFamily="34" charset="0"/>
              </a:rPr>
              <a:t>Pallab </a:t>
            </a:r>
            <a:r>
              <a:rPr lang="en-US" sz="2400" b="1" dirty="0" smtClean="0">
                <a:solidFill>
                  <a:srgbClr val="C00000"/>
                </a:solidFill>
                <a:latin typeface="Arial Narrow" panose="020B0606020202030204" pitchFamily="34" charset="0"/>
              </a:rPr>
              <a:t>Dasgupta </a:t>
            </a:r>
          </a:p>
          <a:p>
            <a:r>
              <a:rPr lang="en-US" sz="2200" b="1" dirty="0" smtClean="0">
                <a:latin typeface="Arial Narrow" panose="020B0606020202030204" pitchFamily="34" charset="0"/>
              </a:rPr>
              <a:t>FNAE, </a:t>
            </a:r>
            <a:r>
              <a:rPr lang="en-US" sz="2200" b="1" dirty="0" err="1" smtClean="0">
                <a:latin typeface="Arial Narrow" panose="020B0606020202030204" pitchFamily="34" charset="0"/>
              </a:rPr>
              <a:t>FASc</a:t>
            </a:r>
            <a:endParaRPr lang="en-US" sz="2200" b="1" dirty="0" smtClean="0">
              <a:latin typeface="Arial Narrow" panose="020B0606020202030204" pitchFamily="34" charset="0"/>
            </a:endParaRPr>
          </a:p>
          <a:p>
            <a:r>
              <a:rPr lang="en-US" sz="2200" b="1" dirty="0" smtClean="0">
                <a:latin typeface="Arial Narrow" panose="020B0606020202030204" pitchFamily="34" charset="0"/>
              </a:rPr>
              <a:t>Professor</a:t>
            </a:r>
            <a:r>
              <a:rPr lang="en-US" sz="2200" b="1" dirty="0">
                <a:latin typeface="Arial Narrow" panose="020B0606020202030204" pitchFamily="34" charset="0"/>
              </a:rPr>
              <a:t>, Dept. of Computer </a:t>
            </a:r>
            <a:r>
              <a:rPr lang="en-US" sz="2200" b="1" dirty="0" smtClean="0">
                <a:latin typeface="Arial Narrow" panose="020B0606020202030204" pitchFamily="34" charset="0"/>
              </a:rPr>
              <a:t>Science and </a:t>
            </a:r>
            <a:r>
              <a:rPr lang="en-US" sz="2200" b="1" dirty="0" err="1" smtClean="0">
                <a:latin typeface="Arial Narrow" panose="020B0606020202030204" pitchFamily="34" charset="0"/>
              </a:rPr>
              <a:t>Engg</a:t>
            </a:r>
            <a:endParaRPr lang="en-US" sz="2200" b="1" dirty="0" smtClean="0">
              <a:latin typeface="Arial Narrow" panose="020B0606020202030204" pitchFamily="34" charset="0"/>
            </a:endParaRPr>
          </a:p>
          <a:p>
            <a:r>
              <a:rPr lang="en-US" sz="2200" b="1" dirty="0" smtClean="0">
                <a:latin typeface="Arial Narrow" panose="020B0606020202030204" pitchFamily="34" charset="0"/>
              </a:rPr>
              <a:t>Dean (Sponsored Research </a:t>
            </a:r>
          </a:p>
          <a:p>
            <a:r>
              <a:rPr lang="en-US" sz="2200" b="1" dirty="0">
                <a:latin typeface="Arial Narrow" panose="020B0606020202030204" pitchFamily="34" charset="0"/>
              </a:rPr>
              <a:t>	</a:t>
            </a:r>
            <a:r>
              <a:rPr lang="en-US" sz="2200" b="1" dirty="0" smtClean="0">
                <a:latin typeface="Arial Narrow" panose="020B0606020202030204" pitchFamily="34" charset="0"/>
              </a:rPr>
              <a:t>and Industrial Consultancy)</a:t>
            </a:r>
            <a:endParaRPr lang="en-US" sz="2200" b="1" dirty="0">
              <a:latin typeface="Arial Narrow" panose="020B0606020202030204" pitchFamily="34" charset="0"/>
            </a:endParaRPr>
          </a:p>
        </p:txBody>
      </p:sp>
      <p:sp>
        <p:nvSpPr>
          <p:cNvPr id="15" name="Rectangle 14"/>
          <p:cNvSpPr/>
          <p:nvPr/>
        </p:nvSpPr>
        <p:spPr>
          <a:xfrm>
            <a:off x="5995987" y="4937761"/>
            <a:ext cx="152400" cy="1786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spcCol="0" rtlCol="0" anchor="ctr"/>
          <a:lstStyle/>
          <a:p>
            <a:pPr algn="ctr"/>
            <a:endParaRPr lang="en-IN"/>
          </a:p>
        </p:txBody>
      </p:sp>
      <p:pic>
        <p:nvPicPr>
          <p:cNvPr id="16" name="Picture 15" descr="s1.jpg"/>
          <p:cNvPicPr>
            <a:picLocks noChangeAspect="1"/>
          </p:cNvPicPr>
          <p:nvPr/>
        </p:nvPicPr>
        <p:blipFill>
          <a:blip r:embed="rId4"/>
          <a:stretch>
            <a:fillRect/>
          </a:stretch>
        </p:blipFill>
        <p:spPr>
          <a:xfrm>
            <a:off x="1347787" y="4937761"/>
            <a:ext cx="3962400" cy="1813560"/>
          </a:xfrm>
          <a:prstGeom prst="rect">
            <a:avLst/>
          </a:prstGeom>
          <a:ln>
            <a:noFill/>
          </a:ln>
          <a:effectLst>
            <a:outerShdw blurRad="292100" dist="139700" dir="2700000" algn="tl" rotWithShape="0">
              <a:schemeClr val="tx2">
                <a:lumMod val="60000"/>
                <a:lumOff val="40000"/>
                <a:alpha val="65000"/>
              </a:schemeClr>
            </a:outerShdw>
          </a:effectLst>
        </p:spPr>
      </p:pic>
    </p:spTree>
    <p:extLst>
      <p:ext uri="{BB962C8B-B14F-4D97-AF65-F5344CB8AC3E}">
        <p14:creationId xmlns:p14="http://schemas.microsoft.com/office/powerpoint/2010/main" val="2819430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Hybrid Automaton (Skeleton)</a:t>
            </a:r>
            <a:endParaRPr lang="en-US" dirty="0"/>
          </a:p>
        </p:txBody>
      </p:sp>
      <p:sp>
        <p:nvSpPr>
          <p:cNvPr id="3" name="Footer Placeholder 2"/>
          <p:cNvSpPr>
            <a:spLocks noGrp="1"/>
          </p:cNvSpPr>
          <p:nvPr>
            <p:ph type="ftr" sz="quarter" idx="11"/>
          </p:nvPr>
        </p:nvSpPr>
        <p:spPr/>
        <p:txBody>
          <a:bodyPr/>
          <a:lstStyle/>
          <a:p>
            <a:r>
              <a:rPr lang="en-IN" smtClean="0"/>
              <a:t>INDIAN INSTITUTE OF TECHNOLOGY KHARAGPUR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grpSp>
        <p:nvGrpSpPr>
          <p:cNvPr id="19" name="Group 18"/>
          <p:cNvGrpSpPr/>
          <p:nvPr/>
        </p:nvGrpSpPr>
        <p:grpSpPr>
          <a:xfrm>
            <a:off x="1152486" y="1352557"/>
            <a:ext cx="9644101" cy="4762493"/>
            <a:chOff x="1152486" y="1352557"/>
            <a:chExt cx="9644101" cy="4762493"/>
          </a:xfrm>
        </p:grpSpPr>
        <mc:AlternateContent xmlns:mc="http://schemas.openxmlformats.org/markup-compatibility/2006" xmlns:a14="http://schemas.microsoft.com/office/drawing/2010/main">
          <mc:Choice Requires="a14">
            <p:sp>
              <p:nvSpPr>
                <p:cNvPr id="5" name="Rounded Rectangle 4"/>
                <p:cNvSpPr/>
                <p:nvPr/>
              </p:nvSpPr>
              <p:spPr>
                <a:xfrm>
                  <a:off x="4395787" y="2419357"/>
                  <a:ext cx="3276600" cy="1371600"/>
                </a:xfrm>
                <a:prstGeom prst="roundRect">
                  <a:avLst/>
                </a:prstGeom>
                <a:solidFill>
                  <a:schemeClr val="bg1"/>
                </a:solid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200" b="1" dirty="0" smtClean="0">
                      <a:solidFill>
                        <a:srgbClr val="C00000"/>
                      </a:solidFill>
                      <a:latin typeface="Arial Narrow" panose="020B0606020202030204" pitchFamily="34" charset="0"/>
                      <a:cs typeface="Times New Roman" panose="02020603050405020304" pitchFamily="18" charset="0"/>
                    </a:rPr>
                    <a:t>State-1: No rods</a:t>
                  </a:r>
                </a:p>
                <a:p>
                  <a:pPr lvl="0"/>
                  <a14:m>
                    <m:oMathPara xmlns:m="http://schemas.openxmlformats.org/officeDocument/2006/math">
                      <m:oMathParaPr>
                        <m:jc m:val="centerGroup"/>
                      </m:oMathParaPr>
                      <m:oMath xmlns:m="http://schemas.openxmlformats.org/officeDocument/2006/math">
                        <m:acc>
                          <m:accPr>
                            <m:chr m:val="̇"/>
                            <m:ctrlPr>
                              <a:rPr lang="en-US" sz="2300" b="1" i="1">
                                <a:solidFill>
                                  <a:srgbClr val="000000"/>
                                </a:solidFill>
                                <a:latin typeface="Cambria Math" panose="02040503050406030204" pitchFamily="18" charset="0"/>
                                <a:cs typeface="Times New Roman" panose="02020603050405020304" pitchFamily="18" charset="0"/>
                              </a:rPr>
                            </m:ctrlPr>
                          </m:accPr>
                          <m:e>
                            <m:r>
                              <a:rPr lang="en-US" sz="2300" b="1" i="1">
                                <a:solidFill>
                                  <a:srgbClr val="000000"/>
                                </a:solidFill>
                                <a:latin typeface="Cambria Math" panose="02040503050406030204" pitchFamily="18" charset="0"/>
                                <a:cs typeface="Times New Roman" panose="02020603050405020304" pitchFamily="18" charset="0"/>
                              </a:rPr>
                              <m:t>𝒙</m:t>
                            </m:r>
                          </m:e>
                        </m:acc>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𝟎</m:t>
                        </m:r>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𝟏</m:t>
                        </m:r>
                        <m:r>
                          <a:rPr lang="en-US" sz="2300" b="1" i="1">
                            <a:solidFill>
                              <a:srgbClr val="000000"/>
                            </a:solidFill>
                            <a:latin typeface="Cambria Math" panose="02040503050406030204" pitchFamily="18" charset="0"/>
                            <a:cs typeface="Times New Roman" panose="02020603050405020304" pitchFamily="18" charset="0"/>
                          </a:rPr>
                          <m:t>𝒙</m:t>
                        </m:r>
                        <m:r>
                          <a:rPr lang="en-US" sz="2300" b="1" i="1">
                            <a:solidFill>
                              <a:srgbClr val="000000"/>
                            </a:solidFill>
                            <a:latin typeface="Cambria Math" panose="02040503050406030204" pitchFamily="18" charset="0"/>
                            <a:cs typeface="Times New Roman" panose="02020603050405020304" pitchFamily="18" charset="0"/>
                          </a:rPr>
                          <m:t> −</m:t>
                        </m:r>
                        <m:r>
                          <a:rPr lang="en-US" sz="2300" b="1" i="1">
                            <a:solidFill>
                              <a:srgbClr val="000000"/>
                            </a:solidFill>
                            <a:latin typeface="Cambria Math" panose="02040503050406030204" pitchFamily="18" charset="0"/>
                            <a:cs typeface="Times New Roman" panose="02020603050405020304" pitchFamily="18" charset="0"/>
                          </a:rPr>
                          <m:t>𝟓𝟎</m:t>
                        </m:r>
                      </m:oMath>
                    </m:oMathPara>
                  </a14:m>
                  <a:endParaRPr lang="en-US" sz="2300" b="1" dirty="0" smtClean="0">
                    <a:solidFill>
                      <a:srgbClr val="000000"/>
                    </a:solidFill>
                    <a:latin typeface="Times New Roman" panose="02020603050405020304" pitchFamily="18" charset="0"/>
                    <a:cs typeface="Times New Roman" panose="02020603050405020304" pitchFamily="18" charset="0"/>
                  </a:endParaRPr>
                </a:p>
                <a:p>
                  <a:pPr lvl="0"/>
                  <a:endParaRPr lang="en-US" sz="230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5" name="Rounded Rectangle 4"/>
                <p:cNvSpPr>
                  <a:spLocks noRot="1" noChangeAspect="1" noMove="1" noResize="1" noEditPoints="1" noAdjustHandles="1" noChangeArrowheads="1" noChangeShapeType="1" noTextEdit="1"/>
                </p:cNvSpPr>
                <p:nvPr/>
              </p:nvSpPr>
              <p:spPr>
                <a:xfrm>
                  <a:off x="4395787" y="2419357"/>
                  <a:ext cx="3276600" cy="1371600"/>
                </a:xfrm>
                <a:prstGeom prst="roundRect">
                  <a:avLst/>
                </a:prstGeom>
                <a:blipFill rotWithShape="0">
                  <a:blip r:embed="rId2"/>
                  <a:stretch>
                    <a:fillRect/>
                  </a:stretch>
                </a:blipFill>
                <a:ln w="38100"/>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ounded Rectangle 5"/>
                <p:cNvSpPr/>
                <p:nvPr/>
              </p:nvSpPr>
              <p:spPr>
                <a:xfrm>
                  <a:off x="1152486" y="4572008"/>
                  <a:ext cx="3276600" cy="1371600"/>
                </a:xfrm>
                <a:prstGeom prst="roundRect">
                  <a:avLst/>
                </a:prstGeom>
                <a:solidFill>
                  <a:schemeClr val="bg1"/>
                </a:solid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200" b="1" dirty="0" smtClean="0">
                      <a:solidFill>
                        <a:srgbClr val="C00000"/>
                      </a:solidFill>
                      <a:latin typeface="Arial Narrow" panose="020B0606020202030204" pitchFamily="34" charset="0"/>
                      <a:cs typeface="Times New Roman" panose="02020603050405020304" pitchFamily="18" charset="0"/>
                    </a:rPr>
                    <a:t>State-3: Rod-1 is in</a:t>
                  </a:r>
                </a:p>
                <a:p>
                  <a:pPr lvl="0"/>
                  <a14:m>
                    <m:oMathPara xmlns:m="http://schemas.openxmlformats.org/officeDocument/2006/math">
                      <m:oMathParaPr>
                        <m:jc m:val="centerGroup"/>
                      </m:oMathParaPr>
                      <m:oMath xmlns:m="http://schemas.openxmlformats.org/officeDocument/2006/math">
                        <m:acc>
                          <m:accPr>
                            <m:chr m:val="̇"/>
                            <m:ctrlPr>
                              <a:rPr lang="en-US" sz="2300" b="1" i="1">
                                <a:solidFill>
                                  <a:srgbClr val="000000"/>
                                </a:solidFill>
                                <a:latin typeface="Cambria Math" panose="02040503050406030204" pitchFamily="18" charset="0"/>
                                <a:cs typeface="Times New Roman" panose="02020603050405020304" pitchFamily="18" charset="0"/>
                              </a:rPr>
                            </m:ctrlPr>
                          </m:accPr>
                          <m:e>
                            <m:r>
                              <a:rPr lang="en-US" sz="2300" b="1" i="1">
                                <a:solidFill>
                                  <a:srgbClr val="000000"/>
                                </a:solidFill>
                                <a:latin typeface="Cambria Math" panose="02040503050406030204" pitchFamily="18" charset="0"/>
                                <a:cs typeface="Times New Roman" panose="02020603050405020304" pitchFamily="18" charset="0"/>
                              </a:rPr>
                              <m:t>𝒙</m:t>
                            </m:r>
                          </m:e>
                        </m:acc>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𝟎</m:t>
                        </m:r>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𝟏</m:t>
                        </m:r>
                        <m:r>
                          <a:rPr lang="en-US" sz="2300" b="1" i="1">
                            <a:solidFill>
                              <a:srgbClr val="000000"/>
                            </a:solidFill>
                            <a:latin typeface="Cambria Math" panose="02040503050406030204" pitchFamily="18" charset="0"/>
                            <a:cs typeface="Times New Roman" panose="02020603050405020304" pitchFamily="18" charset="0"/>
                          </a:rPr>
                          <m:t>𝒙</m:t>
                        </m:r>
                        <m:r>
                          <a:rPr lang="en-US" sz="2300" b="1" i="1">
                            <a:solidFill>
                              <a:srgbClr val="000000"/>
                            </a:solidFill>
                            <a:latin typeface="Cambria Math" panose="02040503050406030204" pitchFamily="18" charset="0"/>
                            <a:cs typeface="Times New Roman" panose="02020603050405020304" pitchFamily="18" charset="0"/>
                          </a:rPr>
                          <m:t> −</m:t>
                        </m:r>
                        <m:r>
                          <a:rPr lang="en-US" sz="2300" b="1" i="1">
                            <a:solidFill>
                              <a:srgbClr val="000000"/>
                            </a:solidFill>
                            <a:latin typeface="Cambria Math" panose="02040503050406030204" pitchFamily="18" charset="0"/>
                            <a:cs typeface="Times New Roman" panose="02020603050405020304" pitchFamily="18" charset="0"/>
                          </a:rPr>
                          <m:t>𝟓𝟔</m:t>
                        </m:r>
                      </m:oMath>
                    </m:oMathPara>
                  </a14:m>
                  <a:endParaRPr lang="en-US" sz="2300" b="1" dirty="0" smtClean="0">
                    <a:solidFill>
                      <a:srgbClr val="000000"/>
                    </a:solidFill>
                    <a:latin typeface="Times New Roman" panose="02020603050405020304" pitchFamily="18" charset="0"/>
                    <a:cs typeface="Times New Roman" panose="02020603050405020304" pitchFamily="18" charset="0"/>
                  </a:endParaRPr>
                </a:p>
                <a:p>
                  <a:pPr lvl="0"/>
                  <a:endParaRPr lang="en-US" sz="230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6" name="Rounded Rectangle 5"/>
                <p:cNvSpPr>
                  <a:spLocks noRot="1" noChangeAspect="1" noMove="1" noResize="1" noEditPoints="1" noAdjustHandles="1" noChangeArrowheads="1" noChangeShapeType="1" noTextEdit="1"/>
                </p:cNvSpPr>
                <p:nvPr/>
              </p:nvSpPr>
              <p:spPr>
                <a:xfrm>
                  <a:off x="1152486" y="4572008"/>
                  <a:ext cx="3276600" cy="1371600"/>
                </a:xfrm>
                <a:prstGeom prst="roundRect">
                  <a:avLst/>
                </a:prstGeom>
                <a:blipFill rotWithShape="1">
                  <a:blip r:embed="rId3"/>
                  <a:stretch>
                    <a:fillRect/>
                  </a:stretch>
                </a:blipFill>
                <a:ln w="38100"/>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ounded Rectangle 6"/>
                <p:cNvSpPr/>
                <p:nvPr/>
              </p:nvSpPr>
              <p:spPr>
                <a:xfrm>
                  <a:off x="7519987" y="4572008"/>
                  <a:ext cx="3276600" cy="1371600"/>
                </a:xfrm>
                <a:prstGeom prst="roundRect">
                  <a:avLst/>
                </a:prstGeom>
                <a:solidFill>
                  <a:schemeClr val="bg1"/>
                </a:solid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200" b="1" dirty="0" smtClean="0">
                      <a:solidFill>
                        <a:srgbClr val="C00000"/>
                      </a:solidFill>
                      <a:latin typeface="Arial Narrow" panose="020B0606020202030204" pitchFamily="34" charset="0"/>
                      <a:cs typeface="Times New Roman" panose="02020603050405020304" pitchFamily="18" charset="0"/>
                    </a:rPr>
                    <a:t>State-2: Rod-2 is in</a:t>
                  </a:r>
                </a:p>
                <a:p>
                  <a:pPr lvl="0"/>
                  <a14:m>
                    <m:oMathPara xmlns:m="http://schemas.openxmlformats.org/officeDocument/2006/math">
                      <m:oMathParaPr>
                        <m:jc m:val="centerGroup"/>
                      </m:oMathParaPr>
                      <m:oMath xmlns:m="http://schemas.openxmlformats.org/officeDocument/2006/math">
                        <m:acc>
                          <m:accPr>
                            <m:chr m:val="̇"/>
                            <m:ctrlPr>
                              <a:rPr lang="en-US" sz="2300" b="1" i="1">
                                <a:solidFill>
                                  <a:srgbClr val="000000"/>
                                </a:solidFill>
                                <a:latin typeface="Cambria Math" panose="02040503050406030204" pitchFamily="18" charset="0"/>
                                <a:cs typeface="Times New Roman" panose="02020603050405020304" pitchFamily="18" charset="0"/>
                              </a:rPr>
                            </m:ctrlPr>
                          </m:accPr>
                          <m:e>
                            <m:r>
                              <a:rPr lang="en-US" sz="2300" b="1" i="1">
                                <a:solidFill>
                                  <a:srgbClr val="000000"/>
                                </a:solidFill>
                                <a:latin typeface="Cambria Math" panose="02040503050406030204" pitchFamily="18" charset="0"/>
                                <a:cs typeface="Times New Roman" panose="02020603050405020304" pitchFamily="18" charset="0"/>
                              </a:rPr>
                              <m:t>𝒙</m:t>
                            </m:r>
                          </m:e>
                        </m:acc>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𝟎</m:t>
                        </m:r>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𝟏</m:t>
                        </m:r>
                        <m:r>
                          <a:rPr lang="en-US" sz="2300" b="1" i="1">
                            <a:solidFill>
                              <a:srgbClr val="000000"/>
                            </a:solidFill>
                            <a:latin typeface="Cambria Math" panose="02040503050406030204" pitchFamily="18" charset="0"/>
                            <a:cs typeface="Times New Roman" panose="02020603050405020304" pitchFamily="18" charset="0"/>
                          </a:rPr>
                          <m:t>𝒙</m:t>
                        </m:r>
                        <m:r>
                          <a:rPr lang="en-US" sz="2300" b="1" i="1">
                            <a:solidFill>
                              <a:srgbClr val="000000"/>
                            </a:solidFill>
                            <a:latin typeface="Cambria Math" panose="02040503050406030204" pitchFamily="18" charset="0"/>
                            <a:cs typeface="Times New Roman" panose="02020603050405020304" pitchFamily="18" charset="0"/>
                          </a:rPr>
                          <m:t> −</m:t>
                        </m:r>
                        <m:r>
                          <a:rPr lang="en-US" sz="2300" b="1" i="1" smtClean="0">
                            <a:solidFill>
                              <a:srgbClr val="000000"/>
                            </a:solidFill>
                            <a:latin typeface="Cambria Math" panose="02040503050406030204" pitchFamily="18" charset="0"/>
                            <a:cs typeface="Times New Roman" panose="02020603050405020304" pitchFamily="18" charset="0"/>
                          </a:rPr>
                          <m:t>𝟔𝟎</m:t>
                        </m:r>
                      </m:oMath>
                    </m:oMathPara>
                  </a14:m>
                  <a:endParaRPr lang="en-US" sz="2300" b="1" dirty="0" smtClean="0">
                    <a:solidFill>
                      <a:srgbClr val="000000"/>
                    </a:solidFill>
                    <a:latin typeface="Times New Roman" panose="02020603050405020304" pitchFamily="18" charset="0"/>
                    <a:cs typeface="Times New Roman" panose="02020603050405020304" pitchFamily="18" charset="0"/>
                  </a:endParaRPr>
                </a:p>
                <a:p>
                  <a:pPr lvl="0"/>
                  <a:endParaRPr lang="en-US" sz="230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7" name="Rounded Rectangle 6"/>
                <p:cNvSpPr>
                  <a:spLocks noRot="1" noChangeAspect="1" noMove="1" noResize="1" noEditPoints="1" noAdjustHandles="1" noChangeArrowheads="1" noChangeShapeType="1" noTextEdit="1"/>
                </p:cNvSpPr>
                <p:nvPr/>
              </p:nvSpPr>
              <p:spPr>
                <a:xfrm>
                  <a:off x="7519987" y="4572008"/>
                  <a:ext cx="3276600" cy="1371600"/>
                </a:xfrm>
                <a:prstGeom prst="roundRect">
                  <a:avLst/>
                </a:prstGeom>
                <a:blipFill rotWithShape="1">
                  <a:blip r:embed="rId4"/>
                  <a:stretch>
                    <a:fillRect/>
                  </a:stretch>
                </a:blipFill>
                <a:ln w="38100"/>
                <a:effectLst/>
              </p:spPr>
              <p:txBody>
                <a:bodyPr/>
                <a:lstStyle/>
                <a:p>
                  <a:r>
                    <a:rPr lang="en-IN">
                      <a:noFill/>
                    </a:rPr>
                    <a:t> </a:t>
                  </a:r>
                </a:p>
              </p:txBody>
            </p:sp>
          </mc:Fallback>
        </mc:AlternateContent>
        <p:sp>
          <p:nvSpPr>
            <p:cNvPr id="11" name="Arc 10"/>
            <p:cNvSpPr/>
            <p:nvPr/>
          </p:nvSpPr>
          <p:spPr>
            <a:xfrm rot="16200000">
              <a:off x="2852741" y="2771785"/>
              <a:ext cx="3086092" cy="3524251"/>
            </a:xfrm>
            <a:prstGeom prst="arc">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sp>
          <p:nvSpPr>
            <p:cNvPr id="12" name="Arc 11"/>
            <p:cNvSpPr/>
            <p:nvPr/>
          </p:nvSpPr>
          <p:spPr>
            <a:xfrm rot="5400000" flipH="1">
              <a:off x="6144943" y="2809878"/>
              <a:ext cx="3086092" cy="3524251"/>
            </a:xfrm>
            <a:prstGeom prst="arc">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cxnSp>
          <p:nvCxnSpPr>
            <p:cNvPr id="14" name="Straight Arrow Connector 13"/>
            <p:cNvCxnSpPr>
              <a:endCxn id="5" idx="0"/>
            </p:cNvCxnSpPr>
            <p:nvPr/>
          </p:nvCxnSpPr>
          <p:spPr>
            <a:xfrm>
              <a:off x="6034087" y="1352557"/>
              <a:ext cx="0" cy="10668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rot="5400000" flipV="1">
              <a:off x="6374490" y="2807381"/>
              <a:ext cx="2295523" cy="1976676"/>
            </a:xfrm>
            <a:prstGeom prst="arc">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sp>
          <p:nvSpPr>
            <p:cNvPr id="17" name="Arc 16"/>
            <p:cNvSpPr/>
            <p:nvPr/>
          </p:nvSpPr>
          <p:spPr>
            <a:xfrm rot="16200000" flipH="1" flipV="1">
              <a:off x="3296726" y="2793095"/>
              <a:ext cx="2295523" cy="1976676"/>
            </a:xfrm>
            <a:prstGeom prst="arc">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sp>
          <p:nvSpPr>
            <p:cNvPr id="18" name="TextBox 17"/>
            <p:cNvSpPr txBox="1"/>
            <p:nvPr/>
          </p:nvSpPr>
          <p:spPr>
            <a:xfrm>
              <a:off x="6157913" y="1536360"/>
              <a:ext cx="3065263" cy="461665"/>
            </a:xfrm>
            <a:prstGeom prst="rect">
              <a:avLst/>
            </a:prstGeom>
            <a:noFill/>
          </p:spPr>
          <p:txBody>
            <a:bodyPr wrap="none" rtlCol="0">
              <a:spAutoFit/>
            </a:bodyPr>
            <a:lstStyle/>
            <a:p>
              <a:r>
                <a:rPr lang="en-US" sz="2400" b="1" i="1" dirty="0" smtClean="0">
                  <a:latin typeface="Times New Roman" panose="02020603050405020304" pitchFamily="18" charset="0"/>
                  <a:cs typeface="Times New Roman" panose="02020603050405020304" pitchFamily="18" charset="0"/>
                </a:rPr>
                <a:t>x = </a:t>
              </a:r>
              <a:r>
                <a:rPr lang="en-US" sz="2400" b="1" dirty="0" smtClean="0">
                  <a:latin typeface="Times New Roman" panose="02020603050405020304" pitchFamily="18" charset="0"/>
                  <a:cs typeface="Times New Roman" panose="02020603050405020304" pitchFamily="18" charset="0"/>
                </a:rPr>
                <a:t>510 </a:t>
              </a:r>
              <a:r>
                <a:rPr lang="en-US" sz="2200" b="1" dirty="0" smtClean="0">
                  <a:solidFill>
                    <a:srgbClr val="C00000"/>
                  </a:solidFill>
                  <a:latin typeface="Arial Narrow" panose="020B0606020202030204" pitchFamily="34" charset="0"/>
                  <a:cs typeface="Times New Roman" panose="02020603050405020304" pitchFamily="18" charset="0"/>
                </a:rPr>
                <a:t>(Initial condition)</a:t>
              </a:r>
              <a:endParaRPr lang="en-US" sz="2400" b="1"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24331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Introducing constraints on rod movement</a:t>
            </a:r>
            <a:endParaRPr lang="en-US" dirty="0"/>
          </a:p>
        </p:txBody>
      </p:sp>
      <p:sp>
        <p:nvSpPr>
          <p:cNvPr id="3" name="Footer Placeholder 2"/>
          <p:cNvSpPr>
            <a:spLocks noGrp="1"/>
          </p:cNvSpPr>
          <p:nvPr>
            <p:ph type="ftr" sz="quarter" idx="11"/>
          </p:nvPr>
        </p:nvSpPr>
        <p:spPr/>
        <p:txBody>
          <a:bodyPr/>
          <a:lstStyle/>
          <a:p>
            <a:r>
              <a:rPr lang="en-IN" smtClean="0"/>
              <a:t>INDIAN INSTITUTE OF TECHNOLOGY KHARAGPUR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15" name="Content Placeholder 5"/>
          <p:cNvSpPr txBox="1">
            <a:spLocks/>
          </p:cNvSpPr>
          <p:nvPr/>
        </p:nvSpPr>
        <p:spPr>
          <a:xfrm>
            <a:off x="8841335" y="160354"/>
            <a:ext cx="3166782" cy="1295400"/>
          </a:xfrm>
          <a:prstGeom prst="rect">
            <a:avLst/>
          </a:prstGeom>
          <a:ln w="28575">
            <a:solidFill>
              <a:srgbClr val="0000CC"/>
            </a:solidFill>
          </a:ln>
        </p:spPr>
        <p:txBody>
          <a:bodyPr>
            <a:normAutofit fontScale="92500" lnSpcReduction="10000"/>
          </a:bodyPr>
          <a:lstStyle>
            <a:lvl1pPr marL="0" indent="0" algn="l" defTabSz="1028700" rtl="0" eaLnBrk="1" latinLnBrk="0" hangingPunct="1">
              <a:spcBef>
                <a:spcPct val="20000"/>
              </a:spcBef>
              <a:spcAft>
                <a:spcPts val="675"/>
              </a:spcAft>
              <a:buFont typeface="Arial" pitchFamily="34" charset="0"/>
              <a:buNone/>
              <a:defRPr sz="2300" b="1" kern="1200">
                <a:solidFill>
                  <a:schemeClr val="tx1"/>
                </a:solidFill>
                <a:latin typeface="Arial Narrow" panose="020B0606020202030204" pitchFamily="34" charset="0"/>
                <a:ea typeface="+mn-ea"/>
                <a:cs typeface="+mn-cs"/>
              </a:defRPr>
            </a:lvl1pPr>
            <a:lvl2pPr marL="514350" indent="-205740" algn="l" defTabSz="1028700" rtl="0" eaLnBrk="1" latinLnBrk="0" hangingPunct="1">
              <a:spcBef>
                <a:spcPct val="20000"/>
              </a:spcBef>
              <a:buClr>
                <a:schemeClr val="tx2"/>
              </a:buClr>
              <a:buFont typeface="Arial" pitchFamily="34" charset="0"/>
              <a:buChar char="•"/>
              <a:defRPr sz="2300" b="1" kern="1200">
                <a:solidFill>
                  <a:srgbClr val="002060"/>
                </a:solidFill>
                <a:latin typeface="Arial Narrow" panose="020B0606020202030204" pitchFamily="34" charset="0"/>
                <a:ea typeface="+mn-ea"/>
                <a:cs typeface="+mn-cs"/>
              </a:defRPr>
            </a:lvl2pPr>
            <a:lvl3pPr marL="1285875" indent="-257175" algn="l" defTabSz="1028700" rtl="0" eaLnBrk="1" latinLnBrk="0" hangingPunct="1">
              <a:spcBef>
                <a:spcPct val="20000"/>
              </a:spcBef>
              <a:buClr>
                <a:schemeClr val="tx2"/>
              </a:buClr>
              <a:buFont typeface="Arial" pitchFamily="34" charset="0"/>
              <a:buChar char="•"/>
              <a:defRPr sz="2300" b="1" kern="1200">
                <a:solidFill>
                  <a:srgbClr val="C00000"/>
                </a:solidFill>
                <a:latin typeface="Arial Narrow" panose="020B0606020202030204" pitchFamily="34" charset="0"/>
                <a:ea typeface="+mn-ea"/>
                <a:cs typeface="+mn-cs"/>
              </a:defRPr>
            </a:lvl3pPr>
            <a:lvl4pPr marL="1800225" indent="-257175" algn="l" defTabSz="1028700" rtl="0" eaLnBrk="1" latinLnBrk="0" hangingPunct="1">
              <a:spcBef>
                <a:spcPct val="20000"/>
              </a:spcBef>
              <a:buClr>
                <a:schemeClr val="tx2"/>
              </a:buClr>
              <a:buFont typeface="Arial" pitchFamily="34" charset="0"/>
              <a:buChar char="•"/>
              <a:defRPr sz="2300" b="1" kern="1200">
                <a:solidFill>
                  <a:srgbClr val="7030A0"/>
                </a:solidFill>
                <a:latin typeface="Arial Narrow" panose="020B0606020202030204" pitchFamily="34" charset="0"/>
                <a:ea typeface="+mn-ea"/>
                <a:cs typeface="+mn-cs"/>
              </a:defRPr>
            </a:lvl4pPr>
            <a:lvl5pPr marL="2314575" indent="-257175" algn="l" defTabSz="1028700" rtl="0" eaLnBrk="1" latinLnBrk="0" hangingPunct="1">
              <a:spcBef>
                <a:spcPct val="20000"/>
              </a:spcBef>
              <a:buClr>
                <a:schemeClr val="tx2"/>
              </a:buClr>
              <a:buFont typeface="Arial" pitchFamily="34" charset="0"/>
              <a:buChar char="•"/>
              <a:defRPr sz="2300" b="1" kern="1200" baseline="0">
                <a:solidFill>
                  <a:schemeClr val="tx1"/>
                </a:solidFill>
                <a:latin typeface="Arial Narrow" panose="020B0606020202030204" pitchFamily="34" charset="0"/>
                <a:ea typeface="+mn-ea"/>
                <a:cs typeface="+mn-cs"/>
              </a:defRPr>
            </a:lvl5pPr>
            <a:lvl6pPr marL="28289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6pPr>
            <a:lvl7pPr marL="33432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7pPr>
            <a:lvl8pPr marL="38576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8pPr>
            <a:lvl9pPr marL="43719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9pPr>
          </a:lstStyle>
          <a:p>
            <a:pPr algn="ctr">
              <a:spcBef>
                <a:spcPts val="0"/>
              </a:spcBef>
              <a:spcAft>
                <a:spcPts val="0"/>
              </a:spcAft>
            </a:pPr>
            <a:r>
              <a:rPr lang="en-US" smtClean="0"/>
              <a:t>For mechanical reasons, the rods can be lowered into the core only if it has not been there for at least 20 seconds</a:t>
            </a:r>
            <a:endParaRPr lang="en-US" i="1" dirty="0" smtClean="0">
              <a:solidFill>
                <a:srgbClr val="0000CC"/>
              </a:solidFill>
              <a:cs typeface="Times New Roman" panose="02020603050405020304" pitchFamily="18" charset="0"/>
            </a:endParaRPr>
          </a:p>
        </p:txBody>
      </p:sp>
      <p:grpSp>
        <p:nvGrpSpPr>
          <p:cNvPr id="8" name="Group 7"/>
          <p:cNvGrpSpPr/>
          <p:nvPr/>
        </p:nvGrpSpPr>
        <p:grpSpPr>
          <a:xfrm>
            <a:off x="661987" y="1657357"/>
            <a:ext cx="9644101" cy="4762493"/>
            <a:chOff x="661987" y="1657357"/>
            <a:chExt cx="9644101" cy="4762493"/>
          </a:xfrm>
        </p:grpSpPr>
        <p:grpSp>
          <p:nvGrpSpPr>
            <p:cNvPr id="19" name="Group 18"/>
            <p:cNvGrpSpPr/>
            <p:nvPr/>
          </p:nvGrpSpPr>
          <p:grpSpPr>
            <a:xfrm>
              <a:off x="661987" y="1657357"/>
              <a:ext cx="9644101" cy="4762493"/>
              <a:chOff x="1152486" y="1352557"/>
              <a:chExt cx="9644101" cy="4762493"/>
            </a:xfrm>
          </p:grpSpPr>
          <mc:AlternateContent xmlns:mc="http://schemas.openxmlformats.org/markup-compatibility/2006" xmlns:a14="http://schemas.microsoft.com/office/drawing/2010/main">
            <mc:Choice Requires="a14">
              <p:sp>
                <p:nvSpPr>
                  <p:cNvPr id="5" name="Rounded Rectangle 4"/>
                  <p:cNvSpPr/>
                  <p:nvPr/>
                </p:nvSpPr>
                <p:spPr>
                  <a:xfrm>
                    <a:off x="4395787" y="2419357"/>
                    <a:ext cx="3276600" cy="1371600"/>
                  </a:xfrm>
                  <a:prstGeom prst="roundRect">
                    <a:avLst/>
                  </a:prstGeom>
                  <a:solidFill>
                    <a:schemeClr val="bg1"/>
                  </a:solid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200" b="1" dirty="0" smtClean="0">
                        <a:solidFill>
                          <a:srgbClr val="C00000"/>
                        </a:solidFill>
                        <a:latin typeface="Arial Narrow" panose="020B0606020202030204" pitchFamily="34" charset="0"/>
                        <a:cs typeface="Times New Roman" panose="02020603050405020304" pitchFamily="18" charset="0"/>
                      </a:rPr>
                      <a:t>State-1: No rods</a:t>
                    </a:r>
                  </a:p>
                  <a:p>
                    <a:pPr lvl="0"/>
                    <a14:m>
                      <m:oMathPara xmlns:m="http://schemas.openxmlformats.org/officeDocument/2006/math">
                        <m:oMathParaPr>
                          <m:jc m:val="centerGroup"/>
                        </m:oMathParaPr>
                        <m:oMath xmlns:m="http://schemas.openxmlformats.org/officeDocument/2006/math">
                          <m:acc>
                            <m:accPr>
                              <m:chr m:val="̇"/>
                              <m:ctrlPr>
                                <a:rPr lang="en-US" sz="2300" b="1" i="1">
                                  <a:solidFill>
                                    <a:srgbClr val="000000"/>
                                  </a:solidFill>
                                  <a:latin typeface="Cambria Math" panose="02040503050406030204" pitchFamily="18" charset="0"/>
                                  <a:cs typeface="Times New Roman" panose="02020603050405020304" pitchFamily="18" charset="0"/>
                                </a:rPr>
                              </m:ctrlPr>
                            </m:accPr>
                            <m:e>
                              <m:r>
                                <a:rPr lang="en-US" sz="2300" b="1" i="1">
                                  <a:solidFill>
                                    <a:srgbClr val="000000"/>
                                  </a:solidFill>
                                  <a:latin typeface="Cambria Math" panose="02040503050406030204" pitchFamily="18" charset="0"/>
                                  <a:cs typeface="Times New Roman" panose="02020603050405020304" pitchFamily="18" charset="0"/>
                                </a:rPr>
                                <m:t>𝒙</m:t>
                              </m:r>
                            </m:e>
                          </m:acc>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𝟎</m:t>
                          </m:r>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𝟏</m:t>
                          </m:r>
                          <m:r>
                            <a:rPr lang="en-US" sz="2300" b="1" i="1">
                              <a:solidFill>
                                <a:srgbClr val="000000"/>
                              </a:solidFill>
                              <a:latin typeface="Cambria Math" panose="02040503050406030204" pitchFamily="18" charset="0"/>
                              <a:cs typeface="Times New Roman" panose="02020603050405020304" pitchFamily="18" charset="0"/>
                            </a:rPr>
                            <m:t>𝒙</m:t>
                          </m:r>
                          <m:r>
                            <a:rPr lang="en-US" sz="2300" b="1" i="1">
                              <a:solidFill>
                                <a:srgbClr val="000000"/>
                              </a:solidFill>
                              <a:latin typeface="Cambria Math" panose="02040503050406030204" pitchFamily="18" charset="0"/>
                              <a:cs typeface="Times New Roman" panose="02020603050405020304" pitchFamily="18" charset="0"/>
                            </a:rPr>
                            <m:t> −</m:t>
                          </m:r>
                          <m:r>
                            <a:rPr lang="en-US" sz="2300" b="1" i="1">
                              <a:solidFill>
                                <a:srgbClr val="000000"/>
                              </a:solidFill>
                              <a:latin typeface="Cambria Math" panose="02040503050406030204" pitchFamily="18" charset="0"/>
                              <a:cs typeface="Times New Roman" panose="02020603050405020304" pitchFamily="18" charset="0"/>
                            </a:rPr>
                            <m:t>𝟓𝟎</m:t>
                          </m:r>
                        </m:oMath>
                      </m:oMathPara>
                    </a14:m>
                    <a:endParaRPr lang="en-US" sz="2300" b="1" dirty="0" smtClean="0">
                      <a:solidFill>
                        <a:srgbClr val="000000"/>
                      </a:solidFill>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
                            <m:sSubPr>
                              <m:ctrlPr>
                                <a:rPr lang="en-US" sz="2300" b="1" i="1" smtClean="0">
                                  <a:solidFill>
                                    <a:srgbClr val="0000CC"/>
                                  </a:solidFill>
                                  <a:latin typeface="Cambria Math" panose="02040503050406030204" pitchFamily="18" charset="0"/>
                                  <a:cs typeface="Times New Roman" panose="02020603050405020304" pitchFamily="18" charset="0"/>
                                </a:rPr>
                              </m:ctrlPr>
                            </m:sSubPr>
                            <m:e>
                              <m:acc>
                                <m:accPr>
                                  <m:chr m:val="̇"/>
                                  <m:ctrlPr>
                                    <a:rPr lang="en-US" sz="2300" b="1" i="1" smtClean="0">
                                      <a:solidFill>
                                        <a:srgbClr val="0000CC"/>
                                      </a:solidFill>
                                      <a:latin typeface="Cambria Math" panose="02040503050406030204" pitchFamily="18" charset="0"/>
                                      <a:cs typeface="Times New Roman" panose="02020603050405020304" pitchFamily="18" charset="0"/>
                                    </a:rPr>
                                  </m:ctrlPr>
                                </m:accPr>
                                <m:e>
                                  <m:r>
                                    <a:rPr lang="en-US" sz="2300" b="1" i="1" smtClean="0">
                                      <a:solidFill>
                                        <a:srgbClr val="0000CC"/>
                                      </a:solidFill>
                                      <a:latin typeface="Cambria Math" panose="02040503050406030204" pitchFamily="18" charset="0"/>
                                      <a:cs typeface="Times New Roman" panose="02020603050405020304" pitchFamily="18" charset="0"/>
                                    </a:rPr>
                                    <m:t>𝒄</m:t>
                                  </m:r>
                                </m:e>
                              </m:acc>
                            </m:e>
                            <m:sub>
                              <m:r>
                                <a:rPr lang="en-US" sz="2300" b="1" i="1" smtClean="0">
                                  <a:solidFill>
                                    <a:srgbClr val="0000CC"/>
                                  </a:solidFill>
                                  <a:latin typeface="Cambria Math" panose="02040503050406030204" pitchFamily="18" charset="0"/>
                                  <a:cs typeface="Times New Roman" panose="02020603050405020304" pitchFamily="18" charset="0"/>
                                </a:rPr>
                                <m:t>𝟏</m:t>
                              </m:r>
                            </m:sub>
                          </m:sSub>
                          <m:r>
                            <a:rPr lang="en-US" sz="2300" b="1" i="1" smtClean="0">
                              <a:solidFill>
                                <a:srgbClr val="0000CC"/>
                              </a:solidFill>
                              <a:latin typeface="Cambria Math" panose="02040503050406030204" pitchFamily="18" charset="0"/>
                              <a:cs typeface="Times New Roman" panose="02020603050405020304" pitchFamily="18" charset="0"/>
                            </a:rPr>
                            <m:t>=</m:t>
                          </m:r>
                          <m:sSub>
                            <m:sSubPr>
                              <m:ctrlPr>
                                <a:rPr lang="en-US" sz="2300" b="1" i="1" smtClean="0">
                                  <a:solidFill>
                                    <a:srgbClr val="0000CC"/>
                                  </a:solidFill>
                                  <a:latin typeface="Cambria Math" panose="02040503050406030204" pitchFamily="18" charset="0"/>
                                  <a:cs typeface="Times New Roman" panose="02020603050405020304" pitchFamily="18" charset="0"/>
                                </a:rPr>
                              </m:ctrlPr>
                            </m:sSubPr>
                            <m:e>
                              <m:acc>
                                <m:accPr>
                                  <m:chr m:val="̇"/>
                                  <m:ctrlPr>
                                    <a:rPr lang="en-US" sz="2300" b="1" i="1">
                                      <a:solidFill>
                                        <a:srgbClr val="0000CC"/>
                                      </a:solidFill>
                                      <a:latin typeface="Cambria Math" panose="02040503050406030204" pitchFamily="18" charset="0"/>
                                      <a:cs typeface="Times New Roman" panose="02020603050405020304" pitchFamily="18" charset="0"/>
                                    </a:rPr>
                                  </m:ctrlPr>
                                </m:accPr>
                                <m:e>
                                  <m:r>
                                    <a:rPr lang="en-US" sz="2300" b="1" i="1">
                                      <a:solidFill>
                                        <a:srgbClr val="0000CC"/>
                                      </a:solidFill>
                                      <a:latin typeface="Cambria Math" panose="02040503050406030204" pitchFamily="18" charset="0"/>
                                      <a:cs typeface="Times New Roman" panose="02020603050405020304" pitchFamily="18" charset="0"/>
                                    </a:rPr>
                                    <m:t>𝒄</m:t>
                                  </m:r>
                                </m:e>
                              </m:acc>
                            </m:e>
                            <m:sub>
                              <m:r>
                                <a:rPr lang="en-US" sz="2300" b="1" i="1" smtClean="0">
                                  <a:solidFill>
                                    <a:srgbClr val="0000CC"/>
                                  </a:solidFill>
                                  <a:latin typeface="Cambria Math" panose="02040503050406030204" pitchFamily="18" charset="0"/>
                                  <a:cs typeface="Times New Roman" panose="02020603050405020304" pitchFamily="18" charset="0"/>
                                </a:rPr>
                                <m:t>𝟐</m:t>
                              </m:r>
                            </m:sub>
                          </m:sSub>
                          <m:r>
                            <a:rPr lang="en-US" sz="2300" b="1" i="1" smtClean="0">
                              <a:solidFill>
                                <a:srgbClr val="0000CC"/>
                              </a:solidFill>
                              <a:latin typeface="Cambria Math" panose="02040503050406030204" pitchFamily="18" charset="0"/>
                              <a:cs typeface="Times New Roman" panose="02020603050405020304" pitchFamily="18" charset="0"/>
                            </a:rPr>
                            <m:t>=</m:t>
                          </m:r>
                          <m:r>
                            <a:rPr lang="en-US" sz="2300" b="1" i="1" smtClean="0">
                              <a:solidFill>
                                <a:srgbClr val="0000CC"/>
                              </a:solidFill>
                              <a:latin typeface="Cambria Math" panose="02040503050406030204" pitchFamily="18" charset="0"/>
                              <a:cs typeface="Times New Roman" panose="02020603050405020304" pitchFamily="18" charset="0"/>
                            </a:rPr>
                            <m:t>𝟏</m:t>
                          </m:r>
                        </m:oMath>
                      </m:oMathPara>
                    </a14:m>
                    <a:endParaRPr lang="en-US" sz="2300" b="1" dirty="0" smtClean="0">
                      <a:solidFill>
                        <a:srgbClr val="0000CC"/>
                      </a:solidFill>
                      <a:latin typeface="Times New Roman" panose="02020603050405020304" pitchFamily="18" charset="0"/>
                      <a:cs typeface="Times New Roman" panose="02020603050405020304" pitchFamily="18" charset="0"/>
                    </a:endParaRPr>
                  </a:p>
                </p:txBody>
              </p:sp>
            </mc:Choice>
            <mc:Fallback xmlns="">
              <p:sp>
                <p:nvSpPr>
                  <p:cNvPr id="5" name="Rounded Rectangle 4"/>
                  <p:cNvSpPr>
                    <a:spLocks noRot="1" noChangeAspect="1" noMove="1" noResize="1" noEditPoints="1" noAdjustHandles="1" noChangeArrowheads="1" noChangeShapeType="1" noTextEdit="1"/>
                  </p:cNvSpPr>
                  <p:nvPr/>
                </p:nvSpPr>
                <p:spPr>
                  <a:xfrm>
                    <a:off x="4395787" y="2419357"/>
                    <a:ext cx="3276600" cy="1371600"/>
                  </a:xfrm>
                  <a:prstGeom prst="roundRect">
                    <a:avLst/>
                  </a:prstGeom>
                  <a:blipFill rotWithShape="0">
                    <a:blip r:embed="rId2"/>
                    <a:stretch>
                      <a:fillRect/>
                    </a:stretch>
                  </a:blipFill>
                  <a:ln w="38100"/>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ounded Rectangle 5"/>
                  <p:cNvSpPr/>
                  <p:nvPr/>
                </p:nvSpPr>
                <p:spPr>
                  <a:xfrm>
                    <a:off x="1152486" y="4572008"/>
                    <a:ext cx="3276600" cy="1371600"/>
                  </a:xfrm>
                  <a:prstGeom prst="roundRect">
                    <a:avLst/>
                  </a:prstGeom>
                  <a:solidFill>
                    <a:schemeClr val="bg1"/>
                  </a:solid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200" b="1" dirty="0" smtClean="0">
                        <a:solidFill>
                          <a:srgbClr val="C00000"/>
                        </a:solidFill>
                        <a:latin typeface="Arial Narrow" panose="020B0606020202030204" pitchFamily="34" charset="0"/>
                        <a:cs typeface="Times New Roman" panose="02020603050405020304" pitchFamily="18" charset="0"/>
                      </a:rPr>
                      <a:t>State-3: Rod-1 is in</a:t>
                    </a:r>
                  </a:p>
                  <a:p>
                    <a:pPr lvl="0"/>
                    <a14:m>
                      <m:oMathPara xmlns:m="http://schemas.openxmlformats.org/officeDocument/2006/math">
                        <m:oMathParaPr>
                          <m:jc m:val="centerGroup"/>
                        </m:oMathParaPr>
                        <m:oMath xmlns:m="http://schemas.openxmlformats.org/officeDocument/2006/math">
                          <m:acc>
                            <m:accPr>
                              <m:chr m:val="̇"/>
                              <m:ctrlPr>
                                <a:rPr lang="en-US" sz="2300" b="1" i="1">
                                  <a:solidFill>
                                    <a:srgbClr val="000000"/>
                                  </a:solidFill>
                                  <a:latin typeface="Cambria Math" panose="02040503050406030204" pitchFamily="18" charset="0"/>
                                  <a:cs typeface="Times New Roman" panose="02020603050405020304" pitchFamily="18" charset="0"/>
                                </a:rPr>
                              </m:ctrlPr>
                            </m:accPr>
                            <m:e>
                              <m:r>
                                <a:rPr lang="en-US" sz="2300" b="1" i="1">
                                  <a:solidFill>
                                    <a:srgbClr val="000000"/>
                                  </a:solidFill>
                                  <a:latin typeface="Cambria Math" panose="02040503050406030204" pitchFamily="18" charset="0"/>
                                  <a:cs typeface="Times New Roman" panose="02020603050405020304" pitchFamily="18" charset="0"/>
                                </a:rPr>
                                <m:t>𝒙</m:t>
                              </m:r>
                            </m:e>
                          </m:acc>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𝟎</m:t>
                          </m:r>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𝟏</m:t>
                          </m:r>
                          <m:r>
                            <a:rPr lang="en-US" sz="2300" b="1" i="1">
                              <a:solidFill>
                                <a:srgbClr val="000000"/>
                              </a:solidFill>
                              <a:latin typeface="Cambria Math" panose="02040503050406030204" pitchFamily="18" charset="0"/>
                              <a:cs typeface="Times New Roman" panose="02020603050405020304" pitchFamily="18" charset="0"/>
                            </a:rPr>
                            <m:t>𝒙</m:t>
                          </m:r>
                          <m:r>
                            <a:rPr lang="en-US" sz="2300" b="1" i="1">
                              <a:solidFill>
                                <a:srgbClr val="000000"/>
                              </a:solidFill>
                              <a:latin typeface="Cambria Math" panose="02040503050406030204" pitchFamily="18" charset="0"/>
                              <a:cs typeface="Times New Roman" panose="02020603050405020304" pitchFamily="18" charset="0"/>
                            </a:rPr>
                            <m:t> −</m:t>
                          </m:r>
                          <m:r>
                            <a:rPr lang="en-US" sz="2300" b="1" i="1">
                              <a:solidFill>
                                <a:srgbClr val="000000"/>
                              </a:solidFill>
                              <a:latin typeface="Cambria Math" panose="02040503050406030204" pitchFamily="18" charset="0"/>
                              <a:cs typeface="Times New Roman" panose="02020603050405020304" pitchFamily="18" charset="0"/>
                            </a:rPr>
                            <m:t>𝟓𝟔</m:t>
                          </m:r>
                        </m:oMath>
                      </m:oMathPara>
                    </a14:m>
                    <a:endParaRPr lang="en-US" sz="2300" b="1" dirty="0" smtClean="0">
                      <a:solidFill>
                        <a:srgbClr val="000000"/>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300" b="1" i="1" smtClean="0">
                                  <a:solidFill>
                                    <a:srgbClr val="0000CC"/>
                                  </a:solidFill>
                                  <a:latin typeface="Cambria Math" panose="02040503050406030204" pitchFamily="18" charset="0"/>
                                  <a:cs typeface="Times New Roman" panose="02020603050405020304" pitchFamily="18" charset="0"/>
                                </a:rPr>
                              </m:ctrlPr>
                            </m:sSubPr>
                            <m:e>
                              <m:acc>
                                <m:accPr>
                                  <m:chr m:val="̇"/>
                                  <m:ctrlPr>
                                    <a:rPr lang="en-US" sz="2300" b="1" i="1">
                                      <a:solidFill>
                                        <a:srgbClr val="0000CC"/>
                                      </a:solidFill>
                                      <a:latin typeface="Cambria Math" panose="02040503050406030204" pitchFamily="18" charset="0"/>
                                      <a:cs typeface="Times New Roman" panose="02020603050405020304" pitchFamily="18" charset="0"/>
                                    </a:rPr>
                                  </m:ctrlPr>
                                </m:accPr>
                                <m:e>
                                  <m:r>
                                    <a:rPr lang="en-US" sz="2300" b="1" i="1">
                                      <a:solidFill>
                                        <a:srgbClr val="0000CC"/>
                                      </a:solidFill>
                                      <a:latin typeface="Cambria Math" panose="02040503050406030204" pitchFamily="18" charset="0"/>
                                      <a:cs typeface="Times New Roman" panose="02020603050405020304" pitchFamily="18" charset="0"/>
                                    </a:rPr>
                                    <m:t>𝒄</m:t>
                                  </m:r>
                                </m:e>
                              </m:acc>
                            </m:e>
                            <m:sub>
                              <m:r>
                                <a:rPr lang="en-US" sz="2300" b="1" i="1">
                                  <a:solidFill>
                                    <a:srgbClr val="0000CC"/>
                                  </a:solidFill>
                                  <a:latin typeface="Cambria Math" panose="02040503050406030204" pitchFamily="18" charset="0"/>
                                  <a:cs typeface="Times New Roman" panose="02020603050405020304" pitchFamily="18" charset="0"/>
                                </a:rPr>
                                <m:t>𝟏</m:t>
                              </m:r>
                            </m:sub>
                          </m:sSub>
                          <m:r>
                            <a:rPr lang="en-US" sz="2300" b="1" i="1">
                              <a:solidFill>
                                <a:srgbClr val="0000CC"/>
                              </a:solidFill>
                              <a:latin typeface="Cambria Math" panose="02040503050406030204" pitchFamily="18" charset="0"/>
                              <a:cs typeface="Times New Roman" panose="02020603050405020304" pitchFamily="18" charset="0"/>
                            </a:rPr>
                            <m:t>=</m:t>
                          </m:r>
                          <m:sSub>
                            <m:sSubPr>
                              <m:ctrlPr>
                                <a:rPr lang="en-US" sz="2300" b="1" i="1">
                                  <a:solidFill>
                                    <a:srgbClr val="0000CC"/>
                                  </a:solidFill>
                                  <a:latin typeface="Cambria Math" panose="02040503050406030204" pitchFamily="18" charset="0"/>
                                  <a:cs typeface="Times New Roman" panose="02020603050405020304" pitchFamily="18" charset="0"/>
                                </a:rPr>
                              </m:ctrlPr>
                            </m:sSubPr>
                            <m:e>
                              <m:acc>
                                <m:accPr>
                                  <m:chr m:val="̇"/>
                                  <m:ctrlPr>
                                    <a:rPr lang="en-US" sz="2300" b="1" i="1">
                                      <a:solidFill>
                                        <a:srgbClr val="0000CC"/>
                                      </a:solidFill>
                                      <a:latin typeface="Cambria Math" panose="02040503050406030204" pitchFamily="18" charset="0"/>
                                      <a:cs typeface="Times New Roman" panose="02020603050405020304" pitchFamily="18" charset="0"/>
                                    </a:rPr>
                                  </m:ctrlPr>
                                </m:accPr>
                                <m:e>
                                  <m:r>
                                    <a:rPr lang="en-US" sz="2300" b="1" i="1">
                                      <a:solidFill>
                                        <a:srgbClr val="0000CC"/>
                                      </a:solidFill>
                                      <a:latin typeface="Cambria Math" panose="02040503050406030204" pitchFamily="18" charset="0"/>
                                      <a:cs typeface="Times New Roman" panose="02020603050405020304" pitchFamily="18" charset="0"/>
                                    </a:rPr>
                                    <m:t>𝒄</m:t>
                                  </m:r>
                                </m:e>
                              </m:acc>
                            </m:e>
                            <m:sub>
                              <m:r>
                                <a:rPr lang="en-US" sz="2300" b="1" i="1">
                                  <a:solidFill>
                                    <a:srgbClr val="0000CC"/>
                                  </a:solidFill>
                                  <a:latin typeface="Cambria Math" panose="02040503050406030204" pitchFamily="18" charset="0"/>
                                  <a:cs typeface="Times New Roman" panose="02020603050405020304" pitchFamily="18" charset="0"/>
                                </a:rPr>
                                <m:t>𝟐</m:t>
                              </m:r>
                            </m:sub>
                          </m:sSub>
                          <m:r>
                            <a:rPr lang="en-US" sz="2300" b="1" i="1">
                              <a:solidFill>
                                <a:srgbClr val="0000CC"/>
                              </a:solidFill>
                              <a:latin typeface="Cambria Math" panose="02040503050406030204" pitchFamily="18" charset="0"/>
                              <a:cs typeface="Times New Roman" panose="02020603050405020304" pitchFamily="18" charset="0"/>
                            </a:rPr>
                            <m:t>=</m:t>
                          </m:r>
                          <m:r>
                            <a:rPr lang="en-US" sz="2300" b="1" i="1">
                              <a:solidFill>
                                <a:srgbClr val="0000CC"/>
                              </a:solidFill>
                              <a:latin typeface="Cambria Math" panose="02040503050406030204" pitchFamily="18" charset="0"/>
                              <a:cs typeface="Times New Roman" panose="02020603050405020304" pitchFamily="18" charset="0"/>
                            </a:rPr>
                            <m:t>𝟏</m:t>
                          </m:r>
                        </m:oMath>
                      </m:oMathPara>
                    </a14:m>
                    <a:endParaRPr lang="en-US" sz="2300" b="1" dirty="0" smtClean="0">
                      <a:solidFill>
                        <a:srgbClr val="0000CC"/>
                      </a:solidFill>
                      <a:latin typeface="Times New Roman" panose="02020603050405020304" pitchFamily="18" charset="0"/>
                      <a:cs typeface="Times New Roman" panose="02020603050405020304" pitchFamily="18" charset="0"/>
                    </a:endParaRPr>
                  </a:p>
                </p:txBody>
              </p:sp>
            </mc:Choice>
            <mc:Fallback xmlns="">
              <p:sp>
                <p:nvSpPr>
                  <p:cNvPr id="6" name="Rounded Rectangle 5"/>
                  <p:cNvSpPr>
                    <a:spLocks noRot="1" noChangeAspect="1" noMove="1" noResize="1" noEditPoints="1" noAdjustHandles="1" noChangeArrowheads="1" noChangeShapeType="1" noTextEdit="1"/>
                  </p:cNvSpPr>
                  <p:nvPr/>
                </p:nvSpPr>
                <p:spPr>
                  <a:xfrm>
                    <a:off x="1152486" y="4572008"/>
                    <a:ext cx="3276600" cy="1371600"/>
                  </a:xfrm>
                  <a:prstGeom prst="roundRect">
                    <a:avLst/>
                  </a:prstGeom>
                  <a:blipFill rotWithShape="1">
                    <a:blip r:embed="rId3"/>
                    <a:stretch>
                      <a:fillRect/>
                    </a:stretch>
                  </a:blipFill>
                  <a:ln w="38100"/>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ounded Rectangle 6"/>
                  <p:cNvSpPr/>
                  <p:nvPr/>
                </p:nvSpPr>
                <p:spPr>
                  <a:xfrm>
                    <a:off x="7519987" y="4572008"/>
                    <a:ext cx="3276600" cy="1371600"/>
                  </a:xfrm>
                  <a:prstGeom prst="roundRect">
                    <a:avLst/>
                  </a:prstGeom>
                  <a:solidFill>
                    <a:schemeClr val="bg1"/>
                  </a:solid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200" b="1" dirty="0" smtClean="0">
                        <a:solidFill>
                          <a:srgbClr val="C00000"/>
                        </a:solidFill>
                        <a:latin typeface="Arial Narrow" panose="020B0606020202030204" pitchFamily="34" charset="0"/>
                        <a:cs typeface="Times New Roman" panose="02020603050405020304" pitchFamily="18" charset="0"/>
                      </a:rPr>
                      <a:t>State-2: Rod-2 is in</a:t>
                    </a:r>
                  </a:p>
                  <a:p>
                    <a:pPr lvl="0"/>
                    <a14:m>
                      <m:oMathPara xmlns:m="http://schemas.openxmlformats.org/officeDocument/2006/math">
                        <m:oMathParaPr>
                          <m:jc m:val="centerGroup"/>
                        </m:oMathParaPr>
                        <m:oMath xmlns:m="http://schemas.openxmlformats.org/officeDocument/2006/math">
                          <m:acc>
                            <m:accPr>
                              <m:chr m:val="̇"/>
                              <m:ctrlPr>
                                <a:rPr lang="en-US" sz="2300" b="1" i="1">
                                  <a:solidFill>
                                    <a:srgbClr val="000000"/>
                                  </a:solidFill>
                                  <a:latin typeface="Cambria Math" panose="02040503050406030204" pitchFamily="18" charset="0"/>
                                  <a:cs typeface="Times New Roman" panose="02020603050405020304" pitchFamily="18" charset="0"/>
                                </a:rPr>
                              </m:ctrlPr>
                            </m:accPr>
                            <m:e>
                              <m:r>
                                <a:rPr lang="en-US" sz="2300" b="1" i="1">
                                  <a:solidFill>
                                    <a:srgbClr val="000000"/>
                                  </a:solidFill>
                                  <a:latin typeface="Cambria Math" panose="02040503050406030204" pitchFamily="18" charset="0"/>
                                  <a:cs typeface="Times New Roman" panose="02020603050405020304" pitchFamily="18" charset="0"/>
                                </a:rPr>
                                <m:t>𝒙</m:t>
                              </m:r>
                            </m:e>
                          </m:acc>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𝟎</m:t>
                          </m:r>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𝟏</m:t>
                          </m:r>
                          <m:r>
                            <a:rPr lang="en-US" sz="2300" b="1" i="1">
                              <a:solidFill>
                                <a:srgbClr val="000000"/>
                              </a:solidFill>
                              <a:latin typeface="Cambria Math" panose="02040503050406030204" pitchFamily="18" charset="0"/>
                              <a:cs typeface="Times New Roman" panose="02020603050405020304" pitchFamily="18" charset="0"/>
                            </a:rPr>
                            <m:t>𝒙</m:t>
                          </m:r>
                          <m:r>
                            <a:rPr lang="en-US" sz="2300" b="1" i="1">
                              <a:solidFill>
                                <a:srgbClr val="000000"/>
                              </a:solidFill>
                              <a:latin typeface="Cambria Math" panose="02040503050406030204" pitchFamily="18" charset="0"/>
                              <a:cs typeface="Times New Roman" panose="02020603050405020304" pitchFamily="18" charset="0"/>
                            </a:rPr>
                            <m:t> −</m:t>
                          </m:r>
                          <m:r>
                            <a:rPr lang="en-US" sz="2300" b="1" i="1" smtClean="0">
                              <a:solidFill>
                                <a:srgbClr val="000000"/>
                              </a:solidFill>
                              <a:latin typeface="Cambria Math" panose="02040503050406030204" pitchFamily="18" charset="0"/>
                              <a:cs typeface="Times New Roman" panose="02020603050405020304" pitchFamily="18" charset="0"/>
                            </a:rPr>
                            <m:t>𝟔𝟎</m:t>
                          </m:r>
                        </m:oMath>
                      </m:oMathPara>
                    </a14:m>
                    <a:endParaRPr lang="en-US" sz="2300" b="1" dirty="0" smtClean="0">
                      <a:solidFill>
                        <a:srgbClr val="000000"/>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300" b="1" i="1" smtClean="0">
                                  <a:solidFill>
                                    <a:srgbClr val="0000CC"/>
                                  </a:solidFill>
                                  <a:latin typeface="Cambria Math" panose="02040503050406030204" pitchFamily="18" charset="0"/>
                                  <a:cs typeface="Times New Roman" panose="02020603050405020304" pitchFamily="18" charset="0"/>
                                </a:rPr>
                              </m:ctrlPr>
                            </m:sSubPr>
                            <m:e>
                              <m:acc>
                                <m:accPr>
                                  <m:chr m:val="̇"/>
                                  <m:ctrlPr>
                                    <a:rPr lang="en-US" sz="2300" b="1" i="1">
                                      <a:solidFill>
                                        <a:srgbClr val="0000CC"/>
                                      </a:solidFill>
                                      <a:latin typeface="Cambria Math" panose="02040503050406030204" pitchFamily="18" charset="0"/>
                                      <a:cs typeface="Times New Roman" panose="02020603050405020304" pitchFamily="18" charset="0"/>
                                    </a:rPr>
                                  </m:ctrlPr>
                                </m:accPr>
                                <m:e>
                                  <m:r>
                                    <a:rPr lang="en-US" sz="2300" b="1" i="1">
                                      <a:solidFill>
                                        <a:srgbClr val="0000CC"/>
                                      </a:solidFill>
                                      <a:latin typeface="Cambria Math" panose="02040503050406030204" pitchFamily="18" charset="0"/>
                                      <a:cs typeface="Times New Roman" panose="02020603050405020304" pitchFamily="18" charset="0"/>
                                    </a:rPr>
                                    <m:t>𝒄</m:t>
                                  </m:r>
                                </m:e>
                              </m:acc>
                            </m:e>
                            <m:sub>
                              <m:r>
                                <a:rPr lang="en-US" sz="2300" b="1" i="1">
                                  <a:solidFill>
                                    <a:srgbClr val="0000CC"/>
                                  </a:solidFill>
                                  <a:latin typeface="Cambria Math" panose="02040503050406030204" pitchFamily="18" charset="0"/>
                                  <a:cs typeface="Times New Roman" panose="02020603050405020304" pitchFamily="18" charset="0"/>
                                </a:rPr>
                                <m:t>𝟏</m:t>
                              </m:r>
                            </m:sub>
                          </m:sSub>
                          <m:r>
                            <a:rPr lang="en-US" sz="2300" b="1" i="1">
                              <a:solidFill>
                                <a:srgbClr val="0000CC"/>
                              </a:solidFill>
                              <a:latin typeface="Cambria Math" panose="02040503050406030204" pitchFamily="18" charset="0"/>
                              <a:cs typeface="Times New Roman" panose="02020603050405020304" pitchFamily="18" charset="0"/>
                            </a:rPr>
                            <m:t>=</m:t>
                          </m:r>
                          <m:sSub>
                            <m:sSubPr>
                              <m:ctrlPr>
                                <a:rPr lang="en-US" sz="2300" b="1" i="1">
                                  <a:solidFill>
                                    <a:srgbClr val="0000CC"/>
                                  </a:solidFill>
                                  <a:latin typeface="Cambria Math" panose="02040503050406030204" pitchFamily="18" charset="0"/>
                                  <a:cs typeface="Times New Roman" panose="02020603050405020304" pitchFamily="18" charset="0"/>
                                </a:rPr>
                              </m:ctrlPr>
                            </m:sSubPr>
                            <m:e>
                              <m:acc>
                                <m:accPr>
                                  <m:chr m:val="̇"/>
                                  <m:ctrlPr>
                                    <a:rPr lang="en-US" sz="2300" b="1" i="1">
                                      <a:solidFill>
                                        <a:srgbClr val="0000CC"/>
                                      </a:solidFill>
                                      <a:latin typeface="Cambria Math" panose="02040503050406030204" pitchFamily="18" charset="0"/>
                                      <a:cs typeface="Times New Roman" panose="02020603050405020304" pitchFamily="18" charset="0"/>
                                    </a:rPr>
                                  </m:ctrlPr>
                                </m:accPr>
                                <m:e>
                                  <m:r>
                                    <a:rPr lang="en-US" sz="2300" b="1" i="1">
                                      <a:solidFill>
                                        <a:srgbClr val="0000CC"/>
                                      </a:solidFill>
                                      <a:latin typeface="Cambria Math" panose="02040503050406030204" pitchFamily="18" charset="0"/>
                                      <a:cs typeface="Times New Roman" panose="02020603050405020304" pitchFamily="18" charset="0"/>
                                    </a:rPr>
                                    <m:t>𝒄</m:t>
                                  </m:r>
                                </m:e>
                              </m:acc>
                            </m:e>
                            <m:sub>
                              <m:r>
                                <a:rPr lang="en-US" sz="2300" b="1" i="1">
                                  <a:solidFill>
                                    <a:srgbClr val="0000CC"/>
                                  </a:solidFill>
                                  <a:latin typeface="Cambria Math" panose="02040503050406030204" pitchFamily="18" charset="0"/>
                                  <a:cs typeface="Times New Roman" panose="02020603050405020304" pitchFamily="18" charset="0"/>
                                </a:rPr>
                                <m:t>𝟐</m:t>
                              </m:r>
                            </m:sub>
                          </m:sSub>
                          <m:r>
                            <a:rPr lang="en-US" sz="2300" b="1" i="1">
                              <a:solidFill>
                                <a:srgbClr val="0000CC"/>
                              </a:solidFill>
                              <a:latin typeface="Cambria Math" panose="02040503050406030204" pitchFamily="18" charset="0"/>
                              <a:cs typeface="Times New Roman" panose="02020603050405020304" pitchFamily="18" charset="0"/>
                            </a:rPr>
                            <m:t>=</m:t>
                          </m:r>
                          <m:r>
                            <a:rPr lang="en-US" sz="2300" b="1" i="1">
                              <a:solidFill>
                                <a:srgbClr val="0000CC"/>
                              </a:solidFill>
                              <a:latin typeface="Cambria Math" panose="02040503050406030204" pitchFamily="18" charset="0"/>
                              <a:cs typeface="Times New Roman" panose="02020603050405020304" pitchFamily="18" charset="0"/>
                            </a:rPr>
                            <m:t>𝟏</m:t>
                          </m:r>
                        </m:oMath>
                      </m:oMathPara>
                    </a14:m>
                    <a:endParaRPr lang="en-US" sz="2300" b="1" dirty="0">
                      <a:solidFill>
                        <a:srgbClr val="0000CC"/>
                      </a:solidFill>
                      <a:latin typeface="Times New Roman" panose="02020603050405020304" pitchFamily="18" charset="0"/>
                      <a:cs typeface="Times New Roman" panose="02020603050405020304" pitchFamily="18" charset="0"/>
                    </a:endParaRPr>
                  </a:p>
                </p:txBody>
              </p:sp>
            </mc:Choice>
            <mc:Fallback xmlns="">
              <p:sp>
                <p:nvSpPr>
                  <p:cNvPr id="7" name="Rounded Rectangle 6"/>
                  <p:cNvSpPr>
                    <a:spLocks noRot="1" noChangeAspect="1" noMove="1" noResize="1" noEditPoints="1" noAdjustHandles="1" noChangeArrowheads="1" noChangeShapeType="1" noTextEdit="1"/>
                  </p:cNvSpPr>
                  <p:nvPr/>
                </p:nvSpPr>
                <p:spPr>
                  <a:xfrm>
                    <a:off x="7519987" y="4572008"/>
                    <a:ext cx="3276600" cy="1371600"/>
                  </a:xfrm>
                  <a:prstGeom prst="roundRect">
                    <a:avLst/>
                  </a:prstGeom>
                  <a:blipFill rotWithShape="1">
                    <a:blip r:embed="rId4"/>
                    <a:stretch>
                      <a:fillRect/>
                    </a:stretch>
                  </a:blipFill>
                  <a:ln w="38100"/>
                  <a:effectLst/>
                </p:spPr>
                <p:txBody>
                  <a:bodyPr/>
                  <a:lstStyle/>
                  <a:p>
                    <a:r>
                      <a:rPr lang="en-IN">
                        <a:noFill/>
                      </a:rPr>
                      <a:t> </a:t>
                    </a:r>
                  </a:p>
                </p:txBody>
              </p:sp>
            </mc:Fallback>
          </mc:AlternateContent>
          <p:sp>
            <p:nvSpPr>
              <p:cNvPr id="11" name="Arc 10"/>
              <p:cNvSpPr/>
              <p:nvPr/>
            </p:nvSpPr>
            <p:spPr>
              <a:xfrm rot="16200000">
                <a:off x="2852741" y="2771785"/>
                <a:ext cx="3086092" cy="3524251"/>
              </a:xfrm>
              <a:prstGeom prst="arc">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sp>
            <p:nvSpPr>
              <p:cNvPr id="12" name="Arc 11"/>
              <p:cNvSpPr/>
              <p:nvPr/>
            </p:nvSpPr>
            <p:spPr>
              <a:xfrm rot="5400000" flipH="1">
                <a:off x="6144943" y="2809878"/>
                <a:ext cx="3086092" cy="3524251"/>
              </a:xfrm>
              <a:prstGeom prst="arc">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cxnSp>
            <p:nvCxnSpPr>
              <p:cNvPr id="14" name="Straight Arrow Connector 13"/>
              <p:cNvCxnSpPr>
                <a:endCxn id="5" idx="0"/>
              </p:cNvCxnSpPr>
              <p:nvPr/>
            </p:nvCxnSpPr>
            <p:spPr>
              <a:xfrm>
                <a:off x="6034087" y="1352557"/>
                <a:ext cx="0" cy="10668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rot="5400000" flipV="1">
                <a:off x="6374490" y="2807381"/>
                <a:ext cx="2295523" cy="1976676"/>
              </a:xfrm>
              <a:prstGeom prst="arc">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sp>
            <p:nvSpPr>
              <p:cNvPr id="17" name="Arc 16"/>
              <p:cNvSpPr/>
              <p:nvPr/>
            </p:nvSpPr>
            <p:spPr>
              <a:xfrm rot="16200000" flipH="1" flipV="1">
                <a:off x="3296726" y="2793095"/>
                <a:ext cx="2295523" cy="1976676"/>
              </a:xfrm>
              <a:prstGeom prst="arc">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sp>
            <p:nvSpPr>
              <p:cNvPr id="18" name="TextBox 17"/>
              <p:cNvSpPr txBox="1"/>
              <p:nvPr/>
            </p:nvSpPr>
            <p:spPr>
              <a:xfrm>
                <a:off x="6157913" y="1390650"/>
                <a:ext cx="3065263" cy="830997"/>
              </a:xfrm>
              <a:prstGeom prst="rect">
                <a:avLst/>
              </a:prstGeom>
              <a:noFill/>
            </p:spPr>
            <p:txBody>
              <a:bodyPr wrap="none" rtlCol="0">
                <a:spAutoFit/>
              </a:bodyPr>
              <a:lstStyle/>
              <a:p>
                <a:r>
                  <a:rPr lang="en-US" sz="2400" b="1" i="1" dirty="0" smtClean="0">
                    <a:latin typeface="Times New Roman" panose="02020603050405020304" pitchFamily="18" charset="0"/>
                    <a:cs typeface="Times New Roman" panose="02020603050405020304" pitchFamily="18" charset="0"/>
                  </a:rPr>
                  <a:t>x = </a:t>
                </a:r>
                <a:r>
                  <a:rPr lang="en-US" sz="2400" b="1" dirty="0" smtClean="0">
                    <a:latin typeface="Times New Roman" panose="02020603050405020304" pitchFamily="18" charset="0"/>
                    <a:cs typeface="Times New Roman" panose="02020603050405020304" pitchFamily="18" charset="0"/>
                  </a:rPr>
                  <a:t>510 </a:t>
                </a:r>
                <a:r>
                  <a:rPr lang="en-US" sz="2200" b="1" dirty="0" smtClean="0">
                    <a:solidFill>
                      <a:srgbClr val="C00000"/>
                    </a:solidFill>
                    <a:latin typeface="Arial Narrow" panose="020B0606020202030204" pitchFamily="34" charset="0"/>
                    <a:cs typeface="Times New Roman" panose="02020603050405020304" pitchFamily="18" charset="0"/>
                  </a:rPr>
                  <a:t>(Initial condition)</a:t>
                </a:r>
              </a:p>
              <a:p>
                <a:r>
                  <a:rPr lang="en-US" sz="2400" b="1" i="1" dirty="0">
                    <a:solidFill>
                      <a:srgbClr val="0000CC"/>
                    </a:solidFill>
                    <a:latin typeface="Times New Roman" panose="02020603050405020304" pitchFamily="18" charset="0"/>
                    <a:cs typeface="Times New Roman" panose="02020603050405020304" pitchFamily="18" charset="0"/>
                  </a:rPr>
                  <a:t>c</a:t>
                </a:r>
                <a:r>
                  <a:rPr lang="en-US" sz="2400" b="1" i="1" baseline="-25000" dirty="0" smtClean="0">
                    <a:solidFill>
                      <a:srgbClr val="0000CC"/>
                    </a:solidFill>
                    <a:latin typeface="Times New Roman" panose="02020603050405020304" pitchFamily="18" charset="0"/>
                    <a:cs typeface="Times New Roman" panose="02020603050405020304" pitchFamily="18" charset="0"/>
                  </a:rPr>
                  <a:t>1</a:t>
                </a:r>
                <a:r>
                  <a:rPr lang="en-US" sz="2400" b="1" i="1" dirty="0" smtClean="0">
                    <a:solidFill>
                      <a:srgbClr val="0000CC"/>
                    </a:solidFill>
                    <a:latin typeface="Times New Roman" panose="02020603050405020304" pitchFamily="18" charset="0"/>
                    <a:cs typeface="Times New Roman" panose="02020603050405020304" pitchFamily="18" charset="0"/>
                  </a:rPr>
                  <a:t> = c</a:t>
                </a:r>
                <a:r>
                  <a:rPr lang="en-US" sz="2400" b="1" i="1" baseline="-25000" dirty="0" smtClean="0">
                    <a:solidFill>
                      <a:srgbClr val="0000CC"/>
                    </a:solidFill>
                    <a:latin typeface="Times New Roman" panose="02020603050405020304" pitchFamily="18" charset="0"/>
                    <a:cs typeface="Times New Roman" panose="02020603050405020304" pitchFamily="18" charset="0"/>
                  </a:rPr>
                  <a:t>2</a:t>
                </a:r>
                <a:r>
                  <a:rPr lang="en-US" sz="2400" b="1" i="1" dirty="0" smtClean="0">
                    <a:solidFill>
                      <a:srgbClr val="0000CC"/>
                    </a:solidFill>
                    <a:latin typeface="Times New Roman" panose="02020603050405020304" pitchFamily="18" charset="0"/>
                    <a:cs typeface="Times New Roman" panose="02020603050405020304" pitchFamily="18" charset="0"/>
                  </a:rPr>
                  <a:t> = 20</a:t>
                </a:r>
                <a:endParaRPr lang="en-US" sz="2400" b="1" i="1" dirty="0">
                  <a:solidFill>
                    <a:srgbClr val="0000CC"/>
                  </a:solidFill>
                  <a:latin typeface="Times New Roman" panose="02020603050405020304" pitchFamily="18" charset="0"/>
                  <a:cs typeface="Times New Roman" panose="02020603050405020304" pitchFamily="18" charset="0"/>
                </a:endParaRPr>
              </a:p>
            </p:txBody>
          </p:sp>
        </p:grpSp>
        <p:sp>
          <p:nvSpPr>
            <p:cNvPr id="20" name="TextBox 19"/>
            <p:cNvSpPr txBox="1"/>
            <p:nvPr/>
          </p:nvSpPr>
          <p:spPr>
            <a:xfrm>
              <a:off x="1728787" y="3295664"/>
              <a:ext cx="1053494" cy="461665"/>
            </a:xfrm>
            <a:prstGeom prst="rect">
              <a:avLst/>
            </a:prstGeom>
            <a:noFill/>
          </p:spPr>
          <p:txBody>
            <a:bodyPr wrap="none" rtlCol="0">
              <a:spAutoFit/>
            </a:bodyPr>
            <a:lstStyle/>
            <a:p>
              <a:r>
                <a:rPr lang="en-US" sz="2400" b="1" i="1" dirty="0" smtClean="0">
                  <a:solidFill>
                    <a:srgbClr val="0000CC"/>
                  </a:solidFill>
                  <a:latin typeface="Times New Roman" panose="02020603050405020304" pitchFamily="18" charset="0"/>
                  <a:cs typeface="Times New Roman" panose="02020603050405020304" pitchFamily="18" charset="0"/>
                </a:rPr>
                <a:t>c</a:t>
              </a:r>
              <a:r>
                <a:rPr lang="en-US" sz="2400" b="1" i="1" baseline="-25000" dirty="0" smtClean="0">
                  <a:solidFill>
                    <a:srgbClr val="0000CC"/>
                  </a:solidFill>
                  <a:latin typeface="Times New Roman" panose="02020603050405020304" pitchFamily="18" charset="0"/>
                  <a:cs typeface="Times New Roman" panose="02020603050405020304" pitchFamily="18" charset="0"/>
                </a:rPr>
                <a:t>1</a:t>
              </a:r>
              <a:r>
                <a:rPr lang="en-US" sz="2400" b="1" i="1" dirty="0" smtClean="0">
                  <a:solidFill>
                    <a:srgbClr val="0000CC"/>
                  </a:solidFill>
                  <a:latin typeface="Times New Roman" panose="02020603050405020304" pitchFamily="18" charset="0"/>
                  <a:cs typeface="Times New Roman" panose="02020603050405020304" pitchFamily="18" charset="0"/>
                </a:rPr>
                <a:t> </a:t>
              </a:r>
              <a:r>
                <a:rPr lang="en-US" sz="2400" b="1" dirty="0" smtClean="0">
                  <a:solidFill>
                    <a:srgbClr val="0000CC"/>
                  </a:solidFill>
                  <a:latin typeface="Times New Roman" panose="02020603050405020304" pitchFamily="18" charset="0"/>
                  <a:cs typeface="Times New Roman" panose="02020603050405020304" pitchFamily="18" charset="0"/>
                  <a:sym typeface="Symbol" panose="05050102010706020507" pitchFamily="18" charset="2"/>
                </a:rPr>
                <a:t> </a:t>
              </a:r>
              <a:r>
                <a:rPr lang="en-US" sz="2400" b="1" i="1" dirty="0" smtClean="0">
                  <a:solidFill>
                    <a:srgbClr val="0000CC"/>
                  </a:solidFill>
                  <a:latin typeface="Times New Roman" panose="02020603050405020304" pitchFamily="18" charset="0"/>
                  <a:cs typeface="Times New Roman" panose="02020603050405020304" pitchFamily="18" charset="0"/>
                </a:rPr>
                <a:t>20</a:t>
              </a:r>
              <a:endParaRPr lang="en-US" sz="2400" b="1" i="1" dirty="0">
                <a:solidFill>
                  <a:srgbClr val="0000CC"/>
                </a:solidFill>
                <a:latin typeface="Times New Roman" panose="02020603050405020304" pitchFamily="18" charset="0"/>
                <a:cs typeface="Times New Roman" panose="02020603050405020304" pitchFamily="18" charset="0"/>
              </a:endParaRPr>
            </a:p>
          </p:txBody>
        </p:sp>
        <p:sp>
          <p:nvSpPr>
            <p:cNvPr id="21" name="TextBox 20"/>
            <p:cNvSpPr txBox="1"/>
            <p:nvPr/>
          </p:nvSpPr>
          <p:spPr>
            <a:xfrm>
              <a:off x="8432869" y="3358949"/>
              <a:ext cx="1053494" cy="461665"/>
            </a:xfrm>
            <a:prstGeom prst="rect">
              <a:avLst/>
            </a:prstGeom>
            <a:noFill/>
          </p:spPr>
          <p:txBody>
            <a:bodyPr wrap="none" rtlCol="0">
              <a:spAutoFit/>
            </a:bodyPr>
            <a:lstStyle/>
            <a:p>
              <a:r>
                <a:rPr lang="en-US" sz="2400" b="1" i="1" dirty="0" smtClean="0">
                  <a:solidFill>
                    <a:srgbClr val="0000CC"/>
                  </a:solidFill>
                  <a:latin typeface="Times New Roman" panose="02020603050405020304" pitchFamily="18" charset="0"/>
                  <a:cs typeface="Times New Roman" panose="02020603050405020304" pitchFamily="18" charset="0"/>
                </a:rPr>
                <a:t>c</a:t>
              </a:r>
              <a:r>
                <a:rPr lang="en-US" sz="2400" b="1" i="1" baseline="-25000" dirty="0">
                  <a:solidFill>
                    <a:srgbClr val="0000CC"/>
                  </a:solidFill>
                  <a:latin typeface="Times New Roman" panose="02020603050405020304" pitchFamily="18" charset="0"/>
                  <a:cs typeface="Times New Roman" panose="02020603050405020304" pitchFamily="18" charset="0"/>
                </a:rPr>
                <a:t>2</a:t>
              </a:r>
              <a:r>
                <a:rPr lang="en-US" sz="2400" b="1" i="1" dirty="0" smtClean="0">
                  <a:solidFill>
                    <a:srgbClr val="0000CC"/>
                  </a:solidFill>
                  <a:latin typeface="Times New Roman" panose="02020603050405020304" pitchFamily="18" charset="0"/>
                  <a:cs typeface="Times New Roman" panose="02020603050405020304" pitchFamily="18" charset="0"/>
                </a:rPr>
                <a:t> </a:t>
              </a:r>
              <a:r>
                <a:rPr lang="en-US" sz="2400" b="1" dirty="0" smtClean="0">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sz="2400" b="1" i="1" dirty="0" smtClean="0">
                  <a:solidFill>
                    <a:srgbClr val="0000CC"/>
                  </a:solidFill>
                  <a:latin typeface="Times New Roman" panose="02020603050405020304" pitchFamily="18" charset="0"/>
                  <a:cs typeface="Times New Roman" panose="02020603050405020304" pitchFamily="18" charset="0"/>
                  <a:sym typeface="Symbol" panose="05050102010706020507" pitchFamily="18" charset="2"/>
                </a:rPr>
                <a:t> </a:t>
              </a:r>
              <a:r>
                <a:rPr lang="en-US" sz="2400" b="1" i="1" dirty="0" smtClean="0">
                  <a:solidFill>
                    <a:srgbClr val="0000CC"/>
                  </a:solidFill>
                  <a:latin typeface="Times New Roman" panose="02020603050405020304" pitchFamily="18" charset="0"/>
                  <a:cs typeface="Times New Roman" panose="02020603050405020304" pitchFamily="18" charset="0"/>
                </a:rPr>
                <a:t>20</a:t>
              </a:r>
              <a:endParaRPr lang="en-US" sz="2400" b="1" i="1" dirty="0">
                <a:solidFill>
                  <a:srgbClr val="0000CC"/>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4153376" y="5053656"/>
              <a:ext cx="1008609" cy="461665"/>
            </a:xfrm>
            <a:prstGeom prst="rect">
              <a:avLst/>
            </a:prstGeom>
            <a:noFill/>
          </p:spPr>
          <p:txBody>
            <a:bodyPr wrap="none" rtlCol="0">
              <a:spAutoFit/>
            </a:bodyPr>
            <a:lstStyle/>
            <a:p>
              <a:r>
                <a:rPr lang="en-US" sz="2400" b="1" i="1" dirty="0" smtClean="0">
                  <a:solidFill>
                    <a:srgbClr val="0000CC"/>
                  </a:solidFill>
                  <a:latin typeface="Times New Roman" panose="02020603050405020304" pitchFamily="18" charset="0"/>
                  <a:cs typeface="Times New Roman" panose="02020603050405020304" pitchFamily="18" charset="0"/>
                </a:rPr>
                <a:t>c</a:t>
              </a:r>
              <a:r>
                <a:rPr lang="en-US" sz="2400" b="1" i="1" baseline="-25000" dirty="0" smtClean="0">
                  <a:solidFill>
                    <a:srgbClr val="0000CC"/>
                  </a:solidFill>
                  <a:latin typeface="Times New Roman" panose="02020603050405020304" pitchFamily="18" charset="0"/>
                  <a:cs typeface="Times New Roman" panose="02020603050405020304" pitchFamily="18" charset="0"/>
                </a:rPr>
                <a:t>1</a:t>
              </a:r>
              <a:r>
                <a:rPr lang="en-US" sz="2400" b="1" i="1" dirty="0" smtClean="0">
                  <a:solidFill>
                    <a:srgbClr val="0000CC"/>
                  </a:solidFill>
                  <a:latin typeface="Times New Roman" panose="02020603050405020304" pitchFamily="18" charset="0"/>
                  <a:cs typeface="Times New Roman" panose="02020603050405020304" pitchFamily="18" charset="0"/>
                </a:rPr>
                <a:t> </a:t>
              </a:r>
              <a:r>
                <a:rPr lang="en-US" sz="2400" b="1" dirty="0" smtClean="0">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sz="2400" b="1" i="1" dirty="0" smtClean="0">
                  <a:solidFill>
                    <a:srgbClr val="0000CC"/>
                  </a:solidFill>
                  <a:latin typeface="Times New Roman" panose="02020603050405020304" pitchFamily="18" charset="0"/>
                  <a:cs typeface="Times New Roman" panose="02020603050405020304" pitchFamily="18" charset="0"/>
                  <a:sym typeface="Symbol" panose="05050102010706020507" pitchFamily="18" charset="2"/>
                </a:rPr>
                <a:t> </a:t>
              </a:r>
              <a:r>
                <a:rPr lang="en-US" sz="2400" b="1" i="1" dirty="0" smtClean="0">
                  <a:solidFill>
                    <a:srgbClr val="0000CC"/>
                  </a:solidFill>
                  <a:latin typeface="Times New Roman" panose="02020603050405020304" pitchFamily="18" charset="0"/>
                  <a:cs typeface="Times New Roman" panose="02020603050405020304" pitchFamily="18" charset="0"/>
                </a:rPr>
                <a:t>0</a:t>
              </a:r>
              <a:endParaRPr lang="en-US" sz="2400" b="1" i="1" dirty="0">
                <a:solidFill>
                  <a:srgbClr val="0000CC"/>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5758767" y="5141568"/>
              <a:ext cx="1008609" cy="461665"/>
            </a:xfrm>
            <a:prstGeom prst="rect">
              <a:avLst/>
            </a:prstGeom>
            <a:noFill/>
          </p:spPr>
          <p:txBody>
            <a:bodyPr wrap="none" rtlCol="0">
              <a:spAutoFit/>
            </a:bodyPr>
            <a:lstStyle/>
            <a:p>
              <a:r>
                <a:rPr lang="en-US" sz="2400" b="1" i="1" dirty="0" smtClean="0">
                  <a:solidFill>
                    <a:srgbClr val="0000CC"/>
                  </a:solidFill>
                  <a:latin typeface="Times New Roman" panose="02020603050405020304" pitchFamily="18" charset="0"/>
                  <a:cs typeface="Times New Roman" panose="02020603050405020304" pitchFamily="18" charset="0"/>
                </a:rPr>
                <a:t>c</a:t>
              </a:r>
              <a:r>
                <a:rPr lang="en-US" sz="2400" b="1" i="1" baseline="-25000" dirty="0">
                  <a:solidFill>
                    <a:srgbClr val="0000CC"/>
                  </a:solidFill>
                  <a:latin typeface="Times New Roman" panose="02020603050405020304" pitchFamily="18" charset="0"/>
                  <a:cs typeface="Times New Roman" panose="02020603050405020304" pitchFamily="18" charset="0"/>
                </a:rPr>
                <a:t>2</a:t>
              </a:r>
              <a:r>
                <a:rPr lang="en-US" sz="2400" b="1" i="1" dirty="0" smtClean="0">
                  <a:solidFill>
                    <a:srgbClr val="0000CC"/>
                  </a:solidFill>
                  <a:latin typeface="Times New Roman" panose="02020603050405020304" pitchFamily="18" charset="0"/>
                  <a:cs typeface="Times New Roman" panose="02020603050405020304" pitchFamily="18" charset="0"/>
                </a:rPr>
                <a:t> </a:t>
              </a:r>
              <a:r>
                <a:rPr lang="en-US" sz="2400" b="1" dirty="0" smtClean="0">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sz="2400" b="1" i="1" dirty="0" smtClean="0">
                  <a:solidFill>
                    <a:srgbClr val="0000CC"/>
                  </a:solidFill>
                  <a:latin typeface="Times New Roman" panose="02020603050405020304" pitchFamily="18" charset="0"/>
                  <a:cs typeface="Times New Roman" panose="02020603050405020304" pitchFamily="18" charset="0"/>
                  <a:sym typeface="Symbol" panose="05050102010706020507" pitchFamily="18" charset="2"/>
                </a:rPr>
                <a:t> </a:t>
              </a:r>
              <a:r>
                <a:rPr lang="en-US" sz="2400" b="1" i="1" dirty="0" smtClean="0">
                  <a:solidFill>
                    <a:srgbClr val="0000CC"/>
                  </a:solidFill>
                  <a:latin typeface="Times New Roman" panose="02020603050405020304" pitchFamily="18" charset="0"/>
                  <a:cs typeface="Times New Roman" panose="02020603050405020304" pitchFamily="18" charset="0"/>
                </a:rPr>
                <a:t>0</a:t>
              </a:r>
              <a:endParaRPr lang="en-US" sz="2400" b="1" i="1" dirty="0">
                <a:solidFill>
                  <a:srgbClr val="0000CC"/>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4081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First-cut strategy on Hybrid Automaton</a:t>
            </a:r>
            <a:endParaRPr lang="en-US" dirty="0"/>
          </a:p>
        </p:txBody>
      </p:sp>
      <p:sp>
        <p:nvSpPr>
          <p:cNvPr id="3" name="Footer Placeholder 2"/>
          <p:cNvSpPr>
            <a:spLocks noGrp="1"/>
          </p:cNvSpPr>
          <p:nvPr>
            <p:ph type="ftr" sz="quarter" idx="11"/>
          </p:nvPr>
        </p:nvSpPr>
        <p:spPr/>
        <p:txBody>
          <a:bodyPr/>
          <a:lstStyle/>
          <a:p>
            <a:r>
              <a:rPr lang="en-IN" smtClean="0"/>
              <a:t>INDIAN INSTITUTE OF TECHNOLOGY KHARAGPUR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15" name="Content Placeholder 5"/>
          <p:cNvSpPr txBox="1">
            <a:spLocks/>
          </p:cNvSpPr>
          <p:nvPr/>
        </p:nvSpPr>
        <p:spPr>
          <a:xfrm>
            <a:off x="585787" y="1062320"/>
            <a:ext cx="11422282" cy="785530"/>
          </a:xfrm>
          <a:prstGeom prst="rect">
            <a:avLst/>
          </a:prstGeom>
          <a:ln w="28575">
            <a:solidFill>
              <a:srgbClr val="0000CC"/>
            </a:solidFill>
          </a:ln>
        </p:spPr>
        <p:txBody>
          <a:bodyPr>
            <a:normAutofit lnSpcReduction="10000"/>
          </a:bodyPr>
          <a:lstStyle>
            <a:lvl1pPr marL="0" indent="0" algn="l" defTabSz="1028700" rtl="0" eaLnBrk="1" latinLnBrk="0" hangingPunct="1">
              <a:spcBef>
                <a:spcPct val="20000"/>
              </a:spcBef>
              <a:spcAft>
                <a:spcPts val="675"/>
              </a:spcAft>
              <a:buFont typeface="Arial" pitchFamily="34" charset="0"/>
              <a:buNone/>
              <a:defRPr sz="2300" b="1" kern="1200">
                <a:solidFill>
                  <a:schemeClr val="tx1"/>
                </a:solidFill>
                <a:latin typeface="Arial Narrow" panose="020B0606020202030204" pitchFamily="34" charset="0"/>
                <a:ea typeface="+mn-ea"/>
                <a:cs typeface="+mn-cs"/>
              </a:defRPr>
            </a:lvl1pPr>
            <a:lvl2pPr marL="514350" indent="-205740" algn="l" defTabSz="1028700" rtl="0" eaLnBrk="1" latinLnBrk="0" hangingPunct="1">
              <a:spcBef>
                <a:spcPct val="20000"/>
              </a:spcBef>
              <a:buClr>
                <a:schemeClr val="tx2"/>
              </a:buClr>
              <a:buFont typeface="Arial" pitchFamily="34" charset="0"/>
              <a:buChar char="•"/>
              <a:defRPr sz="2300" b="1" kern="1200">
                <a:solidFill>
                  <a:srgbClr val="002060"/>
                </a:solidFill>
                <a:latin typeface="Arial Narrow" panose="020B0606020202030204" pitchFamily="34" charset="0"/>
                <a:ea typeface="+mn-ea"/>
                <a:cs typeface="+mn-cs"/>
              </a:defRPr>
            </a:lvl2pPr>
            <a:lvl3pPr marL="1285875" indent="-257175" algn="l" defTabSz="1028700" rtl="0" eaLnBrk="1" latinLnBrk="0" hangingPunct="1">
              <a:spcBef>
                <a:spcPct val="20000"/>
              </a:spcBef>
              <a:buClr>
                <a:schemeClr val="tx2"/>
              </a:buClr>
              <a:buFont typeface="Arial" pitchFamily="34" charset="0"/>
              <a:buChar char="•"/>
              <a:defRPr sz="2300" b="1" kern="1200">
                <a:solidFill>
                  <a:srgbClr val="C00000"/>
                </a:solidFill>
                <a:latin typeface="Arial Narrow" panose="020B0606020202030204" pitchFamily="34" charset="0"/>
                <a:ea typeface="+mn-ea"/>
                <a:cs typeface="+mn-cs"/>
              </a:defRPr>
            </a:lvl3pPr>
            <a:lvl4pPr marL="1800225" indent="-257175" algn="l" defTabSz="1028700" rtl="0" eaLnBrk="1" latinLnBrk="0" hangingPunct="1">
              <a:spcBef>
                <a:spcPct val="20000"/>
              </a:spcBef>
              <a:buClr>
                <a:schemeClr val="tx2"/>
              </a:buClr>
              <a:buFont typeface="Arial" pitchFamily="34" charset="0"/>
              <a:buChar char="•"/>
              <a:defRPr sz="2300" b="1" kern="1200">
                <a:solidFill>
                  <a:srgbClr val="7030A0"/>
                </a:solidFill>
                <a:latin typeface="Arial Narrow" panose="020B0606020202030204" pitchFamily="34" charset="0"/>
                <a:ea typeface="+mn-ea"/>
                <a:cs typeface="+mn-cs"/>
              </a:defRPr>
            </a:lvl4pPr>
            <a:lvl5pPr marL="2314575" indent="-257175" algn="l" defTabSz="1028700" rtl="0" eaLnBrk="1" latinLnBrk="0" hangingPunct="1">
              <a:spcBef>
                <a:spcPct val="20000"/>
              </a:spcBef>
              <a:buClr>
                <a:schemeClr val="tx2"/>
              </a:buClr>
              <a:buFont typeface="Arial" pitchFamily="34" charset="0"/>
              <a:buChar char="•"/>
              <a:defRPr sz="2300" b="1" kern="1200" baseline="0">
                <a:solidFill>
                  <a:schemeClr val="tx1"/>
                </a:solidFill>
                <a:latin typeface="Arial Narrow" panose="020B0606020202030204" pitchFamily="34" charset="0"/>
                <a:ea typeface="+mn-ea"/>
                <a:cs typeface="+mn-cs"/>
              </a:defRPr>
            </a:lvl5pPr>
            <a:lvl6pPr marL="28289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6pPr>
            <a:lvl7pPr marL="33432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7pPr>
            <a:lvl8pPr marL="38576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8pPr>
            <a:lvl9pPr marL="43719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9pPr>
          </a:lstStyle>
          <a:p>
            <a:pPr>
              <a:spcBef>
                <a:spcPts val="0"/>
              </a:spcBef>
              <a:spcAft>
                <a:spcPts val="0"/>
              </a:spcAft>
            </a:pPr>
            <a:r>
              <a:rPr lang="en-US" dirty="0" smtClean="0"/>
              <a:t>Move an available rod in after temperature rises above 550. Remove the rod after the temperature drops to 510 or below.</a:t>
            </a:r>
            <a:endParaRPr lang="en-US" i="1" dirty="0" smtClean="0">
              <a:solidFill>
                <a:srgbClr val="0000CC"/>
              </a:solidFill>
              <a:cs typeface="Times New Roman" panose="02020603050405020304" pitchFamily="18" charset="0"/>
            </a:endParaRPr>
          </a:p>
        </p:txBody>
      </p:sp>
      <p:grpSp>
        <p:nvGrpSpPr>
          <p:cNvPr id="8" name="Group 7"/>
          <p:cNvGrpSpPr/>
          <p:nvPr/>
        </p:nvGrpSpPr>
        <p:grpSpPr>
          <a:xfrm>
            <a:off x="804795" y="2000250"/>
            <a:ext cx="10220392" cy="4724400"/>
            <a:chOff x="585787" y="1695450"/>
            <a:chExt cx="10220392" cy="4724400"/>
          </a:xfrm>
        </p:grpSpPr>
        <p:grpSp>
          <p:nvGrpSpPr>
            <p:cNvPr id="19" name="Group 18"/>
            <p:cNvGrpSpPr/>
            <p:nvPr/>
          </p:nvGrpSpPr>
          <p:grpSpPr>
            <a:xfrm>
              <a:off x="661987" y="1695450"/>
              <a:ext cx="9644101" cy="4724400"/>
              <a:chOff x="1152486" y="1390650"/>
              <a:chExt cx="9644101" cy="4724400"/>
            </a:xfrm>
          </p:grpSpPr>
          <mc:AlternateContent xmlns:mc="http://schemas.openxmlformats.org/markup-compatibility/2006" xmlns:a14="http://schemas.microsoft.com/office/drawing/2010/main">
            <mc:Choice Requires="a14">
              <p:sp>
                <p:nvSpPr>
                  <p:cNvPr id="5" name="Rounded Rectangle 4"/>
                  <p:cNvSpPr/>
                  <p:nvPr/>
                </p:nvSpPr>
                <p:spPr>
                  <a:xfrm>
                    <a:off x="4395787" y="2419357"/>
                    <a:ext cx="3276600" cy="1371600"/>
                  </a:xfrm>
                  <a:prstGeom prst="roundRect">
                    <a:avLst/>
                  </a:prstGeom>
                  <a:solidFill>
                    <a:schemeClr val="bg1"/>
                  </a:solid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200" b="1" dirty="0" smtClean="0">
                        <a:solidFill>
                          <a:srgbClr val="C00000"/>
                        </a:solidFill>
                        <a:latin typeface="Arial Narrow" panose="020B0606020202030204" pitchFamily="34" charset="0"/>
                        <a:cs typeface="Times New Roman" panose="02020603050405020304" pitchFamily="18" charset="0"/>
                      </a:rPr>
                      <a:t>State-1: No rods</a:t>
                    </a:r>
                  </a:p>
                  <a:p>
                    <a:pPr lvl="0"/>
                    <a14:m>
                      <m:oMathPara xmlns:m="http://schemas.openxmlformats.org/officeDocument/2006/math">
                        <m:oMathParaPr>
                          <m:jc m:val="centerGroup"/>
                        </m:oMathParaPr>
                        <m:oMath xmlns:m="http://schemas.openxmlformats.org/officeDocument/2006/math">
                          <m:acc>
                            <m:accPr>
                              <m:chr m:val="̇"/>
                              <m:ctrlPr>
                                <a:rPr lang="en-US" sz="2300" b="1" i="1">
                                  <a:solidFill>
                                    <a:srgbClr val="000000"/>
                                  </a:solidFill>
                                  <a:latin typeface="Cambria Math" panose="02040503050406030204" pitchFamily="18" charset="0"/>
                                  <a:cs typeface="Times New Roman" panose="02020603050405020304" pitchFamily="18" charset="0"/>
                                </a:rPr>
                              </m:ctrlPr>
                            </m:accPr>
                            <m:e>
                              <m:r>
                                <a:rPr lang="en-US" sz="2300" b="1" i="1">
                                  <a:solidFill>
                                    <a:srgbClr val="000000"/>
                                  </a:solidFill>
                                  <a:latin typeface="Cambria Math" panose="02040503050406030204" pitchFamily="18" charset="0"/>
                                  <a:cs typeface="Times New Roman" panose="02020603050405020304" pitchFamily="18" charset="0"/>
                                </a:rPr>
                                <m:t>𝒙</m:t>
                              </m:r>
                            </m:e>
                          </m:acc>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𝟎</m:t>
                          </m:r>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𝟏</m:t>
                          </m:r>
                          <m:r>
                            <a:rPr lang="en-US" sz="2300" b="1" i="1">
                              <a:solidFill>
                                <a:srgbClr val="000000"/>
                              </a:solidFill>
                              <a:latin typeface="Cambria Math" panose="02040503050406030204" pitchFamily="18" charset="0"/>
                              <a:cs typeface="Times New Roman" panose="02020603050405020304" pitchFamily="18" charset="0"/>
                            </a:rPr>
                            <m:t>𝒙</m:t>
                          </m:r>
                          <m:r>
                            <a:rPr lang="en-US" sz="2300" b="1" i="1">
                              <a:solidFill>
                                <a:srgbClr val="000000"/>
                              </a:solidFill>
                              <a:latin typeface="Cambria Math" panose="02040503050406030204" pitchFamily="18" charset="0"/>
                              <a:cs typeface="Times New Roman" panose="02020603050405020304" pitchFamily="18" charset="0"/>
                            </a:rPr>
                            <m:t> −</m:t>
                          </m:r>
                          <m:r>
                            <a:rPr lang="en-US" sz="2300" b="1" i="1">
                              <a:solidFill>
                                <a:srgbClr val="000000"/>
                              </a:solidFill>
                              <a:latin typeface="Cambria Math" panose="02040503050406030204" pitchFamily="18" charset="0"/>
                              <a:cs typeface="Times New Roman" panose="02020603050405020304" pitchFamily="18" charset="0"/>
                            </a:rPr>
                            <m:t>𝟓𝟎</m:t>
                          </m:r>
                        </m:oMath>
                      </m:oMathPara>
                    </a14:m>
                    <a:endParaRPr lang="en-US" sz="2300" b="1" dirty="0" smtClean="0">
                      <a:solidFill>
                        <a:srgbClr val="000000"/>
                      </a:solidFill>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
                            <m:sSubPr>
                              <m:ctrlPr>
                                <a:rPr lang="en-US" sz="2300" b="1" i="1" smtClean="0">
                                  <a:solidFill>
                                    <a:schemeClr val="tx1"/>
                                  </a:solidFill>
                                  <a:latin typeface="Cambria Math" panose="02040503050406030204" pitchFamily="18" charset="0"/>
                                  <a:cs typeface="Times New Roman" panose="02020603050405020304" pitchFamily="18" charset="0"/>
                                </a:rPr>
                              </m:ctrlPr>
                            </m:sSubPr>
                            <m:e>
                              <m:acc>
                                <m:accPr>
                                  <m:chr m:val="̇"/>
                                  <m:ctrlPr>
                                    <a:rPr lang="en-US" sz="2300" b="1" i="1" smtClean="0">
                                      <a:solidFill>
                                        <a:schemeClr val="tx1"/>
                                      </a:solidFill>
                                      <a:latin typeface="Cambria Math" panose="02040503050406030204" pitchFamily="18" charset="0"/>
                                      <a:cs typeface="Times New Roman" panose="02020603050405020304" pitchFamily="18" charset="0"/>
                                    </a:rPr>
                                  </m:ctrlPr>
                                </m:accPr>
                                <m:e>
                                  <m:r>
                                    <a:rPr lang="en-US" sz="2300" b="1" i="1" smtClean="0">
                                      <a:solidFill>
                                        <a:schemeClr val="tx1"/>
                                      </a:solidFill>
                                      <a:latin typeface="Cambria Math" panose="02040503050406030204" pitchFamily="18" charset="0"/>
                                      <a:cs typeface="Times New Roman" panose="02020603050405020304" pitchFamily="18" charset="0"/>
                                    </a:rPr>
                                    <m:t>𝒄</m:t>
                                  </m:r>
                                </m:e>
                              </m:acc>
                            </m:e>
                            <m:sub>
                              <m:r>
                                <a:rPr lang="en-US" sz="2300" b="1" i="1" smtClean="0">
                                  <a:solidFill>
                                    <a:schemeClr val="tx1"/>
                                  </a:solidFill>
                                  <a:latin typeface="Cambria Math" panose="02040503050406030204" pitchFamily="18" charset="0"/>
                                  <a:cs typeface="Times New Roman" panose="02020603050405020304" pitchFamily="18" charset="0"/>
                                </a:rPr>
                                <m:t>𝟏</m:t>
                              </m:r>
                            </m:sub>
                          </m:sSub>
                          <m:r>
                            <a:rPr lang="en-US" sz="2300" b="1" i="1" smtClean="0">
                              <a:solidFill>
                                <a:schemeClr val="tx1"/>
                              </a:solidFill>
                              <a:latin typeface="Cambria Math" panose="02040503050406030204" pitchFamily="18" charset="0"/>
                              <a:cs typeface="Times New Roman" panose="02020603050405020304" pitchFamily="18" charset="0"/>
                            </a:rPr>
                            <m:t>=</m:t>
                          </m:r>
                          <m:sSub>
                            <m:sSubPr>
                              <m:ctrlPr>
                                <a:rPr lang="en-US" sz="2300" b="1" i="1" smtClean="0">
                                  <a:solidFill>
                                    <a:schemeClr val="tx1"/>
                                  </a:solidFill>
                                  <a:latin typeface="Cambria Math" panose="02040503050406030204" pitchFamily="18" charset="0"/>
                                  <a:cs typeface="Times New Roman" panose="02020603050405020304" pitchFamily="18" charset="0"/>
                                </a:rPr>
                              </m:ctrlPr>
                            </m:sSubPr>
                            <m:e>
                              <m:acc>
                                <m:accPr>
                                  <m:chr m:val="̇"/>
                                  <m:ctrlPr>
                                    <a:rPr lang="en-US" sz="2300" b="1" i="1">
                                      <a:solidFill>
                                        <a:schemeClr val="tx1"/>
                                      </a:solidFill>
                                      <a:latin typeface="Cambria Math" panose="02040503050406030204" pitchFamily="18" charset="0"/>
                                      <a:cs typeface="Times New Roman" panose="02020603050405020304" pitchFamily="18" charset="0"/>
                                    </a:rPr>
                                  </m:ctrlPr>
                                </m:accPr>
                                <m:e>
                                  <m:r>
                                    <a:rPr lang="en-US" sz="2300" b="1" i="1">
                                      <a:solidFill>
                                        <a:schemeClr val="tx1"/>
                                      </a:solidFill>
                                      <a:latin typeface="Cambria Math" panose="02040503050406030204" pitchFamily="18" charset="0"/>
                                      <a:cs typeface="Times New Roman" panose="02020603050405020304" pitchFamily="18" charset="0"/>
                                    </a:rPr>
                                    <m:t>𝒄</m:t>
                                  </m:r>
                                </m:e>
                              </m:acc>
                            </m:e>
                            <m:sub>
                              <m:r>
                                <a:rPr lang="en-US" sz="2300" b="1" i="1" smtClean="0">
                                  <a:solidFill>
                                    <a:schemeClr val="tx1"/>
                                  </a:solidFill>
                                  <a:latin typeface="Cambria Math" panose="02040503050406030204" pitchFamily="18" charset="0"/>
                                  <a:cs typeface="Times New Roman" panose="02020603050405020304" pitchFamily="18" charset="0"/>
                                </a:rPr>
                                <m:t>𝟐</m:t>
                              </m:r>
                            </m:sub>
                          </m:sSub>
                          <m:r>
                            <a:rPr lang="en-US" sz="2300" b="1" i="1" smtClean="0">
                              <a:solidFill>
                                <a:schemeClr val="tx1"/>
                              </a:solidFill>
                              <a:latin typeface="Cambria Math" panose="02040503050406030204" pitchFamily="18" charset="0"/>
                              <a:cs typeface="Times New Roman" panose="02020603050405020304" pitchFamily="18" charset="0"/>
                            </a:rPr>
                            <m:t>=</m:t>
                          </m:r>
                          <m:r>
                            <a:rPr lang="en-US" sz="2300" b="1" i="1" smtClean="0">
                              <a:solidFill>
                                <a:schemeClr val="tx1"/>
                              </a:solidFill>
                              <a:latin typeface="Cambria Math" panose="02040503050406030204" pitchFamily="18" charset="0"/>
                              <a:cs typeface="Times New Roman" panose="02020603050405020304" pitchFamily="18" charset="0"/>
                            </a:rPr>
                            <m:t>𝟏</m:t>
                          </m:r>
                        </m:oMath>
                      </m:oMathPara>
                    </a14:m>
                    <a:endParaRPr lang="en-US" sz="2300" b="1" dirty="0" smtClean="0">
                      <a:solidFill>
                        <a:schemeClr val="tx1"/>
                      </a:solidFill>
                      <a:latin typeface="Times New Roman" panose="02020603050405020304" pitchFamily="18" charset="0"/>
                      <a:cs typeface="Times New Roman" panose="02020603050405020304" pitchFamily="18" charset="0"/>
                    </a:endParaRPr>
                  </a:p>
                </p:txBody>
              </p:sp>
            </mc:Choice>
            <mc:Fallback xmlns="">
              <p:sp>
                <p:nvSpPr>
                  <p:cNvPr id="5" name="Rounded Rectangle 4"/>
                  <p:cNvSpPr>
                    <a:spLocks noRot="1" noChangeAspect="1" noMove="1" noResize="1" noEditPoints="1" noAdjustHandles="1" noChangeArrowheads="1" noChangeShapeType="1" noTextEdit="1"/>
                  </p:cNvSpPr>
                  <p:nvPr/>
                </p:nvSpPr>
                <p:spPr>
                  <a:xfrm>
                    <a:off x="4395787" y="2419357"/>
                    <a:ext cx="3276600" cy="1371600"/>
                  </a:xfrm>
                  <a:prstGeom prst="roundRect">
                    <a:avLst/>
                  </a:prstGeom>
                  <a:blipFill rotWithShape="0">
                    <a:blip r:embed="rId2"/>
                    <a:stretch>
                      <a:fillRect/>
                    </a:stretch>
                  </a:blipFill>
                  <a:ln w="38100"/>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ounded Rectangle 5"/>
                  <p:cNvSpPr/>
                  <p:nvPr/>
                </p:nvSpPr>
                <p:spPr>
                  <a:xfrm>
                    <a:off x="1152486" y="4572008"/>
                    <a:ext cx="3276600" cy="1371600"/>
                  </a:xfrm>
                  <a:prstGeom prst="roundRect">
                    <a:avLst/>
                  </a:prstGeom>
                  <a:solidFill>
                    <a:schemeClr val="bg1"/>
                  </a:solid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200" b="1" dirty="0" smtClean="0">
                        <a:solidFill>
                          <a:srgbClr val="C00000"/>
                        </a:solidFill>
                        <a:latin typeface="Arial Narrow" panose="020B0606020202030204" pitchFamily="34" charset="0"/>
                        <a:cs typeface="Times New Roman" panose="02020603050405020304" pitchFamily="18" charset="0"/>
                      </a:rPr>
                      <a:t>State-3: Rod-1 is in</a:t>
                    </a:r>
                  </a:p>
                  <a:p>
                    <a:pPr lvl="0"/>
                    <a14:m>
                      <m:oMathPara xmlns:m="http://schemas.openxmlformats.org/officeDocument/2006/math">
                        <m:oMathParaPr>
                          <m:jc m:val="centerGroup"/>
                        </m:oMathParaPr>
                        <m:oMath xmlns:m="http://schemas.openxmlformats.org/officeDocument/2006/math">
                          <m:acc>
                            <m:accPr>
                              <m:chr m:val="̇"/>
                              <m:ctrlPr>
                                <a:rPr lang="en-US" sz="2300" b="1" i="1">
                                  <a:solidFill>
                                    <a:srgbClr val="000000"/>
                                  </a:solidFill>
                                  <a:latin typeface="Cambria Math" panose="02040503050406030204" pitchFamily="18" charset="0"/>
                                  <a:cs typeface="Times New Roman" panose="02020603050405020304" pitchFamily="18" charset="0"/>
                                </a:rPr>
                              </m:ctrlPr>
                            </m:accPr>
                            <m:e>
                              <m:r>
                                <a:rPr lang="en-US" sz="2300" b="1" i="1">
                                  <a:solidFill>
                                    <a:srgbClr val="000000"/>
                                  </a:solidFill>
                                  <a:latin typeface="Cambria Math" panose="02040503050406030204" pitchFamily="18" charset="0"/>
                                  <a:cs typeface="Times New Roman" panose="02020603050405020304" pitchFamily="18" charset="0"/>
                                </a:rPr>
                                <m:t>𝒙</m:t>
                              </m:r>
                            </m:e>
                          </m:acc>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𝟎</m:t>
                          </m:r>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𝟏</m:t>
                          </m:r>
                          <m:r>
                            <a:rPr lang="en-US" sz="2300" b="1" i="1">
                              <a:solidFill>
                                <a:srgbClr val="000000"/>
                              </a:solidFill>
                              <a:latin typeface="Cambria Math" panose="02040503050406030204" pitchFamily="18" charset="0"/>
                              <a:cs typeface="Times New Roman" panose="02020603050405020304" pitchFamily="18" charset="0"/>
                            </a:rPr>
                            <m:t>𝒙</m:t>
                          </m:r>
                          <m:r>
                            <a:rPr lang="en-US" sz="2300" b="1" i="1">
                              <a:solidFill>
                                <a:srgbClr val="000000"/>
                              </a:solidFill>
                              <a:latin typeface="Cambria Math" panose="02040503050406030204" pitchFamily="18" charset="0"/>
                              <a:cs typeface="Times New Roman" panose="02020603050405020304" pitchFamily="18" charset="0"/>
                            </a:rPr>
                            <m:t> −</m:t>
                          </m:r>
                          <m:r>
                            <a:rPr lang="en-US" sz="2300" b="1" i="1">
                              <a:solidFill>
                                <a:srgbClr val="000000"/>
                              </a:solidFill>
                              <a:latin typeface="Cambria Math" panose="02040503050406030204" pitchFamily="18" charset="0"/>
                              <a:cs typeface="Times New Roman" panose="02020603050405020304" pitchFamily="18" charset="0"/>
                            </a:rPr>
                            <m:t>𝟓𝟔</m:t>
                          </m:r>
                        </m:oMath>
                      </m:oMathPara>
                    </a14:m>
                    <a:endParaRPr lang="en-US" sz="2300" b="1" dirty="0" smtClean="0">
                      <a:solidFill>
                        <a:srgbClr val="000000"/>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300" b="1" i="1" smtClean="0">
                                  <a:solidFill>
                                    <a:schemeClr val="tx1"/>
                                  </a:solidFill>
                                  <a:latin typeface="Cambria Math" panose="02040503050406030204" pitchFamily="18" charset="0"/>
                                  <a:cs typeface="Times New Roman" panose="02020603050405020304" pitchFamily="18" charset="0"/>
                                </a:rPr>
                              </m:ctrlPr>
                            </m:sSubPr>
                            <m:e>
                              <m:acc>
                                <m:accPr>
                                  <m:chr m:val="̇"/>
                                  <m:ctrlPr>
                                    <a:rPr lang="en-US" sz="2300" b="1" i="1">
                                      <a:solidFill>
                                        <a:schemeClr val="tx1"/>
                                      </a:solidFill>
                                      <a:latin typeface="Cambria Math" panose="02040503050406030204" pitchFamily="18" charset="0"/>
                                      <a:cs typeface="Times New Roman" panose="02020603050405020304" pitchFamily="18" charset="0"/>
                                    </a:rPr>
                                  </m:ctrlPr>
                                </m:accPr>
                                <m:e>
                                  <m:r>
                                    <a:rPr lang="en-US" sz="2300" b="1" i="1">
                                      <a:solidFill>
                                        <a:schemeClr val="tx1"/>
                                      </a:solidFill>
                                      <a:latin typeface="Cambria Math" panose="02040503050406030204" pitchFamily="18" charset="0"/>
                                      <a:cs typeface="Times New Roman" panose="02020603050405020304" pitchFamily="18" charset="0"/>
                                    </a:rPr>
                                    <m:t>𝒄</m:t>
                                  </m:r>
                                </m:e>
                              </m:acc>
                            </m:e>
                            <m:sub>
                              <m:r>
                                <a:rPr lang="en-US" sz="2300" b="1" i="1">
                                  <a:solidFill>
                                    <a:schemeClr val="tx1"/>
                                  </a:solidFill>
                                  <a:latin typeface="Cambria Math" panose="02040503050406030204" pitchFamily="18" charset="0"/>
                                  <a:cs typeface="Times New Roman" panose="02020603050405020304" pitchFamily="18" charset="0"/>
                                </a:rPr>
                                <m:t>𝟏</m:t>
                              </m:r>
                            </m:sub>
                          </m:sSub>
                          <m:r>
                            <a:rPr lang="en-US" sz="2300" b="1" i="1">
                              <a:solidFill>
                                <a:schemeClr val="tx1"/>
                              </a:solidFill>
                              <a:latin typeface="Cambria Math" panose="02040503050406030204" pitchFamily="18" charset="0"/>
                              <a:cs typeface="Times New Roman" panose="02020603050405020304" pitchFamily="18" charset="0"/>
                            </a:rPr>
                            <m:t>=</m:t>
                          </m:r>
                          <m:sSub>
                            <m:sSubPr>
                              <m:ctrlPr>
                                <a:rPr lang="en-US" sz="2300" b="1" i="1">
                                  <a:solidFill>
                                    <a:schemeClr val="tx1"/>
                                  </a:solidFill>
                                  <a:latin typeface="Cambria Math" panose="02040503050406030204" pitchFamily="18" charset="0"/>
                                  <a:cs typeface="Times New Roman" panose="02020603050405020304" pitchFamily="18" charset="0"/>
                                </a:rPr>
                              </m:ctrlPr>
                            </m:sSubPr>
                            <m:e>
                              <m:acc>
                                <m:accPr>
                                  <m:chr m:val="̇"/>
                                  <m:ctrlPr>
                                    <a:rPr lang="en-US" sz="2300" b="1" i="1">
                                      <a:solidFill>
                                        <a:schemeClr val="tx1"/>
                                      </a:solidFill>
                                      <a:latin typeface="Cambria Math" panose="02040503050406030204" pitchFamily="18" charset="0"/>
                                      <a:cs typeface="Times New Roman" panose="02020603050405020304" pitchFamily="18" charset="0"/>
                                    </a:rPr>
                                  </m:ctrlPr>
                                </m:accPr>
                                <m:e>
                                  <m:r>
                                    <a:rPr lang="en-US" sz="2300" b="1" i="1">
                                      <a:solidFill>
                                        <a:schemeClr val="tx1"/>
                                      </a:solidFill>
                                      <a:latin typeface="Cambria Math" panose="02040503050406030204" pitchFamily="18" charset="0"/>
                                      <a:cs typeface="Times New Roman" panose="02020603050405020304" pitchFamily="18" charset="0"/>
                                    </a:rPr>
                                    <m:t>𝒄</m:t>
                                  </m:r>
                                </m:e>
                              </m:acc>
                            </m:e>
                            <m:sub>
                              <m:r>
                                <a:rPr lang="en-US" sz="2300" b="1" i="1">
                                  <a:solidFill>
                                    <a:schemeClr val="tx1"/>
                                  </a:solidFill>
                                  <a:latin typeface="Cambria Math" panose="02040503050406030204" pitchFamily="18" charset="0"/>
                                  <a:cs typeface="Times New Roman" panose="02020603050405020304" pitchFamily="18" charset="0"/>
                                </a:rPr>
                                <m:t>𝟐</m:t>
                              </m:r>
                            </m:sub>
                          </m:sSub>
                          <m:r>
                            <a:rPr lang="en-US" sz="2300" b="1" i="1">
                              <a:solidFill>
                                <a:schemeClr val="tx1"/>
                              </a:solidFill>
                              <a:latin typeface="Cambria Math" panose="02040503050406030204" pitchFamily="18" charset="0"/>
                              <a:cs typeface="Times New Roman" panose="02020603050405020304" pitchFamily="18" charset="0"/>
                            </a:rPr>
                            <m:t>=</m:t>
                          </m:r>
                          <m:r>
                            <a:rPr lang="en-US" sz="2300" b="1" i="1">
                              <a:solidFill>
                                <a:schemeClr val="tx1"/>
                              </a:solidFill>
                              <a:latin typeface="Cambria Math" panose="02040503050406030204" pitchFamily="18" charset="0"/>
                              <a:cs typeface="Times New Roman" panose="02020603050405020304" pitchFamily="18" charset="0"/>
                            </a:rPr>
                            <m:t>𝟏</m:t>
                          </m:r>
                        </m:oMath>
                      </m:oMathPara>
                    </a14:m>
                    <a:endParaRPr lang="en-US" sz="2300" b="1" dirty="0" smtClean="0">
                      <a:solidFill>
                        <a:schemeClr val="tx1"/>
                      </a:solidFill>
                      <a:latin typeface="Times New Roman" panose="02020603050405020304" pitchFamily="18" charset="0"/>
                      <a:cs typeface="Times New Roman" panose="02020603050405020304" pitchFamily="18" charset="0"/>
                    </a:endParaRPr>
                  </a:p>
                </p:txBody>
              </p:sp>
            </mc:Choice>
            <mc:Fallback xmlns="">
              <p:sp>
                <p:nvSpPr>
                  <p:cNvPr id="6" name="Rounded Rectangle 5"/>
                  <p:cNvSpPr>
                    <a:spLocks noRot="1" noChangeAspect="1" noMove="1" noResize="1" noEditPoints="1" noAdjustHandles="1" noChangeArrowheads="1" noChangeShapeType="1" noTextEdit="1"/>
                  </p:cNvSpPr>
                  <p:nvPr/>
                </p:nvSpPr>
                <p:spPr>
                  <a:xfrm>
                    <a:off x="1152486" y="4572008"/>
                    <a:ext cx="3276600" cy="1371600"/>
                  </a:xfrm>
                  <a:prstGeom prst="roundRect">
                    <a:avLst/>
                  </a:prstGeom>
                  <a:blipFill rotWithShape="1">
                    <a:blip r:embed="rId3"/>
                    <a:stretch>
                      <a:fillRect/>
                    </a:stretch>
                  </a:blipFill>
                  <a:ln w="38100"/>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ounded Rectangle 6"/>
                  <p:cNvSpPr/>
                  <p:nvPr/>
                </p:nvSpPr>
                <p:spPr>
                  <a:xfrm>
                    <a:off x="7519987" y="4572008"/>
                    <a:ext cx="3276600" cy="1371600"/>
                  </a:xfrm>
                  <a:prstGeom prst="roundRect">
                    <a:avLst/>
                  </a:prstGeom>
                  <a:solidFill>
                    <a:schemeClr val="bg1"/>
                  </a:solid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200" b="1" dirty="0" smtClean="0">
                        <a:solidFill>
                          <a:srgbClr val="C00000"/>
                        </a:solidFill>
                        <a:latin typeface="Arial Narrow" panose="020B0606020202030204" pitchFamily="34" charset="0"/>
                        <a:cs typeface="Times New Roman" panose="02020603050405020304" pitchFamily="18" charset="0"/>
                      </a:rPr>
                      <a:t>State-2: Rod-2 is in</a:t>
                    </a:r>
                  </a:p>
                  <a:p>
                    <a:pPr lvl="0"/>
                    <a14:m>
                      <m:oMathPara xmlns:m="http://schemas.openxmlformats.org/officeDocument/2006/math">
                        <m:oMathParaPr>
                          <m:jc m:val="centerGroup"/>
                        </m:oMathParaPr>
                        <m:oMath xmlns:m="http://schemas.openxmlformats.org/officeDocument/2006/math">
                          <m:acc>
                            <m:accPr>
                              <m:chr m:val="̇"/>
                              <m:ctrlPr>
                                <a:rPr lang="en-US" sz="2300" b="1" i="1">
                                  <a:solidFill>
                                    <a:srgbClr val="000000"/>
                                  </a:solidFill>
                                  <a:latin typeface="Cambria Math" panose="02040503050406030204" pitchFamily="18" charset="0"/>
                                  <a:cs typeface="Times New Roman" panose="02020603050405020304" pitchFamily="18" charset="0"/>
                                </a:rPr>
                              </m:ctrlPr>
                            </m:accPr>
                            <m:e>
                              <m:r>
                                <a:rPr lang="en-US" sz="2300" b="1" i="1">
                                  <a:solidFill>
                                    <a:srgbClr val="000000"/>
                                  </a:solidFill>
                                  <a:latin typeface="Cambria Math" panose="02040503050406030204" pitchFamily="18" charset="0"/>
                                  <a:cs typeface="Times New Roman" panose="02020603050405020304" pitchFamily="18" charset="0"/>
                                </a:rPr>
                                <m:t>𝒙</m:t>
                              </m:r>
                            </m:e>
                          </m:acc>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𝟎</m:t>
                          </m:r>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𝟏</m:t>
                          </m:r>
                          <m:r>
                            <a:rPr lang="en-US" sz="2300" b="1" i="1">
                              <a:solidFill>
                                <a:srgbClr val="000000"/>
                              </a:solidFill>
                              <a:latin typeface="Cambria Math" panose="02040503050406030204" pitchFamily="18" charset="0"/>
                              <a:cs typeface="Times New Roman" panose="02020603050405020304" pitchFamily="18" charset="0"/>
                            </a:rPr>
                            <m:t>𝒙</m:t>
                          </m:r>
                          <m:r>
                            <a:rPr lang="en-US" sz="2300" b="1" i="1">
                              <a:solidFill>
                                <a:srgbClr val="000000"/>
                              </a:solidFill>
                              <a:latin typeface="Cambria Math" panose="02040503050406030204" pitchFamily="18" charset="0"/>
                              <a:cs typeface="Times New Roman" panose="02020603050405020304" pitchFamily="18" charset="0"/>
                            </a:rPr>
                            <m:t> −</m:t>
                          </m:r>
                          <m:r>
                            <a:rPr lang="en-US" sz="2300" b="1" i="1" smtClean="0">
                              <a:solidFill>
                                <a:srgbClr val="000000"/>
                              </a:solidFill>
                              <a:latin typeface="Cambria Math" panose="02040503050406030204" pitchFamily="18" charset="0"/>
                              <a:cs typeface="Times New Roman" panose="02020603050405020304" pitchFamily="18" charset="0"/>
                            </a:rPr>
                            <m:t>𝟔𝟎</m:t>
                          </m:r>
                        </m:oMath>
                      </m:oMathPara>
                    </a14:m>
                    <a:endParaRPr lang="en-US" sz="2300" b="1" dirty="0" smtClean="0">
                      <a:solidFill>
                        <a:srgbClr val="000000"/>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300" b="1" i="1" smtClean="0">
                                  <a:solidFill>
                                    <a:schemeClr val="tx1"/>
                                  </a:solidFill>
                                  <a:latin typeface="Cambria Math" panose="02040503050406030204" pitchFamily="18" charset="0"/>
                                  <a:cs typeface="Times New Roman" panose="02020603050405020304" pitchFamily="18" charset="0"/>
                                </a:rPr>
                              </m:ctrlPr>
                            </m:sSubPr>
                            <m:e>
                              <m:acc>
                                <m:accPr>
                                  <m:chr m:val="̇"/>
                                  <m:ctrlPr>
                                    <a:rPr lang="en-US" sz="2300" b="1" i="1">
                                      <a:solidFill>
                                        <a:schemeClr val="tx1"/>
                                      </a:solidFill>
                                      <a:latin typeface="Cambria Math" panose="02040503050406030204" pitchFamily="18" charset="0"/>
                                      <a:cs typeface="Times New Roman" panose="02020603050405020304" pitchFamily="18" charset="0"/>
                                    </a:rPr>
                                  </m:ctrlPr>
                                </m:accPr>
                                <m:e>
                                  <m:r>
                                    <a:rPr lang="en-US" sz="2300" b="1" i="1">
                                      <a:solidFill>
                                        <a:schemeClr val="tx1"/>
                                      </a:solidFill>
                                      <a:latin typeface="Cambria Math" panose="02040503050406030204" pitchFamily="18" charset="0"/>
                                      <a:cs typeface="Times New Roman" panose="02020603050405020304" pitchFamily="18" charset="0"/>
                                    </a:rPr>
                                    <m:t>𝒄</m:t>
                                  </m:r>
                                </m:e>
                              </m:acc>
                            </m:e>
                            <m:sub>
                              <m:r>
                                <a:rPr lang="en-US" sz="2300" b="1" i="1">
                                  <a:solidFill>
                                    <a:schemeClr val="tx1"/>
                                  </a:solidFill>
                                  <a:latin typeface="Cambria Math" panose="02040503050406030204" pitchFamily="18" charset="0"/>
                                  <a:cs typeface="Times New Roman" panose="02020603050405020304" pitchFamily="18" charset="0"/>
                                </a:rPr>
                                <m:t>𝟏</m:t>
                              </m:r>
                            </m:sub>
                          </m:sSub>
                          <m:r>
                            <a:rPr lang="en-US" sz="2300" b="1" i="1">
                              <a:solidFill>
                                <a:schemeClr val="tx1"/>
                              </a:solidFill>
                              <a:latin typeface="Cambria Math" panose="02040503050406030204" pitchFamily="18" charset="0"/>
                              <a:cs typeface="Times New Roman" panose="02020603050405020304" pitchFamily="18" charset="0"/>
                            </a:rPr>
                            <m:t>=</m:t>
                          </m:r>
                          <m:sSub>
                            <m:sSubPr>
                              <m:ctrlPr>
                                <a:rPr lang="en-US" sz="2300" b="1" i="1">
                                  <a:solidFill>
                                    <a:schemeClr val="tx1"/>
                                  </a:solidFill>
                                  <a:latin typeface="Cambria Math" panose="02040503050406030204" pitchFamily="18" charset="0"/>
                                  <a:cs typeface="Times New Roman" panose="02020603050405020304" pitchFamily="18" charset="0"/>
                                </a:rPr>
                              </m:ctrlPr>
                            </m:sSubPr>
                            <m:e>
                              <m:acc>
                                <m:accPr>
                                  <m:chr m:val="̇"/>
                                  <m:ctrlPr>
                                    <a:rPr lang="en-US" sz="2300" b="1" i="1">
                                      <a:solidFill>
                                        <a:schemeClr val="tx1"/>
                                      </a:solidFill>
                                      <a:latin typeface="Cambria Math" panose="02040503050406030204" pitchFamily="18" charset="0"/>
                                      <a:cs typeface="Times New Roman" panose="02020603050405020304" pitchFamily="18" charset="0"/>
                                    </a:rPr>
                                  </m:ctrlPr>
                                </m:accPr>
                                <m:e>
                                  <m:r>
                                    <a:rPr lang="en-US" sz="2300" b="1" i="1">
                                      <a:solidFill>
                                        <a:schemeClr val="tx1"/>
                                      </a:solidFill>
                                      <a:latin typeface="Cambria Math" panose="02040503050406030204" pitchFamily="18" charset="0"/>
                                      <a:cs typeface="Times New Roman" panose="02020603050405020304" pitchFamily="18" charset="0"/>
                                    </a:rPr>
                                    <m:t>𝒄</m:t>
                                  </m:r>
                                </m:e>
                              </m:acc>
                            </m:e>
                            <m:sub>
                              <m:r>
                                <a:rPr lang="en-US" sz="2300" b="1" i="1">
                                  <a:solidFill>
                                    <a:schemeClr val="tx1"/>
                                  </a:solidFill>
                                  <a:latin typeface="Cambria Math" panose="02040503050406030204" pitchFamily="18" charset="0"/>
                                  <a:cs typeface="Times New Roman" panose="02020603050405020304" pitchFamily="18" charset="0"/>
                                </a:rPr>
                                <m:t>𝟐</m:t>
                              </m:r>
                            </m:sub>
                          </m:sSub>
                          <m:r>
                            <a:rPr lang="en-US" sz="2300" b="1" i="1">
                              <a:solidFill>
                                <a:schemeClr val="tx1"/>
                              </a:solidFill>
                              <a:latin typeface="Cambria Math" panose="02040503050406030204" pitchFamily="18" charset="0"/>
                              <a:cs typeface="Times New Roman" panose="02020603050405020304" pitchFamily="18" charset="0"/>
                            </a:rPr>
                            <m:t>=</m:t>
                          </m:r>
                          <m:r>
                            <a:rPr lang="en-US" sz="2300" b="1" i="1">
                              <a:solidFill>
                                <a:schemeClr val="tx1"/>
                              </a:solidFill>
                              <a:latin typeface="Cambria Math" panose="02040503050406030204" pitchFamily="18" charset="0"/>
                              <a:cs typeface="Times New Roman" panose="02020603050405020304" pitchFamily="18" charset="0"/>
                            </a:rPr>
                            <m:t>𝟏</m:t>
                          </m:r>
                        </m:oMath>
                      </m:oMathPara>
                    </a14:m>
                    <a:endParaRPr lang="en-US" sz="23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Rounded Rectangle 6"/>
                  <p:cNvSpPr>
                    <a:spLocks noRot="1" noChangeAspect="1" noMove="1" noResize="1" noEditPoints="1" noAdjustHandles="1" noChangeArrowheads="1" noChangeShapeType="1" noTextEdit="1"/>
                  </p:cNvSpPr>
                  <p:nvPr/>
                </p:nvSpPr>
                <p:spPr>
                  <a:xfrm>
                    <a:off x="7519987" y="4572008"/>
                    <a:ext cx="3276600" cy="1371600"/>
                  </a:xfrm>
                  <a:prstGeom prst="roundRect">
                    <a:avLst/>
                  </a:prstGeom>
                  <a:blipFill rotWithShape="1">
                    <a:blip r:embed="rId4"/>
                    <a:stretch>
                      <a:fillRect/>
                    </a:stretch>
                  </a:blipFill>
                  <a:ln w="38100"/>
                  <a:effectLst/>
                </p:spPr>
                <p:txBody>
                  <a:bodyPr/>
                  <a:lstStyle/>
                  <a:p>
                    <a:r>
                      <a:rPr lang="en-IN">
                        <a:noFill/>
                      </a:rPr>
                      <a:t> </a:t>
                    </a:r>
                  </a:p>
                </p:txBody>
              </p:sp>
            </mc:Fallback>
          </mc:AlternateContent>
          <p:sp>
            <p:nvSpPr>
              <p:cNvPr id="11" name="Arc 10"/>
              <p:cNvSpPr/>
              <p:nvPr/>
            </p:nvSpPr>
            <p:spPr>
              <a:xfrm rot="16200000">
                <a:off x="2852741" y="2771785"/>
                <a:ext cx="3086092" cy="3524251"/>
              </a:xfrm>
              <a:prstGeom prst="arc">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sp>
            <p:nvSpPr>
              <p:cNvPr id="12" name="Arc 11"/>
              <p:cNvSpPr/>
              <p:nvPr/>
            </p:nvSpPr>
            <p:spPr>
              <a:xfrm rot="5400000" flipH="1">
                <a:off x="6144943" y="2809878"/>
                <a:ext cx="3086092" cy="3524251"/>
              </a:xfrm>
              <a:prstGeom prst="arc">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cxnSp>
            <p:nvCxnSpPr>
              <p:cNvPr id="14" name="Straight Arrow Connector 13"/>
              <p:cNvCxnSpPr>
                <a:endCxn id="5" idx="0"/>
              </p:cNvCxnSpPr>
              <p:nvPr/>
            </p:nvCxnSpPr>
            <p:spPr>
              <a:xfrm>
                <a:off x="6029286" y="1619250"/>
                <a:ext cx="4801" cy="800107"/>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rot="5400000" flipV="1">
                <a:off x="6374490" y="2807381"/>
                <a:ext cx="2295523" cy="1976676"/>
              </a:xfrm>
              <a:prstGeom prst="arc">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sp>
            <p:nvSpPr>
              <p:cNvPr id="17" name="Arc 16"/>
              <p:cNvSpPr/>
              <p:nvPr/>
            </p:nvSpPr>
            <p:spPr>
              <a:xfrm rot="16200000" flipH="1" flipV="1">
                <a:off x="3296726" y="2793095"/>
                <a:ext cx="2295523" cy="1976676"/>
              </a:xfrm>
              <a:prstGeom prst="arc">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sp>
            <p:nvSpPr>
              <p:cNvPr id="18" name="TextBox 17"/>
              <p:cNvSpPr txBox="1"/>
              <p:nvPr/>
            </p:nvSpPr>
            <p:spPr>
              <a:xfrm>
                <a:off x="6157913" y="1390650"/>
                <a:ext cx="3065263" cy="830997"/>
              </a:xfrm>
              <a:prstGeom prst="rect">
                <a:avLst/>
              </a:prstGeom>
              <a:noFill/>
            </p:spPr>
            <p:txBody>
              <a:bodyPr wrap="none" rtlCol="0">
                <a:spAutoFit/>
              </a:bodyPr>
              <a:lstStyle/>
              <a:p>
                <a:r>
                  <a:rPr lang="en-US" sz="2400" b="1" i="1" dirty="0" smtClean="0">
                    <a:latin typeface="Times New Roman" panose="02020603050405020304" pitchFamily="18" charset="0"/>
                    <a:cs typeface="Times New Roman" panose="02020603050405020304" pitchFamily="18" charset="0"/>
                  </a:rPr>
                  <a:t>x = </a:t>
                </a:r>
                <a:r>
                  <a:rPr lang="en-US" sz="2400" b="1" dirty="0" smtClean="0">
                    <a:latin typeface="Times New Roman" panose="02020603050405020304" pitchFamily="18" charset="0"/>
                    <a:cs typeface="Times New Roman" panose="02020603050405020304" pitchFamily="18" charset="0"/>
                  </a:rPr>
                  <a:t>510 </a:t>
                </a:r>
                <a:r>
                  <a:rPr lang="en-US" sz="2200" b="1" dirty="0" smtClean="0">
                    <a:solidFill>
                      <a:srgbClr val="C00000"/>
                    </a:solidFill>
                    <a:latin typeface="Arial Narrow" panose="020B0606020202030204" pitchFamily="34" charset="0"/>
                    <a:cs typeface="Times New Roman" panose="02020603050405020304" pitchFamily="18" charset="0"/>
                  </a:rPr>
                  <a:t>(Initial condition)</a:t>
                </a:r>
              </a:p>
              <a:p>
                <a:r>
                  <a:rPr lang="en-US" sz="2400" b="1" i="1" dirty="0">
                    <a:latin typeface="Times New Roman" panose="02020603050405020304" pitchFamily="18" charset="0"/>
                    <a:cs typeface="Times New Roman" panose="02020603050405020304" pitchFamily="18" charset="0"/>
                  </a:rPr>
                  <a:t>c</a:t>
                </a:r>
                <a:r>
                  <a:rPr lang="en-US" sz="2400" b="1" i="1" baseline="-25000" dirty="0" smtClean="0">
                    <a:latin typeface="Times New Roman" panose="02020603050405020304" pitchFamily="18" charset="0"/>
                    <a:cs typeface="Times New Roman" panose="02020603050405020304" pitchFamily="18" charset="0"/>
                  </a:rPr>
                  <a:t>1</a:t>
                </a:r>
                <a:r>
                  <a:rPr lang="en-US" sz="2400" b="1" i="1" dirty="0" smtClean="0">
                    <a:latin typeface="Times New Roman" panose="02020603050405020304" pitchFamily="18" charset="0"/>
                    <a:cs typeface="Times New Roman" panose="02020603050405020304" pitchFamily="18" charset="0"/>
                  </a:rPr>
                  <a:t> = c</a:t>
                </a:r>
                <a:r>
                  <a:rPr lang="en-US" sz="2400" b="1" i="1" baseline="-25000" dirty="0" smtClean="0">
                    <a:latin typeface="Times New Roman" panose="02020603050405020304" pitchFamily="18" charset="0"/>
                    <a:cs typeface="Times New Roman" panose="02020603050405020304" pitchFamily="18" charset="0"/>
                  </a:rPr>
                  <a:t>2</a:t>
                </a:r>
                <a:r>
                  <a:rPr lang="en-US" sz="2400" b="1" i="1" dirty="0" smtClean="0">
                    <a:latin typeface="Times New Roman" panose="02020603050405020304" pitchFamily="18" charset="0"/>
                    <a:cs typeface="Times New Roman" panose="02020603050405020304" pitchFamily="18" charset="0"/>
                  </a:rPr>
                  <a:t> = 20</a:t>
                </a:r>
                <a:endParaRPr lang="en-US" sz="2400" b="1" i="1" dirty="0">
                  <a:latin typeface="Times New Roman" panose="02020603050405020304" pitchFamily="18" charset="0"/>
                  <a:cs typeface="Times New Roman" panose="02020603050405020304" pitchFamily="18" charset="0"/>
                </a:endParaRPr>
              </a:p>
            </p:txBody>
          </p:sp>
        </p:grpSp>
        <p:sp>
          <p:nvSpPr>
            <p:cNvPr id="20" name="TextBox 19"/>
            <p:cNvSpPr txBox="1"/>
            <p:nvPr/>
          </p:nvSpPr>
          <p:spPr>
            <a:xfrm>
              <a:off x="585787" y="3062585"/>
              <a:ext cx="2593980" cy="461665"/>
            </a:xfrm>
            <a:prstGeom prst="rect">
              <a:avLst/>
            </a:prstGeom>
            <a:noFill/>
          </p:spPr>
          <p:txBody>
            <a:bodyPr wrap="none" rtlCol="0">
              <a:spAutoFit/>
            </a:bodyPr>
            <a:lstStyle/>
            <a:p>
              <a:r>
                <a:rPr lang="en-US" sz="2400" b="1" i="1" dirty="0" smtClean="0">
                  <a:solidFill>
                    <a:srgbClr val="0000CC"/>
                  </a:solidFill>
                  <a:latin typeface="Times New Roman" panose="02020603050405020304" pitchFamily="18" charset="0"/>
                  <a:cs typeface="Times New Roman" panose="02020603050405020304" pitchFamily="18" charset="0"/>
                </a:rPr>
                <a:t>x &gt; 550 </a:t>
              </a:r>
              <a:r>
                <a:rPr lang="en-US" sz="2400" b="1" dirty="0" smtClean="0">
                  <a:latin typeface="Arial Narrow" panose="020B0606020202030204" pitchFamily="34" charset="0"/>
                  <a:cs typeface="Times New Roman" panose="02020603050405020304" pitchFamily="18" charset="0"/>
                </a:rPr>
                <a:t>and </a:t>
              </a:r>
              <a:r>
                <a:rPr lang="en-US" sz="2400" b="1" i="1" dirty="0" smtClean="0">
                  <a:latin typeface="Times New Roman" panose="02020603050405020304" pitchFamily="18" charset="0"/>
                  <a:cs typeface="Times New Roman" panose="02020603050405020304" pitchFamily="18" charset="0"/>
                </a:rPr>
                <a:t>c</a:t>
              </a:r>
              <a:r>
                <a:rPr lang="en-US" sz="2400" b="1" i="1" baseline="-25000" dirty="0" smtClean="0">
                  <a:latin typeface="Times New Roman" panose="02020603050405020304" pitchFamily="18" charset="0"/>
                  <a:cs typeface="Times New Roman" panose="02020603050405020304" pitchFamily="18" charset="0"/>
                </a:rPr>
                <a:t>1</a:t>
              </a:r>
              <a:r>
                <a:rPr lang="en-US" sz="2400" b="1" i="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400" b="1" i="1" dirty="0" smtClean="0">
                  <a:latin typeface="Times New Roman" panose="02020603050405020304" pitchFamily="18" charset="0"/>
                  <a:cs typeface="Times New Roman" panose="02020603050405020304" pitchFamily="18" charset="0"/>
                </a:rPr>
                <a:t>20</a:t>
              </a:r>
              <a:endParaRPr lang="en-US" sz="2400" b="1" i="1"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8205787" y="3143250"/>
              <a:ext cx="2600392" cy="461665"/>
            </a:xfrm>
            <a:prstGeom prst="rect">
              <a:avLst/>
            </a:prstGeom>
            <a:noFill/>
          </p:spPr>
          <p:txBody>
            <a:bodyPr wrap="none" rtlCol="0">
              <a:spAutoFit/>
            </a:bodyPr>
            <a:lstStyle/>
            <a:p>
              <a:r>
                <a:rPr lang="en-US" sz="2400" b="1" i="1" dirty="0" smtClean="0">
                  <a:solidFill>
                    <a:srgbClr val="0000CC"/>
                  </a:solidFill>
                  <a:latin typeface="Times New Roman" panose="02020603050405020304" pitchFamily="18" charset="0"/>
                  <a:cs typeface="Times New Roman" panose="02020603050405020304" pitchFamily="18" charset="0"/>
                </a:rPr>
                <a:t>x &gt; 550 </a:t>
              </a:r>
              <a:r>
                <a:rPr lang="en-US" sz="2400" b="1" dirty="0" smtClean="0">
                  <a:latin typeface="Arial Narrow" panose="020B0606020202030204" pitchFamily="34" charset="0"/>
                  <a:cs typeface="Times New Roman" panose="02020603050405020304" pitchFamily="18" charset="0"/>
                </a:rPr>
                <a:t>and</a:t>
              </a:r>
              <a:r>
                <a:rPr lang="en-US" sz="2400" b="1" i="1" dirty="0" smtClean="0">
                  <a:latin typeface="Times New Roman" panose="02020603050405020304" pitchFamily="18" charset="0"/>
                  <a:cs typeface="Times New Roman" panose="02020603050405020304" pitchFamily="18" charset="0"/>
                </a:rPr>
                <a:t> c</a:t>
              </a:r>
              <a:r>
                <a:rPr lang="en-US" sz="2400" b="1" i="1" baseline="-25000" dirty="0" smtClean="0">
                  <a:latin typeface="Times New Roman" panose="02020603050405020304" pitchFamily="18" charset="0"/>
                  <a:cs typeface="Times New Roman" panose="02020603050405020304" pitchFamily="18" charset="0"/>
                </a:rPr>
                <a:t>2</a:t>
              </a:r>
              <a:r>
                <a:rPr lang="en-US" sz="2400" b="1" i="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400" b="1"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400" b="1" i="1" dirty="0" smtClean="0">
                  <a:latin typeface="Times New Roman" panose="02020603050405020304" pitchFamily="18" charset="0"/>
                  <a:cs typeface="Times New Roman" panose="02020603050405020304" pitchFamily="18" charset="0"/>
                </a:rPr>
                <a:t>20</a:t>
              </a:r>
              <a:endParaRPr lang="en-US" sz="2400" b="1" i="1"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4153376" y="5053656"/>
              <a:ext cx="1122423" cy="830997"/>
            </a:xfrm>
            <a:prstGeom prst="rect">
              <a:avLst/>
            </a:prstGeom>
            <a:noFill/>
          </p:spPr>
          <p:txBody>
            <a:bodyPr wrap="none" rtlCol="0">
              <a:spAutoFit/>
            </a:bodyPr>
            <a:lstStyle/>
            <a:p>
              <a:r>
                <a:rPr lang="en-US" sz="2400" b="1" i="1" dirty="0" smtClean="0">
                  <a:solidFill>
                    <a:srgbClr val="0000CC"/>
                  </a:solidFill>
                  <a:latin typeface="Times New Roman" panose="02020603050405020304" pitchFamily="18" charset="0"/>
                  <a:cs typeface="Times New Roman" panose="02020603050405020304" pitchFamily="18" charset="0"/>
                </a:rPr>
                <a:t>x </a:t>
              </a:r>
              <a:r>
                <a:rPr lang="en-US" sz="2400" b="1" dirty="0" smtClean="0">
                  <a:solidFill>
                    <a:srgbClr val="0000CC"/>
                  </a:solidFill>
                  <a:latin typeface="Times New Roman" panose="02020603050405020304" pitchFamily="18" charset="0"/>
                  <a:cs typeface="Times New Roman" panose="02020603050405020304" pitchFamily="18" charset="0"/>
                  <a:sym typeface="Symbol" panose="05050102010706020507" pitchFamily="18" charset="2"/>
                </a:rPr>
                <a:t> </a:t>
              </a:r>
              <a:r>
                <a:rPr lang="en-US" sz="2400" b="1" i="1" dirty="0" smtClean="0">
                  <a:solidFill>
                    <a:srgbClr val="0000CC"/>
                  </a:solidFill>
                  <a:latin typeface="Times New Roman" panose="02020603050405020304" pitchFamily="18" charset="0"/>
                  <a:cs typeface="Times New Roman" panose="02020603050405020304" pitchFamily="18" charset="0"/>
                  <a:sym typeface="Symbol" panose="05050102010706020507" pitchFamily="18" charset="2"/>
                </a:rPr>
                <a:t>510</a:t>
              </a:r>
              <a:endParaRPr lang="en-US" sz="2400" b="1" i="1" dirty="0" smtClean="0">
                <a:solidFill>
                  <a:srgbClr val="0000CC"/>
                </a:solidFill>
                <a:latin typeface="Times New Roman" panose="02020603050405020304" pitchFamily="18" charset="0"/>
                <a:cs typeface="Times New Roman" panose="02020603050405020304" pitchFamily="18" charset="0"/>
              </a:endParaRPr>
            </a:p>
            <a:p>
              <a:r>
                <a:rPr lang="en-US" sz="2400" b="1" i="1" dirty="0" smtClean="0">
                  <a:latin typeface="Times New Roman" panose="02020603050405020304" pitchFamily="18" charset="0"/>
                  <a:cs typeface="Times New Roman" panose="02020603050405020304" pitchFamily="18" charset="0"/>
                </a:rPr>
                <a:t>c</a:t>
              </a:r>
              <a:r>
                <a:rPr lang="en-US" sz="2400" b="1" i="1" baseline="-25000" dirty="0" smtClean="0">
                  <a:latin typeface="Times New Roman" panose="02020603050405020304" pitchFamily="18" charset="0"/>
                  <a:cs typeface="Times New Roman" panose="02020603050405020304" pitchFamily="18" charset="0"/>
                </a:rPr>
                <a:t>1</a:t>
              </a:r>
              <a:r>
                <a:rPr lang="en-US" sz="2400" b="1" i="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400" b="1"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400" b="1" i="1" dirty="0" smtClean="0">
                  <a:latin typeface="Times New Roman" panose="02020603050405020304" pitchFamily="18" charset="0"/>
                  <a:cs typeface="Times New Roman" panose="02020603050405020304" pitchFamily="18" charset="0"/>
                </a:rPr>
                <a:t>0</a:t>
              </a:r>
              <a:endParaRPr lang="en-US" sz="2400" b="1" i="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5758767" y="5200650"/>
              <a:ext cx="1122423" cy="830997"/>
            </a:xfrm>
            <a:prstGeom prst="rect">
              <a:avLst/>
            </a:prstGeom>
            <a:noFill/>
          </p:spPr>
          <p:txBody>
            <a:bodyPr wrap="none" rtlCol="0">
              <a:spAutoFit/>
            </a:bodyPr>
            <a:lstStyle/>
            <a:p>
              <a:r>
                <a:rPr lang="en-US" sz="2400" b="1" i="1" dirty="0">
                  <a:solidFill>
                    <a:srgbClr val="0000CC"/>
                  </a:solidFill>
                  <a:latin typeface="Times New Roman" panose="02020603050405020304" pitchFamily="18" charset="0"/>
                  <a:cs typeface="Times New Roman" panose="02020603050405020304" pitchFamily="18" charset="0"/>
                </a:rPr>
                <a:t>x </a:t>
              </a:r>
              <a:r>
                <a:rPr lang="en-US" sz="2400" b="1" dirty="0">
                  <a:solidFill>
                    <a:srgbClr val="0000CC"/>
                  </a:solidFill>
                  <a:latin typeface="Times New Roman" panose="02020603050405020304" pitchFamily="18" charset="0"/>
                  <a:cs typeface="Times New Roman" panose="02020603050405020304" pitchFamily="18" charset="0"/>
                  <a:sym typeface="Symbol" panose="05050102010706020507" pitchFamily="18" charset="2"/>
                </a:rPr>
                <a:t> </a:t>
              </a:r>
              <a:r>
                <a:rPr lang="en-US" sz="2400" b="1" i="1" dirty="0" smtClean="0">
                  <a:solidFill>
                    <a:srgbClr val="0000CC"/>
                  </a:solidFill>
                  <a:latin typeface="Times New Roman" panose="02020603050405020304" pitchFamily="18" charset="0"/>
                  <a:cs typeface="Times New Roman" panose="02020603050405020304" pitchFamily="18" charset="0"/>
                  <a:sym typeface="Symbol" panose="05050102010706020507" pitchFamily="18" charset="2"/>
                </a:rPr>
                <a:t>510</a:t>
              </a:r>
              <a:endParaRPr lang="en-US" sz="2400" b="1" i="1" dirty="0" smtClean="0">
                <a:solidFill>
                  <a:srgbClr val="0000CC"/>
                </a:solidFill>
                <a:latin typeface="Times New Roman" panose="02020603050405020304" pitchFamily="18" charset="0"/>
                <a:cs typeface="Times New Roman" panose="02020603050405020304" pitchFamily="18" charset="0"/>
              </a:endParaRPr>
            </a:p>
            <a:p>
              <a:r>
                <a:rPr lang="en-US" sz="2400" b="1" i="1" dirty="0" smtClean="0">
                  <a:latin typeface="Times New Roman" panose="02020603050405020304" pitchFamily="18" charset="0"/>
                  <a:cs typeface="Times New Roman" panose="02020603050405020304" pitchFamily="18" charset="0"/>
                </a:rPr>
                <a:t>c</a:t>
              </a:r>
              <a:r>
                <a:rPr lang="en-US" sz="2400" b="1" i="1" baseline="-25000" dirty="0" smtClean="0">
                  <a:latin typeface="Times New Roman" panose="02020603050405020304" pitchFamily="18" charset="0"/>
                  <a:cs typeface="Times New Roman" panose="02020603050405020304" pitchFamily="18" charset="0"/>
                </a:rPr>
                <a:t>2</a:t>
              </a:r>
              <a:r>
                <a:rPr lang="en-US" sz="2400" b="1" i="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400" b="1"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400" b="1" i="1" dirty="0" smtClean="0">
                  <a:latin typeface="Times New Roman" panose="02020603050405020304" pitchFamily="18" charset="0"/>
                  <a:cs typeface="Times New Roman" panose="02020603050405020304" pitchFamily="18" charset="0"/>
                </a:rPr>
                <a:t>0</a:t>
              </a:r>
              <a:endParaRPr lang="en-US" sz="2400" b="1" i="1" dirty="0">
                <a:latin typeface="Times New Roman" panose="02020603050405020304" pitchFamily="18" charset="0"/>
                <a:cs typeface="Times New Roman" panose="02020603050405020304" pitchFamily="18" charset="0"/>
              </a:endParaRPr>
            </a:p>
          </p:txBody>
        </p:sp>
      </p:grpSp>
      <p:sp>
        <p:nvSpPr>
          <p:cNvPr id="24" name="Content Placeholder 5"/>
          <p:cNvSpPr txBox="1">
            <a:spLocks/>
          </p:cNvSpPr>
          <p:nvPr/>
        </p:nvSpPr>
        <p:spPr>
          <a:xfrm rot="20631387">
            <a:off x="630126" y="2173102"/>
            <a:ext cx="4942398" cy="686096"/>
          </a:xfrm>
          <a:prstGeom prst="rect">
            <a:avLst/>
          </a:prstGeom>
          <a:solidFill>
            <a:schemeClr val="bg1"/>
          </a:solidFill>
          <a:ln w="28575">
            <a:solidFill>
              <a:srgbClr val="0000CC"/>
            </a:solidFill>
          </a:ln>
        </p:spPr>
        <p:txBody>
          <a:bodyPr>
            <a:normAutofit/>
          </a:bodyPr>
          <a:lstStyle>
            <a:lvl1pPr marL="0" indent="0" algn="l" defTabSz="1028700" rtl="0" eaLnBrk="1" latinLnBrk="0" hangingPunct="1">
              <a:spcBef>
                <a:spcPct val="20000"/>
              </a:spcBef>
              <a:spcAft>
                <a:spcPts val="675"/>
              </a:spcAft>
              <a:buFont typeface="Arial" pitchFamily="34" charset="0"/>
              <a:buNone/>
              <a:defRPr sz="2300" b="1" kern="1200">
                <a:solidFill>
                  <a:schemeClr val="tx1"/>
                </a:solidFill>
                <a:latin typeface="Arial Narrow" panose="020B0606020202030204" pitchFamily="34" charset="0"/>
                <a:ea typeface="+mn-ea"/>
                <a:cs typeface="+mn-cs"/>
              </a:defRPr>
            </a:lvl1pPr>
            <a:lvl2pPr marL="514350" indent="-205740" algn="l" defTabSz="1028700" rtl="0" eaLnBrk="1" latinLnBrk="0" hangingPunct="1">
              <a:spcBef>
                <a:spcPct val="20000"/>
              </a:spcBef>
              <a:buClr>
                <a:schemeClr val="tx2"/>
              </a:buClr>
              <a:buFont typeface="Arial" pitchFamily="34" charset="0"/>
              <a:buChar char="•"/>
              <a:defRPr sz="2300" b="1" kern="1200">
                <a:solidFill>
                  <a:srgbClr val="002060"/>
                </a:solidFill>
                <a:latin typeface="Arial Narrow" panose="020B0606020202030204" pitchFamily="34" charset="0"/>
                <a:ea typeface="+mn-ea"/>
                <a:cs typeface="+mn-cs"/>
              </a:defRPr>
            </a:lvl2pPr>
            <a:lvl3pPr marL="1285875" indent="-257175" algn="l" defTabSz="1028700" rtl="0" eaLnBrk="1" latinLnBrk="0" hangingPunct="1">
              <a:spcBef>
                <a:spcPct val="20000"/>
              </a:spcBef>
              <a:buClr>
                <a:schemeClr val="tx2"/>
              </a:buClr>
              <a:buFont typeface="Arial" pitchFamily="34" charset="0"/>
              <a:buChar char="•"/>
              <a:defRPr sz="2300" b="1" kern="1200">
                <a:solidFill>
                  <a:srgbClr val="C00000"/>
                </a:solidFill>
                <a:latin typeface="Arial Narrow" panose="020B0606020202030204" pitchFamily="34" charset="0"/>
                <a:ea typeface="+mn-ea"/>
                <a:cs typeface="+mn-cs"/>
              </a:defRPr>
            </a:lvl3pPr>
            <a:lvl4pPr marL="1800225" indent="-257175" algn="l" defTabSz="1028700" rtl="0" eaLnBrk="1" latinLnBrk="0" hangingPunct="1">
              <a:spcBef>
                <a:spcPct val="20000"/>
              </a:spcBef>
              <a:buClr>
                <a:schemeClr val="tx2"/>
              </a:buClr>
              <a:buFont typeface="Arial" pitchFamily="34" charset="0"/>
              <a:buChar char="•"/>
              <a:defRPr sz="2300" b="1" kern="1200">
                <a:solidFill>
                  <a:srgbClr val="7030A0"/>
                </a:solidFill>
                <a:latin typeface="Arial Narrow" panose="020B0606020202030204" pitchFamily="34" charset="0"/>
                <a:ea typeface="+mn-ea"/>
                <a:cs typeface="+mn-cs"/>
              </a:defRPr>
            </a:lvl4pPr>
            <a:lvl5pPr marL="2314575" indent="-257175" algn="l" defTabSz="1028700" rtl="0" eaLnBrk="1" latinLnBrk="0" hangingPunct="1">
              <a:spcBef>
                <a:spcPct val="20000"/>
              </a:spcBef>
              <a:buClr>
                <a:schemeClr val="tx2"/>
              </a:buClr>
              <a:buFont typeface="Arial" pitchFamily="34" charset="0"/>
              <a:buChar char="•"/>
              <a:defRPr sz="2300" b="1" kern="1200" baseline="0">
                <a:solidFill>
                  <a:schemeClr val="tx1"/>
                </a:solidFill>
                <a:latin typeface="Arial Narrow" panose="020B0606020202030204" pitchFamily="34" charset="0"/>
                <a:ea typeface="+mn-ea"/>
                <a:cs typeface="+mn-cs"/>
              </a:defRPr>
            </a:lvl5pPr>
            <a:lvl6pPr marL="28289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6pPr>
            <a:lvl7pPr marL="33432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7pPr>
            <a:lvl8pPr marL="38576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8pPr>
            <a:lvl9pPr marL="43719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9pPr>
          </a:lstStyle>
          <a:p>
            <a:pPr algn="ctr">
              <a:spcBef>
                <a:spcPts val="0"/>
              </a:spcBef>
              <a:spcAft>
                <a:spcPts val="0"/>
              </a:spcAft>
            </a:pPr>
            <a:r>
              <a:rPr lang="en-US" sz="3600" dirty="0" smtClean="0">
                <a:solidFill>
                  <a:srgbClr val="C00000"/>
                </a:solidFill>
              </a:rPr>
              <a:t>Is this a safe strategy?</a:t>
            </a:r>
            <a:endParaRPr lang="en-US" sz="3600" i="1" dirty="0" smtClean="0">
              <a:solidFill>
                <a:srgbClr val="C00000"/>
              </a:solidFill>
              <a:cs typeface="Times New Roman" panose="02020603050405020304" pitchFamily="18" charset="0"/>
            </a:endParaRPr>
          </a:p>
        </p:txBody>
      </p:sp>
    </p:spTree>
    <p:extLst>
      <p:ext uri="{BB962C8B-B14F-4D97-AF65-F5344CB8AC3E}">
        <p14:creationId xmlns:p14="http://schemas.microsoft.com/office/powerpoint/2010/main" val="220140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Success Run of the First-cut strategy</a:t>
            </a:r>
            <a:endParaRPr lang="en-IN" dirty="0"/>
          </a:p>
        </p:txBody>
      </p:sp>
      <p:sp>
        <p:nvSpPr>
          <p:cNvPr id="3" name="Footer Placeholder 2"/>
          <p:cNvSpPr>
            <a:spLocks noGrp="1"/>
          </p:cNvSpPr>
          <p:nvPr>
            <p:ph type="ftr" sz="quarter" idx="11"/>
          </p:nvPr>
        </p:nvSpPr>
        <p:spPr/>
        <p:txBody>
          <a:bodyPr/>
          <a:lstStyle/>
          <a:p>
            <a:r>
              <a:rPr lang="en-IN" smtClean="0"/>
              <a:t>INDIAN INSTITUTE OF TECHNOLOGY KHARAGPUR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29" name="Content Placeholder 5"/>
          <p:cNvSpPr txBox="1">
            <a:spLocks/>
          </p:cNvSpPr>
          <p:nvPr/>
        </p:nvSpPr>
        <p:spPr>
          <a:xfrm>
            <a:off x="585787" y="1062320"/>
            <a:ext cx="11422282" cy="785530"/>
          </a:xfrm>
          <a:prstGeom prst="rect">
            <a:avLst/>
          </a:prstGeom>
          <a:ln w="28575">
            <a:solidFill>
              <a:srgbClr val="0000CC"/>
            </a:solidFill>
          </a:ln>
        </p:spPr>
        <p:txBody>
          <a:bodyPr>
            <a:normAutofit lnSpcReduction="10000"/>
          </a:bodyPr>
          <a:lstStyle>
            <a:lvl1pPr marL="0" indent="0" algn="l" defTabSz="1028700" rtl="0" eaLnBrk="1" latinLnBrk="0" hangingPunct="1">
              <a:spcBef>
                <a:spcPct val="20000"/>
              </a:spcBef>
              <a:spcAft>
                <a:spcPts val="675"/>
              </a:spcAft>
              <a:buFont typeface="Arial" pitchFamily="34" charset="0"/>
              <a:buNone/>
              <a:defRPr sz="2300" b="1" kern="1200">
                <a:solidFill>
                  <a:schemeClr val="tx1"/>
                </a:solidFill>
                <a:latin typeface="Arial Narrow" panose="020B0606020202030204" pitchFamily="34" charset="0"/>
                <a:ea typeface="+mn-ea"/>
                <a:cs typeface="+mn-cs"/>
              </a:defRPr>
            </a:lvl1pPr>
            <a:lvl2pPr marL="514350" indent="-205740" algn="l" defTabSz="1028700" rtl="0" eaLnBrk="1" latinLnBrk="0" hangingPunct="1">
              <a:spcBef>
                <a:spcPct val="20000"/>
              </a:spcBef>
              <a:buClr>
                <a:schemeClr val="tx2"/>
              </a:buClr>
              <a:buFont typeface="Arial" pitchFamily="34" charset="0"/>
              <a:buChar char="•"/>
              <a:defRPr sz="2300" b="1" kern="1200">
                <a:solidFill>
                  <a:srgbClr val="002060"/>
                </a:solidFill>
                <a:latin typeface="Arial Narrow" panose="020B0606020202030204" pitchFamily="34" charset="0"/>
                <a:ea typeface="+mn-ea"/>
                <a:cs typeface="+mn-cs"/>
              </a:defRPr>
            </a:lvl2pPr>
            <a:lvl3pPr marL="1285875" indent="-257175" algn="l" defTabSz="1028700" rtl="0" eaLnBrk="1" latinLnBrk="0" hangingPunct="1">
              <a:spcBef>
                <a:spcPct val="20000"/>
              </a:spcBef>
              <a:buClr>
                <a:schemeClr val="tx2"/>
              </a:buClr>
              <a:buFont typeface="Arial" pitchFamily="34" charset="0"/>
              <a:buChar char="•"/>
              <a:defRPr sz="2300" b="1" kern="1200">
                <a:solidFill>
                  <a:srgbClr val="C00000"/>
                </a:solidFill>
                <a:latin typeface="Arial Narrow" panose="020B0606020202030204" pitchFamily="34" charset="0"/>
                <a:ea typeface="+mn-ea"/>
                <a:cs typeface="+mn-cs"/>
              </a:defRPr>
            </a:lvl3pPr>
            <a:lvl4pPr marL="1800225" indent="-257175" algn="l" defTabSz="1028700" rtl="0" eaLnBrk="1" latinLnBrk="0" hangingPunct="1">
              <a:spcBef>
                <a:spcPct val="20000"/>
              </a:spcBef>
              <a:buClr>
                <a:schemeClr val="tx2"/>
              </a:buClr>
              <a:buFont typeface="Arial" pitchFamily="34" charset="0"/>
              <a:buChar char="•"/>
              <a:defRPr sz="2300" b="1" kern="1200">
                <a:solidFill>
                  <a:srgbClr val="7030A0"/>
                </a:solidFill>
                <a:latin typeface="Arial Narrow" panose="020B0606020202030204" pitchFamily="34" charset="0"/>
                <a:ea typeface="+mn-ea"/>
                <a:cs typeface="+mn-cs"/>
              </a:defRPr>
            </a:lvl4pPr>
            <a:lvl5pPr marL="2314575" indent="-257175" algn="l" defTabSz="1028700" rtl="0" eaLnBrk="1" latinLnBrk="0" hangingPunct="1">
              <a:spcBef>
                <a:spcPct val="20000"/>
              </a:spcBef>
              <a:buClr>
                <a:schemeClr val="tx2"/>
              </a:buClr>
              <a:buFont typeface="Arial" pitchFamily="34" charset="0"/>
              <a:buChar char="•"/>
              <a:defRPr sz="2300" b="1" kern="1200" baseline="0">
                <a:solidFill>
                  <a:schemeClr val="tx1"/>
                </a:solidFill>
                <a:latin typeface="Arial Narrow" panose="020B0606020202030204" pitchFamily="34" charset="0"/>
                <a:ea typeface="+mn-ea"/>
                <a:cs typeface="+mn-cs"/>
              </a:defRPr>
            </a:lvl5pPr>
            <a:lvl6pPr marL="28289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6pPr>
            <a:lvl7pPr marL="33432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7pPr>
            <a:lvl8pPr marL="38576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8pPr>
            <a:lvl9pPr marL="43719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9pPr>
          </a:lstStyle>
          <a:p>
            <a:pPr>
              <a:spcBef>
                <a:spcPts val="0"/>
              </a:spcBef>
              <a:spcAft>
                <a:spcPts val="0"/>
              </a:spcAft>
            </a:pPr>
            <a:r>
              <a:rPr lang="en-US" dirty="0"/>
              <a:t>Move an available rod in after temperature rises above 550. Remove the rod after the temperature drops to 510 or below.</a:t>
            </a:r>
            <a:endParaRPr lang="en-US" i="1" dirty="0">
              <a:solidFill>
                <a:srgbClr val="0000CC"/>
              </a:solidFill>
              <a:cs typeface="Times New Roman" panose="02020603050405020304" pitchFamily="18" charset="0"/>
            </a:endParaRPr>
          </a:p>
        </p:txBody>
      </p:sp>
      <p:pic>
        <p:nvPicPr>
          <p:cNvPr id="83" name="Picture 4" descr="C:\Users\Antonio\Dropbox\Academia\PHD\Research\My HA Models\SpaceEx\models\Nuclear Reactor\flowp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93" y="2076450"/>
            <a:ext cx="6096000" cy="4572000"/>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Straight Connector 75"/>
          <p:cNvCxnSpPr/>
          <p:nvPr/>
        </p:nvCxnSpPr>
        <p:spPr>
          <a:xfrm flipH="1">
            <a:off x="1119187" y="3284400"/>
            <a:ext cx="6324600"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77" name="Straight Connector 76"/>
          <p:cNvCxnSpPr/>
          <p:nvPr/>
        </p:nvCxnSpPr>
        <p:spPr>
          <a:xfrm>
            <a:off x="2746800" y="2228850"/>
            <a:ext cx="0" cy="4149450"/>
          </a:xfrm>
          <a:prstGeom prst="line">
            <a:avLst/>
          </a:prstGeom>
          <a:ln>
            <a:solidFill>
              <a:srgbClr val="00B050"/>
            </a:solidFill>
          </a:ln>
        </p:spPr>
        <p:style>
          <a:lnRef idx="2">
            <a:schemeClr val="accent2"/>
          </a:lnRef>
          <a:fillRef idx="0">
            <a:schemeClr val="accent2"/>
          </a:fillRef>
          <a:effectRef idx="1">
            <a:schemeClr val="accent2"/>
          </a:effectRef>
          <a:fontRef idx="minor">
            <a:schemeClr val="tx1"/>
          </a:fontRef>
        </p:style>
      </p:cxnSp>
      <p:sp>
        <p:nvSpPr>
          <p:cNvPr id="78" name="Rectangle 77"/>
          <p:cNvSpPr/>
          <p:nvPr/>
        </p:nvSpPr>
        <p:spPr>
          <a:xfrm>
            <a:off x="2701309" y="6569273"/>
            <a:ext cx="1770678" cy="307777"/>
          </a:xfrm>
          <a:prstGeom prst="rect">
            <a:avLst/>
          </a:prstGeom>
        </p:spPr>
        <p:txBody>
          <a:bodyPr wrap="none">
            <a:spAutoFit/>
          </a:bodyPr>
          <a:lstStyle/>
          <a:p>
            <a:r>
              <a:rPr lang="en-US" sz="1400" b="1" dirty="0" smtClean="0">
                <a:latin typeface="Arial Narrow" pitchFamily="34" charset="0"/>
              </a:rPr>
              <a:t>Rod Timeout Counters</a:t>
            </a:r>
            <a:endParaRPr lang="en-IN" sz="1400" b="1" dirty="0">
              <a:latin typeface="Arial Narrow" pitchFamily="34" charset="0"/>
            </a:endParaRPr>
          </a:p>
        </p:txBody>
      </p:sp>
      <p:sp>
        <p:nvSpPr>
          <p:cNvPr id="79" name="Rectangle 78"/>
          <p:cNvSpPr/>
          <p:nvPr/>
        </p:nvSpPr>
        <p:spPr>
          <a:xfrm rot="16200000">
            <a:off x="-161243" y="4122497"/>
            <a:ext cx="1656672" cy="307777"/>
          </a:xfrm>
          <a:prstGeom prst="rect">
            <a:avLst/>
          </a:prstGeom>
        </p:spPr>
        <p:txBody>
          <a:bodyPr wrap="none">
            <a:spAutoFit/>
          </a:bodyPr>
          <a:lstStyle/>
          <a:p>
            <a:r>
              <a:rPr lang="en-US" sz="1400" b="1" dirty="0" smtClean="0">
                <a:latin typeface="Arial Narrow" pitchFamily="34" charset="0"/>
              </a:rPr>
              <a:t>Reactor Temperature</a:t>
            </a:r>
            <a:endParaRPr lang="en-IN" sz="1400" b="1" dirty="0">
              <a:latin typeface="Arial Narrow" pitchFamily="34" charset="0"/>
            </a:endParaRPr>
          </a:p>
        </p:txBody>
      </p:sp>
      <p:cxnSp>
        <p:nvCxnSpPr>
          <p:cNvPr id="80" name="Straight Connector 79"/>
          <p:cNvCxnSpPr/>
          <p:nvPr/>
        </p:nvCxnSpPr>
        <p:spPr>
          <a:xfrm flipH="1">
            <a:off x="1081087" y="4819650"/>
            <a:ext cx="6362700" cy="0"/>
          </a:xfrm>
          <a:prstGeom prst="line">
            <a:avLst/>
          </a:prstGeom>
          <a:ln/>
        </p:spPr>
        <p:style>
          <a:lnRef idx="2">
            <a:schemeClr val="accent2"/>
          </a:lnRef>
          <a:fillRef idx="0">
            <a:schemeClr val="accent2"/>
          </a:fillRef>
          <a:effectRef idx="1">
            <a:schemeClr val="accent2"/>
          </a:effectRef>
          <a:fontRef idx="minor">
            <a:schemeClr val="tx1"/>
          </a:fontRef>
        </p:style>
      </p:cxnSp>
      <p:sp>
        <p:nvSpPr>
          <p:cNvPr id="81" name="Rectangle 80"/>
          <p:cNvSpPr/>
          <p:nvPr/>
        </p:nvSpPr>
        <p:spPr>
          <a:xfrm>
            <a:off x="6543674" y="2700200"/>
            <a:ext cx="1007007" cy="584775"/>
          </a:xfrm>
          <a:prstGeom prst="rect">
            <a:avLst/>
          </a:prstGeom>
        </p:spPr>
        <p:txBody>
          <a:bodyPr wrap="none">
            <a:spAutoFit/>
          </a:bodyPr>
          <a:lstStyle/>
          <a:p>
            <a:pPr algn="ctr"/>
            <a:r>
              <a:rPr lang="en-US" sz="1600" b="1" dirty="0" smtClean="0">
                <a:solidFill>
                  <a:srgbClr val="000000"/>
                </a:solidFill>
                <a:latin typeface="Arial Narrow" pitchFamily="34" charset="0"/>
              </a:rPr>
              <a:t>Point of </a:t>
            </a:r>
            <a:br>
              <a:rPr lang="en-US" sz="1600" b="1" dirty="0" smtClean="0">
                <a:solidFill>
                  <a:srgbClr val="000000"/>
                </a:solidFill>
                <a:latin typeface="Arial Narrow" pitchFamily="34" charset="0"/>
              </a:rPr>
            </a:br>
            <a:r>
              <a:rPr lang="en-US" sz="1600" b="1" dirty="0" smtClean="0">
                <a:solidFill>
                  <a:srgbClr val="000000"/>
                </a:solidFill>
                <a:latin typeface="Arial Narrow" pitchFamily="34" charset="0"/>
              </a:rPr>
              <a:t>No-Return</a:t>
            </a:r>
            <a:endParaRPr lang="en-IN" sz="1600" b="1" dirty="0">
              <a:latin typeface="Arial Narrow" pitchFamily="34" charset="0"/>
            </a:endParaRPr>
          </a:p>
        </p:txBody>
      </p:sp>
      <p:sp>
        <p:nvSpPr>
          <p:cNvPr id="82" name="Rectangle 81"/>
          <p:cNvSpPr/>
          <p:nvPr/>
        </p:nvSpPr>
        <p:spPr>
          <a:xfrm>
            <a:off x="6573279" y="4495518"/>
            <a:ext cx="870507" cy="338554"/>
          </a:xfrm>
          <a:prstGeom prst="rect">
            <a:avLst/>
          </a:prstGeom>
        </p:spPr>
        <p:txBody>
          <a:bodyPr wrap="square">
            <a:spAutoFit/>
          </a:bodyPr>
          <a:lstStyle/>
          <a:p>
            <a:pPr algn="ctr"/>
            <a:r>
              <a:rPr lang="en-US" sz="1600" b="1" dirty="0" smtClean="0">
                <a:solidFill>
                  <a:srgbClr val="000000"/>
                </a:solidFill>
                <a:latin typeface="Arial Narrow" pitchFamily="34" charset="0"/>
              </a:rPr>
              <a:t>@ 550</a:t>
            </a:r>
            <a:endParaRPr lang="en-IN" sz="1600" b="1" dirty="0">
              <a:latin typeface="Arial Narrow" pitchFamily="34" charset="0"/>
            </a:endParaRPr>
          </a:p>
        </p:txBody>
      </p:sp>
      <p:sp>
        <p:nvSpPr>
          <p:cNvPr id="72" name="Rectangle 71"/>
          <p:cNvSpPr/>
          <p:nvPr/>
        </p:nvSpPr>
        <p:spPr>
          <a:xfrm>
            <a:off x="2380519" y="4133850"/>
            <a:ext cx="356607" cy="676275"/>
          </a:xfrm>
          <a:prstGeom prst="rect">
            <a:avLst/>
          </a:prstGeom>
          <a:solidFill>
            <a:schemeClr val="tx2">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74"/>
          <p:cNvSpPr/>
          <p:nvPr/>
        </p:nvSpPr>
        <p:spPr>
          <a:xfrm>
            <a:off x="2185987" y="1831746"/>
            <a:ext cx="3337773" cy="400110"/>
          </a:xfrm>
          <a:prstGeom prst="rect">
            <a:avLst/>
          </a:prstGeom>
        </p:spPr>
        <p:txBody>
          <a:bodyPr wrap="none">
            <a:spAutoFit/>
          </a:bodyPr>
          <a:lstStyle/>
          <a:p>
            <a:r>
              <a:rPr lang="en-US" b="1" dirty="0" smtClean="0">
                <a:solidFill>
                  <a:srgbClr val="000000"/>
                </a:solidFill>
                <a:latin typeface="Arial Narrow" pitchFamily="34" charset="0"/>
              </a:rPr>
              <a:t>Flow Pipe for First-Cut Strategy</a:t>
            </a:r>
            <a:endParaRPr lang="en-IN" b="1" dirty="0">
              <a:latin typeface="Arial Narrow" pitchFamily="34" charset="0"/>
            </a:endParaRPr>
          </a:p>
        </p:txBody>
      </p:sp>
      <p:sp>
        <p:nvSpPr>
          <p:cNvPr id="90" name="Content Placeholder 5"/>
          <p:cNvSpPr txBox="1">
            <a:spLocks/>
          </p:cNvSpPr>
          <p:nvPr/>
        </p:nvSpPr>
        <p:spPr>
          <a:xfrm rot="20631387">
            <a:off x="630126" y="2173102"/>
            <a:ext cx="4942398" cy="686096"/>
          </a:xfrm>
          <a:prstGeom prst="rect">
            <a:avLst/>
          </a:prstGeom>
          <a:solidFill>
            <a:schemeClr val="bg1"/>
          </a:solidFill>
          <a:ln w="28575">
            <a:solidFill>
              <a:srgbClr val="0000CC"/>
            </a:solidFill>
          </a:ln>
        </p:spPr>
        <p:txBody>
          <a:bodyPr>
            <a:normAutofit/>
          </a:bodyPr>
          <a:lstStyle>
            <a:lvl1pPr marL="0" indent="0" algn="l" defTabSz="1028700" rtl="0" eaLnBrk="1" latinLnBrk="0" hangingPunct="1">
              <a:spcBef>
                <a:spcPct val="20000"/>
              </a:spcBef>
              <a:spcAft>
                <a:spcPts val="675"/>
              </a:spcAft>
              <a:buFont typeface="Arial" pitchFamily="34" charset="0"/>
              <a:buNone/>
              <a:defRPr sz="2300" b="1" kern="1200">
                <a:solidFill>
                  <a:schemeClr val="tx1"/>
                </a:solidFill>
                <a:latin typeface="Arial Narrow" panose="020B0606020202030204" pitchFamily="34" charset="0"/>
                <a:ea typeface="+mn-ea"/>
                <a:cs typeface="+mn-cs"/>
              </a:defRPr>
            </a:lvl1pPr>
            <a:lvl2pPr marL="514350" indent="-205740" algn="l" defTabSz="1028700" rtl="0" eaLnBrk="1" latinLnBrk="0" hangingPunct="1">
              <a:spcBef>
                <a:spcPct val="20000"/>
              </a:spcBef>
              <a:buClr>
                <a:schemeClr val="tx2"/>
              </a:buClr>
              <a:buFont typeface="Arial" pitchFamily="34" charset="0"/>
              <a:buChar char="•"/>
              <a:defRPr sz="2300" b="1" kern="1200">
                <a:solidFill>
                  <a:srgbClr val="002060"/>
                </a:solidFill>
                <a:latin typeface="Arial Narrow" panose="020B0606020202030204" pitchFamily="34" charset="0"/>
                <a:ea typeface="+mn-ea"/>
                <a:cs typeface="+mn-cs"/>
              </a:defRPr>
            </a:lvl2pPr>
            <a:lvl3pPr marL="1285875" indent="-257175" algn="l" defTabSz="1028700" rtl="0" eaLnBrk="1" latinLnBrk="0" hangingPunct="1">
              <a:spcBef>
                <a:spcPct val="20000"/>
              </a:spcBef>
              <a:buClr>
                <a:schemeClr val="tx2"/>
              </a:buClr>
              <a:buFont typeface="Arial" pitchFamily="34" charset="0"/>
              <a:buChar char="•"/>
              <a:defRPr sz="2300" b="1" kern="1200">
                <a:solidFill>
                  <a:srgbClr val="C00000"/>
                </a:solidFill>
                <a:latin typeface="Arial Narrow" panose="020B0606020202030204" pitchFamily="34" charset="0"/>
                <a:ea typeface="+mn-ea"/>
                <a:cs typeface="+mn-cs"/>
              </a:defRPr>
            </a:lvl3pPr>
            <a:lvl4pPr marL="1800225" indent="-257175" algn="l" defTabSz="1028700" rtl="0" eaLnBrk="1" latinLnBrk="0" hangingPunct="1">
              <a:spcBef>
                <a:spcPct val="20000"/>
              </a:spcBef>
              <a:buClr>
                <a:schemeClr val="tx2"/>
              </a:buClr>
              <a:buFont typeface="Arial" pitchFamily="34" charset="0"/>
              <a:buChar char="•"/>
              <a:defRPr sz="2300" b="1" kern="1200">
                <a:solidFill>
                  <a:srgbClr val="7030A0"/>
                </a:solidFill>
                <a:latin typeface="Arial Narrow" panose="020B0606020202030204" pitchFamily="34" charset="0"/>
                <a:ea typeface="+mn-ea"/>
                <a:cs typeface="+mn-cs"/>
              </a:defRPr>
            </a:lvl4pPr>
            <a:lvl5pPr marL="2314575" indent="-257175" algn="l" defTabSz="1028700" rtl="0" eaLnBrk="1" latinLnBrk="0" hangingPunct="1">
              <a:spcBef>
                <a:spcPct val="20000"/>
              </a:spcBef>
              <a:buClr>
                <a:schemeClr val="tx2"/>
              </a:buClr>
              <a:buFont typeface="Arial" pitchFamily="34" charset="0"/>
              <a:buChar char="•"/>
              <a:defRPr sz="2300" b="1" kern="1200" baseline="0">
                <a:solidFill>
                  <a:schemeClr val="tx1"/>
                </a:solidFill>
                <a:latin typeface="Arial Narrow" panose="020B0606020202030204" pitchFamily="34" charset="0"/>
                <a:ea typeface="+mn-ea"/>
                <a:cs typeface="+mn-cs"/>
              </a:defRPr>
            </a:lvl5pPr>
            <a:lvl6pPr marL="28289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6pPr>
            <a:lvl7pPr marL="33432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7pPr>
            <a:lvl8pPr marL="38576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8pPr>
            <a:lvl9pPr marL="43719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9pPr>
          </a:lstStyle>
          <a:p>
            <a:pPr algn="ctr">
              <a:spcBef>
                <a:spcPts val="0"/>
              </a:spcBef>
              <a:spcAft>
                <a:spcPts val="0"/>
              </a:spcAft>
            </a:pPr>
            <a:r>
              <a:rPr lang="en-US" sz="3600" dirty="0" smtClean="0">
                <a:solidFill>
                  <a:srgbClr val="C00000"/>
                </a:solidFill>
              </a:rPr>
              <a:t>This is a safe strategy!</a:t>
            </a:r>
            <a:endParaRPr lang="en-US" sz="3600" i="1" dirty="0" smtClean="0">
              <a:solidFill>
                <a:srgbClr val="C00000"/>
              </a:solidFill>
              <a:cs typeface="Times New Roman" panose="02020603050405020304" pitchFamily="18" charset="0"/>
            </a:endParaRPr>
          </a:p>
        </p:txBody>
      </p:sp>
      <p:sp>
        <p:nvSpPr>
          <p:cNvPr id="91" name="Content Placeholder 5"/>
          <p:cNvSpPr txBox="1">
            <a:spLocks/>
          </p:cNvSpPr>
          <p:nvPr/>
        </p:nvSpPr>
        <p:spPr>
          <a:xfrm>
            <a:off x="8067672" y="5267494"/>
            <a:ext cx="3429001" cy="1145455"/>
          </a:xfrm>
          <a:prstGeom prst="rect">
            <a:avLst/>
          </a:prstGeom>
          <a:ln w="57150"/>
        </p:spPr>
        <p:style>
          <a:lnRef idx="2">
            <a:schemeClr val="accent5"/>
          </a:lnRef>
          <a:fillRef idx="1">
            <a:schemeClr val="lt1"/>
          </a:fillRef>
          <a:effectRef idx="0">
            <a:schemeClr val="accent5"/>
          </a:effectRef>
          <a:fontRef idx="minor">
            <a:schemeClr val="dk1"/>
          </a:fontRef>
        </p:style>
        <p:txBody>
          <a:bodyPr>
            <a:noAutofit/>
          </a:bodyPr>
          <a:lstStyle>
            <a:lvl1pPr marL="0" indent="0" algn="l" defTabSz="1028700" rtl="0" eaLnBrk="1" latinLnBrk="0" hangingPunct="1">
              <a:spcBef>
                <a:spcPct val="20000"/>
              </a:spcBef>
              <a:spcAft>
                <a:spcPts val="675"/>
              </a:spcAft>
              <a:buFont typeface="Arial" pitchFamily="34" charset="0"/>
              <a:buNone/>
              <a:defRPr sz="2300" b="1" kern="1200">
                <a:solidFill>
                  <a:schemeClr val="tx1"/>
                </a:solidFill>
                <a:latin typeface="Arial Narrow" panose="020B0606020202030204" pitchFamily="34" charset="0"/>
                <a:ea typeface="+mn-ea"/>
                <a:cs typeface="+mn-cs"/>
              </a:defRPr>
            </a:lvl1pPr>
            <a:lvl2pPr marL="514350" indent="-205740" algn="l" defTabSz="1028700" rtl="0" eaLnBrk="1" latinLnBrk="0" hangingPunct="1">
              <a:spcBef>
                <a:spcPct val="20000"/>
              </a:spcBef>
              <a:buClr>
                <a:schemeClr val="tx2"/>
              </a:buClr>
              <a:buFont typeface="Arial" pitchFamily="34" charset="0"/>
              <a:buChar char="•"/>
              <a:defRPr sz="2300" b="1" kern="1200">
                <a:solidFill>
                  <a:srgbClr val="002060"/>
                </a:solidFill>
                <a:latin typeface="Arial Narrow" panose="020B0606020202030204" pitchFamily="34" charset="0"/>
                <a:ea typeface="+mn-ea"/>
                <a:cs typeface="+mn-cs"/>
              </a:defRPr>
            </a:lvl2pPr>
            <a:lvl3pPr marL="1285875" indent="-257175" algn="l" defTabSz="1028700" rtl="0" eaLnBrk="1" latinLnBrk="0" hangingPunct="1">
              <a:spcBef>
                <a:spcPct val="20000"/>
              </a:spcBef>
              <a:buClr>
                <a:schemeClr val="tx2"/>
              </a:buClr>
              <a:buFont typeface="Arial" pitchFamily="34" charset="0"/>
              <a:buChar char="•"/>
              <a:defRPr sz="2300" b="1" kern="1200">
                <a:solidFill>
                  <a:srgbClr val="C00000"/>
                </a:solidFill>
                <a:latin typeface="Arial Narrow" panose="020B0606020202030204" pitchFamily="34" charset="0"/>
                <a:ea typeface="+mn-ea"/>
                <a:cs typeface="+mn-cs"/>
              </a:defRPr>
            </a:lvl3pPr>
            <a:lvl4pPr marL="1800225" indent="-257175" algn="l" defTabSz="1028700" rtl="0" eaLnBrk="1" latinLnBrk="0" hangingPunct="1">
              <a:spcBef>
                <a:spcPct val="20000"/>
              </a:spcBef>
              <a:buClr>
                <a:schemeClr val="tx2"/>
              </a:buClr>
              <a:buFont typeface="Arial" pitchFamily="34" charset="0"/>
              <a:buChar char="•"/>
              <a:defRPr sz="2300" b="1" kern="1200">
                <a:solidFill>
                  <a:srgbClr val="7030A0"/>
                </a:solidFill>
                <a:latin typeface="Arial Narrow" panose="020B0606020202030204" pitchFamily="34" charset="0"/>
                <a:ea typeface="+mn-ea"/>
                <a:cs typeface="+mn-cs"/>
              </a:defRPr>
            </a:lvl4pPr>
            <a:lvl5pPr marL="2314575" indent="-257175" algn="l" defTabSz="1028700" rtl="0" eaLnBrk="1" latinLnBrk="0" hangingPunct="1">
              <a:spcBef>
                <a:spcPct val="20000"/>
              </a:spcBef>
              <a:buClr>
                <a:schemeClr val="tx2"/>
              </a:buClr>
              <a:buFont typeface="Arial" pitchFamily="34" charset="0"/>
              <a:buChar char="•"/>
              <a:defRPr sz="2300" b="1" kern="1200" baseline="0">
                <a:solidFill>
                  <a:schemeClr val="tx1"/>
                </a:solidFill>
                <a:latin typeface="Arial Narrow" panose="020B0606020202030204" pitchFamily="34" charset="0"/>
                <a:ea typeface="+mn-ea"/>
                <a:cs typeface="+mn-cs"/>
              </a:defRPr>
            </a:lvl5pPr>
            <a:lvl6pPr marL="28289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6pPr>
            <a:lvl7pPr marL="33432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7pPr>
            <a:lvl8pPr marL="38576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8pPr>
            <a:lvl9pPr marL="43719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9pPr>
          </a:lstStyle>
          <a:p>
            <a:pPr algn="ctr">
              <a:spcBef>
                <a:spcPts val="0"/>
              </a:spcBef>
              <a:spcAft>
                <a:spcPts val="0"/>
              </a:spcAft>
            </a:pPr>
            <a:r>
              <a:rPr lang="en-US" sz="3200" dirty="0" smtClean="0">
                <a:solidFill>
                  <a:schemeClr val="tx2"/>
                </a:solidFill>
              </a:rPr>
              <a:t>But what about efficiency? </a:t>
            </a:r>
            <a:endParaRPr lang="en-US" sz="4000" i="1" dirty="0" smtClean="0">
              <a:solidFill>
                <a:schemeClr val="tx2"/>
              </a:solidFill>
              <a:cs typeface="Times New Roman" panose="02020603050405020304" pitchFamily="18" charset="0"/>
            </a:endParaRPr>
          </a:p>
        </p:txBody>
      </p:sp>
      <p:sp>
        <p:nvSpPr>
          <p:cNvPr id="87" name="TextBox 86"/>
          <p:cNvSpPr txBox="1"/>
          <p:nvPr/>
        </p:nvSpPr>
        <p:spPr>
          <a:xfrm>
            <a:off x="7977187" y="2227699"/>
            <a:ext cx="3657600" cy="3539430"/>
          </a:xfrm>
          <a:prstGeom prst="rect">
            <a:avLst/>
          </a:prstGeom>
          <a:noFill/>
        </p:spPr>
        <p:txBody>
          <a:bodyPr wrap="square" rtlCol="0">
            <a:spAutoFit/>
          </a:bodyPr>
          <a:lstStyle/>
          <a:p>
            <a:pPr algn="ctr"/>
            <a:r>
              <a:rPr lang="en-IN" sz="2400" b="1" u="sng" dirty="0" smtClean="0">
                <a:solidFill>
                  <a:schemeClr val="tx2"/>
                </a:solidFill>
                <a:latin typeface="Arial Narrow" pitchFamily="34" charset="0"/>
              </a:rPr>
              <a:t>OBSERVE</a:t>
            </a:r>
            <a:endParaRPr lang="en-IN" b="1" u="sng" dirty="0" smtClean="0">
              <a:solidFill>
                <a:schemeClr val="tx2"/>
              </a:solidFill>
              <a:latin typeface="Arial Narrow" pitchFamily="34" charset="0"/>
            </a:endParaRPr>
          </a:p>
          <a:p>
            <a:pPr marL="342900" indent="-342900" algn="just">
              <a:buFont typeface="Wingdings" pitchFamily="2" charset="2"/>
              <a:buChar char="ü"/>
            </a:pPr>
            <a:r>
              <a:rPr lang="en-IN" b="1" dirty="0" smtClean="0">
                <a:solidFill>
                  <a:srgbClr val="002060"/>
                </a:solidFill>
                <a:latin typeface="Arial Narrow" pitchFamily="34" charset="0"/>
              </a:rPr>
              <a:t>When either rod’s timer is below 20, the other rod can be inserted at 550.</a:t>
            </a:r>
          </a:p>
          <a:p>
            <a:pPr marL="342900" indent="-342900" algn="just">
              <a:buFont typeface="Wingdings" pitchFamily="2" charset="2"/>
              <a:buChar char="ü"/>
            </a:pPr>
            <a:r>
              <a:rPr lang="en-IN" b="1" dirty="0" smtClean="0">
                <a:solidFill>
                  <a:srgbClr val="002060"/>
                </a:solidFill>
                <a:latin typeface="Arial Narrow" pitchFamily="34" charset="0"/>
              </a:rPr>
              <a:t>Beyond a temperature of 550, both Rod’s are ready for insertion</a:t>
            </a:r>
            <a:r>
              <a:rPr lang="en-IN" b="1" dirty="0">
                <a:solidFill>
                  <a:srgbClr val="002060"/>
                </a:solidFill>
                <a:latin typeface="Arial Narrow" pitchFamily="34" charset="0"/>
              </a:rPr>
              <a:t> </a:t>
            </a:r>
            <a:r>
              <a:rPr lang="en-IN" b="1" dirty="0" smtClean="0">
                <a:solidFill>
                  <a:srgbClr val="002060"/>
                </a:solidFill>
                <a:latin typeface="Arial Narrow" pitchFamily="34" charset="0"/>
              </a:rPr>
              <a:t>if they haven’t already been inserted.</a:t>
            </a:r>
          </a:p>
          <a:p>
            <a:r>
              <a:rPr lang="en-IN" b="1" dirty="0" smtClean="0">
                <a:latin typeface="Arial Narrow" pitchFamily="34" charset="0"/>
              </a:rPr>
              <a:t/>
            </a:r>
            <a:br>
              <a:rPr lang="en-IN" b="1" dirty="0" smtClean="0">
                <a:latin typeface="Arial Narrow" pitchFamily="34" charset="0"/>
              </a:rPr>
            </a:br>
            <a:r>
              <a:rPr lang="en-IN" b="1" dirty="0" smtClean="0">
                <a:latin typeface="Arial Narrow" pitchFamily="34" charset="0"/>
              </a:rPr>
              <a:t/>
            </a:r>
            <a:br>
              <a:rPr lang="en-IN" b="1" dirty="0" smtClean="0">
                <a:latin typeface="Arial Narrow" pitchFamily="34" charset="0"/>
              </a:rPr>
            </a:br>
            <a:endParaRPr lang="en-IN" b="1" dirty="0">
              <a:latin typeface="Arial Narrow" pitchFamily="34" charset="0"/>
            </a:endParaRPr>
          </a:p>
        </p:txBody>
      </p:sp>
    </p:spTree>
    <p:extLst>
      <p:ext uri="{BB962C8B-B14F-4D97-AF65-F5344CB8AC3E}">
        <p14:creationId xmlns:p14="http://schemas.microsoft.com/office/powerpoint/2010/main" val="315471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fade">
                                      <p:cBhvr>
                                        <p:cTn id="11" dur="500"/>
                                        <p:tgtEl>
                                          <p:spTgt spid="90"/>
                                        </p:tgtEl>
                                      </p:cBhvr>
                                    </p:animEffect>
                                    <p:anim calcmode="lin" valueType="num">
                                      <p:cBhvr>
                                        <p:cTn id="12" dur="500" fill="hold"/>
                                        <p:tgtEl>
                                          <p:spTgt spid="90"/>
                                        </p:tgtEl>
                                        <p:attrNameLst>
                                          <p:attrName>ppt_x</p:attrName>
                                        </p:attrNameLst>
                                      </p:cBhvr>
                                      <p:tavLst>
                                        <p:tav tm="0">
                                          <p:val>
                                            <p:strVal val="#ppt_x"/>
                                          </p:val>
                                        </p:tav>
                                        <p:tav tm="100000">
                                          <p:val>
                                            <p:strVal val="#ppt_x"/>
                                          </p:val>
                                        </p:tav>
                                      </p:tavLst>
                                    </p:anim>
                                    <p:anim calcmode="lin" valueType="num">
                                      <p:cBhvr>
                                        <p:cTn id="13" dur="50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Second strategy on Hybrid Automaton</a:t>
            </a:r>
            <a:endParaRPr lang="en-US" dirty="0"/>
          </a:p>
        </p:txBody>
      </p:sp>
      <p:sp>
        <p:nvSpPr>
          <p:cNvPr id="3" name="Footer Placeholder 2"/>
          <p:cNvSpPr>
            <a:spLocks noGrp="1"/>
          </p:cNvSpPr>
          <p:nvPr>
            <p:ph type="ftr" sz="quarter" idx="11"/>
          </p:nvPr>
        </p:nvSpPr>
        <p:spPr/>
        <p:txBody>
          <a:bodyPr/>
          <a:lstStyle/>
          <a:p>
            <a:r>
              <a:rPr lang="en-IN" smtClean="0"/>
              <a:t>INDIAN INSTITUTE OF TECHNOLOGY KHARAGPUR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15" name="Content Placeholder 5"/>
          <p:cNvSpPr txBox="1">
            <a:spLocks/>
          </p:cNvSpPr>
          <p:nvPr/>
        </p:nvSpPr>
        <p:spPr>
          <a:xfrm>
            <a:off x="585787" y="1062320"/>
            <a:ext cx="11422282" cy="785530"/>
          </a:xfrm>
          <a:prstGeom prst="rect">
            <a:avLst/>
          </a:prstGeom>
          <a:ln w="28575">
            <a:solidFill>
              <a:srgbClr val="0000CC"/>
            </a:solidFill>
          </a:ln>
        </p:spPr>
        <p:txBody>
          <a:bodyPr>
            <a:normAutofit lnSpcReduction="10000"/>
          </a:bodyPr>
          <a:lstStyle>
            <a:lvl1pPr marL="0" indent="0" algn="l" defTabSz="1028700" rtl="0" eaLnBrk="1" latinLnBrk="0" hangingPunct="1">
              <a:spcBef>
                <a:spcPct val="20000"/>
              </a:spcBef>
              <a:spcAft>
                <a:spcPts val="675"/>
              </a:spcAft>
              <a:buFont typeface="Arial" pitchFamily="34" charset="0"/>
              <a:buNone/>
              <a:defRPr sz="2300" b="1" kern="1200">
                <a:solidFill>
                  <a:schemeClr val="tx1"/>
                </a:solidFill>
                <a:latin typeface="Arial Narrow" panose="020B0606020202030204" pitchFamily="34" charset="0"/>
                <a:ea typeface="+mn-ea"/>
                <a:cs typeface="+mn-cs"/>
              </a:defRPr>
            </a:lvl1pPr>
            <a:lvl2pPr marL="514350" indent="-205740" algn="l" defTabSz="1028700" rtl="0" eaLnBrk="1" latinLnBrk="0" hangingPunct="1">
              <a:spcBef>
                <a:spcPct val="20000"/>
              </a:spcBef>
              <a:buClr>
                <a:schemeClr val="tx2"/>
              </a:buClr>
              <a:buFont typeface="Arial" pitchFamily="34" charset="0"/>
              <a:buChar char="•"/>
              <a:defRPr sz="2300" b="1" kern="1200">
                <a:solidFill>
                  <a:srgbClr val="002060"/>
                </a:solidFill>
                <a:latin typeface="Arial Narrow" panose="020B0606020202030204" pitchFamily="34" charset="0"/>
                <a:ea typeface="+mn-ea"/>
                <a:cs typeface="+mn-cs"/>
              </a:defRPr>
            </a:lvl2pPr>
            <a:lvl3pPr marL="1285875" indent="-257175" algn="l" defTabSz="1028700" rtl="0" eaLnBrk="1" latinLnBrk="0" hangingPunct="1">
              <a:spcBef>
                <a:spcPct val="20000"/>
              </a:spcBef>
              <a:buClr>
                <a:schemeClr val="tx2"/>
              </a:buClr>
              <a:buFont typeface="Arial" pitchFamily="34" charset="0"/>
              <a:buChar char="•"/>
              <a:defRPr sz="2300" b="1" kern="1200">
                <a:solidFill>
                  <a:srgbClr val="C00000"/>
                </a:solidFill>
                <a:latin typeface="Arial Narrow" panose="020B0606020202030204" pitchFamily="34" charset="0"/>
                <a:ea typeface="+mn-ea"/>
                <a:cs typeface="+mn-cs"/>
              </a:defRPr>
            </a:lvl3pPr>
            <a:lvl4pPr marL="1800225" indent="-257175" algn="l" defTabSz="1028700" rtl="0" eaLnBrk="1" latinLnBrk="0" hangingPunct="1">
              <a:spcBef>
                <a:spcPct val="20000"/>
              </a:spcBef>
              <a:buClr>
                <a:schemeClr val="tx2"/>
              </a:buClr>
              <a:buFont typeface="Arial" pitchFamily="34" charset="0"/>
              <a:buChar char="•"/>
              <a:defRPr sz="2300" b="1" kern="1200">
                <a:solidFill>
                  <a:srgbClr val="7030A0"/>
                </a:solidFill>
                <a:latin typeface="Arial Narrow" panose="020B0606020202030204" pitchFamily="34" charset="0"/>
                <a:ea typeface="+mn-ea"/>
                <a:cs typeface="+mn-cs"/>
              </a:defRPr>
            </a:lvl4pPr>
            <a:lvl5pPr marL="2314575" indent="-257175" algn="l" defTabSz="1028700" rtl="0" eaLnBrk="1" latinLnBrk="0" hangingPunct="1">
              <a:spcBef>
                <a:spcPct val="20000"/>
              </a:spcBef>
              <a:buClr>
                <a:schemeClr val="tx2"/>
              </a:buClr>
              <a:buFont typeface="Arial" pitchFamily="34" charset="0"/>
              <a:buChar char="•"/>
              <a:defRPr sz="2300" b="1" kern="1200" baseline="0">
                <a:solidFill>
                  <a:schemeClr val="tx1"/>
                </a:solidFill>
                <a:latin typeface="Arial Narrow" panose="020B0606020202030204" pitchFamily="34" charset="0"/>
                <a:ea typeface="+mn-ea"/>
                <a:cs typeface="+mn-cs"/>
              </a:defRPr>
            </a:lvl5pPr>
            <a:lvl6pPr marL="28289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6pPr>
            <a:lvl7pPr marL="33432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7pPr>
            <a:lvl8pPr marL="38576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8pPr>
            <a:lvl9pPr marL="43719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9pPr>
          </a:lstStyle>
          <a:p>
            <a:pPr>
              <a:spcBef>
                <a:spcPts val="0"/>
              </a:spcBef>
              <a:spcAft>
                <a:spcPts val="0"/>
              </a:spcAft>
            </a:pPr>
            <a:r>
              <a:rPr lang="en-US" dirty="0" smtClean="0"/>
              <a:t>Move an available rod in after temperature rises above 550 (for Rod-1) and 590 (for Rod-2). Remove the rod after the temperature drops to 540.</a:t>
            </a:r>
            <a:endParaRPr lang="en-US" i="1" dirty="0" smtClean="0">
              <a:solidFill>
                <a:srgbClr val="0000CC"/>
              </a:solidFill>
              <a:cs typeface="Times New Roman" panose="02020603050405020304" pitchFamily="18" charset="0"/>
            </a:endParaRPr>
          </a:p>
        </p:txBody>
      </p:sp>
      <p:grpSp>
        <p:nvGrpSpPr>
          <p:cNvPr id="8" name="Group 7"/>
          <p:cNvGrpSpPr/>
          <p:nvPr/>
        </p:nvGrpSpPr>
        <p:grpSpPr>
          <a:xfrm>
            <a:off x="804795" y="2000250"/>
            <a:ext cx="10126986" cy="4724400"/>
            <a:chOff x="585787" y="1695450"/>
            <a:chExt cx="10126986" cy="4724400"/>
          </a:xfrm>
        </p:grpSpPr>
        <p:grpSp>
          <p:nvGrpSpPr>
            <p:cNvPr id="19" name="Group 18"/>
            <p:cNvGrpSpPr/>
            <p:nvPr/>
          </p:nvGrpSpPr>
          <p:grpSpPr>
            <a:xfrm>
              <a:off x="661987" y="1695450"/>
              <a:ext cx="9644101" cy="4724400"/>
              <a:chOff x="1152486" y="1390650"/>
              <a:chExt cx="9644101" cy="4724400"/>
            </a:xfrm>
          </p:grpSpPr>
          <mc:AlternateContent xmlns:mc="http://schemas.openxmlformats.org/markup-compatibility/2006" xmlns:a14="http://schemas.microsoft.com/office/drawing/2010/main">
            <mc:Choice Requires="a14">
              <p:sp>
                <p:nvSpPr>
                  <p:cNvPr id="5" name="Rounded Rectangle 4"/>
                  <p:cNvSpPr/>
                  <p:nvPr/>
                </p:nvSpPr>
                <p:spPr>
                  <a:xfrm>
                    <a:off x="4395787" y="2419357"/>
                    <a:ext cx="3276600" cy="1371600"/>
                  </a:xfrm>
                  <a:prstGeom prst="roundRect">
                    <a:avLst/>
                  </a:prstGeom>
                  <a:solidFill>
                    <a:schemeClr val="bg1"/>
                  </a:solid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200" b="1" dirty="0" smtClean="0">
                        <a:solidFill>
                          <a:srgbClr val="C00000"/>
                        </a:solidFill>
                        <a:latin typeface="Arial Narrow" panose="020B0606020202030204" pitchFamily="34" charset="0"/>
                        <a:cs typeface="Times New Roman" panose="02020603050405020304" pitchFamily="18" charset="0"/>
                      </a:rPr>
                      <a:t>State-1: No rods</a:t>
                    </a:r>
                  </a:p>
                  <a:p>
                    <a:pPr lvl="0"/>
                    <a14:m>
                      <m:oMathPara xmlns:m="http://schemas.openxmlformats.org/officeDocument/2006/math">
                        <m:oMathParaPr>
                          <m:jc m:val="centerGroup"/>
                        </m:oMathParaPr>
                        <m:oMath xmlns:m="http://schemas.openxmlformats.org/officeDocument/2006/math">
                          <m:acc>
                            <m:accPr>
                              <m:chr m:val="̇"/>
                              <m:ctrlPr>
                                <a:rPr lang="en-US" sz="2300" b="1" i="1">
                                  <a:solidFill>
                                    <a:srgbClr val="000000"/>
                                  </a:solidFill>
                                  <a:latin typeface="Cambria Math" panose="02040503050406030204" pitchFamily="18" charset="0"/>
                                  <a:cs typeface="Times New Roman" panose="02020603050405020304" pitchFamily="18" charset="0"/>
                                </a:rPr>
                              </m:ctrlPr>
                            </m:accPr>
                            <m:e>
                              <m:r>
                                <a:rPr lang="en-US" sz="2300" b="1" i="1">
                                  <a:solidFill>
                                    <a:srgbClr val="000000"/>
                                  </a:solidFill>
                                  <a:latin typeface="Cambria Math" panose="02040503050406030204" pitchFamily="18" charset="0"/>
                                  <a:cs typeface="Times New Roman" panose="02020603050405020304" pitchFamily="18" charset="0"/>
                                </a:rPr>
                                <m:t>𝒙</m:t>
                              </m:r>
                            </m:e>
                          </m:acc>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𝟎</m:t>
                          </m:r>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𝟏</m:t>
                          </m:r>
                          <m:r>
                            <a:rPr lang="en-US" sz="2300" b="1" i="1">
                              <a:solidFill>
                                <a:srgbClr val="000000"/>
                              </a:solidFill>
                              <a:latin typeface="Cambria Math" panose="02040503050406030204" pitchFamily="18" charset="0"/>
                              <a:cs typeface="Times New Roman" panose="02020603050405020304" pitchFamily="18" charset="0"/>
                            </a:rPr>
                            <m:t>𝒙</m:t>
                          </m:r>
                          <m:r>
                            <a:rPr lang="en-US" sz="2300" b="1" i="1">
                              <a:solidFill>
                                <a:srgbClr val="000000"/>
                              </a:solidFill>
                              <a:latin typeface="Cambria Math" panose="02040503050406030204" pitchFamily="18" charset="0"/>
                              <a:cs typeface="Times New Roman" panose="02020603050405020304" pitchFamily="18" charset="0"/>
                            </a:rPr>
                            <m:t> −</m:t>
                          </m:r>
                          <m:r>
                            <a:rPr lang="en-US" sz="2300" b="1" i="1">
                              <a:solidFill>
                                <a:srgbClr val="000000"/>
                              </a:solidFill>
                              <a:latin typeface="Cambria Math" panose="02040503050406030204" pitchFamily="18" charset="0"/>
                              <a:cs typeface="Times New Roman" panose="02020603050405020304" pitchFamily="18" charset="0"/>
                            </a:rPr>
                            <m:t>𝟓𝟎</m:t>
                          </m:r>
                        </m:oMath>
                      </m:oMathPara>
                    </a14:m>
                    <a:endParaRPr lang="en-US" sz="2300" b="1" dirty="0" smtClean="0">
                      <a:solidFill>
                        <a:srgbClr val="000000"/>
                      </a:solidFill>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
                            <m:sSubPr>
                              <m:ctrlPr>
                                <a:rPr lang="en-US" sz="2300" b="1" i="1" smtClean="0">
                                  <a:solidFill>
                                    <a:schemeClr val="tx1"/>
                                  </a:solidFill>
                                  <a:latin typeface="Cambria Math" panose="02040503050406030204" pitchFamily="18" charset="0"/>
                                  <a:cs typeface="Times New Roman" panose="02020603050405020304" pitchFamily="18" charset="0"/>
                                </a:rPr>
                              </m:ctrlPr>
                            </m:sSubPr>
                            <m:e>
                              <m:acc>
                                <m:accPr>
                                  <m:chr m:val="̇"/>
                                  <m:ctrlPr>
                                    <a:rPr lang="en-US" sz="2300" b="1" i="1" smtClean="0">
                                      <a:solidFill>
                                        <a:schemeClr val="tx1"/>
                                      </a:solidFill>
                                      <a:latin typeface="Cambria Math" panose="02040503050406030204" pitchFamily="18" charset="0"/>
                                      <a:cs typeface="Times New Roman" panose="02020603050405020304" pitchFamily="18" charset="0"/>
                                    </a:rPr>
                                  </m:ctrlPr>
                                </m:accPr>
                                <m:e>
                                  <m:r>
                                    <a:rPr lang="en-US" sz="2300" b="1" i="1" smtClean="0">
                                      <a:solidFill>
                                        <a:schemeClr val="tx1"/>
                                      </a:solidFill>
                                      <a:latin typeface="Cambria Math" panose="02040503050406030204" pitchFamily="18" charset="0"/>
                                      <a:cs typeface="Times New Roman" panose="02020603050405020304" pitchFamily="18" charset="0"/>
                                    </a:rPr>
                                    <m:t>𝒄</m:t>
                                  </m:r>
                                </m:e>
                              </m:acc>
                            </m:e>
                            <m:sub>
                              <m:r>
                                <a:rPr lang="en-US" sz="2300" b="1" i="1" smtClean="0">
                                  <a:solidFill>
                                    <a:schemeClr val="tx1"/>
                                  </a:solidFill>
                                  <a:latin typeface="Cambria Math" panose="02040503050406030204" pitchFamily="18" charset="0"/>
                                  <a:cs typeface="Times New Roman" panose="02020603050405020304" pitchFamily="18" charset="0"/>
                                </a:rPr>
                                <m:t>𝟏</m:t>
                              </m:r>
                            </m:sub>
                          </m:sSub>
                          <m:r>
                            <a:rPr lang="en-US" sz="2300" b="1" i="1" smtClean="0">
                              <a:solidFill>
                                <a:schemeClr val="tx1"/>
                              </a:solidFill>
                              <a:latin typeface="Cambria Math" panose="02040503050406030204" pitchFamily="18" charset="0"/>
                              <a:cs typeface="Times New Roman" panose="02020603050405020304" pitchFamily="18" charset="0"/>
                            </a:rPr>
                            <m:t>=</m:t>
                          </m:r>
                          <m:sSub>
                            <m:sSubPr>
                              <m:ctrlPr>
                                <a:rPr lang="en-US" sz="2300" b="1" i="1" smtClean="0">
                                  <a:solidFill>
                                    <a:schemeClr val="tx1"/>
                                  </a:solidFill>
                                  <a:latin typeface="Cambria Math" panose="02040503050406030204" pitchFamily="18" charset="0"/>
                                  <a:cs typeface="Times New Roman" panose="02020603050405020304" pitchFamily="18" charset="0"/>
                                </a:rPr>
                              </m:ctrlPr>
                            </m:sSubPr>
                            <m:e>
                              <m:acc>
                                <m:accPr>
                                  <m:chr m:val="̇"/>
                                  <m:ctrlPr>
                                    <a:rPr lang="en-US" sz="2300" b="1" i="1">
                                      <a:solidFill>
                                        <a:schemeClr val="tx1"/>
                                      </a:solidFill>
                                      <a:latin typeface="Cambria Math" panose="02040503050406030204" pitchFamily="18" charset="0"/>
                                      <a:cs typeface="Times New Roman" panose="02020603050405020304" pitchFamily="18" charset="0"/>
                                    </a:rPr>
                                  </m:ctrlPr>
                                </m:accPr>
                                <m:e>
                                  <m:r>
                                    <a:rPr lang="en-US" sz="2300" b="1" i="1">
                                      <a:solidFill>
                                        <a:schemeClr val="tx1"/>
                                      </a:solidFill>
                                      <a:latin typeface="Cambria Math" panose="02040503050406030204" pitchFamily="18" charset="0"/>
                                      <a:cs typeface="Times New Roman" panose="02020603050405020304" pitchFamily="18" charset="0"/>
                                    </a:rPr>
                                    <m:t>𝒄</m:t>
                                  </m:r>
                                </m:e>
                              </m:acc>
                            </m:e>
                            <m:sub>
                              <m:r>
                                <a:rPr lang="en-US" sz="2300" b="1" i="1" smtClean="0">
                                  <a:solidFill>
                                    <a:schemeClr val="tx1"/>
                                  </a:solidFill>
                                  <a:latin typeface="Cambria Math" panose="02040503050406030204" pitchFamily="18" charset="0"/>
                                  <a:cs typeface="Times New Roman" panose="02020603050405020304" pitchFamily="18" charset="0"/>
                                </a:rPr>
                                <m:t>𝟐</m:t>
                              </m:r>
                            </m:sub>
                          </m:sSub>
                          <m:r>
                            <a:rPr lang="en-US" sz="2300" b="1" i="1" smtClean="0">
                              <a:solidFill>
                                <a:schemeClr val="tx1"/>
                              </a:solidFill>
                              <a:latin typeface="Cambria Math" panose="02040503050406030204" pitchFamily="18" charset="0"/>
                              <a:cs typeface="Times New Roman" panose="02020603050405020304" pitchFamily="18" charset="0"/>
                            </a:rPr>
                            <m:t>=</m:t>
                          </m:r>
                          <m:r>
                            <a:rPr lang="en-US" sz="2300" b="1" i="1" smtClean="0">
                              <a:solidFill>
                                <a:schemeClr val="tx1"/>
                              </a:solidFill>
                              <a:latin typeface="Cambria Math" panose="02040503050406030204" pitchFamily="18" charset="0"/>
                              <a:cs typeface="Times New Roman" panose="02020603050405020304" pitchFamily="18" charset="0"/>
                            </a:rPr>
                            <m:t>𝟏</m:t>
                          </m:r>
                        </m:oMath>
                      </m:oMathPara>
                    </a14:m>
                    <a:endParaRPr lang="en-US" sz="2300" b="1" dirty="0" smtClean="0">
                      <a:solidFill>
                        <a:schemeClr val="tx1"/>
                      </a:solidFill>
                      <a:latin typeface="Times New Roman" panose="02020603050405020304" pitchFamily="18" charset="0"/>
                      <a:cs typeface="Times New Roman" panose="02020603050405020304" pitchFamily="18" charset="0"/>
                    </a:endParaRPr>
                  </a:p>
                </p:txBody>
              </p:sp>
            </mc:Choice>
            <mc:Fallback xmlns="">
              <p:sp>
                <p:nvSpPr>
                  <p:cNvPr id="5" name="Rounded Rectangle 4"/>
                  <p:cNvSpPr>
                    <a:spLocks noRot="1" noChangeAspect="1" noMove="1" noResize="1" noEditPoints="1" noAdjustHandles="1" noChangeArrowheads="1" noChangeShapeType="1" noTextEdit="1"/>
                  </p:cNvSpPr>
                  <p:nvPr/>
                </p:nvSpPr>
                <p:spPr>
                  <a:xfrm>
                    <a:off x="4395787" y="2419357"/>
                    <a:ext cx="3276600" cy="1371600"/>
                  </a:xfrm>
                  <a:prstGeom prst="roundRect">
                    <a:avLst/>
                  </a:prstGeom>
                  <a:blipFill rotWithShape="0">
                    <a:blip r:embed="rId2"/>
                    <a:stretch>
                      <a:fillRect/>
                    </a:stretch>
                  </a:blipFill>
                  <a:ln w="38100"/>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ounded Rectangle 5"/>
                  <p:cNvSpPr/>
                  <p:nvPr/>
                </p:nvSpPr>
                <p:spPr>
                  <a:xfrm>
                    <a:off x="1152486" y="4572008"/>
                    <a:ext cx="3276600" cy="1371600"/>
                  </a:xfrm>
                  <a:prstGeom prst="roundRect">
                    <a:avLst/>
                  </a:prstGeom>
                  <a:solidFill>
                    <a:schemeClr val="bg1"/>
                  </a:solid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200" b="1" dirty="0" smtClean="0">
                        <a:solidFill>
                          <a:srgbClr val="C00000"/>
                        </a:solidFill>
                        <a:latin typeface="Arial Narrow" panose="020B0606020202030204" pitchFamily="34" charset="0"/>
                        <a:cs typeface="Times New Roman" panose="02020603050405020304" pitchFamily="18" charset="0"/>
                      </a:rPr>
                      <a:t>State-3: Rod-1 is in</a:t>
                    </a:r>
                  </a:p>
                  <a:p>
                    <a:pPr lvl="0"/>
                    <a14:m>
                      <m:oMathPara xmlns:m="http://schemas.openxmlformats.org/officeDocument/2006/math">
                        <m:oMathParaPr>
                          <m:jc m:val="centerGroup"/>
                        </m:oMathParaPr>
                        <m:oMath xmlns:m="http://schemas.openxmlformats.org/officeDocument/2006/math">
                          <m:acc>
                            <m:accPr>
                              <m:chr m:val="̇"/>
                              <m:ctrlPr>
                                <a:rPr lang="en-US" sz="2300" b="1" i="1">
                                  <a:solidFill>
                                    <a:srgbClr val="000000"/>
                                  </a:solidFill>
                                  <a:latin typeface="Cambria Math" panose="02040503050406030204" pitchFamily="18" charset="0"/>
                                  <a:cs typeface="Times New Roman" panose="02020603050405020304" pitchFamily="18" charset="0"/>
                                </a:rPr>
                              </m:ctrlPr>
                            </m:accPr>
                            <m:e>
                              <m:r>
                                <a:rPr lang="en-US" sz="2300" b="1" i="1">
                                  <a:solidFill>
                                    <a:srgbClr val="000000"/>
                                  </a:solidFill>
                                  <a:latin typeface="Cambria Math" panose="02040503050406030204" pitchFamily="18" charset="0"/>
                                  <a:cs typeface="Times New Roman" panose="02020603050405020304" pitchFamily="18" charset="0"/>
                                </a:rPr>
                                <m:t>𝒙</m:t>
                              </m:r>
                            </m:e>
                          </m:acc>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𝟎</m:t>
                          </m:r>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𝟏</m:t>
                          </m:r>
                          <m:r>
                            <a:rPr lang="en-US" sz="2300" b="1" i="1">
                              <a:solidFill>
                                <a:srgbClr val="000000"/>
                              </a:solidFill>
                              <a:latin typeface="Cambria Math" panose="02040503050406030204" pitchFamily="18" charset="0"/>
                              <a:cs typeface="Times New Roman" panose="02020603050405020304" pitchFamily="18" charset="0"/>
                            </a:rPr>
                            <m:t>𝒙</m:t>
                          </m:r>
                          <m:r>
                            <a:rPr lang="en-US" sz="2300" b="1" i="1">
                              <a:solidFill>
                                <a:srgbClr val="000000"/>
                              </a:solidFill>
                              <a:latin typeface="Cambria Math" panose="02040503050406030204" pitchFamily="18" charset="0"/>
                              <a:cs typeface="Times New Roman" panose="02020603050405020304" pitchFamily="18" charset="0"/>
                            </a:rPr>
                            <m:t> −</m:t>
                          </m:r>
                          <m:r>
                            <a:rPr lang="en-US" sz="2300" b="1" i="1">
                              <a:solidFill>
                                <a:srgbClr val="000000"/>
                              </a:solidFill>
                              <a:latin typeface="Cambria Math" panose="02040503050406030204" pitchFamily="18" charset="0"/>
                              <a:cs typeface="Times New Roman" panose="02020603050405020304" pitchFamily="18" charset="0"/>
                            </a:rPr>
                            <m:t>𝟓𝟔</m:t>
                          </m:r>
                        </m:oMath>
                      </m:oMathPara>
                    </a14:m>
                    <a:endParaRPr lang="en-US" sz="2300" b="1" dirty="0" smtClean="0">
                      <a:solidFill>
                        <a:srgbClr val="000000"/>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300" b="1" i="1" smtClean="0">
                                  <a:solidFill>
                                    <a:schemeClr val="tx1"/>
                                  </a:solidFill>
                                  <a:latin typeface="Cambria Math" panose="02040503050406030204" pitchFamily="18" charset="0"/>
                                  <a:cs typeface="Times New Roman" panose="02020603050405020304" pitchFamily="18" charset="0"/>
                                </a:rPr>
                              </m:ctrlPr>
                            </m:sSubPr>
                            <m:e>
                              <m:acc>
                                <m:accPr>
                                  <m:chr m:val="̇"/>
                                  <m:ctrlPr>
                                    <a:rPr lang="en-US" sz="2300" b="1" i="1">
                                      <a:solidFill>
                                        <a:schemeClr val="tx1"/>
                                      </a:solidFill>
                                      <a:latin typeface="Cambria Math" panose="02040503050406030204" pitchFamily="18" charset="0"/>
                                      <a:cs typeface="Times New Roman" panose="02020603050405020304" pitchFamily="18" charset="0"/>
                                    </a:rPr>
                                  </m:ctrlPr>
                                </m:accPr>
                                <m:e>
                                  <m:r>
                                    <a:rPr lang="en-US" sz="2300" b="1" i="1">
                                      <a:solidFill>
                                        <a:schemeClr val="tx1"/>
                                      </a:solidFill>
                                      <a:latin typeface="Cambria Math" panose="02040503050406030204" pitchFamily="18" charset="0"/>
                                      <a:cs typeface="Times New Roman" panose="02020603050405020304" pitchFamily="18" charset="0"/>
                                    </a:rPr>
                                    <m:t>𝒄</m:t>
                                  </m:r>
                                </m:e>
                              </m:acc>
                            </m:e>
                            <m:sub>
                              <m:r>
                                <a:rPr lang="en-US" sz="2300" b="1" i="1">
                                  <a:solidFill>
                                    <a:schemeClr val="tx1"/>
                                  </a:solidFill>
                                  <a:latin typeface="Cambria Math" panose="02040503050406030204" pitchFamily="18" charset="0"/>
                                  <a:cs typeface="Times New Roman" panose="02020603050405020304" pitchFamily="18" charset="0"/>
                                </a:rPr>
                                <m:t>𝟏</m:t>
                              </m:r>
                            </m:sub>
                          </m:sSub>
                          <m:r>
                            <a:rPr lang="en-US" sz="2300" b="1" i="1">
                              <a:solidFill>
                                <a:schemeClr val="tx1"/>
                              </a:solidFill>
                              <a:latin typeface="Cambria Math" panose="02040503050406030204" pitchFamily="18" charset="0"/>
                              <a:cs typeface="Times New Roman" panose="02020603050405020304" pitchFamily="18" charset="0"/>
                            </a:rPr>
                            <m:t>=</m:t>
                          </m:r>
                          <m:sSub>
                            <m:sSubPr>
                              <m:ctrlPr>
                                <a:rPr lang="en-US" sz="2300" b="1" i="1">
                                  <a:solidFill>
                                    <a:schemeClr val="tx1"/>
                                  </a:solidFill>
                                  <a:latin typeface="Cambria Math" panose="02040503050406030204" pitchFamily="18" charset="0"/>
                                  <a:cs typeface="Times New Roman" panose="02020603050405020304" pitchFamily="18" charset="0"/>
                                </a:rPr>
                              </m:ctrlPr>
                            </m:sSubPr>
                            <m:e>
                              <m:acc>
                                <m:accPr>
                                  <m:chr m:val="̇"/>
                                  <m:ctrlPr>
                                    <a:rPr lang="en-US" sz="2300" b="1" i="1">
                                      <a:solidFill>
                                        <a:schemeClr val="tx1"/>
                                      </a:solidFill>
                                      <a:latin typeface="Cambria Math" panose="02040503050406030204" pitchFamily="18" charset="0"/>
                                      <a:cs typeface="Times New Roman" panose="02020603050405020304" pitchFamily="18" charset="0"/>
                                    </a:rPr>
                                  </m:ctrlPr>
                                </m:accPr>
                                <m:e>
                                  <m:r>
                                    <a:rPr lang="en-US" sz="2300" b="1" i="1">
                                      <a:solidFill>
                                        <a:schemeClr val="tx1"/>
                                      </a:solidFill>
                                      <a:latin typeface="Cambria Math" panose="02040503050406030204" pitchFamily="18" charset="0"/>
                                      <a:cs typeface="Times New Roman" panose="02020603050405020304" pitchFamily="18" charset="0"/>
                                    </a:rPr>
                                    <m:t>𝒄</m:t>
                                  </m:r>
                                </m:e>
                              </m:acc>
                            </m:e>
                            <m:sub>
                              <m:r>
                                <a:rPr lang="en-US" sz="2300" b="1" i="1">
                                  <a:solidFill>
                                    <a:schemeClr val="tx1"/>
                                  </a:solidFill>
                                  <a:latin typeface="Cambria Math" panose="02040503050406030204" pitchFamily="18" charset="0"/>
                                  <a:cs typeface="Times New Roman" panose="02020603050405020304" pitchFamily="18" charset="0"/>
                                </a:rPr>
                                <m:t>𝟐</m:t>
                              </m:r>
                            </m:sub>
                          </m:sSub>
                          <m:r>
                            <a:rPr lang="en-US" sz="2300" b="1" i="1">
                              <a:solidFill>
                                <a:schemeClr val="tx1"/>
                              </a:solidFill>
                              <a:latin typeface="Cambria Math" panose="02040503050406030204" pitchFamily="18" charset="0"/>
                              <a:cs typeface="Times New Roman" panose="02020603050405020304" pitchFamily="18" charset="0"/>
                            </a:rPr>
                            <m:t>=</m:t>
                          </m:r>
                          <m:r>
                            <a:rPr lang="en-US" sz="2300" b="1" i="1">
                              <a:solidFill>
                                <a:schemeClr val="tx1"/>
                              </a:solidFill>
                              <a:latin typeface="Cambria Math" panose="02040503050406030204" pitchFamily="18" charset="0"/>
                              <a:cs typeface="Times New Roman" panose="02020603050405020304" pitchFamily="18" charset="0"/>
                            </a:rPr>
                            <m:t>𝟏</m:t>
                          </m:r>
                        </m:oMath>
                      </m:oMathPara>
                    </a14:m>
                    <a:endParaRPr lang="en-US" sz="2300" b="1" dirty="0" smtClean="0">
                      <a:solidFill>
                        <a:schemeClr val="tx1"/>
                      </a:solidFill>
                      <a:latin typeface="Times New Roman" panose="02020603050405020304" pitchFamily="18" charset="0"/>
                      <a:cs typeface="Times New Roman" panose="02020603050405020304" pitchFamily="18" charset="0"/>
                    </a:endParaRPr>
                  </a:p>
                </p:txBody>
              </p:sp>
            </mc:Choice>
            <mc:Fallback xmlns="">
              <p:sp>
                <p:nvSpPr>
                  <p:cNvPr id="6" name="Rounded Rectangle 5"/>
                  <p:cNvSpPr>
                    <a:spLocks noRot="1" noChangeAspect="1" noMove="1" noResize="1" noEditPoints="1" noAdjustHandles="1" noChangeArrowheads="1" noChangeShapeType="1" noTextEdit="1"/>
                  </p:cNvSpPr>
                  <p:nvPr/>
                </p:nvSpPr>
                <p:spPr>
                  <a:xfrm>
                    <a:off x="1152486" y="4572008"/>
                    <a:ext cx="3276600" cy="1371600"/>
                  </a:xfrm>
                  <a:prstGeom prst="roundRect">
                    <a:avLst/>
                  </a:prstGeom>
                  <a:blipFill rotWithShape="1">
                    <a:blip r:embed="rId3"/>
                    <a:stretch>
                      <a:fillRect/>
                    </a:stretch>
                  </a:blipFill>
                  <a:ln w="38100"/>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ounded Rectangle 6"/>
                  <p:cNvSpPr/>
                  <p:nvPr/>
                </p:nvSpPr>
                <p:spPr>
                  <a:xfrm>
                    <a:off x="7519987" y="4572008"/>
                    <a:ext cx="3276600" cy="1371600"/>
                  </a:xfrm>
                  <a:prstGeom prst="roundRect">
                    <a:avLst/>
                  </a:prstGeom>
                  <a:solidFill>
                    <a:schemeClr val="bg1"/>
                  </a:solid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200" b="1" dirty="0" smtClean="0">
                        <a:solidFill>
                          <a:srgbClr val="C00000"/>
                        </a:solidFill>
                        <a:latin typeface="Arial Narrow" panose="020B0606020202030204" pitchFamily="34" charset="0"/>
                        <a:cs typeface="Times New Roman" panose="02020603050405020304" pitchFamily="18" charset="0"/>
                      </a:rPr>
                      <a:t>State-2: Rod-2 is in</a:t>
                    </a:r>
                  </a:p>
                  <a:p>
                    <a:pPr lvl="0"/>
                    <a14:m>
                      <m:oMathPara xmlns:m="http://schemas.openxmlformats.org/officeDocument/2006/math">
                        <m:oMathParaPr>
                          <m:jc m:val="centerGroup"/>
                        </m:oMathParaPr>
                        <m:oMath xmlns:m="http://schemas.openxmlformats.org/officeDocument/2006/math">
                          <m:acc>
                            <m:accPr>
                              <m:chr m:val="̇"/>
                              <m:ctrlPr>
                                <a:rPr lang="en-US" sz="2300" b="1" i="1">
                                  <a:solidFill>
                                    <a:srgbClr val="000000"/>
                                  </a:solidFill>
                                  <a:latin typeface="Cambria Math" panose="02040503050406030204" pitchFamily="18" charset="0"/>
                                  <a:cs typeface="Times New Roman" panose="02020603050405020304" pitchFamily="18" charset="0"/>
                                </a:rPr>
                              </m:ctrlPr>
                            </m:accPr>
                            <m:e>
                              <m:r>
                                <a:rPr lang="en-US" sz="2300" b="1" i="1">
                                  <a:solidFill>
                                    <a:srgbClr val="000000"/>
                                  </a:solidFill>
                                  <a:latin typeface="Cambria Math" panose="02040503050406030204" pitchFamily="18" charset="0"/>
                                  <a:cs typeface="Times New Roman" panose="02020603050405020304" pitchFamily="18" charset="0"/>
                                </a:rPr>
                                <m:t>𝒙</m:t>
                              </m:r>
                            </m:e>
                          </m:acc>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𝟎</m:t>
                          </m:r>
                          <m:r>
                            <a:rPr lang="en-US" sz="2300" b="1" i="1">
                              <a:solidFill>
                                <a:srgbClr val="000000"/>
                              </a:solidFill>
                              <a:latin typeface="Cambria Math" panose="02040503050406030204" pitchFamily="18" charset="0"/>
                              <a:cs typeface="Times New Roman" panose="02020603050405020304" pitchFamily="18" charset="0"/>
                            </a:rPr>
                            <m:t>.</m:t>
                          </m:r>
                          <m:r>
                            <a:rPr lang="en-US" sz="2300" b="1" i="1">
                              <a:solidFill>
                                <a:srgbClr val="000000"/>
                              </a:solidFill>
                              <a:latin typeface="Cambria Math" panose="02040503050406030204" pitchFamily="18" charset="0"/>
                              <a:cs typeface="Times New Roman" panose="02020603050405020304" pitchFamily="18" charset="0"/>
                            </a:rPr>
                            <m:t>𝟏</m:t>
                          </m:r>
                          <m:r>
                            <a:rPr lang="en-US" sz="2300" b="1" i="1">
                              <a:solidFill>
                                <a:srgbClr val="000000"/>
                              </a:solidFill>
                              <a:latin typeface="Cambria Math" panose="02040503050406030204" pitchFamily="18" charset="0"/>
                              <a:cs typeface="Times New Roman" panose="02020603050405020304" pitchFamily="18" charset="0"/>
                            </a:rPr>
                            <m:t>𝒙</m:t>
                          </m:r>
                          <m:r>
                            <a:rPr lang="en-US" sz="2300" b="1" i="1">
                              <a:solidFill>
                                <a:srgbClr val="000000"/>
                              </a:solidFill>
                              <a:latin typeface="Cambria Math" panose="02040503050406030204" pitchFamily="18" charset="0"/>
                              <a:cs typeface="Times New Roman" panose="02020603050405020304" pitchFamily="18" charset="0"/>
                            </a:rPr>
                            <m:t> −</m:t>
                          </m:r>
                          <m:r>
                            <a:rPr lang="en-US" sz="2300" b="1" i="1" smtClean="0">
                              <a:solidFill>
                                <a:srgbClr val="000000"/>
                              </a:solidFill>
                              <a:latin typeface="Cambria Math" panose="02040503050406030204" pitchFamily="18" charset="0"/>
                              <a:cs typeface="Times New Roman" panose="02020603050405020304" pitchFamily="18" charset="0"/>
                            </a:rPr>
                            <m:t>𝟔𝟎</m:t>
                          </m:r>
                        </m:oMath>
                      </m:oMathPara>
                    </a14:m>
                    <a:endParaRPr lang="en-US" sz="2300" b="1" dirty="0" smtClean="0">
                      <a:solidFill>
                        <a:srgbClr val="000000"/>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300" b="1" i="1" smtClean="0">
                                  <a:solidFill>
                                    <a:schemeClr val="tx1"/>
                                  </a:solidFill>
                                  <a:latin typeface="Cambria Math" panose="02040503050406030204" pitchFamily="18" charset="0"/>
                                  <a:cs typeface="Times New Roman" panose="02020603050405020304" pitchFamily="18" charset="0"/>
                                </a:rPr>
                              </m:ctrlPr>
                            </m:sSubPr>
                            <m:e>
                              <m:acc>
                                <m:accPr>
                                  <m:chr m:val="̇"/>
                                  <m:ctrlPr>
                                    <a:rPr lang="en-US" sz="2300" b="1" i="1">
                                      <a:solidFill>
                                        <a:schemeClr val="tx1"/>
                                      </a:solidFill>
                                      <a:latin typeface="Cambria Math" panose="02040503050406030204" pitchFamily="18" charset="0"/>
                                      <a:cs typeface="Times New Roman" panose="02020603050405020304" pitchFamily="18" charset="0"/>
                                    </a:rPr>
                                  </m:ctrlPr>
                                </m:accPr>
                                <m:e>
                                  <m:r>
                                    <a:rPr lang="en-US" sz="2300" b="1" i="1">
                                      <a:solidFill>
                                        <a:schemeClr val="tx1"/>
                                      </a:solidFill>
                                      <a:latin typeface="Cambria Math" panose="02040503050406030204" pitchFamily="18" charset="0"/>
                                      <a:cs typeface="Times New Roman" panose="02020603050405020304" pitchFamily="18" charset="0"/>
                                    </a:rPr>
                                    <m:t>𝒄</m:t>
                                  </m:r>
                                </m:e>
                              </m:acc>
                            </m:e>
                            <m:sub>
                              <m:r>
                                <a:rPr lang="en-US" sz="2300" b="1" i="1">
                                  <a:solidFill>
                                    <a:schemeClr val="tx1"/>
                                  </a:solidFill>
                                  <a:latin typeface="Cambria Math" panose="02040503050406030204" pitchFamily="18" charset="0"/>
                                  <a:cs typeface="Times New Roman" panose="02020603050405020304" pitchFamily="18" charset="0"/>
                                </a:rPr>
                                <m:t>𝟏</m:t>
                              </m:r>
                            </m:sub>
                          </m:sSub>
                          <m:r>
                            <a:rPr lang="en-US" sz="2300" b="1" i="1">
                              <a:solidFill>
                                <a:schemeClr val="tx1"/>
                              </a:solidFill>
                              <a:latin typeface="Cambria Math" panose="02040503050406030204" pitchFamily="18" charset="0"/>
                              <a:cs typeface="Times New Roman" panose="02020603050405020304" pitchFamily="18" charset="0"/>
                            </a:rPr>
                            <m:t>=</m:t>
                          </m:r>
                          <m:sSub>
                            <m:sSubPr>
                              <m:ctrlPr>
                                <a:rPr lang="en-US" sz="2300" b="1" i="1">
                                  <a:solidFill>
                                    <a:schemeClr val="tx1"/>
                                  </a:solidFill>
                                  <a:latin typeface="Cambria Math" panose="02040503050406030204" pitchFamily="18" charset="0"/>
                                  <a:cs typeface="Times New Roman" panose="02020603050405020304" pitchFamily="18" charset="0"/>
                                </a:rPr>
                              </m:ctrlPr>
                            </m:sSubPr>
                            <m:e>
                              <m:acc>
                                <m:accPr>
                                  <m:chr m:val="̇"/>
                                  <m:ctrlPr>
                                    <a:rPr lang="en-US" sz="2300" b="1" i="1">
                                      <a:solidFill>
                                        <a:schemeClr val="tx1"/>
                                      </a:solidFill>
                                      <a:latin typeface="Cambria Math" panose="02040503050406030204" pitchFamily="18" charset="0"/>
                                      <a:cs typeface="Times New Roman" panose="02020603050405020304" pitchFamily="18" charset="0"/>
                                    </a:rPr>
                                  </m:ctrlPr>
                                </m:accPr>
                                <m:e>
                                  <m:r>
                                    <a:rPr lang="en-US" sz="2300" b="1" i="1">
                                      <a:solidFill>
                                        <a:schemeClr val="tx1"/>
                                      </a:solidFill>
                                      <a:latin typeface="Cambria Math" panose="02040503050406030204" pitchFamily="18" charset="0"/>
                                      <a:cs typeface="Times New Roman" panose="02020603050405020304" pitchFamily="18" charset="0"/>
                                    </a:rPr>
                                    <m:t>𝒄</m:t>
                                  </m:r>
                                </m:e>
                              </m:acc>
                            </m:e>
                            <m:sub>
                              <m:r>
                                <a:rPr lang="en-US" sz="2300" b="1" i="1">
                                  <a:solidFill>
                                    <a:schemeClr val="tx1"/>
                                  </a:solidFill>
                                  <a:latin typeface="Cambria Math" panose="02040503050406030204" pitchFamily="18" charset="0"/>
                                  <a:cs typeface="Times New Roman" panose="02020603050405020304" pitchFamily="18" charset="0"/>
                                </a:rPr>
                                <m:t>𝟐</m:t>
                              </m:r>
                            </m:sub>
                          </m:sSub>
                          <m:r>
                            <a:rPr lang="en-US" sz="2300" b="1" i="1">
                              <a:solidFill>
                                <a:schemeClr val="tx1"/>
                              </a:solidFill>
                              <a:latin typeface="Cambria Math" panose="02040503050406030204" pitchFamily="18" charset="0"/>
                              <a:cs typeface="Times New Roman" panose="02020603050405020304" pitchFamily="18" charset="0"/>
                            </a:rPr>
                            <m:t>=</m:t>
                          </m:r>
                          <m:r>
                            <a:rPr lang="en-US" sz="2300" b="1" i="1">
                              <a:solidFill>
                                <a:schemeClr val="tx1"/>
                              </a:solidFill>
                              <a:latin typeface="Cambria Math" panose="02040503050406030204" pitchFamily="18" charset="0"/>
                              <a:cs typeface="Times New Roman" panose="02020603050405020304" pitchFamily="18" charset="0"/>
                            </a:rPr>
                            <m:t>𝟏</m:t>
                          </m:r>
                        </m:oMath>
                      </m:oMathPara>
                    </a14:m>
                    <a:endParaRPr lang="en-US" sz="23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Rounded Rectangle 6"/>
                  <p:cNvSpPr>
                    <a:spLocks noRot="1" noChangeAspect="1" noMove="1" noResize="1" noEditPoints="1" noAdjustHandles="1" noChangeArrowheads="1" noChangeShapeType="1" noTextEdit="1"/>
                  </p:cNvSpPr>
                  <p:nvPr/>
                </p:nvSpPr>
                <p:spPr>
                  <a:xfrm>
                    <a:off x="7519987" y="4572008"/>
                    <a:ext cx="3276600" cy="1371600"/>
                  </a:xfrm>
                  <a:prstGeom prst="roundRect">
                    <a:avLst/>
                  </a:prstGeom>
                  <a:blipFill rotWithShape="1">
                    <a:blip r:embed="rId4"/>
                    <a:stretch>
                      <a:fillRect/>
                    </a:stretch>
                  </a:blipFill>
                  <a:ln w="38100"/>
                  <a:effectLst/>
                </p:spPr>
                <p:txBody>
                  <a:bodyPr/>
                  <a:lstStyle/>
                  <a:p>
                    <a:r>
                      <a:rPr lang="en-IN">
                        <a:noFill/>
                      </a:rPr>
                      <a:t> </a:t>
                    </a:r>
                  </a:p>
                </p:txBody>
              </p:sp>
            </mc:Fallback>
          </mc:AlternateContent>
          <p:sp>
            <p:nvSpPr>
              <p:cNvPr id="11" name="Arc 10"/>
              <p:cNvSpPr/>
              <p:nvPr/>
            </p:nvSpPr>
            <p:spPr>
              <a:xfrm rot="16200000">
                <a:off x="2852741" y="2771785"/>
                <a:ext cx="3086092" cy="3524251"/>
              </a:xfrm>
              <a:prstGeom prst="arc">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sp>
            <p:nvSpPr>
              <p:cNvPr id="12" name="Arc 11"/>
              <p:cNvSpPr/>
              <p:nvPr/>
            </p:nvSpPr>
            <p:spPr>
              <a:xfrm rot="5400000" flipH="1">
                <a:off x="6144943" y="2809878"/>
                <a:ext cx="3086092" cy="3524251"/>
              </a:xfrm>
              <a:prstGeom prst="arc">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cxnSp>
            <p:nvCxnSpPr>
              <p:cNvPr id="14" name="Straight Arrow Connector 13"/>
              <p:cNvCxnSpPr>
                <a:endCxn id="5" idx="0"/>
              </p:cNvCxnSpPr>
              <p:nvPr/>
            </p:nvCxnSpPr>
            <p:spPr>
              <a:xfrm>
                <a:off x="6029286" y="1619250"/>
                <a:ext cx="4801" cy="800107"/>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rot="5400000" flipV="1">
                <a:off x="6374490" y="2807381"/>
                <a:ext cx="2295523" cy="1976676"/>
              </a:xfrm>
              <a:prstGeom prst="arc">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sp>
            <p:nvSpPr>
              <p:cNvPr id="17" name="Arc 16"/>
              <p:cNvSpPr/>
              <p:nvPr/>
            </p:nvSpPr>
            <p:spPr>
              <a:xfrm rot="16200000" flipH="1" flipV="1">
                <a:off x="3296726" y="2793095"/>
                <a:ext cx="2295523" cy="1976676"/>
              </a:xfrm>
              <a:prstGeom prst="arc">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sp>
            <p:nvSpPr>
              <p:cNvPr id="18" name="TextBox 17"/>
              <p:cNvSpPr txBox="1"/>
              <p:nvPr/>
            </p:nvSpPr>
            <p:spPr>
              <a:xfrm>
                <a:off x="6157913" y="1390650"/>
                <a:ext cx="3065263" cy="830997"/>
              </a:xfrm>
              <a:prstGeom prst="rect">
                <a:avLst/>
              </a:prstGeom>
              <a:noFill/>
            </p:spPr>
            <p:txBody>
              <a:bodyPr wrap="none" rtlCol="0">
                <a:spAutoFit/>
              </a:bodyPr>
              <a:lstStyle/>
              <a:p>
                <a:r>
                  <a:rPr lang="en-US" sz="2400" b="1" i="1" dirty="0" smtClean="0">
                    <a:latin typeface="Times New Roman" panose="02020603050405020304" pitchFamily="18" charset="0"/>
                    <a:cs typeface="Times New Roman" panose="02020603050405020304" pitchFamily="18" charset="0"/>
                  </a:rPr>
                  <a:t>x = </a:t>
                </a:r>
                <a:r>
                  <a:rPr lang="en-US" sz="2400" b="1" dirty="0" smtClean="0">
                    <a:latin typeface="Times New Roman" panose="02020603050405020304" pitchFamily="18" charset="0"/>
                    <a:cs typeface="Times New Roman" panose="02020603050405020304" pitchFamily="18" charset="0"/>
                  </a:rPr>
                  <a:t>510 </a:t>
                </a:r>
                <a:r>
                  <a:rPr lang="en-US" sz="2200" b="1" dirty="0" smtClean="0">
                    <a:solidFill>
                      <a:srgbClr val="C00000"/>
                    </a:solidFill>
                    <a:latin typeface="Arial Narrow" panose="020B0606020202030204" pitchFamily="34" charset="0"/>
                    <a:cs typeface="Times New Roman" panose="02020603050405020304" pitchFamily="18" charset="0"/>
                  </a:rPr>
                  <a:t>(Initial condition)</a:t>
                </a:r>
              </a:p>
              <a:p>
                <a:r>
                  <a:rPr lang="en-US" sz="2400" b="1" i="1" dirty="0">
                    <a:latin typeface="Times New Roman" panose="02020603050405020304" pitchFamily="18" charset="0"/>
                    <a:cs typeface="Times New Roman" panose="02020603050405020304" pitchFamily="18" charset="0"/>
                  </a:rPr>
                  <a:t>c</a:t>
                </a:r>
                <a:r>
                  <a:rPr lang="en-US" sz="2400" b="1" i="1" baseline="-25000" dirty="0" smtClean="0">
                    <a:latin typeface="Times New Roman" panose="02020603050405020304" pitchFamily="18" charset="0"/>
                    <a:cs typeface="Times New Roman" panose="02020603050405020304" pitchFamily="18" charset="0"/>
                  </a:rPr>
                  <a:t>1</a:t>
                </a:r>
                <a:r>
                  <a:rPr lang="en-US" sz="2400" b="1" i="1" dirty="0" smtClean="0">
                    <a:latin typeface="Times New Roman" panose="02020603050405020304" pitchFamily="18" charset="0"/>
                    <a:cs typeface="Times New Roman" panose="02020603050405020304" pitchFamily="18" charset="0"/>
                  </a:rPr>
                  <a:t> = c</a:t>
                </a:r>
                <a:r>
                  <a:rPr lang="en-US" sz="2400" b="1" i="1" baseline="-25000" dirty="0" smtClean="0">
                    <a:latin typeface="Times New Roman" panose="02020603050405020304" pitchFamily="18" charset="0"/>
                    <a:cs typeface="Times New Roman" panose="02020603050405020304" pitchFamily="18" charset="0"/>
                  </a:rPr>
                  <a:t>2</a:t>
                </a:r>
                <a:r>
                  <a:rPr lang="en-US" sz="2400" b="1" i="1" dirty="0" smtClean="0">
                    <a:latin typeface="Times New Roman" panose="02020603050405020304" pitchFamily="18" charset="0"/>
                    <a:cs typeface="Times New Roman" panose="02020603050405020304" pitchFamily="18" charset="0"/>
                  </a:rPr>
                  <a:t> = 20</a:t>
                </a:r>
                <a:endParaRPr lang="en-US" sz="2400" b="1" i="1" dirty="0">
                  <a:latin typeface="Times New Roman" panose="02020603050405020304" pitchFamily="18" charset="0"/>
                  <a:cs typeface="Times New Roman" panose="02020603050405020304" pitchFamily="18" charset="0"/>
                </a:endParaRPr>
              </a:p>
            </p:txBody>
          </p:sp>
        </p:grpSp>
        <p:sp>
          <p:nvSpPr>
            <p:cNvPr id="20" name="TextBox 19"/>
            <p:cNvSpPr txBox="1"/>
            <p:nvPr/>
          </p:nvSpPr>
          <p:spPr>
            <a:xfrm>
              <a:off x="585787" y="3062585"/>
              <a:ext cx="2593980" cy="461665"/>
            </a:xfrm>
            <a:prstGeom prst="rect">
              <a:avLst/>
            </a:prstGeom>
            <a:noFill/>
          </p:spPr>
          <p:txBody>
            <a:bodyPr wrap="none" rtlCol="0">
              <a:spAutoFit/>
            </a:bodyPr>
            <a:lstStyle/>
            <a:p>
              <a:r>
                <a:rPr lang="en-US" sz="2400" b="1" i="1" dirty="0" smtClean="0">
                  <a:solidFill>
                    <a:srgbClr val="0000CC"/>
                  </a:solidFill>
                  <a:latin typeface="Times New Roman" panose="02020603050405020304" pitchFamily="18" charset="0"/>
                  <a:cs typeface="Times New Roman" panose="02020603050405020304" pitchFamily="18" charset="0"/>
                </a:rPr>
                <a:t>x &gt; 550 </a:t>
              </a:r>
              <a:r>
                <a:rPr lang="en-US" sz="2400" b="1" dirty="0" smtClean="0">
                  <a:latin typeface="Arial Narrow" panose="020B0606020202030204" pitchFamily="34" charset="0"/>
                  <a:cs typeface="Times New Roman" panose="02020603050405020304" pitchFamily="18" charset="0"/>
                </a:rPr>
                <a:t>and </a:t>
              </a:r>
              <a:r>
                <a:rPr lang="en-US" sz="2400" b="1" i="1" dirty="0" smtClean="0">
                  <a:latin typeface="Times New Roman" panose="02020603050405020304" pitchFamily="18" charset="0"/>
                  <a:cs typeface="Times New Roman" panose="02020603050405020304" pitchFamily="18" charset="0"/>
                </a:rPr>
                <a:t>c</a:t>
              </a:r>
              <a:r>
                <a:rPr lang="en-US" sz="2400" b="1" i="1" baseline="-25000" dirty="0" smtClean="0">
                  <a:latin typeface="Times New Roman" panose="02020603050405020304" pitchFamily="18" charset="0"/>
                  <a:cs typeface="Times New Roman" panose="02020603050405020304" pitchFamily="18" charset="0"/>
                </a:rPr>
                <a:t>1</a:t>
              </a:r>
              <a:r>
                <a:rPr lang="en-US" sz="2400" b="1" i="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400" b="1" i="1" dirty="0" smtClean="0">
                  <a:latin typeface="Times New Roman" panose="02020603050405020304" pitchFamily="18" charset="0"/>
                  <a:cs typeface="Times New Roman" panose="02020603050405020304" pitchFamily="18" charset="0"/>
                </a:rPr>
                <a:t>20</a:t>
              </a:r>
              <a:endParaRPr lang="en-US" sz="2400" b="1" i="1"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8112381" y="2727735"/>
              <a:ext cx="2600392" cy="830997"/>
            </a:xfrm>
            <a:prstGeom prst="rect">
              <a:avLst/>
            </a:prstGeom>
            <a:noFill/>
          </p:spPr>
          <p:txBody>
            <a:bodyPr wrap="none" rtlCol="0">
              <a:spAutoFit/>
            </a:bodyPr>
            <a:lstStyle/>
            <a:p>
              <a:r>
                <a:rPr lang="en-US" sz="2400" b="1" i="1" dirty="0" smtClean="0">
                  <a:solidFill>
                    <a:srgbClr val="0000CC"/>
                  </a:solidFill>
                  <a:latin typeface="Times New Roman" panose="02020603050405020304" pitchFamily="18" charset="0"/>
                  <a:cs typeface="Times New Roman" panose="02020603050405020304" pitchFamily="18" charset="0"/>
                </a:rPr>
                <a:t>x &gt; 590 </a:t>
              </a:r>
              <a:endParaRPr lang="en-US" sz="2400" b="1" i="1" dirty="0" smtClean="0">
                <a:solidFill>
                  <a:srgbClr val="0000CC"/>
                </a:solidFill>
                <a:latin typeface="Times New Roman" panose="02020603050405020304" pitchFamily="18" charset="0"/>
                <a:cs typeface="Times New Roman" panose="02020603050405020304" pitchFamily="18" charset="0"/>
              </a:endParaRPr>
            </a:p>
            <a:p>
              <a:r>
                <a:rPr lang="en-US" sz="2400" b="1" i="1" strike="sngStrike" dirty="0">
                  <a:solidFill>
                    <a:srgbClr val="FF0000"/>
                  </a:solidFill>
                  <a:latin typeface="Times New Roman" panose="02020603050405020304" pitchFamily="18" charset="0"/>
                  <a:cs typeface="Times New Roman" panose="02020603050405020304" pitchFamily="18" charset="0"/>
                </a:rPr>
                <a:t>x &gt; </a:t>
              </a:r>
              <a:r>
                <a:rPr lang="en-US" sz="2400" b="1" i="1" strike="sngStrike" dirty="0" smtClean="0">
                  <a:solidFill>
                    <a:srgbClr val="FF0000"/>
                  </a:solidFill>
                  <a:latin typeface="Times New Roman" panose="02020603050405020304" pitchFamily="18" charset="0"/>
                  <a:cs typeface="Times New Roman" panose="02020603050405020304" pitchFamily="18" charset="0"/>
                </a:rPr>
                <a:t>550 </a:t>
              </a:r>
              <a:r>
                <a:rPr lang="en-US" sz="2400" b="1" dirty="0" smtClean="0">
                  <a:latin typeface="Arial Narrow" panose="020B0606020202030204" pitchFamily="34" charset="0"/>
                  <a:cs typeface="Times New Roman" panose="02020603050405020304" pitchFamily="18" charset="0"/>
                </a:rPr>
                <a:t>and</a:t>
              </a:r>
              <a:r>
                <a:rPr lang="en-US" sz="2400" b="1" i="1" dirty="0" smtClean="0">
                  <a:latin typeface="Times New Roman" panose="02020603050405020304" pitchFamily="18" charset="0"/>
                  <a:cs typeface="Times New Roman" panose="02020603050405020304" pitchFamily="18" charset="0"/>
                </a:rPr>
                <a:t> </a:t>
              </a:r>
              <a:r>
                <a:rPr lang="en-US" sz="2400" b="1" i="1" dirty="0" smtClean="0">
                  <a:latin typeface="Times New Roman" panose="02020603050405020304" pitchFamily="18" charset="0"/>
                  <a:cs typeface="Times New Roman" panose="02020603050405020304" pitchFamily="18" charset="0"/>
                </a:rPr>
                <a:t>c</a:t>
              </a:r>
              <a:r>
                <a:rPr lang="en-US" sz="2400" b="1" i="1" baseline="-25000" dirty="0" smtClean="0">
                  <a:latin typeface="Times New Roman" panose="02020603050405020304" pitchFamily="18" charset="0"/>
                  <a:cs typeface="Times New Roman" panose="02020603050405020304" pitchFamily="18" charset="0"/>
                </a:rPr>
                <a:t>2</a:t>
              </a:r>
              <a:r>
                <a:rPr lang="en-US" sz="2400" b="1" i="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400" b="1"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400" b="1" i="1" dirty="0" smtClean="0">
                  <a:latin typeface="Times New Roman" panose="02020603050405020304" pitchFamily="18" charset="0"/>
                  <a:cs typeface="Times New Roman" panose="02020603050405020304" pitchFamily="18" charset="0"/>
                </a:rPr>
                <a:t>20</a:t>
              </a:r>
              <a:endParaRPr lang="en-US" sz="2400" b="1" i="1"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4153376" y="5053656"/>
              <a:ext cx="1122423" cy="1200329"/>
            </a:xfrm>
            <a:prstGeom prst="rect">
              <a:avLst/>
            </a:prstGeom>
            <a:noFill/>
          </p:spPr>
          <p:txBody>
            <a:bodyPr wrap="none" rtlCol="0">
              <a:spAutoFit/>
            </a:bodyPr>
            <a:lstStyle/>
            <a:p>
              <a:r>
                <a:rPr lang="en-US" sz="2400" b="1" i="1" dirty="0" smtClean="0">
                  <a:solidFill>
                    <a:srgbClr val="0000CC"/>
                  </a:solidFill>
                  <a:latin typeface="Times New Roman" panose="02020603050405020304" pitchFamily="18" charset="0"/>
                  <a:cs typeface="Times New Roman" panose="02020603050405020304" pitchFamily="18" charset="0"/>
                </a:rPr>
                <a:t>x </a:t>
              </a:r>
              <a:r>
                <a:rPr lang="en-US" sz="2400" b="1" dirty="0" smtClean="0">
                  <a:solidFill>
                    <a:srgbClr val="0000CC"/>
                  </a:solidFill>
                  <a:latin typeface="Times New Roman" panose="02020603050405020304" pitchFamily="18" charset="0"/>
                  <a:cs typeface="Times New Roman" panose="02020603050405020304" pitchFamily="18" charset="0"/>
                  <a:sym typeface="Symbol" panose="05050102010706020507" pitchFamily="18" charset="2"/>
                </a:rPr>
                <a:t> </a:t>
              </a:r>
              <a:r>
                <a:rPr lang="en-US" sz="2400" b="1" i="1" dirty="0" smtClean="0">
                  <a:solidFill>
                    <a:srgbClr val="0000CC"/>
                  </a:solidFill>
                  <a:latin typeface="Times New Roman" panose="02020603050405020304" pitchFamily="18" charset="0"/>
                  <a:cs typeface="Times New Roman" panose="02020603050405020304" pitchFamily="18" charset="0"/>
                  <a:sym typeface="Symbol" panose="05050102010706020507" pitchFamily="18" charset="2"/>
                </a:rPr>
                <a:t>540</a:t>
              </a:r>
            </a:p>
            <a:p>
              <a:r>
                <a:rPr lang="en-US" sz="2400" b="1" i="1" strike="sngStrike" dirty="0">
                  <a:solidFill>
                    <a:srgbClr val="FF0000"/>
                  </a:solidFill>
                  <a:latin typeface="Times New Roman" panose="02020603050405020304" pitchFamily="18" charset="0"/>
                  <a:cs typeface="Times New Roman" panose="02020603050405020304" pitchFamily="18" charset="0"/>
                </a:rPr>
                <a:t>x </a:t>
              </a:r>
              <a:r>
                <a:rPr lang="en-US" sz="2400" b="1" strike="sngStrike"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sz="2400" b="1" i="1" strike="sngStrike"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510</a:t>
              </a:r>
              <a:endParaRPr lang="en-US" sz="2400" b="1" i="1" strike="sngStrike" dirty="0" smtClean="0">
                <a:solidFill>
                  <a:srgbClr val="FF0000"/>
                </a:solidFill>
                <a:latin typeface="Times New Roman" panose="02020603050405020304" pitchFamily="18" charset="0"/>
                <a:cs typeface="Times New Roman" panose="02020603050405020304" pitchFamily="18" charset="0"/>
              </a:endParaRPr>
            </a:p>
            <a:p>
              <a:r>
                <a:rPr lang="en-US" sz="2400" b="1" i="1" dirty="0" smtClean="0">
                  <a:latin typeface="Times New Roman" panose="02020603050405020304" pitchFamily="18" charset="0"/>
                  <a:cs typeface="Times New Roman" panose="02020603050405020304" pitchFamily="18" charset="0"/>
                </a:rPr>
                <a:t>c</a:t>
              </a:r>
              <a:r>
                <a:rPr lang="en-US" sz="2400" b="1" i="1" baseline="-25000" dirty="0" smtClean="0">
                  <a:latin typeface="Times New Roman" panose="02020603050405020304" pitchFamily="18" charset="0"/>
                  <a:cs typeface="Times New Roman" panose="02020603050405020304" pitchFamily="18" charset="0"/>
                </a:rPr>
                <a:t>1</a:t>
              </a:r>
              <a:r>
                <a:rPr lang="en-US" sz="2400" b="1" i="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400" b="1"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400" b="1" i="1" dirty="0" smtClean="0">
                  <a:latin typeface="Times New Roman" panose="02020603050405020304" pitchFamily="18" charset="0"/>
                  <a:cs typeface="Times New Roman" panose="02020603050405020304" pitchFamily="18" charset="0"/>
                </a:rPr>
                <a:t>0</a:t>
              </a:r>
              <a:endParaRPr lang="en-US" sz="2400" b="1" i="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5758767" y="5200650"/>
              <a:ext cx="1122423" cy="1200329"/>
            </a:xfrm>
            <a:prstGeom prst="rect">
              <a:avLst/>
            </a:prstGeom>
            <a:noFill/>
          </p:spPr>
          <p:txBody>
            <a:bodyPr wrap="none" rtlCol="0">
              <a:spAutoFit/>
            </a:bodyPr>
            <a:lstStyle/>
            <a:p>
              <a:r>
                <a:rPr lang="en-US" sz="2400" b="1" i="1" dirty="0">
                  <a:solidFill>
                    <a:srgbClr val="0000CC"/>
                  </a:solidFill>
                  <a:latin typeface="Times New Roman" panose="02020603050405020304" pitchFamily="18" charset="0"/>
                  <a:cs typeface="Times New Roman" panose="02020603050405020304" pitchFamily="18" charset="0"/>
                </a:rPr>
                <a:t>x </a:t>
              </a:r>
              <a:r>
                <a:rPr lang="en-US" sz="2400" b="1" dirty="0">
                  <a:solidFill>
                    <a:srgbClr val="0000CC"/>
                  </a:solidFill>
                  <a:latin typeface="Times New Roman" panose="02020603050405020304" pitchFamily="18" charset="0"/>
                  <a:cs typeface="Times New Roman" panose="02020603050405020304" pitchFamily="18" charset="0"/>
                  <a:sym typeface="Symbol" panose="05050102010706020507" pitchFamily="18" charset="2"/>
                </a:rPr>
                <a:t> </a:t>
              </a:r>
              <a:r>
                <a:rPr lang="en-US" sz="2400" b="1" i="1" dirty="0" smtClean="0">
                  <a:solidFill>
                    <a:srgbClr val="0000CC"/>
                  </a:solidFill>
                  <a:latin typeface="Times New Roman" panose="02020603050405020304" pitchFamily="18" charset="0"/>
                  <a:cs typeface="Times New Roman" panose="02020603050405020304" pitchFamily="18" charset="0"/>
                  <a:sym typeface="Symbol" panose="05050102010706020507" pitchFamily="18" charset="2"/>
                </a:rPr>
                <a:t>540</a:t>
              </a:r>
            </a:p>
            <a:p>
              <a:r>
                <a:rPr lang="en-US" sz="2400" b="1" i="1" strike="sngStrike" dirty="0">
                  <a:solidFill>
                    <a:srgbClr val="FF0000"/>
                  </a:solidFill>
                  <a:latin typeface="Times New Roman" panose="02020603050405020304" pitchFamily="18" charset="0"/>
                  <a:cs typeface="Times New Roman" panose="02020603050405020304" pitchFamily="18" charset="0"/>
                </a:rPr>
                <a:t>x </a:t>
              </a:r>
              <a:r>
                <a:rPr lang="en-US" sz="2400" b="1" strike="sngStrike"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sz="2400" b="1" i="1" strike="sngStrike"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510</a:t>
              </a:r>
              <a:endParaRPr lang="en-US" sz="2400" b="1" i="1" strike="sngStrike" dirty="0" smtClean="0">
                <a:solidFill>
                  <a:srgbClr val="FF0000"/>
                </a:solidFill>
                <a:latin typeface="Times New Roman" panose="02020603050405020304" pitchFamily="18" charset="0"/>
                <a:cs typeface="Times New Roman" panose="02020603050405020304" pitchFamily="18" charset="0"/>
              </a:endParaRPr>
            </a:p>
            <a:p>
              <a:r>
                <a:rPr lang="en-US" sz="2400" b="1" i="1" dirty="0" smtClean="0">
                  <a:latin typeface="Times New Roman" panose="02020603050405020304" pitchFamily="18" charset="0"/>
                  <a:cs typeface="Times New Roman" panose="02020603050405020304" pitchFamily="18" charset="0"/>
                </a:rPr>
                <a:t>c</a:t>
              </a:r>
              <a:r>
                <a:rPr lang="en-US" sz="2400" b="1" i="1" baseline="-25000" dirty="0" smtClean="0">
                  <a:latin typeface="Times New Roman" panose="02020603050405020304" pitchFamily="18" charset="0"/>
                  <a:cs typeface="Times New Roman" panose="02020603050405020304" pitchFamily="18" charset="0"/>
                </a:rPr>
                <a:t>2</a:t>
              </a:r>
              <a:r>
                <a:rPr lang="en-US" sz="2400" b="1" i="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400" b="1"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400" b="1" i="1" dirty="0" smtClean="0">
                  <a:latin typeface="Times New Roman" panose="02020603050405020304" pitchFamily="18" charset="0"/>
                  <a:cs typeface="Times New Roman" panose="02020603050405020304" pitchFamily="18" charset="0"/>
                </a:rPr>
                <a:t>0</a:t>
              </a:r>
              <a:endParaRPr lang="en-US" sz="2400" b="1" i="1" dirty="0">
                <a:latin typeface="Times New Roman" panose="02020603050405020304" pitchFamily="18" charset="0"/>
                <a:cs typeface="Times New Roman" panose="02020603050405020304" pitchFamily="18" charset="0"/>
              </a:endParaRPr>
            </a:p>
          </p:txBody>
        </p:sp>
      </p:grpSp>
      <p:sp>
        <p:nvSpPr>
          <p:cNvPr id="24" name="Content Placeholder 5"/>
          <p:cNvSpPr txBox="1">
            <a:spLocks/>
          </p:cNvSpPr>
          <p:nvPr/>
        </p:nvSpPr>
        <p:spPr>
          <a:xfrm rot="20631387">
            <a:off x="554471" y="2164579"/>
            <a:ext cx="4942398" cy="686096"/>
          </a:xfrm>
          <a:prstGeom prst="rect">
            <a:avLst/>
          </a:prstGeom>
          <a:solidFill>
            <a:schemeClr val="bg1"/>
          </a:solidFill>
          <a:ln w="28575">
            <a:solidFill>
              <a:srgbClr val="0000CC"/>
            </a:solidFill>
          </a:ln>
        </p:spPr>
        <p:txBody>
          <a:bodyPr>
            <a:normAutofit/>
          </a:bodyPr>
          <a:lstStyle>
            <a:lvl1pPr marL="0" indent="0" algn="l" defTabSz="1028700" rtl="0" eaLnBrk="1" latinLnBrk="0" hangingPunct="1">
              <a:spcBef>
                <a:spcPct val="20000"/>
              </a:spcBef>
              <a:spcAft>
                <a:spcPts val="675"/>
              </a:spcAft>
              <a:buFont typeface="Arial" pitchFamily="34" charset="0"/>
              <a:buNone/>
              <a:defRPr sz="2300" b="1" kern="1200">
                <a:solidFill>
                  <a:schemeClr val="tx1"/>
                </a:solidFill>
                <a:latin typeface="Arial Narrow" panose="020B0606020202030204" pitchFamily="34" charset="0"/>
                <a:ea typeface="+mn-ea"/>
                <a:cs typeface="+mn-cs"/>
              </a:defRPr>
            </a:lvl1pPr>
            <a:lvl2pPr marL="514350" indent="-205740" algn="l" defTabSz="1028700" rtl="0" eaLnBrk="1" latinLnBrk="0" hangingPunct="1">
              <a:spcBef>
                <a:spcPct val="20000"/>
              </a:spcBef>
              <a:buClr>
                <a:schemeClr val="tx2"/>
              </a:buClr>
              <a:buFont typeface="Arial" pitchFamily="34" charset="0"/>
              <a:buChar char="•"/>
              <a:defRPr sz="2300" b="1" kern="1200">
                <a:solidFill>
                  <a:srgbClr val="002060"/>
                </a:solidFill>
                <a:latin typeface="Arial Narrow" panose="020B0606020202030204" pitchFamily="34" charset="0"/>
                <a:ea typeface="+mn-ea"/>
                <a:cs typeface="+mn-cs"/>
              </a:defRPr>
            </a:lvl2pPr>
            <a:lvl3pPr marL="1285875" indent="-257175" algn="l" defTabSz="1028700" rtl="0" eaLnBrk="1" latinLnBrk="0" hangingPunct="1">
              <a:spcBef>
                <a:spcPct val="20000"/>
              </a:spcBef>
              <a:buClr>
                <a:schemeClr val="tx2"/>
              </a:buClr>
              <a:buFont typeface="Arial" pitchFamily="34" charset="0"/>
              <a:buChar char="•"/>
              <a:defRPr sz="2300" b="1" kern="1200">
                <a:solidFill>
                  <a:srgbClr val="C00000"/>
                </a:solidFill>
                <a:latin typeface="Arial Narrow" panose="020B0606020202030204" pitchFamily="34" charset="0"/>
                <a:ea typeface="+mn-ea"/>
                <a:cs typeface="+mn-cs"/>
              </a:defRPr>
            </a:lvl3pPr>
            <a:lvl4pPr marL="1800225" indent="-257175" algn="l" defTabSz="1028700" rtl="0" eaLnBrk="1" latinLnBrk="0" hangingPunct="1">
              <a:spcBef>
                <a:spcPct val="20000"/>
              </a:spcBef>
              <a:buClr>
                <a:schemeClr val="tx2"/>
              </a:buClr>
              <a:buFont typeface="Arial" pitchFamily="34" charset="0"/>
              <a:buChar char="•"/>
              <a:defRPr sz="2300" b="1" kern="1200">
                <a:solidFill>
                  <a:srgbClr val="7030A0"/>
                </a:solidFill>
                <a:latin typeface="Arial Narrow" panose="020B0606020202030204" pitchFamily="34" charset="0"/>
                <a:ea typeface="+mn-ea"/>
                <a:cs typeface="+mn-cs"/>
              </a:defRPr>
            </a:lvl4pPr>
            <a:lvl5pPr marL="2314575" indent="-257175" algn="l" defTabSz="1028700" rtl="0" eaLnBrk="1" latinLnBrk="0" hangingPunct="1">
              <a:spcBef>
                <a:spcPct val="20000"/>
              </a:spcBef>
              <a:buClr>
                <a:schemeClr val="tx2"/>
              </a:buClr>
              <a:buFont typeface="Arial" pitchFamily="34" charset="0"/>
              <a:buChar char="•"/>
              <a:defRPr sz="2300" b="1" kern="1200" baseline="0">
                <a:solidFill>
                  <a:schemeClr val="tx1"/>
                </a:solidFill>
                <a:latin typeface="Arial Narrow" panose="020B0606020202030204" pitchFamily="34" charset="0"/>
                <a:ea typeface="+mn-ea"/>
                <a:cs typeface="+mn-cs"/>
              </a:defRPr>
            </a:lvl5pPr>
            <a:lvl6pPr marL="28289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6pPr>
            <a:lvl7pPr marL="33432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7pPr>
            <a:lvl8pPr marL="38576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8pPr>
            <a:lvl9pPr marL="43719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9pPr>
          </a:lstStyle>
          <a:p>
            <a:pPr algn="ctr">
              <a:spcBef>
                <a:spcPts val="0"/>
              </a:spcBef>
              <a:spcAft>
                <a:spcPts val="0"/>
              </a:spcAft>
            </a:pPr>
            <a:r>
              <a:rPr lang="en-US" sz="3600" dirty="0" smtClean="0">
                <a:solidFill>
                  <a:srgbClr val="C00000"/>
                </a:solidFill>
              </a:rPr>
              <a:t>Is this a safe strategy?</a:t>
            </a:r>
            <a:endParaRPr lang="en-US" sz="3600" i="1" dirty="0" smtClean="0">
              <a:solidFill>
                <a:srgbClr val="C00000"/>
              </a:solidFill>
              <a:cs typeface="Times New Roman" panose="02020603050405020304" pitchFamily="18" charset="0"/>
            </a:endParaRPr>
          </a:p>
        </p:txBody>
      </p:sp>
    </p:spTree>
    <p:extLst>
      <p:ext uri="{BB962C8B-B14F-4D97-AF65-F5344CB8AC3E}">
        <p14:creationId xmlns:p14="http://schemas.microsoft.com/office/powerpoint/2010/main" val="268564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4" descr="C:\Users\Antonio\Dropbox\Academia\PHD\Research\My HA Models\SpaceEx\models\Nuclear Reactor\bad_strategy1\flowp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93" y="2095500"/>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a:t>Second strategy on Hybrid Automaton</a:t>
            </a:r>
            <a:endParaRPr lang="en-IN" dirty="0"/>
          </a:p>
        </p:txBody>
      </p:sp>
      <p:sp>
        <p:nvSpPr>
          <p:cNvPr id="3" name="Footer Placeholder 2"/>
          <p:cNvSpPr>
            <a:spLocks noGrp="1"/>
          </p:cNvSpPr>
          <p:nvPr>
            <p:ph type="ftr" sz="quarter" idx="11"/>
          </p:nvPr>
        </p:nvSpPr>
        <p:spPr/>
        <p:txBody>
          <a:bodyPr/>
          <a:lstStyle/>
          <a:p>
            <a:r>
              <a:rPr lang="en-IN" smtClean="0"/>
              <a:t>INDIAN INSTITUTE OF TECHNOLOGY KHARAGPUR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cxnSp>
        <p:nvCxnSpPr>
          <p:cNvPr id="8" name="Straight Connector 7"/>
          <p:cNvCxnSpPr/>
          <p:nvPr/>
        </p:nvCxnSpPr>
        <p:spPr>
          <a:xfrm>
            <a:off x="2898000" y="2276656"/>
            <a:ext cx="0" cy="4149450"/>
          </a:xfrm>
          <a:prstGeom prst="line">
            <a:avLst/>
          </a:prstGeom>
          <a:ln>
            <a:solidFill>
              <a:srgbClr val="00B050"/>
            </a:solidFill>
          </a:ln>
        </p:spPr>
        <p:style>
          <a:lnRef idx="2">
            <a:schemeClr val="accent2"/>
          </a:lnRef>
          <a:fillRef idx="0">
            <a:schemeClr val="accent2"/>
          </a:fillRef>
          <a:effectRef idx="1">
            <a:schemeClr val="accent2"/>
          </a:effectRef>
          <a:fontRef idx="minor">
            <a:schemeClr val="tx1"/>
          </a:fontRef>
        </p:style>
      </p:cxnSp>
      <p:sp>
        <p:nvSpPr>
          <p:cNvPr id="9" name="Rectangle 8"/>
          <p:cNvSpPr/>
          <p:nvPr/>
        </p:nvSpPr>
        <p:spPr>
          <a:xfrm>
            <a:off x="2701309" y="6569273"/>
            <a:ext cx="1770678" cy="307777"/>
          </a:xfrm>
          <a:prstGeom prst="rect">
            <a:avLst/>
          </a:prstGeom>
        </p:spPr>
        <p:txBody>
          <a:bodyPr wrap="none">
            <a:spAutoFit/>
          </a:bodyPr>
          <a:lstStyle/>
          <a:p>
            <a:r>
              <a:rPr lang="en-US" sz="1400" b="1" dirty="0" smtClean="0">
                <a:latin typeface="Arial Narrow" pitchFamily="34" charset="0"/>
              </a:rPr>
              <a:t>Rod Timeout Counters</a:t>
            </a:r>
            <a:endParaRPr lang="en-IN" sz="1400" b="1" dirty="0">
              <a:latin typeface="Arial Narrow" pitchFamily="34" charset="0"/>
            </a:endParaRPr>
          </a:p>
        </p:txBody>
      </p:sp>
      <p:sp>
        <p:nvSpPr>
          <p:cNvPr id="18" name="Content Placeholder 5"/>
          <p:cNvSpPr txBox="1">
            <a:spLocks/>
          </p:cNvSpPr>
          <p:nvPr/>
        </p:nvSpPr>
        <p:spPr>
          <a:xfrm>
            <a:off x="585787" y="1062320"/>
            <a:ext cx="11422282" cy="785530"/>
          </a:xfrm>
          <a:prstGeom prst="rect">
            <a:avLst/>
          </a:prstGeom>
          <a:ln w="28575">
            <a:solidFill>
              <a:srgbClr val="0000CC"/>
            </a:solidFill>
          </a:ln>
        </p:spPr>
        <p:txBody>
          <a:bodyPr>
            <a:normAutofit lnSpcReduction="10000"/>
          </a:bodyPr>
          <a:lstStyle>
            <a:lvl1pPr marL="0" indent="0" algn="l" defTabSz="1028700" rtl="0" eaLnBrk="1" latinLnBrk="0" hangingPunct="1">
              <a:spcBef>
                <a:spcPct val="20000"/>
              </a:spcBef>
              <a:spcAft>
                <a:spcPts val="675"/>
              </a:spcAft>
              <a:buFont typeface="Arial" pitchFamily="34" charset="0"/>
              <a:buNone/>
              <a:defRPr sz="2300" b="1" kern="1200">
                <a:solidFill>
                  <a:schemeClr val="tx1"/>
                </a:solidFill>
                <a:latin typeface="Arial Narrow" panose="020B0606020202030204" pitchFamily="34" charset="0"/>
                <a:ea typeface="+mn-ea"/>
                <a:cs typeface="+mn-cs"/>
              </a:defRPr>
            </a:lvl1pPr>
            <a:lvl2pPr marL="514350" indent="-205740" algn="l" defTabSz="1028700" rtl="0" eaLnBrk="1" latinLnBrk="0" hangingPunct="1">
              <a:spcBef>
                <a:spcPct val="20000"/>
              </a:spcBef>
              <a:buClr>
                <a:schemeClr val="tx2"/>
              </a:buClr>
              <a:buFont typeface="Arial" pitchFamily="34" charset="0"/>
              <a:buChar char="•"/>
              <a:defRPr sz="2300" b="1" kern="1200">
                <a:solidFill>
                  <a:srgbClr val="002060"/>
                </a:solidFill>
                <a:latin typeface="Arial Narrow" panose="020B0606020202030204" pitchFamily="34" charset="0"/>
                <a:ea typeface="+mn-ea"/>
                <a:cs typeface="+mn-cs"/>
              </a:defRPr>
            </a:lvl2pPr>
            <a:lvl3pPr marL="1285875" indent="-257175" algn="l" defTabSz="1028700" rtl="0" eaLnBrk="1" latinLnBrk="0" hangingPunct="1">
              <a:spcBef>
                <a:spcPct val="20000"/>
              </a:spcBef>
              <a:buClr>
                <a:schemeClr val="tx2"/>
              </a:buClr>
              <a:buFont typeface="Arial" pitchFamily="34" charset="0"/>
              <a:buChar char="•"/>
              <a:defRPr sz="2300" b="1" kern="1200">
                <a:solidFill>
                  <a:srgbClr val="C00000"/>
                </a:solidFill>
                <a:latin typeface="Arial Narrow" panose="020B0606020202030204" pitchFamily="34" charset="0"/>
                <a:ea typeface="+mn-ea"/>
                <a:cs typeface="+mn-cs"/>
              </a:defRPr>
            </a:lvl3pPr>
            <a:lvl4pPr marL="1800225" indent="-257175" algn="l" defTabSz="1028700" rtl="0" eaLnBrk="1" latinLnBrk="0" hangingPunct="1">
              <a:spcBef>
                <a:spcPct val="20000"/>
              </a:spcBef>
              <a:buClr>
                <a:schemeClr val="tx2"/>
              </a:buClr>
              <a:buFont typeface="Arial" pitchFamily="34" charset="0"/>
              <a:buChar char="•"/>
              <a:defRPr sz="2300" b="1" kern="1200">
                <a:solidFill>
                  <a:srgbClr val="7030A0"/>
                </a:solidFill>
                <a:latin typeface="Arial Narrow" panose="020B0606020202030204" pitchFamily="34" charset="0"/>
                <a:ea typeface="+mn-ea"/>
                <a:cs typeface="+mn-cs"/>
              </a:defRPr>
            </a:lvl4pPr>
            <a:lvl5pPr marL="2314575" indent="-257175" algn="l" defTabSz="1028700" rtl="0" eaLnBrk="1" latinLnBrk="0" hangingPunct="1">
              <a:spcBef>
                <a:spcPct val="20000"/>
              </a:spcBef>
              <a:buClr>
                <a:schemeClr val="tx2"/>
              </a:buClr>
              <a:buFont typeface="Arial" pitchFamily="34" charset="0"/>
              <a:buChar char="•"/>
              <a:defRPr sz="2300" b="1" kern="1200" baseline="0">
                <a:solidFill>
                  <a:schemeClr val="tx1"/>
                </a:solidFill>
                <a:latin typeface="Arial Narrow" panose="020B0606020202030204" pitchFamily="34" charset="0"/>
                <a:ea typeface="+mn-ea"/>
                <a:cs typeface="+mn-cs"/>
              </a:defRPr>
            </a:lvl5pPr>
            <a:lvl6pPr marL="28289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6pPr>
            <a:lvl7pPr marL="33432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7pPr>
            <a:lvl8pPr marL="38576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8pPr>
            <a:lvl9pPr marL="43719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9pPr>
          </a:lstStyle>
          <a:p>
            <a:pPr>
              <a:spcBef>
                <a:spcPts val="0"/>
              </a:spcBef>
              <a:spcAft>
                <a:spcPts val="0"/>
              </a:spcAft>
            </a:pPr>
            <a:r>
              <a:rPr lang="en-US" dirty="0" smtClean="0"/>
              <a:t>Move an available rod in after temperature rises above 550 (for Rod-1) and 590 (for Rod-2). Remove the rod after the temperature drops to 540.</a:t>
            </a:r>
            <a:endParaRPr lang="en-US" i="1" dirty="0" smtClean="0">
              <a:solidFill>
                <a:srgbClr val="0000CC"/>
              </a:solidFill>
              <a:cs typeface="Times New Roman" panose="02020603050405020304" pitchFamily="18" charset="0"/>
            </a:endParaRPr>
          </a:p>
        </p:txBody>
      </p:sp>
      <p:sp>
        <p:nvSpPr>
          <p:cNvPr id="20" name="TextBox 19"/>
          <p:cNvSpPr txBox="1"/>
          <p:nvPr/>
        </p:nvSpPr>
        <p:spPr>
          <a:xfrm>
            <a:off x="8020049" y="2714806"/>
            <a:ext cx="3657600" cy="2923877"/>
          </a:xfrm>
          <a:prstGeom prst="rect">
            <a:avLst/>
          </a:prstGeom>
          <a:noFill/>
        </p:spPr>
        <p:txBody>
          <a:bodyPr wrap="square" rtlCol="0">
            <a:spAutoFit/>
          </a:bodyPr>
          <a:lstStyle/>
          <a:p>
            <a:pPr algn="ctr"/>
            <a:r>
              <a:rPr lang="en-IN" sz="2400" b="1" u="sng" dirty="0" smtClean="0">
                <a:solidFill>
                  <a:schemeClr val="tx2"/>
                </a:solidFill>
                <a:latin typeface="Arial Narrow" pitchFamily="34" charset="0"/>
              </a:rPr>
              <a:t>OBSERVE</a:t>
            </a:r>
            <a:endParaRPr lang="en-IN" b="1" u="sng" dirty="0" smtClean="0">
              <a:solidFill>
                <a:schemeClr val="tx2"/>
              </a:solidFill>
              <a:latin typeface="Arial Narrow" pitchFamily="34" charset="0"/>
            </a:endParaRPr>
          </a:p>
          <a:p>
            <a:pPr marL="342900" indent="-342900" algn="just">
              <a:buFont typeface="Wingdings" pitchFamily="2" charset="2"/>
              <a:buChar char="ü"/>
            </a:pPr>
            <a:r>
              <a:rPr lang="en-IN" b="1" dirty="0" smtClean="0">
                <a:solidFill>
                  <a:srgbClr val="002060"/>
                </a:solidFill>
                <a:latin typeface="Arial Narrow" pitchFamily="34" charset="0"/>
              </a:rPr>
              <a:t>It is </a:t>
            </a:r>
            <a:r>
              <a:rPr lang="en-IN" b="1" i="1" dirty="0" smtClean="0">
                <a:solidFill>
                  <a:srgbClr val="002060"/>
                </a:solidFill>
                <a:latin typeface="Arial Narrow" pitchFamily="34" charset="0"/>
              </a:rPr>
              <a:t>possible</a:t>
            </a:r>
            <a:r>
              <a:rPr lang="en-IN" b="1" dirty="0" smtClean="0">
                <a:solidFill>
                  <a:srgbClr val="002060"/>
                </a:solidFill>
                <a:latin typeface="Arial Narrow" pitchFamily="34" charset="0"/>
              </a:rPr>
              <a:t> for both rods to be unavailable for use, while temperatures soar to reach meltdown.</a:t>
            </a:r>
          </a:p>
          <a:p>
            <a:pPr marL="342900" indent="-342900" algn="just">
              <a:buFont typeface="Wingdings" pitchFamily="2" charset="2"/>
              <a:buChar char="ü"/>
            </a:pPr>
            <a:r>
              <a:rPr lang="en-IN" b="1" dirty="0" smtClean="0">
                <a:solidFill>
                  <a:srgbClr val="002060"/>
                </a:solidFill>
                <a:latin typeface="Arial Narrow" pitchFamily="34" charset="0"/>
              </a:rPr>
              <a:t>Beyond a temperature of 550, there is a possibility that neither rod can be inserted!</a:t>
            </a:r>
            <a:r>
              <a:rPr lang="en-IN" b="1" dirty="0" smtClean="0">
                <a:latin typeface="Arial Narrow" pitchFamily="34" charset="0"/>
              </a:rPr>
              <a:t/>
            </a:r>
            <a:br>
              <a:rPr lang="en-IN" b="1" dirty="0" smtClean="0">
                <a:latin typeface="Arial Narrow" pitchFamily="34" charset="0"/>
              </a:rPr>
            </a:br>
            <a:endParaRPr lang="en-IN" b="1" dirty="0">
              <a:latin typeface="Arial Narrow" pitchFamily="34" charset="0"/>
            </a:endParaRPr>
          </a:p>
        </p:txBody>
      </p:sp>
      <p:sp>
        <p:nvSpPr>
          <p:cNvPr id="5" name="Rectangle 4"/>
          <p:cNvSpPr/>
          <p:nvPr/>
        </p:nvSpPr>
        <p:spPr>
          <a:xfrm>
            <a:off x="667093" y="2095500"/>
            <a:ext cx="6096000" cy="4572000"/>
          </a:xfrm>
          <a:prstGeom prst="rect">
            <a:avLst/>
          </a:prstGeom>
          <a:blipFill dpi="0" rotWithShape="1">
            <a:blip r:embed="rId3">
              <a:alphaModFix amt="4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flipH="1">
            <a:off x="1119187" y="3284400"/>
            <a:ext cx="632460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0" name="Rectangle 9"/>
          <p:cNvSpPr/>
          <p:nvPr/>
        </p:nvSpPr>
        <p:spPr>
          <a:xfrm rot="16200000">
            <a:off x="-161243" y="4122497"/>
            <a:ext cx="1656672" cy="307777"/>
          </a:xfrm>
          <a:prstGeom prst="rect">
            <a:avLst/>
          </a:prstGeom>
        </p:spPr>
        <p:txBody>
          <a:bodyPr wrap="none">
            <a:spAutoFit/>
          </a:bodyPr>
          <a:lstStyle/>
          <a:p>
            <a:r>
              <a:rPr lang="en-US" sz="1400" b="1" dirty="0" smtClean="0">
                <a:latin typeface="Arial Narrow" pitchFamily="34" charset="0"/>
              </a:rPr>
              <a:t>Reactor Temperature</a:t>
            </a:r>
            <a:endParaRPr lang="en-IN" sz="1400" b="1" dirty="0">
              <a:latin typeface="Arial Narrow" pitchFamily="34" charset="0"/>
            </a:endParaRPr>
          </a:p>
        </p:txBody>
      </p:sp>
      <p:cxnSp>
        <p:nvCxnSpPr>
          <p:cNvPr id="11" name="Straight Connector 10"/>
          <p:cNvCxnSpPr/>
          <p:nvPr/>
        </p:nvCxnSpPr>
        <p:spPr>
          <a:xfrm flipH="1">
            <a:off x="1081087" y="4819650"/>
            <a:ext cx="6362700"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2" name="Rectangle 11"/>
          <p:cNvSpPr/>
          <p:nvPr/>
        </p:nvSpPr>
        <p:spPr>
          <a:xfrm>
            <a:off x="6543674" y="2700200"/>
            <a:ext cx="1007007" cy="584775"/>
          </a:xfrm>
          <a:prstGeom prst="rect">
            <a:avLst/>
          </a:prstGeom>
        </p:spPr>
        <p:txBody>
          <a:bodyPr wrap="none">
            <a:spAutoFit/>
          </a:bodyPr>
          <a:lstStyle/>
          <a:p>
            <a:pPr algn="ctr"/>
            <a:r>
              <a:rPr lang="en-US" sz="1600" b="1" dirty="0" smtClean="0">
                <a:solidFill>
                  <a:srgbClr val="000000"/>
                </a:solidFill>
                <a:latin typeface="Arial Narrow" pitchFamily="34" charset="0"/>
              </a:rPr>
              <a:t>Point of </a:t>
            </a:r>
            <a:br>
              <a:rPr lang="en-US" sz="1600" b="1" dirty="0" smtClean="0">
                <a:solidFill>
                  <a:srgbClr val="000000"/>
                </a:solidFill>
                <a:latin typeface="Arial Narrow" pitchFamily="34" charset="0"/>
              </a:rPr>
            </a:br>
            <a:r>
              <a:rPr lang="en-US" sz="1600" b="1" dirty="0" smtClean="0">
                <a:solidFill>
                  <a:srgbClr val="000000"/>
                </a:solidFill>
                <a:latin typeface="Arial Narrow" pitchFamily="34" charset="0"/>
              </a:rPr>
              <a:t>No-Return</a:t>
            </a:r>
            <a:endParaRPr lang="en-IN" sz="1600" b="1" dirty="0">
              <a:latin typeface="Arial Narrow" pitchFamily="34" charset="0"/>
            </a:endParaRPr>
          </a:p>
        </p:txBody>
      </p:sp>
      <p:sp>
        <p:nvSpPr>
          <p:cNvPr id="13" name="Rectangle 12"/>
          <p:cNvSpPr/>
          <p:nvPr/>
        </p:nvSpPr>
        <p:spPr>
          <a:xfrm>
            <a:off x="6573279" y="4495518"/>
            <a:ext cx="870507" cy="338554"/>
          </a:xfrm>
          <a:prstGeom prst="rect">
            <a:avLst/>
          </a:prstGeom>
        </p:spPr>
        <p:txBody>
          <a:bodyPr wrap="square">
            <a:spAutoFit/>
          </a:bodyPr>
          <a:lstStyle/>
          <a:p>
            <a:pPr algn="ctr"/>
            <a:r>
              <a:rPr lang="en-US" sz="1600" b="1" dirty="0" smtClean="0">
                <a:solidFill>
                  <a:srgbClr val="000000"/>
                </a:solidFill>
                <a:latin typeface="Arial Narrow" pitchFamily="34" charset="0"/>
              </a:rPr>
              <a:t>@ 550</a:t>
            </a:r>
            <a:endParaRPr lang="en-IN" sz="1600" b="1" dirty="0">
              <a:latin typeface="Arial Narrow" pitchFamily="34" charset="0"/>
            </a:endParaRPr>
          </a:p>
        </p:txBody>
      </p:sp>
      <p:sp>
        <p:nvSpPr>
          <p:cNvPr id="14" name="Rectangle 13"/>
          <p:cNvSpPr/>
          <p:nvPr/>
        </p:nvSpPr>
        <p:spPr>
          <a:xfrm>
            <a:off x="1271586" y="2946837"/>
            <a:ext cx="1626413" cy="2711013"/>
          </a:xfrm>
          <a:prstGeom prst="rect">
            <a:avLst/>
          </a:prstGeom>
          <a:solidFill>
            <a:schemeClr val="tx2">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2185987" y="1831746"/>
            <a:ext cx="3220753" cy="400110"/>
          </a:xfrm>
          <a:prstGeom prst="rect">
            <a:avLst/>
          </a:prstGeom>
        </p:spPr>
        <p:txBody>
          <a:bodyPr wrap="none">
            <a:spAutoFit/>
          </a:bodyPr>
          <a:lstStyle/>
          <a:p>
            <a:r>
              <a:rPr lang="en-US" b="1" dirty="0" smtClean="0">
                <a:solidFill>
                  <a:srgbClr val="000000"/>
                </a:solidFill>
                <a:latin typeface="Arial Narrow" pitchFamily="34" charset="0"/>
              </a:rPr>
              <a:t>Flow Pipe for Second Strategy</a:t>
            </a:r>
            <a:endParaRPr lang="en-IN" b="1" dirty="0">
              <a:latin typeface="Arial Narrow" pitchFamily="34" charset="0"/>
            </a:endParaRPr>
          </a:p>
        </p:txBody>
      </p:sp>
      <p:sp>
        <p:nvSpPr>
          <p:cNvPr id="19" name="Content Placeholder 5"/>
          <p:cNvSpPr txBox="1">
            <a:spLocks/>
          </p:cNvSpPr>
          <p:nvPr/>
        </p:nvSpPr>
        <p:spPr>
          <a:xfrm rot="20631387">
            <a:off x="364886" y="3933337"/>
            <a:ext cx="4942398" cy="686096"/>
          </a:xfrm>
          <a:prstGeom prst="rect">
            <a:avLst/>
          </a:prstGeom>
          <a:solidFill>
            <a:schemeClr val="bg1"/>
          </a:solidFill>
          <a:ln w="28575">
            <a:solidFill>
              <a:srgbClr val="0000CC"/>
            </a:solidFill>
          </a:ln>
        </p:spPr>
        <p:txBody>
          <a:bodyPr>
            <a:normAutofit/>
          </a:bodyPr>
          <a:lstStyle>
            <a:lvl1pPr marL="0" indent="0" algn="l" defTabSz="1028700" rtl="0" eaLnBrk="1" latinLnBrk="0" hangingPunct="1">
              <a:spcBef>
                <a:spcPct val="20000"/>
              </a:spcBef>
              <a:spcAft>
                <a:spcPts val="675"/>
              </a:spcAft>
              <a:buFont typeface="Arial" pitchFamily="34" charset="0"/>
              <a:buNone/>
              <a:defRPr sz="2300" b="1" kern="1200">
                <a:solidFill>
                  <a:schemeClr val="tx1"/>
                </a:solidFill>
                <a:latin typeface="Arial Narrow" panose="020B0606020202030204" pitchFamily="34" charset="0"/>
                <a:ea typeface="+mn-ea"/>
                <a:cs typeface="+mn-cs"/>
              </a:defRPr>
            </a:lvl1pPr>
            <a:lvl2pPr marL="514350" indent="-205740" algn="l" defTabSz="1028700" rtl="0" eaLnBrk="1" latinLnBrk="0" hangingPunct="1">
              <a:spcBef>
                <a:spcPct val="20000"/>
              </a:spcBef>
              <a:buClr>
                <a:schemeClr val="tx2"/>
              </a:buClr>
              <a:buFont typeface="Arial" pitchFamily="34" charset="0"/>
              <a:buChar char="•"/>
              <a:defRPr sz="2300" b="1" kern="1200">
                <a:solidFill>
                  <a:srgbClr val="002060"/>
                </a:solidFill>
                <a:latin typeface="Arial Narrow" panose="020B0606020202030204" pitchFamily="34" charset="0"/>
                <a:ea typeface="+mn-ea"/>
                <a:cs typeface="+mn-cs"/>
              </a:defRPr>
            </a:lvl2pPr>
            <a:lvl3pPr marL="1285875" indent="-257175" algn="l" defTabSz="1028700" rtl="0" eaLnBrk="1" latinLnBrk="0" hangingPunct="1">
              <a:spcBef>
                <a:spcPct val="20000"/>
              </a:spcBef>
              <a:buClr>
                <a:schemeClr val="tx2"/>
              </a:buClr>
              <a:buFont typeface="Arial" pitchFamily="34" charset="0"/>
              <a:buChar char="•"/>
              <a:defRPr sz="2300" b="1" kern="1200">
                <a:solidFill>
                  <a:srgbClr val="C00000"/>
                </a:solidFill>
                <a:latin typeface="Arial Narrow" panose="020B0606020202030204" pitchFamily="34" charset="0"/>
                <a:ea typeface="+mn-ea"/>
                <a:cs typeface="+mn-cs"/>
              </a:defRPr>
            </a:lvl3pPr>
            <a:lvl4pPr marL="1800225" indent="-257175" algn="l" defTabSz="1028700" rtl="0" eaLnBrk="1" latinLnBrk="0" hangingPunct="1">
              <a:spcBef>
                <a:spcPct val="20000"/>
              </a:spcBef>
              <a:buClr>
                <a:schemeClr val="tx2"/>
              </a:buClr>
              <a:buFont typeface="Arial" pitchFamily="34" charset="0"/>
              <a:buChar char="•"/>
              <a:defRPr sz="2300" b="1" kern="1200">
                <a:solidFill>
                  <a:srgbClr val="7030A0"/>
                </a:solidFill>
                <a:latin typeface="Arial Narrow" panose="020B0606020202030204" pitchFamily="34" charset="0"/>
                <a:ea typeface="+mn-ea"/>
                <a:cs typeface="+mn-cs"/>
              </a:defRPr>
            </a:lvl4pPr>
            <a:lvl5pPr marL="2314575" indent="-257175" algn="l" defTabSz="1028700" rtl="0" eaLnBrk="1" latinLnBrk="0" hangingPunct="1">
              <a:spcBef>
                <a:spcPct val="20000"/>
              </a:spcBef>
              <a:buClr>
                <a:schemeClr val="tx2"/>
              </a:buClr>
              <a:buFont typeface="Arial" pitchFamily="34" charset="0"/>
              <a:buChar char="•"/>
              <a:defRPr sz="2300" b="1" kern="1200" baseline="0">
                <a:solidFill>
                  <a:schemeClr val="tx1"/>
                </a:solidFill>
                <a:latin typeface="Arial Narrow" panose="020B0606020202030204" pitchFamily="34" charset="0"/>
                <a:ea typeface="+mn-ea"/>
                <a:cs typeface="+mn-cs"/>
              </a:defRPr>
            </a:lvl5pPr>
            <a:lvl6pPr marL="28289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6pPr>
            <a:lvl7pPr marL="33432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7pPr>
            <a:lvl8pPr marL="38576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8pPr>
            <a:lvl9pPr marL="43719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9pPr>
          </a:lstStyle>
          <a:p>
            <a:pPr algn="ctr">
              <a:spcBef>
                <a:spcPts val="0"/>
              </a:spcBef>
              <a:spcAft>
                <a:spcPts val="0"/>
              </a:spcAft>
            </a:pPr>
            <a:r>
              <a:rPr lang="en-US" sz="3600" dirty="0" smtClean="0">
                <a:solidFill>
                  <a:srgbClr val="C00000"/>
                </a:solidFill>
              </a:rPr>
              <a:t>UNSAFE!</a:t>
            </a:r>
            <a:endParaRPr lang="en-US" sz="3600" i="1" dirty="0" smtClean="0">
              <a:solidFill>
                <a:srgbClr val="C00000"/>
              </a:solidFill>
              <a:cs typeface="Times New Roman" panose="02020603050405020304" pitchFamily="18" charset="0"/>
            </a:endParaRPr>
          </a:p>
        </p:txBody>
      </p:sp>
    </p:spTree>
    <p:extLst>
      <p:ext uri="{BB962C8B-B14F-4D97-AF65-F5344CB8AC3E}">
        <p14:creationId xmlns:p14="http://schemas.microsoft.com/office/powerpoint/2010/main" val="29230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Failing Run of the Second strategy</a:t>
            </a:r>
            <a:endParaRPr lang="en-IN" dirty="0"/>
          </a:p>
        </p:txBody>
      </p:sp>
      <p:sp>
        <p:nvSpPr>
          <p:cNvPr id="3" name="Footer Placeholder 2"/>
          <p:cNvSpPr>
            <a:spLocks noGrp="1"/>
          </p:cNvSpPr>
          <p:nvPr>
            <p:ph type="ftr" sz="quarter" idx="11"/>
          </p:nvPr>
        </p:nvSpPr>
        <p:spPr/>
        <p:txBody>
          <a:bodyPr/>
          <a:lstStyle/>
          <a:p>
            <a:r>
              <a:rPr lang="en-IN" smtClean="0"/>
              <a:t>INDIAN INSTITUTE OF TECHNOLOGY KHARAGPUR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8194" name="Picture 2" descr="C:\Users\Antonio\Dropbox\Academia\PHD\Research\My HA Models\SpaceEx\models\Nuclear Reactor\reactor_failing_strateg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7" y="2669985"/>
            <a:ext cx="8584046" cy="38862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536890" y="2085208"/>
            <a:ext cx="779381" cy="553998"/>
          </a:xfrm>
          <a:prstGeom prst="rect">
            <a:avLst/>
          </a:prstGeom>
        </p:spPr>
        <p:txBody>
          <a:bodyPr wrap="none">
            <a:spAutoFit/>
          </a:bodyPr>
          <a:lstStyle/>
          <a:p>
            <a:pPr algn="ctr"/>
            <a:r>
              <a:rPr lang="en-US" sz="1500" b="1" dirty="0">
                <a:solidFill>
                  <a:srgbClr val="C00000"/>
                </a:solidFill>
                <a:latin typeface="Arial Narrow" panose="020B0606020202030204" pitchFamily="34" charset="0"/>
                <a:cs typeface="Times New Roman" panose="02020603050405020304" pitchFamily="18" charset="0"/>
              </a:rPr>
              <a:t>State-1</a:t>
            </a:r>
            <a:r>
              <a:rPr lang="en-US" sz="1500" b="1" dirty="0" smtClean="0">
                <a:solidFill>
                  <a:srgbClr val="C00000"/>
                </a:solidFill>
                <a:latin typeface="Arial Narrow" panose="020B0606020202030204" pitchFamily="34" charset="0"/>
                <a:cs typeface="Times New Roman" panose="02020603050405020304" pitchFamily="18" charset="0"/>
              </a:rPr>
              <a:t>:</a:t>
            </a:r>
            <a:br>
              <a:rPr lang="en-US" sz="1500" b="1" dirty="0" smtClean="0">
                <a:solidFill>
                  <a:srgbClr val="C00000"/>
                </a:solidFill>
                <a:latin typeface="Arial Narrow" panose="020B0606020202030204" pitchFamily="34" charset="0"/>
                <a:cs typeface="Times New Roman" panose="02020603050405020304" pitchFamily="18" charset="0"/>
              </a:rPr>
            </a:br>
            <a:r>
              <a:rPr lang="en-US" sz="1500" b="1" dirty="0" smtClean="0">
                <a:solidFill>
                  <a:srgbClr val="C00000"/>
                </a:solidFill>
                <a:latin typeface="Arial Narrow" panose="020B0606020202030204" pitchFamily="34" charset="0"/>
                <a:cs typeface="Times New Roman" panose="02020603050405020304" pitchFamily="18" charset="0"/>
              </a:rPr>
              <a:t>No rods</a:t>
            </a:r>
            <a:endParaRPr lang="en-US" sz="1500" b="1" dirty="0">
              <a:solidFill>
                <a:srgbClr val="C00000"/>
              </a:solidFill>
              <a:latin typeface="Arial Narrow" panose="020B0606020202030204" pitchFamily="34" charset="0"/>
              <a:cs typeface="Times New Roman" panose="02020603050405020304" pitchFamily="18" charset="0"/>
            </a:endParaRPr>
          </a:p>
        </p:txBody>
      </p:sp>
      <p:sp>
        <p:nvSpPr>
          <p:cNvPr id="8" name="Rectangle 7"/>
          <p:cNvSpPr/>
          <p:nvPr/>
        </p:nvSpPr>
        <p:spPr>
          <a:xfrm>
            <a:off x="7426712" y="2085210"/>
            <a:ext cx="1246188" cy="553998"/>
          </a:xfrm>
          <a:prstGeom prst="rect">
            <a:avLst/>
          </a:prstGeom>
        </p:spPr>
        <p:txBody>
          <a:bodyPr wrap="square">
            <a:spAutoFit/>
          </a:bodyPr>
          <a:lstStyle/>
          <a:p>
            <a:pPr lvl="0" algn="ctr"/>
            <a:r>
              <a:rPr lang="en-US" sz="1500" b="1" dirty="0" smtClean="0">
                <a:solidFill>
                  <a:srgbClr val="C00000"/>
                </a:solidFill>
                <a:latin typeface="Arial Narrow" panose="020B0606020202030204" pitchFamily="34" charset="0"/>
                <a:cs typeface="Times New Roman" panose="02020603050405020304" pitchFamily="18" charset="0"/>
              </a:rPr>
              <a:t>State-3: </a:t>
            </a:r>
            <a:br>
              <a:rPr lang="en-US" sz="1500" b="1" dirty="0" smtClean="0">
                <a:solidFill>
                  <a:srgbClr val="C00000"/>
                </a:solidFill>
                <a:latin typeface="Arial Narrow" panose="020B0606020202030204" pitchFamily="34" charset="0"/>
                <a:cs typeface="Times New Roman" panose="02020603050405020304" pitchFamily="18" charset="0"/>
              </a:rPr>
            </a:br>
            <a:r>
              <a:rPr lang="en-US" sz="1500" b="1" dirty="0" smtClean="0">
                <a:solidFill>
                  <a:srgbClr val="C00000"/>
                </a:solidFill>
                <a:latin typeface="Arial Narrow" panose="020B0606020202030204" pitchFamily="34" charset="0"/>
                <a:cs typeface="Times New Roman" panose="02020603050405020304" pitchFamily="18" charset="0"/>
              </a:rPr>
              <a:t>Rod-1 </a:t>
            </a:r>
            <a:r>
              <a:rPr lang="en-US" sz="1500" b="1" dirty="0">
                <a:solidFill>
                  <a:srgbClr val="C00000"/>
                </a:solidFill>
                <a:latin typeface="Arial Narrow" panose="020B0606020202030204" pitchFamily="34" charset="0"/>
                <a:cs typeface="Times New Roman" panose="02020603050405020304" pitchFamily="18" charset="0"/>
              </a:rPr>
              <a:t>is </a:t>
            </a:r>
            <a:r>
              <a:rPr lang="en-US" sz="1500" b="1" dirty="0" smtClean="0">
                <a:solidFill>
                  <a:srgbClr val="C00000"/>
                </a:solidFill>
                <a:latin typeface="Arial Narrow" panose="020B0606020202030204" pitchFamily="34" charset="0"/>
                <a:cs typeface="Times New Roman" panose="02020603050405020304" pitchFamily="18" charset="0"/>
              </a:rPr>
              <a:t>in</a:t>
            </a:r>
            <a:endParaRPr lang="en-US" sz="1500" b="1" dirty="0">
              <a:solidFill>
                <a:srgbClr val="C00000"/>
              </a:solidFill>
              <a:latin typeface="Arial Narrow" panose="020B0606020202030204" pitchFamily="34" charset="0"/>
              <a:cs typeface="Times New Roman" panose="02020603050405020304" pitchFamily="18" charset="0"/>
            </a:endParaRPr>
          </a:p>
        </p:txBody>
      </p:sp>
      <p:sp>
        <p:nvSpPr>
          <p:cNvPr id="9" name="Rectangle 8"/>
          <p:cNvSpPr/>
          <p:nvPr/>
        </p:nvSpPr>
        <p:spPr>
          <a:xfrm>
            <a:off x="5049986" y="2085209"/>
            <a:ext cx="989373" cy="553998"/>
          </a:xfrm>
          <a:prstGeom prst="rect">
            <a:avLst/>
          </a:prstGeom>
        </p:spPr>
        <p:txBody>
          <a:bodyPr wrap="none">
            <a:spAutoFit/>
          </a:bodyPr>
          <a:lstStyle/>
          <a:p>
            <a:pPr lvl="0" algn="ctr"/>
            <a:r>
              <a:rPr lang="en-US" sz="1500" b="1" dirty="0" smtClean="0">
                <a:solidFill>
                  <a:srgbClr val="C00000"/>
                </a:solidFill>
                <a:latin typeface="Arial Narrow" panose="020B0606020202030204" pitchFamily="34" charset="0"/>
                <a:cs typeface="Times New Roman" panose="02020603050405020304" pitchFamily="18" charset="0"/>
              </a:rPr>
              <a:t>State-2:</a:t>
            </a:r>
            <a:br>
              <a:rPr lang="en-US" sz="1500" b="1" dirty="0" smtClean="0">
                <a:solidFill>
                  <a:srgbClr val="C00000"/>
                </a:solidFill>
                <a:latin typeface="Arial Narrow" panose="020B0606020202030204" pitchFamily="34" charset="0"/>
                <a:cs typeface="Times New Roman" panose="02020603050405020304" pitchFamily="18" charset="0"/>
              </a:rPr>
            </a:br>
            <a:r>
              <a:rPr lang="en-US" sz="1500" b="1" dirty="0" smtClean="0">
                <a:solidFill>
                  <a:srgbClr val="C00000"/>
                </a:solidFill>
                <a:latin typeface="Arial Narrow" panose="020B0606020202030204" pitchFamily="34" charset="0"/>
                <a:cs typeface="Times New Roman" panose="02020603050405020304" pitchFamily="18" charset="0"/>
              </a:rPr>
              <a:t>Rod-2 </a:t>
            </a:r>
            <a:r>
              <a:rPr lang="en-US" sz="1500" b="1" dirty="0">
                <a:solidFill>
                  <a:srgbClr val="C00000"/>
                </a:solidFill>
                <a:latin typeface="Arial Narrow" panose="020B0606020202030204" pitchFamily="34" charset="0"/>
                <a:cs typeface="Times New Roman" panose="02020603050405020304" pitchFamily="18" charset="0"/>
              </a:rPr>
              <a:t>is in</a:t>
            </a:r>
          </a:p>
        </p:txBody>
      </p:sp>
      <p:sp>
        <p:nvSpPr>
          <p:cNvPr id="11" name="Rectangle 10"/>
          <p:cNvSpPr/>
          <p:nvPr/>
        </p:nvSpPr>
        <p:spPr>
          <a:xfrm>
            <a:off x="6757987" y="2085210"/>
            <a:ext cx="893916" cy="553998"/>
          </a:xfrm>
          <a:prstGeom prst="rect">
            <a:avLst/>
          </a:prstGeom>
        </p:spPr>
        <p:txBody>
          <a:bodyPr wrap="square">
            <a:spAutoFit/>
          </a:bodyPr>
          <a:lstStyle/>
          <a:p>
            <a:pPr algn="ctr"/>
            <a:r>
              <a:rPr lang="en-US" sz="1500" b="1" dirty="0">
                <a:solidFill>
                  <a:srgbClr val="C00000"/>
                </a:solidFill>
                <a:latin typeface="Arial Narrow" panose="020B0606020202030204" pitchFamily="34" charset="0"/>
                <a:cs typeface="Times New Roman" panose="02020603050405020304" pitchFamily="18" charset="0"/>
              </a:rPr>
              <a:t>State-1</a:t>
            </a:r>
            <a:r>
              <a:rPr lang="en-US" sz="1500" b="1" dirty="0" smtClean="0">
                <a:solidFill>
                  <a:srgbClr val="C00000"/>
                </a:solidFill>
                <a:latin typeface="Arial Narrow" panose="020B0606020202030204" pitchFamily="34" charset="0"/>
                <a:cs typeface="Times New Roman" panose="02020603050405020304" pitchFamily="18" charset="0"/>
              </a:rPr>
              <a:t>:</a:t>
            </a:r>
            <a:br>
              <a:rPr lang="en-US" sz="1500" b="1" dirty="0" smtClean="0">
                <a:solidFill>
                  <a:srgbClr val="C00000"/>
                </a:solidFill>
                <a:latin typeface="Arial Narrow" panose="020B0606020202030204" pitchFamily="34" charset="0"/>
                <a:cs typeface="Times New Roman" panose="02020603050405020304" pitchFamily="18" charset="0"/>
              </a:rPr>
            </a:br>
            <a:r>
              <a:rPr lang="en-US" sz="1500" b="1" dirty="0" smtClean="0">
                <a:solidFill>
                  <a:srgbClr val="C00000"/>
                </a:solidFill>
                <a:latin typeface="Arial Narrow" panose="020B0606020202030204" pitchFamily="34" charset="0"/>
                <a:cs typeface="Times New Roman" panose="02020603050405020304" pitchFamily="18" charset="0"/>
              </a:rPr>
              <a:t>No rods</a:t>
            </a:r>
            <a:endParaRPr lang="en-US" sz="1500" b="1" dirty="0">
              <a:solidFill>
                <a:srgbClr val="C00000"/>
              </a:solidFill>
              <a:latin typeface="Arial Narrow" panose="020B0606020202030204" pitchFamily="34" charset="0"/>
              <a:cs typeface="Times New Roman" panose="02020603050405020304" pitchFamily="18" charset="0"/>
            </a:endParaRPr>
          </a:p>
        </p:txBody>
      </p:sp>
      <p:cxnSp>
        <p:nvCxnSpPr>
          <p:cNvPr id="12" name="Straight Arrow Connector 11"/>
          <p:cNvCxnSpPr>
            <a:stCxn id="7" idx="3"/>
            <a:endCxn id="9" idx="1"/>
          </p:cNvCxnSpPr>
          <p:nvPr/>
        </p:nvCxnSpPr>
        <p:spPr>
          <a:xfrm>
            <a:off x="3316271" y="2362207"/>
            <a:ext cx="1733715" cy="1"/>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9" idx="3"/>
            <a:endCxn id="11" idx="1"/>
          </p:cNvCxnSpPr>
          <p:nvPr/>
        </p:nvCxnSpPr>
        <p:spPr>
          <a:xfrm>
            <a:off x="6039359" y="2362208"/>
            <a:ext cx="718628" cy="1"/>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sp>
        <p:nvSpPr>
          <p:cNvPr id="18" name="Rectangle 17"/>
          <p:cNvSpPr/>
          <p:nvPr/>
        </p:nvSpPr>
        <p:spPr>
          <a:xfrm>
            <a:off x="8849306" y="2076450"/>
            <a:ext cx="893916" cy="553998"/>
          </a:xfrm>
          <a:prstGeom prst="rect">
            <a:avLst/>
          </a:prstGeom>
        </p:spPr>
        <p:txBody>
          <a:bodyPr wrap="square">
            <a:spAutoFit/>
          </a:bodyPr>
          <a:lstStyle/>
          <a:p>
            <a:pPr algn="ctr"/>
            <a:r>
              <a:rPr lang="en-US" sz="1500" b="1" dirty="0">
                <a:solidFill>
                  <a:srgbClr val="C00000"/>
                </a:solidFill>
                <a:latin typeface="Arial Narrow" panose="020B0606020202030204" pitchFamily="34" charset="0"/>
                <a:cs typeface="Times New Roman" panose="02020603050405020304" pitchFamily="18" charset="0"/>
              </a:rPr>
              <a:t>State-1</a:t>
            </a:r>
            <a:r>
              <a:rPr lang="en-US" sz="1500" b="1" dirty="0" smtClean="0">
                <a:solidFill>
                  <a:srgbClr val="C00000"/>
                </a:solidFill>
                <a:latin typeface="Arial Narrow" panose="020B0606020202030204" pitchFamily="34" charset="0"/>
                <a:cs typeface="Times New Roman" panose="02020603050405020304" pitchFamily="18" charset="0"/>
              </a:rPr>
              <a:t>:</a:t>
            </a:r>
            <a:br>
              <a:rPr lang="en-US" sz="1500" b="1" dirty="0" smtClean="0">
                <a:solidFill>
                  <a:srgbClr val="C00000"/>
                </a:solidFill>
                <a:latin typeface="Arial Narrow" panose="020B0606020202030204" pitchFamily="34" charset="0"/>
                <a:cs typeface="Times New Roman" panose="02020603050405020304" pitchFamily="18" charset="0"/>
              </a:rPr>
            </a:br>
            <a:r>
              <a:rPr lang="en-US" sz="1500" b="1" dirty="0" smtClean="0">
                <a:solidFill>
                  <a:srgbClr val="C00000"/>
                </a:solidFill>
                <a:latin typeface="Arial Narrow" panose="020B0606020202030204" pitchFamily="34" charset="0"/>
                <a:cs typeface="Times New Roman" panose="02020603050405020304" pitchFamily="18" charset="0"/>
              </a:rPr>
              <a:t>No rods</a:t>
            </a:r>
            <a:endParaRPr lang="en-US" sz="1500" b="1" dirty="0">
              <a:solidFill>
                <a:srgbClr val="C00000"/>
              </a:solidFill>
              <a:latin typeface="Arial Narrow" panose="020B0606020202030204" pitchFamily="34" charset="0"/>
              <a:cs typeface="Times New Roman" panose="02020603050405020304" pitchFamily="18" charset="0"/>
            </a:endParaRPr>
          </a:p>
        </p:txBody>
      </p:sp>
      <p:cxnSp>
        <p:nvCxnSpPr>
          <p:cNvPr id="19" name="Straight Arrow Connector 18"/>
          <p:cNvCxnSpPr/>
          <p:nvPr/>
        </p:nvCxnSpPr>
        <p:spPr>
          <a:xfrm>
            <a:off x="8496494" y="2353449"/>
            <a:ext cx="471293" cy="0"/>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sp>
        <p:nvSpPr>
          <p:cNvPr id="29" name="Content Placeholder 5"/>
          <p:cNvSpPr txBox="1">
            <a:spLocks/>
          </p:cNvSpPr>
          <p:nvPr/>
        </p:nvSpPr>
        <p:spPr>
          <a:xfrm>
            <a:off x="585787" y="1062320"/>
            <a:ext cx="11422282" cy="785530"/>
          </a:xfrm>
          <a:prstGeom prst="rect">
            <a:avLst/>
          </a:prstGeom>
          <a:ln w="28575">
            <a:solidFill>
              <a:srgbClr val="0000CC"/>
            </a:solidFill>
          </a:ln>
        </p:spPr>
        <p:txBody>
          <a:bodyPr>
            <a:normAutofit lnSpcReduction="10000"/>
          </a:bodyPr>
          <a:lstStyle>
            <a:lvl1pPr marL="0" indent="0" algn="l" defTabSz="1028700" rtl="0" eaLnBrk="1" latinLnBrk="0" hangingPunct="1">
              <a:spcBef>
                <a:spcPct val="20000"/>
              </a:spcBef>
              <a:spcAft>
                <a:spcPts val="675"/>
              </a:spcAft>
              <a:buFont typeface="Arial" pitchFamily="34" charset="0"/>
              <a:buNone/>
              <a:defRPr sz="2300" b="1" kern="1200">
                <a:solidFill>
                  <a:schemeClr val="tx1"/>
                </a:solidFill>
                <a:latin typeface="Arial Narrow" panose="020B0606020202030204" pitchFamily="34" charset="0"/>
                <a:ea typeface="+mn-ea"/>
                <a:cs typeface="+mn-cs"/>
              </a:defRPr>
            </a:lvl1pPr>
            <a:lvl2pPr marL="514350" indent="-205740" algn="l" defTabSz="1028700" rtl="0" eaLnBrk="1" latinLnBrk="0" hangingPunct="1">
              <a:spcBef>
                <a:spcPct val="20000"/>
              </a:spcBef>
              <a:buClr>
                <a:schemeClr val="tx2"/>
              </a:buClr>
              <a:buFont typeface="Arial" pitchFamily="34" charset="0"/>
              <a:buChar char="•"/>
              <a:defRPr sz="2300" b="1" kern="1200">
                <a:solidFill>
                  <a:srgbClr val="002060"/>
                </a:solidFill>
                <a:latin typeface="Arial Narrow" panose="020B0606020202030204" pitchFamily="34" charset="0"/>
                <a:ea typeface="+mn-ea"/>
                <a:cs typeface="+mn-cs"/>
              </a:defRPr>
            </a:lvl2pPr>
            <a:lvl3pPr marL="1285875" indent="-257175" algn="l" defTabSz="1028700" rtl="0" eaLnBrk="1" latinLnBrk="0" hangingPunct="1">
              <a:spcBef>
                <a:spcPct val="20000"/>
              </a:spcBef>
              <a:buClr>
                <a:schemeClr val="tx2"/>
              </a:buClr>
              <a:buFont typeface="Arial" pitchFamily="34" charset="0"/>
              <a:buChar char="•"/>
              <a:defRPr sz="2300" b="1" kern="1200">
                <a:solidFill>
                  <a:srgbClr val="C00000"/>
                </a:solidFill>
                <a:latin typeface="Arial Narrow" panose="020B0606020202030204" pitchFamily="34" charset="0"/>
                <a:ea typeface="+mn-ea"/>
                <a:cs typeface="+mn-cs"/>
              </a:defRPr>
            </a:lvl3pPr>
            <a:lvl4pPr marL="1800225" indent="-257175" algn="l" defTabSz="1028700" rtl="0" eaLnBrk="1" latinLnBrk="0" hangingPunct="1">
              <a:spcBef>
                <a:spcPct val="20000"/>
              </a:spcBef>
              <a:buClr>
                <a:schemeClr val="tx2"/>
              </a:buClr>
              <a:buFont typeface="Arial" pitchFamily="34" charset="0"/>
              <a:buChar char="•"/>
              <a:defRPr sz="2300" b="1" kern="1200">
                <a:solidFill>
                  <a:srgbClr val="7030A0"/>
                </a:solidFill>
                <a:latin typeface="Arial Narrow" panose="020B0606020202030204" pitchFamily="34" charset="0"/>
                <a:ea typeface="+mn-ea"/>
                <a:cs typeface="+mn-cs"/>
              </a:defRPr>
            </a:lvl4pPr>
            <a:lvl5pPr marL="2314575" indent="-257175" algn="l" defTabSz="1028700" rtl="0" eaLnBrk="1" latinLnBrk="0" hangingPunct="1">
              <a:spcBef>
                <a:spcPct val="20000"/>
              </a:spcBef>
              <a:buClr>
                <a:schemeClr val="tx2"/>
              </a:buClr>
              <a:buFont typeface="Arial" pitchFamily="34" charset="0"/>
              <a:buChar char="•"/>
              <a:defRPr sz="2300" b="1" kern="1200" baseline="0">
                <a:solidFill>
                  <a:schemeClr val="tx1"/>
                </a:solidFill>
                <a:latin typeface="Arial Narrow" panose="020B0606020202030204" pitchFamily="34" charset="0"/>
                <a:ea typeface="+mn-ea"/>
                <a:cs typeface="+mn-cs"/>
              </a:defRPr>
            </a:lvl5pPr>
            <a:lvl6pPr marL="28289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6pPr>
            <a:lvl7pPr marL="33432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7pPr>
            <a:lvl8pPr marL="38576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8pPr>
            <a:lvl9pPr marL="43719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9pPr>
          </a:lstStyle>
          <a:p>
            <a:pPr>
              <a:spcBef>
                <a:spcPts val="0"/>
              </a:spcBef>
              <a:spcAft>
                <a:spcPts val="0"/>
              </a:spcAft>
            </a:pPr>
            <a:r>
              <a:rPr lang="en-US" dirty="0" smtClean="0"/>
              <a:t>Move an available rod in after temperature rises above 550. Remove the rod after the temperature drops to 540: </a:t>
            </a:r>
            <a:r>
              <a:rPr lang="en-US" i="1" u="sng" dirty="0" smtClean="0">
                <a:solidFill>
                  <a:srgbClr val="FF0000"/>
                </a:solidFill>
              </a:rPr>
              <a:t>FAILS when Rod 2 is placed in </a:t>
            </a:r>
            <a:r>
              <a:rPr lang="en-US" i="1" u="sng" dirty="0">
                <a:solidFill>
                  <a:srgbClr val="FF0000"/>
                </a:solidFill>
              </a:rPr>
              <a:t>@ 590 ; Rod </a:t>
            </a:r>
            <a:r>
              <a:rPr lang="en-US" i="1" u="sng" dirty="0" smtClean="0">
                <a:solidFill>
                  <a:srgbClr val="FF0000"/>
                </a:solidFill>
              </a:rPr>
              <a:t>1 is placed in @ 550</a:t>
            </a:r>
            <a:endParaRPr lang="en-US" i="1" u="sng" dirty="0" smtClean="0">
              <a:solidFill>
                <a:srgbClr val="FF0000"/>
              </a:solidFill>
              <a:cs typeface="Times New Roman" panose="02020603050405020304" pitchFamily="18" charset="0"/>
            </a:endParaRPr>
          </a:p>
        </p:txBody>
      </p:sp>
      <p:cxnSp>
        <p:nvCxnSpPr>
          <p:cNvPr id="30" name="Straight Connector 29"/>
          <p:cNvCxnSpPr/>
          <p:nvPr/>
        </p:nvCxnSpPr>
        <p:spPr>
          <a:xfrm flipH="1">
            <a:off x="2109787" y="4651185"/>
            <a:ext cx="8229600" cy="0"/>
          </a:xfrm>
          <a:prstGeom prst="line">
            <a:avLst/>
          </a:prstGeom>
          <a:ln w="6350"/>
        </p:spPr>
        <p:style>
          <a:lnRef idx="1">
            <a:schemeClr val="accent3"/>
          </a:lnRef>
          <a:fillRef idx="0">
            <a:schemeClr val="accent3"/>
          </a:fillRef>
          <a:effectRef idx="0">
            <a:schemeClr val="accent3"/>
          </a:effectRef>
          <a:fontRef idx="minor">
            <a:schemeClr val="tx1"/>
          </a:fontRef>
        </p:style>
      </p:cxnSp>
      <p:cxnSp>
        <p:nvCxnSpPr>
          <p:cNvPr id="36" name="Straight Connector 35"/>
          <p:cNvCxnSpPr/>
          <p:nvPr/>
        </p:nvCxnSpPr>
        <p:spPr>
          <a:xfrm flipH="1">
            <a:off x="2109787" y="3431985"/>
            <a:ext cx="8229600" cy="0"/>
          </a:xfrm>
          <a:prstGeom prst="line">
            <a:avLst/>
          </a:prstGeom>
          <a:ln w="6350"/>
        </p:spPr>
        <p:style>
          <a:lnRef idx="1">
            <a:schemeClr val="accent3"/>
          </a:lnRef>
          <a:fillRef idx="0">
            <a:schemeClr val="accent3"/>
          </a:fillRef>
          <a:effectRef idx="0">
            <a:schemeClr val="accent3"/>
          </a:effectRef>
          <a:fontRef idx="minor">
            <a:schemeClr val="tx1"/>
          </a:fontRef>
        </p:style>
      </p:cxnSp>
      <p:cxnSp>
        <p:nvCxnSpPr>
          <p:cNvPr id="39" name="Straight Connector 38"/>
          <p:cNvCxnSpPr/>
          <p:nvPr/>
        </p:nvCxnSpPr>
        <p:spPr>
          <a:xfrm flipH="1">
            <a:off x="2109787" y="6077535"/>
            <a:ext cx="8229600" cy="0"/>
          </a:xfrm>
          <a:prstGeom prst="line">
            <a:avLst/>
          </a:prstGeom>
          <a:ln w="6350"/>
        </p:spPr>
        <p:style>
          <a:lnRef idx="1">
            <a:schemeClr val="accent3"/>
          </a:lnRef>
          <a:fillRef idx="0">
            <a:schemeClr val="accent3"/>
          </a:fillRef>
          <a:effectRef idx="0">
            <a:schemeClr val="accent3"/>
          </a:effectRef>
          <a:fontRef idx="minor">
            <a:schemeClr val="tx1"/>
          </a:fontRef>
        </p:style>
      </p:cxnSp>
      <p:cxnSp>
        <p:nvCxnSpPr>
          <p:cNvPr id="40" name="Straight Connector 39"/>
          <p:cNvCxnSpPr/>
          <p:nvPr/>
        </p:nvCxnSpPr>
        <p:spPr>
          <a:xfrm>
            <a:off x="3988200" y="2711535"/>
            <a:ext cx="0" cy="3692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986587" y="2711535"/>
            <a:ext cx="0" cy="3692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367587" y="2669985"/>
            <a:ext cx="0" cy="3692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526021" y="2711535"/>
            <a:ext cx="0" cy="3692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0075800" y="2711535"/>
            <a:ext cx="0" cy="3692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2109787" y="6228947"/>
            <a:ext cx="8229600" cy="0"/>
          </a:xfrm>
          <a:prstGeom prst="line">
            <a:avLst/>
          </a:prstGeom>
          <a:ln w="6350"/>
        </p:spPr>
        <p:style>
          <a:lnRef idx="1">
            <a:schemeClr val="accent3"/>
          </a:lnRef>
          <a:fillRef idx="0">
            <a:schemeClr val="accent3"/>
          </a:fillRef>
          <a:effectRef idx="0">
            <a:schemeClr val="accent3"/>
          </a:effectRef>
          <a:fontRef idx="minor">
            <a:schemeClr val="tx1"/>
          </a:fontRef>
        </p:style>
      </p:cxnSp>
      <p:sp>
        <p:nvSpPr>
          <p:cNvPr id="24" name="Rectangle 23"/>
          <p:cNvSpPr/>
          <p:nvPr/>
        </p:nvSpPr>
        <p:spPr>
          <a:xfrm>
            <a:off x="10080562" y="2200624"/>
            <a:ext cx="1143000" cy="323165"/>
          </a:xfrm>
          <a:prstGeom prst="rect">
            <a:avLst/>
          </a:prstGeom>
        </p:spPr>
        <p:txBody>
          <a:bodyPr wrap="square">
            <a:spAutoFit/>
          </a:bodyPr>
          <a:lstStyle/>
          <a:p>
            <a:pPr algn="ctr"/>
            <a:r>
              <a:rPr lang="en-US" sz="1500" b="1" dirty="0" smtClean="0">
                <a:solidFill>
                  <a:srgbClr val="C00000"/>
                </a:solidFill>
                <a:latin typeface="Arial Narrow" panose="020B0606020202030204" pitchFamily="34" charset="0"/>
                <a:cs typeface="Times New Roman" panose="02020603050405020304" pitchFamily="18" charset="0"/>
              </a:rPr>
              <a:t>MELTDOWN</a:t>
            </a:r>
            <a:endParaRPr lang="en-US" sz="1500" b="1" dirty="0">
              <a:solidFill>
                <a:srgbClr val="C00000"/>
              </a:solidFill>
              <a:latin typeface="Arial Narrow" panose="020B0606020202030204" pitchFamily="34" charset="0"/>
              <a:cs typeface="Times New Roman" panose="02020603050405020304" pitchFamily="18" charset="0"/>
            </a:endParaRPr>
          </a:p>
        </p:txBody>
      </p:sp>
      <p:cxnSp>
        <p:nvCxnSpPr>
          <p:cNvPr id="25" name="Straight Arrow Connector 24"/>
          <p:cNvCxnSpPr/>
          <p:nvPr/>
        </p:nvCxnSpPr>
        <p:spPr>
          <a:xfrm>
            <a:off x="9645571" y="2372506"/>
            <a:ext cx="471293" cy="0"/>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10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INDIAN INSTITUTE OF TECHNOLOGY KHARAGPUR</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TextBox 3"/>
          <p:cNvSpPr txBox="1"/>
          <p:nvPr/>
        </p:nvSpPr>
        <p:spPr>
          <a:xfrm>
            <a:off x="4090987" y="2686050"/>
            <a:ext cx="7420621" cy="523220"/>
          </a:xfrm>
          <a:prstGeom prst="rect">
            <a:avLst/>
          </a:prstGeom>
          <a:noFill/>
        </p:spPr>
        <p:txBody>
          <a:bodyPr wrap="none" rtlCol="0">
            <a:spAutoFit/>
          </a:bodyPr>
          <a:lstStyle/>
          <a:p>
            <a:r>
              <a:rPr lang="en-US" sz="2800" b="1" dirty="0" smtClean="0">
                <a:solidFill>
                  <a:srgbClr val="FF0000"/>
                </a:solidFill>
                <a:latin typeface="Arial Narrow" panose="020B0606020202030204" pitchFamily="34" charset="0"/>
              </a:rPr>
              <a:t>How does the tool find out such counter-examples?</a:t>
            </a:r>
            <a:endParaRPr lang="en-US" sz="2800" b="1"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1793206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30078" y="1543050"/>
            <a:ext cx="11551444" cy="1219200"/>
          </a:xfrm>
        </p:spPr>
        <p:txBody>
          <a:bodyPr/>
          <a:lstStyle/>
          <a:p>
            <a:pPr marL="342900" indent="-342900">
              <a:buFont typeface="Arial" panose="020B0604020202020204" pitchFamily="34" charset="0"/>
              <a:buChar char="•"/>
            </a:pPr>
            <a:r>
              <a:rPr lang="en-US" dirty="0" smtClean="0"/>
              <a:t>State of a hybrid automaton: </a:t>
            </a:r>
            <a:r>
              <a:rPr lang="en-US" dirty="0" smtClean="0">
                <a:sym typeface="Symbol" panose="05050102010706020507" pitchFamily="18" charset="2"/>
              </a:rPr>
              <a:t> </a:t>
            </a:r>
            <a:r>
              <a:rPr lang="en-US" dirty="0" err="1" smtClean="0">
                <a:sym typeface="Symbol" panose="05050102010706020507" pitchFamily="18" charset="2"/>
              </a:rPr>
              <a:t>Vals</a:t>
            </a:r>
            <a:r>
              <a:rPr lang="en-US" dirty="0" smtClean="0">
                <a:sym typeface="Symbol" panose="05050102010706020507" pitchFamily="18" charset="2"/>
              </a:rPr>
              <a:t> of continuous </a:t>
            </a:r>
            <a:r>
              <a:rPr lang="en-US" dirty="0" err="1" smtClean="0">
                <a:sym typeface="Symbol" panose="05050102010706020507" pitchFamily="18" charset="2"/>
              </a:rPr>
              <a:t>vars</a:t>
            </a:r>
            <a:r>
              <a:rPr lang="en-US" dirty="0" smtClean="0">
                <a:sym typeface="Symbol" panose="05050102010706020507" pitchFamily="18" charset="2"/>
              </a:rPr>
              <a:t>, </a:t>
            </a:r>
            <a:r>
              <a:rPr lang="en-US" dirty="0" err="1" smtClean="0">
                <a:sym typeface="Symbol" panose="05050102010706020507" pitchFamily="18" charset="2"/>
              </a:rPr>
              <a:t>Vals</a:t>
            </a:r>
            <a:r>
              <a:rPr lang="en-US" dirty="0" smtClean="0">
                <a:sym typeface="Symbol" panose="05050102010706020507" pitchFamily="18" charset="2"/>
              </a:rPr>
              <a:t> of discrete </a:t>
            </a:r>
            <a:r>
              <a:rPr lang="en-US" dirty="0" err="1" smtClean="0">
                <a:sym typeface="Symbol" panose="05050102010706020507" pitchFamily="18" charset="2"/>
              </a:rPr>
              <a:t>vars</a:t>
            </a:r>
            <a:r>
              <a:rPr lang="en-US" dirty="0" smtClean="0">
                <a:sym typeface="Symbol" panose="05050102010706020507" pitchFamily="18" charset="2"/>
              </a:rPr>
              <a:t> </a:t>
            </a:r>
            <a:endParaRPr lang="en-US" dirty="0" smtClean="0"/>
          </a:p>
          <a:p>
            <a:pPr marL="342900" indent="-342900">
              <a:buFont typeface="Arial" panose="020B0604020202020204" pitchFamily="34" charset="0"/>
              <a:buChar char="•"/>
            </a:pPr>
            <a:r>
              <a:rPr lang="en-US" dirty="0" smtClean="0"/>
              <a:t>Bad states in our example: All states with </a:t>
            </a:r>
            <a:r>
              <a:rPr lang="en-US" i="1" dirty="0" smtClean="0">
                <a:latin typeface="Times New Roman" panose="02020603050405020304" pitchFamily="18" charset="0"/>
                <a:cs typeface="Times New Roman" panose="02020603050405020304" pitchFamily="18" charset="0"/>
              </a:rPr>
              <a:t>x </a:t>
            </a:r>
            <a:r>
              <a:rPr lang="en-US" dirty="0" smtClean="0">
                <a:latin typeface="Times New Roman" panose="02020603050405020304" pitchFamily="18" charset="0"/>
                <a:cs typeface="Times New Roman" panose="02020603050405020304" pitchFamily="18" charset="0"/>
              </a:rPr>
              <a:t>&gt; 600</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4204"/>
            <a:fld id="{81D60167-4931-47E6-BA6A-407CBD079E47}" type="slidenum">
              <a:rPr dirty="0"/>
              <a:pPr marL="24204"/>
              <a:t>18</a:t>
            </a:fld>
            <a:endParaRPr dirty="0"/>
          </a:p>
        </p:txBody>
      </p:sp>
      <p:sp>
        <p:nvSpPr>
          <p:cNvPr id="10" name="Title 9"/>
          <p:cNvSpPr>
            <a:spLocks noGrp="1"/>
          </p:cNvSpPr>
          <p:nvPr>
            <p:ph type="title"/>
          </p:nvPr>
        </p:nvSpPr>
        <p:spPr/>
        <p:txBody>
          <a:bodyPr>
            <a:normAutofit fontScale="90000"/>
          </a:bodyPr>
          <a:lstStyle/>
          <a:p>
            <a:r>
              <a:rPr lang="en-US" dirty="0" smtClean="0"/>
              <a:t>Verification is proving that bad states are not reachable</a:t>
            </a:r>
            <a:endParaRPr lang="en-US" dirty="0"/>
          </a:p>
        </p:txBody>
      </p:sp>
      <p:grpSp>
        <p:nvGrpSpPr>
          <p:cNvPr id="17" name="Group 16"/>
          <p:cNvGrpSpPr/>
          <p:nvPr/>
        </p:nvGrpSpPr>
        <p:grpSpPr>
          <a:xfrm>
            <a:off x="1906588" y="3276540"/>
            <a:ext cx="6832599" cy="2914710"/>
            <a:chOff x="1906588" y="3276540"/>
            <a:chExt cx="6832599" cy="2914710"/>
          </a:xfrm>
        </p:grpSpPr>
        <p:pic>
          <p:nvPicPr>
            <p:cNvPr id="11" name="Picture 4" descr="cartoon_dev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1588" y="3294692"/>
              <a:ext cx="1117599" cy="1010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unded Rectangle 11"/>
            <p:cNvSpPr/>
            <p:nvPr/>
          </p:nvSpPr>
          <p:spPr>
            <a:xfrm>
              <a:off x="2439988" y="3676650"/>
              <a:ext cx="51816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Narrow" panose="020B0606020202030204" pitchFamily="34" charset="0"/>
                </a:rPr>
                <a:t>Is any bad state reachable</a:t>
              </a:r>
            </a:p>
            <a:p>
              <a:pPr algn="ctr"/>
              <a:r>
                <a:rPr lang="en-US" b="1" dirty="0">
                  <a:latin typeface="Arial Narrow" panose="020B0606020202030204" pitchFamily="34" charset="0"/>
                </a:rPr>
                <a:t> </a:t>
              </a:r>
              <a:r>
                <a:rPr lang="en-US" b="1" dirty="0" smtClean="0">
                  <a:latin typeface="Arial Narrow" panose="020B0606020202030204" pitchFamily="34" charset="0"/>
                </a:rPr>
                <a:t>from any initial state? </a:t>
              </a:r>
              <a:endParaRPr lang="en-US" b="1" dirty="0">
                <a:latin typeface="Arial Narrow" panose="020B0606020202030204" pitchFamily="34" charset="0"/>
              </a:endParaRPr>
            </a:p>
          </p:txBody>
        </p:sp>
        <p:sp>
          <p:nvSpPr>
            <p:cNvPr id="13" name="Rounded Rectangle 12"/>
            <p:cNvSpPr/>
            <p:nvPr/>
          </p:nvSpPr>
          <p:spPr>
            <a:xfrm>
              <a:off x="2439988" y="4972050"/>
              <a:ext cx="12192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Narrow" panose="020B0606020202030204" pitchFamily="34" charset="0"/>
                </a:rPr>
                <a:t>INITIAL</a:t>
              </a:r>
            </a:p>
            <a:p>
              <a:pPr algn="ctr"/>
              <a:r>
                <a:rPr lang="en-US" b="1" dirty="0" smtClean="0">
                  <a:solidFill>
                    <a:srgbClr val="FF0000"/>
                  </a:solidFill>
                  <a:latin typeface="Arial Narrow" panose="020B0606020202030204" pitchFamily="34" charset="0"/>
                </a:rPr>
                <a:t>STATES</a:t>
              </a:r>
              <a:endParaRPr lang="en-US" b="1" dirty="0">
                <a:solidFill>
                  <a:srgbClr val="FF0000"/>
                </a:solidFill>
                <a:latin typeface="Arial Narrow" panose="020B0606020202030204" pitchFamily="34" charset="0"/>
              </a:endParaRPr>
            </a:p>
          </p:txBody>
        </p:sp>
        <p:sp>
          <p:nvSpPr>
            <p:cNvPr id="14" name="Rounded Rectangle 13"/>
            <p:cNvSpPr/>
            <p:nvPr/>
          </p:nvSpPr>
          <p:spPr>
            <a:xfrm>
              <a:off x="6402388" y="3676650"/>
              <a:ext cx="1219200"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Narrow" panose="020B0606020202030204" pitchFamily="34" charset="0"/>
                </a:rPr>
                <a:t>BAD</a:t>
              </a:r>
            </a:p>
            <a:p>
              <a:pPr algn="ctr"/>
              <a:r>
                <a:rPr lang="en-US" b="1" dirty="0" smtClean="0">
                  <a:solidFill>
                    <a:schemeClr val="bg1"/>
                  </a:solidFill>
                  <a:latin typeface="Arial Narrow" panose="020B0606020202030204" pitchFamily="34" charset="0"/>
                </a:rPr>
                <a:t>STATES</a:t>
              </a:r>
              <a:endParaRPr lang="en-US" b="1" dirty="0">
                <a:solidFill>
                  <a:schemeClr val="bg1"/>
                </a:solidFill>
                <a:latin typeface="Arial Narrow" panose="020B0606020202030204" pitchFamily="34" charset="0"/>
              </a:endParaRPr>
            </a:p>
          </p:txBody>
        </p:sp>
        <p:cxnSp>
          <p:nvCxnSpPr>
            <p:cNvPr id="15" name="Straight Arrow Connector 14"/>
            <p:cNvCxnSpPr/>
            <p:nvPr/>
          </p:nvCxnSpPr>
          <p:spPr>
            <a:xfrm flipV="1">
              <a:off x="1906588" y="5810250"/>
              <a:ext cx="533400" cy="38100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77594" y="3276540"/>
              <a:ext cx="2499402" cy="400110"/>
            </a:xfrm>
            <a:prstGeom prst="rect">
              <a:avLst/>
            </a:prstGeom>
            <a:noFill/>
          </p:spPr>
          <p:txBody>
            <a:bodyPr wrap="none" rtlCol="0">
              <a:spAutoFit/>
            </a:bodyPr>
            <a:lstStyle/>
            <a:p>
              <a:r>
                <a:rPr lang="en-US" b="1" dirty="0">
                  <a:latin typeface="Arial Narrow" panose="020B0606020202030204" pitchFamily="34" charset="0"/>
                </a:rPr>
                <a:t>S</a:t>
              </a:r>
              <a:r>
                <a:rPr lang="en-US" b="1" dirty="0" smtClean="0">
                  <a:latin typeface="Arial Narrow" panose="020B0606020202030204" pitchFamily="34" charset="0"/>
                </a:rPr>
                <a:t>tate transition system</a:t>
              </a:r>
              <a:endParaRPr lang="en-US" b="1" dirty="0">
                <a:latin typeface="Arial Narrow" panose="020B0606020202030204" pitchFamily="34" charset="0"/>
              </a:endParaRPr>
            </a:p>
          </p:txBody>
        </p:sp>
      </p:grpSp>
    </p:spTree>
    <p:extLst>
      <p:ext uri="{BB962C8B-B14F-4D97-AF65-F5344CB8AC3E}">
        <p14:creationId xmlns:p14="http://schemas.microsoft.com/office/powerpoint/2010/main" val="4047426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30078" y="1543050"/>
            <a:ext cx="11551444" cy="4889422"/>
          </a:xfrm>
        </p:spPr>
        <p:txBody>
          <a:bodyPr/>
          <a:lstStyle/>
          <a:p>
            <a:pPr marL="342900" indent="-342900">
              <a:buFont typeface="Arial" panose="020B0604020202020204" pitchFamily="34" charset="0"/>
              <a:buChar char="•"/>
            </a:pPr>
            <a:r>
              <a:rPr lang="en-US" dirty="0" smtClean="0"/>
              <a:t>State of a hybrid automaton: </a:t>
            </a:r>
            <a:r>
              <a:rPr lang="en-US" dirty="0" smtClean="0">
                <a:sym typeface="Symbol" panose="05050102010706020507" pitchFamily="18" charset="2"/>
              </a:rPr>
              <a:t> </a:t>
            </a:r>
            <a:r>
              <a:rPr lang="en-US" dirty="0" err="1" smtClean="0">
                <a:sym typeface="Symbol" panose="05050102010706020507" pitchFamily="18" charset="2"/>
              </a:rPr>
              <a:t>Vals</a:t>
            </a:r>
            <a:r>
              <a:rPr lang="en-US" dirty="0" smtClean="0">
                <a:sym typeface="Symbol" panose="05050102010706020507" pitchFamily="18" charset="2"/>
              </a:rPr>
              <a:t> of continuous </a:t>
            </a:r>
            <a:r>
              <a:rPr lang="en-US" dirty="0" err="1" smtClean="0">
                <a:sym typeface="Symbol" panose="05050102010706020507" pitchFamily="18" charset="2"/>
              </a:rPr>
              <a:t>vars</a:t>
            </a:r>
            <a:r>
              <a:rPr lang="en-US" dirty="0" smtClean="0">
                <a:sym typeface="Symbol" panose="05050102010706020507" pitchFamily="18" charset="2"/>
              </a:rPr>
              <a:t>, </a:t>
            </a:r>
            <a:r>
              <a:rPr lang="en-US" dirty="0" err="1" smtClean="0">
                <a:sym typeface="Symbol" panose="05050102010706020507" pitchFamily="18" charset="2"/>
              </a:rPr>
              <a:t>Vals</a:t>
            </a:r>
            <a:r>
              <a:rPr lang="en-US" dirty="0" smtClean="0">
                <a:sym typeface="Symbol" panose="05050102010706020507" pitchFamily="18" charset="2"/>
              </a:rPr>
              <a:t> of discrete </a:t>
            </a:r>
            <a:r>
              <a:rPr lang="en-US" dirty="0" err="1" smtClean="0">
                <a:sym typeface="Symbol" panose="05050102010706020507" pitchFamily="18" charset="2"/>
              </a:rPr>
              <a:t>vars</a:t>
            </a:r>
            <a:r>
              <a:rPr lang="en-US" dirty="0" smtClean="0">
                <a:sym typeface="Symbol" panose="05050102010706020507" pitchFamily="18" charset="2"/>
              </a:rPr>
              <a:t> </a:t>
            </a:r>
            <a:endParaRPr lang="en-US" dirty="0" smtClean="0"/>
          </a:p>
          <a:p>
            <a:pPr marL="342900" indent="-342900">
              <a:buFont typeface="Arial" panose="020B0604020202020204" pitchFamily="34" charset="0"/>
              <a:buChar char="•"/>
            </a:pPr>
            <a:r>
              <a:rPr lang="en-US" dirty="0" smtClean="0"/>
              <a:t>Bad states in our example: All states with </a:t>
            </a:r>
            <a:r>
              <a:rPr lang="en-US" i="1" dirty="0" smtClean="0">
                <a:latin typeface="Times New Roman" panose="02020603050405020304" pitchFamily="18" charset="0"/>
                <a:cs typeface="Times New Roman" panose="02020603050405020304" pitchFamily="18" charset="0"/>
              </a:rPr>
              <a:t>x </a:t>
            </a:r>
            <a:r>
              <a:rPr lang="en-US" dirty="0" smtClean="0">
                <a:latin typeface="Times New Roman" panose="02020603050405020304" pitchFamily="18" charset="0"/>
                <a:cs typeface="Times New Roman" panose="02020603050405020304" pitchFamily="18" charset="0"/>
              </a:rPr>
              <a:t>&gt; 600</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u="sng" dirty="0" smtClean="0"/>
              <a:t>Two types of transitions</a:t>
            </a:r>
            <a:r>
              <a:rPr lang="en-US" dirty="0" smtClean="0"/>
              <a:t>:</a:t>
            </a:r>
          </a:p>
          <a:p>
            <a:pPr marL="342900" indent="-342900">
              <a:buFont typeface="Arial" panose="020B0604020202020204" pitchFamily="34" charset="0"/>
              <a:buChar char="•"/>
            </a:pPr>
            <a:r>
              <a:rPr lang="en-US" dirty="0" smtClean="0">
                <a:solidFill>
                  <a:srgbClr val="C00000"/>
                </a:solidFill>
              </a:rPr>
              <a:t>Discrete transitions – </a:t>
            </a:r>
            <a:r>
              <a:rPr lang="en-US" i="1" dirty="0" smtClean="0">
                <a:solidFill>
                  <a:srgbClr val="C00000"/>
                </a:solidFill>
              </a:rPr>
              <a:t>transitions between the discrete locations of the HA.</a:t>
            </a:r>
          </a:p>
          <a:p>
            <a:pPr marL="857250" lvl="1" indent="-342900"/>
            <a:r>
              <a:rPr lang="en-US" dirty="0" smtClean="0">
                <a:solidFill>
                  <a:schemeClr val="tx1"/>
                </a:solidFill>
              </a:rPr>
              <a:t>These are instantaneous transitions </a:t>
            </a:r>
            <a:r>
              <a:rPr lang="en-US" i="1" dirty="0" smtClean="0">
                <a:solidFill>
                  <a:schemeClr val="tx1"/>
                </a:solidFill>
              </a:rPr>
              <a:t>– no time passes</a:t>
            </a:r>
          </a:p>
          <a:p>
            <a:pPr marL="857250" lvl="1" indent="-342900"/>
            <a:r>
              <a:rPr lang="en-US" dirty="0" smtClean="0">
                <a:solidFill>
                  <a:schemeClr val="tx1"/>
                </a:solidFill>
              </a:rPr>
              <a:t>For example, a rod is inserted / removed</a:t>
            </a:r>
          </a:p>
          <a:p>
            <a:pPr marL="342900" indent="-342900">
              <a:buFont typeface="Arial" panose="020B0604020202020204" pitchFamily="34" charset="0"/>
              <a:buChar char="•"/>
            </a:pPr>
            <a:r>
              <a:rPr lang="en-US" dirty="0" smtClean="0">
                <a:solidFill>
                  <a:srgbClr val="C00000"/>
                </a:solidFill>
              </a:rPr>
              <a:t>Time transitions – </a:t>
            </a:r>
            <a:r>
              <a:rPr lang="en-US" i="1" dirty="0" smtClean="0">
                <a:solidFill>
                  <a:srgbClr val="C00000"/>
                </a:solidFill>
              </a:rPr>
              <a:t>continuous variables change over time, no change in discrete locations</a:t>
            </a:r>
          </a:p>
          <a:p>
            <a:pPr marL="857250" lvl="1" indent="-342900"/>
            <a:r>
              <a:rPr lang="en-US" dirty="0" smtClean="0">
                <a:solidFill>
                  <a:schemeClr val="tx1"/>
                </a:solidFill>
              </a:rPr>
              <a:t>For example, temperature rises inside the reactor in State-1</a:t>
            </a:r>
            <a:endParaRPr lang="en-US" dirty="0">
              <a:solidFill>
                <a:schemeClr val="tx1"/>
              </a:solidFill>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4204"/>
            <a:fld id="{81D60167-4931-47E6-BA6A-407CBD079E47}" type="slidenum">
              <a:rPr dirty="0"/>
              <a:pPr marL="24204"/>
              <a:t>19</a:t>
            </a:fld>
            <a:endParaRPr dirty="0"/>
          </a:p>
        </p:txBody>
      </p:sp>
      <p:sp>
        <p:nvSpPr>
          <p:cNvPr id="10" name="Title 9"/>
          <p:cNvSpPr>
            <a:spLocks noGrp="1"/>
          </p:cNvSpPr>
          <p:nvPr>
            <p:ph type="title"/>
          </p:nvPr>
        </p:nvSpPr>
        <p:spPr>
          <a:xfrm>
            <a:off x="525065" y="217504"/>
            <a:ext cx="11761470" cy="639746"/>
          </a:xfrm>
        </p:spPr>
        <p:txBody>
          <a:bodyPr>
            <a:normAutofit fontScale="90000"/>
          </a:bodyPr>
          <a:lstStyle/>
          <a:p>
            <a:r>
              <a:rPr lang="en-US" dirty="0" smtClean="0"/>
              <a:t>States and Transitions of Hybrid Automaton</a:t>
            </a:r>
            <a:endParaRPr lang="en-US" dirty="0"/>
          </a:p>
        </p:txBody>
      </p:sp>
    </p:spTree>
    <p:extLst>
      <p:ext uri="{BB962C8B-B14F-4D97-AF65-F5344CB8AC3E}">
        <p14:creationId xmlns:p14="http://schemas.microsoft.com/office/powerpoint/2010/main" val="2597337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Why are formal methods significant in control domain?</a:t>
            </a:r>
            <a:endParaRPr lang="en-US" dirty="0"/>
          </a:p>
        </p:txBody>
      </p:sp>
      <p:sp>
        <p:nvSpPr>
          <p:cNvPr id="7" name="Content Placeholder 6"/>
          <p:cNvSpPr>
            <a:spLocks noGrp="1"/>
          </p:cNvSpPr>
          <p:nvPr>
            <p:ph idx="1"/>
          </p:nvPr>
        </p:nvSpPr>
        <p:spPr>
          <a:xfrm>
            <a:off x="585787" y="1009650"/>
            <a:ext cx="11656457" cy="5791201"/>
          </a:xfrm>
        </p:spPr>
        <p:txBody>
          <a:bodyPr>
            <a:noAutofit/>
          </a:bodyPr>
          <a:lstStyle/>
          <a:p>
            <a:pPr marL="342900" indent="-342900">
              <a:spcBef>
                <a:spcPts val="0"/>
              </a:spcBef>
              <a:buFont typeface="Arial" panose="020B0604020202020204" pitchFamily="34" charset="0"/>
              <a:buChar char="•"/>
            </a:pPr>
            <a:r>
              <a:rPr lang="en-US" sz="2400" dirty="0" smtClean="0"/>
              <a:t>Today, safety critical control systems:</a:t>
            </a:r>
          </a:p>
          <a:p>
            <a:pPr marL="857250" lvl="1" indent="-342900">
              <a:spcBef>
                <a:spcPts val="0"/>
              </a:spcBef>
            </a:pPr>
            <a:r>
              <a:rPr lang="en-US" sz="2400" dirty="0" smtClean="0"/>
              <a:t>Are designed using CAD tools ( </a:t>
            </a:r>
            <a:r>
              <a:rPr lang="en-US" sz="2400" dirty="0" smtClean="0">
                <a:solidFill>
                  <a:srgbClr val="C00000"/>
                </a:solidFill>
              </a:rPr>
              <a:t>with hidden optimization algorithms </a:t>
            </a:r>
            <a:r>
              <a:rPr lang="en-US" sz="2400" dirty="0" smtClean="0"/>
              <a:t>)</a:t>
            </a:r>
          </a:p>
          <a:p>
            <a:pPr marL="857250" lvl="1" indent="-342900">
              <a:spcBef>
                <a:spcPts val="0"/>
              </a:spcBef>
            </a:pPr>
            <a:r>
              <a:rPr lang="en-US" sz="2400" dirty="0" smtClean="0"/>
              <a:t>Are component based – often from multiple vendors</a:t>
            </a:r>
          </a:p>
          <a:p>
            <a:pPr marL="857250" lvl="1" indent="-342900">
              <a:spcBef>
                <a:spcPts val="0"/>
              </a:spcBef>
            </a:pPr>
            <a:r>
              <a:rPr lang="en-US" sz="2400" dirty="0" smtClean="0"/>
              <a:t>Use electronic components ubiquitously</a:t>
            </a:r>
          </a:p>
          <a:p>
            <a:pPr marL="857250" lvl="1" indent="-342900">
              <a:spcBef>
                <a:spcPts val="0"/>
              </a:spcBef>
            </a:pPr>
            <a:r>
              <a:rPr lang="en-US" sz="2400" dirty="0" smtClean="0"/>
              <a:t>Are often controlled / monitored in real time using embedded software ( </a:t>
            </a:r>
            <a:r>
              <a:rPr lang="en-US" sz="2400" i="1" dirty="0" smtClean="0">
                <a:solidFill>
                  <a:srgbClr val="C00000"/>
                </a:solidFill>
              </a:rPr>
              <a:t>cyber-physical systems</a:t>
            </a:r>
            <a:r>
              <a:rPr lang="en-US" sz="2400" dirty="0" smtClean="0"/>
              <a:t> )</a:t>
            </a:r>
          </a:p>
          <a:p>
            <a:pPr marL="857250" lvl="1" indent="-342900">
              <a:spcBef>
                <a:spcPts val="0"/>
              </a:spcBef>
            </a:pPr>
            <a:endParaRPr lang="en-US" sz="2000" dirty="0" smtClean="0"/>
          </a:p>
          <a:p>
            <a:pPr marL="342900" indent="-342900">
              <a:spcBef>
                <a:spcPts val="0"/>
              </a:spcBef>
              <a:buFont typeface="Arial" panose="020B0604020202020204" pitchFamily="34" charset="0"/>
              <a:buChar char="•"/>
            </a:pPr>
            <a:r>
              <a:rPr lang="en-US" sz="2400" dirty="0" smtClean="0"/>
              <a:t>Examples:</a:t>
            </a:r>
          </a:p>
          <a:p>
            <a:pPr marL="857250" lvl="1" indent="-342900">
              <a:spcBef>
                <a:spcPts val="0"/>
              </a:spcBef>
            </a:pPr>
            <a:r>
              <a:rPr lang="en-US" sz="2400" dirty="0" smtClean="0"/>
              <a:t>Aircraft stability</a:t>
            </a:r>
          </a:p>
          <a:p>
            <a:pPr marL="857250" lvl="1" indent="-342900">
              <a:spcBef>
                <a:spcPts val="0"/>
              </a:spcBef>
            </a:pPr>
            <a:r>
              <a:rPr lang="en-US" sz="2400" dirty="0" smtClean="0"/>
              <a:t>Electronic braking in automobiles</a:t>
            </a:r>
          </a:p>
          <a:p>
            <a:pPr marL="857250" lvl="1" indent="-342900">
              <a:spcBef>
                <a:spcPts val="0"/>
              </a:spcBef>
            </a:pPr>
            <a:r>
              <a:rPr lang="en-US" sz="2400" dirty="0" smtClean="0"/>
              <a:t>Smart Electrical Grids</a:t>
            </a:r>
          </a:p>
          <a:p>
            <a:pPr marL="857250" lvl="1" indent="-342900">
              <a:spcBef>
                <a:spcPts val="0"/>
              </a:spcBef>
            </a:pPr>
            <a:r>
              <a:rPr lang="en-US" sz="2400" dirty="0" smtClean="0"/>
              <a:t>Atomic reactors</a:t>
            </a:r>
          </a:p>
          <a:p>
            <a:pPr marL="857250" lvl="1" indent="-342900">
              <a:spcBef>
                <a:spcPts val="0"/>
              </a:spcBef>
            </a:pPr>
            <a:endParaRPr lang="en-US" sz="2000" dirty="0" smtClean="0"/>
          </a:p>
          <a:p>
            <a:pPr marL="342900" indent="-342900">
              <a:spcBef>
                <a:spcPts val="0"/>
              </a:spcBef>
              <a:buFont typeface="Arial" panose="020B0604020202020204" pitchFamily="34" charset="0"/>
              <a:buChar char="•"/>
            </a:pPr>
            <a:r>
              <a:rPr lang="en-US" sz="2400" dirty="0" smtClean="0">
                <a:solidFill>
                  <a:srgbClr val="FF0000"/>
                </a:solidFill>
              </a:rPr>
              <a:t>How to prove that such systems are designed correctly?</a:t>
            </a:r>
            <a:endParaRPr lang="en-US" sz="2400" dirty="0" smtClean="0"/>
          </a:p>
          <a:p>
            <a:pPr marL="342900" indent="-342900">
              <a:spcBef>
                <a:spcPts val="0"/>
              </a:spcBef>
              <a:buFont typeface="Arial" panose="020B0604020202020204" pitchFamily="34" charset="0"/>
              <a:buChar char="•"/>
            </a:pPr>
            <a:r>
              <a:rPr lang="en-US" sz="2400" dirty="0" smtClean="0"/>
              <a:t>A big challenge, but highly recommended in international safety standards</a:t>
            </a:r>
            <a:endParaRPr lang="en-US" sz="2400" dirty="0"/>
          </a:p>
        </p:txBody>
      </p:sp>
      <p:sp>
        <p:nvSpPr>
          <p:cNvPr id="5" name="Footer Placeholder 4"/>
          <p:cNvSpPr>
            <a:spLocks noGrp="1"/>
          </p:cNvSpPr>
          <p:nvPr>
            <p:ph type="ftr" sz="quarter" idx="11"/>
          </p:nvPr>
        </p:nvSpPr>
        <p:spPr/>
        <p:txBody>
          <a:bodyPr/>
          <a:lstStyle/>
          <a:p>
            <a:r>
              <a:rPr lang="en-IN" smtClean="0"/>
              <a:t>INDIAN INSTITUTE OF TECHNOLOGY KHARAGPUR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8" name="Rectangle 3"/>
          <p:cNvSpPr txBox="1">
            <a:spLocks noChangeArrowheads="1"/>
          </p:cNvSpPr>
          <p:nvPr/>
        </p:nvSpPr>
        <p:spPr>
          <a:xfrm>
            <a:off x="7062787" y="2990850"/>
            <a:ext cx="5233988" cy="2895600"/>
          </a:xfrm>
          <a:prstGeom prst="rect">
            <a:avLst/>
          </a:prstGeom>
          <a:solidFill>
            <a:schemeClr val="bg1">
              <a:lumMod val="85000"/>
            </a:schemeClr>
          </a:solidFill>
        </p:spPr>
        <p:txBody>
          <a:bodyPr/>
          <a:lstStyle>
            <a:lvl1pPr marL="342900" indent="-342900" algn="l" rtl="0" eaLnBrk="0" fontAlgn="base" hangingPunct="0">
              <a:lnSpc>
                <a:spcPct val="125000"/>
              </a:lnSpc>
              <a:spcBef>
                <a:spcPct val="30000"/>
              </a:spcBef>
              <a:spcAft>
                <a:spcPct val="0"/>
              </a:spcAft>
              <a:buClr>
                <a:schemeClr val="tx1"/>
              </a:buClr>
              <a:buFont typeface="Wingdings" pitchFamily="2" charset="2"/>
              <a:buChar char="q"/>
              <a:defRPr sz="2400" b="1">
                <a:solidFill>
                  <a:srgbClr val="00279F"/>
                </a:solidFill>
                <a:latin typeface="+mn-lt"/>
                <a:ea typeface="+mn-ea"/>
                <a:cs typeface="+mn-cs"/>
              </a:defRPr>
            </a:lvl1pPr>
            <a:lvl2pPr marL="742950" indent="-285750" algn="l" rtl="0" eaLnBrk="0" fontAlgn="base" hangingPunct="0">
              <a:lnSpc>
                <a:spcPct val="110000"/>
              </a:lnSpc>
              <a:spcBef>
                <a:spcPct val="10000"/>
              </a:spcBef>
              <a:spcAft>
                <a:spcPct val="0"/>
              </a:spcAft>
              <a:buClr>
                <a:schemeClr val="tx1"/>
              </a:buClr>
              <a:buFont typeface="Arial" charset="0"/>
              <a:buChar char="■"/>
              <a:defRPr sz="2400" b="1">
                <a:solidFill>
                  <a:schemeClr val="tx1"/>
                </a:solidFill>
                <a:latin typeface="+mn-lt"/>
              </a:defRPr>
            </a:lvl2pPr>
            <a:lvl3pPr marL="1143000" indent="-228600" algn="l" rtl="0" eaLnBrk="0" fontAlgn="base" hangingPunct="0">
              <a:lnSpc>
                <a:spcPct val="110000"/>
              </a:lnSpc>
              <a:spcBef>
                <a:spcPct val="10000"/>
              </a:spcBef>
              <a:spcAft>
                <a:spcPct val="0"/>
              </a:spcAft>
              <a:buClr>
                <a:schemeClr val="tx1"/>
              </a:buClr>
              <a:buFont typeface="Arial" charset="0"/>
              <a:buChar char="●"/>
              <a:defRPr sz="2400" b="1">
                <a:solidFill>
                  <a:srgbClr val="800000"/>
                </a:solidFill>
                <a:latin typeface="+mn-lt"/>
              </a:defRPr>
            </a:lvl3pPr>
            <a:lvl4pPr marL="1600200" indent="-228600" algn="l" rtl="0" eaLnBrk="0" fontAlgn="base" hangingPunct="0">
              <a:lnSpc>
                <a:spcPct val="110000"/>
              </a:lnSpc>
              <a:spcBef>
                <a:spcPct val="10000"/>
              </a:spcBef>
              <a:spcAft>
                <a:spcPct val="0"/>
              </a:spcAft>
              <a:buClr>
                <a:schemeClr val="tx1"/>
              </a:buClr>
              <a:buFont typeface="Wingdings" pitchFamily="2" charset="2"/>
              <a:buChar char="§"/>
              <a:defRPr sz="2400" b="1">
                <a:solidFill>
                  <a:schemeClr val="tx1"/>
                </a:solidFill>
                <a:latin typeface="+mn-lt"/>
              </a:defRPr>
            </a:lvl4pPr>
            <a:lvl5pPr marL="2057400" indent="-228600" algn="l" rtl="0" eaLnBrk="0" fontAlgn="base" hangingPunct="0">
              <a:lnSpc>
                <a:spcPct val="110000"/>
              </a:lnSpc>
              <a:spcBef>
                <a:spcPct val="10000"/>
              </a:spcBef>
              <a:spcAft>
                <a:spcPct val="0"/>
              </a:spcAft>
              <a:buClr>
                <a:srgbClr val="990000"/>
              </a:buClr>
              <a:buChar char="–"/>
              <a:defRPr sz="2000">
                <a:solidFill>
                  <a:schemeClr val="tx1"/>
                </a:solidFill>
                <a:latin typeface="+mj-lt"/>
              </a:defRPr>
            </a:lvl5pPr>
            <a:lvl6pPr marL="2514600" indent="-228600" algn="l" rtl="0" eaLnBrk="1" fontAlgn="base" hangingPunct="1">
              <a:lnSpc>
                <a:spcPct val="110000"/>
              </a:lnSpc>
              <a:spcBef>
                <a:spcPct val="10000"/>
              </a:spcBef>
              <a:spcAft>
                <a:spcPct val="0"/>
              </a:spcAft>
              <a:buClr>
                <a:srgbClr val="990000"/>
              </a:buClr>
              <a:buChar char="–"/>
              <a:defRPr sz="2000">
                <a:solidFill>
                  <a:schemeClr val="tx1"/>
                </a:solidFill>
                <a:latin typeface="+mj-lt"/>
              </a:defRPr>
            </a:lvl6pPr>
            <a:lvl7pPr marL="2971800" indent="-228600" algn="l" rtl="0" eaLnBrk="1" fontAlgn="base" hangingPunct="1">
              <a:lnSpc>
                <a:spcPct val="110000"/>
              </a:lnSpc>
              <a:spcBef>
                <a:spcPct val="10000"/>
              </a:spcBef>
              <a:spcAft>
                <a:spcPct val="0"/>
              </a:spcAft>
              <a:buClr>
                <a:srgbClr val="990000"/>
              </a:buClr>
              <a:buChar char="–"/>
              <a:defRPr sz="2000">
                <a:solidFill>
                  <a:schemeClr val="tx1"/>
                </a:solidFill>
                <a:latin typeface="+mj-lt"/>
              </a:defRPr>
            </a:lvl7pPr>
            <a:lvl8pPr marL="3429000" indent="-228600" algn="l" rtl="0" eaLnBrk="1" fontAlgn="base" hangingPunct="1">
              <a:lnSpc>
                <a:spcPct val="110000"/>
              </a:lnSpc>
              <a:spcBef>
                <a:spcPct val="10000"/>
              </a:spcBef>
              <a:spcAft>
                <a:spcPct val="0"/>
              </a:spcAft>
              <a:buClr>
                <a:srgbClr val="990000"/>
              </a:buClr>
              <a:buChar char="–"/>
              <a:defRPr sz="2000">
                <a:solidFill>
                  <a:schemeClr val="tx1"/>
                </a:solidFill>
                <a:latin typeface="+mj-lt"/>
              </a:defRPr>
            </a:lvl8pPr>
            <a:lvl9pPr marL="3886200" indent="-228600" algn="l" rtl="0" eaLnBrk="1" fontAlgn="base" hangingPunct="1">
              <a:lnSpc>
                <a:spcPct val="110000"/>
              </a:lnSpc>
              <a:spcBef>
                <a:spcPct val="10000"/>
              </a:spcBef>
              <a:spcAft>
                <a:spcPct val="0"/>
              </a:spcAft>
              <a:buClr>
                <a:srgbClr val="990000"/>
              </a:buClr>
              <a:buChar char="–"/>
              <a:defRPr sz="2000">
                <a:solidFill>
                  <a:schemeClr val="tx1"/>
                </a:solidFill>
                <a:latin typeface="+mj-lt"/>
              </a:defRPr>
            </a:lvl9pPr>
          </a:lstStyle>
          <a:p>
            <a:pPr marL="0" indent="0" eaLnBrk="1" hangingPunct="1">
              <a:lnSpc>
                <a:spcPct val="100000"/>
              </a:lnSpc>
              <a:spcBef>
                <a:spcPts val="0"/>
              </a:spcBef>
              <a:buFont typeface="Wingdings" pitchFamily="2" charset="2"/>
              <a:buNone/>
              <a:defRPr/>
            </a:pPr>
            <a:r>
              <a:rPr lang="en-US" altLang="en-US" sz="2200" u="sng" kern="0" dirty="0" smtClean="0">
                <a:solidFill>
                  <a:srgbClr val="C00000"/>
                </a:solidFill>
                <a:latin typeface="Arial Narrow" panose="020B0606020202030204" pitchFamily="34" charset="0"/>
              </a:rPr>
              <a:t>Safety Standards recommending Formal Methods in Verification</a:t>
            </a:r>
          </a:p>
          <a:p>
            <a:pPr eaLnBrk="1" hangingPunct="1">
              <a:lnSpc>
                <a:spcPct val="100000"/>
              </a:lnSpc>
              <a:spcBef>
                <a:spcPts val="0"/>
              </a:spcBef>
              <a:buFont typeface="Wingdings" panose="05000000000000000000" pitchFamily="2" charset="2"/>
              <a:buChar char="§"/>
              <a:defRPr/>
            </a:pPr>
            <a:r>
              <a:rPr lang="en-IN" altLang="en-US" sz="2200" kern="0" dirty="0" smtClean="0">
                <a:solidFill>
                  <a:schemeClr val="tx1"/>
                </a:solidFill>
                <a:latin typeface="Arial Narrow" panose="020B0606020202030204" pitchFamily="34" charset="0"/>
              </a:rPr>
              <a:t>Aeronautics (DO-178C)</a:t>
            </a:r>
          </a:p>
          <a:p>
            <a:pPr eaLnBrk="1" hangingPunct="1">
              <a:lnSpc>
                <a:spcPct val="100000"/>
              </a:lnSpc>
              <a:spcBef>
                <a:spcPts val="0"/>
              </a:spcBef>
              <a:buFont typeface="Wingdings" panose="05000000000000000000" pitchFamily="2" charset="2"/>
              <a:buChar char="§"/>
              <a:defRPr/>
            </a:pPr>
            <a:r>
              <a:rPr lang="en-IN" altLang="en-US" sz="2200" kern="0" dirty="0" smtClean="0">
                <a:solidFill>
                  <a:schemeClr val="tx1"/>
                </a:solidFill>
                <a:latin typeface="Arial Narrow" panose="020B0606020202030204" pitchFamily="34" charset="0"/>
              </a:rPr>
              <a:t>Automotive (ISO 26262)</a:t>
            </a:r>
          </a:p>
          <a:p>
            <a:pPr eaLnBrk="1" hangingPunct="1">
              <a:lnSpc>
                <a:spcPct val="100000"/>
              </a:lnSpc>
              <a:spcBef>
                <a:spcPts val="0"/>
              </a:spcBef>
              <a:buFont typeface="Wingdings" panose="05000000000000000000" pitchFamily="2" charset="2"/>
              <a:buChar char="§"/>
              <a:defRPr/>
            </a:pPr>
            <a:r>
              <a:rPr lang="en-IN" altLang="en-US" sz="2200" kern="0" dirty="0" smtClean="0">
                <a:solidFill>
                  <a:schemeClr val="tx1"/>
                </a:solidFill>
                <a:latin typeface="Arial Narrow" panose="020B0606020202030204" pitchFamily="34" charset="0"/>
              </a:rPr>
              <a:t>Industrial process automation (IEC 61508)</a:t>
            </a:r>
          </a:p>
          <a:p>
            <a:pPr eaLnBrk="1" hangingPunct="1">
              <a:lnSpc>
                <a:spcPct val="100000"/>
              </a:lnSpc>
              <a:spcBef>
                <a:spcPts val="0"/>
              </a:spcBef>
              <a:buFont typeface="Wingdings" panose="05000000000000000000" pitchFamily="2" charset="2"/>
              <a:buChar char="§"/>
              <a:defRPr/>
            </a:pPr>
            <a:r>
              <a:rPr lang="en-IN" altLang="en-US" sz="2200" kern="0" dirty="0" smtClean="0">
                <a:solidFill>
                  <a:schemeClr val="tx1"/>
                </a:solidFill>
                <a:latin typeface="Arial Narrow" panose="020B0606020202030204" pitchFamily="34" charset="0"/>
              </a:rPr>
              <a:t>Nuclear (IEC 60880)</a:t>
            </a:r>
          </a:p>
          <a:p>
            <a:pPr eaLnBrk="1" hangingPunct="1">
              <a:lnSpc>
                <a:spcPct val="100000"/>
              </a:lnSpc>
              <a:spcBef>
                <a:spcPts val="0"/>
              </a:spcBef>
              <a:buFont typeface="Wingdings" panose="05000000000000000000" pitchFamily="2" charset="2"/>
              <a:buChar char="§"/>
              <a:defRPr/>
            </a:pPr>
            <a:r>
              <a:rPr lang="en-IN" altLang="en-US" sz="2200" kern="0" dirty="0" smtClean="0">
                <a:solidFill>
                  <a:schemeClr val="tx1"/>
                </a:solidFill>
                <a:latin typeface="Arial Narrow" panose="020B0606020202030204" pitchFamily="34" charset="0"/>
              </a:rPr>
              <a:t>Railway (EN 50128)</a:t>
            </a:r>
          </a:p>
          <a:p>
            <a:pPr eaLnBrk="1" hangingPunct="1">
              <a:lnSpc>
                <a:spcPct val="100000"/>
              </a:lnSpc>
              <a:spcBef>
                <a:spcPts val="0"/>
              </a:spcBef>
              <a:buFont typeface="Wingdings" panose="05000000000000000000" pitchFamily="2" charset="2"/>
              <a:buChar char="§"/>
              <a:defRPr/>
            </a:pPr>
            <a:r>
              <a:rPr lang="en-IN" altLang="en-US" sz="2200" kern="0" dirty="0" smtClean="0">
                <a:solidFill>
                  <a:schemeClr val="tx1"/>
                </a:solidFill>
                <a:latin typeface="Arial Narrow" panose="020B0606020202030204" pitchFamily="34" charset="0"/>
              </a:rPr>
              <a:t>Space (ECSS-Q-ST-80C)</a:t>
            </a:r>
            <a:endParaRPr lang="en-IN" altLang="en-US" sz="2200" kern="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409621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585787" y="1009650"/>
            <a:ext cx="5365909" cy="3116625"/>
          </a:xfrm>
        </p:spPr>
        <p:txBody>
          <a:bodyPr>
            <a:normAutofit/>
          </a:bodyPr>
          <a:lstStyle/>
          <a:p>
            <a:pPr marL="12102">
              <a:spcBef>
                <a:spcPts val="0"/>
              </a:spcBef>
              <a:spcAft>
                <a:spcPts val="0"/>
              </a:spcAft>
            </a:pPr>
            <a:r>
              <a:rPr lang="en-US" sz="2200" spc="-5" dirty="0" smtClean="0">
                <a:cs typeface="Arial"/>
              </a:rPr>
              <a:t>D</a:t>
            </a:r>
            <a:r>
              <a:rPr lang="en-US" sz="2200" dirty="0" smtClean="0">
                <a:cs typeface="Arial"/>
              </a:rPr>
              <a:t>i</a:t>
            </a:r>
            <a:r>
              <a:rPr lang="en-US" sz="2200" spc="-5" dirty="0" smtClean="0">
                <a:cs typeface="Arial"/>
              </a:rPr>
              <a:t>sc</a:t>
            </a:r>
            <a:r>
              <a:rPr lang="en-US" sz="2200" dirty="0" smtClean="0">
                <a:cs typeface="Arial"/>
              </a:rPr>
              <a:t>r</a:t>
            </a:r>
            <a:r>
              <a:rPr lang="en-US" sz="2200" spc="-5" dirty="0" smtClean="0">
                <a:cs typeface="Arial"/>
              </a:rPr>
              <a:t>e</a:t>
            </a:r>
            <a:r>
              <a:rPr lang="en-US" sz="2200" dirty="0" smtClean="0">
                <a:cs typeface="Arial"/>
              </a:rPr>
              <a:t>te </a:t>
            </a:r>
            <a:r>
              <a:rPr lang="en-US" sz="2200" spc="-5" dirty="0">
                <a:cs typeface="Arial"/>
              </a:rPr>
              <a:t>succ</a:t>
            </a:r>
            <a:r>
              <a:rPr lang="en-US" sz="2200" spc="5" dirty="0">
                <a:cs typeface="Arial"/>
              </a:rPr>
              <a:t>e</a:t>
            </a:r>
            <a:r>
              <a:rPr lang="en-US" sz="2200" spc="-5" dirty="0">
                <a:cs typeface="Arial"/>
              </a:rPr>
              <a:t>sso</a:t>
            </a:r>
            <a:r>
              <a:rPr lang="en-US" sz="2200" dirty="0">
                <a:cs typeface="Arial"/>
              </a:rPr>
              <a:t>r</a:t>
            </a:r>
            <a:r>
              <a:rPr lang="en-US" sz="2200" spc="5" dirty="0">
                <a:cs typeface="Arial"/>
              </a:rPr>
              <a:t> </a:t>
            </a:r>
            <a:r>
              <a:rPr lang="en-US" sz="2200" spc="-5" dirty="0" smtClean="0">
                <a:cs typeface="Arial"/>
              </a:rPr>
              <a:t>s</a:t>
            </a:r>
            <a:r>
              <a:rPr lang="en-US" sz="2200" dirty="0" smtClean="0">
                <a:cs typeface="Arial"/>
              </a:rPr>
              <a:t>t</a:t>
            </a:r>
            <a:r>
              <a:rPr lang="en-US" sz="2200" spc="-5" dirty="0" smtClean="0">
                <a:cs typeface="Arial"/>
              </a:rPr>
              <a:t>a</a:t>
            </a:r>
            <a:r>
              <a:rPr lang="en-US" sz="2200" dirty="0" smtClean="0">
                <a:cs typeface="Arial"/>
              </a:rPr>
              <a:t>t</a:t>
            </a:r>
            <a:r>
              <a:rPr lang="en-US" sz="2200" spc="-5" dirty="0" smtClean="0">
                <a:cs typeface="Arial"/>
              </a:rPr>
              <a:t>e</a:t>
            </a:r>
            <a:r>
              <a:rPr lang="en-US" sz="2200" dirty="0" smtClean="0">
                <a:cs typeface="Arial"/>
              </a:rPr>
              <a:t>s </a:t>
            </a:r>
            <a:r>
              <a:rPr lang="en-US" sz="2200" dirty="0" err="1" smtClean="0">
                <a:cs typeface="Arial"/>
              </a:rPr>
              <a:t>Post</a:t>
            </a:r>
            <a:r>
              <a:rPr lang="en-US" sz="2200" baseline="-25000" dirty="0" err="1" smtClean="0">
                <a:cs typeface="Arial"/>
              </a:rPr>
              <a:t>d</a:t>
            </a:r>
            <a:r>
              <a:rPr lang="en-US" sz="2200" dirty="0" smtClean="0">
                <a:cs typeface="Arial"/>
              </a:rPr>
              <a:t>(S) </a:t>
            </a:r>
          </a:p>
          <a:p>
            <a:pPr marL="12102">
              <a:spcBef>
                <a:spcPts val="0"/>
              </a:spcBef>
              <a:spcAft>
                <a:spcPts val="0"/>
              </a:spcAft>
            </a:pPr>
            <a:endParaRPr lang="en-US" sz="2200" dirty="0">
              <a:cs typeface="Arial"/>
            </a:endParaRPr>
          </a:p>
          <a:p>
            <a:pPr marL="355002" indent="-342900">
              <a:spcBef>
                <a:spcPts val="0"/>
              </a:spcBef>
              <a:spcAft>
                <a:spcPts val="0"/>
              </a:spcAft>
              <a:buFont typeface="Arial" panose="020B0604020202020204" pitchFamily="34" charset="0"/>
              <a:buChar char="•"/>
            </a:pPr>
            <a:r>
              <a:rPr lang="en-US" sz="2200" dirty="0" smtClean="0">
                <a:solidFill>
                  <a:srgbClr val="C00000"/>
                </a:solidFill>
                <a:cs typeface="Arial"/>
              </a:rPr>
              <a:t>a</a:t>
            </a:r>
            <a:r>
              <a:rPr lang="en-US" sz="2200" spc="-5" dirty="0" smtClean="0">
                <a:solidFill>
                  <a:srgbClr val="C00000"/>
                </a:solidFill>
                <a:cs typeface="Arial"/>
              </a:rPr>
              <a:t>l</a:t>
            </a:r>
            <a:r>
              <a:rPr lang="en-US" sz="2200" dirty="0" smtClean="0">
                <a:solidFill>
                  <a:srgbClr val="C00000"/>
                </a:solidFill>
                <a:cs typeface="Arial"/>
              </a:rPr>
              <a:t>l</a:t>
            </a:r>
            <a:r>
              <a:rPr lang="en-US" sz="2200" spc="-5" dirty="0" smtClean="0">
                <a:solidFill>
                  <a:srgbClr val="C00000"/>
                </a:solidFill>
                <a:cs typeface="Arial"/>
              </a:rPr>
              <a:t> </a:t>
            </a:r>
            <a:r>
              <a:rPr lang="en-US" sz="2200" spc="-91" dirty="0">
                <a:solidFill>
                  <a:srgbClr val="C00000"/>
                </a:solidFill>
                <a:cs typeface="Lucida Sans Unicode"/>
              </a:rPr>
              <a:t>x</a:t>
            </a:r>
            <a:r>
              <a:rPr lang="en-US" sz="2200" dirty="0">
                <a:solidFill>
                  <a:srgbClr val="C00000"/>
                </a:solidFill>
                <a:cs typeface="Arial"/>
              </a:rPr>
              <a:t>’</a:t>
            </a:r>
            <a:r>
              <a:rPr lang="en-US" sz="2200" spc="-5" dirty="0">
                <a:solidFill>
                  <a:srgbClr val="C00000"/>
                </a:solidFill>
                <a:cs typeface="Arial"/>
              </a:rPr>
              <a:t> </a:t>
            </a:r>
            <a:r>
              <a:rPr lang="en-US" sz="2200" spc="-10" dirty="0">
                <a:solidFill>
                  <a:srgbClr val="C00000"/>
                </a:solidFill>
                <a:cs typeface="Arial"/>
              </a:rPr>
              <a:t>f</a:t>
            </a:r>
            <a:r>
              <a:rPr lang="en-US" sz="2200" dirty="0">
                <a:solidFill>
                  <a:srgbClr val="C00000"/>
                </a:solidFill>
                <a:cs typeface="Arial"/>
              </a:rPr>
              <a:t>or </a:t>
            </a:r>
            <a:r>
              <a:rPr lang="en-US" sz="2200" spc="5" dirty="0" smtClean="0">
                <a:solidFill>
                  <a:srgbClr val="C00000"/>
                </a:solidFill>
                <a:cs typeface="Arial"/>
              </a:rPr>
              <a:t>w</a:t>
            </a:r>
            <a:r>
              <a:rPr lang="en-US" sz="2200" dirty="0" smtClean="0">
                <a:solidFill>
                  <a:srgbClr val="C00000"/>
                </a:solidFill>
                <a:cs typeface="Arial"/>
              </a:rPr>
              <a:t>h</a:t>
            </a:r>
            <a:r>
              <a:rPr lang="en-US" sz="2200" spc="-5" dirty="0" smtClean="0">
                <a:solidFill>
                  <a:srgbClr val="C00000"/>
                </a:solidFill>
                <a:cs typeface="Arial"/>
              </a:rPr>
              <a:t>i</a:t>
            </a:r>
            <a:r>
              <a:rPr lang="en-US" sz="2200" spc="-10" dirty="0" smtClean="0">
                <a:solidFill>
                  <a:srgbClr val="C00000"/>
                </a:solidFill>
                <a:cs typeface="Arial"/>
              </a:rPr>
              <a:t>c</a:t>
            </a:r>
            <a:r>
              <a:rPr lang="en-US" sz="2200" dirty="0" smtClean="0">
                <a:solidFill>
                  <a:srgbClr val="C00000"/>
                </a:solidFill>
                <a:cs typeface="Arial"/>
              </a:rPr>
              <a:t>h there</a:t>
            </a:r>
            <a:r>
              <a:rPr lang="en-US" sz="2200" spc="-5" dirty="0" smtClean="0">
                <a:solidFill>
                  <a:srgbClr val="C00000"/>
                </a:solidFill>
                <a:cs typeface="Arial"/>
              </a:rPr>
              <a:t> </a:t>
            </a:r>
            <a:r>
              <a:rPr lang="en-US" sz="2200" dirty="0">
                <a:solidFill>
                  <a:srgbClr val="C00000"/>
                </a:solidFill>
                <a:cs typeface="Arial"/>
              </a:rPr>
              <a:t>e</a:t>
            </a:r>
            <a:r>
              <a:rPr lang="en-US" sz="2200" spc="-10" dirty="0">
                <a:solidFill>
                  <a:srgbClr val="C00000"/>
                </a:solidFill>
                <a:cs typeface="Arial"/>
              </a:rPr>
              <a:t>x</a:t>
            </a:r>
            <a:r>
              <a:rPr lang="en-US" sz="2200" spc="-5" dirty="0">
                <a:solidFill>
                  <a:srgbClr val="C00000"/>
                </a:solidFill>
                <a:cs typeface="Arial"/>
              </a:rPr>
              <a:t>i</a:t>
            </a:r>
            <a:r>
              <a:rPr lang="en-US" sz="2200" spc="5" dirty="0">
                <a:solidFill>
                  <a:srgbClr val="C00000"/>
                </a:solidFill>
                <a:cs typeface="Arial"/>
              </a:rPr>
              <a:t>s</a:t>
            </a:r>
            <a:r>
              <a:rPr lang="en-US" sz="2200" spc="-10" dirty="0">
                <a:solidFill>
                  <a:srgbClr val="C00000"/>
                </a:solidFill>
                <a:cs typeface="Arial"/>
              </a:rPr>
              <a:t>t</a:t>
            </a:r>
            <a:r>
              <a:rPr lang="en-US" sz="2200" dirty="0">
                <a:solidFill>
                  <a:srgbClr val="C00000"/>
                </a:solidFill>
                <a:cs typeface="Arial"/>
              </a:rPr>
              <a:t>s</a:t>
            </a:r>
            <a:r>
              <a:rPr lang="en-US" sz="2200" spc="-14" dirty="0">
                <a:solidFill>
                  <a:srgbClr val="C00000"/>
                </a:solidFill>
                <a:cs typeface="Arial"/>
              </a:rPr>
              <a:t> </a:t>
            </a:r>
            <a:r>
              <a:rPr lang="en-US" sz="2200" spc="-86" dirty="0">
                <a:solidFill>
                  <a:srgbClr val="C00000"/>
                </a:solidFill>
                <a:cs typeface="Lucida Sans Unicode"/>
              </a:rPr>
              <a:t>x</a:t>
            </a:r>
            <a:r>
              <a:rPr lang="en-US" sz="2200" spc="-81" dirty="0">
                <a:solidFill>
                  <a:srgbClr val="C00000"/>
                </a:solidFill>
                <a:cs typeface="Lucida Sans Unicode"/>
              </a:rPr>
              <a:t> </a:t>
            </a:r>
            <a:r>
              <a:rPr lang="en-US" sz="2200" spc="-262" dirty="0">
                <a:solidFill>
                  <a:srgbClr val="C00000"/>
                </a:solidFill>
                <a:cs typeface="Lucida Sans Unicode"/>
              </a:rPr>
              <a:t>∈</a:t>
            </a:r>
            <a:r>
              <a:rPr lang="en-US" sz="2200" spc="-81" dirty="0">
                <a:solidFill>
                  <a:srgbClr val="C00000"/>
                </a:solidFill>
                <a:cs typeface="Lucida Sans Unicode"/>
              </a:rPr>
              <a:t> </a:t>
            </a:r>
            <a:r>
              <a:rPr lang="en-US" sz="2200" spc="133" dirty="0">
                <a:solidFill>
                  <a:srgbClr val="C00000"/>
                </a:solidFill>
                <a:cs typeface="Lucida Sans Unicode"/>
              </a:rPr>
              <a:t>S</a:t>
            </a:r>
            <a:r>
              <a:rPr lang="en-US" sz="2200" spc="-95" dirty="0">
                <a:solidFill>
                  <a:srgbClr val="C00000"/>
                </a:solidFill>
                <a:cs typeface="Lucida Sans Unicode"/>
              </a:rPr>
              <a:t> </a:t>
            </a:r>
            <a:r>
              <a:rPr lang="en-US" sz="2200" spc="5" dirty="0" smtClean="0">
                <a:solidFill>
                  <a:srgbClr val="C00000"/>
                </a:solidFill>
                <a:cs typeface="Arial"/>
              </a:rPr>
              <a:t>s</a:t>
            </a:r>
            <a:r>
              <a:rPr lang="en-US" sz="2200" spc="-10" dirty="0" smtClean="0">
                <a:solidFill>
                  <a:srgbClr val="C00000"/>
                </a:solidFill>
                <a:cs typeface="Arial"/>
              </a:rPr>
              <a:t>uch that:</a:t>
            </a:r>
          </a:p>
          <a:p>
            <a:pPr marL="12102">
              <a:spcBef>
                <a:spcPts val="0"/>
              </a:spcBef>
              <a:spcAft>
                <a:spcPts val="0"/>
              </a:spcAft>
            </a:pPr>
            <a:endParaRPr lang="en-US" sz="1100" dirty="0">
              <a:solidFill>
                <a:srgbClr val="C00000"/>
              </a:solidFill>
              <a:cs typeface="Arial"/>
            </a:endParaRPr>
          </a:p>
          <a:p>
            <a:pPr marL="774517" lvl="1" indent="-217833">
              <a:spcBef>
                <a:spcPts val="0"/>
              </a:spcBef>
              <a:buFont typeface="Arial"/>
              <a:buChar char="•"/>
              <a:tabLst>
                <a:tab pos="774517" algn="l"/>
              </a:tabLst>
            </a:pPr>
            <a:r>
              <a:rPr lang="en-US" sz="2200" spc="-86" dirty="0" smtClean="0">
                <a:solidFill>
                  <a:srgbClr val="C00000"/>
                </a:solidFill>
                <a:cs typeface="Lucida Sans Unicode"/>
              </a:rPr>
              <a:t>x</a:t>
            </a:r>
            <a:r>
              <a:rPr lang="en-US" sz="2200" spc="-81" dirty="0" smtClean="0">
                <a:solidFill>
                  <a:srgbClr val="C00000"/>
                </a:solidFill>
                <a:cs typeface="Lucida Sans Unicode"/>
              </a:rPr>
              <a:t> </a:t>
            </a:r>
            <a:r>
              <a:rPr lang="en-US" sz="2200" spc="-262" dirty="0" smtClean="0">
                <a:solidFill>
                  <a:srgbClr val="C00000"/>
                </a:solidFill>
                <a:cs typeface="Lucida Sans Unicode"/>
              </a:rPr>
              <a:t>∈</a:t>
            </a:r>
            <a:r>
              <a:rPr lang="en-US" sz="2200" spc="-81" dirty="0" smtClean="0">
                <a:solidFill>
                  <a:srgbClr val="C00000"/>
                </a:solidFill>
                <a:cs typeface="Lucida Sans Unicode"/>
              </a:rPr>
              <a:t> </a:t>
            </a:r>
            <a:r>
              <a:rPr lang="en-US" sz="2200" spc="109" dirty="0" smtClean="0">
                <a:solidFill>
                  <a:srgbClr val="C00000"/>
                </a:solidFill>
                <a:cs typeface="Lucida Sans Unicode"/>
              </a:rPr>
              <a:t>G, </a:t>
            </a:r>
            <a:r>
              <a:rPr lang="en-US" sz="2200" spc="5" dirty="0">
                <a:solidFill>
                  <a:srgbClr val="C00000"/>
                </a:solidFill>
                <a:cs typeface="Arial"/>
              </a:rPr>
              <a:t>that </a:t>
            </a:r>
            <a:r>
              <a:rPr lang="en-US" sz="2200" spc="5" dirty="0" smtClean="0">
                <a:solidFill>
                  <a:srgbClr val="C00000"/>
                </a:solidFill>
                <a:cs typeface="Arial"/>
              </a:rPr>
              <a:t>is, </a:t>
            </a:r>
            <a:r>
              <a:rPr lang="en-US" sz="2200" spc="5" dirty="0">
                <a:solidFill>
                  <a:srgbClr val="C00000"/>
                </a:solidFill>
                <a:cs typeface="Arial"/>
              </a:rPr>
              <a:t>the guard condition is satisfied</a:t>
            </a:r>
          </a:p>
          <a:p>
            <a:pPr marL="774517" lvl="1" indent="-217833">
              <a:spcBef>
                <a:spcPts val="696"/>
              </a:spcBef>
              <a:buFont typeface="Arial"/>
              <a:buChar char="•"/>
              <a:tabLst>
                <a:tab pos="774517" algn="l"/>
              </a:tabLst>
            </a:pPr>
            <a:endParaRPr lang="en-US" sz="1100" spc="-91" dirty="0" smtClean="0">
              <a:solidFill>
                <a:srgbClr val="C00000"/>
              </a:solidFill>
              <a:cs typeface="Lucida Sans Unicode"/>
            </a:endParaRPr>
          </a:p>
          <a:p>
            <a:pPr marL="774517" lvl="1" indent="-217833">
              <a:spcBef>
                <a:spcPts val="696"/>
              </a:spcBef>
              <a:buFont typeface="Arial"/>
              <a:buChar char="•"/>
              <a:tabLst>
                <a:tab pos="774517" algn="l"/>
              </a:tabLst>
            </a:pPr>
            <a:r>
              <a:rPr lang="en-US" sz="2200" spc="-91" dirty="0" smtClean="0">
                <a:solidFill>
                  <a:srgbClr val="C00000"/>
                </a:solidFill>
                <a:cs typeface="Lucida Sans Unicode"/>
              </a:rPr>
              <a:t>x</a:t>
            </a:r>
            <a:r>
              <a:rPr lang="en-US" sz="2200" dirty="0">
                <a:solidFill>
                  <a:srgbClr val="C00000"/>
                </a:solidFill>
                <a:cs typeface="Arial"/>
              </a:rPr>
              <a:t>’</a:t>
            </a:r>
            <a:r>
              <a:rPr lang="en-US" sz="2200" spc="-5" dirty="0">
                <a:solidFill>
                  <a:srgbClr val="C00000"/>
                </a:solidFill>
                <a:cs typeface="Arial"/>
              </a:rPr>
              <a:t> </a:t>
            </a:r>
            <a:r>
              <a:rPr lang="en-US" sz="2200" spc="-262" dirty="0" smtClean="0">
                <a:solidFill>
                  <a:srgbClr val="C00000"/>
                </a:solidFill>
                <a:cs typeface="Lucida Sans Unicode"/>
              </a:rPr>
              <a:t>∈</a:t>
            </a:r>
            <a:r>
              <a:rPr lang="en-US" sz="2200" spc="-81" dirty="0" smtClean="0">
                <a:solidFill>
                  <a:srgbClr val="C00000"/>
                </a:solidFill>
                <a:cs typeface="Lucida Sans Unicode"/>
              </a:rPr>
              <a:t> </a:t>
            </a:r>
            <a:r>
              <a:rPr lang="en-US" sz="2200" spc="238" dirty="0" smtClean="0">
                <a:solidFill>
                  <a:srgbClr val="C00000"/>
                </a:solidFill>
                <a:cs typeface="Lucida Sans Unicode"/>
              </a:rPr>
              <a:t>R</a:t>
            </a:r>
            <a:r>
              <a:rPr lang="en-US" sz="2200" spc="181" dirty="0" smtClean="0">
                <a:solidFill>
                  <a:srgbClr val="C00000"/>
                </a:solidFill>
                <a:cs typeface="Garamond"/>
              </a:rPr>
              <a:t>(</a:t>
            </a:r>
            <a:r>
              <a:rPr lang="en-US" sz="2200" spc="-105" dirty="0" smtClean="0">
                <a:solidFill>
                  <a:srgbClr val="C00000"/>
                </a:solidFill>
                <a:cs typeface="Lucida Sans Unicode"/>
              </a:rPr>
              <a:t>x</a:t>
            </a:r>
            <a:r>
              <a:rPr lang="en-US" sz="2200" spc="181" dirty="0" smtClean="0">
                <a:solidFill>
                  <a:srgbClr val="C00000"/>
                </a:solidFill>
                <a:cs typeface="Garamond"/>
              </a:rPr>
              <a:t>)</a:t>
            </a:r>
            <a:r>
              <a:rPr lang="en-US" sz="2200" spc="48" dirty="0" smtClean="0">
                <a:solidFill>
                  <a:srgbClr val="C00000"/>
                </a:solidFill>
                <a:cs typeface="Garamond"/>
              </a:rPr>
              <a:t> </a:t>
            </a:r>
            <a:r>
              <a:rPr lang="en-US" sz="2200" spc="5" dirty="0">
                <a:solidFill>
                  <a:srgbClr val="C00000"/>
                </a:solidFill>
                <a:cs typeface="Arial"/>
              </a:rPr>
              <a:t>and x’ satisfies the Invariant conditions of the successor location</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4204"/>
            <a:fld id="{81D60167-4931-47E6-BA6A-407CBD079E47}" type="slidenum">
              <a:rPr dirty="0"/>
              <a:pPr marL="24204"/>
              <a:t>20</a:t>
            </a:fld>
            <a:endParaRPr dirty="0"/>
          </a:p>
        </p:txBody>
      </p:sp>
      <p:sp>
        <p:nvSpPr>
          <p:cNvPr id="10" name="Title 9"/>
          <p:cNvSpPr>
            <a:spLocks noGrp="1"/>
          </p:cNvSpPr>
          <p:nvPr>
            <p:ph type="title"/>
          </p:nvPr>
        </p:nvSpPr>
        <p:spPr/>
        <p:txBody>
          <a:bodyPr>
            <a:normAutofit fontScale="90000"/>
          </a:bodyPr>
          <a:lstStyle/>
          <a:p>
            <a:r>
              <a:rPr lang="en-US" dirty="0" smtClean="0"/>
              <a:t>Discrete and Continuous Successors</a:t>
            </a:r>
            <a:endParaRPr lang="en-US" dirty="0"/>
          </a:p>
        </p:txBody>
      </p:sp>
      <p:sp>
        <p:nvSpPr>
          <p:cNvPr id="11" name="Content Placeholder 8"/>
          <p:cNvSpPr txBox="1">
            <a:spLocks/>
          </p:cNvSpPr>
          <p:nvPr/>
        </p:nvSpPr>
        <p:spPr>
          <a:xfrm>
            <a:off x="6878478" y="1009650"/>
            <a:ext cx="5365909" cy="2583225"/>
          </a:xfrm>
          <a:prstGeom prst="rect">
            <a:avLst/>
          </a:prstGeom>
        </p:spPr>
        <p:txBody>
          <a:bodyPr vert="horz" lIns="102870" tIns="51435" rIns="102870" bIns="51435" rtlCol="0">
            <a:normAutofit/>
          </a:bodyPr>
          <a:lstStyle>
            <a:lvl1pPr marL="0" indent="0" algn="l" defTabSz="1028700" rtl="0" eaLnBrk="1" latinLnBrk="0" hangingPunct="1">
              <a:spcBef>
                <a:spcPct val="20000"/>
              </a:spcBef>
              <a:spcAft>
                <a:spcPts val="675"/>
              </a:spcAft>
              <a:buFont typeface="Arial" pitchFamily="34" charset="0"/>
              <a:buNone/>
              <a:defRPr sz="2300" b="1" kern="1200">
                <a:solidFill>
                  <a:schemeClr val="tx1"/>
                </a:solidFill>
                <a:latin typeface="Arial Narrow" panose="020B0606020202030204" pitchFamily="34" charset="0"/>
                <a:ea typeface="+mn-ea"/>
                <a:cs typeface="+mn-cs"/>
              </a:defRPr>
            </a:lvl1pPr>
            <a:lvl2pPr marL="514350" indent="-205740" algn="l" defTabSz="1028700" rtl="0" eaLnBrk="1" latinLnBrk="0" hangingPunct="1">
              <a:spcBef>
                <a:spcPct val="20000"/>
              </a:spcBef>
              <a:buClr>
                <a:schemeClr val="tx2"/>
              </a:buClr>
              <a:buFont typeface="Arial" pitchFamily="34" charset="0"/>
              <a:buChar char="•"/>
              <a:defRPr sz="2300" b="1" kern="1200">
                <a:solidFill>
                  <a:srgbClr val="002060"/>
                </a:solidFill>
                <a:latin typeface="Arial Narrow" panose="020B0606020202030204" pitchFamily="34" charset="0"/>
                <a:ea typeface="+mn-ea"/>
                <a:cs typeface="+mn-cs"/>
              </a:defRPr>
            </a:lvl2pPr>
            <a:lvl3pPr marL="1285875" indent="-257175" algn="l" defTabSz="1028700" rtl="0" eaLnBrk="1" latinLnBrk="0" hangingPunct="1">
              <a:spcBef>
                <a:spcPct val="20000"/>
              </a:spcBef>
              <a:buClr>
                <a:schemeClr val="tx2"/>
              </a:buClr>
              <a:buFont typeface="Arial" pitchFamily="34" charset="0"/>
              <a:buChar char="•"/>
              <a:defRPr sz="2300" b="1" kern="1200">
                <a:solidFill>
                  <a:srgbClr val="C00000"/>
                </a:solidFill>
                <a:latin typeface="Arial Narrow" panose="020B0606020202030204" pitchFamily="34" charset="0"/>
                <a:ea typeface="+mn-ea"/>
                <a:cs typeface="+mn-cs"/>
              </a:defRPr>
            </a:lvl3pPr>
            <a:lvl4pPr marL="1800225" indent="-257175" algn="l" defTabSz="1028700" rtl="0" eaLnBrk="1" latinLnBrk="0" hangingPunct="1">
              <a:spcBef>
                <a:spcPct val="20000"/>
              </a:spcBef>
              <a:buClr>
                <a:schemeClr val="tx2"/>
              </a:buClr>
              <a:buFont typeface="Arial" pitchFamily="34" charset="0"/>
              <a:buChar char="•"/>
              <a:defRPr sz="2300" b="1" kern="1200">
                <a:solidFill>
                  <a:srgbClr val="7030A0"/>
                </a:solidFill>
                <a:latin typeface="Arial Narrow" panose="020B0606020202030204" pitchFamily="34" charset="0"/>
                <a:ea typeface="+mn-ea"/>
                <a:cs typeface="+mn-cs"/>
              </a:defRPr>
            </a:lvl4pPr>
            <a:lvl5pPr marL="2314575" indent="-257175" algn="l" defTabSz="1028700" rtl="0" eaLnBrk="1" latinLnBrk="0" hangingPunct="1">
              <a:spcBef>
                <a:spcPct val="20000"/>
              </a:spcBef>
              <a:buClr>
                <a:schemeClr val="tx2"/>
              </a:buClr>
              <a:buFont typeface="Arial" pitchFamily="34" charset="0"/>
              <a:buChar char="•"/>
              <a:defRPr sz="2300" b="1" kern="1200" baseline="0">
                <a:solidFill>
                  <a:schemeClr val="tx1"/>
                </a:solidFill>
                <a:latin typeface="Arial Narrow" panose="020B0606020202030204" pitchFamily="34" charset="0"/>
                <a:ea typeface="+mn-ea"/>
                <a:cs typeface="+mn-cs"/>
              </a:defRPr>
            </a:lvl5pPr>
            <a:lvl6pPr marL="28289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6pPr>
            <a:lvl7pPr marL="33432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7pPr>
            <a:lvl8pPr marL="38576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8pPr>
            <a:lvl9pPr marL="43719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9pPr>
          </a:lstStyle>
          <a:p>
            <a:pPr marL="12102">
              <a:spcBef>
                <a:spcPts val="0"/>
              </a:spcBef>
              <a:spcAft>
                <a:spcPts val="0"/>
              </a:spcAft>
            </a:pPr>
            <a:r>
              <a:rPr lang="en-US" sz="2200" spc="-5" dirty="0" smtClean="0">
                <a:cs typeface="Arial"/>
              </a:rPr>
              <a:t>Time elapse s</a:t>
            </a:r>
            <a:r>
              <a:rPr lang="en-US" sz="2200" dirty="0" smtClean="0">
                <a:cs typeface="Arial"/>
              </a:rPr>
              <a:t>uccessors </a:t>
            </a:r>
            <a:r>
              <a:rPr lang="en-US" sz="2200" dirty="0" err="1" smtClean="0">
                <a:cs typeface="Arial"/>
              </a:rPr>
              <a:t>Post</a:t>
            </a:r>
            <a:r>
              <a:rPr lang="en-US" sz="2200" baseline="-25000" dirty="0" err="1">
                <a:cs typeface="Arial"/>
              </a:rPr>
              <a:t>C</a:t>
            </a:r>
            <a:r>
              <a:rPr lang="en-US" sz="2200" dirty="0" smtClean="0">
                <a:cs typeface="Arial"/>
              </a:rPr>
              <a:t>(S) </a:t>
            </a:r>
          </a:p>
          <a:p>
            <a:pPr marL="12102">
              <a:spcBef>
                <a:spcPts val="0"/>
              </a:spcBef>
              <a:spcAft>
                <a:spcPts val="0"/>
              </a:spcAft>
            </a:pPr>
            <a:endParaRPr lang="en-US" sz="2200" dirty="0" smtClean="0">
              <a:cs typeface="Arial"/>
            </a:endParaRPr>
          </a:p>
          <a:p>
            <a:pPr marL="355002" indent="-342900">
              <a:spcBef>
                <a:spcPts val="0"/>
              </a:spcBef>
              <a:spcAft>
                <a:spcPts val="0"/>
              </a:spcAft>
              <a:buFont typeface="Arial" pitchFamily="34" charset="0"/>
              <a:buChar char="•"/>
            </a:pPr>
            <a:r>
              <a:rPr lang="en-US" sz="2200" dirty="0" smtClean="0">
                <a:solidFill>
                  <a:srgbClr val="C00000"/>
                </a:solidFill>
                <a:cs typeface="Arial"/>
              </a:rPr>
              <a:t>a</a:t>
            </a:r>
            <a:r>
              <a:rPr lang="en-US" sz="2200" spc="-5" dirty="0" smtClean="0">
                <a:solidFill>
                  <a:srgbClr val="C00000"/>
                </a:solidFill>
                <a:cs typeface="Arial"/>
              </a:rPr>
              <a:t>l</a:t>
            </a:r>
            <a:r>
              <a:rPr lang="en-US" sz="2200" dirty="0" smtClean="0">
                <a:solidFill>
                  <a:srgbClr val="C00000"/>
                </a:solidFill>
                <a:cs typeface="Arial"/>
              </a:rPr>
              <a:t>l</a:t>
            </a:r>
            <a:r>
              <a:rPr lang="en-US" sz="2200" spc="-5" dirty="0" smtClean="0">
                <a:solidFill>
                  <a:srgbClr val="C00000"/>
                </a:solidFill>
                <a:cs typeface="Arial"/>
              </a:rPr>
              <a:t> </a:t>
            </a:r>
            <a:r>
              <a:rPr lang="en-US" sz="2200" spc="-91" dirty="0" smtClean="0">
                <a:solidFill>
                  <a:srgbClr val="C00000"/>
                </a:solidFill>
                <a:cs typeface="Lucida Sans Unicode"/>
              </a:rPr>
              <a:t>x</a:t>
            </a:r>
            <a:r>
              <a:rPr lang="en-US" sz="2200" dirty="0" smtClean="0">
                <a:solidFill>
                  <a:srgbClr val="C00000"/>
                </a:solidFill>
                <a:cs typeface="Arial"/>
              </a:rPr>
              <a:t>’</a:t>
            </a:r>
            <a:r>
              <a:rPr lang="en-US" sz="2200" spc="-5" dirty="0" smtClean="0">
                <a:solidFill>
                  <a:srgbClr val="C00000"/>
                </a:solidFill>
                <a:cs typeface="Arial"/>
              </a:rPr>
              <a:t> </a:t>
            </a:r>
            <a:r>
              <a:rPr lang="en-US" sz="2200" spc="-10" dirty="0" smtClean="0">
                <a:solidFill>
                  <a:srgbClr val="C00000"/>
                </a:solidFill>
                <a:cs typeface="Arial"/>
              </a:rPr>
              <a:t>that can be reached from any </a:t>
            </a:r>
            <a:r>
              <a:rPr lang="en-US" sz="2200" spc="-86" dirty="0" smtClean="0">
                <a:solidFill>
                  <a:srgbClr val="C00000"/>
                </a:solidFill>
                <a:cs typeface="Lucida Sans Unicode"/>
              </a:rPr>
              <a:t>x</a:t>
            </a:r>
            <a:r>
              <a:rPr lang="en-US" sz="2200" spc="-81" dirty="0" smtClean="0">
                <a:solidFill>
                  <a:srgbClr val="C00000"/>
                </a:solidFill>
                <a:cs typeface="Lucida Sans Unicode"/>
              </a:rPr>
              <a:t> </a:t>
            </a:r>
            <a:r>
              <a:rPr lang="en-US" sz="2200" spc="-262" dirty="0" smtClean="0">
                <a:solidFill>
                  <a:srgbClr val="C00000"/>
                </a:solidFill>
                <a:cs typeface="Lucida Sans Unicode"/>
              </a:rPr>
              <a:t>∈</a:t>
            </a:r>
            <a:r>
              <a:rPr lang="en-US" sz="2200" spc="-81" dirty="0" smtClean="0">
                <a:solidFill>
                  <a:srgbClr val="C00000"/>
                </a:solidFill>
                <a:cs typeface="Lucida Sans Unicode"/>
              </a:rPr>
              <a:t> </a:t>
            </a:r>
            <a:r>
              <a:rPr lang="en-US" sz="2200" spc="133" dirty="0" smtClean="0">
                <a:solidFill>
                  <a:srgbClr val="C00000"/>
                </a:solidFill>
                <a:cs typeface="Lucida Sans Unicode"/>
              </a:rPr>
              <a:t>S</a:t>
            </a:r>
            <a:r>
              <a:rPr lang="en-US" sz="2200" spc="-95" dirty="0" smtClean="0">
                <a:solidFill>
                  <a:srgbClr val="C00000"/>
                </a:solidFill>
                <a:cs typeface="Lucida Sans Unicode"/>
              </a:rPr>
              <a:t> </a:t>
            </a:r>
            <a:r>
              <a:rPr lang="en-US" sz="2200" spc="5" dirty="0" smtClean="0">
                <a:solidFill>
                  <a:srgbClr val="C00000"/>
                </a:solidFill>
                <a:cs typeface="Arial"/>
              </a:rPr>
              <a:t>s</a:t>
            </a:r>
            <a:r>
              <a:rPr lang="en-US" sz="2200" spc="-10" dirty="0" smtClean="0">
                <a:solidFill>
                  <a:srgbClr val="C00000"/>
                </a:solidFill>
                <a:cs typeface="Arial"/>
              </a:rPr>
              <a:t>uch that:</a:t>
            </a:r>
          </a:p>
          <a:p>
            <a:pPr marL="556684" lvl="1" indent="0">
              <a:spcBef>
                <a:spcPts val="696"/>
              </a:spcBef>
              <a:buNone/>
              <a:tabLst>
                <a:tab pos="774517" algn="l"/>
              </a:tabLst>
            </a:pPr>
            <a:endParaRPr lang="en-US" sz="1100" spc="-91" dirty="0" smtClean="0">
              <a:solidFill>
                <a:srgbClr val="C00000"/>
              </a:solidFill>
              <a:cs typeface="Lucida Sans Unicode"/>
            </a:endParaRPr>
          </a:p>
          <a:p>
            <a:pPr marL="774517" lvl="1" indent="-217833">
              <a:spcBef>
                <a:spcPts val="696"/>
              </a:spcBef>
              <a:buFont typeface="Arial"/>
              <a:buChar char="•"/>
              <a:tabLst>
                <a:tab pos="774517" algn="l"/>
              </a:tabLst>
            </a:pPr>
            <a:r>
              <a:rPr lang="en-US" sz="2200" spc="5" dirty="0" smtClean="0">
                <a:solidFill>
                  <a:srgbClr val="C00000"/>
                </a:solidFill>
                <a:cs typeface="Arial"/>
              </a:rPr>
              <a:t>x’ and all intermediate states in S satisfy the Invariant conditions of S</a:t>
            </a:r>
            <a:endParaRPr lang="en-US" sz="2200" spc="5" dirty="0">
              <a:solidFill>
                <a:srgbClr val="C00000"/>
              </a:solidFill>
              <a:cs typeface="Arial"/>
            </a:endParaRPr>
          </a:p>
        </p:txBody>
      </p:sp>
      <p:sp>
        <p:nvSpPr>
          <p:cNvPr id="12" name="object 4"/>
          <p:cNvSpPr/>
          <p:nvPr/>
        </p:nvSpPr>
        <p:spPr>
          <a:xfrm>
            <a:off x="4892539" y="5236979"/>
            <a:ext cx="2061031" cy="553683"/>
          </a:xfrm>
          <a:custGeom>
            <a:avLst/>
            <a:gdLst/>
            <a:ahLst/>
            <a:cxnLst/>
            <a:rect l="l" t="t" r="r" b="b"/>
            <a:pathLst>
              <a:path w="2162810" h="581025">
                <a:moveTo>
                  <a:pt x="0" y="580643"/>
                </a:moveTo>
                <a:lnTo>
                  <a:pt x="2162555" y="0"/>
                </a:lnTo>
              </a:path>
            </a:pathLst>
          </a:custGeom>
          <a:ln w="28574">
            <a:solidFill>
              <a:srgbClr val="980000"/>
            </a:solidFill>
          </a:ln>
        </p:spPr>
        <p:txBody>
          <a:bodyPr wrap="square" lIns="0" tIns="0" rIns="0" bIns="0" rtlCol="0"/>
          <a:lstStyle/>
          <a:p>
            <a:endParaRPr sz="1906"/>
          </a:p>
        </p:txBody>
      </p:sp>
      <p:sp>
        <p:nvSpPr>
          <p:cNvPr id="13" name="object 5"/>
          <p:cNvSpPr/>
          <p:nvPr/>
        </p:nvSpPr>
        <p:spPr>
          <a:xfrm>
            <a:off x="4899800" y="5039354"/>
            <a:ext cx="2053769" cy="741269"/>
          </a:xfrm>
          <a:custGeom>
            <a:avLst/>
            <a:gdLst/>
            <a:ahLst/>
            <a:cxnLst/>
            <a:rect l="l" t="t" r="r" b="b"/>
            <a:pathLst>
              <a:path w="2155190" h="777875">
                <a:moveTo>
                  <a:pt x="0" y="777361"/>
                </a:moveTo>
                <a:lnTo>
                  <a:pt x="50176" y="734382"/>
                </a:lnTo>
                <a:lnTo>
                  <a:pt x="80859" y="706748"/>
                </a:lnTo>
                <a:lnTo>
                  <a:pt x="114836" y="675656"/>
                </a:lnTo>
                <a:lnTo>
                  <a:pt x="151780" y="641583"/>
                </a:lnTo>
                <a:lnTo>
                  <a:pt x="191365" y="605006"/>
                </a:lnTo>
                <a:lnTo>
                  <a:pt x="233263" y="566404"/>
                </a:lnTo>
                <a:lnTo>
                  <a:pt x="277148" y="526255"/>
                </a:lnTo>
                <a:lnTo>
                  <a:pt x="322692" y="485036"/>
                </a:lnTo>
                <a:lnTo>
                  <a:pt x="369569" y="443224"/>
                </a:lnTo>
                <a:lnTo>
                  <a:pt x="417452" y="401299"/>
                </a:lnTo>
                <a:lnTo>
                  <a:pt x="466014" y="359737"/>
                </a:lnTo>
                <a:lnTo>
                  <a:pt x="514928" y="319016"/>
                </a:lnTo>
                <a:lnTo>
                  <a:pt x="563867" y="279614"/>
                </a:lnTo>
                <a:lnTo>
                  <a:pt x="612505" y="242009"/>
                </a:lnTo>
                <a:lnTo>
                  <a:pt x="660513" y="206678"/>
                </a:lnTo>
                <a:lnTo>
                  <a:pt x="707566" y="174100"/>
                </a:lnTo>
                <a:lnTo>
                  <a:pt x="753337" y="144752"/>
                </a:lnTo>
                <a:lnTo>
                  <a:pt x="797498" y="119112"/>
                </a:lnTo>
                <a:lnTo>
                  <a:pt x="839723" y="97657"/>
                </a:lnTo>
                <a:lnTo>
                  <a:pt x="881130" y="79807"/>
                </a:lnTo>
                <a:lnTo>
                  <a:pt x="922989" y="64122"/>
                </a:lnTo>
                <a:lnTo>
                  <a:pt x="965204" y="50483"/>
                </a:lnTo>
                <a:lnTo>
                  <a:pt x="1007680" y="38770"/>
                </a:lnTo>
                <a:lnTo>
                  <a:pt x="1050321" y="28863"/>
                </a:lnTo>
                <a:lnTo>
                  <a:pt x="1093031" y="20642"/>
                </a:lnTo>
                <a:lnTo>
                  <a:pt x="1135712" y="13987"/>
                </a:lnTo>
                <a:lnTo>
                  <a:pt x="1178271" y="8778"/>
                </a:lnTo>
                <a:lnTo>
                  <a:pt x="1220610" y="4894"/>
                </a:lnTo>
                <a:lnTo>
                  <a:pt x="1262633" y="2217"/>
                </a:lnTo>
                <a:lnTo>
                  <a:pt x="1304246" y="625"/>
                </a:lnTo>
                <a:lnTo>
                  <a:pt x="1345350" y="0"/>
                </a:lnTo>
                <a:lnTo>
                  <a:pt x="1385851" y="220"/>
                </a:lnTo>
                <a:lnTo>
                  <a:pt x="1425653" y="1165"/>
                </a:lnTo>
                <a:lnTo>
                  <a:pt x="1464659" y="2717"/>
                </a:lnTo>
                <a:lnTo>
                  <a:pt x="1502773" y="4754"/>
                </a:lnTo>
                <a:lnTo>
                  <a:pt x="1575943" y="9806"/>
                </a:lnTo>
                <a:lnTo>
                  <a:pt x="1644395" y="15361"/>
                </a:lnTo>
                <a:lnTo>
                  <a:pt x="1709179" y="24656"/>
                </a:lnTo>
                <a:lnTo>
                  <a:pt x="1771668" y="39794"/>
                </a:lnTo>
                <a:lnTo>
                  <a:pt x="1831578" y="59486"/>
                </a:lnTo>
                <a:lnTo>
                  <a:pt x="1888626" y="82442"/>
                </a:lnTo>
                <a:lnTo>
                  <a:pt x="1942528" y="107373"/>
                </a:lnTo>
                <a:lnTo>
                  <a:pt x="1993001" y="132990"/>
                </a:lnTo>
                <a:lnTo>
                  <a:pt x="2039762" y="158003"/>
                </a:lnTo>
                <a:lnTo>
                  <a:pt x="2061662" y="169881"/>
                </a:lnTo>
                <a:lnTo>
                  <a:pt x="2082527" y="181124"/>
                </a:lnTo>
                <a:lnTo>
                  <a:pt x="2102323" y="191571"/>
                </a:lnTo>
                <a:lnTo>
                  <a:pt x="2121013" y="201062"/>
                </a:lnTo>
                <a:lnTo>
                  <a:pt x="2138562" y="209435"/>
                </a:lnTo>
                <a:lnTo>
                  <a:pt x="2154935" y="216529"/>
                </a:lnTo>
              </a:path>
            </a:pathLst>
          </a:custGeom>
          <a:ln w="19049">
            <a:solidFill>
              <a:srgbClr val="0000FF"/>
            </a:solidFill>
          </a:ln>
        </p:spPr>
        <p:txBody>
          <a:bodyPr wrap="square" lIns="0" tIns="0" rIns="0" bIns="0" rtlCol="0"/>
          <a:lstStyle/>
          <a:p>
            <a:endParaRPr sz="1906"/>
          </a:p>
        </p:txBody>
      </p:sp>
      <p:sp>
        <p:nvSpPr>
          <p:cNvPr id="14" name="object 10"/>
          <p:cNvSpPr/>
          <p:nvPr/>
        </p:nvSpPr>
        <p:spPr>
          <a:xfrm>
            <a:off x="4853849" y="5740922"/>
            <a:ext cx="93793" cy="94398"/>
          </a:xfrm>
          <a:custGeom>
            <a:avLst/>
            <a:gdLst/>
            <a:ahLst/>
            <a:cxnLst/>
            <a:rect l="l" t="t" r="r" b="b"/>
            <a:pathLst>
              <a:path w="98425" h="99060">
                <a:moveTo>
                  <a:pt x="98195" y="56011"/>
                </a:moveTo>
                <a:lnTo>
                  <a:pt x="83932" y="15296"/>
                </a:lnTo>
                <a:lnTo>
                  <a:pt x="48220" y="0"/>
                </a:lnTo>
                <a:lnTo>
                  <a:pt x="33992" y="2144"/>
                </a:lnTo>
                <a:lnTo>
                  <a:pt x="21512" y="8143"/>
                </a:lnTo>
                <a:lnTo>
                  <a:pt x="11323" y="17343"/>
                </a:lnTo>
                <a:lnTo>
                  <a:pt x="3971" y="29088"/>
                </a:lnTo>
                <a:lnTo>
                  <a:pt x="0" y="42727"/>
                </a:lnTo>
                <a:lnTo>
                  <a:pt x="1484" y="59200"/>
                </a:lnTo>
                <a:lnTo>
                  <a:pt x="6190" y="73341"/>
                </a:lnTo>
                <a:lnTo>
                  <a:pt x="13678" y="84849"/>
                </a:lnTo>
                <a:lnTo>
                  <a:pt x="23505" y="93426"/>
                </a:lnTo>
                <a:lnTo>
                  <a:pt x="35231" y="98771"/>
                </a:lnTo>
                <a:lnTo>
                  <a:pt x="53240" y="97911"/>
                </a:lnTo>
                <a:lnTo>
                  <a:pt x="89295" y="78498"/>
                </a:lnTo>
                <a:lnTo>
                  <a:pt x="98195" y="56011"/>
                </a:lnTo>
                <a:close/>
              </a:path>
            </a:pathLst>
          </a:custGeom>
          <a:solidFill>
            <a:srgbClr val="FFFF98"/>
          </a:solidFill>
        </p:spPr>
        <p:txBody>
          <a:bodyPr wrap="square" lIns="0" tIns="0" rIns="0" bIns="0" rtlCol="0"/>
          <a:lstStyle/>
          <a:p>
            <a:endParaRPr sz="1906"/>
          </a:p>
        </p:txBody>
      </p:sp>
      <p:sp>
        <p:nvSpPr>
          <p:cNvPr id="15" name="object 11"/>
          <p:cNvSpPr/>
          <p:nvPr/>
        </p:nvSpPr>
        <p:spPr>
          <a:xfrm>
            <a:off x="4853849" y="5740922"/>
            <a:ext cx="93793" cy="94398"/>
          </a:xfrm>
          <a:custGeom>
            <a:avLst/>
            <a:gdLst/>
            <a:ahLst/>
            <a:cxnLst/>
            <a:rect l="l" t="t" r="r" b="b"/>
            <a:pathLst>
              <a:path w="98425" h="99060">
                <a:moveTo>
                  <a:pt x="48220" y="0"/>
                </a:moveTo>
                <a:lnTo>
                  <a:pt x="11323" y="17343"/>
                </a:lnTo>
                <a:lnTo>
                  <a:pt x="0" y="42727"/>
                </a:lnTo>
                <a:lnTo>
                  <a:pt x="1484" y="59200"/>
                </a:lnTo>
                <a:lnTo>
                  <a:pt x="6190" y="73341"/>
                </a:lnTo>
                <a:lnTo>
                  <a:pt x="13678" y="84849"/>
                </a:lnTo>
                <a:lnTo>
                  <a:pt x="23505" y="93426"/>
                </a:lnTo>
                <a:lnTo>
                  <a:pt x="35231" y="98771"/>
                </a:lnTo>
                <a:lnTo>
                  <a:pt x="53240" y="97911"/>
                </a:lnTo>
                <a:lnTo>
                  <a:pt x="89295" y="78498"/>
                </a:lnTo>
                <a:lnTo>
                  <a:pt x="98195" y="56011"/>
                </a:lnTo>
                <a:lnTo>
                  <a:pt x="96583" y="40213"/>
                </a:lnTo>
                <a:lnTo>
                  <a:pt x="73694" y="6896"/>
                </a:lnTo>
                <a:lnTo>
                  <a:pt x="48220" y="0"/>
                </a:lnTo>
                <a:close/>
              </a:path>
            </a:pathLst>
          </a:custGeom>
          <a:ln w="9524">
            <a:solidFill>
              <a:srgbClr val="000000"/>
            </a:solidFill>
          </a:ln>
        </p:spPr>
        <p:txBody>
          <a:bodyPr wrap="square" lIns="0" tIns="0" rIns="0" bIns="0" rtlCol="0"/>
          <a:lstStyle/>
          <a:p>
            <a:endParaRPr sz="1906"/>
          </a:p>
        </p:txBody>
      </p:sp>
      <p:sp>
        <p:nvSpPr>
          <p:cNvPr id="16" name="object 12"/>
          <p:cNvSpPr/>
          <p:nvPr/>
        </p:nvSpPr>
        <p:spPr>
          <a:xfrm>
            <a:off x="6907584" y="5197768"/>
            <a:ext cx="94398" cy="96214"/>
          </a:xfrm>
          <a:custGeom>
            <a:avLst/>
            <a:gdLst/>
            <a:ahLst/>
            <a:cxnLst/>
            <a:rect l="l" t="t" r="r" b="b"/>
            <a:pathLst>
              <a:path w="99060" h="100964">
                <a:moveTo>
                  <a:pt x="98797" y="60241"/>
                </a:moveTo>
                <a:lnTo>
                  <a:pt x="85819" y="17277"/>
                </a:lnTo>
                <a:lnTo>
                  <a:pt x="49526" y="0"/>
                </a:lnTo>
                <a:lnTo>
                  <a:pt x="35373" y="2082"/>
                </a:lnTo>
                <a:lnTo>
                  <a:pt x="22718" y="7913"/>
                </a:lnTo>
                <a:lnTo>
                  <a:pt x="12188" y="16868"/>
                </a:lnTo>
                <a:lnTo>
                  <a:pt x="4407" y="28322"/>
                </a:lnTo>
                <a:lnTo>
                  <a:pt x="0" y="41650"/>
                </a:lnTo>
                <a:lnTo>
                  <a:pt x="1423" y="58183"/>
                </a:lnTo>
                <a:lnTo>
                  <a:pt x="23318" y="92663"/>
                </a:lnTo>
                <a:lnTo>
                  <a:pt x="47661" y="100548"/>
                </a:lnTo>
                <a:lnTo>
                  <a:pt x="62380" y="98556"/>
                </a:lnTo>
                <a:lnTo>
                  <a:pt x="75384" y="92938"/>
                </a:lnTo>
                <a:lnTo>
                  <a:pt x="86141" y="84286"/>
                </a:lnTo>
                <a:lnTo>
                  <a:pt x="94122" y="73189"/>
                </a:lnTo>
                <a:lnTo>
                  <a:pt x="98797" y="60241"/>
                </a:lnTo>
                <a:close/>
              </a:path>
            </a:pathLst>
          </a:custGeom>
          <a:solidFill>
            <a:srgbClr val="FFFF98"/>
          </a:solidFill>
        </p:spPr>
        <p:txBody>
          <a:bodyPr wrap="square" lIns="0" tIns="0" rIns="0" bIns="0" rtlCol="0"/>
          <a:lstStyle/>
          <a:p>
            <a:endParaRPr sz="1906"/>
          </a:p>
        </p:txBody>
      </p:sp>
      <p:sp>
        <p:nvSpPr>
          <p:cNvPr id="17" name="object 13"/>
          <p:cNvSpPr/>
          <p:nvPr/>
        </p:nvSpPr>
        <p:spPr>
          <a:xfrm>
            <a:off x="6907584" y="5197768"/>
            <a:ext cx="94398" cy="96214"/>
          </a:xfrm>
          <a:custGeom>
            <a:avLst/>
            <a:gdLst/>
            <a:ahLst/>
            <a:cxnLst/>
            <a:rect l="l" t="t" r="r" b="b"/>
            <a:pathLst>
              <a:path w="99060" h="100964">
                <a:moveTo>
                  <a:pt x="49526" y="0"/>
                </a:moveTo>
                <a:lnTo>
                  <a:pt x="12188" y="16868"/>
                </a:lnTo>
                <a:lnTo>
                  <a:pt x="0" y="41650"/>
                </a:lnTo>
                <a:lnTo>
                  <a:pt x="1423" y="58183"/>
                </a:lnTo>
                <a:lnTo>
                  <a:pt x="23318" y="92663"/>
                </a:lnTo>
                <a:lnTo>
                  <a:pt x="47661" y="100548"/>
                </a:lnTo>
                <a:lnTo>
                  <a:pt x="62380" y="98556"/>
                </a:lnTo>
                <a:lnTo>
                  <a:pt x="75384" y="92938"/>
                </a:lnTo>
                <a:lnTo>
                  <a:pt x="86141" y="84286"/>
                </a:lnTo>
                <a:lnTo>
                  <a:pt x="94122" y="73189"/>
                </a:lnTo>
                <a:lnTo>
                  <a:pt x="98797" y="60241"/>
                </a:lnTo>
                <a:lnTo>
                  <a:pt x="97523" y="43400"/>
                </a:lnTo>
                <a:lnTo>
                  <a:pt x="76347" y="8409"/>
                </a:lnTo>
                <a:lnTo>
                  <a:pt x="49526" y="0"/>
                </a:lnTo>
                <a:close/>
              </a:path>
            </a:pathLst>
          </a:custGeom>
          <a:ln w="9524">
            <a:solidFill>
              <a:srgbClr val="000000"/>
            </a:solidFill>
          </a:ln>
        </p:spPr>
        <p:txBody>
          <a:bodyPr wrap="square" lIns="0" tIns="0" rIns="0" bIns="0" rtlCol="0"/>
          <a:lstStyle/>
          <a:p>
            <a:endParaRPr sz="1906"/>
          </a:p>
        </p:txBody>
      </p:sp>
      <p:sp>
        <p:nvSpPr>
          <p:cNvPr id="18" name="object 14"/>
          <p:cNvSpPr/>
          <p:nvPr/>
        </p:nvSpPr>
        <p:spPr>
          <a:xfrm>
            <a:off x="4564323" y="4982830"/>
            <a:ext cx="3013486" cy="1208420"/>
          </a:xfrm>
          <a:custGeom>
            <a:avLst/>
            <a:gdLst/>
            <a:ahLst/>
            <a:cxnLst/>
            <a:rect l="l" t="t" r="r" b="b"/>
            <a:pathLst>
              <a:path w="3162300" h="1268095">
                <a:moveTo>
                  <a:pt x="0" y="0"/>
                </a:moveTo>
                <a:lnTo>
                  <a:pt x="0" y="1267967"/>
                </a:lnTo>
                <a:lnTo>
                  <a:pt x="3162299" y="1267967"/>
                </a:lnTo>
                <a:lnTo>
                  <a:pt x="3162299" y="0"/>
                </a:lnTo>
                <a:lnTo>
                  <a:pt x="0" y="0"/>
                </a:lnTo>
                <a:close/>
              </a:path>
            </a:pathLst>
          </a:custGeom>
          <a:ln w="38099">
            <a:solidFill>
              <a:srgbClr val="007F00"/>
            </a:solidFill>
          </a:ln>
        </p:spPr>
        <p:txBody>
          <a:bodyPr wrap="square" lIns="0" tIns="0" rIns="0" bIns="0" rtlCol="0"/>
          <a:lstStyle/>
          <a:p>
            <a:endParaRPr sz="1906"/>
          </a:p>
        </p:txBody>
      </p:sp>
      <p:sp>
        <p:nvSpPr>
          <p:cNvPr id="19" name="object 15"/>
          <p:cNvSpPr/>
          <p:nvPr/>
        </p:nvSpPr>
        <p:spPr>
          <a:xfrm>
            <a:off x="7618473" y="5598598"/>
            <a:ext cx="591200" cy="255965"/>
          </a:xfrm>
          <a:custGeom>
            <a:avLst/>
            <a:gdLst/>
            <a:ahLst/>
            <a:cxnLst/>
            <a:rect l="l" t="t" r="r" b="b"/>
            <a:pathLst>
              <a:path w="620395" h="268604">
                <a:moveTo>
                  <a:pt x="0" y="0"/>
                </a:moveTo>
                <a:lnTo>
                  <a:pt x="620267" y="268223"/>
                </a:lnTo>
              </a:path>
            </a:pathLst>
          </a:custGeom>
          <a:ln w="9524">
            <a:solidFill>
              <a:srgbClr val="000000"/>
            </a:solidFill>
          </a:ln>
        </p:spPr>
        <p:txBody>
          <a:bodyPr wrap="square" lIns="0" tIns="0" rIns="0" bIns="0" rtlCol="0"/>
          <a:lstStyle/>
          <a:p>
            <a:endParaRPr sz="1906"/>
          </a:p>
        </p:txBody>
      </p:sp>
      <p:sp>
        <p:nvSpPr>
          <p:cNvPr id="20" name="object 16"/>
          <p:cNvSpPr txBox="1"/>
          <p:nvPr/>
        </p:nvSpPr>
        <p:spPr>
          <a:xfrm>
            <a:off x="2944558" y="5768157"/>
            <a:ext cx="6861429" cy="1108893"/>
          </a:xfrm>
          <a:prstGeom prst="rect">
            <a:avLst/>
          </a:prstGeom>
        </p:spPr>
        <p:txBody>
          <a:bodyPr vert="horz" wrap="square" lIns="0" tIns="0" rIns="0" bIns="0" rtlCol="0">
            <a:spAutoFit/>
          </a:bodyPr>
          <a:lstStyle/>
          <a:p>
            <a:pPr marR="1168432" algn="r"/>
            <a:r>
              <a:rPr sz="1715" spc="253" dirty="0">
                <a:latin typeface="Lucida Sans Unicode"/>
                <a:cs typeface="Lucida Sans Unicode"/>
              </a:rPr>
              <a:t>I</a:t>
            </a:r>
            <a:r>
              <a:rPr sz="1715" spc="-48" dirty="0">
                <a:latin typeface="Lucida Sans Unicode"/>
                <a:cs typeface="Lucida Sans Unicode"/>
              </a:rPr>
              <a:t>n</a:t>
            </a:r>
            <a:r>
              <a:rPr sz="1715" spc="-67" dirty="0">
                <a:latin typeface="Lucida Sans Unicode"/>
                <a:cs typeface="Lucida Sans Unicode"/>
              </a:rPr>
              <a:t>v</a:t>
            </a:r>
            <a:endParaRPr sz="1715" dirty="0">
              <a:latin typeface="Lucida Sans Unicode"/>
              <a:cs typeface="Lucida Sans Unicode"/>
            </a:endParaRPr>
          </a:p>
          <a:p>
            <a:pPr>
              <a:lnSpc>
                <a:spcPct val="100000"/>
              </a:lnSpc>
            </a:pPr>
            <a:endParaRPr sz="1715" dirty="0">
              <a:latin typeface="Times New Roman"/>
              <a:cs typeface="Times New Roman"/>
            </a:endParaRPr>
          </a:p>
          <a:p>
            <a:pPr marL="284998" marR="4841" indent="-273501">
              <a:lnSpc>
                <a:spcPct val="75000"/>
              </a:lnSpc>
              <a:spcBef>
                <a:spcPts val="1148"/>
              </a:spcBef>
              <a:tabLst>
                <a:tab pos="284998" algn="l"/>
              </a:tabLst>
            </a:pPr>
            <a:r>
              <a:rPr sz="1906" dirty="0">
                <a:latin typeface="Arial"/>
                <a:cs typeface="Arial"/>
              </a:rPr>
              <a:t>–	</a:t>
            </a:r>
            <a:r>
              <a:rPr sz="1906" spc="-10" dirty="0">
                <a:latin typeface="Arial"/>
                <a:cs typeface="Arial"/>
              </a:rPr>
              <a:t>t</a:t>
            </a:r>
            <a:r>
              <a:rPr sz="1906" spc="-5" dirty="0">
                <a:latin typeface="Arial"/>
                <a:cs typeface="Arial"/>
              </a:rPr>
              <a:t>im</a:t>
            </a:r>
            <a:r>
              <a:rPr sz="1906" dirty="0">
                <a:latin typeface="Arial"/>
                <a:cs typeface="Arial"/>
              </a:rPr>
              <a:t>e</a:t>
            </a:r>
            <a:r>
              <a:rPr sz="1906" spc="-5" dirty="0">
                <a:latin typeface="Arial"/>
                <a:cs typeface="Arial"/>
              </a:rPr>
              <a:t> </a:t>
            </a:r>
            <a:r>
              <a:rPr sz="1906" dirty="0">
                <a:latin typeface="Arial"/>
                <a:cs typeface="Arial"/>
              </a:rPr>
              <a:t>e</a:t>
            </a:r>
            <a:r>
              <a:rPr sz="1906" spc="-5" dirty="0">
                <a:latin typeface="Arial"/>
                <a:cs typeface="Arial"/>
              </a:rPr>
              <a:t>l</a:t>
            </a:r>
            <a:r>
              <a:rPr sz="1906" dirty="0">
                <a:latin typeface="Arial"/>
                <a:cs typeface="Arial"/>
              </a:rPr>
              <a:t>a</a:t>
            </a:r>
            <a:r>
              <a:rPr sz="1906" spc="-14" dirty="0">
                <a:latin typeface="Arial"/>
                <a:cs typeface="Arial"/>
              </a:rPr>
              <a:t>p</a:t>
            </a:r>
            <a:r>
              <a:rPr sz="1906" spc="5" dirty="0">
                <a:latin typeface="Arial"/>
                <a:cs typeface="Arial"/>
              </a:rPr>
              <a:t>s</a:t>
            </a:r>
            <a:r>
              <a:rPr sz="1906" dirty="0">
                <a:latin typeface="Arial"/>
                <a:cs typeface="Arial"/>
              </a:rPr>
              <a:t>e</a:t>
            </a:r>
            <a:r>
              <a:rPr sz="1906" spc="-5" dirty="0">
                <a:latin typeface="Arial"/>
                <a:cs typeface="Arial"/>
              </a:rPr>
              <a:t> </a:t>
            </a:r>
            <a:r>
              <a:rPr sz="1906" spc="-14" dirty="0">
                <a:latin typeface="Arial"/>
                <a:cs typeface="Arial"/>
              </a:rPr>
              <a:t>a</a:t>
            </a:r>
            <a:r>
              <a:rPr sz="1906" spc="-5" dirty="0">
                <a:latin typeface="Arial"/>
                <a:cs typeface="Arial"/>
              </a:rPr>
              <a:t>l</a:t>
            </a:r>
            <a:r>
              <a:rPr sz="1906" dirty="0">
                <a:latin typeface="Arial"/>
                <a:cs typeface="Arial"/>
              </a:rPr>
              <a:t>ong</a:t>
            </a:r>
            <a:r>
              <a:rPr sz="1906" spc="-5" dirty="0">
                <a:latin typeface="Arial"/>
                <a:cs typeface="Arial"/>
              </a:rPr>
              <a:t> </a:t>
            </a:r>
            <a:r>
              <a:rPr sz="1906" spc="5" dirty="0">
                <a:latin typeface="Arial"/>
                <a:cs typeface="Arial"/>
              </a:rPr>
              <a:t>s</a:t>
            </a:r>
            <a:r>
              <a:rPr sz="1906" spc="-19" dirty="0">
                <a:latin typeface="Arial"/>
                <a:cs typeface="Arial"/>
              </a:rPr>
              <a:t>t</a:t>
            </a:r>
            <a:r>
              <a:rPr sz="1906" dirty="0">
                <a:latin typeface="Arial"/>
                <a:cs typeface="Arial"/>
              </a:rPr>
              <a:t>ra</a:t>
            </a:r>
            <a:r>
              <a:rPr sz="1906" spc="-5" dirty="0">
                <a:latin typeface="Arial"/>
                <a:cs typeface="Arial"/>
              </a:rPr>
              <a:t>i</a:t>
            </a:r>
            <a:r>
              <a:rPr sz="1906" spc="-14" dirty="0">
                <a:latin typeface="Arial"/>
                <a:cs typeface="Arial"/>
              </a:rPr>
              <a:t>g</a:t>
            </a:r>
            <a:r>
              <a:rPr sz="1906" dirty="0">
                <a:latin typeface="Arial"/>
                <a:cs typeface="Arial"/>
              </a:rPr>
              <a:t>ht</a:t>
            </a:r>
            <a:r>
              <a:rPr sz="1906" spc="-10" dirty="0">
                <a:latin typeface="Arial"/>
                <a:cs typeface="Arial"/>
              </a:rPr>
              <a:t> </a:t>
            </a:r>
            <a:r>
              <a:rPr sz="1906" spc="-5" dirty="0">
                <a:latin typeface="Arial"/>
                <a:cs typeface="Arial"/>
              </a:rPr>
              <a:t>li</a:t>
            </a:r>
            <a:r>
              <a:rPr sz="1906" dirty="0">
                <a:latin typeface="Arial"/>
                <a:cs typeface="Arial"/>
              </a:rPr>
              <a:t>ne</a:t>
            </a:r>
            <a:r>
              <a:rPr sz="1906" spc="-5" dirty="0">
                <a:latin typeface="Arial"/>
                <a:cs typeface="Arial"/>
              </a:rPr>
              <a:t> </a:t>
            </a:r>
            <a:r>
              <a:rPr sz="1906" spc="5" dirty="0">
                <a:latin typeface="Arial"/>
                <a:cs typeface="Arial"/>
              </a:rPr>
              <a:t>c</a:t>
            </a:r>
            <a:r>
              <a:rPr sz="1906" spc="-14" dirty="0">
                <a:latin typeface="Arial"/>
                <a:cs typeface="Arial"/>
              </a:rPr>
              <a:t>a</a:t>
            </a:r>
            <a:r>
              <a:rPr sz="1906" dirty="0">
                <a:latin typeface="Arial"/>
                <a:cs typeface="Arial"/>
              </a:rPr>
              <a:t>n</a:t>
            </a:r>
            <a:r>
              <a:rPr sz="1906" spc="-5" dirty="0">
                <a:latin typeface="Arial"/>
                <a:cs typeface="Arial"/>
              </a:rPr>
              <a:t> </a:t>
            </a:r>
            <a:r>
              <a:rPr sz="1906" dirty="0">
                <a:latin typeface="Arial"/>
                <a:cs typeface="Arial"/>
              </a:rPr>
              <a:t>be</a:t>
            </a:r>
            <a:r>
              <a:rPr sz="1906" spc="-14" dirty="0">
                <a:latin typeface="Arial"/>
                <a:cs typeface="Arial"/>
              </a:rPr>
              <a:t> </a:t>
            </a:r>
            <a:r>
              <a:rPr sz="1906" spc="5" dirty="0">
                <a:latin typeface="Arial"/>
                <a:cs typeface="Arial"/>
              </a:rPr>
              <a:t>c</a:t>
            </a:r>
            <a:r>
              <a:rPr sz="1906" spc="-14" dirty="0">
                <a:latin typeface="Arial"/>
                <a:cs typeface="Arial"/>
              </a:rPr>
              <a:t>o</a:t>
            </a:r>
            <a:r>
              <a:rPr sz="1906" spc="-5" dirty="0">
                <a:latin typeface="Arial"/>
                <a:cs typeface="Arial"/>
              </a:rPr>
              <a:t>m</a:t>
            </a:r>
            <a:r>
              <a:rPr sz="1906" dirty="0">
                <a:latin typeface="Arial"/>
                <a:cs typeface="Arial"/>
              </a:rPr>
              <a:t>pu</a:t>
            </a:r>
            <a:r>
              <a:rPr sz="1906" spc="-19" dirty="0">
                <a:latin typeface="Arial"/>
                <a:cs typeface="Arial"/>
              </a:rPr>
              <a:t>t</a:t>
            </a:r>
            <a:r>
              <a:rPr sz="1906" dirty="0">
                <a:latin typeface="Arial"/>
                <a:cs typeface="Arial"/>
              </a:rPr>
              <a:t>ed</a:t>
            </a:r>
            <a:r>
              <a:rPr sz="1906" spc="-5" dirty="0">
                <a:latin typeface="Arial"/>
                <a:cs typeface="Arial"/>
              </a:rPr>
              <a:t> </a:t>
            </a:r>
            <a:r>
              <a:rPr sz="1906" spc="-14" dirty="0">
                <a:latin typeface="Arial"/>
                <a:cs typeface="Arial"/>
              </a:rPr>
              <a:t>a</a:t>
            </a:r>
            <a:r>
              <a:rPr sz="1906" dirty="0">
                <a:latin typeface="Arial"/>
                <a:cs typeface="Arial"/>
              </a:rPr>
              <a:t>s </a:t>
            </a:r>
            <a:r>
              <a:rPr sz="1906" spc="-14" dirty="0">
                <a:latin typeface="Arial"/>
                <a:cs typeface="Arial"/>
              </a:rPr>
              <a:t>p</a:t>
            </a:r>
            <a:r>
              <a:rPr sz="1906" spc="-10" dirty="0">
                <a:latin typeface="Arial"/>
                <a:cs typeface="Arial"/>
              </a:rPr>
              <a:t>r</a:t>
            </a:r>
            <a:r>
              <a:rPr sz="1906" dirty="0">
                <a:latin typeface="Arial"/>
                <a:cs typeface="Arial"/>
              </a:rPr>
              <a:t>o</a:t>
            </a:r>
            <a:r>
              <a:rPr sz="1906" spc="-5" dirty="0">
                <a:latin typeface="Arial"/>
                <a:cs typeface="Arial"/>
              </a:rPr>
              <a:t>j</a:t>
            </a:r>
            <a:r>
              <a:rPr sz="1906" dirty="0">
                <a:latin typeface="Arial"/>
                <a:cs typeface="Arial"/>
              </a:rPr>
              <a:t>e</a:t>
            </a:r>
            <a:r>
              <a:rPr sz="1906" spc="5" dirty="0">
                <a:latin typeface="Arial"/>
                <a:cs typeface="Arial"/>
              </a:rPr>
              <a:t>c</a:t>
            </a:r>
            <a:r>
              <a:rPr sz="1906" spc="-10" dirty="0">
                <a:latin typeface="Arial"/>
                <a:cs typeface="Arial"/>
              </a:rPr>
              <a:t>t</a:t>
            </a:r>
            <a:r>
              <a:rPr sz="1906" spc="-5" dirty="0">
                <a:latin typeface="Arial"/>
                <a:cs typeface="Arial"/>
              </a:rPr>
              <a:t>i</a:t>
            </a:r>
            <a:r>
              <a:rPr sz="1906" dirty="0">
                <a:latin typeface="Arial"/>
                <a:cs typeface="Arial"/>
              </a:rPr>
              <a:t>on </a:t>
            </a:r>
            <a:r>
              <a:rPr sz="2859" baseline="-16666" dirty="0">
                <a:latin typeface="Arial"/>
                <a:cs typeface="Arial"/>
              </a:rPr>
              <a:t>a</a:t>
            </a:r>
            <a:r>
              <a:rPr sz="2859" spc="-7" baseline="-16666" dirty="0">
                <a:latin typeface="Arial"/>
                <a:cs typeface="Arial"/>
              </a:rPr>
              <a:t>l</a:t>
            </a:r>
            <a:r>
              <a:rPr sz="2859" baseline="-16666" dirty="0">
                <a:latin typeface="Arial"/>
                <a:cs typeface="Arial"/>
              </a:rPr>
              <a:t>ong</a:t>
            </a:r>
            <a:r>
              <a:rPr sz="2859" spc="-21" baseline="-16666" dirty="0">
                <a:latin typeface="Arial"/>
                <a:cs typeface="Arial"/>
              </a:rPr>
              <a:t> </a:t>
            </a:r>
            <a:r>
              <a:rPr sz="2859" spc="7" baseline="-16666" dirty="0">
                <a:latin typeface="Arial"/>
                <a:cs typeface="Arial"/>
              </a:rPr>
              <a:t>c</a:t>
            </a:r>
            <a:r>
              <a:rPr sz="2859" baseline="-16666" dirty="0">
                <a:latin typeface="Arial"/>
                <a:cs typeface="Arial"/>
              </a:rPr>
              <a:t>one</a:t>
            </a:r>
            <a:r>
              <a:rPr sz="2859" spc="-21" baseline="-16666" dirty="0">
                <a:latin typeface="Arial"/>
                <a:cs typeface="Arial"/>
              </a:rPr>
              <a:t> </a:t>
            </a:r>
            <a:r>
              <a:rPr sz="1239" spc="-10" dirty="0">
                <a:latin typeface="Arial"/>
                <a:cs typeface="Arial"/>
              </a:rPr>
              <a:t>[H</a:t>
            </a:r>
            <a:r>
              <a:rPr sz="1239" spc="-14" dirty="0">
                <a:latin typeface="Arial"/>
                <a:cs typeface="Arial"/>
              </a:rPr>
              <a:t>a</a:t>
            </a:r>
            <a:r>
              <a:rPr sz="1239" spc="-5" dirty="0">
                <a:latin typeface="Arial"/>
                <a:cs typeface="Arial"/>
              </a:rPr>
              <a:t>l</a:t>
            </a:r>
            <a:r>
              <a:rPr sz="1239" dirty="0">
                <a:latin typeface="Arial"/>
                <a:cs typeface="Arial"/>
              </a:rPr>
              <a:t>b</a:t>
            </a:r>
            <a:r>
              <a:rPr sz="1239" spc="-24" dirty="0">
                <a:latin typeface="Arial"/>
                <a:cs typeface="Arial"/>
              </a:rPr>
              <a:t>w</a:t>
            </a:r>
            <a:r>
              <a:rPr sz="1239" spc="-14" dirty="0">
                <a:latin typeface="Arial"/>
                <a:cs typeface="Arial"/>
              </a:rPr>
              <a:t>a</a:t>
            </a:r>
            <a:r>
              <a:rPr sz="1239" dirty="0">
                <a:latin typeface="Arial"/>
                <a:cs typeface="Arial"/>
              </a:rPr>
              <a:t>c</a:t>
            </a:r>
            <a:r>
              <a:rPr sz="1239" spc="-14" dirty="0">
                <a:latin typeface="Arial"/>
                <a:cs typeface="Arial"/>
              </a:rPr>
              <a:t>h</a:t>
            </a:r>
            <a:r>
              <a:rPr sz="1239" spc="-10" dirty="0">
                <a:latin typeface="Arial"/>
                <a:cs typeface="Arial"/>
              </a:rPr>
              <a:t>s</a:t>
            </a:r>
            <a:r>
              <a:rPr sz="1239" spc="10" dirty="0">
                <a:latin typeface="Arial"/>
                <a:cs typeface="Arial"/>
              </a:rPr>
              <a:t> </a:t>
            </a:r>
            <a:r>
              <a:rPr sz="1239" spc="-14" dirty="0">
                <a:latin typeface="Arial"/>
                <a:cs typeface="Arial"/>
              </a:rPr>
              <a:t>e</a:t>
            </a:r>
            <a:r>
              <a:rPr sz="1239" spc="-5" dirty="0">
                <a:latin typeface="Arial"/>
                <a:cs typeface="Arial"/>
              </a:rPr>
              <a:t>t</a:t>
            </a:r>
            <a:r>
              <a:rPr sz="1239" spc="10" dirty="0">
                <a:latin typeface="Arial"/>
                <a:cs typeface="Arial"/>
              </a:rPr>
              <a:t> </a:t>
            </a:r>
            <a:r>
              <a:rPr sz="1239" spc="-14" dirty="0">
                <a:latin typeface="Arial"/>
                <a:cs typeface="Arial"/>
              </a:rPr>
              <a:t>a</a:t>
            </a:r>
            <a:r>
              <a:rPr sz="1239" spc="-5" dirty="0">
                <a:latin typeface="Arial"/>
                <a:cs typeface="Arial"/>
              </a:rPr>
              <a:t>l</a:t>
            </a:r>
            <a:r>
              <a:rPr sz="1239" spc="-10" dirty="0">
                <a:latin typeface="Arial"/>
                <a:cs typeface="Arial"/>
              </a:rPr>
              <a:t>.</a:t>
            </a:r>
            <a:r>
              <a:rPr sz="1239" spc="-5" dirty="0">
                <a:latin typeface="Arial"/>
                <a:cs typeface="Arial"/>
              </a:rPr>
              <a:t>]</a:t>
            </a:r>
            <a:endParaRPr sz="1239" dirty="0">
              <a:latin typeface="Arial"/>
              <a:cs typeface="Arial"/>
            </a:endParaRPr>
          </a:p>
        </p:txBody>
      </p:sp>
      <p:sp>
        <p:nvSpPr>
          <p:cNvPr id="21" name="object 9"/>
          <p:cNvSpPr txBox="1"/>
          <p:nvPr/>
        </p:nvSpPr>
        <p:spPr>
          <a:xfrm>
            <a:off x="2871787" y="4113050"/>
            <a:ext cx="6617566" cy="586571"/>
          </a:xfrm>
          <a:prstGeom prst="rect">
            <a:avLst/>
          </a:prstGeom>
        </p:spPr>
        <p:txBody>
          <a:bodyPr vert="horz" wrap="square" lIns="0" tIns="0" rIns="0" bIns="0" rtlCol="0">
            <a:spAutoFit/>
          </a:bodyPr>
          <a:lstStyle/>
          <a:p>
            <a:pPr marL="393914" marR="4841" indent="-273501">
              <a:spcBef>
                <a:spcPts val="1591"/>
              </a:spcBef>
              <a:tabLst>
                <a:tab pos="393914" algn="l"/>
              </a:tabLst>
            </a:pPr>
            <a:r>
              <a:rPr sz="1906" dirty="0" smtClean="0">
                <a:latin typeface="Arial"/>
                <a:cs typeface="Arial"/>
              </a:rPr>
              <a:t>–</a:t>
            </a:r>
            <a:r>
              <a:rPr sz="1906" dirty="0">
                <a:latin typeface="Arial"/>
                <a:cs typeface="Arial"/>
              </a:rPr>
              <a:t>	</a:t>
            </a:r>
            <a:r>
              <a:rPr sz="1906" spc="-5" dirty="0">
                <a:latin typeface="Arial"/>
                <a:cs typeface="Arial"/>
              </a:rPr>
              <a:t>Tim</a:t>
            </a:r>
            <a:r>
              <a:rPr sz="1906" dirty="0">
                <a:latin typeface="Arial"/>
                <a:cs typeface="Arial"/>
              </a:rPr>
              <a:t>e</a:t>
            </a:r>
            <a:r>
              <a:rPr sz="1906" spc="-5" dirty="0">
                <a:latin typeface="Arial"/>
                <a:cs typeface="Arial"/>
              </a:rPr>
              <a:t> </a:t>
            </a:r>
            <a:r>
              <a:rPr sz="1906" dirty="0">
                <a:latin typeface="Arial"/>
                <a:cs typeface="Arial"/>
              </a:rPr>
              <a:t>e</a:t>
            </a:r>
            <a:r>
              <a:rPr sz="1906" spc="-5" dirty="0">
                <a:latin typeface="Arial"/>
                <a:cs typeface="Arial"/>
              </a:rPr>
              <a:t>l</a:t>
            </a:r>
            <a:r>
              <a:rPr sz="1906" dirty="0">
                <a:latin typeface="Arial"/>
                <a:cs typeface="Arial"/>
              </a:rPr>
              <a:t>ap</a:t>
            </a:r>
            <a:r>
              <a:rPr sz="1906" spc="-10" dirty="0">
                <a:latin typeface="Arial"/>
                <a:cs typeface="Arial"/>
              </a:rPr>
              <a:t>s</a:t>
            </a:r>
            <a:r>
              <a:rPr sz="1906" dirty="0">
                <a:latin typeface="Arial"/>
                <a:cs typeface="Arial"/>
              </a:rPr>
              <a:t>e</a:t>
            </a:r>
            <a:r>
              <a:rPr sz="1906" spc="-14" dirty="0">
                <a:latin typeface="Arial"/>
                <a:cs typeface="Arial"/>
              </a:rPr>
              <a:t> </a:t>
            </a:r>
            <a:r>
              <a:rPr sz="1906" dirty="0">
                <a:latin typeface="Arial"/>
                <a:cs typeface="Arial"/>
              </a:rPr>
              <a:t>a</a:t>
            </a:r>
            <a:r>
              <a:rPr sz="1906" spc="-5" dirty="0">
                <a:latin typeface="Arial"/>
                <a:cs typeface="Arial"/>
              </a:rPr>
              <a:t>l</a:t>
            </a:r>
            <a:r>
              <a:rPr sz="1906" dirty="0">
                <a:latin typeface="Arial"/>
                <a:cs typeface="Arial"/>
              </a:rPr>
              <a:t>ong</a:t>
            </a:r>
            <a:r>
              <a:rPr sz="1906" spc="-5" dirty="0">
                <a:latin typeface="Arial"/>
                <a:cs typeface="Arial"/>
              </a:rPr>
              <a:t> </a:t>
            </a:r>
            <a:r>
              <a:rPr sz="1906" spc="-14" dirty="0">
                <a:latin typeface="Arial"/>
                <a:cs typeface="Arial"/>
              </a:rPr>
              <a:t>a</a:t>
            </a:r>
            <a:r>
              <a:rPr sz="1906" dirty="0">
                <a:latin typeface="Arial"/>
                <a:cs typeface="Arial"/>
              </a:rPr>
              <a:t>rb</a:t>
            </a:r>
            <a:r>
              <a:rPr sz="1906" spc="-5" dirty="0">
                <a:latin typeface="Arial"/>
                <a:cs typeface="Arial"/>
              </a:rPr>
              <a:t>i</a:t>
            </a:r>
            <a:r>
              <a:rPr sz="1906" spc="-19" dirty="0">
                <a:latin typeface="Arial"/>
                <a:cs typeface="Arial"/>
              </a:rPr>
              <a:t>t</a:t>
            </a:r>
            <a:r>
              <a:rPr sz="1906" dirty="0">
                <a:latin typeface="Arial"/>
                <a:cs typeface="Arial"/>
              </a:rPr>
              <a:t>r</a:t>
            </a:r>
            <a:r>
              <a:rPr sz="1906" spc="-14" dirty="0">
                <a:latin typeface="Arial"/>
                <a:cs typeface="Arial"/>
              </a:rPr>
              <a:t>a</a:t>
            </a:r>
            <a:r>
              <a:rPr sz="1906" spc="-10" dirty="0">
                <a:latin typeface="Arial"/>
                <a:cs typeface="Arial"/>
              </a:rPr>
              <a:t>r</a:t>
            </a:r>
            <a:r>
              <a:rPr sz="1906" dirty="0">
                <a:latin typeface="Arial"/>
                <a:cs typeface="Arial"/>
              </a:rPr>
              <a:t>y</a:t>
            </a:r>
            <a:r>
              <a:rPr sz="1906" spc="-10" dirty="0">
                <a:latin typeface="Arial"/>
                <a:cs typeface="Arial"/>
              </a:rPr>
              <a:t> t</a:t>
            </a:r>
            <a:r>
              <a:rPr sz="1906" dirty="0">
                <a:latin typeface="Arial"/>
                <a:cs typeface="Arial"/>
              </a:rPr>
              <a:t>ra</a:t>
            </a:r>
            <a:r>
              <a:rPr sz="1906" spc="-5" dirty="0">
                <a:latin typeface="Arial"/>
                <a:cs typeface="Arial"/>
              </a:rPr>
              <a:t>j</a:t>
            </a:r>
            <a:r>
              <a:rPr sz="1906" spc="-14" dirty="0">
                <a:latin typeface="Arial"/>
                <a:cs typeface="Arial"/>
              </a:rPr>
              <a:t>e</a:t>
            </a:r>
            <a:r>
              <a:rPr sz="1906" spc="5" dirty="0">
                <a:latin typeface="Arial"/>
                <a:cs typeface="Arial"/>
              </a:rPr>
              <a:t>c</a:t>
            </a:r>
            <a:r>
              <a:rPr sz="1906" spc="-10" dirty="0">
                <a:latin typeface="Arial"/>
                <a:cs typeface="Arial"/>
              </a:rPr>
              <a:t>t</a:t>
            </a:r>
            <a:r>
              <a:rPr sz="1906" spc="-14" dirty="0">
                <a:latin typeface="Arial"/>
                <a:cs typeface="Arial"/>
              </a:rPr>
              <a:t>o</a:t>
            </a:r>
            <a:r>
              <a:rPr sz="1906" dirty="0">
                <a:latin typeface="Arial"/>
                <a:cs typeface="Arial"/>
              </a:rPr>
              <a:t>ry</a:t>
            </a:r>
            <a:r>
              <a:rPr sz="1906" spc="-10" dirty="0">
                <a:latin typeface="Arial"/>
                <a:cs typeface="Arial"/>
              </a:rPr>
              <a:t> </a:t>
            </a:r>
            <a:r>
              <a:rPr sz="1906" spc="-5" dirty="0">
                <a:latin typeface="Arial"/>
                <a:cs typeface="Arial"/>
              </a:rPr>
              <a:t>i</a:t>
            </a:r>
            <a:r>
              <a:rPr sz="1906" spc="-10" dirty="0">
                <a:latin typeface="Arial"/>
                <a:cs typeface="Arial"/>
              </a:rPr>
              <a:t>f</a:t>
            </a:r>
            <a:r>
              <a:rPr sz="1906" dirty="0">
                <a:latin typeface="Arial"/>
                <a:cs typeface="Arial"/>
              </a:rPr>
              <a:t>f</a:t>
            </a:r>
            <a:r>
              <a:rPr sz="1906" spc="-10" dirty="0">
                <a:latin typeface="Arial"/>
                <a:cs typeface="Arial"/>
              </a:rPr>
              <a:t> t</a:t>
            </a:r>
            <a:r>
              <a:rPr sz="1906" spc="-5" dirty="0">
                <a:latin typeface="Arial"/>
                <a:cs typeface="Arial"/>
              </a:rPr>
              <a:t>im</a:t>
            </a:r>
            <a:r>
              <a:rPr sz="1906" dirty="0">
                <a:latin typeface="Arial"/>
                <a:cs typeface="Arial"/>
              </a:rPr>
              <a:t>e</a:t>
            </a:r>
            <a:r>
              <a:rPr sz="1906" spc="-5" dirty="0">
                <a:latin typeface="Arial"/>
                <a:cs typeface="Arial"/>
              </a:rPr>
              <a:t> </a:t>
            </a:r>
            <a:r>
              <a:rPr sz="1906" dirty="0">
                <a:latin typeface="Arial"/>
                <a:cs typeface="Arial"/>
              </a:rPr>
              <a:t>e</a:t>
            </a:r>
            <a:r>
              <a:rPr sz="1906" spc="-5" dirty="0">
                <a:latin typeface="Arial"/>
                <a:cs typeface="Arial"/>
              </a:rPr>
              <a:t>l</a:t>
            </a:r>
            <a:r>
              <a:rPr sz="1906" dirty="0">
                <a:latin typeface="Arial"/>
                <a:cs typeface="Arial"/>
              </a:rPr>
              <a:t>a</a:t>
            </a:r>
            <a:r>
              <a:rPr sz="1906" spc="-14" dirty="0">
                <a:latin typeface="Arial"/>
                <a:cs typeface="Arial"/>
              </a:rPr>
              <a:t>p</a:t>
            </a:r>
            <a:r>
              <a:rPr sz="1906" spc="5" dirty="0">
                <a:latin typeface="Arial"/>
                <a:cs typeface="Arial"/>
              </a:rPr>
              <a:t>s</a:t>
            </a:r>
            <a:r>
              <a:rPr sz="1906" dirty="0">
                <a:latin typeface="Arial"/>
                <a:cs typeface="Arial"/>
              </a:rPr>
              <a:t>e</a:t>
            </a:r>
            <a:r>
              <a:rPr sz="1906" spc="-14" dirty="0">
                <a:latin typeface="Arial"/>
                <a:cs typeface="Arial"/>
              </a:rPr>
              <a:t> </a:t>
            </a:r>
            <a:r>
              <a:rPr sz="1906" dirty="0">
                <a:latin typeface="Arial"/>
                <a:cs typeface="Arial"/>
              </a:rPr>
              <a:t>a</a:t>
            </a:r>
            <a:r>
              <a:rPr sz="1906" spc="-5" dirty="0">
                <a:latin typeface="Arial"/>
                <a:cs typeface="Arial"/>
              </a:rPr>
              <a:t>l</a:t>
            </a:r>
            <a:r>
              <a:rPr sz="1906" dirty="0">
                <a:latin typeface="Arial"/>
                <a:cs typeface="Arial"/>
              </a:rPr>
              <a:t>ong </a:t>
            </a:r>
            <a:r>
              <a:rPr sz="1906" spc="5" dirty="0">
                <a:latin typeface="Arial"/>
                <a:cs typeface="Arial"/>
              </a:rPr>
              <a:t>s</a:t>
            </a:r>
            <a:r>
              <a:rPr sz="1906" spc="-19" dirty="0">
                <a:latin typeface="Arial"/>
                <a:cs typeface="Arial"/>
              </a:rPr>
              <a:t>t</a:t>
            </a:r>
            <a:r>
              <a:rPr sz="1906" dirty="0">
                <a:latin typeface="Arial"/>
                <a:cs typeface="Arial"/>
              </a:rPr>
              <a:t>ra</a:t>
            </a:r>
            <a:r>
              <a:rPr sz="1906" spc="-5" dirty="0">
                <a:latin typeface="Arial"/>
                <a:cs typeface="Arial"/>
              </a:rPr>
              <a:t>i</a:t>
            </a:r>
            <a:r>
              <a:rPr sz="1906" dirty="0">
                <a:latin typeface="Arial"/>
                <a:cs typeface="Arial"/>
              </a:rPr>
              <a:t>ght</a:t>
            </a:r>
            <a:r>
              <a:rPr sz="1906" spc="-10" dirty="0">
                <a:latin typeface="Arial"/>
                <a:cs typeface="Arial"/>
              </a:rPr>
              <a:t> </a:t>
            </a:r>
            <a:r>
              <a:rPr sz="1906" spc="-5" dirty="0">
                <a:latin typeface="Arial"/>
                <a:cs typeface="Arial"/>
              </a:rPr>
              <a:t>li</a:t>
            </a:r>
            <a:r>
              <a:rPr sz="1906" dirty="0">
                <a:latin typeface="Arial"/>
                <a:cs typeface="Arial"/>
              </a:rPr>
              <a:t>ne</a:t>
            </a:r>
            <a:r>
              <a:rPr sz="1906" spc="-14" dirty="0">
                <a:latin typeface="Arial"/>
                <a:cs typeface="Arial"/>
              </a:rPr>
              <a:t> </a:t>
            </a:r>
            <a:r>
              <a:rPr sz="1906" spc="-10" dirty="0">
                <a:latin typeface="Arial"/>
                <a:cs typeface="Arial"/>
              </a:rPr>
              <a:t>(</a:t>
            </a:r>
            <a:r>
              <a:rPr sz="1906" spc="5" dirty="0">
                <a:latin typeface="Arial"/>
                <a:cs typeface="Arial"/>
              </a:rPr>
              <a:t>c</a:t>
            </a:r>
            <a:r>
              <a:rPr sz="1906" dirty="0">
                <a:latin typeface="Arial"/>
                <a:cs typeface="Arial"/>
              </a:rPr>
              <a:t>on</a:t>
            </a:r>
            <a:r>
              <a:rPr sz="1906" spc="-10" dirty="0">
                <a:latin typeface="Arial"/>
                <a:cs typeface="Arial"/>
              </a:rPr>
              <a:t>v</a:t>
            </a:r>
            <a:r>
              <a:rPr sz="1906" dirty="0">
                <a:latin typeface="Arial"/>
                <a:cs typeface="Arial"/>
              </a:rPr>
              <a:t>ex</a:t>
            </a:r>
            <a:r>
              <a:rPr sz="1906" spc="-10" dirty="0">
                <a:latin typeface="Arial"/>
                <a:cs typeface="Arial"/>
              </a:rPr>
              <a:t> </a:t>
            </a:r>
            <a:r>
              <a:rPr sz="1906" spc="-5" dirty="0">
                <a:latin typeface="Arial"/>
                <a:cs typeface="Arial"/>
              </a:rPr>
              <a:t>i</a:t>
            </a:r>
            <a:r>
              <a:rPr sz="1906" dirty="0">
                <a:latin typeface="Arial"/>
                <a:cs typeface="Arial"/>
              </a:rPr>
              <a:t>n</a:t>
            </a:r>
            <a:r>
              <a:rPr sz="1906" spc="-10" dirty="0">
                <a:latin typeface="Arial"/>
                <a:cs typeface="Arial"/>
              </a:rPr>
              <a:t>v</a:t>
            </a:r>
            <a:r>
              <a:rPr sz="1906" spc="-14" dirty="0">
                <a:latin typeface="Arial"/>
                <a:cs typeface="Arial"/>
              </a:rPr>
              <a:t>a</a:t>
            </a:r>
            <a:r>
              <a:rPr sz="1906" dirty="0">
                <a:latin typeface="Arial"/>
                <a:cs typeface="Arial"/>
              </a:rPr>
              <a:t>r</a:t>
            </a:r>
            <a:r>
              <a:rPr sz="1906" spc="-5" dirty="0">
                <a:latin typeface="Arial"/>
                <a:cs typeface="Arial"/>
              </a:rPr>
              <a:t>i</a:t>
            </a:r>
            <a:r>
              <a:rPr sz="1906" dirty="0">
                <a:latin typeface="Arial"/>
                <a:cs typeface="Arial"/>
              </a:rPr>
              <a:t>an</a:t>
            </a:r>
            <a:r>
              <a:rPr sz="1906" spc="-19" dirty="0">
                <a:latin typeface="Arial"/>
                <a:cs typeface="Arial"/>
              </a:rPr>
              <a:t>t</a:t>
            </a:r>
            <a:r>
              <a:rPr sz="1906" dirty="0" smtClean="0">
                <a:latin typeface="Arial"/>
                <a:cs typeface="Arial"/>
              </a:rPr>
              <a:t>)</a:t>
            </a:r>
            <a:r>
              <a:rPr lang="en-US" sz="1906" dirty="0" smtClean="0">
                <a:latin typeface="Arial"/>
                <a:cs typeface="Arial"/>
              </a:rPr>
              <a:t> </a:t>
            </a:r>
            <a:r>
              <a:rPr lang="en-US" sz="1906" baseline="30000" dirty="0" smtClean="0">
                <a:latin typeface="Arial"/>
                <a:cs typeface="Arial"/>
              </a:rPr>
              <a:t>[</a:t>
            </a:r>
            <a:r>
              <a:rPr lang="en-US" sz="1906" baseline="30000" dirty="0" err="1" smtClean="0">
                <a:latin typeface="Arial"/>
                <a:cs typeface="Arial"/>
              </a:rPr>
              <a:t>Alur</a:t>
            </a:r>
            <a:r>
              <a:rPr lang="en-US" sz="1906" baseline="30000" dirty="0" smtClean="0">
                <a:latin typeface="Arial"/>
                <a:cs typeface="Arial"/>
              </a:rPr>
              <a:t> et al]</a:t>
            </a:r>
            <a:r>
              <a:rPr sz="1906" dirty="0" smtClean="0">
                <a:latin typeface="Arial"/>
                <a:cs typeface="Arial"/>
              </a:rPr>
              <a:t>.</a:t>
            </a:r>
            <a:endParaRPr sz="1906" dirty="0">
              <a:latin typeface="Arial"/>
              <a:cs typeface="Arial"/>
            </a:endParaRPr>
          </a:p>
        </p:txBody>
      </p:sp>
    </p:spTree>
    <p:extLst>
      <p:ext uri="{BB962C8B-B14F-4D97-AF65-F5344CB8AC3E}">
        <p14:creationId xmlns:p14="http://schemas.microsoft.com/office/powerpoint/2010/main" val="233658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object 116"/>
          <p:cNvSpPr txBox="1">
            <a:spLocks noGrp="1"/>
          </p:cNvSpPr>
          <p:nvPr>
            <p:ph type="title"/>
          </p:nvPr>
        </p:nvSpPr>
        <p:spPr>
          <a:xfrm>
            <a:off x="525065" y="184548"/>
            <a:ext cx="11761470" cy="615553"/>
          </a:xfrm>
          <a:prstGeom prst="rect">
            <a:avLst/>
          </a:prstGeom>
        </p:spPr>
        <p:txBody>
          <a:bodyPr vert="horz" wrap="square" lIns="0" tIns="0" rIns="0" bIns="0" rtlCol="0" anchor="b">
            <a:spAutoFit/>
          </a:bodyPr>
          <a:lstStyle/>
          <a:p>
            <a:pPr>
              <a:lnSpc>
                <a:spcPct val="100000"/>
              </a:lnSpc>
            </a:pPr>
            <a:r>
              <a:rPr sz="6000" baseline="-12152" dirty="0"/>
              <a:t>R</a:t>
            </a:r>
            <a:r>
              <a:rPr sz="6000" spc="-14" baseline="-12152" dirty="0"/>
              <a:t>eac</a:t>
            </a:r>
            <a:r>
              <a:rPr sz="6000" spc="-7" baseline="-12152" dirty="0"/>
              <a:t>h</a:t>
            </a:r>
            <a:r>
              <a:rPr sz="6000" spc="-29" baseline="-12152" dirty="0"/>
              <a:t>a</a:t>
            </a:r>
            <a:r>
              <a:rPr sz="6000" spc="-7" baseline="-12152" dirty="0"/>
              <a:t>bili</a:t>
            </a:r>
            <a:r>
              <a:rPr sz="6000" baseline="-12152" dirty="0"/>
              <a:t>ty</a:t>
            </a:r>
            <a:r>
              <a:rPr sz="6000" spc="-29" baseline="-12152" dirty="0"/>
              <a:t> </a:t>
            </a:r>
            <a:r>
              <a:rPr sz="6000" baseline="-12152" dirty="0"/>
              <a:t>w</a:t>
            </a:r>
            <a:r>
              <a:rPr sz="6000" spc="-21" baseline="-12152" dirty="0"/>
              <a:t>i</a:t>
            </a:r>
            <a:r>
              <a:rPr sz="6000" baseline="-12152" dirty="0"/>
              <a:t>th</a:t>
            </a:r>
            <a:r>
              <a:rPr sz="6000" spc="-29" baseline="-12152" dirty="0"/>
              <a:t> </a:t>
            </a:r>
            <a:r>
              <a:rPr sz="6000" spc="-7" baseline="-12152" dirty="0"/>
              <a:t>L</a:t>
            </a:r>
            <a:r>
              <a:rPr sz="6000" baseline="-12152" dirty="0"/>
              <a:t>HA </a:t>
            </a:r>
            <a:r>
              <a:rPr sz="2000" spc="-14" dirty="0"/>
              <a:t>[H</a:t>
            </a:r>
            <a:r>
              <a:rPr sz="2000" spc="-10" dirty="0"/>
              <a:t>al</a:t>
            </a:r>
            <a:r>
              <a:rPr sz="2000" spc="-29" dirty="0"/>
              <a:t>b</a:t>
            </a:r>
            <a:r>
              <a:rPr sz="2000" spc="24" dirty="0"/>
              <a:t>w</a:t>
            </a:r>
            <a:r>
              <a:rPr sz="2000" spc="-10" dirty="0"/>
              <a:t>ac</a:t>
            </a:r>
            <a:r>
              <a:rPr sz="2000" spc="-14" dirty="0"/>
              <a:t>h</a:t>
            </a:r>
            <a:r>
              <a:rPr sz="2000" spc="-10" dirty="0"/>
              <a:t>s,</a:t>
            </a:r>
            <a:r>
              <a:rPr sz="2000" spc="-5" dirty="0"/>
              <a:t> </a:t>
            </a:r>
            <a:r>
              <a:rPr sz="2000" spc="-19" dirty="0"/>
              <a:t>H</a:t>
            </a:r>
            <a:r>
              <a:rPr sz="2000" spc="-10" dirty="0"/>
              <a:t>e</a:t>
            </a:r>
            <a:r>
              <a:rPr sz="2000" spc="-14" dirty="0"/>
              <a:t>n</a:t>
            </a:r>
            <a:r>
              <a:rPr sz="2000" spc="-5" dirty="0"/>
              <a:t>zi</a:t>
            </a:r>
            <a:r>
              <a:rPr sz="2000" spc="-14" dirty="0"/>
              <a:t>ng</a:t>
            </a:r>
            <a:r>
              <a:rPr sz="2000" spc="-10" dirty="0"/>
              <a:t>er,</a:t>
            </a:r>
            <a:r>
              <a:rPr sz="2000" spc="10" dirty="0"/>
              <a:t> </a:t>
            </a:r>
            <a:r>
              <a:rPr sz="2000" spc="-10" dirty="0"/>
              <a:t>93</a:t>
            </a:r>
            <a:r>
              <a:rPr sz="2000" spc="-14" dirty="0"/>
              <a:t>-</a:t>
            </a:r>
            <a:r>
              <a:rPr sz="2000" spc="-10" dirty="0"/>
              <a:t>9</a:t>
            </a:r>
            <a:r>
              <a:rPr sz="2000" dirty="0"/>
              <a:t>7</a:t>
            </a:r>
            <a:r>
              <a:rPr sz="2000" spc="-10" dirty="0"/>
              <a:t>]</a:t>
            </a:r>
            <a:endParaRPr sz="2000" dirty="0"/>
          </a:p>
        </p:txBody>
      </p:sp>
      <p:sp>
        <p:nvSpPr>
          <p:cNvPr id="137" name="object 137"/>
          <p:cNvSpPr txBox="1">
            <a:spLocks noGrp="1"/>
          </p:cNvSpPr>
          <p:nvPr>
            <p:ph type="sldNum" sz="quarter" idx="12"/>
          </p:nvPr>
        </p:nvSpPr>
        <p:spPr>
          <a:prstGeom prst="rect">
            <a:avLst/>
          </a:prstGeom>
        </p:spPr>
        <p:txBody>
          <a:bodyPr vert="horz" wrap="square" lIns="0" tIns="0" rIns="0" bIns="0" rtlCol="0">
            <a:spAutoFit/>
          </a:bodyPr>
          <a:lstStyle/>
          <a:p>
            <a:pPr marL="24204"/>
            <a:fld id="{81D60167-4931-47E6-BA6A-407CBD079E47}" type="slidenum">
              <a:rPr dirty="0"/>
              <a:pPr marL="24204"/>
              <a:t>21</a:t>
            </a:fld>
            <a:endParaRPr dirty="0"/>
          </a:p>
        </p:txBody>
      </p:sp>
      <p:grpSp>
        <p:nvGrpSpPr>
          <p:cNvPr id="47" name="Group 46"/>
          <p:cNvGrpSpPr/>
          <p:nvPr/>
        </p:nvGrpSpPr>
        <p:grpSpPr>
          <a:xfrm>
            <a:off x="966787" y="1291044"/>
            <a:ext cx="9044175" cy="5465044"/>
            <a:chOff x="2438212" y="1813912"/>
            <a:chExt cx="7487726" cy="4451232"/>
          </a:xfrm>
        </p:grpSpPr>
        <p:sp>
          <p:nvSpPr>
            <p:cNvPr id="4" name="object 4"/>
            <p:cNvSpPr/>
            <p:nvPr/>
          </p:nvSpPr>
          <p:spPr>
            <a:xfrm>
              <a:off x="2928115" y="4895643"/>
              <a:ext cx="4168038" cy="1369501"/>
            </a:xfrm>
            <a:prstGeom prst="rect">
              <a:avLst/>
            </a:prstGeom>
            <a:blipFill>
              <a:blip r:embed="rId3" cstate="print"/>
              <a:stretch>
                <a:fillRect/>
              </a:stretch>
            </a:blipFill>
          </p:spPr>
          <p:txBody>
            <a:bodyPr wrap="square" lIns="0" tIns="0" rIns="0" bIns="0" rtlCol="0"/>
            <a:lstStyle/>
            <a:p>
              <a:endParaRPr sz="1906"/>
            </a:p>
          </p:txBody>
        </p:sp>
        <p:sp>
          <p:nvSpPr>
            <p:cNvPr id="5" name="object 5"/>
            <p:cNvSpPr/>
            <p:nvPr/>
          </p:nvSpPr>
          <p:spPr>
            <a:xfrm>
              <a:off x="2904878" y="4872408"/>
              <a:ext cx="4168050" cy="1368171"/>
            </a:xfrm>
            <a:custGeom>
              <a:avLst/>
              <a:gdLst/>
              <a:ahLst/>
              <a:cxnLst/>
              <a:rect l="l" t="t" r="r" b="b"/>
              <a:pathLst>
                <a:path w="4373880" h="1435734">
                  <a:moveTo>
                    <a:pt x="4373867" y="1196339"/>
                  </a:moveTo>
                  <a:lnTo>
                    <a:pt x="4373867" y="239267"/>
                  </a:lnTo>
                  <a:lnTo>
                    <a:pt x="4370705" y="200349"/>
                  </a:lnTo>
                  <a:lnTo>
                    <a:pt x="4354889" y="145946"/>
                  </a:lnTo>
                  <a:lnTo>
                    <a:pt x="4327294" y="97767"/>
                  </a:lnTo>
                  <a:lnTo>
                    <a:pt x="4289618" y="57447"/>
                  </a:lnTo>
                  <a:lnTo>
                    <a:pt x="4243558" y="26622"/>
                  </a:lnTo>
                  <a:lnTo>
                    <a:pt x="4190811" y="6928"/>
                  </a:lnTo>
                  <a:lnTo>
                    <a:pt x="4152770" y="790"/>
                  </a:lnTo>
                  <a:lnTo>
                    <a:pt x="4133075" y="0"/>
                  </a:lnTo>
                  <a:lnTo>
                    <a:pt x="239267" y="0"/>
                  </a:lnTo>
                  <a:lnTo>
                    <a:pt x="200349" y="3119"/>
                  </a:lnTo>
                  <a:lnTo>
                    <a:pt x="145946" y="18740"/>
                  </a:lnTo>
                  <a:lnTo>
                    <a:pt x="97767" y="46036"/>
                  </a:lnTo>
                  <a:lnTo>
                    <a:pt x="57447" y="83373"/>
                  </a:lnTo>
                  <a:lnTo>
                    <a:pt x="26622" y="129114"/>
                  </a:lnTo>
                  <a:lnTo>
                    <a:pt x="6928" y="181624"/>
                  </a:lnTo>
                  <a:lnTo>
                    <a:pt x="790" y="219584"/>
                  </a:lnTo>
                  <a:lnTo>
                    <a:pt x="0" y="239267"/>
                  </a:lnTo>
                  <a:lnTo>
                    <a:pt x="0" y="1196339"/>
                  </a:lnTo>
                  <a:lnTo>
                    <a:pt x="3119" y="1235258"/>
                  </a:lnTo>
                  <a:lnTo>
                    <a:pt x="18740" y="1289661"/>
                  </a:lnTo>
                  <a:lnTo>
                    <a:pt x="46036" y="1337840"/>
                  </a:lnTo>
                  <a:lnTo>
                    <a:pt x="83373" y="1378160"/>
                  </a:lnTo>
                  <a:lnTo>
                    <a:pt x="129114" y="1408985"/>
                  </a:lnTo>
                  <a:lnTo>
                    <a:pt x="181624" y="1428679"/>
                  </a:lnTo>
                  <a:lnTo>
                    <a:pt x="219584" y="1434817"/>
                  </a:lnTo>
                  <a:lnTo>
                    <a:pt x="239267" y="1435607"/>
                  </a:lnTo>
                  <a:lnTo>
                    <a:pt x="4133075" y="1435607"/>
                  </a:lnTo>
                  <a:lnTo>
                    <a:pt x="4172036" y="1432488"/>
                  </a:lnTo>
                  <a:lnTo>
                    <a:pt x="4226635" y="1416867"/>
                  </a:lnTo>
                  <a:lnTo>
                    <a:pt x="4275112" y="1389570"/>
                  </a:lnTo>
                  <a:lnTo>
                    <a:pt x="4315771" y="1352234"/>
                  </a:lnTo>
                  <a:lnTo>
                    <a:pt x="4346915" y="1306493"/>
                  </a:lnTo>
                  <a:lnTo>
                    <a:pt x="4366846" y="1253983"/>
                  </a:lnTo>
                  <a:lnTo>
                    <a:pt x="4373066" y="1216023"/>
                  </a:lnTo>
                  <a:lnTo>
                    <a:pt x="4373867" y="1196339"/>
                  </a:lnTo>
                  <a:close/>
                </a:path>
              </a:pathLst>
            </a:custGeom>
            <a:solidFill>
              <a:srgbClr val="DDDDDD"/>
            </a:solidFill>
          </p:spPr>
          <p:txBody>
            <a:bodyPr wrap="square" lIns="0" tIns="0" rIns="0" bIns="0" rtlCol="0"/>
            <a:lstStyle/>
            <a:p>
              <a:endParaRPr sz="1906"/>
            </a:p>
          </p:txBody>
        </p:sp>
        <p:sp>
          <p:nvSpPr>
            <p:cNvPr id="6" name="object 6"/>
            <p:cNvSpPr/>
            <p:nvPr/>
          </p:nvSpPr>
          <p:spPr>
            <a:xfrm>
              <a:off x="2904878" y="4872408"/>
              <a:ext cx="4168050" cy="1368171"/>
            </a:xfrm>
            <a:custGeom>
              <a:avLst/>
              <a:gdLst/>
              <a:ahLst/>
              <a:cxnLst/>
              <a:rect l="l" t="t" r="r" b="b"/>
              <a:pathLst>
                <a:path w="4373880" h="1435734">
                  <a:moveTo>
                    <a:pt x="239267" y="0"/>
                  </a:moveTo>
                  <a:lnTo>
                    <a:pt x="200349" y="3119"/>
                  </a:lnTo>
                  <a:lnTo>
                    <a:pt x="145946" y="18740"/>
                  </a:lnTo>
                  <a:lnTo>
                    <a:pt x="97767" y="46036"/>
                  </a:lnTo>
                  <a:lnTo>
                    <a:pt x="57447" y="83373"/>
                  </a:lnTo>
                  <a:lnTo>
                    <a:pt x="26622" y="129114"/>
                  </a:lnTo>
                  <a:lnTo>
                    <a:pt x="6928" y="181624"/>
                  </a:lnTo>
                  <a:lnTo>
                    <a:pt x="790" y="219584"/>
                  </a:lnTo>
                  <a:lnTo>
                    <a:pt x="0" y="239267"/>
                  </a:lnTo>
                  <a:lnTo>
                    <a:pt x="0" y="1196339"/>
                  </a:lnTo>
                  <a:lnTo>
                    <a:pt x="3119" y="1235258"/>
                  </a:lnTo>
                  <a:lnTo>
                    <a:pt x="18740" y="1289661"/>
                  </a:lnTo>
                  <a:lnTo>
                    <a:pt x="46036" y="1337840"/>
                  </a:lnTo>
                  <a:lnTo>
                    <a:pt x="83373" y="1378160"/>
                  </a:lnTo>
                  <a:lnTo>
                    <a:pt x="129114" y="1408985"/>
                  </a:lnTo>
                  <a:lnTo>
                    <a:pt x="181624" y="1428679"/>
                  </a:lnTo>
                  <a:lnTo>
                    <a:pt x="219584" y="1434817"/>
                  </a:lnTo>
                  <a:lnTo>
                    <a:pt x="239267" y="1435607"/>
                  </a:lnTo>
                  <a:lnTo>
                    <a:pt x="4133075" y="1435607"/>
                  </a:lnTo>
                  <a:lnTo>
                    <a:pt x="4172036" y="1432488"/>
                  </a:lnTo>
                  <a:lnTo>
                    <a:pt x="4226635" y="1416867"/>
                  </a:lnTo>
                  <a:lnTo>
                    <a:pt x="4275112" y="1389570"/>
                  </a:lnTo>
                  <a:lnTo>
                    <a:pt x="4315771" y="1352234"/>
                  </a:lnTo>
                  <a:lnTo>
                    <a:pt x="4346915" y="1306493"/>
                  </a:lnTo>
                  <a:lnTo>
                    <a:pt x="4366846" y="1253983"/>
                  </a:lnTo>
                  <a:lnTo>
                    <a:pt x="4373066" y="1216023"/>
                  </a:lnTo>
                  <a:lnTo>
                    <a:pt x="4373867" y="1196339"/>
                  </a:lnTo>
                  <a:lnTo>
                    <a:pt x="4373867" y="239267"/>
                  </a:lnTo>
                  <a:lnTo>
                    <a:pt x="4370705" y="200349"/>
                  </a:lnTo>
                  <a:lnTo>
                    <a:pt x="4354889" y="145946"/>
                  </a:lnTo>
                  <a:lnTo>
                    <a:pt x="4327294" y="97767"/>
                  </a:lnTo>
                  <a:lnTo>
                    <a:pt x="4289618" y="57447"/>
                  </a:lnTo>
                  <a:lnTo>
                    <a:pt x="4243558" y="26622"/>
                  </a:lnTo>
                  <a:lnTo>
                    <a:pt x="4190811" y="6928"/>
                  </a:lnTo>
                  <a:lnTo>
                    <a:pt x="4152770" y="790"/>
                  </a:lnTo>
                  <a:lnTo>
                    <a:pt x="4133075" y="0"/>
                  </a:lnTo>
                  <a:lnTo>
                    <a:pt x="239267" y="0"/>
                  </a:lnTo>
                  <a:close/>
                </a:path>
              </a:pathLst>
            </a:custGeom>
            <a:ln w="12699">
              <a:solidFill>
                <a:srgbClr val="000000"/>
              </a:solidFill>
            </a:ln>
          </p:spPr>
          <p:txBody>
            <a:bodyPr wrap="square" lIns="0" tIns="0" rIns="0" bIns="0" rtlCol="0"/>
            <a:lstStyle/>
            <a:p>
              <a:endParaRPr sz="1906"/>
            </a:p>
          </p:txBody>
        </p:sp>
        <p:sp>
          <p:nvSpPr>
            <p:cNvPr id="7" name="object 7"/>
            <p:cNvSpPr/>
            <p:nvPr/>
          </p:nvSpPr>
          <p:spPr>
            <a:xfrm>
              <a:off x="7968975" y="4343775"/>
              <a:ext cx="1120073" cy="856847"/>
            </a:xfrm>
            <a:custGeom>
              <a:avLst/>
              <a:gdLst/>
              <a:ahLst/>
              <a:cxnLst/>
              <a:rect l="l" t="t" r="r" b="b"/>
              <a:pathLst>
                <a:path w="1175384" h="899160">
                  <a:moveTo>
                    <a:pt x="1175003" y="499871"/>
                  </a:moveTo>
                  <a:lnTo>
                    <a:pt x="1175003" y="0"/>
                  </a:lnTo>
                  <a:lnTo>
                    <a:pt x="445007" y="0"/>
                  </a:lnTo>
                  <a:lnTo>
                    <a:pt x="0" y="614171"/>
                  </a:lnTo>
                  <a:lnTo>
                    <a:pt x="0" y="899159"/>
                  </a:lnTo>
                  <a:lnTo>
                    <a:pt x="315467" y="899159"/>
                  </a:lnTo>
                  <a:lnTo>
                    <a:pt x="1175003" y="499871"/>
                  </a:lnTo>
                  <a:close/>
                </a:path>
              </a:pathLst>
            </a:custGeom>
            <a:solidFill>
              <a:srgbClr val="6598FF"/>
            </a:solidFill>
          </p:spPr>
          <p:txBody>
            <a:bodyPr wrap="square" lIns="0" tIns="0" rIns="0" bIns="0" rtlCol="0"/>
            <a:lstStyle/>
            <a:p>
              <a:endParaRPr sz="1906"/>
            </a:p>
          </p:txBody>
        </p:sp>
        <p:sp>
          <p:nvSpPr>
            <p:cNvPr id="8" name="object 8"/>
            <p:cNvSpPr/>
            <p:nvPr/>
          </p:nvSpPr>
          <p:spPr>
            <a:xfrm>
              <a:off x="7968975" y="4343775"/>
              <a:ext cx="1120073" cy="856847"/>
            </a:xfrm>
            <a:custGeom>
              <a:avLst/>
              <a:gdLst/>
              <a:ahLst/>
              <a:cxnLst/>
              <a:rect l="l" t="t" r="r" b="b"/>
              <a:pathLst>
                <a:path w="1175384" h="899160">
                  <a:moveTo>
                    <a:pt x="445007" y="0"/>
                  </a:moveTo>
                  <a:lnTo>
                    <a:pt x="0" y="614171"/>
                  </a:lnTo>
                  <a:lnTo>
                    <a:pt x="0" y="899159"/>
                  </a:lnTo>
                  <a:lnTo>
                    <a:pt x="315467" y="899159"/>
                  </a:lnTo>
                  <a:lnTo>
                    <a:pt x="1175003" y="499871"/>
                  </a:lnTo>
                  <a:lnTo>
                    <a:pt x="1175003" y="0"/>
                  </a:lnTo>
                  <a:lnTo>
                    <a:pt x="445007" y="0"/>
                  </a:lnTo>
                  <a:close/>
                </a:path>
              </a:pathLst>
            </a:custGeom>
            <a:ln w="9524">
              <a:solidFill>
                <a:srgbClr val="000000"/>
              </a:solidFill>
            </a:ln>
          </p:spPr>
          <p:txBody>
            <a:bodyPr wrap="square" lIns="0" tIns="0" rIns="0" bIns="0" rtlCol="0"/>
            <a:lstStyle/>
            <a:p>
              <a:endParaRPr sz="1906"/>
            </a:p>
          </p:txBody>
        </p:sp>
        <p:sp>
          <p:nvSpPr>
            <p:cNvPr id="9" name="object 9"/>
            <p:cNvSpPr/>
            <p:nvPr/>
          </p:nvSpPr>
          <p:spPr>
            <a:xfrm>
              <a:off x="5566900" y="3508713"/>
              <a:ext cx="1120073" cy="856847"/>
            </a:xfrm>
            <a:custGeom>
              <a:avLst/>
              <a:gdLst/>
              <a:ahLst/>
              <a:cxnLst/>
              <a:rect l="l" t="t" r="r" b="b"/>
              <a:pathLst>
                <a:path w="1175385" h="899160">
                  <a:moveTo>
                    <a:pt x="1175003" y="499871"/>
                  </a:moveTo>
                  <a:lnTo>
                    <a:pt x="1175003" y="0"/>
                  </a:lnTo>
                  <a:lnTo>
                    <a:pt x="445007" y="0"/>
                  </a:lnTo>
                  <a:lnTo>
                    <a:pt x="0" y="614171"/>
                  </a:lnTo>
                  <a:lnTo>
                    <a:pt x="0" y="899159"/>
                  </a:lnTo>
                  <a:lnTo>
                    <a:pt x="313943" y="899159"/>
                  </a:lnTo>
                  <a:lnTo>
                    <a:pt x="1175003" y="499871"/>
                  </a:lnTo>
                  <a:close/>
                </a:path>
              </a:pathLst>
            </a:custGeom>
            <a:solidFill>
              <a:srgbClr val="6598FF"/>
            </a:solidFill>
          </p:spPr>
          <p:txBody>
            <a:bodyPr wrap="square" lIns="0" tIns="0" rIns="0" bIns="0" rtlCol="0"/>
            <a:lstStyle/>
            <a:p>
              <a:endParaRPr sz="1906"/>
            </a:p>
          </p:txBody>
        </p:sp>
        <p:sp>
          <p:nvSpPr>
            <p:cNvPr id="10" name="object 10"/>
            <p:cNvSpPr/>
            <p:nvPr/>
          </p:nvSpPr>
          <p:spPr>
            <a:xfrm>
              <a:off x="5566900" y="3508713"/>
              <a:ext cx="1120073" cy="856847"/>
            </a:xfrm>
            <a:custGeom>
              <a:avLst/>
              <a:gdLst/>
              <a:ahLst/>
              <a:cxnLst/>
              <a:rect l="l" t="t" r="r" b="b"/>
              <a:pathLst>
                <a:path w="1175385" h="899160">
                  <a:moveTo>
                    <a:pt x="445007" y="0"/>
                  </a:moveTo>
                  <a:lnTo>
                    <a:pt x="0" y="614171"/>
                  </a:lnTo>
                  <a:lnTo>
                    <a:pt x="0" y="899159"/>
                  </a:lnTo>
                  <a:lnTo>
                    <a:pt x="313943" y="899159"/>
                  </a:lnTo>
                  <a:lnTo>
                    <a:pt x="1175003" y="499871"/>
                  </a:lnTo>
                  <a:lnTo>
                    <a:pt x="1175003" y="0"/>
                  </a:lnTo>
                  <a:lnTo>
                    <a:pt x="445007" y="0"/>
                  </a:lnTo>
                  <a:close/>
                </a:path>
              </a:pathLst>
            </a:custGeom>
            <a:ln w="9524">
              <a:solidFill>
                <a:srgbClr val="000000"/>
              </a:solidFill>
            </a:ln>
          </p:spPr>
          <p:txBody>
            <a:bodyPr wrap="square" lIns="0" tIns="0" rIns="0" bIns="0" rtlCol="0"/>
            <a:lstStyle/>
            <a:p>
              <a:endParaRPr sz="1906"/>
            </a:p>
          </p:txBody>
        </p:sp>
        <p:sp>
          <p:nvSpPr>
            <p:cNvPr id="11" name="object 11"/>
            <p:cNvSpPr/>
            <p:nvPr/>
          </p:nvSpPr>
          <p:spPr>
            <a:xfrm>
              <a:off x="2922306" y="2891506"/>
              <a:ext cx="72614" cy="1532158"/>
            </a:xfrm>
            <a:custGeom>
              <a:avLst/>
              <a:gdLst/>
              <a:ahLst/>
              <a:cxnLst/>
              <a:rect l="l" t="t" r="r" b="b"/>
              <a:pathLst>
                <a:path w="76200" h="1607820">
                  <a:moveTo>
                    <a:pt x="76199" y="76187"/>
                  </a:moveTo>
                  <a:lnTo>
                    <a:pt x="38099" y="0"/>
                  </a:lnTo>
                  <a:lnTo>
                    <a:pt x="0" y="76187"/>
                  </a:lnTo>
                  <a:lnTo>
                    <a:pt x="33515" y="76187"/>
                  </a:lnTo>
                  <a:lnTo>
                    <a:pt x="33527" y="63995"/>
                  </a:lnTo>
                  <a:lnTo>
                    <a:pt x="35051" y="60947"/>
                  </a:lnTo>
                  <a:lnTo>
                    <a:pt x="38099" y="59423"/>
                  </a:lnTo>
                  <a:lnTo>
                    <a:pt x="41147" y="60947"/>
                  </a:lnTo>
                  <a:lnTo>
                    <a:pt x="42671" y="63995"/>
                  </a:lnTo>
                  <a:lnTo>
                    <a:pt x="42671" y="76187"/>
                  </a:lnTo>
                  <a:lnTo>
                    <a:pt x="76199" y="76187"/>
                  </a:lnTo>
                  <a:close/>
                </a:path>
                <a:path w="76200" h="1607820">
                  <a:moveTo>
                    <a:pt x="42659" y="76187"/>
                  </a:moveTo>
                  <a:lnTo>
                    <a:pt x="33515" y="76187"/>
                  </a:lnTo>
                  <a:lnTo>
                    <a:pt x="32003" y="1603235"/>
                  </a:lnTo>
                  <a:lnTo>
                    <a:pt x="33527" y="1606283"/>
                  </a:lnTo>
                  <a:lnTo>
                    <a:pt x="36575" y="1607807"/>
                  </a:lnTo>
                  <a:lnTo>
                    <a:pt x="39623" y="1606283"/>
                  </a:lnTo>
                  <a:lnTo>
                    <a:pt x="41147" y="1603235"/>
                  </a:lnTo>
                  <a:lnTo>
                    <a:pt x="42659" y="76187"/>
                  </a:lnTo>
                  <a:close/>
                </a:path>
                <a:path w="76200" h="1607820">
                  <a:moveTo>
                    <a:pt x="42671" y="63995"/>
                  </a:moveTo>
                  <a:lnTo>
                    <a:pt x="41147" y="60947"/>
                  </a:lnTo>
                  <a:lnTo>
                    <a:pt x="38099" y="59423"/>
                  </a:lnTo>
                  <a:lnTo>
                    <a:pt x="35051" y="60947"/>
                  </a:lnTo>
                  <a:lnTo>
                    <a:pt x="33527" y="63995"/>
                  </a:lnTo>
                  <a:lnTo>
                    <a:pt x="33515" y="76187"/>
                  </a:lnTo>
                  <a:lnTo>
                    <a:pt x="42659" y="76187"/>
                  </a:lnTo>
                  <a:lnTo>
                    <a:pt x="42671" y="63995"/>
                  </a:lnTo>
                  <a:close/>
                </a:path>
                <a:path w="76200" h="1607820">
                  <a:moveTo>
                    <a:pt x="42671" y="76187"/>
                  </a:moveTo>
                  <a:lnTo>
                    <a:pt x="42671" y="63995"/>
                  </a:lnTo>
                  <a:lnTo>
                    <a:pt x="42659" y="76187"/>
                  </a:lnTo>
                  <a:close/>
                </a:path>
              </a:pathLst>
            </a:custGeom>
            <a:solidFill>
              <a:srgbClr val="000000"/>
            </a:solidFill>
          </p:spPr>
          <p:txBody>
            <a:bodyPr wrap="square" lIns="0" tIns="0" rIns="0" bIns="0" rtlCol="0"/>
            <a:lstStyle/>
            <a:p>
              <a:endParaRPr sz="1906"/>
            </a:p>
          </p:txBody>
        </p:sp>
        <p:sp>
          <p:nvSpPr>
            <p:cNvPr id="12" name="object 12"/>
            <p:cNvSpPr/>
            <p:nvPr/>
          </p:nvSpPr>
          <p:spPr>
            <a:xfrm>
              <a:off x="2838073" y="4221784"/>
              <a:ext cx="1777836" cy="72614"/>
            </a:xfrm>
            <a:custGeom>
              <a:avLst/>
              <a:gdLst/>
              <a:ahLst/>
              <a:cxnLst/>
              <a:rect l="l" t="t" r="r" b="b"/>
              <a:pathLst>
                <a:path w="1865629" h="76200">
                  <a:moveTo>
                    <a:pt x="1805927" y="38099"/>
                  </a:moveTo>
                  <a:lnTo>
                    <a:pt x="1804403" y="33527"/>
                  </a:lnTo>
                  <a:lnTo>
                    <a:pt x="4571" y="32003"/>
                  </a:lnTo>
                  <a:lnTo>
                    <a:pt x="1523" y="32003"/>
                  </a:lnTo>
                  <a:lnTo>
                    <a:pt x="0" y="36575"/>
                  </a:lnTo>
                  <a:lnTo>
                    <a:pt x="1523" y="39623"/>
                  </a:lnTo>
                  <a:lnTo>
                    <a:pt x="4571" y="41147"/>
                  </a:lnTo>
                  <a:lnTo>
                    <a:pt x="1801355" y="42671"/>
                  </a:lnTo>
                  <a:lnTo>
                    <a:pt x="1804403" y="41147"/>
                  </a:lnTo>
                  <a:lnTo>
                    <a:pt x="1805927" y="38099"/>
                  </a:lnTo>
                  <a:close/>
                </a:path>
                <a:path w="1865629" h="76200">
                  <a:moveTo>
                    <a:pt x="1865363" y="38099"/>
                  </a:moveTo>
                  <a:lnTo>
                    <a:pt x="1789163" y="0"/>
                  </a:lnTo>
                  <a:lnTo>
                    <a:pt x="1789163" y="33517"/>
                  </a:lnTo>
                  <a:lnTo>
                    <a:pt x="1804403" y="33527"/>
                  </a:lnTo>
                  <a:lnTo>
                    <a:pt x="1805927" y="38099"/>
                  </a:lnTo>
                  <a:lnTo>
                    <a:pt x="1805927" y="67817"/>
                  </a:lnTo>
                  <a:lnTo>
                    <a:pt x="1865363" y="38099"/>
                  </a:lnTo>
                  <a:close/>
                </a:path>
                <a:path w="1865629" h="76200">
                  <a:moveTo>
                    <a:pt x="1805927" y="67817"/>
                  </a:moveTo>
                  <a:lnTo>
                    <a:pt x="1805927" y="38099"/>
                  </a:lnTo>
                  <a:lnTo>
                    <a:pt x="1804403" y="41147"/>
                  </a:lnTo>
                  <a:lnTo>
                    <a:pt x="1801355" y="42671"/>
                  </a:lnTo>
                  <a:lnTo>
                    <a:pt x="1789163" y="42661"/>
                  </a:lnTo>
                  <a:lnTo>
                    <a:pt x="1789163" y="76199"/>
                  </a:lnTo>
                  <a:lnTo>
                    <a:pt x="1805927" y="67817"/>
                  </a:lnTo>
                  <a:close/>
                </a:path>
              </a:pathLst>
            </a:custGeom>
            <a:solidFill>
              <a:srgbClr val="000000"/>
            </a:solidFill>
          </p:spPr>
          <p:txBody>
            <a:bodyPr wrap="square" lIns="0" tIns="0" rIns="0" bIns="0" rtlCol="0"/>
            <a:lstStyle/>
            <a:p>
              <a:endParaRPr sz="1906"/>
            </a:p>
          </p:txBody>
        </p:sp>
        <p:sp>
          <p:nvSpPr>
            <p:cNvPr id="13" name="object 13"/>
            <p:cNvSpPr/>
            <p:nvPr/>
          </p:nvSpPr>
          <p:spPr>
            <a:xfrm>
              <a:off x="3129982" y="3768672"/>
              <a:ext cx="296508" cy="273513"/>
            </a:xfrm>
            <a:custGeom>
              <a:avLst/>
              <a:gdLst/>
              <a:ahLst/>
              <a:cxnLst/>
              <a:rect l="l" t="t" r="r" b="b"/>
              <a:pathLst>
                <a:path w="311150" h="287020">
                  <a:moveTo>
                    <a:pt x="310895" y="286511"/>
                  </a:moveTo>
                  <a:lnTo>
                    <a:pt x="310895" y="0"/>
                  </a:lnTo>
                  <a:lnTo>
                    <a:pt x="0" y="0"/>
                  </a:lnTo>
                  <a:lnTo>
                    <a:pt x="0" y="286511"/>
                  </a:lnTo>
                  <a:lnTo>
                    <a:pt x="310895" y="286511"/>
                  </a:lnTo>
                  <a:close/>
                </a:path>
              </a:pathLst>
            </a:custGeom>
            <a:solidFill>
              <a:srgbClr val="0000FF"/>
            </a:solidFill>
          </p:spPr>
          <p:txBody>
            <a:bodyPr wrap="square" lIns="0" tIns="0" rIns="0" bIns="0" rtlCol="0"/>
            <a:lstStyle/>
            <a:p>
              <a:endParaRPr sz="1906"/>
            </a:p>
          </p:txBody>
        </p:sp>
        <p:sp>
          <p:nvSpPr>
            <p:cNvPr id="14" name="object 14"/>
            <p:cNvSpPr/>
            <p:nvPr/>
          </p:nvSpPr>
          <p:spPr>
            <a:xfrm>
              <a:off x="3129982" y="3768672"/>
              <a:ext cx="296508" cy="273513"/>
            </a:xfrm>
            <a:custGeom>
              <a:avLst/>
              <a:gdLst/>
              <a:ahLst/>
              <a:cxnLst/>
              <a:rect l="l" t="t" r="r" b="b"/>
              <a:pathLst>
                <a:path w="311150" h="287020">
                  <a:moveTo>
                    <a:pt x="1523" y="0"/>
                  </a:moveTo>
                  <a:lnTo>
                    <a:pt x="0" y="0"/>
                  </a:lnTo>
                  <a:lnTo>
                    <a:pt x="0" y="1523"/>
                  </a:lnTo>
                  <a:lnTo>
                    <a:pt x="0" y="284987"/>
                  </a:lnTo>
                  <a:lnTo>
                    <a:pt x="0" y="286511"/>
                  </a:lnTo>
                  <a:lnTo>
                    <a:pt x="1523" y="286511"/>
                  </a:lnTo>
                  <a:lnTo>
                    <a:pt x="309371" y="286511"/>
                  </a:lnTo>
                  <a:lnTo>
                    <a:pt x="310895" y="286511"/>
                  </a:lnTo>
                  <a:lnTo>
                    <a:pt x="310895" y="284987"/>
                  </a:lnTo>
                  <a:lnTo>
                    <a:pt x="310895" y="1523"/>
                  </a:lnTo>
                  <a:lnTo>
                    <a:pt x="310895" y="0"/>
                  </a:lnTo>
                  <a:lnTo>
                    <a:pt x="309371" y="0"/>
                  </a:lnTo>
                  <a:lnTo>
                    <a:pt x="1523" y="0"/>
                  </a:lnTo>
                  <a:close/>
                </a:path>
              </a:pathLst>
            </a:custGeom>
            <a:ln w="9524">
              <a:solidFill>
                <a:srgbClr val="000000"/>
              </a:solidFill>
            </a:ln>
          </p:spPr>
          <p:txBody>
            <a:bodyPr wrap="square" lIns="0" tIns="0" rIns="0" bIns="0" rtlCol="0"/>
            <a:lstStyle/>
            <a:p>
              <a:endParaRPr sz="1906"/>
            </a:p>
          </p:txBody>
        </p:sp>
        <p:sp>
          <p:nvSpPr>
            <p:cNvPr id="15" name="object 15"/>
            <p:cNvSpPr/>
            <p:nvPr/>
          </p:nvSpPr>
          <p:spPr>
            <a:xfrm>
              <a:off x="3491601" y="2855198"/>
              <a:ext cx="222682" cy="312241"/>
            </a:xfrm>
            <a:custGeom>
              <a:avLst/>
              <a:gdLst/>
              <a:ahLst/>
              <a:cxnLst/>
              <a:rect l="l" t="t" r="r" b="b"/>
              <a:pathLst>
                <a:path w="233680" h="327660">
                  <a:moveTo>
                    <a:pt x="0" y="0"/>
                  </a:moveTo>
                  <a:lnTo>
                    <a:pt x="233171" y="327647"/>
                  </a:lnTo>
                </a:path>
              </a:pathLst>
            </a:custGeom>
            <a:ln w="9524">
              <a:solidFill>
                <a:srgbClr val="000000"/>
              </a:solidFill>
            </a:ln>
          </p:spPr>
          <p:txBody>
            <a:bodyPr wrap="square" lIns="0" tIns="0" rIns="0" bIns="0" rtlCol="0"/>
            <a:lstStyle/>
            <a:p>
              <a:endParaRPr sz="1906"/>
            </a:p>
          </p:txBody>
        </p:sp>
        <p:sp>
          <p:nvSpPr>
            <p:cNvPr id="16" name="object 16"/>
            <p:cNvSpPr/>
            <p:nvPr/>
          </p:nvSpPr>
          <p:spPr>
            <a:xfrm>
              <a:off x="3251974" y="3944398"/>
              <a:ext cx="94398" cy="467756"/>
            </a:xfrm>
            <a:custGeom>
              <a:avLst/>
              <a:gdLst/>
              <a:ahLst/>
              <a:cxnLst/>
              <a:rect l="l" t="t" r="r" b="b"/>
              <a:pathLst>
                <a:path w="99060" h="490854">
                  <a:moveTo>
                    <a:pt x="99059" y="490727"/>
                  </a:moveTo>
                  <a:lnTo>
                    <a:pt x="0" y="0"/>
                  </a:lnTo>
                </a:path>
              </a:pathLst>
            </a:custGeom>
            <a:ln w="9524">
              <a:solidFill>
                <a:srgbClr val="000000"/>
              </a:solidFill>
            </a:ln>
          </p:spPr>
          <p:txBody>
            <a:bodyPr wrap="square" lIns="0" tIns="0" rIns="0" bIns="0" rtlCol="0"/>
            <a:lstStyle/>
            <a:p>
              <a:endParaRPr sz="1906"/>
            </a:p>
          </p:txBody>
        </p:sp>
        <p:sp>
          <p:nvSpPr>
            <p:cNvPr id="17" name="object 17"/>
            <p:cNvSpPr/>
            <p:nvPr/>
          </p:nvSpPr>
          <p:spPr>
            <a:xfrm>
              <a:off x="2957161" y="3195022"/>
              <a:ext cx="1287085" cy="1063192"/>
            </a:xfrm>
            <a:custGeom>
              <a:avLst/>
              <a:gdLst/>
              <a:ahLst/>
              <a:cxnLst/>
              <a:rect l="l" t="t" r="r" b="b"/>
              <a:pathLst>
                <a:path w="1350645" h="1115695">
                  <a:moveTo>
                    <a:pt x="1523" y="0"/>
                  </a:moveTo>
                  <a:lnTo>
                    <a:pt x="0" y="1523"/>
                  </a:lnTo>
                  <a:lnTo>
                    <a:pt x="0" y="1114043"/>
                  </a:lnTo>
                  <a:lnTo>
                    <a:pt x="1523" y="1115567"/>
                  </a:lnTo>
                  <a:lnTo>
                    <a:pt x="1348727" y="1115567"/>
                  </a:lnTo>
                  <a:lnTo>
                    <a:pt x="1350251" y="1114043"/>
                  </a:lnTo>
                  <a:lnTo>
                    <a:pt x="1350251" y="1523"/>
                  </a:lnTo>
                  <a:lnTo>
                    <a:pt x="1348727" y="0"/>
                  </a:lnTo>
                  <a:lnTo>
                    <a:pt x="1523" y="0"/>
                  </a:lnTo>
                  <a:close/>
                </a:path>
              </a:pathLst>
            </a:custGeom>
            <a:ln w="18359">
              <a:solidFill>
                <a:srgbClr val="007F00"/>
              </a:solidFill>
            </a:ln>
          </p:spPr>
          <p:txBody>
            <a:bodyPr wrap="square" lIns="0" tIns="0" rIns="0" bIns="0" rtlCol="0"/>
            <a:lstStyle/>
            <a:p>
              <a:endParaRPr sz="1906"/>
            </a:p>
          </p:txBody>
        </p:sp>
        <p:sp>
          <p:nvSpPr>
            <p:cNvPr id="19" name="object 19"/>
            <p:cNvSpPr/>
            <p:nvPr/>
          </p:nvSpPr>
          <p:spPr>
            <a:xfrm>
              <a:off x="5362129" y="3215352"/>
              <a:ext cx="72614" cy="1532158"/>
            </a:xfrm>
            <a:custGeom>
              <a:avLst/>
              <a:gdLst/>
              <a:ahLst/>
              <a:cxnLst/>
              <a:rect l="l" t="t" r="r" b="b"/>
              <a:pathLst>
                <a:path w="76200" h="1607820">
                  <a:moveTo>
                    <a:pt x="76199" y="76199"/>
                  </a:moveTo>
                  <a:lnTo>
                    <a:pt x="38099" y="0"/>
                  </a:lnTo>
                  <a:lnTo>
                    <a:pt x="0" y="76199"/>
                  </a:lnTo>
                  <a:lnTo>
                    <a:pt x="33515" y="76199"/>
                  </a:lnTo>
                  <a:lnTo>
                    <a:pt x="33527" y="64007"/>
                  </a:lnTo>
                  <a:lnTo>
                    <a:pt x="35051" y="59435"/>
                  </a:lnTo>
                  <a:lnTo>
                    <a:pt x="42671" y="59435"/>
                  </a:lnTo>
                  <a:lnTo>
                    <a:pt x="44195" y="64007"/>
                  </a:lnTo>
                  <a:lnTo>
                    <a:pt x="44195" y="76199"/>
                  </a:lnTo>
                  <a:lnTo>
                    <a:pt x="76199" y="76199"/>
                  </a:lnTo>
                  <a:close/>
                </a:path>
                <a:path w="76200" h="1607820">
                  <a:moveTo>
                    <a:pt x="44183" y="76199"/>
                  </a:moveTo>
                  <a:lnTo>
                    <a:pt x="33515" y="76199"/>
                  </a:lnTo>
                  <a:lnTo>
                    <a:pt x="32003" y="1603247"/>
                  </a:lnTo>
                  <a:lnTo>
                    <a:pt x="33527" y="1606295"/>
                  </a:lnTo>
                  <a:lnTo>
                    <a:pt x="36575" y="1607819"/>
                  </a:lnTo>
                  <a:lnTo>
                    <a:pt x="41147" y="1606295"/>
                  </a:lnTo>
                  <a:lnTo>
                    <a:pt x="42671" y="1603247"/>
                  </a:lnTo>
                  <a:lnTo>
                    <a:pt x="44183" y="76199"/>
                  </a:lnTo>
                  <a:close/>
                </a:path>
                <a:path w="76200" h="1607820">
                  <a:moveTo>
                    <a:pt x="44195" y="64007"/>
                  </a:moveTo>
                  <a:lnTo>
                    <a:pt x="42671" y="59435"/>
                  </a:lnTo>
                  <a:lnTo>
                    <a:pt x="35051" y="59435"/>
                  </a:lnTo>
                  <a:lnTo>
                    <a:pt x="33527" y="64007"/>
                  </a:lnTo>
                  <a:lnTo>
                    <a:pt x="33515" y="76199"/>
                  </a:lnTo>
                  <a:lnTo>
                    <a:pt x="44183" y="76199"/>
                  </a:lnTo>
                  <a:lnTo>
                    <a:pt x="44195" y="64007"/>
                  </a:lnTo>
                  <a:close/>
                </a:path>
                <a:path w="76200" h="1607820">
                  <a:moveTo>
                    <a:pt x="44195" y="76199"/>
                  </a:moveTo>
                  <a:lnTo>
                    <a:pt x="44195" y="64007"/>
                  </a:lnTo>
                  <a:lnTo>
                    <a:pt x="44183" y="76199"/>
                  </a:lnTo>
                  <a:close/>
                </a:path>
              </a:pathLst>
            </a:custGeom>
            <a:solidFill>
              <a:srgbClr val="000000"/>
            </a:solidFill>
          </p:spPr>
          <p:txBody>
            <a:bodyPr wrap="square" lIns="0" tIns="0" rIns="0" bIns="0" rtlCol="0"/>
            <a:lstStyle/>
            <a:p>
              <a:endParaRPr sz="1906"/>
            </a:p>
          </p:txBody>
        </p:sp>
        <p:sp>
          <p:nvSpPr>
            <p:cNvPr id="20" name="object 20"/>
            <p:cNvSpPr/>
            <p:nvPr/>
          </p:nvSpPr>
          <p:spPr>
            <a:xfrm>
              <a:off x="5277895" y="4545644"/>
              <a:ext cx="1777836" cy="72614"/>
            </a:xfrm>
            <a:custGeom>
              <a:avLst/>
              <a:gdLst/>
              <a:ahLst/>
              <a:cxnLst/>
              <a:rect l="l" t="t" r="r" b="b"/>
              <a:pathLst>
                <a:path w="1865629" h="76200">
                  <a:moveTo>
                    <a:pt x="1807463" y="38099"/>
                  </a:moveTo>
                  <a:lnTo>
                    <a:pt x="1805939" y="33527"/>
                  </a:lnTo>
                  <a:lnTo>
                    <a:pt x="1801367" y="32003"/>
                  </a:lnTo>
                  <a:lnTo>
                    <a:pt x="4571" y="30479"/>
                  </a:lnTo>
                  <a:lnTo>
                    <a:pt x="1523" y="32003"/>
                  </a:lnTo>
                  <a:lnTo>
                    <a:pt x="0" y="36575"/>
                  </a:lnTo>
                  <a:lnTo>
                    <a:pt x="1523" y="39623"/>
                  </a:lnTo>
                  <a:lnTo>
                    <a:pt x="4571" y="41147"/>
                  </a:lnTo>
                  <a:lnTo>
                    <a:pt x="1801367" y="42671"/>
                  </a:lnTo>
                  <a:lnTo>
                    <a:pt x="1805939" y="41147"/>
                  </a:lnTo>
                  <a:lnTo>
                    <a:pt x="1807463" y="38099"/>
                  </a:lnTo>
                  <a:close/>
                </a:path>
                <a:path w="1865629" h="76200">
                  <a:moveTo>
                    <a:pt x="1865375" y="38099"/>
                  </a:moveTo>
                  <a:lnTo>
                    <a:pt x="1789175" y="0"/>
                  </a:lnTo>
                  <a:lnTo>
                    <a:pt x="1789175" y="31993"/>
                  </a:lnTo>
                  <a:lnTo>
                    <a:pt x="1801367" y="32003"/>
                  </a:lnTo>
                  <a:lnTo>
                    <a:pt x="1805939" y="33527"/>
                  </a:lnTo>
                  <a:lnTo>
                    <a:pt x="1807463" y="38099"/>
                  </a:lnTo>
                  <a:lnTo>
                    <a:pt x="1807463" y="67055"/>
                  </a:lnTo>
                  <a:lnTo>
                    <a:pt x="1865375" y="38099"/>
                  </a:lnTo>
                  <a:close/>
                </a:path>
                <a:path w="1865629" h="76200">
                  <a:moveTo>
                    <a:pt x="1807463" y="67055"/>
                  </a:moveTo>
                  <a:lnTo>
                    <a:pt x="1807463" y="38099"/>
                  </a:lnTo>
                  <a:lnTo>
                    <a:pt x="1805939" y="41147"/>
                  </a:lnTo>
                  <a:lnTo>
                    <a:pt x="1801367" y="42671"/>
                  </a:lnTo>
                  <a:lnTo>
                    <a:pt x="1789175" y="42661"/>
                  </a:lnTo>
                  <a:lnTo>
                    <a:pt x="1789175" y="76199"/>
                  </a:lnTo>
                  <a:lnTo>
                    <a:pt x="1807463" y="67055"/>
                  </a:lnTo>
                  <a:close/>
                </a:path>
              </a:pathLst>
            </a:custGeom>
            <a:solidFill>
              <a:srgbClr val="000000"/>
            </a:solidFill>
          </p:spPr>
          <p:txBody>
            <a:bodyPr wrap="square" lIns="0" tIns="0" rIns="0" bIns="0" rtlCol="0"/>
            <a:lstStyle/>
            <a:p>
              <a:endParaRPr sz="1906"/>
            </a:p>
          </p:txBody>
        </p:sp>
        <p:sp>
          <p:nvSpPr>
            <p:cNvPr id="21" name="object 21"/>
            <p:cNvSpPr/>
            <p:nvPr/>
          </p:nvSpPr>
          <p:spPr>
            <a:xfrm>
              <a:off x="5569805" y="4092532"/>
              <a:ext cx="296508" cy="273513"/>
            </a:xfrm>
            <a:custGeom>
              <a:avLst/>
              <a:gdLst/>
              <a:ahLst/>
              <a:cxnLst/>
              <a:rect l="l" t="t" r="r" b="b"/>
              <a:pathLst>
                <a:path w="311150" h="287020">
                  <a:moveTo>
                    <a:pt x="310895" y="286511"/>
                  </a:moveTo>
                  <a:lnTo>
                    <a:pt x="310895" y="0"/>
                  </a:lnTo>
                  <a:lnTo>
                    <a:pt x="1523" y="0"/>
                  </a:lnTo>
                  <a:lnTo>
                    <a:pt x="0" y="1523"/>
                  </a:lnTo>
                  <a:lnTo>
                    <a:pt x="0" y="284987"/>
                  </a:lnTo>
                  <a:lnTo>
                    <a:pt x="1523" y="286511"/>
                  </a:lnTo>
                  <a:lnTo>
                    <a:pt x="310895" y="286511"/>
                  </a:lnTo>
                  <a:close/>
                </a:path>
              </a:pathLst>
            </a:custGeom>
            <a:solidFill>
              <a:srgbClr val="0000FF"/>
            </a:solidFill>
          </p:spPr>
          <p:txBody>
            <a:bodyPr wrap="square" lIns="0" tIns="0" rIns="0" bIns="0" rtlCol="0"/>
            <a:lstStyle/>
            <a:p>
              <a:endParaRPr sz="1906"/>
            </a:p>
          </p:txBody>
        </p:sp>
        <p:sp>
          <p:nvSpPr>
            <p:cNvPr id="22" name="object 22"/>
            <p:cNvSpPr/>
            <p:nvPr/>
          </p:nvSpPr>
          <p:spPr>
            <a:xfrm>
              <a:off x="5569805" y="4092532"/>
              <a:ext cx="296508" cy="273513"/>
            </a:xfrm>
            <a:custGeom>
              <a:avLst/>
              <a:gdLst/>
              <a:ahLst/>
              <a:cxnLst/>
              <a:rect l="l" t="t" r="r" b="b"/>
              <a:pathLst>
                <a:path w="311150" h="287020">
                  <a:moveTo>
                    <a:pt x="1523" y="0"/>
                  </a:moveTo>
                  <a:lnTo>
                    <a:pt x="0" y="1523"/>
                  </a:lnTo>
                  <a:lnTo>
                    <a:pt x="0" y="284987"/>
                  </a:lnTo>
                  <a:lnTo>
                    <a:pt x="1523" y="286511"/>
                  </a:lnTo>
                  <a:lnTo>
                    <a:pt x="309371" y="286511"/>
                  </a:lnTo>
                  <a:lnTo>
                    <a:pt x="310895" y="286511"/>
                  </a:lnTo>
                  <a:lnTo>
                    <a:pt x="310895" y="284987"/>
                  </a:lnTo>
                  <a:lnTo>
                    <a:pt x="310895" y="1523"/>
                  </a:lnTo>
                  <a:lnTo>
                    <a:pt x="310895" y="0"/>
                  </a:lnTo>
                  <a:lnTo>
                    <a:pt x="309371" y="0"/>
                  </a:lnTo>
                  <a:lnTo>
                    <a:pt x="1523" y="0"/>
                  </a:lnTo>
                  <a:close/>
                </a:path>
              </a:pathLst>
            </a:custGeom>
            <a:ln w="9524">
              <a:solidFill>
                <a:srgbClr val="000000"/>
              </a:solidFill>
            </a:ln>
          </p:spPr>
          <p:txBody>
            <a:bodyPr wrap="square" lIns="0" tIns="0" rIns="0" bIns="0" rtlCol="0"/>
            <a:lstStyle/>
            <a:p>
              <a:endParaRPr sz="1906"/>
            </a:p>
          </p:txBody>
        </p:sp>
        <p:sp>
          <p:nvSpPr>
            <p:cNvPr id="23" name="object 23"/>
            <p:cNvSpPr/>
            <p:nvPr/>
          </p:nvSpPr>
          <p:spPr>
            <a:xfrm>
              <a:off x="4357148" y="5379253"/>
              <a:ext cx="630533" cy="137967"/>
            </a:xfrm>
            <a:custGeom>
              <a:avLst/>
              <a:gdLst/>
              <a:ahLst/>
              <a:cxnLst/>
              <a:rect l="l" t="t" r="r" b="b"/>
              <a:pathLst>
                <a:path w="661670" h="144779">
                  <a:moveTo>
                    <a:pt x="0" y="0"/>
                  </a:moveTo>
                  <a:lnTo>
                    <a:pt x="661415" y="144779"/>
                  </a:lnTo>
                </a:path>
              </a:pathLst>
            </a:custGeom>
            <a:ln w="9524">
              <a:solidFill>
                <a:srgbClr val="000000"/>
              </a:solidFill>
            </a:ln>
          </p:spPr>
          <p:txBody>
            <a:bodyPr wrap="square" lIns="0" tIns="0" rIns="0" bIns="0" rtlCol="0"/>
            <a:lstStyle/>
            <a:p>
              <a:endParaRPr sz="1906"/>
            </a:p>
          </p:txBody>
        </p:sp>
        <p:sp>
          <p:nvSpPr>
            <p:cNvPr id="24" name="object 24"/>
            <p:cNvSpPr/>
            <p:nvPr/>
          </p:nvSpPr>
          <p:spPr>
            <a:xfrm>
              <a:off x="7768559" y="4050414"/>
              <a:ext cx="72614" cy="1532158"/>
            </a:xfrm>
            <a:custGeom>
              <a:avLst/>
              <a:gdLst/>
              <a:ahLst/>
              <a:cxnLst/>
              <a:rect l="l" t="t" r="r" b="b"/>
              <a:pathLst>
                <a:path w="76200" h="1607820">
                  <a:moveTo>
                    <a:pt x="76199" y="76199"/>
                  </a:moveTo>
                  <a:lnTo>
                    <a:pt x="38099" y="0"/>
                  </a:lnTo>
                  <a:lnTo>
                    <a:pt x="0" y="76199"/>
                  </a:lnTo>
                  <a:lnTo>
                    <a:pt x="33515" y="76199"/>
                  </a:lnTo>
                  <a:lnTo>
                    <a:pt x="33527" y="59435"/>
                  </a:lnTo>
                  <a:lnTo>
                    <a:pt x="41147" y="59435"/>
                  </a:lnTo>
                  <a:lnTo>
                    <a:pt x="42671" y="64007"/>
                  </a:lnTo>
                  <a:lnTo>
                    <a:pt x="42671" y="76199"/>
                  </a:lnTo>
                  <a:lnTo>
                    <a:pt x="76199" y="76199"/>
                  </a:lnTo>
                  <a:close/>
                </a:path>
                <a:path w="76200" h="1607820">
                  <a:moveTo>
                    <a:pt x="42659" y="76199"/>
                  </a:moveTo>
                  <a:lnTo>
                    <a:pt x="33515" y="76199"/>
                  </a:lnTo>
                  <a:lnTo>
                    <a:pt x="32003" y="1603247"/>
                  </a:lnTo>
                  <a:lnTo>
                    <a:pt x="32003" y="1606295"/>
                  </a:lnTo>
                  <a:lnTo>
                    <a:pt x="36575" y="1607819"/>
                  </a:lnTo>
                  <a:lnTo>
                    <a:pt x="39623" y="1606295"/>
                  </a:lnTo>
                  <a:lnTo>
                    <a:pt x="41147" y="1603247"/>
                  </a:lnTo>
                  <a:lnTo>
                    <a:pt x="42659" y="76199"/>
                  </a:lnTo>
                  <a:close/>
                </a:path>
                <a:path w="76200" h="1607820">
                  <a:moveTo>
                    <a:pt x="42671" y="64007"/>
                  </a:moveTo>
                  <a:lnTo>
                    <a:pt x="41147" y="59435"/>
                  </a:lnTo>
                  <a:lnTo>
                    <a:pt x="33527" y="59435"/>
                  </a:lnTo>
                  <a:lnTo>
                    <a:pt x="33515" y="76199"/>
                  </a:lnTo>
                  <a:lnTo>
                    <a:pt x="42659" y="76199"/>
                  </a:lnTo>
                  <a:lnTo>
                    <a:pt x="42671" y="64007"/>
                  </a:lnTo>
                  <a:close/>
                </a:path>
                <a:path w="76200" h="1607820">
                  <a:moveTo>
                    <a:pt x="42671" y="76199"/>
                  </a:moveTo>
                  <a:lnTo>
                    <a:pt x="42671" y="64007"/>
                  </a:lnTo>
                  <a:lnTo>
                    <a:pt x="42659" y="76199"/>
                  </a:lnTo>
                  <a:close/>
                </a:path>
              </a:pathLst>
            </a:custGeom>
            <a:solidFill>
              <a:srgbClr val="000000"/>
            </a:solidFill>
          </p:spPr>
          <p:txBody>
            <a:bodyPr wrap="square" lIns="0" tIns="0" rIns="0" bIns="0" rtlCol="0"/>
            <a:lstStyle/>
            <a:p>
              <a:endParaRPr sz="1906"/>
            </a:p>
          </p:txBody>
        </p:sp>
        <p:sp>
          <p:nvSpPr>
            <p:cNvPr id="25" name="object 25"/>
            <p:cNvSpPr/>
            <p:nvPr/>
          </p:nvSpPr>
          <p:spPr>
            <a:xfrm>
              <a:off x="7682876" y="5380705"/>
              <a:ext cx="1777836" cy="72614"/>
            </a:xfrm>
            <a:custGeom>
              <a:avLst/>
              <a:gdLst/>
              <a:ahLst/>
              <a:cxnLst/>
              <a:rect l="l" t="t" r="r" b="b"/>
              <a:pathLst>
                <a:path w="1865629" h="76200">
                  <a:moveTo>
                    <a:pt x="1807463" y="38099"/>
                  </a:moveTo>
                  <a:lnTo>
                    <a:pt x="1805939" y="33527"/>
                  </a:lnTo>
                  <a:lnTo>
                    <a:pt x="1802891" y="32003"/>
                  </a:lnTo>
                  <a:lnTo>
                    <a:pt x="6095" y="30479"/>
                  </a:lnTo>
                  <a:lnTo>
                    <a:pt x="1523" y="32003"/>
                  </a:lnTo>
                  <a:lnTo>
                    <a:pt x="0" y="36575"/>
                  </a:lnTo>
                  <a:lnTo>
                    <a:pt x="1523" y="39623"/>
                  </a:lnTo>
                  <a:lnTo>
                    <a:pt x="6095" y="41147"/>
                  </a:lnTo>
                  <a:lnTo>
                    <a:pt x="1802891" y="42671"/>
                  </a:lnTo>
                  <a:lnTo>
                    <a:pt x="1805939" y="41147"/>
                  </a:lnTo>
                  <a:lnTo>
                    <a:pt x="1807463" y="38099"/>
                  </a:lnTo>
                  <a:close/>
                </a:path>
                <a:path w="1865629" h="76200">
                  <a:moveTo>
                    <a:pt x="1865375" y="38099"/>
                  </a:moveTo>
                  <a:lnTo>
                    <a:pt x="1789175" y="0"/>
                  </a:lnTo>
                  <a:lnTo>
                    <a:pt x="1789175" y="31992"/>
                  </a:lnTo>
                  <a:lnTo>
                    <a:pt x="1802891" y="32003"/>
                  </a:lnTo>
                  <a:lnTo>
                    <a:pt x="1805939" y="33527"/>
                  </a:lnTo>
                  <a:lnTo>
                    <a:pt x="1807463" y="38099"/>
                  </a:lnTo>
                  <a:lnTo>
                    <a:pt x="1807463" y="67055"/>
                  </a:lnTo>
                  <a:lnTo>
                    <a:pt x="1865375" y="38099"/>
                  </a:lnTo>
                  <a:close/>
                </a:path>
                <a:path w="1865629" h="76200">
                  <a:moveTo>
                    <a:pt x="1807463" y="67055"/>
                  </a:moveTo>
                  <a:lnTo>
                    <a:pt x="1807463" y="38099"/>
                  </a:lnTo>
                  <a:lnTo>
                    <a:pt x="1805939" y="41147"/>
                  </a:lnTo>
                  <a:lnTo>
                    <a:pt x="1802891" y="42671"/>
                  </a:lnTo>
                  <a:lnTo>
                    <a:pt x="1789175" y="42660"/>
                  </a:lnTo>
                  <a:lnTo>
                    <a:pt x="1789175" y="76199"/>
                  </a:lnTo>
                  <a:lnTo>
                    <a:pt x="1807463" y="67055"/>
                  </a:lnTo>
                  <a:close/>
                </a:path>
              </a:pathLst>
            </a:custGeom>
            <a:solidFill>
              <a:srgbClr val="000000"/>
            </a:solidFill>
          </p:spPr>
          <p:txBody>
            <a:bodyPr wrap="square" lIns="0" tIns="0" rIns="0" bIns="0" rtlCol="0"/>
            <a:lstStyle/>
            <a:p>
              <a:endParaRPr sz="1906"/>
            </a:p>
          </p:txBody>
        </p:sp>
        <p:sp>
          <p:nvSpPr>
            <p:cNvPr id="26" name="object 26"/>
            <p:cNvSpPr/>
            <p:nvPr/>
          </p:nvSpPr>
          <p:spPr>
            <a:xfrm>
              <a:off x="8712543" y="4035892"/>
              <a:ext cx="550657" cy="261411"/>
            </a:xfrm>
            <a:custGeom>
              <a:avLst/>
              <a:gdLst/>
              <a:ahLst/>
              <a:cxnLst/>
              <a:rect l="l" t="t" r="r" b="b"/>
              <a:pathLst>
                <a:path w="577850" h="274320">
                  <a:moveTo>
                    <a:pt x="0" y="274319"/>
                  </a:moveTo>
                  <a:lnTo>
                    <a:pt x="577595" y="0"/>
                  </a:lnTo>
                </a:path>
              </a:pathLst>
            </a:custGeom>
            <a:ln w="9524">
              <a:solidFill>
                <a:srgbClr val="000000"/>
              </a:solidFill>
            </a:ln>
          </p:spPr>
          <p:txBody>
            <a:bodyPr wrap="square" lIns="0" tIns="0" rIns="0" bIns="0" rtlCol="0"/>
            <a:lstStyle/>
            <a:p>
              <a:endParaRPr sz="1906"/>
            </a:p>
          </p:txBody>
        </p:sp>
        <p:sp>
          <p:nvSpPr>
            <p:cNvPr id="27" name="object 27"/>
            <p:cNvSpPr/>
            <p:nvPr/>
          </p:nvSpPr>
          <p:spPr>
            <a:xfrm>
              <a:off x="5401339" y="3518880"/>
              <a:ext cx="1285270" cy="1063192"/>
            </a:xfrm>
            <a:custGeom>
              <a:avLst/>
              <a:gdLst/>
              <a:ahLst/>
              <a:cxnLst/>
              <a:rect l="l" t="t" r="r" b="b"/>
              <a:pathLst>
                <a:path w="1348739" h="1115695">
                  <a:moveTo>
                    <a:pt x="0" y="0"/>
                  </a:moveTo>
                  <a:lnTo>
                    <a:pt x="0" y="1523"/>
                  </a:lnTo>
                  <a:lnTo>
                    <a:pt x="0" y="1114043"/>
                  </a:lnTo>
                  <a:lnTo>
                    <a:pt x="0" y="1115567"/>
                  </a:lnTo>
                  <a:lnTo>
                    <a:pt x="1347215" y="1115567"/>
                  </a:lnTo>
                  <a:lnTo>
                    <a:pt x="1348739" y="1115567"/>
                  </a:lnTo>
                  <a:lnTo>
                    <a:pt x="1348739" y="1114043"/>
                  </a:lnTo>
                  <a:lnTo>
                    <a:pt x="1348739" y="1523"/>
                  </a:lnTo>
                  <a:lnTo>
                    <a:pt x="1348739" y="0"/>
                  </a:lnTo>
                  <a:lnTo>
                    <a:pt x="1347215" y="0"/>
                  </a:lnTo>
                  <a:lnTo>
                    <a:pt x="0" y="0"/>
                  </a:lnTo>
                  <a:close/>
                </a:path>
              </a:pathLst>
            </a:custGeom>
            <a:ln w="18359">
              <a:solidFill>
                <a:srgbClr val="007F00"/>
              </a:solidFill>
            </a:ln>
          </p:spPr>
          <p:txBody>
            <a:bodyPr wrap="square" lIns="0" tIns="0" rIns="0" bIns="0" rtlCol="0"/>
            <a:lstStyle/>
            <a:p>
              <a:endParaRPr sz="1906"/>
            </a:p>
          </p:txBody>
        </p:sp>
        <p:sp>
          <p:nvSpPr>
            <p:cNvPr id="28" name="object 28"/>
            <p:cNvSpPr/>
            <p:nvPr/>
          </p:nvSpPr>
          <p:spPr>
            <a:xfrm>
              <a:off x="7803414" y="4353942"/>
              <a:ext cx="1285270" cy="1063192"/>
            </a:xfrm>
            <a:custGeom>
              <a:avLst/>
              <a:gdLst/>
              <a:ahLst/>
              <a:cxnLst/>
              <a:rect l="l" t="t" r="r" b="b"/>
              <a:pathLst>
                <a:path w="1348740" h="1115695">
                  <a:moveTo>
                    <a:pt x="1523" y="0"/>
                  </a:moveTo>
                  <a:lnTo>
                    <a:pt x="0" y="0"/>
                  </a:lnTo>
                  <a:lnTo>
                    <a:pt x="0" y="1523"/>
                  </a:lnTo>
                  <a:lnTo>
                    <a:pt x="0" y="1114043"/>
                  </a:lnTo>
                  <a:lnTo>
                    <a:pt x="0" y="1115567"/>
                  </a:lnTo>
                  <a:lnTo>
                    <a:pt x="1523" y="1115567"/>
                  </a:lnTo>
                  <a:lnTo>
                    <a:pt x="1347215" y="1115567"/>
                  </a:lnTo>
                  <a:lnTo>
                    <a:pt x="1348739" y="1115567"/>
                  </a:lnTo>
                  <a:lnTo>
                    <a:pt x="1348739" y="1114043"/>
                  </a:lnTo>
                  <a:lnTo>
                    <a:pt x="1348739" y="1523"/>
                  </a:lnTo>
                  <a:lnTo>
                    <a:pt x="1348739" y="0"/>
                  </a:lnTo>
                  <a:lnTo>
                    <a:pt x="1347215" y="0"/>
                  </a:lnTo>
                  <a:lnTo>
                    <a:pt x="1523" y="0"/>
                  </a:lnTo>
                  <a:close/>
                </a:path>
              </a:pathLst>
            </a:custGeom>
            <a:ln w="18359">
              <a:solidFill>
                <a:srgbClr val="007F00"/>
              </a:solidFill>
            </a:ln>
          </p:spPr>
          <p:txBody>
            <a:bodyPr wrap="square" lIns="0" tIns="0" rIns="0" bIns="0" rtlCol="0"/>
            <a:lstStyle/>
            <a:p>
              <a:endParaRPr sz="1906"/>
            </a:p>
          </p:txBody>
        </p:sp>
        <p:sp>
          <p:nvSpPr>
            <p:cNvPr id="29" name="object 29"/>
            <p:cNvSpPr/>
            <p:nvPr/>
          </p:nvSpPr>
          <p:spPr>
            <a:xfrm>
              <a:off x="4544494" y="5027802"/>
              <a:ext cx="72614" cy="1106760"/>
            </a:xfrm>
            <a:custGeom>
              <a:avLst/>
              <a:gdLst/>
              <a:ahLst/>
              <a:cxnLst/>
              <a:rect l="l" t="t" r="r" b="b"/>
              <a:pathLst>
                <a:path w="76200" h="1161414">
                  <a:moveTo>
                    <a:pt x="76199" y="76199"/>
                  </a:moveTo>
                  <a:lnTo>
                    <a:pt x="38099" y="0"/>
                  </a:lnTo>
                  <a:lnTo>
                    <a:pt x="0" y="76199"/>
                  </a:lnTo>
                  <a:lnTo>
                    <a:pt x="33510" y="76199"/>
                  </a:lnTo>
                  <a:lnTo>
                    <a:pt x="33527" y="64007"/>
                  </a:lnTo>
                  <a:lnTo>
                    <a:pt x="35051" y="59435"/>
                  </a:lnTo>
                  <a:lnTo>
                    <a:pt x="38099" y="57911"/>
                  </a:lnTo>
                  <a:lnTo>
                    <a:pt x="41147" y="59435"/>
                  </a:lnTo>
                  <a:lnTo>
                    <a:pt x="42671" y="64007"/>
                  </a:lnTo>
                  <a:lnTo>
                    <a:pt x="42671" y="76199"/>
                  </a:lnTo>
                  <a:lnTo>
                    <a:pt x="76199" y="76199"/>
                  </a:lnTo>
                  <a:close/>
                </a:path>
                <a:path w="76200" h="1161414">
                  <a:moveTo>
                    <a:pt x="42654" y="76199"/>
                  </a:moveTo>
                  <a:lnTo>
                    <a:pt x="33510" y="76199"/>
                  </a:lnTo>
                  <a:lnTo>
                    <a:pt x="32003" y="1156715"/>
                  </a:lnTo>
                  <a:lnTo>
                    <a:pt x="33527" y="1161287"/>
                  </a:lnTo>
                  <a:lnTo>
                    <a:pt x="39623" y="1161287"/>
                  </a:lnTo>
                  <a:lnTo>
                    <a:pt x="41147" y="1156715"/>
                  </a:lnTo>
                  <a:lnTo>
                    <a:pt x="42654" y="76199"/>
                  </a:lnTo>
                  <a:close/>
                </a:path>
                <a:path w="76200" h="1161414">
                  <a:moveTo>
                    <a:pt x="42671" y="64007"/>
                  </a:moveTo>
                  <a:lnTo>
                    <a:pt x="41147" y="59435"/>
                  </a:lnTo>
                  <a:lnTo>
                    <a:pt x="38099" y="57911"/>
                  </a:lnTo>
                  <a:lnTo>
                    <a:pt x="35051" y="59435"/>
                  </a:lnTo>
                  <a:lnTo>
                    <a:pt x="33527" y="64007"/>
                  </a:lnTo>
                  <a:lnTo>
                    <a:pt x="33510" y="76199"/>
                  </a:lnTo>
                  <a:lnTo>
                    <a:pt x="42654" y="76199"/>
                  </a:lnTo>
                  <a:lnTo>
                    <a:pt x="42671" y="64007"/>
                  </a:lnTo>
                  <a:close/>
                </a:path>
                <a:path w="76200" h="1161414">
                  <a:moveTo>
                    <a:pt x="42671" y="76199"/>
                  </a:moveTo>
                  <a:lnTo>
                    <a:pt x="42671" y="64007"/>
                  </a:lnTo>
                  <a:lnTo>
                    <a:pt x="42654" y="76199"/>
                  </a:lnTo>
                  <a:close/>
                </a:path>
              </a:pathLst>
            </a:custGeom>
            <a:solidFill>
              <a:srgbClr val="000000"/>
            </a:solidFill>
          </p:spPr>
          <p:txBody>
            <a:bodyPr wrap="square" lIns="0" tIns="0" rIns="0" bIns="0" rtlCol="0"/>
            <a:lstStyle/>
            <a:p>
              <a:endParaRPr sz="1906"/>
            </a:p>
          </p:txBody>
        </p:sp>
        <p:sp>
          <p:nvSpPr>
            <p:cNvPr id="30" name="object 30"/>
            <p:cNvSpPr/>
            <p:nvPr/>
          </p:nvSpPr>
          <p:spPr>
            <a:xfrm>
              <a:off x="4460261" y="5932573"/>
              <a:ext cx="1294347" cy="72614"/>
            </a:xfrm>
            <a:custGeom>
              <a:avLst/>
              <a:gdLst/>
              <a:ahLst/>
              <a:cxnLst/>
              <a:rect l="l" t="t" r="r" b="b"/>
              <a:pathLst>
                <a:path w="1358264" h="76200">
                  <a:moveTo>
                    <a:pt x="1299971" y="38099"/>
                  </a:moveTo>
                  <a:lnTo>
                    <a:pt x="1298447" y="35051"/>
                  </a:lnTo>
                  <a:lnTo>
                    <a:pt x="1295399" y="33527"/>
                  </a:lnTo>
                  <a:lnTo>
                    <a:pt x="4571" y="32003"/>
                  </a:lnTo>
                  <a:lnTo>
                    <a:pt x="1523" y="33527"/>
                  </a:lnTo>
                  <a:lnTo>
                    <a:pt x="0" y="36575"/>
                  </a:lnTo>
                  <a:lnTo>
                    <a:pt x="1523" y="39623"/>
                  </a:lnTo>
                  <a:lnTo>
                    <a:pt x="4571" y="41147"/>
                  </a:lnTo>
                  <a:lnTo>
                    <a:pt x="1295399" y="42671"/>
                  </a:lnTo>
                  <a:lnTo>
                    <a:pt x="1298447" y="41147"/>
                  </a:lnTo>
                  <a:lnTo>
                    <a:pt x="1299971" y="38099"/>
                  </a:lnTo>
                  <a:close/>
                </a:path>
                <a:path w="1358264" h="76200">
                  <a:moveTo>
                    <a:pt x="1357883" y="38099"/>
                  </a:moveTo>
                  <a:lnTo>
                    <a:pt x="1281683" y="0"/>
                  </a:lnTo>
                  <a:lnTo>
                    <a:pt x="1281683" y="33511"/>
                  </a:lnTo>
                  <a:lnTo>
                    <a:pt x="1295399" y="33527"/>
                  </a:lnTo>
                  <a:lnTo>
                    <a:pt x="1298447" y="35051"/>
                  </a:lnTo>
                  <a:lnTo>
                    <a:pt x="1299971" y="38099"/>
                  </a:lnTo>
                  <a:lnTo>
                    <a:pt x="1299971" y="67055"/>
                  </a:lnTo>
                  <a:lnTo>
                    <a:pt x="1357883" y="38099"/>
                  </a:lnTo>
                  <a:close/>
                </a:path>
                <a:path w="1358264" h="76200">
                  <a:moveTo>
                    <a:pt x="1299971" y="67055"/>
                  </a:moveTo>
                  <a:lnTo>
                    <a:pt x="1299971" y="38099"/>
                  </a:lnTo>
                  <a:lnTo>
                    <a:pt x="1298447" y="41147"/>
                  </a:lnTo>
                  <a:lnTo>
                    <a:pt x="1295399" y="42671"/>
                  </a:lnTo>
                  <a:lnTo>
                    <a:pt x="1281683" y="42655"/>
                  </a:lnTo>
                  <a:lnTo>
                    <a:pt x="1281683" y="76199"/>
                  </a:lnTo>
                  <a:lnTo>
                    <a:pt x="1299971" y="67055"/>
                  </a:lnTo>
                  <a:close/>
                </a:path>
              </a:pathLst>
            </a:custGeom>
            <a:solidFill>
              <a:srgbClr val="000000"/>
            </a:solidFill>
          </p:spPr>
          <p:txBody>
            <a:bodyPr wrap="square" lIns="0" tIns="0" rIns="0" bIns="0" rtlCol="0"/>
            <a:lstStyle/>
            <a:p>
              <a:endParaRPr sz="1906"/>
            </a:p>
          </p:txBody>
        </p:sp>
        <p:sp>
          <p:nvSpPr>
            <p:cNvPr id="31" name="object 31"/>
            <p:cNvSpPr/>
            <p:nvPr/>
          </p:nvSpPr>
          <p:spPr>
            <a:xfrm>
              <a:off x="5013580" y="5247095"/>
              <a:ext cx="340076" cy="426003"/>
            </a:xfrm>
            <a:custGeom>
              <a:avLst/>
              <a:gdLst/>
              <a:ahLst/>
              <a:cxnLst/>
              <a:rect l="l" t="t" r="r" b="b"/>
              <a:pathLst>
                <a:path w="356870" h="447039">
                  <a:moveTo>
                    <a:pt x="356615" y="391667"/>
                  </a:moveTo>
                  <a:lnTo>
                    <a:pt x="233171" y="0"/>
                  </a:lnTo>
                  <a:lnTo>
                    <a:pt x="27431" y="100583"/>
                  </a:lnTo>
                  <a:lnTo>
                    <a:pt x="0" y="446531"/>
                  </a:lnTo>
                  <a:lnTo>
                    <a:pt x="356615" y="391667"/>
                  </a:lnTo>
                  <a:close/>
                </a:path>
              </a:pathLst>
            </a:custGeom>
            <a:solidFill>
              <a:srgbClr val="009800"/>
            </a:solidFill>
          </p:spPr>
          <p:txBody>
            <a:bodyPr wrap="square" lIns="0" tIns="0" rIns="0" bIns="0" rtlCol="0"/>
            <a:lstStyle/>
            <a:p>
              <a:endParaRPr sz="1906"/>
            </a:p>
          </p:txBody>
        </p:sp>
        <p:sp>
          <p:nvSpPr>
            <p:cNvPr id="32" name="object 32"/>
            <p:cNvSpPr/>
            <p:nvPr/>
          </p:nvSpPr>
          <p:spPr>
            <a:xfrm>
              <a:off x="5013580" y="5247095"/>
              <a:ext cx="340076" cy="426003"/>
            </a:xfrm>
            <a:custGeom>
              <a:avLst/>
              <a:gdLst/>
              <a:ahLst/>
              <a:cxnLst/>
              <a:rect l="l" t="t" r="r" b="b"/>
              <a:pathLst>
                <a:path w="356870" h="447039">
                  <a:moveTo>
                    <a:pt x="0" y="446531"/>
                  </a:moveTo>
                  <a:lnTo>
                    <a:pt x="356615" y="391667"/>
                  </a:lnTo>
                  <a:lnTo>
                    <a:pt x="233171" y="0"/>
                  </a:lnTo>
                  <a:lnTo>
                    <a:pt x="27431" y="100583"/>
                  </a:lnTo>
                  <a:lnTo>
                    <a:pt x="0" y="446531"/>
                  </a:lnTo>
                  <a:close/>
                </a:path>
              </a:pathLst>
            </a:custGeom>
            <a:ln w="9524">
              <a:solidFill>
                <a:srgbClr val="000000"/>
              </a:solidFill>
            </a:ln>
          </p:spPr>
          <p:txBody>
            <a:bodyPr wrap="square" lIns="0" tIns="0" rIns="0" bIns="0" rtlCol="0"/>
            <a:lstStyle/>
            <a:p>
              <a:endParaRPr sz="1906"/>
            </a:p>
          </p:txBody>
        </p:sp>
        <p:sp>
          <p:nvSpPr>
            <p:cNvPr id="33" name="object 33"/>
            <p:cNvSpPr/>
            <p:nvPr/>
          </p:nvSpPr>
          <p:spPr>
            <a:xfrm>
              <a:off x="5504452" y="5071370"/>
              <a:ext cx="26141" cy="23236"/>
            </a:xfrm>
            <a:prstGeom prst="rect">
              <a:avLst/>
            </a:prstGeom>
            <a:blipFill>
              <a:blip r:embed="rId4" cstate="print"/>
              <a:stretch>
                <a:fillRect/>
              </a:stretch>
            </a:blipFill>
          </p:spPr>
          <p:txBody>
            <a:bodyPr wrap="square" lIns="0" tIns="0" rIns="0" bIns="0" rtlCol="0"/>
            <a:lstStyle/>
            <a:p>
              <a:endParaRPr sz="1906"/>
            </a:p>
          </p:txBody>
        </p:sp>
        <p:sp>
          <p:nvSpPr>
            <p:cNvPr id="34" name="object 34"/>
            <p:cNvSpPr/>
            <p:nvPr/>
          </p:nvSpPr>
          <p:spPr>
            <a:xfrm>
              <a:off x="5439098" y="5139627"/>
              <a:ext cx="137967" cy="120538"/>
            </a:xfrm>
            <a:prstGeom prst="rect">
              <a:avLst/>
            </a:prstGeom>
            <a:blipFill>
              <a:blip r:embed="rId5" cstate="print"/>
              <a:stretch>
                <a:fillRect/>
              </a:stretch>
            </a:blipFill>
          </p:spPr>
          <p:txBody>
            <a:bodyPr wrap="square" lIns="0" tIns="0" rIns="0" bIns="0" rtlCol="0"/>
            <a:lstStyle/>
            <a:p>
              <a:endParaRPr sz="1906"/>
            </a:p>
          </p:txBody>
        </p:sp>
        <p:sp>
          <p:nvSpPr>
            <p:cNvPr id="35" name="object 35"/>
            <p:cNvSpPr/>
            <p:nvPr/>
          </p:nvSpPr>
          <p:spPr>
            <a:xfrm>
              <a:off x="4290345" y="2962657"/>
              <a:ext cx="161202" cy="135061"/>
            </a:xfrm>
            <a:prstGeom prst="rect">
              <a:avLst/>
            </a:prstGeom>
            <a:blipFill>
              <a:blip r:embed="rId6" cstate="print"/>
              <a:stretch>
                <a:fillRect/>
              </a:stretch>
            </a:blipFill>
          </p:spPr>
          <p:txBody>
            <a:bodyPr wrap="square" lIns="0" tIns="0" rIns="0" bIns="0" rtlCol="0"/>
            <a:lstStyle/>
            <a:p>
              <a:endParaRPr sz="1906"/>
            </a:p>
          </p:txBody>
        </p:sp>
        <p:sp>
          <p:nvSpPr>
            <p:cNvPr id="36" name="object 36"/>
            <p:cNvSpPr/>
            <p:nvPr/>
          </p:nvSpPr>
          <p:spPr>
            <a:xfrm>
              <a:off x="4577895" y="5042323"/>
              <a:ext cx="681362" cy="924014"/>
            </a:xfrm>
            <a:custGeom>
              <a:avLst/>
              <a:gdLst/>
              <a:ahLst/>
              <a:cxnLst/>
              <a:rect l="l" t="t" r="r" b="b"/>
              <a:pathLst>
                <a:path w="715010" h="969645">
                  <a:moveTo>
                    <a:pt x="0" y="969263"/>
                  </a:moveTo>
                  <a:lnTo>
                    <a:pt x="714755" y="0"/>
                  </a:lnTo>
                </a:path>
              </a:pathLst>
            </a:custGeom>
            <a:ln w="19049">
              <a:solidFill>
                <a:srgbClr val="000000"/>
              </a:solidFill>
            </a:ln>
          </p:spPr>
          <p:txBody>
            <a:bodyPr wrap="square" lIns="0" tIns="0" rIns="0" bIns="0" rtlCol="0"/>
            <a:lstStyle/>
            <a:p>
              <a:endParaRPr sz="1906"/>
            </a:p>
          </p:txBody>
        </p:sp>
        <p:sp>
          <p:nvSpPr>
            <p:cNvPr id="37" name="object 37"/>
            <p:cNvSpPr/>
            <p:nvPr/>
          </p:nvSpPr>
          <p:spPr>
            <a:xfrm>
              <a:off x="4585157" y="5430083"/>
              <a:ext cx="1170903" cy="543396"/>
            </a:xfrm>
            <a:custGeom>
              <a:avLst/>
              <a:gdLst/>
              <a:ahLst/>
              <a:cxnLst/>
              <a:rect l="l" t="t" r="r" b="b"/>
              <a:pathLst>
                <a:path w="1228725" h="570229">
                  <a:moveTo>
                    <a:pt x="0" y="569975"/>
                  </a:moveTo>
                  <a:lnTo>
                    <a:pt x="1228343" y="0"/>
                  </a:lnTo>
                </a:path>
              </a:pathLst>
            </a:custGeom>
            <a:ln w="19049">
              <a:solidFill>
                <a:srgbClr val="000000"/>
              </a:solidFill>
            </a:ln>
          </p:spPr>
          <p:txBody>
            <a:bodyPr wrap="square" lIns="0" tIns="0" rIns="0" bIns="0" rtlCol="0"/>
            <a:lstStyle/>
            <a:p>
              <a:endParaRPr sz="1906"/>
            </a:p>
          </p:txBody>
        </p:sp>
        <p:sp>
          <p:nvSpPr>
            <p:cNvPr id="38" name="object 38"/>
            <p:cNvSpPr/>
            <p:nvPr/>
          </p:nvSpPr>
          <p:spPr>
            <a:xfrm>
              <a:off x="5572709" y="3517427"/>
              <a:ext cx="421161" cy="571231"/>
            </a:xfrm>
            <a:custGeom>
              <a:avLst/>
              <a:gdLst/>
              <a:ahLst/>
              <a:cxnLst/>
              <a:rect l="l" t="t" r="r" b="b"/>
              <a:pathLst>
                <a:path w="441960" h="599439">
                  <a:moveTo>
                    <a:pt x="0" y="598931"/>
                  </a:moveTo>
                  <a:lnTo>
                    <a:pt x="441959" y="0"/>
                  </a:lnTo>
                </a:path>
              </a:pathLst>
            </a:custGeom>
            <a:ln w="9524">
              <a:solidFill>
                <a:srgbClr val="000000"/>
              </a:solidFill>
            </a:ln>
          </p:spPr>
          <p:txBody>
            <a:bodyPr wrap="square" lIns="0" tIns="0" rIns="0" bIns="0" rtlCol="0"/>
            <a:lstStyle/>
            <a:p>
              <a:endParaRPr sz="1906"/>
            </a:p>
          </p:txBody>
        </p:sp>
        <p:sp>
          <p:nvSpPr>
            <p:cNvPr id="39" name="object 39"/>
            <p:cNvSpPr/>
            <p:nvPr/>
          </p:nvSpPr>
          <p:spPr>
            <a:xfrm>
              <a:off x="5866069" y="3980705"/>
              <a:ext cx="820540" cy="380619"/>
            </a:xfrm>
            <a:custGeom>
              <a:avLst/>
              <a:gdLst/>
              <a:ahLst/>
              <a:cxnLst/>
              <a:rect l="l" t="t" r="r" b="b"/>
              <a:pathLst>
                <a:path w="861060" h="399414">
                  <a:moveTo>
                    <a:pt x="0" y="399287"/>
                  </a:moveTo>
                  <a:lnTo>
                    <a:pt x="861059" y="0"/>
                  </a:lnTo>
                </a:path>
              </a:pathLst>
            </a:custGeom>
            <a:ln w="9524">
              <a:solidFill>
                <a:srgbClr val="000000"/>
              </a:solidFill>
            </a:ln>
          </p:spPr>
          <p:txBody>
            <a:bodyPr wrap="square" lIns="0" tIns="0" rIns="0" bIns="0" rtlCol="0"/>
            <a:lstStyle/>
            <a:p>
              <a:endParaRPr sz="1906"/>
            </a:p>
          </p:txBody>
        </p:sp>
        <p:sp>
          <p:nvSpPr>
            <p:cNvPr id="40" name="object 40"/>
            <p:cNvSpPr/>
            <p:nvPr/>
          </p:nvSpPr>
          <p:spPr>
            <a:xfrm>
              <a:off x="8393042" y="4343776"/>
              <a:ext cx="675311" cy="0"/>
            </a:xfrm>
            <a:custGeom>
              <a:avLst/>
              <a:gdLst/>
              <a:ahLst/>
              <a:cxnLst/>
              <a:rect l="l" t="t" r="r" b="b"/>
              <a:pathLst>
                <a:path w="708659">
                  <a:moveTo>
                    <a:pt x="0" y="0"/>
                  </a:moveTo>
                  <a:lnTo>
                    <a:pt x="708659" y="0"/>
                  </a:lnTo>
                </a:path>
              </a:pathLst>
            </a:custGeom>
            <a:ln w="57149">
              <a:solidFill>
                <a:srgbClr val="7F0000"/>
              </a:solidFill>
            </a:ln>
          </p:spPr>
          <p:txBody>
            <a:bodyPr wrap="square" lIns="0" tIns="0" rIns="0" bIns="0" rtlCol="0"/>
            <a:lstStyle/>
            <a:p>
              <a:endParaRPr sz="1906"/>
            </a:p>
          </p:txBody>
        </p:sp>
        <p:sp>
          <p:nvSpPr>
            <p:cNvPr id="41" name="object 41"/>
            <p:cNvSpPr/>
            <p:nvPr/>
          </p:nvSpPr>
          <p:spPr>
            <a:xfrm>
              <a:off x="9081424" y="4393154"/>
              <a:ext cx="6051" cy="418741"/>
            </a:xfrm>
            <a:custGeom>
              <a:avLst/>
              <a:gdLst/>
              <a:ahLst/>
              <a:cxnLst/>
              <a:rect l="l" t="t" r="r" b="b"/>
              <a:pathLst>
                <a:path w="6350" h="439420">
                  <a:moveTo>
                    <a:pt x="6095" y="0"/>
                  </a:moveTo>
                  <a:lnTo>
                    <a:pt x="0" y="438911"/>
                  </a:lnTo>
                </a:path>
              </a:pathLst>
            </a:custGeom>
            <a:ln w="57149">
              <a:solidFill>
                <a:srgbClr val="7F0000"/>
              </a:solidFill>
            </a:ln>
          </p:spPr>
          <p:txBody>
            <a:bodyPr wrap="square" lIns="0" tIns="0" rIns="0" bIns="0" rtlCol="0"/>
            <a:lstStyle/>
            <a:p>
              <a:endParaRPr sz="1906"/>
            </a:p>
          </p:txBody>
        </p:sp>
        <p:sp>
          <p:nvSpPr>
            <p:cNvPr id="42" name="object 42"/>
            <p:cNvSpPr/>
            <p:nvPr/>
          </p:nvSpPr>
          <p:spPr>
            <a:xfrm>
              <a:off x="5860262" y="3157262"/>
              <a:ext cx="681362" cy="924014"/>
            </a:xfrm>
            <a:custGeom>
              <a:avLst/>
              <a:gdLst/>
              <a:ahLst/>
              <a:cxnLst/>
              <a:rect l="l" t="t" r="r" b="b"/>
              <a:pathLst>
                <a:path w="715010" h="969645">
                  <a:moveTo>
                    <a:pt x="0" y="969263"/>
                  </a:moveTo>
                  <a:lnTo>
                    <a:pt x="714755" y="0"/>
                  </a:lnTo>
                </a:path>
              </a:pathLst>
            </a:custGeom>
            <a:ln w="9524">
              <a:solidFill>
                <a:srgbClr val="000000"/>
              </a:solidFill>
            </a:ln>
          </p:spPr>
          <p:txBody>
            <a:bodyPr wrap="square" lIns="0" tIns="0" rIns="0" bIns="0" rtlCol="0"/>
            <a:lstStyle/>
            <a:p>
              <a:endParaRPr sz="1906"/>
            </a:p>
          </p:txBody>
        </p:sp>
        <p:sp>
          <p:nvSpPr>
            <p:cNvPr id="43" name="object 43"/>
            <p:cNvSpPr/>
            <p:nvPr/>
          </p:nvSpPr>
          <p:spPr>
            <a:xfrm>
              <a:off x="5867522" y="3545020"/>
              <a:ext cx="1172113" cy="543396"/>
            </a:xfrm>
            <a:custGeom>
              <a:avLst/>
              <a:gdLst/>
              <a:ahLst/>
              <a:cxnLst/>
              <a:rect l="l" t="t" r="r" b="b"/>
              <a:pathLst>
                <a:path w="1229995" h="570229">
                  <a:moveTo>
                    <a:pt x="0" y="569975"/>
                  </a:moveTo>
                  <a:lnTo>
                    <a:pt x="1229867" y="0"/>
                  </a:lnTo>
                </a:path>
              </a:pathLst>
            </a:custGeom>
            <a:ln w="9524">
              <a:solidFill>
                <a:srgbClr val="000000"/>
              </a:solidFill>
            </a:ln>
          </p:spPr>
          <p:txBody>
            <a:bodyPr wrap="square" lIns="0" tIns="0" rIns="0" bIns="0" rtlCol="0"/>
            <a:lstStyle/>
            <a:p>
              <a:endParaRPr sz="1906"/>
            </a:p>
          </p:txBody>
        </p:sp>
        <p:sp>
          <p:nvSpPr>
            <p:cNvPr id="44" name="object 44"/>
            <p:cNvSpPr/>
            <p:nvPr/>
          </p:nvSpPr>
          <p:spPr>
            <a:xfrm>
              <a:off x="5867522" y="3816597"/>
              <a:ext cx="1172113" cy="543396"/>
            </a:xfrm>
            <a:custGeom>
              <a:avLst/>
              <a:gdLst/>
              <a:ahLst/>
              <a:cxnLst/>
              <a:rect l="l" t="t" r="r" b="b"/>
              <a:pathLst>
                <a:path w="1229995" h="570229">
                  <a:moveTo>
                    <a:pt x="0" y="569975"/>
                  </a:moveTo>
                  <a:lnTo>
                    <a:pt x="1229867" y="0"/>
                  </a:lnTo>
                </a:path>
              </a:pathLst>
            </a:custGeom>
            <a:ln w="9524">
              <a:solidFill>
                <a:srgbClr val="000000"/>
              </a:solidFill>
            </a:ln>
          </p:spPr>
          <p:txBody>
            <a:bodyPr wrap="square" lIns="0" tIns="0" rIns="0" bIns="0" rtlCol="0"/>
            <a:lstStyle/>
            <a:p>
              <a:endParaRPr sz="1906"/>
            </a:p>
          </p:txBody>
        </p:sp>
        <p:sp>
          <p:nvSpPr>
            <p:cNvPr id="45" name="object 45"/>
            <p:cNvSpPr/>
            <p:nvPr/>
          </p:nvSpPr>
          <p:spPr>
            <a:xfrm>
              <a:off x="5574161" y="3157262"/>
              <a:ext cx="681362" cy="924014"/>
            </a:xfrm>
            <a:custGeom>
              <a:avLst/>
              <a:gdLst/>
              <a:ahLst/>
              <a:cxnLst/>
              <a:rect l="l" t="t" r="r" b="b"/>
              <a:pathLst>
                <a:path w="715010" h="969645">
                  <a:moveTo>
                    <a:pt x="0" y="969263"/>
                  </a:moveTo>
                  <a:lnTo>
                    <a:pt x="714755" y="0"/>
                  </a:lnTo>
                </a:path>
              </a:pathLst>
            </a:custGeom>
            <a:ln w="9524">
              <a:solidFill>
                <a:srgbClr val="000000"/>
              </a:solidFill>
            </a:ln>
          </p:spPr>
          <p:txBody>
            <a:bodyPr wrap="square" lIns="0" tIns="0" rIns="0" bIns="0" rtlCol="0"/>
            <a:lstStyle/>
            <a:p>
              <a:endParaRPr sz="1906"/>
            </a:p>
          </p:txBody>
        </p:sp>
        <p:sp>
          <p:nvSpPr>
            <p:cNvPr id="46" name="object 46"/>
            <p:cNvSpPr/>
            <p:nvPr/>
          </p:nvSpPr>
          <p:spPr>
            <a:xfrm>
              <a:off x="5635158" y="5525934"/>
              <a:ext cx="264436" cy="90163"/>
            </a:xfrm>
            <a:custGeom>
              <a:avLst/>
              <a:gdLst/>
              <a:ahLst/>
              <a:cxnLst/>
              <a:rect l="l" t="t" r="r" b="b"/>
              <a:pathLst>
                <a:path w="277495" h="94614">
                  <a:moveTo>
                    <a:pt x="277367" y="94487"/>
                  </a:moveTo>
                  <a:lnTo>
                    <a:pt x="0" y="0"/>
                  </a:lnTo>
                </a:path>
              </a:pathLst>
            </a:custGeom>
            <a:ln w="9524">
              <a:solidFill>
                <a:srgbClr val="000000"/>
              </a:solidFill>
            </a:ln>
          </p:spPr>
          <p:txBody>
            <a:bodyPr wrap="square" lIns="0" tIns="0" rIns="0" bIns="0" rtlCol="0"/>
            <a:lstStyle/>
            <a:p>
              <a:endParaRPr sz="1906"/>
            </a:p>
          </p:txBody>
        </p:sp>
        <p:sp>
          <p:nvSpPr>
            <p:cNvPr id="50" name="object 50"/>
            <p:cNvSpPr txBox="1"/>
            <p:nvPr/>
          </p:nvSpPr>
          <p:spPr>
            <a:xfrm>
              <a:off x="4062350" y="1953991"/>
              <a:ext cx="121629"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c</a:t>
              </a:r>
              <a:endParaRPr sz="1715">
                <a:latin typeface="Arial"/>
                <a:cs typeface="Arial"/>
              </a:endParaRPr>
            </a:p>
          </p:txBody>
        </p:sp>
        <p:sp>
          <p:nvSpPr>
            <p:cNvPr id="51" name="object 51"/>
            <p:cNvSpPr txBox="1"/>
            <p:nvPr/>
          </p:nvSpPr>
          <p:spPr>
            <a:xfrm>
              <a:off x="4177066" y="1953991"/>
              <a:ext cx="78665" cy="256480"/>
            </a:xfrm>
            <a:prstGeom prst="rect">
              <a:avLst/>
            </a:prstGeom>
          </p:spPr>
          <p:txBody>
            <a:bodyPr vert="horz" wrap="square" lIns="0" tIns="0" rIns="0" bIns="0" rtlCol="0">
              <a:spAutoFit/>
            </a:bodyPr>
            <a:lstStyle/>
            <a:p>
              <a:pPr marL="5446">
                <a:lnSpc>
                  <a:spcPts val="2039"/>
                </a:lnSpc>
              </a:pPr>
              <a:r>
                <a:rPr sz="1715" b="1" dirty="0">
                  <a:solidFill>
                    <a:srgbClr val="7F7F7F"/>
                  </a:solidFill>
                  <a:latin typeface="Arial"/>
                  <a:cs typeface="Arial"/>
                </a:rPr>
                <a:t>t</a:t>
              </a:r>
              <a:endParaRPr sz="1715">
                <a:latin typeface="Arial"/>
                <a:cs typeface="Arial"/>
              </a:endParaRPr>
            </a:p>
          </p:txBody>
        </p:sp>
        <p:sp>
          <p:nvSpPr>
            <p:cNvPr id="52" name="object 52"/>
            <p:cNvSpPr txBox="1"/>
            <p:nvPr/>
          </p:nvSpPr>
          <p:spPr>
            <a:xfrm>
              <a:off x="4255504" y="1953991"/>
              <a:ext cx="61117"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i</a:t>
              </a:r>
              <a:endParaRPr sz="1715">
                <a:latin typeface="Arial"/>
                <a:cs typeface="Arial"/>
              </a:endParaRPr>
            </a:p>
          </p:txBody>
        </p:sp>
        <p:sp>
          <p:nvSpPr>
            <p:cNvPr id="53" name="object 53"/>
            <p:cNvSpPr txBox="1"/>
            <p:nvPr/>
          </p:nvSpPr>
          <p:spPr>
            <a:xfrm>
              <a:off x="4316499" y="1953991"/>
              <a:ext cx="133126"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o</a:t>
              </a:r>
              <a:endParaRPr sz="1715">
                <a:latin typeface="Arial"/>
                <a:cs typeface="Arial"/>
              </a:endParaRPr>
            </a:p>
          </p:txBody>
        </p:sp>
        <p:sp>
          <p:nvSpPr>
            <p:cNvPr id="54" name="object 54"/>
            <p:cNvSpPr txBox="1"/>
            <p:nvPr/>
          </p:nvSpPr>
          <p:spPr>
            <a:xfrm>
              <a:off x="4450109" y="1953991"/>
              <a:ext cx="133126"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n</a:t>
              </a:r>
              <a:endParaRPr sz="1715">
                <a:latin typeface="Arial"/>
                <a:cs typeface="Arial"/>
              </a:endParaRPr>
            </a:p>
          </p:txBody>
        </p:sp>
        <p:sp>
          <p:nvSpPr>
            <p:cNvPr id="57" name="object 57"/>
            <p:cNvSpPr/>
            <p:nvPr/>
          </p:nvSpPr>
          <p:spPr>
            <a:xfrm>
              <a:off x="2691393" y="1838601"/>
              <a:ext cx="2043349" cy="679667"/>
            </a:xfrm>
            <a:prstGeom prst="rect">
              <a:avLst/>
            </a:prstGeom>
            <a:blipFill>
              <a:blip r:embed="rId7" cstate="print"/>
              <a:stretch>
                <a:fillRect/>
              </a:stretch>
            </a:blipFill>
          </p:spPr>
          <p:txBody>
            <a:bodyPr wrap="square" lIns="0" tIns="0" rIns="0" bIns="0" rtlCol="0"/>
            <a:lstStyle/>
            <a:p>
              <a:endParaRPr sz="1906"/>
            </a:p>
          </p:txBody>
        </p:sp>
        <p:sp>
          <p:nvSpPr>
            <p:cNvPr id="58" name="object 58"/>
            <p:cNvSpPr/>
            <p:nvPr/>
          </p:nvSpPr>
          <p:spPr>
            <a:xfrm>
              <a:off x="2666704" y="1813912"/>
              <a:ext cx="2045298" cy="680152"/>
            </a:xfrm>
            <a:custGeom>
              <a:avLst/>
              <a:gdLst/>
              <a:ahLst/>
              <a:cxnLst/>
              <a:rect l="l" t="t" r="r" b="b"/>
              <a:pathLst>
                <a:path w="2146300" h="713739">
                  <a:moveTo>
                    <a:pt x="2145779" y="118871"/>
                  </a:moveTo>
                  <a:lnTo>
                    <a:pt x="2138039" y="76673"/>
                  </a:lnTo>
                  <a:lnTo>
                    <a:pt x="2116734" y="41107"/>
                  </a:lnTo>
                  <a:lnTo>
                    <a:pt x="2084739" y="15045"/>
                  </a:lnTo>
                  <a:lnTo>
                    <a:pt x="2044927" y="1363"/>
                  </a:lnTo>
                  <a:lnTo>
                    <a:pt x="118871" y="0"/>
                  </a:lnTo>
                  <a:lnTo>
                    <a:pt x="104246" y="895"/>
                  </a:lnTo>
                  <a:lnTo>
                    <a:pt x="63939" y="13476"/>
                  </a:lnTo>
                  <a:lnTo>
                    <a:pt x="31221" y="38664"/>
                  </a:lnTo>
                  <a:lnTo>
                    <a:pt x="8967" y="73584"/>
                  </a:lnTo>
                  <a:lnTo>
                    <a:pt x="51" y="115363"/>
                  </a:lnTo>
                  <a:lnTo>
                    <a:pt x="0" y="594359"/>
                  </a:lnTo>
                  <a:lnTo>
                    <a:pt x="895" y="608985"/>
                  </a:lnTo>
                  <a:lnTo>
                    <a:pt x="13476" y="649292"/>
                  </a:lnTo>
                  <a:lnTo>
                    <a:pt x="38664" y="682010"/>
                  </a:lnTo>
                  <a:lnTo>
                    <a:pt x="73584" y="704264"/>
                  </a:lnTo>
                  <a:lnTo>
                    <a:pt x="115363" y="713180"/>
                  </a:lnTo>
                  <a:lnTo>
                    <a:pt x="2026907" y="713231"/>
                  </a:lnTo>
                  <a:lnTo>
                    <a:pt x="2041533" y="712336"/>
                  </a:lnTo>
                  <a:lnTo>
                    <a:pt x="2081840" y="699755"/>
                  </a:lnTo>
                  <a:lnTo>
                    <a:pt x="2114557" y="674567"/>
                  </a:lnTo>
                  <a:lnTo>
                    <a:pt x="2136812" y="639647"/>
                  </a:lnTo>
                  <a:lnTo>
                    <a:pt x="2145728" y="597868"/>
                  </a:lnTo>
                  <a:lnTo>
                    <a:pt x="2145779" y="118871"/>
                  </a:lnTo>
                  <a:close/>
                </a:path>
              </a:pathLst>
            </a:custGeom>
            <a:solidFill>
              <a:srgbClr val="FFFF98"/>
            </a:solidFill>
          </p:spPr>
          <p:txBody>
            <a:bodyPr wrap="square" lIns="0" tIns="0" rIns="0" bIns="0" rtlCol="0"/>
            <a:lstStyle/>
            <a:p>
              <a:endParaRPr sz="1906"/>
            </a:p>
          </p:txBody>
        </p:sp>
        <p:sp>
          <p:nvSpPr>
            <p:cNvPr id="59" name="object 59"/>
            <p:cNvSpPr/>
            <p:nvPr/>
          </p:nvSpPr>
          <p:spPr>
            <a:xfrm>
              <a:off x="2666704" y="1813912"/>
              <a:ext cx="2045298" cy="680152"/>
            </a:xfrm>
            <a:custGeom>
              <a:avLst/>
              <a:gdLst/>
              <a:ahLst/>
              <a:cxnLst/>
              <a:rect l="l" t="t" r="r" b="b"/>
              <a:pathLst>
                <a:path w="2146300" h="713739">
                  <a:moveTo>
                    <a:pt x="118871" y="0"/>
                  </a:moveTo>
                  <a:lnTo>
                    <a:pt x="76673" y="7740"/>
                  </a:lnTo>
                  <a:lnTo>
                    <a:pt x="41107" y="29045"/>
                  </a:lnTo>
                  <a:lnTo>
                    <a:pt x="15045" y="61040"/>
                  </a:lnTo>
                  <a:lnTo>
                    <a:pt x="1363" y="100852"/>
                  </a:lnTo>
                  <a:lnTo>
                    <a:pt x="0" y="594359"/>
                  </a:lnTo>
                  <a:lnTo>
                    <a:pt x="895" y="608985"/>
                  </a:lnTo>
                  <a:lnTo>
                    <a:pt x="13476" y="649292"/>
                  </a:lnTo>
                  <a:lnTo>
                    <a:pt x="38664" y="682010"/>
                  </a:lnTo>
                  <a:lnTo>
                    <a:pt x="73584" y="704264"/>
                  </a:lnTo>
                  <a:lnTo>
                    <a:pt x="115363" y="713180"/>
                  </a:lnTo>
                  <a:lnTo>
                    <a:pt x="2026907" y="713231"/>
                  </a:lnTo>
                  <a:lnTo>
                    <a:pt x="2041533" y="712336"/>
                  </a:lnTo>
                  <a:lnTo>
                    <a:pt x="2081840" y="699755"/>
                  </a:lnTo>
                  <a:lnTo>
                    <a:pt x="2114557" y="674567"/>
                  </a:lnTo>
                  <a:lnTo>
                    <a:pt x="2136812" y="639647"/>
                  </a:lnTo>
                  <a:lnTo>
                    <a:pt x="2145728" y="597868"/>
                  </a:lnTo>
                  <a:lnTo>
                    <a:pt x="2145779" y="118871"/>
                  </a:lnTo>
                  <a:lnTo>
                    <a:pt x="2144884" y="104246"/>
                  </a:lnTo>
                  <a:lnTo>
                    <a:pt x="2132303" y="63939"/>
                  </a:lnTo>
                  <a:lnTo>
                    <a:pt x="2107115" y="31221"/>
                  </a:lnTo>
                  <a:lnTo>
                    <a:pt x="2072195" y="8967"/>
                  </a:lnTo>
                  <a:lnTo>
                    <a:pt x="2030416" y="51"/>
                  </a:lnTo>
                  <a:lnTo>
                    <a:pt x="118871" y="0"/>
                  </a:lnTo>
                  <a:close/>
                </a:path>
              </a:pathLst>
            </a:custGeom>
            <a:ln w="12699">
              <a:solidFill>
                <a:srgbClr val="000000"/>
              </a:solidFill>
            </a:ln>
          </p:spPr>
          <p:txBody>
            <a:bodyPr wrap="square" lIns="0" tIns="0" rIns="0" bIns="0" rtlCol="0"/>
            <a:lstStyle/>
            <a:p>
              <a:endParaRPr sz="1906"/>
            </a:p>
          </p:txBody>
        </p:sp>
        <p:sp>
          <p:nvSpPr>
            <p:cNvPr id="60" name="object 60"/>
            <p:cNvSpPr txBox="1"/>
            <p:nvPr/>
          </p:nvSpPr>
          <p:spPr>
            <a:xfrm>
              <a:off x="5603223" y="2717892"/>
              <a:ext cx="133126"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p</a:t>
              </a:r>
              <a:endParaRPr sz="1715">
                <a:latin typeface="Arial"/>
                <a:cs typeface="Arial"/>
              </a:endParaRPr>
            </a:p>
          </p:txBody>
        </p:sp>
        <p:sp>
          <p:nvSpPr>
            <p:cNvPr id="61" name="object 61"/>
            <p:cNvSpPr txBox="1"/>
            <p:nvPr/>
          </p:nvSpPr>
          <p:spPr>
            <a:xfrm>
              <a:off x="5736833" y="2717892"/>
              <a:ext cx="85322"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r</a:t>
              </a:r>
              <a:endParaRPr sz="1715">
                <a:latin typeface="Arial"/>
                <a:cs typeface="Arial"/>
              </a:endParaRPr>
            </a:p>
          </p:txBody>
        </p:sp>
        <p:sp>
          <p:nvSpPr>
            <p:cNvPr id="62" name="object 62"/>
            <p:cNvSpPr txBox="1"/>
            <p:nvPr/>
          </p:nvSpPr>
          <p:spPr>
            <a:xfrm>
              <a:off x="5821065" y="2717892"/>
              <a:ext cx="133126"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o</a:t>
              </a:r>
              <a:endParaRPr sz="1715">
                <a:latin typeface="Arial"/>
                <a:cs typeface="Arial"/>
              </a:endParaRPr>
            </a:p>
          </p:txBody>
        </p:sp>
        <p:sp>
          <p:nvSpPr>
            <p:cNvPr id="63" name="object 63"/>
            <p:cNvSpPr txBox="1"/>
            <p:nvPr/>
          </p:nvSpPr>
          <p:spPr>
            <a:xfrm>
              <a:off x="6015672" y="2717892"/>
              <a:ext cx="121629"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e</a:t>
              </a:r>
              <a:endParaRPr sz="1715">
                <a:latin typeface="Arial"/>
                <a:cs typeface="Arial"/>
              </a:endParaRPr>
            </a:p>
          </p:txBody>
        </p:sp>
        <p:sp>
          <p:nvSpPr>
            <p:cNvPr id="64" name="object 64"/>
            <p:cNvSpPr txBox="1"/>
            <p:nvPr/>
          </p:nvSpPr>
          <p:spPr>
            <a:xfrm>
              <a:off x="8558619" y="3250880"/>
              <a:ext cx="121629"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s</a:t>
              </a:r>
              <a:endParaRPr sz="1715">
                <a:latin typeface="Arial"/>
                <a:cs typeface="Arial"/>
              </a:endParaRPr>
            </a:p>
          </p:txBody>
        </p:sp>
        <p:sp>
          <p:nvSpPr>
            <p:cNvPr id="65" name="object 65"/>
            <p:cNvSpPr txBox="1"/>
            <p:nvPr/>
          </p:nvSpPr>
          <p:spPr>
            <a:xfrm>
              <a:off x="8740154" y="3250880"/>
              <a:ext cx="72614"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t</a:t>
              </a:r>
              <a:endParaRPr sz="1715">
                <a:latin typeface="Arial"/>
                <a:cs typeface="Arial"/>
              </a:endParaRPr>
            </a:p>
          </p:txBody>
        </p:sp>
        <p:sp>
          <p:nvSpPr>
            <p:cNvPr id="66" name="object 66"/>
            <p:cNvSpPr txBox="1"/>
            <p:nvPr/>
          </p:nvSpPr>
          <p:spPr>
            <a:xfrm>
              <a:off x="8873764" y="3250880"/>
              <a:ext cx="133126"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o</a:t>
              </a:r>
              <a:endParaRPr sz="1715">
                <a:latin typeface="Arial"/>
                <a:cs typeface="Arial"/>
              </a:endParaRPr>
            </a:p>
          </p:txBody>
        </p:sp>
        <p:sp>
          <p:nvSpPr>
            <p:cNvPr id="67" name="object 67"/>
            <p:cNvSpPr txBox="1"/>
            <p:nvPr/>
          </p:nvSpPr>
          <p:spPr>
            <a:xfrm>
              <a:off x="9007374" y="3250880"/>
              <a:ext cx="133126"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n</a:t>
              </a:r>
              <a:endParaRPr sz="1715">
                <a:latin typeface="Arial"/>
                <a:cs typeface="Arial"/>
              </a:endParaRPr>
            </a:p>
          </p:txBody>
        </p:sp>
        <p:sp>
          <p:nvSpPr>
            <p:cNvPr id="68" name="object 68"/>
            <p:cNvSpPr txBox="1"/>
            <p:nvPr/>
          </p:nvSpPr>
          <p:spPr>
            <a:xfrm>
              <a:off x="9140985" y="3250880"/>
              <a:ext cx="121629"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s</a:t>
              </a:r>
              <a:endParaRPr sz="1715">
                <a:latin typeface="Arial"/>
                <a:cs typeface="Arial"/>
              </a:endParaRPr>
            </a:p>
          </p:txBody>
        </p:sp>
        <p:sp>
          <p:nvSpPr>
            <p:cNvPr id="69" name="object 69"/>
            <p:cNvSpPr txBox="1"/>
            <p:nvPr/>
          </p:nvSpPr>
          <p:spPr>
            <a:xfrm>
              <a:off x="8425009" y="3250880"/>
              <a:ext cx="133126"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n</a:t>
              </a:r>
              <a:endParaRPr sz="1715">
                <a:latin typeface="Arial"/>
                <a:cs typeface="Arial"/>
              </a:endParaRPr>
            </a:p>
          </p:txBody>
        </p:sp>
        <p:sp>
          <p:nvSpPr>
            <p:cNvPr id="70" name="object 70"/>
            <p:cNvSpPr txBox="1"/>
            <p:nvPr/>
          </p:nvSpPr>
          <p:spPr>
            <a:xfrm>
              <a:off x="8304470" y="3250880"/>
              <a:ext cx="121629"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a</a:t>
              </a:r>
              <a:endParaRPr sz="1715">
                <a:latin typeface="Arial"/>
                <a:cs typeface="Arial"/>
              </a:endParaRPr>
            </a:p>
          </p:txBody>
        </p:sp>
        <p:sp>
          <p:nvSpPr>
            <p:cNvPr id="71" name="object 71"/>
            <p:cNvSpPr txBox="1"/>
            <p:nvPr/>
          </p:nvSpPr>
          <p:spPr>
            <a:xfrm>
              <a:off x="9005924" y="2988017"/>
              <a:ext cx="133126"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o</a:t>
              </a:r>
              <a:endParaRPr sz="1715">
                <a:latin typeface="Arial"/>
                <a:cs typeface="Arial"/>
              </a:endParaRPr>
            </a:p>
          </p:txBody>
        </p:sp>
        <p:sp>
          <p:nvSpPr>
            <p:cNvPr id="72" name="object 72"/>
            <p:cNvSpPr txBox="1"/>
            <p:nvPr/>
          </p:nvSpPr>
          <p:spPr>
            <a:xfrm>
              <a:off x="9139534" y="2988017"/>
              <a:ext cx="85322"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r</a:t>
              </a:r>
              <a:endParaRPr sz="1715">
                <a:latin typeface="Arial"/>
                <a:cs typeface="Arial"/>
              </a:endParaRPr>
            </a:p>
          </p:txBody>
        </p:sp>
        <p:sp>
          <p:nvSpPr>
            <p:cNvPr id="73" name="object 73"/>
            <p:cNvSpPr txBox="1"/>
            <p:nvPr/>
          </p:nvSpPr>
          <p:spPr>
            <a:xfrm>
              <a:off x="9223767" y="2988017"/>
              <a:ext cx="121629"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s</a:t>
              </a:r>
              <a:endParaRPr sz="1715">
                <a:latin typeface="Arial"/>
                <a:cs typeface="Arial"/>
              </a:endParaRPr>
            </a:p>
          </p:txBody>
        </p:sp>
        <p:sp>
          <p:nvSpPr>
            <p:cNvPr id="74" name="object 74"/>
            <p:cNvSpPr txBox="1"/>
            <p:nvPr/>
          </p:nvSpPr>
          <p:spPr>
            <a:xfrm>
              <a:off x="9405302" y="2988017"/>
              <a:ext cx="133126"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o</a:t>
              </a:r>
              <a:endParaRPr sz="1715">
                <a:latin typeface="Arial"/>
                <a:cs typeface="Arial"/>
              </a:endParaRPr>
            </a:p>
          </p:txBody>
        </p:sp>
        <p:sp>
          <p:nvSpPr>
            <p:cNvPr id="75" name="object 75"/>
            <p:cNvSpPr txBox="1"/>
            <p:nvPr/>
          </p:nvSpPr>
          <p:spPr>
            <a:xfrm>
              <a:off x="9538912" y="2988017"/>
              <a:ext cx="72614"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f</a:t>
              </a:r>
              <a:endParaRPr sz="1715">
                <a:latin typeface="Arial"/>
                <a:cs typeface="Arial"/>
              </a:endParaRPr>
            </a:p>
          </p:txBody>
        </p:sp>
        <p:sp>
          <p:nvSpPr>
            <p:cNvPr id="76" name="object 76"/>
            <p:cNvSpPr txBox="1"/>
            <p:nvPr/>
          </p:nvSpPr>
          <p:spPr>
            <a:xfrm>
              <a:off x="8146154" y="3250880"/>
              <a:ext cx="74429" cy="256480"/>
            </a:xfrm>
            <a:prstGeom prst="rect">
              <a:avLst/>
            </a:prstGeom>
          </p:spPr>
          <p:txBody>
            <a:bodyPr vert="horz" wrap="square" lIns="0" tIns="0" rIns="0" bIns="0" rtlCol="0">
              <a:spAutoFit/>
            </a:bodyPr>
            <a:lstStyle/>
            <a:p>
              <a:pPr marL="1210">
                <a:lnSpc>
                  <a:spcPts val="2039"/>
                </a:lnSpc>
              </a:pPr>
              <a:r>
                <a:rPr sz="1715" b="1" dirty="0">
                  <a:solidFill>
                    <a:srgbClr val="7F7F7F"/>
                  </a:solidFill>
                  <a:latin typeface="Arial"/>
                  <a:cs typeface="Arial"/>
                </a:rPr>
                <a:t>t</a:t>
              </a:r>
              <a:endParaRPr sz="1715">
                <a:latin typeface="Arial"/>
                <a:cs typeface="Arial"/>
              </a:endParaRPr>
            </a:p>
          </p:txBody>
        </p:sp>
        <p:sp>
          <p:nvSpPr>
            <p:cNvPr id="77" name="object 77"/>
            <p:cNvSpPr txBox="1"/>
            <p:nvPr/>
          </p:nvSpPr>
          <p:spPr>
            <a:xfrm>
              <a:off x="8220238" y="3250880"/>
              <a:ext cx="85322"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r</a:t>
              </a:r>
              <a:endParaRPr sz="1715">
                <a:latin typeface="Arial"/>
                <a:cs typeface="Arial"/>
              </a:endParaRPr>
            </a:p>
          </p:txBody>
        </p:sp>
        <p:sp>
          <p:nvSpPr>
            <p:cNvPr id="78" name="object 78"/>
            <p:cNvSpPr txBox="1"/>
            <p:nvPr/>
          </p:nvSpPr>
          <p:spPr>
            <a:xfrm>
              <a:off x="8885385" y="2988017"/>
              <a:ext cx="121629"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s</a:t>
              </a:r>
              <a:endParaRPr sz="1715">
                <a:latin typeface="Arial"/>
                <a:cs typeface="Arial"/>
              </a:endParaRPr>
            </a:p>
          </p:txBody>
        </p:sp>
        <p:sp>
          <p:nvSpPr>
            <p:cNvPr id="79" name="object 79"/>
            <p:cNvSpPr txBox="1"/>
            <p:nvPr/>
          </p:nvSpPr>
          <p:spPr>
            <a:xfrm>
              <a:off x="8763392" y="2988017"/>
              <a:ext cx="126470"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s</a:t>
              </a:r>
              <a:endParaRPr sz="1715">
                <a:latin typeface="Arial"/>
                <a:cs typeface="Arial"/>
              </a:endParaRPr>
            </a:p>
          </p:txBody>
        </p:sp>
        <p:sp>
          <p:nvSpPr>
            <p:cNvPr id="80" name="object 80"/>
            <p:cNvSpPr txBox="1"/>
            <p:nvPr/>
          </p:nvSpPr>
          <p:spPr>
            <a:xfrm>
              <a:off x="8642853" y="2988017"/>
              <a:ext cx="121629"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e</a:t>
              </a:r>
              <a:endParaRPr sz="1715">
                <a:latin typeface="Arial"/>
                <a:cs typeface="Arial"/>
              </a:endParaRPr>
            </a:p>
          </p:txBody>
        </p:sp>
        <p:sp>
          <p:nvSpPr>
            <p:cNvPr id="81" name="object 81"/>
            <p:cNvSpPr txBox="1"/>
            <p:nvPr/>
          </p:nvSpPr>
          <p:spPr>
            <a:xfrm>
              <a:off x="7820860" y="2726606"/>
              <a:ext cx="121629"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3</a:t>
              </a:r>
              <a:endParaRPr sz="1715">
                <a:latin typeface="Arial"/>
                <a:cs typeface="Arial"/>
              </a:endParaRPr>
            </a:p>
          </p:txBody>
        </p:sp>
        <p:sp>
          <p:nvSpPr>
            <p:cNvPr id="82" name="object 82"/>
            <p:cNvSpPr txBox="1"/>
            <p:nvPr/>
          </p:nvSpPr>
          <p:spPr>
            <a:xfrm>
              <a:off x="7941399" y="2726606"/>
              <a:ext cx="65353"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a:t>
              </a:r>
              <a:endParaRPr sz="1715">
                <a:latin typeface="Arial"/>
                <a:cs typeface="Arial"/>
              </a:endParaRPr>
            </a:p>
          </p:txBody>
        </p:sp>
        <p:sp>
          <p:nvSpPr>
            <p:cNvPr id="83" name="object 83"/>
            <p:cNvSpPr txBox="1"/>
            <p:nvPr/>
          </p:nvSpPr>
          <p:spPr>
            <a:xfrm>
              <a:off x="8147624" y="2726606"/>
              <a:ext cx="121629"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c</a:t>
              </a:r>
              <a:endParaRPr sz="1715">
                <a:latin typeface="Arial"/>
                <a:cs typeface="Arial"/>
              </a:endParaRPr>
            </a:p>
          </p:txBody>
        </p:sp>
        <p:sp>
          <p:nvSpPr>
            <p:cNvPr id="84" name="object 84"/>
            <p:cNvSpPr txBox="1"/>
            <p:nvPr/>
          </p:nvSpPr>
          <p:spPr>
            <a:xfrm>
              <a:off x="8268163" y="2726606"/>
              <a:ext cx="133126"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o</a:t>
              </a:r>
              <a:endParaRPr sz="1715">
                <a:latin typeface="Arial"/>
                <a:cs typeface="Arial"/>
              </a:endParaRPr>
            </a:p>
          </p:txBody>
        </p:sp>
        <p:sp>
          <p:nvSpPr>
            <p:cNvPr id="85" name="object 85"/>
            <p:cNvSpPr txBox="1"/>
            <p:nvPr/>
          </p:nvSpPr>
          <p:spPr>
            <a:xfrm>
              <a:off x="8401774" y="2726606"/>
              <a:ext cx="194243"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m</a:t>
              </a:r>
              <a:endParaRPr sz="1715">
                <a:latin typeface="Arial"/>
                <a:cs typeface="Arial"/>
              </a:endParaRPr>
            </a:p>
          </p:txBody>
        </p:sp>
        <p:sp>
          <p:nvSpPr>
            <p:cNvPr id="86" name="object 86"/>
            <p:cNvSpPr txBox="1"/>
            <p:nvPr/>
          </p:nvSpPr>
          <p:spPr>
            <a:xfrm>
              <a:off x="8522313" y="2988017"/>
              <a:ext cx="121629"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c</a:t>
              </a:r>
              <a:endParaRPr sz="1715">
                <a:latin typeface="Arial"/>
                <a:cs typeface="Arial"/>
              </a:endParaRPr>
            </a:p>
          </p:txBody>
        </p:sp>
        <p:sp>
          <p:nvSpPr>
            <p:cNvPr id="87" name="object 87"/>
            <p:cNvSpPr txBox="1"/>
            <p:nvPr/>
          </p:nvSpPr>
          <p:spPr>
            <a:xfrm>
              <a:off x="8401774" y="2988017"/>
              <a:ext cx="121629"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c</a:t>
              </a:r>
              <a:endParaRPr sz="1715">
                <a:latin typeface="Arial"/>
                <a:cs typeface="Arial"/>
              </a:endParaRPr>
            </a:p>
          </p:txBody>
        </p:sp>
        <p:sp>
          <p:nvSpPr>
            <p:cNvPr id="88" name="object 88"/>
            <p:cNvSpPr txBox="1"/>
            <p:nvPr/>
          </p:nvSpPr>
          <p:spPr>
            <a:xfrm>
              <a:off x="8268163" y="2988017"/>
              <a:ext cx="133126"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u</a:t>
              </a:r>
              <a:endParaRPr sz="1715">
                <a:latin typeface="Arial"/>
                <a:cs typeface="Arial"/>
              </a:endParaRPr>
            </a:p>
          </p:txBody>
        </p:sp>
        <p:sp>
          <p:nvSpPr>
            <p:cNvPr id="89" name="object 89"/>
            <p:cNvSpPr txBox="1"/>
            <p:nvPr/>
          </p:nvSpPr>
          <p:spPr>
            <a:xfrm>
              <a:off x="8147624" y="2988017"/>
              <a:ext cx="121629"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s</a:t>
              </a:r>
              <a:endParaRPr sz="1715">
                <a:latin typeface="Arial"/>
                <a:cs typeface="Arial"/>
              </a:endParaRPr>
            </a:p>
          </p:txBody>
        </p:sp>
        <p:sp>
          <p:nvSpPr>
            <p:cNvPr id="90" name="object 90"/>
            <p:cNvSpPr txBox="1"/>
            <p:nvPr/>
          </p:nvSpPr>
          <p:spPr>
            <a:xfrm>
              <a:off x="8594926" y="2726606"/>
              <a:ext cx="133126"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p</a:t>
              </a:r>
              <a:endParaRPr sz="1715">
                <a:latin typeface="Arial"/>
                <a:cs typeface="Arial"/>
              </a:endParaRPr>
            </a:p>
          </p:txBody>
        </p:sp>
        <p:sp>
          <p:nvSpPr>
            <p:cNvPr id="91" name="object 91"/>
            <p:cNvSpPr txBox="1"/>
            <p:nvPr/>
          </p:nvSpPr>
          <p:spPr>
            <a:xfrm>
              <a:off x="8728537" y="2726606"/>
              <a:ext cx="133126"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u</a:t>
              </a:r>
              <a:endParaRPr sz="1715">
                <a:latin typeface="Arial"/>
                <a:cs typeface="Arial"/>
              </a:endParaRPr>
            </a:p>
          </p:txBody>
        </p:sp>
        <p:sp>
          <p:nvSpPr>
            <p:cNvPr id="92" name="object 92"/>
            <p:cNvSpPr txBox="1"/>
            <p:nvPr/>
          </p:nvSpPr>
          <p:spPr>
            <a:xfrm>
              <a:off x="8934761" y="2726606"/>
              <a:ext cx="121629"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e</a:t>
              </a:r>
              <a:endParaRPr sz="1715">
                <a:latin typeface="Arial"/>
                <a:cs typeface="Arial"/>
              </a:endParaRPr>
            </a:p>
          </p:txBody>
        </p:sp>
        <p:sp>
          <p:nvSpPr>
            <p:cNvPr id="93" name="object 93"/>
            <p:cNvSpPr txBox="1"/>
            <p:nvPr/>
          </p:nvSpPr>
          <p:spPr>
            <a:xfrm>
              <a:off x="8862148" y="2726606"/>
              <a:ext cx="74429"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t</a:t>
              </a:r>
              <a:endParaRPr sz="1715">
                <a:latin typeface="Arial"/>
                <a:cs typeface="Arial"/>
              </a:endParaRPr>
            </a:p>
          </p:txBody>
        </p:sp>
        <p:sp>
          <p:nvSpPr>
            <p:cNvPr id="94" name="object 94"/>
            <p:cNvSpPr txBox="1"/>
            <p:nvPr/>
          </p:nvSpPr>
          <p:spPr>
            <a:xfrm>
              <a:off x="6523971" y="2717892"/>
              <a:ext cx="133126"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n</a:t>
              </a:r>
              <a:endParaRPr sz="1715">
                <a:latin typeface="Arial"/>
                <a:cs typeface="Arial"/>
              </a:endParaRPr>
            </a:p>
          </p:txBody>
        </p:sp>
        <p:sp>
          <p:nvSpPr>
            <p:cNvPr id="95" name="object 95"/>
            <p:cNvSpPr txBox="1"/>
            <p:nvPr/>
          </p:nvSpPr>
          <p:spPr>
            <a:xfrm>
              <a:off x="6390361" y="2717892"/>
              <a:ext cx="133126"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o</a:t>
              </a:r>
              <a:endParaRPr sz="1715">
                <a:latin typeface="Arial"/>
                <a:cs typeface="Arial"/>
              </a:endParaRPr>
            </a:p>
          </p:txBody>
        </p:sp>
        <p:sp>
          <p:nvSpPr>
            <p:cNvPr id="96" name="object 96"/>
            <p:cNvSpPr txBox="1"/>
            <p:nvPr/>
          </p:nvSpPr>
          <p:spPr>
            <a:xfrm>
              <a:off x="6136211" y="2717892"/>
              <a:ext cx="121629"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c</a:t>
              </a:r>
              <a:endParaRPr sz="1715">
                <a:latin typeface="Arial"/>
                <a:cs typeface="Arial"/>
              </a:endParaRPr>
            </a:p>
          </p:txBody>
        </p:sp>
        <p:sp>
          <p:nvSpPr>
            <p:cNvPr id="97" name="object 97"/>
            <p:cNvSpPr txBox="1"/>
            <p:nvPr/>
          </p:nvSpPr>
          <p:spPr>
            <a:xfrm>
              <a:off x="6256751" y="2717892"/>
              <a:ext cx="72614"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t</a:t>
              </a:r>
              <a:endParaRPr sz="1715">
                <a:latin typeface="Arial"/>
                <a:cs typeface="Arial"/>
              </a:endParaRPr>
            </a:p>
          </p:txBody>
        </p:sp>
        <p:sp>
          <p:nvSpPr>
            <p:cNvPr id="98" name="object 98"/>
            <p:cNvSpPr txBox="1"/>
            <p:nvPr/>
          </p:nvSpPr>
          <p:spPr>
            <a:xfrm>
              <a:off x="6982893" y="2456481"/>
              <a:ext cx="122234"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y</a:t>
              </a:r>
              <a:endParaRPr sz="1715">
                <a:latin typeface="Arial"/>
                <a:cs typeface="Arial"/>
              </a:endParaRPr>
            </a:p>
          </p:txBody>
        </p:sp>
        <p:sp>
          <p:nvSpPr>
            <p:cNvPr id="99" name="object 99"/>
            <p:cNvSpPr txBox="1"/>
            <p:nvPr/>
          </p:nvSpPr>
          <p:spPr>
            <a:xfrm>
              <a:off x="6849283" y="2456481"/>
              <a:ext cx="133126"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b</a:t>
              </a:r>
              <a:endParaRPr sz="1715">
                <a:latin typeface="Arial"/>
                <a:cs typeface="Arial"/>
              </a:endParaRPr>
            </a:p>
          </p:txBody>
        </p:sp>
        <p:sp>
          <p:nvSpPr>
            <p:cNvPr id="100" name="object 100"/>
            <p:cNvSpPr txBox="1"/>
            <p:nvPr/>
          </p:nvSpPr>
          <p:spPr>
            <a:xfrm>
              <a:off x="6667748" y="2456481"/>
              <a:ext cx="121629"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e</a:t>
              </a:r>
              <a:endParaRPr sz="1715">
                <a:latin typeface="Arial"/>
                <a:cs typeface="Arial"/>
              </a:endParaRPr>
            </a:p>
          </p:txBody>
        </p:sp>
        <p:sp>
          <p:nvSpPr>
            <p:cNvPr id="101" name="object 101"/>
            <p:cNvSpPr txBox="1"/>
            <p:nvPr/>
          </p:nvSpPr>
          <p:spPr>
            <a:xfrm>
              <a:off x="6547208" y="2456481"/>
              <a:ext cx="121629"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s</a:t>
              </a:r>
              <a:endParaRPr sz="1715">
                <a:latin typeface="Arial"/>
                <a:cs typeface="Arial"/>
              </a:endParaRPr>
            </a:p>
          </p:txBody>
        </p:sp>
        <p:sp>
          <p:nvSpPr>
            <p:cNvPr id="102" name="object 102"/>
            <p:cNvSpPr txBox="1"/>
            <p:nvPr/>
          </p:nvSpPr>
          <p:spPr>
            <a:xfrm>
              <a:off x="6413597" y="2456481"/>
              <a:ext cx="133126"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p</a:t>
              </a:r>
              <a:endParaRPr sz="1715">
                <a:latin typeface="Arial"/>
                <a:cs typeface="Arial"/>
              </a:endParaRPr>
            </a:p>
          </p:txBody>
        </p:sp>
        <p:sp>
          <p:nvSpPr>
            <p:cNvPr id="103" name="object 103"/>
            <p:cNvSpPr txBox="1"/>
            <p:nvPr/>
          </p:nvSpPr>
          <p:spPr>
            <a:xfrm>
              <a:off x="6293058" y="2456481"/>
              <a:ext cx="121629"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a</a:t>
              </a:r>
              <a:endParaRPr sz="1715">
                <a:latin typeface="Arial"/>
                <a:cs typeface="Arial"/>
              </a:endParaRPr>
            </a:p>
          </p:txBody>
        </p:sp>
        <p:sp>
          <p:nvSpPr>
            <p:cNvPr id="104" name="object 104"/>
            <p:cNvSpPr txBox="1"/>
            <p:nvPr/>
          </p:nvSpPr>
          <p:spPr>
            <a:xfrm>
              <a:off x="6111523" y="2456481"/>
              <a:ext cx="121629"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e</a:t>
              </a:r>
              <a:endParaRPr sz="1715">
                <a:latin typeface="Arial"/>
                <a:cs typeface="Arial"/>
              </a:endParaRPr>
            </a:p>
          </p:txBody>
        </p:sp>
        <p:sp>
          <p:nvSpPr>
            <p:cNvPr id="105" name="object 105"/>
            <p:cNvSpPr txBox="1"/>
            <p:nvPr/>
          </p:nvSpPr>
          <p:spPr>
            <a:xfrm>
              <a:off x="5929986" y="2456481"/>
              <a:ext cx="121629"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e</a:t>
              </a:r>
              <a:endParaRPr sz="1715">
                <a:latin typeface="Arial"/>
                <a:cs typeface="Arial"/>
              </a:endParaRPr>
            </a:p>
          </p:txBody>
        </p:sp>
        <p:sp>
          <p:nvSpPr>
            <p:cNvPr id="106" name="object 106"/>
            <p:cNvSpPr txBox="1"/>
            <p:nvPr/>
          </p:nvSpPr>
          <p:spPr>
            <a:xfrm>
              <a:off x="5736833" y="2456481"/>
              <a:ext cx="194243"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m</a:t>
              </a:r>
              <a:endParaRPr sz="1715">
                <a:latin typeface="Arial"/>
                <a:cs typeface="Arial"/>
              </a:endParaRPr>
            </a:p>
          </p:txBody>
        </p:sp>
        <p:sp>
          <p:nvSpPr>
            <p:cNvPr id="109" name="object 109"/>
            <p:cNvSpPr txBox="1"/>
            <p:nvPr/>
          </p:nvSpPr>
          <p:spPr>
            <a:xfrm>
              <a:off x="5276459" y="2456481"/>
              <a:ext cx="121629"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2</a:t>
              </a:r>
              <a:endParaRPr sz="1715">
                <a:latin typeface="Arial"/>
                <a:cs typeface="Arial"/>
              </a:endParaRPr>
            </a:p>
          </p:txBody>
        </p:sp>
        <p:sp>
          <p:nvSpPr>
            <p:cNvPr id="110" name="object 110"/>
            <p:cNvSpPr txBox="1"/>
            <p:nvPr/>
          </p:nvSpPr>
          <p:spPr>
            <a:xfrm>
              <a:off x="5603223" y="2456481"/>
              <a:ext cx="72614" cy="256480"/>
            </a:xfrm>
            <a:prstGeom prst="rect">
              <a:avLst/>
            </a:prstGeom>
          </p:spPr>
          <p:txBody>
            <a:bodyPr vert="horz" wrap="square" lIns="0" tIns="0" rIns="0" bIns="0" rtlCol="0">
              <a:spAutoFit/>
            </a:bodyPr>
            <a:lstStyle/>
            <a:p>
              <a:pPr>
                <a:lnSpc>
                  <a:spcPts val="2039"/>
                </a:lnSpc>
              </a:pPr>
              <a:r>
                <a:rPr sz="1715" b="1" dirty="0">
                  <a:solidFill>
                    <a:srgbClr val="7F7F7F"/>
                  </a:solidFill>
                  <a:latin typeface="Arial"/>
                  <a:cs typeface="Arial"/>
                </a:rPr>
                <a:t>t</a:t>
              </a:r>
              <a:endParaRPr sz="1715">
                <a:latin typeface="Arial"/>
                <a:cs typeface="Arial"/>
              </a:endParaRPr>
            </a:p>
          </p:txBody>
        </p:sp>
        <p:sp>
          <p:nvSpPr>
            <p:cNvPr id="117" name="object 117"/>
            <p:cNvSpPr txBox="1"/>
            <p:nvPr/>
          </p:nvSpPr>
          <p:spPr>
            <a:xfrm>
              <a:off x="2744279" y="1880361"/>
              <a:ext cx="1792964" cy="985178"/>
            </a:xfrm>
            <a:prstGeom prst="rect">
              <a:avLst/>
            </a:prstGeom>
          </p:spPr>
          <p:txBody>
            <a:bodyPr vert="horz" wrap="square" lIns="0" tIns="0" rIns="0" bIns="0" rtlCol="0">
              <a:spAutoFit/>
            </a:bodyPr>
            <a:lstStyle/>
            <a:p>
              <a:pPr marL="338851" marR="4841" indent="-326749">
                <a:tabLst>
                  <a:tab pos="338246" algn="l"/>
                </a:tabLst>
              </a:pPr>
              <a:r>
                <a:rPr sz="1715" b="1" spc="-5" dirty="0">
                  <a:latin typeface="Arial"/>
                  <a:cs typeface="Arial"/>
                </a:rPr>
                <a:t>1</a:t>
              </a:r>
              <a:r>
                <a:rPr sz="1715" b="1" dirty="0">
                  <a:solidFill>
                    <a:srgbClr val="E5E5E5"/>
                  </a:solidFill>
                  <a:latin typeface="Arial"/>
                  <a:cs typeface="Arial"/>
                </a:rPr>
                <a:t>.	</a:t>
              </a:r>
              <a:r>
                <a:rPr sz="1715" b="1" dirty="0">
                  <a:latin typeface="Arial"/>
                  <a:cs typeface="Arial"/>
                </a:rPr>
                <a:t>g</a:t>
              </a:r>
              <a:r>
                <a:rPr sz="1715" b="1" spc="-5" dirty="0">
                  <a:latin typeface="Arial"/>
                  <a:cs typeface="Arial"/>
                </a:rPr>
                <a:t>e</a:t>
              </a:r>
              <a:r>
                <a:rPr sz="1715" b="1" dirty="0">
                  <a:latin typeface="Arial"/>
                  <a:cs typeface="Arial"/>
                </a:rPr>
                <a:t>t p</a:t>
              </a:r>
              <a:r>
                <a:rPr sz="1715" b="1" spc="-5" dirty="0">
                  <a:latin typeface="Arial"/>
                  <a:cs typeface="Arial"/>
                </a:rPr>
                <a:t>r</a:t>
              </a:r>
              <a:r>
                <a:rPr sz="1715" b="1" dirty="0">
                  <a:latin typeface="Arial"/>
                  <a:cs typeface="Arial"/>
                </a:rPr>
                <a:t>oj</a:t>
              </a:r>
              <a:r>
                <a:rPr sz="1715" b="1" spc="-5" dirty="0">
                  <a:latin typeface="Arial"/>
                  <a:cs typeface="Arial"/>
                </a:rPr>
                <a:t>ec</a:t>
              </a:r>
              <a:r>
                <a:rPr sz="1715" b="1" dirty="0">
                  <a:latin typeface="Arial"/>
                  <a:cs typeface="Arial"/>
                </a:rPr>
                <a:t>tion </a:t>
              </a:r>
              <a:r>
                <a:rPr sz="1715" b="1" spc="-5" dirty="0">
                  <a:latin typeface="Arial"/>
                  <a:cs typeface="Arial"/>
                </a:rPr>
                <a:t>c</a:t>
              </a:r>
              <a:r>
                <a:rPr sz="1715" b="1" dirty="0">
                  <a:latin typeface="Arial"/>
                  <a:cs typeface="Arial"/>
                </a:rPr>
                <a:t>one</a:t>
              </a:r>
              <a:endParaRPr sz="1715" dirty="0">
                <a:latin typeface="Arial"/>
                <a:cs typeface="Arial"/>
              </a:endParaRPr>
            </a:p>
            <a:p>
              <a:pPr marL="463499"/>
              <a:endParaRPr lang="en-US" sz="1715" spc="-5" dirty="0" smtClean="0">
                <a:latin typeface="Arial"/>
                <a:cs typeface="Arial"/>
              </a:endParaRPr>
            </a:p>
            <a:p>
              <a:pPr marL="463499">
                <a:spcBef>
                  <a:spcPts val="1224"/>
                </a:spcBef>
              </a:pPr>
              <a:r>
                <a:rPr sz="1715" spc="-5" dirty="0" smtClean="0">
                  <a:latin typeface="Arial"/>
                  <a:cs typeface="Arial"/>
                </a:rPr>
                <a:t>in</a:t>
              </a:r>
              <a:r>
                <a:rPr sz="1715" dirty="0" smtClean="0">
                  <a:latin typeface="Arial"/>
                  <a:cs typeface="Arial"/>
                </a:rPr>
                <a:t>v</a:t>
              </a:r>
              <a:r>
                <a:rPr sz="1715" spc="-5" dirty="0" smtClean="0">
                  <a:latin typeface="Arial"/>
                  <a:cs typeface="Arial"/>
                </a:rPr>
                <a:t>a</a:t>
              </a:r>
              <a:r>
                <a:rPr sz="1715" dirty="0" smtClean="0">
                  <a:latin typeface="Arial"/>
                  <a:cs typeface="Arial"/>
                </a:rPr>
                <a:t>r</a:t>
              </a:r>
              <a:r>
                <a:rPr sz="1715" spc="5" dirty="0" smtClean="0">
                  <a:latin typeface="Arial"/>
                  <a:cs typeface="Arial"/>
                </a:rPr>
                <a:t>i</a:t>
              </a:r>
              <a:r>
                <a:rPr sz="1715" spc="-5" dirty="0" smtClean="0">
                  <a:latin typeface="Arial"/>
                  <a:cs typeface="Arial"/>
                </a:rPr>
                <a:t>an</a:t>
              </a:r>
              <a:r>
                <a:rPr sz="1715" dirty="0" smtClean="0">
                  <a:latin typeface="Arial"/>
                  <a:cs typeface="Arial"/>
                </a:rPr>
                <a:t>t</a:t>
              </a:r>
              <a:endParaRPr sz="1715" dirty="0">
                <a:latin typeface="Arial"/>
                <a:cs typeface="Arial"/>
              </a:endParaRPr>
            </a:p>
          </p:txBody>
        </p:sp>
        <p:sp>
          <p:nvSpPr>
            <p:cNvPr id="119" name="object 119"/>
            <p:cNvSpPr txBox="1"/>
            <p:nvPr/>
          </p:nvSpPr>
          <p:spPr>
            <a:xfrm>
              <a:off x="2438212" y="3736910"/>
              <a:ext cx="7487726" cy="2144997"/>
            </a:xfrm>
            <a:prstGeom prst="rect">
              <a:avLst/>
            </a:prstGeom>
          </p:spPr>
          <p:txBody>
            <a:bodyPr vert="horz" wrap="square" lIns="0" tIns="0" rIns="0" bIns="0" rtlCol="0">
              <a:spAutoFit/>
            </a:bodyPr>
            <a:lstStyle/>
            <a:p>
              <a:pPr marL="12102" indent="6375243"/>
              <a:r>
                <a:rPr lang="en-US" sz="1715" dirty="0" smtClean="0">
                  <a:latin typeface="Arial"/>
                  <a:cs typeface="Arial"/>
                </a:rPr>
                <a:t>                         </a:t>
              </a:r>
              <a:r>
                <a:rPr sz="1715" dirty="0" smtClean="0">
                  <a:latin typeface="Arial"/>
                  <a:cs typeface="Arial"/>
                </a:rPr>
                <a:t>s</a:t>
              </a:r>
              <a:r>
                <a:rPr sz="1715" spc="-5" dirty="0" smtClean="0">
                  <a:latin typeface="Arial"/>
                  <a:cs typeface="Arial"/>
                </a:rPr>
                <a:t>u</a:t>
              </a:r>
              <a:r>
                <a:rPr sz="1715" dirty="0" smtClean="0">
                  <a:latin typeface="Arial"/>
                  <a:cs typeface="Arial"/>
                </a:rPr>
                <a:t>cc</a:t>
              </a:r>
              <a:r>
                <a:rPr sz="1715" spc="-5" dirty="0" smtClean="0">
                  <a:latin typeface="Arial"/>
                  <a:cs typeface="Arial"/>
                </a:rPr>
                <a:t>e</a:t>
              </a:r>
              <a:r>
                <a:rPr sz="1715" dirty="0" smtClean="0">
                  <a:latin typeface="Arial"/>
                  <a:cs typeface="Arial"/>
                </a:rPr>
                <a:t>ss</a:t>
              </a:r>
              <a:r>
                <a:rPr sz="1715" spc="-5" dirty="0" smtClean="0">
                  <a:latin typeface="Arial"/>
                  <a:cs typeface="Arial"/>
                </a:rPr>
                <a:t>o</a:t>
              </a:r>
              <a:r>
                <a:rPr sz="1715" dirty="0" smtClean="0">
                  <a:latin typeface="Arial"/>
                  <a:cs typeface="Arial"/>
                </a:rPr>
                <a:t>rs</a:t>
              </a:r>
              <a:endParaRPr sz="1715" dirty="0">
                <a:latin typeface="Arial"/>
                <a:cs typeface="Arial"/>
              </a:endParaRPr>
            </a:p>
            <a:p>
              <a:pPr>
                <a:lnSpc>
                  <a:spcPct val="100000"/>
                </a:lnSpc>
              </a:pPr>
              <a:endParaRPr sz="1715" dirty="0">
                <a:latin typeface="Times New Roman"/>
                <a:cs typeface="Times New Roman"/>
              </a:endParaRPr>
            </a:p>
            <a:p>
              <a:pPr>
                <a:spcBef>
                  <a:spcPts val="50"/>
                </a:spcBef>
              </a:pPr>
              <a:endParaRPr sz="1334" dirty="0">
                <a:latin typeface="Times New Roman"/>
                <a:cs typeface="Times New Roman"/>
              </a:endParaRPr>
            </a:p>
            <a:p>
              <a:pPr marL="12102"/>
              <a:r>
                <a:rPr sz="1715" spc="-5" dirty="0">
                  <a:latin typeface="Arial"/>
                  <a:cs typeface="Arial"/>
                </a:rPr>
                <a:t>ini</a:t>
              </a:r>
              <a:r>
                <a:rPr sz="1715" dirty="0">
                  <a:latin typeface="Arial"/>
                  <a:cs typeface="Arial"/>
                </a:rPr>
                <a:t>t</a:t>
              </a:r>
              <a:r>
                <a:rPr sz="1715" spc="-5" dirty="0">
                  <a:latin typeface="Arial"/>
                  <a:cs typeface="Arial"/>
                </a:rPr>
                <a:t>i</a:t>
              </a:r>
              <a:r>
                <a:rPr sz="1715" spc="5" dirty="0">
                  <a:latin typeface="Arial"/>
                  <a:cs typeface="Arial"/>
                </a:rPr>
                <a:t>a</a:t>
              </a:r>
              <a:r>
                <a:rPr sz="1715" dirty="0">
                  <a:latin typeface="Arial"/>
                  <a:cs typeface="Arial"/>
                </a:rPr>
                <a:t>l st</a:t>
              </a:r>
              <a:r>
                <a:rPr sz="1715" spc="-5" dirty="0">
                  <a:latin typeface="Arial"/>
                  <a:cs typeface="Arial"/>
                </a:rPr>
                <a:t>a</a:t>
              </a:r>
              <a:r>
                <a:rPr sz="1715" dirty="0">
                  <a:latin typeface="Arial"/>
                  <a:cs typeface="Arial"/>
                </a:rPr>
                <a:t>t</a:t>
              </a:r>
              <a:r>
                <a:rPr sz="1715" spc="-5" dirty="0">
                  <a:latin typeface="Arial"/>
                  <a:cs typeface="Arial"/>
                </a:rPr>
                <a:t>e</a:t>
              </a:r>
              <a:r>
                <a:rPr sz="1715" dirty="0">
                  <a:latin typeface="Arial"/>
                  <a:cs typeface="Arial"/>
                </a:rPr>
                <a:t>s</a:t>
              </a:r>
            </a:p>
            <a:p>
              <a:pPr>
                <a:lnSpc>
                  <a:spcPct val="100000"/>
                </a:lnSpc>
              </a:pPr>
              <a:endParaRPr sz="953" dirty="0">
                <a:latin typeface="Times New Roman"/>
                <a:cs typeface="Times New Roman"/>
              </a:endParaRPr>
            </a:p>
            <a:p>
              <a:pPr>
                <a:lnSpc>
                  <a:spcPct val="100000"/>
                </a:lnSpc>
              </a:pPr>
              <a:endParaRPr sz="953" dirty="0">
                <a:latin typeface="Times New Roman"/>
                <a:cs typeface="Times New Roman"/>
              </a:endParaRPr>
            </a:p>
            <a:p>
              <a:pPr>
                <a:spcBef>
                  <a:spcPts val="51"/>
                </a:spcBef>
              </a:pPr>
              <a:endParaRPr sz="715" dirty="0">
                <a:latin typeface="Times New Roman"/>
                <a:cs typeface="Times New Roman"/>
              </a:endParaRPr>
            </a:p>
            <a:p>
              <a:pPr marL="3065999">
                <a:lnSpc>
                  <a:spcPts val="143"/>
                </a:lnSpc>
              </a:pPr>
              <a:endParaRPr sz="715" dirty="0">
                <a:latin typeface="Times New Roman"/>
                <a:cs typeface="Times New Roman"/>
              </a:endParaRPr>
            </a:p>
            <a:p>
              <a:pPr marL="819294"/>
              <a:endParaRPr lang="en-US" sz="1715" spc="-5" dirty="0" smtClean="0">
                <a:latin typeface="Arial"/>
                <a:cs typeface="Arial"/>
              </a:endParaRPr>
            </a:p>
            <a:p>
              <a:pPr marL="819294">
                <a:spcBef>
                  <a:spcPts val="939"/>
                </a:spcBef>
              </a:pPr>
              <a:r>
                <a:rPr lang="en-US" sz="1715" spc="-5" dirty="0">
                  <a:latin typeface="Arial"/>
                  <a:cs typeface="Arial"/>
                </a:rPr>
                <a:t> </a:t>
              </a:r>
              <a:r>
                <a:rPr lang="en-US" sz="1715" spc="-5" dirty="0" smtClean="0">
                  <a:latin typeface="Arial"/>
                  <a:cs typeface="Arial"/>
                </a:rPr>
                <a:t>   </a:t>
              </a:r>
              <a:r>
                <a:rPr sz="1715" spc="-5" dirty="0" smtClean="0">
                  <a:latin typeface="Arial"/>
                  <a:cs typeface="Arial"/>
                </a:rPr>
                <a:t>de</a:t>
              </a:r>
              <a:r>
                <a:rPr sz="1715" dirty="0" smtClean="0">
                  <a:latin typeface="Arial"/>
                  <a:cs typeface="Arial"/>
                </a:rPr>
                <a:t>r</a:t>
              </a:r>
              <a:r>
                <a:rPr sz="1715" spc="-5" dirty="0" smtClean="0">
                  <a:latin typeface="Arial"/>
                  <a:cs typeface="Arial"/>
                </a:rPr>
                <a:t>i</a:t>
              </a:r>
              <a:r>
                <a:rPr sz="1715" dirty="0" smtClean="0">
                  <a:latin typeface="Arial"/>
                  <a:cs typeface="Arial"/>
                </a:rPr>
                <a:t>v</a:t>
              </a:r>
              <a:r>
                <a:rPr sz="1715" spc="-5" dirty="0" smtClean="0">
                  <a:latin typeface="Arial"/>
                  <a:cs typeface="Arial"/>
                </a:rPr>
                <a:t>a</a:t>
              </a:r>
              <a:r>
                <a:rPr sz="1715" dirty="0" smtClean="0">
                  <a:latin typeface="Arial"/>
                  <a:cs typeface="Arial"/>
                </a:rPr>
                <a:t>t</a:t>
              </a:r>
              <a:r>
                <a:rPr sz="1715" spc="-5" dirty="0" smtClean="0">
                  <a:latin typeface="Arial"/>
                  <a:cs typeface="Arial"/>
                </a:rPr>
                <a:t>i</a:t>
              </a:r>
              <a:r>
                <a:rPr sz="1715" spc="10" dirty="0" smtClean="0">
                  <a:latin typeface="Arial"/>
                  <a:cs typeface="Arial"/>
                </a:rPr>
                <a:t>v</a:t>
              </a:r>
              <a:r>
                <a:rPr sz="1715" spc="-5" dirty="0" smtClean="0">
                  <a:latin typeface="Arial"/>
                  <a:cs typeface="Arial"/>
                </a:rPr>
                <a:t>e</a:t>
              </a:r>
              <a:r>
                <a:rPr sz="1715" dirty="0" smtClean="0">
                  <a:latin typeface="Arial"/>
                  <a:cs typeface="Arial"/>
                </a:rPr>
                <a:t>s</a:t>
              </a:r>
              <a:endParaRPr sz="1715" dirty="0">
                <a:latin typeface="Arial"/>
                <a:cs typeface="Arial"/>
              </a:endParaRPr>
            </a:p>
            <a:p>
              <a:pPr marL="3550676" marR="2985521">
                <a:lnSpc>
                  <a:spcPts val="1906"/>
                </a:lnSpc>
              </a:pPr>
              <a:endParaRPr lang="en-US" sz="1400" spc="-5" dirty="0">
                <a:latin typeface="Arial"/>
                <a:cs typeface="Arial"/>
              </a:endParaRPr>
            </a:p>
            <a:p>
              <a:pPr marL="3550676" marR="2985521">
                <a:lnSpc>
                  <a:spcPts val="1906"/>
                </a:lnSpc>
                <a:spcBef>
                  <a:spcPts val="510"/>
                </a:spcBef>
              </a:pPr>
              <a:r>
                <a:rPr lang="en-US" sz="1715" spc="-5" dirty="0" smtClean="0">
                  <a:latin typeface="Arial"/>
                  <a:cs typeface="Arial"/>
                </a:rPr>
                <a:t>      </a:t>
              </a:r>
              <a:r>
                <a:rPr sz="1715" spc="-5" dirty="0" smtClean="0">
                  <a:latin typeface="Arial"/>
                  <a:cs typeface="Arial"/>
                </a:rPr>
                <a:t>p</a:t>
              </a:r>
              <a:r>
                <a:rPr sz="1715" dirty="0" smtClean="0">
                  <a:latin typeface="Arial"/>
                  <a:cs typeface="Arial"/>
                </a:rPr>
                <a:t>r</a:t>
              </a:r>
              <a:r>
                <a:rPr sz="1715" spc="-5" dirty="0" smtClean="0">
                  <a:latin typeface="Arial"/>
                  <a:cs typeface="Arial"/>
                </a:rPr>
                <a:t>oje</a:t>
              </a:r>
              <a:r>
                <a:rPr sz="1715" dirty="0" smtClean="0">
                  <a:latin typeface="Arial"/>
                  <a:cs typeface="Arial"/>
                </a:rPr>
                <a:t>ct</a:t>
              </a:r>
              <a:r>
                <a:rPr sz="1715" spc="5" dirty="0" smtClean="0">
                  <a:latin typeface="Arial"/>
                  <a:cs typeface="Arial"/>
                </a:rPr>
                <a:t>i</a:t>
              </a:r>
              <a:r>
                <a:rPr sz="1715" spc="-5" dirty="0" smtClean="0">
                  <a:latin typeface="Arial"/>
                  <a:cs typeface="Arial"/>
                </a:rPr>
                <a:t>o</a:t>
              </a:r>
              <a:r>
                <a:rPr sz="1715" dirty="0" smtClean="0">
                  <a:latin typeface="Arial"/>
                  <a:cs typeface="Arial"/>
                </a:rPr>
                <a:t>n </a:t>
              </a:r>
              <a:r>
                <a:rPr sz="1715" dirty="0">
                  <a:latin typeface="Arial"/>
                  <a:cs typeface="Arial"/>
                </a:rPr>
                <a:t>c</a:t>
              </a:r>
              <a:r>
                <a:rPr sz="1715" spc="-5" dirty="0">
                  <a:latin typeface="Arial"/>
                  <a:cs typeface="Arial"/>
                </a:rPr>
                <a:t>on</a:t>
              </a:r>
              <a:r>
                <a:rPr sz="1715" dirty="0">
                  <a:latin typeface="Arial"/>
                  <a:cs typeface="Arial"/>
                </a:rPr>
                <a:t>e</a:t>
              </a:r>
            </a:p>
          </p:txBody>
        </p:sp>
        <p:sp>
          <p:nvSpPr>
            <p:cNvPr id="120" name="object 120"/>
            <p:cNvSpPr/>
            <p:nvPr/>
          </p:nvSpPr>
          <p:spPr>
            <a:xfrm>
              <a:off x="5154452" y="2341091"/>
              <a:ext cx="2084024" cy="679656"/>
            </a:xfrm>
            <a:prstGeom prst="rect">
              <a:avLst/>
            </a:prstGeom>
            <a:blipFill>
              <a:blip r:embed="rId8" cstate="print"/>
              <a:stretch>
                <a:fillRect/>
              </a:stretch>
            </a:blipFill>
          </p:spPr>
          <p:txBody>
            <a:bodyPr wrap="square" lIns="0" tIns="0" rIns="0" bIns="0" rtlCol="0"/>
            <a:lstStyle/>
            <a:p>
              <a:endParaRPr sz="1906"/>
            </a:p>
          </p:txBody>
        </p:sp>
        <p:sp>
          <p:nvSpPr>
            <p:cNvPr id="121" name="object 121"/>
            <p:cNvSpPr/>
            <p:nvPr/>
          </p:nvSpPr>
          <p:spPr>
            <a:xfrm>
              <a:off x="5129762" y="2316402"/>
              <a:ext cx="2084025" cy="680152"/>
            </a:xfrm>
            <a:custGeom>
              <a:avLst/>
              <a:gdLst/>
              <a:ahLst/>
              <a:cxnLst/>
              <a:rect l="l" t="t" r="r" b="b"/>
              <a:pathLst>
                <a:path w="2186940" h="713739">
                  <a:moveTo>
                    <a:pt x="2186939" y="118871"/>
                  </a:moveTo>
                  <a:lnTo>
                    <a:pt x="2179304" y="76420"/>
                  </a:lnTo>
                  <a:lnTo>
                    <a:pt x="2158207" y="40705"/>
                  </a:lnTo>
                  <a:lnTo>
                    <a:pt x="2126360" y="14655"/>
                  </a:lnTo>
                  <a:lnTo>
                    <a:pt x="2086476" y="1200"/>
                  </a:lnTo>
                  <a:lnTo>
                    <a:pt x="118871" y="0"/>
                  </a:lnTo>
                  <a:lnTo>
                    <a:pt x="104246" y="895"/>
                  </a:lnTo>
                  <a:lnTo>
                    <a:pt x="63939" y="13476"/>
                  </a:lnTo>
                  <a:lnTo>
                    <a:pt x="31221" y="38664"/>
                  </a:lnTo>
                  <a:lnTo>
                    <a:pt x="8967" y="73584"/>
                  </a:lnTo>
                  <a:lnTo>
                    <a:pt x="51" y="115363"/>
                  </a:lnTo>
                  <a:lnTo>
                    <a:pt x="0" y="594359"/>
                  </a:lnTo>
                  <a:lnTo>
                    <a:pt x="895" y="608983"/>
                  </a:lnTo>
                  <a:lnTo>
                    <a:pt x="13478" y="649286"/>
                  </a:lnTo>
                  <a:lnTo>
                    <a:pt x="38668" y="682002"/>
                  </a:lnTo>
                  <a:lnTo>
                    <a:pt x="73591" y="704254"/>
                  </a:lnTo>
                  <a:lnTo>
                    <a:pt x="115373" y="713169"/>
                  </a:lnTo>
                  <a:lnTo>
                    <a:pt x="2069591" y="713219"/>
                  </a:lnTo>
                  <a:lnTo>
                    <a:pt x="2084285" y="712312"/>
                  </a:lnTo>
                  <a:lnTo>
                    <a:pt x="2124506" y="699575"/>
                  </a:lnTo>
                  <a:lnTo>
                    <a:pt x="2156828" y="674094"/>
                  </a:lnTo>
                  <a:lnTo>
                    <a:pt x="2178536" y="638799"/>
                  </a:lnTo>
                  <a:lnTo>
                    <a:pt x="2186919" y="596623"/>
                  </a:lnTo>
                  <a:lnTo>
                    <a:pt x="2186939" y="118871"/>
                  </a:lnTo>
                  <a:close/>
                </a:path>
              </a:pathLst>
            </a:custGeom>
            <a:solidFill>
              <a:srgbClr val="FFFF98"/>
            </a:solidFill>
          </p:spPr>
          <p:txBody>
            <a:bodyPr wrap="square" lIns="0" tIns="0" rIns="0" bIns="0" rtlCol="0"/>
            <a:lstStyle/>
            <a:p>
              <a:endParaRPr sz="1906"/>
            </a:p>
          </p:txBody>
        </p:sp>
        <p:sp>
          <p:nvSpPr>
            <p:cNvPr id="122" name="object 122"/>
            <p:cNvSpPr/>
            <p:nvPr/>
          </p:nvSpPr>
          <p:spPr>
            <a:xfrm>
              <a:off x="5129762" y="2316402"/>
              <a:ext cx="2084025" cy="680152"/>
            </a:xfrm>
            <a:custGeom>
              <a:avLst/>
              <a:gdLst/>
              <a:ahLst/>
              <a:cxnLst/>
              <a:rect l="l" t="t" r="r" b="b"/>
              <a:pathLst>
                <a:path w="2186940" h="713739">
                  <a:moveTo>
                    <a:pt x="118871" y="0"/>
                  </a:moveTo>
                  <a:lnTo>
                    <a:pt x="76673" y="7740"/>
                  </a:lnTo>
                  <a:lnTo>
                    <a:pt x="41107" y="29045"/>
                  </a:lnTo>
                  <a:lnTo>
                    <a:pt x="15045" y="61040"/>
                  </a:lnTo>
                  <a:lnTo>
                    <a:pt x="1363" y="100852"/>
                  </a:lnTo>
                  <a:lnTo>
                    <a:pt x="0" y="594359"/>
                  </a:lnTo>
                  <a:lnTo>
                    <a:pt x="895" y="608983"/>
                  </a:lnTo>
                  <a:lnTo>
                    <a:pt x="13478" y="649286"/>
                  </a:lnTo>
                  <a:lnTo>
                    <a:pt x="38668" y="682002"/>
                  </a:lnTo>
                  <a:lnTo>
                    <a:pt x="73591" y="704254"/>
                  </a:lnTo>
                  <a:lnTo>
                    <a:pt x="115373" y="713169"/>
                  </a:lnTo>
                  <a:lnTo>
                    <a:pt x="2069591" y="713219"/>
                  </a:lnTo>
                  <a:lnTo>
                    <a:pt x="2084285" y="712312"/>
                  </a:lnTo>
                  <a:lnTo>
                    <a:pt x="2124506" y="699575"/>
                  </a:lnTo>
                  <a:lnTo>
                    <a:pt x="2156828" y="674094"/>
                  </a:lnTo>
                  <a:lnTo>
                    <a:pt x="2178536" y="638799"/>
                  </a:lnTo>
                  <a:lnTo>
                    <a:pt x="2186919" y="596623"/>
                  </a:lnTo>
                  <a:lnTo>
                    <a:pt x="2186939" y="118871"/>
                  </a:lnTo>
                  <a:lnTo>
                    <a:pt x="2186058" y="104154"/>
                  </a:lnTo>
                  <a:lnTo>
                    <a:pt x="2173633" y="63622"/>
                  </a:lnTo>
                  <a:lnTo>
                    <a:pt x="2148651" y="30803"/>
                  </a:lnTo>
                  <a:lnTo>
                    <a:pt x="2113824" y="8626"/>
                  </a:lnTo>
                  <a:lnTo>
                    <a:pt x="2071865" y="21"/>
                  </a:lnTo>
                  <a:lnTo>
                    <a:pt x="118871" y="0"/>
                  </a:lnTo>
                  <a:close/>
                </a:path>
              </a:pathLst>
            </a:custGeom>
            <a:ln w="12699">
              <a:solidFill>
                <a:srgbClr val="000000"/>
              </a:solidFill>
            </a:ln>
          </p:spPr>
          <p:txBody>
            <a:bodyPr wrap="square" lIns="0" tIns="0" rIns="0" bIns="0" rtlCol="0"/>
            <a:lstStyle/>
            <a:p>
              <a:endParaRPr sz="1906"/>
            </a:p>
          </p:txBody>
        </p:sp>
        <p:sp>
          <p:nvSpPr>
            <p:cNvPr id="123" name="object 123"/>
            <p:cNvSpPr txBox="1"/>
            <p:nvPr/>
          </p:nvSpPr>
          <p:spPr>
            <a:xfrm>
              <a:off x="5247877" y="2409171"/>
              <a:ext cx="1852265" cy="557204"/>
            </a:xfrm>
            <a:prstGeom prst="rect">
              <a:avLst/>
            </a:prstGeom>
          </p:spPr>
          <p:txBody>
            <a:bodyPr vert="horz" wrap="square" lIns="0" tIns="0" rIns="0" bIns="0" rtlCol="0">
              <a:spAutoFit/>
            </a:bodyPr>
            <a:lstStyle/>
            <a:p>
              <a:pPr marL="338851" marR="4841" indent="-326749">
                <a:tabLst>
                  <a:tab pos="338246" algn="l"/>
                </a:tabLst>
              </a:pPr>
              <a:r>
                <a:rPr sz="1715" b="1" spc="-5" dirty="0">
                  <a:latin typeface="Arial"/>
                  <a:cs typeface="Arial"/>
                </a:rPr>
                <a:t>2</a:t>
              </a:r>
              <a:r>
                <a:rPr sz="1715" b="1" dirty="0">
                  <a:solidFill>
                    <a:srgbClr val="E5E5E5"/>
                  </a:solidFill>
                  <a:latin typeface="Arial"/>
                  <a:cs typeface="Arial"/>
                </a:rPr>
                <a:t>.	</a:t>
              </a:r>
              <a:r>
                <a:rPr lang="en-US" sz="1906" b="1" dirty="0">
                  <a:latin typeface="Arial"/>
                  <a:cs typeface="Arial"/>
                </a:rPr>
                <a:t>t</a:t>
              </a:r>
              <a:r>
                <a:rPr lang="en-US" sz="1715" b="1" spc="-5" dirty="0">
                  <a:latin typeface="Arial"/>
                  <a:cs typeface="Arial"/>
                </a:rPr>
                <a:t>im</a:t>
              </a:r>
              <a:r>
                <a:rPr sz="1715" b="1" dirty="0">
                  <a:latin typeface="Arial"/>
                  <a:cs typeface="Arial"/>
                </a:rPr>
                <a:t>e</a:t>
              </a:r>
              <a:r>
                <a:rPr lang="en-US" sz="1715" b="1" dirty="0">
                  <a:latin typeface="Arial"/>
                  <a:cs typeface="Arial"/>
                </a:rPr>
                <a:t> </a:t>
              </a:r>
              <a:r>
                <a:rPr sz="1715" b="1" spc="-5" dirty="0">
                  <a:latin typeface="Arial"/>
                  <a:cs typeface="Arial"/>
                </a:rPr>
                <a:t>e</a:t>
              </a:r>
              <a:r>
                <a:rPr sz="1715" b="1" dirty="0">
                  <a:latin typeface="Arial"/>
                  <a:cs typeface="Arial"/>
                </a:rPr>
                <a:t>l</a:t>
              </a:r>
              <a:r>
                <a:rPr sz="1715" b="1" spc="-5" dirty="0">
                  <a:latin typeface="Arial"/>
                  <a:cs typeface="Arial"/>
                </a:rPr>
                <a:t>a</a:t>
              </a:r>
              <a:r>
                <a:rPr sz="1715" b="1" dirty="0">
                  <a:latin typeface="Arial"/>
                  <a:cs typeface="Arial"/>
                </a:rPr>
                <a:t>p</a:t>
              </a:r>
              <a:r>
                <a:rPr sz="1715" b="1" spc="-5" dirty="0">
                  <a:latin typeface="Arial"/>
                  <a:cs typeface="Arial"/>
                </a:rPr>
                <a:t>s</a:t>
              </a:r>
              <a:r>
                <a:rPr sz="1715" b="1" dirty="0">
                  <a:latin typeface="Arial"/>
                  <a:cs typeface="Arial"/>
                </a:rPr>
                <a:t>e</a:t>
              </a:r>
              <a:r>
                <a:rPr sz="1715" b="1" spc="-5" dirty="0">
                  <a:latin typeface="Arial"/>
                  <a:cs typeface="Arial"/>
                </a:rPr>
                <a:t> </a:t>
              </a:r>
              <a:r>
                <a:rPr sz="1715" b="1" dirty="0">
                  <a:latin typeface="Arial"/>
                  <a:cs typeface="Arial"/>
                </a:rPr>
                <a:t>by p</a:t>
              </a:r>
              <a:r>
                <a:rPr sz="1715" b="1" spc="-5" dirty="0">
                  <a:latin typeface="Arial"/>
                  <a:cs typeface="Arial"/>
                </a:rPr>
                <a:t>r</a:t>
              </a:r>
              <a:r>
                <a:rPr sz="1715" b="1" dirty="0">
                  <a:latin typeface="Arial"/>
                  <a:cs typeface="Arial"/>
                </a:rPr>
                <a:t>o</a:t>
              </a:r>
              <a:r>
                <a:rPr lang="en-US" sz="1715" b="1" dirty="0">
                  <a:latin typeface="Arial"/>
                  <a:cs typeface="Arial"/>
                </a:rPr>
                <a:t>j</a:t>
              </a:r>
              <a:r>
                <a:rPr sz="1715" b="1" spc="-5" dirty="0">
                  <a:latin typeface="Arial"/>
                  <a:cs typeface="Arial"/>
                </a:rPr>
                <a:t>ec</a:t>
              </a:r>
              <a:r>
                <a:rPr sz="1715" b="1" dirty="0">
                  <a:latin typeface="Arial"/>
                  <a:cs typeface="Arial"/>
                </a:rPr>
                <a:t>t</a:t>
              </a:r>
              <a:r>
                <a:rPr lang="en-US" sz="1715" b="1" dirty="0">
                  <a:latin typeface="Arial"/>
                  <a:cs typeface="Arial"/>
                </a:rPr>
                <a:t>i</a:t>
              </a:r>
              <a:r>
                <a:rPr sz="1715" b="1" dirty="0">
                  <a:latin typeface="Arial"/>
                  <a:cs typeface="Arial"/>
                </a:rPr>
                <a:t>on</a:t>
              </a:r>
              <a:endParaRPr sz="1715" dirty="0">
                <a:latin typeface="Arial"/>
                <a:cs typeface="Arial"/>
              </a:endParaRPr>
            </a:p>
          </p:txBody>
        </p:sp>
        <p:sp>
          <p:nvSpPr>
            <p:cNvPr id="124" name="object 124"/>
            <p:cNvSpPr/>
            <p:nvPr/>
          </p:nvSpPr>
          <p:spPr>
            <a:xfrm>
              <a:off x="6718560" y="3286515"/>
              <a:ext cx="161202" cy="135061"/>
            </a:xfrm>
            <a:prstGeom prst="rect">
              <a:avLst/>
            </a:prstGeom>
            <a:blipFill>
              <a:blip r:embed="rId6" cstate="print"/>
              <a:stretch>
                <a:fillRect/>
              </a:stretch>
            </a:blipFill>
          </p:spPr>
          <p:txBody>
            <a:bodyPr wrap="square" lIns="0" tIns="0" rIns="0" bIns="0" rtlCol="0"/>
            <a:lstStyle/>
            <a:p>
              <a:endParaRPr sz="1906"/>
            </a:p>
          </p:txBody>
        </p:sp>
        <p:sp>
          <p:nvSpPr>
            <p:cNvPr id="125" name="object 125"/>
            <p:cNvSpPr/>
            <p:nvPr/>
          </p:nvSpPr>
          <p:spPr>
            <a:xfrm>
              <a:off x="7682880" y="2598145"/>
              <a:ext cx="2114518" cy="970112"/>
            </a:xfrm>
            <a:prstGeom prst="rect">
              <a:avLst/>
            </a:prstGeom>
            <a:blipFill>
              <a:blip r:embed="rId9" cstate="print"/>
              <a:stretch>
                <a:fillRect/>
              </a:stretch>
            </a:blipFill>
          </p:spPr>
          <p:txBody>
            <a:bodyPr wrap="square" lIns="0" tIns="0" rIns="0" bIns="0" rtlCol="0"/>
            <a:lstStyle/>
            <a:p>
              <a:endParaRPr sz="1906"/>
            </a:p>
          </p:txBody>
        </p:sp>
        <p:sp>
          <p:nvSpPr>
            <p:cNvPr id="126" name="object 126"/>
            <p:cNvSpPr/>
            <p:nvPr/>
          </p:nvSpPr>
          <p:spPr>
            <a:xfrm>
              <a:off x="7659638" y="2573456"/>
              <a:ext cx="2113071" cy="970609"/>
            </a:xfrm>
            <a:custGeom>
              <a:avLst/>
              <a:gdLst/>
              <a:ahLst/>
              <a:cxnLst/>
              <a:rect l="l" t="t" r="r" b="b"/>
              <a:pathLst>
                <a:path w="2217420" h="1018539">
                  <a:moveTo>
                    <a:pt x="2217419" y="170687"/>
                  </a:moveTo>
                  <a:lnTo>
                    <a:pt x="2211910" y="127356"/>
                  </a:lnTo>
                  <a:lnTo>
                    <a:pt x="2196330" y="88168"/>
                  </a:lnTo>
                  <a:lnTo>
                    <a:pt x="2172100" y="54507"/>
                  </a:lnTo>
                  <a:lnTo>
                    <a:pt x="2140642" y="27758"/>
                  </a:lnTo>
                  <a:lnTo>
                    <a:pt x="2103376" y="9306"/>
                  </a:lnTo>
                  <a:lnTo>
                    <a:pt x="2061724" y="536"/>
                  </a:lnTo>
                  <a:lnTo>
                    <a:pt x="169163" y="0"/>
                  </a:lnTo>
                  <a:lnTo>
                    <a:pt x="154574" y="629"/>
                  </a:lnTo>
                  <a:lnTo>
                    <a:pt x="113017" y="9668"/>
                  </a:lnTo>
                  <a:lnTo>
                    <a:pt x="75884" y="28352"/>
                  </a:lnTo>
                  <a:lnTo>
                    <a:pt x="44594" y="55297"/>
                  </a:lnTo>
                  <a:lnTo>
                    <a:pt x="20570" y="89118"/>
                  </a:lnTo>
                  <a:lnTo>
                    <a:pt x="5233" y="128431"/>
                  </a:lnTo>
                  <a:lnTo>
                    <a:pt x="0" y="848855"/>
                  </a:lnTo>
                  <a:lnTo>
                    <a:pt x="635" y="863510"/>
                  </a:lnTo>
                  <a:lnTo>
                    <a:pt x="9738" y="905240"/>
                  </a:lnTo>
                  <a:lnTo>
                    <a:pt x="28517" y="942498"/>
                  </a:lnTo>
                  <a:lnTo>
                    <a:pt x="55530" y="973843"/>
                  </a:lnTo>
                  <a:lnTo>
                    <a:pt x="89338" y="997836"/>
                  </a:lnTo>
                  <a:lnTo>
                    <a:pt x="128500" y="1013036"/>
                  </a:lnTo>
                  <a:lnTo>
                    <a:pt x="2048255" y="1018019"/>
                  </a:lnTo>
                  <a:lnTo>
                    <a:pt x="2062910" y="1017384"/>
                  </a:lnTo>
                  <a:lnTo>
                    <a:pt x="2104640" y="1008281"/>
                  </a:lnTo>
                  <a:lnTo>
                    <a:pt x="2141898" y="989502"/>
                  </a:lnTo>
                  <a:lnTo>
                    <a:pt x="2173244" y="962489"/>
                  </a:lnTo>
                  <a:lnTo>
                    <a:pt x="2197237" y="928681"/>
                  </a:lnTo>
                  <a:lnTo>
                    <a:pt x="2212436" y="889519"/>
                  </a:lnTo>
                  <a:lnTo>
                    <a:pt x="2217419" y="170687"/>
                  </a:lnTo>
                  <a:close/>
                </a:path>
              </a:pathLst>
            </a:custGeom>
            <a:solidFill>
              <a:srgbClr val="FFFF98"/>
            </a:solidFill>
          </p:spPr>
          <p:txBody>
            <a:bodyPr wrap="square" lIns="0" tIns="0" rIns="0" bIns="0" rtlCol="0"/>
            <a:lstStyle/>
            <a:p>
              <a:endParaRPr sz="1906"/>
            </a:p>
          </p:txBody>
        </p:sp>
        <p:sp>
          <p:nvSpPr>
            <p:cNvPr id="127" name="object 127"/>
            <p:cNvSpPr/>
            <p:nvPr/>
          </p:nvSpPr>
          <p:spPr>
            <a:xfrm>
              <a:off x="7659638" y="2573456"/>
              <a:ext cx="2113071" cy="970609"/>
            </a:xfrm>
            <a:custGeom>
              <a:avLst/>
              <a:gdLst/>
              <a:ahLst/>
              <a:cxnLst/>
              <a:rect l="l" t="t" r="r" b="b"/>
              <a:pathLst>
                <a:path w="2217420" h="1018539">
                  <a:moveTo>
                    <a:pt x="169163" y="0"/>
                  </a:moveTo>
                  <a:lnTo>
                    <a:pt x="126448" y="5515"/>
                  </a:lnTo>
                  <a:lnTo>
                    <a:pt x="87682" y="21137"/>
                  </a:lnTo>
                  <a:lnTo>
                    <a:pt x="54287" y="45483"/>
                  </a:lnTo>
                  <a:lnTo>
                    <a:pt x="27683" y="77166"/>
                  </a:lnTo>
                  <a:lnTo>
                    <a:pt x="9293" y="114802"/>
                  </a:lnTo>
                  <a:lnTo>
                    <a:pt x="536" y="157007"/>
                  </a:lnTo>
                  <a:lnTo>
                    <a:pt x="0" y="848855"/>
                  </a:lnTo>
                  <a:lnTo>
                    <a:pt x="635" y="863510"/>
                  </a:lnTo>
                  <a:lnTo>
                    <a:pt x="9738" y="905240"/>
                  </a:lnTo>
                  <a:lnTo>
                    <a:pt x="28517" y="942498"/>
                  </a:lnTo>
                  <a:lnTo>
                    <a:pt x="55530" y="973843"/>
                  </a:lnTo>
                  <a:lnTo>
                    <a:pt x="89338" y="997836"/>
                  </a:lnTo>
                  <a:lnTo>
                    <a:pt x="128500" y="1013036"/>
                  </a:lnTo>
                  <a:lnTo>
                    <a:pt x="2048255" y="1018019"/>
                  </a:lnTo>
                  <a:lnTo>
                    <a:pt x="2062910" y="1017384"/>
                  </a:lnTo>
                  <a:lnTo>
                    <a:pt x="2104640" y="1008281"/>
                  </a:lnTo>
                  <a:lnTo>
                    <a:pt x="2141898" y="989502"/>
                  </a:lnTo>
                  <a:lnTo>
                    <a:pt x="2173244" y="962489"/>
                  </a:lnTo>
                  <a:lnTo>
                    <a:pt x="2197237" y="928681"/>
                  </a:lnTo>
                  <a:lnTo>
                    <a:pt x="2212436" y="889519"/>
                  </a:lnTo>
                  <a:lnTo>
                    <a:pt x="2217419" y="170687"/>
                  </a:lnTo>
                  <a:lnTo>
                    <a:pt x="2216790" y="155869"/>
                  </a:lnTo>
                  <a:lnTo>
                    <a:pt x="2207766" y="113765"/>
                  </a:lnTo>
                  <a:lnTo>
                    <a:pt x="2189144" y="76265"/>
                  </a:lnTo>
                  <a:lnTo>
                    <a:pt x="2162347" y="44754"/>
                  </a:lnTo>
                  <a:lnTo>
                    <a:pt x="2128795" y="20617"/>
                  </a:lnTo>
                  <a:lnTo>
                    <a:pt x="2089909" y="5239"/>
                  </a:lnTo>
                  <a:lnTo>
                    <a:pt x="169163" y="0"/>
                  </a:lnTo>
                  <a:close/>
                </a:path>
              </a:pathLst>
            </a:custGeom>
            <a:ln w="12699">
              <a:solidFill>
                <a:srgbClr val="000000"/>
              </a:solidFill>
            </a:ln>
          </p:spPr>
          <p:txBody>
            <a:bodyPr wrap="square" lIns="0" tIns="0" rIns="0" bIns="0" rtlCol="0"/>
            <a:lstStyle/>
            <a:p>
              <a:endParaRPr sz="1906"/>
            </a:p>
          </p:txBody>
        </p:sp>
        <p:sp>
          <p:nvSpPr>
            <p:cNvPr id="128" name="object 128"/>
            <p:cNvSpPr txBox="1"/>
            <p:nvPr/>
          </p:nvSpPr>
          <p:spPr>
            <a:xfrm>
              <a:off x="7784069" y="2689814"/>
              <a:ext cx="1815353" cy="791755"/>
            </a:xfrm>
            <a:prstGeom prst="rect">
              <a:avLst/>
            </a:prstGeom>
          </p:spPr>
          <p:txBody>
            <a:bodyPr vert="horz" wrap="square" lIns="0" tIns="0" rIns="0" bIns="0" rtlCol="0">
              <a:spAutoFit/>
            </a:bodyPr>
            <a:lstStyle/>
            <a:p>
              <a:pPr marL="338851" marR="4841" indent="-326749">
                <a:lnSpc>
                  <a:spcPct val="100299"/>
                </a:lnSpc>
                <a:tabLst>
                  <a:tab pos="338246" algn="l"/>
                </a:tabLst>
              </a:pPr>
              <a:r>
                <a:rPr sz="1715" b="1" spc="-5" dirty="0">
                  <a:latin typeface="Arial"/>
                  <a:cs typeface="Arial"/>
                </a:rPr>
                <a:t>3</a:t>
              </a:r>
              <a:r>
                <a:rPr sz="1715" b="1" dirty="0">
                  <a:latin typeface="Arial"/>
                  <a:cs typeface="Arial"/>
                </a:rPr>
                <a:t>.	</a:t>
              </a:r>
              <a:r>
                <a:rPr sz="1715" b="1" spc="-5" dirty="0">
                  <a:latin typeface="Arial"/>
                  <a:cs typeface="Arial"/>
                </a:rPr>
                <a:t>c</a:t>
              </a:r>
              <a:r>
                <a:rPr sz="1715" b="1" dirty="0">
                  <a:latin typeface="Arial"/>
                  <a:cs typeface="Arial"/>
                </a:rPr>
                <a:t>o</a:t>
              </a:r>
              <a:r>
                <a:rPr sz="1715" b="1" spc="-5" dirty="0">
                  <a:latin typeface="Arial"/>
                  <a:cs typeface="Arial"/>
                </a:rPr>
                <a:t>m</a:t>
              </a:r>
              <a:r>
                <a:rPr sz="1715" b="1" dirty="0">
                  <a:latin typeface="Arial"/>
                  <a:cs typeface="Arial"/>
                </a:rPr>
                <a:t>pute </a:t>
              </a:r>
              <a:r>
                <a:rPr sz="1715" b="1" spc="-5" dirty="0">
                  <a:latin typeface="Arial"/>
                  <a:cs typeface="Arial"/>
                </a:rPr>
                <a:t>s</a:t>
              </a:r>
              <a:r>
                <a:rPr sz="1715" b="1" dirty="0">
                  <a:latin typeface="Arial"/>
                  <a:cs typeface="Arial"/>
                </a:rPr>
                <a:t>u</a:t>
              </a:r>
              <a:r>
                <a:rPr sz="1715" b="1" spc="-5" dirty="0">
                  <a:latin typeface="Arial"/>
                  <a:cs typeface="Arial"/>
                </a:rPr>
                <a:t>cce</a:t>
              </a:r>
              <a:r>
                <a:rPr sz="1715" b="1" spc="5" dirty="0">
                  <a:latin typeface="Arial"/>
                  <a:cs typeface="Arial"/>
                </a:rPr>
                <a:t>s</a:t>
              </a:r>
              <a:r>
                <a:rPr sz="1715" b="1" spc="-5" dirty="0">
                  <a:latin typeface="Arial"/>
                  <a:cs typeface="Arial"/>
                </a:rPr>
                <a:t>s</a:t>
              </a:r>
              <a:r>
                <a:rPr sz="1715" b="1" dirty="0">
                  <a:latin typeface="Arial"/>
                  <a:cs typeface="Arial"/>
                </a:rPr>
                <a:t>o</a:t>
              </a:r>
              <a:r>
                <a:rPr sz="1715" b="1" spc="-5" dirty="0">
                  <a:latin typeface="Arial"/>
                  <a:cs typeface="Arial"/>
                </a:rPr>
                <a:t>r</a:t>
              </a:r>
              <a:r>
                <a:rPr sz="1715" b="1" dirty="0">
                  <a:latin typeface="Arial"/>
                  <a:cs typeface="Arial"/>
                </a:rPr>
                <a:t>s</a:t>
              </a:r>
              <a:r>
                <a:rPr sz="1715" b="1" spc="-5" dirty="0">
                  <a:latin typeface="Arial"/>
                  <a:cs typeface="Arial"/>
                </a:rPr>
                <a:t> </a:t>
              </a:r>
              <a:r>
                <a:rPr sz="1715" b="1" dirty="0">
                  <a:latin typeface="Arial"/>
                  <a:cs typeface="Arial"/>
                </a:rPr>
                <a:t>of t</a:t>
              </a:r>
              <a:r>
                <a:rPr sz="1715" b="1" spc="-5" dirty="0">
                  <a:latin typeface="Arial"/>
                  <a:cs typeface="Arial"/>
                </a:rPr>
                <a:t>ra</a:t>
              </a:r>
              <a:r>
                <a:rPr sz="1715" b="1" dirty="0">
                  <a:latin typeface="Arial"/>
                  <a:cs typeface="Arial"/>
                </a:rPr>
                <a:t>n</a:t>
              </a:r>
              <a:r>
                <a:rPr sz="1715" b="1" spc="-5" dirty="0">
                  <a:latin typeface="Arial"/>
                  <a:cs typeface="Arial"/>
                </a:rPr>
                <a:t>s</a:t>
              </a:r>
              <a:r>
                <a:rPr lang="en-US" sz="1715" b="1" spc="-5" dirty="0">
                  <a:latin typeface="Arial"/>
                  <a:cs typeface="Arial"/>
                </a:rPr>
                <a:t>i</a:t>
              </a:r>
              <a:r>
                <a:rPr sz="1715" b="1" dirty="0">
                  <a:latin typeface="Arial"/>
                  <a:cs typeface="Arial"/>
                </a:rPr>
                <a:t>t</a:t>
              </a:r>
              <a:r>
                <a:rPr lang="en-US" sz="1715" b="1" dirty="0">
                  <a:latin typeface="Arial"/>
                  <a:cs typeface="Arial"/>
                </a:rPr>
                <a:t>i</a:t>
              </a:r>
              <a:r>
                <a:rPr sz="1715" b="1" dirty="0">
                  <a:latin typeface="Arial"/>
                  <a:cs typeface="Arial"/>
                </a:rPr>
                <a:t>ons</a:t>
              </a:r>
              <a:endParaRPr sz="1715" dirty="0">
                <a:latin typeface="Arial"/>
                <a:cs typeface="Arial"/>
              </a:endParaRPr>
            </a:p>
          </p:txBody>
        </p:sp>
        <p:sp>
          <p:nvSpPr>
            <p:cNvPr id="129" name="object 129"/>
            <p:cNvSpPr/>
            <p:nvPr/>
          </p:nvSpPr>
          <p:spPr>
            <a:xfrm>
              <a:off x="8872295" y="4570332"/>
              <a:ext cx="459284" cy="167012"/>
            </a:xfrm>
            <a:custGeom>
              <a:avLst/>
              <a:gdLst/>
              <a:ahLst/>
              <a:cxnLst/>
              <a:rect l="l" t="t" r="r" b="b"/>
              <a:pathLst>
                <a:path w="481965" h="175260">
                  <a:moveTo>
                    <a:pt x="413800" y="62801"/>
                  </a:moveTo>
                  <a:lnTo>
                    <a:pt x="391667" y="50291"/>
                  </a:lnTo>
                  <a:lnTo>
                    <a:pt x="362711" y="35051"/>
                  </a:lnTo>
                  <a:lnTo>
                    <a:pt x="347471" y="27431"/>
                  </a:lnTo>
                  <a:lnTo>
                    <a:pt x="332231" y="21335"/>
                  </a:lnTo>
                  <a:lnTo>
                    <a:pt x="318515" y="15239"/>
                  </a:lnTo>
                  <a:lnTo>
                    <a:pt x="303275" y="10667"/>
                  </a:lnTo>
                  <a:lnTo>
                    <a:pt x="289559" y="6095"/>
                  </a:lnTo>
                  <a:lnTo>
                    <a:pt x="277367" y="3047"/>
                  </a:lnTo>
                  <a:lnTo>
                    <a:pt x="252983" y="0"/>
                  </a:lnTo>
                  <a:lnTo>
                    <a:pt x="230123" y="0"/>
                  </a:lnTo>
                  <a:lnTo>
                    <a:pt x="208787" y="3047"/>
                  </a:lnTo>
                  <a:lnTo>
                    <a:pt x="187451" y="7619"/>
                  </a:lnTo>
                  <a:lnTo>
                    <a:pt x="169163" y="15239"/>
                  </a:lnTo>
                  <a:lnTo>
                    <a:pt x="149351" y="22859"/>
                  </a:lnTo>
                  <a:lnTo>
                    <a:pt x="132587" y="32003"/>
                  </a:lnTo>
                  <a:lnTo>
                    <a:pt x="114299" y="41147"/>
                  </a:lnTo>
                  <a:lnTo>
                    <a:pt x="96011" y="53339"/>
                  </a:lnTo>
                  <a:lnTo>
                    <a:pt x="77723" y="68579"/>
                  </a:lnTo>
                  <a:lnTo>
                    <a:pt x="60959" y="85343"/>
                  </a:lnTo>
                  <a:lnTo>
                    <a:pt x="30479" y="118871"/>
                  </a:lnTo>
                  <a:lnTo>
                    <a:pt x="24383" y="128015"/>
                  </a:lnTo>
                  <a:lnTo>
                    <a:pt x="18287" y="134111"/>
                  </a:lnTo>
                  <a:lnTo>
                    <a:pt x="12191" y="141731"/>
                  </a:lnTo>
                  <a:lnTo>
                    <a:pt x="7619" y="147827"/>
                  </a:lnTo>
                  <a:lnTo>
                    <a:pt x="3047" y="152399"/>
                  </a:lnTo>
                  <a:lnTo>
                    <a:pt x="0" y="156971"/>
                  </a:lnTo>
                  <a:lnTo>
                    <a:pt x="21335" y="175259"/>
                  </a:lnTo>
                  <a:lnTo>
                    <a:pt x="24383" y="172211"/>
                  </a:lnTo>
                  <a:lnTo>
                    <a:pt x="28955" y="166115"/>
                  </a:lnTo>
                  <a:lnTo>
                    <a:pt x="35051" y="160019"/>
                  </a:lnTo>
                  <a:lnTo>
                    <a:pt x="67055" y="120395"/>
                  </a:lnTo>
                  <a:lnTo>
                    <a:pt x="97535" y="88391"/>
                  </a:lnTo>
                  <a:lnTo>
                    <a:pt x="106679" y="82295"/>
                  </a:lnTo>
                  <a:lnTo>
                    <a:pt x="121919" y="70103"/>
                  </a:lnTo>
                  <a:lnTo>
                    <a:pt x="144779" y="56387"/>
                  </a:lnTo>
                  <a:lnTo>
                    <a:pt x="163067" y="48767"/>
                  </a:lnTo>
                  <a:lnTo>
                    <a:pt x="179831" y="41147"/>
                  </a:lnTo>
                  <a:lnTo>
                    <a:pt x="196595" y="35051"/>
                  </a:lnTo>
                  <a:lnTo>
                    <a:pt x="214883" y="30479"/>
                  </a:lnTo>
                  <a:lnTo>
                    <a:pt x="224027" y="30479"/>
                  </a:lnTo>
                  <a:lnTo>
                    <a:pt x="233171" y="28955"/>
                  </a:lnTo>
                  <a:lnTo>
                    <a:pt x="252983" y="28955"/>
                  </a:lnTo>
                  <a:lnTo>
                    <a:pt x="262127" y="30479"/>
                  </a:lnTo>
                  <a:lnTo>
                    <a:pt x="283463" y="33527"/>
                  </a:lnTo>
                  <a:lnTo>
                    <a:pt x="307847" y="42671"/>
                  </a:lnTo>
                  <a:lnTo>
                    <a:pt x="321563" y="47243"/>
                  </a:lnTo>
                  <a:lnTo>
                    <a:pt x="335279" y="53339"/>
                  </a:lnTo>
                  <a:lnTo>
                    <a:pt x="348995" y="60959"/>
                  </a:lnTo>
                  <a:lnTo>
                    <a:pt x="377951" y="76199"/>
                  </a:lnTo>
                  <a:lnTo>
                    <a:pt x="399766" y="88530"/>
                  </a:lnTo>
                  <a:lnTo>
                    <a:pt x="413800" y="62801"/>
                  </a:lnTo>
                  <a:close/>
                </a:path>
                <a:path w="481965" h="175260">
                  <a:moveTo>
                    <a:pt x="426719" y="107520"/>
                  </a:moveTo>
                  <a:lnTo>
                    <a:pt x="426719" y="70103"/>
                  </a:lnTo>
                  <a:lnTo>
                    <a:pt x="413003" y="96011"/>
                  </a:lnTo>
                  <a:lnTo>
                    <a:pt x="399766" y="88530"/>
                  </a:lnTo>
                  <a:lnTo>
                    <a:pt x="393191" y="100583"/>
                  </a:lnTo>
                  <a:lnTo>
                    <a:pt x="426719" y="107520"/>
                  </a:lnTo>
                  <a:close/>
                </a:path>
                <a:path w="481965" h="175260">
                  <a:moveTo>
                    <a:pt x="426719" y="70103"/>
                  </a:moveTo>
                  <a:lnTo>
                    <a:pt x="413800" y="62801"/>
                  </a:lnTo>
                  <a:lnTo>
                    <a:pt x="399766" y="88530"/>
                  </a:lnTo>
                  <a:lnTo>
                    <a:pt x="413003" y="96011"/>
                  </a:lnTo>
                  <a:lnTo>
                    <a:pt x="426719" y="70103"/>
                  </a:lnTo>
                  <a:close/>
                </a:path>
                <a:path w="481965" h="175260">
                  <a:moveTo>
                    <a:pt x="481583" y="118871"/>
                  </a:moveTo>
                  <a:lnTo>
                    <a:pt x="420623" y="50291"/>
                  </a:lnTo>
                  <a:lnTo>
                    <a:pt x="413800" y="62801"/>
                  </a:lnTo>
                  <a:lnTo>
                    <a:pt x="426719" y="70103"/>
                  </a:lnTo>
                  <a:lnTo>
                    <a:pt x="426719" y="107520"/>
                  </a:lnTo>
                  <a:lnTo>
                    <a:pt x="481583" y="118871"/>
                  </a:lnTo>
                  <a:close/>
                </a:path>
              </a:pathLst>
            </a:custGeom>
            <a:solidFill>
              <a:srgbClr val="000065"/>
            </a:solidFill>
          </p:spPr>
          <p:txBody>
            <a:bodyPr wrap="square" lIns="0" tIns="0" rIns="0" bIns="0" rtlCol="0"/>
            <a:lstStyle/>
            <a:p>
              <a:endParaRPr sz="1906"/>
            </a:p>
          </p:txBody>
        </p:sp>
        <p:sp>
          <p:nvSpPr>
            <p:cNvPr id="130" name="object 130"/>
            <p:cNvSpPr/>
            <p:nvPr/>
          </p:nvSpPr>
          <p:spPr>
            <a:xfrm>
              <a:off x="8529556" y="4067843"/>
              <a:ext cx="162777" cy="459284"/>
            </a:xfrm>
            <a:custGeom>
              <a:avLst/>
              <a:gdLst/>
              <a:ahLst/>
              <a:cxnLst/>
              <a:rect l="l" t="t" r="r" b="b"/>
              <a:pathLst>
                <a:path w="170815" h="481964">
                  <a:moveTo>
                    <a:pt x="91743" y="80961"/>
                  </a:moveTo>
                  <a:lnTo>
                    <a:pt x="66468" y="65164"/>
                  </a:lnTo>
                  <a:lnTo>
                    <a:pt x="53339" y="88391"/>
                  </a:lnTo>
                  <a:lnTo>
                    <a:pt x="38099" y="117347"/>
                  </a:lnTo>
                  <a:lnTo>
                    <a:pt x="30479" y="131063"/>
                  </a:lnTo>
                  <a:lnTo>
                    <a:pt x="10667" y="175259"/>
                  </a:lnTo>
                  <a:lnTo>
                    <a:pt x="0" y="225551"/>
                  </a:lnTo>
                  <a:lnTo>
                    <a:pt x="0" y="248411"/>
                  </a:lnTo>
                  <a:lnTo>
                    <a:pt x="3047" y="269747"/>
                  </a:lnTo>
                  <a:lnTo>
                    <a:pt x="7619" y="291083"/>
                  </a:lnTo>
                  <a:lnTo>
                    <a:pt x="13715" y="310895"/>
                  </a:lnTo>
                  <a:lnTo>
                    <a:pt x="28955" y="347471"/>
                  </a:lnTo>
                  <a:lnTo>
                    <a:pt x="28955" y="225551"/>
                  </a:lnTo>
                  <a:lnTo>
                    <a:pt x="30479" y="216407"/>
                  </a:lnTo>
                  <a:lnTo>
                    <a:pt x="32003" y="205739"/>
                  </a:lnTo>
                  <a:lnTo>
                    <a:pt x="35051" y="195071"/>
                  </a:lnTo>
                  <a:lnTo>
                    <a:pt x="38099" y="182879"/>
                  </a:lnTo>
                  <a:lnTo>
                    <a:pt x="42671" y="170687"/>
                  </a:lnTo>
                  <a:lnTo>
                    <a:pt x="48767" y="158495"/>
                  </a:lnTo>
                  <a:lnTo>
                    <a:pt x="56387" y="144779"/>
                  </a:lnTo>
                  <a:lnTo>
                    <a:pt x="62483" y="129539"/>
                  </a:lnTo>
                  <a:lnTo>
                    <a:pt x="79247" y="102107"/>
                  </a:lnTo>
                  <a:lnTo>
                    <a:pt x="91743" y="80961"/>
                  </a:lnTo>
                  <a:close/>
                </a:path>
                <a:path w="170815" h="481964">
                  <a:moveTo>
                    <a:pt x="170687" y="461771"/>
                  </a:moveTo>
                  <a:lnTo>
                    <a:pt x="167639" y="457199"/>
                  </a:lnTo>
                  <a:lnTo>
                    <a:pt x="161543" y="452627"/>
                  </a:lnTo>
                  <a:lnTo>
                    <a:pt x="155447" y="446531"/>
                  </a:lnTo>
                  <a:lnTo>
                    <a:pt x="147827" y="440435"/>
                  </a:lnTo>
                  <a:lnTo>
                    <a:pt x="141731" y="434339"/>
                  </a:lnTo>
                  <a:lnTo>
                    <a:pt x="134111" y="428243"/>
                  </a:lnTo>
                  <a:lnTo>
                    <a:pt x="100583" y="397763"/>
                  </a:lnTo>
                  <a:lnTo>
                    <a:pt x="85343" y="382523"/>
                  </a:lnTo>
                  <a:lnTo>
                    <a:pt x="79247" y="374903"/>
                  </a:lnTo>
                  <a:lnTo>
                    <a:pt x="73151" y="365759"/>
                  </a:lnTo>
                  <a:lnTo>
                    <a:pt x="67055" y="358139"/>
                  </a:lnTo>
                  <a:lnTo>
                    <a:pt x="62483" y="350519"/>
                  </a:lnTo>
                  <a:lnTo>
                    <a:pt x="39623" y="300227"/>
                  </a:lnTo>
                  <a:lnTo>
                    <a:pt x="33527" y="281939"/>
                  </a:lnTo>
                  <a:lnTo>
                    <a:pt x="28955" y="254507"/>
                  </a:lnTo>
                  <a:lnTo>
                    <a:pt x="28955" y="347471"/>
                  </a:lnTo>
                  <a:lnTo>
                    <a:pt x="50291" y="384047"/>
                  </a:lnTo>
                  <a:lnTo>
                    <a:pt x="80771" y="419099"/>
                  </a:lnTo>
                  <a:lnTo>
                    <a:pt x="99059" y="434339"/>
                  </a:lnTo>
                  <a:lnTo>
                    <a:pt x="114299" y="449579"/>
                  </a:lnTo>
                  <a:lnTo>
                    <a:pt x="123443" y="457199"/>
                  </a:lnTo>
                  <a:lnTo>
                    <a:pt x="129539" y="463295"/>
                  </a:lnTo>
                  <a:lnTo>
                    <a:pt x="137159" y="467867"/>
                  </a:lnTo>
                  <a:lnTo>
                    <a:pt x="141731" y="473963"/>
                  </a:lnTo>
                  <a:lnTo>
                    <a:pt x="147827" y="477011"/>
                  </a:lnTo>
                  <a:lnTo>
                    <a:pt x="150875" y="481583"/>
                  </a:lnTo>
                  <a:lnTo>
                    <a:pt x="170687" y="461771"/>
                  </a:lnTo>
                  <a:close/>
                </a:path>
                <a:path w="170815" h="481964">
                  <a:moveTo>
                    <a:pt x="123443" y="0"/>
                  </a:moveTo>
                  <a:lnTo>
                    <a:pt x="54863" y="57911"/>
                  </a:lnTo>
                  <a:lnTo>
                    <a:pt x="66468" y="65164"/>
                  </a:lnTo>
                  <a:lnTo>
                    <a:pt x="73151" y="53339"/>
                  </a:lnTo>
                  <a:lnTo>
                    <a:pt x="99059" y="68579"/>
                  </a:lnTo>
                  <a:lnTo>
                    <a:pt x="99059" y="85534"/>
                  </a:lnTo>
                  <a:lnTo>
                    <a:pt x="103631" y="88391"/>
                  </a:lnTo>
                  <a:lnTo>
                    <a:pt x="123443" y="0"/>
                  </a:lnTo>
                  <a:close/>
                </a:path>
                <a:path w="170815" h="481964">
                  <a:moveTo>
                    <a:pt x="99059" y="68579"/>
                  </a:moveTo>
                  <a:lnTo>
                    <a:pt x="73151" y="53339"/>
                  </a:lnTo>
                  <a:lnTo>
                    <a:pt x="66468" y="65164"/>
                  </a:lnTo>
                  <a:lnTo>
                    <a:pt x="91743" y="80961"/>
                  </a:lnTo>
                  <a:lnTo>
                    <a:pt x="99059" y="68579"/>
                  </a:lnTo>
                  <a:close/>
                </a:path>
                <a:path w="170815" h="481964">
                  <a:moveTo>
                    <a:pt x="99059" y="85534"/>
                  </a:moveTo>
                  <a:lnTo>
                    <a:pt x="99059" y="68579"/>
                  </a:lnTo>
                  <a:lnTo>
                    <a:pt x="91743" y="80961"/>
                  </a:lnTo>
                  <a:lnTo>
                    <a:pt x="99059" y="85534"/>
                  </a:lnTo>
                  <a:close/>
                </a:path>
              </a:pathLst>
            </a:custGeom>
            <a:solidFill>
              <a:srgbClr val="000065"/>
            </a:solidFill>
          </p:spPr>
          <p:txBody>
            <a:bodyPr wrap="square" lIns="0" tIns="0" rIns="0" bIns="0" rtlCol="0"/>
            <a:lstStyle/>
            <a:p>
              <a:endParaRPr sz="1906"/>
            </a:p>
          </p:txBody>
        </p:sp>
        <p:sp>
          <p:nvSpPr>
            <p:cNvPr id="131" name="object 131"/>
            <p:cNvSpPr/>
            <p:nvPr/>
          </p:nvSpPr>
          <p:spPr>
            <a:xfrm>
              <a:off x="9180178" y="4079460"/>
              <a:ext cx="174274" cy="325553"/>
            </a:xfrm>
            <a:custGeom>
              <a:avLst/>
              <a:gdLst/>
              <a:ahLst/>
              <a:cxnLst/>
              <a:rect l="l" t="t" r="r" b="b"/>
              <a:pathLst>
                <a:path w="182879" h="341629">
                  <a:moveTo>
                    <a:pt x="0" y="341375"/>
                  </a:moveTo>
                  <a:lnTo>
                    <a:pt x="182879" y="0"/>
                  </a:lnTo>
                </a:path>
              </a:pathLst>
            </a:custGeom>
            <a:ln w="9524">
              <a:solidFill>
                <a:srgbClr val="000000"/>
              </a:solidFill>
            </a:ln>
          </p:spPr>
          <p:txBody>
            <a:bodyPr wrap="square" lIns="0" tIns="0" rIns="0" bIns="0" rtlCol="0"/>
            <a:lstStyle/>
            <a:p>
              <a:endParaRPr sz="1906"/>
            </a:p>
          </p:txBody>
        </p:sp>
        <p:sp>
          <p:nvSpPr>
            <p:cNvPr id="132" name="object 132"/>
            <p:cNvSpPr/>
            <p:nvPr/>
          </p:nvSpPr>
          <p:spPr>
            <a:xfrm>
              <a:off x="5813788" y="4282781"/>
              <a:ext cx="627507" cy="956086"/>
            </a:xfrm>
            <a:custGeom>
              <a:avLst/>
              <a:gdLst/>
              <a:ahLst/>
              <a:cxnLst/>
              <a:rect l="l" t="t" r="r" b="b"/>
              <a:pathLst>
                <a:path w="658495" h="1003300">
                  <a:moveTo>
                    <a:pt x="630378" y="86854"/>
                  </a:moveTo>
                  <a:lnTo>
                    <a:pt x="602912" y="79363"/>
                  </a:lnTo>
                  <a:lnTo>
                    <a:pt x="598931" y="94487"/>
                  </a:lnTo>
                  <a:lnTo>
                    <a:pt x="592835" y="111251"/>
                  </a:lnTo>
                  <a:lnTo>
                    <a:pt x="582167" y="146303"/>
                  </a:lnTo>
                  <a:lnTo>
                    <a:pt x="571499" y="182879"/>
                  </a:lnTo>
                  <a:lnTo>
                    <a:pt x="557783" y="220979"/>
                  </a:lnTo>
                  <a:lnTo>
                    <a:pt x="544067" y="257555"/>
                  </a:lnTo>
                  <a:lnTo>
                    <a:pt x="536447" y="275843"/>
                  </a:lnTo>
                  <a:lnTo>
                    <a:pt x="527303" y="295655"/>
                  </a:lnTo>
                  <a:lnTo>
                    <a:pt x="519683" y="315467"/>
                  </a:lnTo>
                  <a:lnTo>
                    <a:pt x="510539" y="336803"/>
                  </a:lnTo>
                  <a:lnTo>
                    <a:pt x="490727" y="377951"/>
                  </a:lnTo>
                  <a:lnTo>
                    <a:pt x="470915" y="422147"/>
                  </a:lnTo>
                  <a:lnTo>
                    <a:pt x="451103" y="464819"/>
                  </a:lnTo>
                  <a:lnTo>
                    <a:pt x="429767" y="505967"/>
                  </a:lnTo>
                  <a:lnTo>
                    <a:pt x="419099" y="525779"/>
                  </a:lnTo>
                  <a:lnTo>
                    <a:pt x="406907" y="545591"/>
                  </a:lnTo>
                  <a:lnTo>
                    <a:pt x="396239" y="565403"/>
                  </a:lnTo>
                  <a:lnTo>
                    <a:pt x="385571" y="583691"/>
                  </a:lnTo>
                  <a:lnTo>
                    <a:pt x="364235" y="618743"/>
                  </a:lnTo>
                  <a:lnTo>
                    <a:pt x="341375" y="652271"/>
                  </a:lnTo>
                  <a:lnTo>
                    <a:pt x="316991" y="685799"/>
                  </a:lnTo>
                  <a:lnTo>
                    <a:pt x="294131" y="717803"/>
                  </a:lnTo>
                  <a:lnTo>
                    <a:pt x="269747" y="748283"/>
                  </a:lnTo>
                  <a:lnTo>
                    <a:pt x="220979" y="803147"/>
                  </a:lnTo>
                  <a:lnTo>
                    <a:pt x="172211" y="853439"/>
                  </a:lnTo>
                  <a:lnTo>
                    <a:pt x="123443" y="896111"/>
                  </a:lnTo>
                  <a:lnTo>
                    <a:pt x="97535" y="914399"/>
                  </a:lnTo>
                  <a:lnTo>
                    <a:pt x="73151" y="932687"/>
                  </a:lnTo>
                  <a:lnTo>
                    <a:pt x="48767" y="949451"/>
                  </a:lnTo>
                  <a:lnTo>
                    <a:pt x="24383" y="964691"/>
                  </a:lnTo>
                  <a:lnTo>
                    <a:pt x="0" y="978407"/>
                  </a:lnTo>
                  <a:lnTo>
                    <a:pt x="13715" y="1002791"/>
                  </a:lnTo>
                  <a:lnTo>
                    <a:pt x="64007" y="973835"/>
                  </a:lnTo>
                  <a:lnTo>
                    <a:pt x="114299" y="938783"/>
                  </a:lnTo>
                  <a:lnTo>
                    <a:pt x="166115" y="897635"/>
                  </a:lnTo>
                  <a:lnTo>
                    <a:pt x="216407" y="850391"/>
                  </a:lnTo>
                  <a:lnTo>
                    <a:pt x="240791" y="822959"/>
                  </a:lnTo>
                  <a:lnTo>
                    <a:pt x="266699" y="795527"/>
                  </a:lnTo>
                  <a:lnTo>
                    <a:pt x="339851" y="702563"/>
                  </a:lnTo>
                  <a:lnTo>
                    <a:pt x="364235" y="669035"/>
                  </a:lnTo>
                  <a:lnTo>
                    <a:pt x="409955" y="598931"/>
                  </a:lnTo>
                  <a:lnTo>
                    <a:pt x="420623" y="579119"/>
                  </a:lnTo>
                  <a:lnTo>
                    <a:pt x="432815" y="560831"/>
                  </a:lnTo>
                  <a:lnTo>
                    <a:pt x="443483" y="541019"/>
                  </a:lnTo>
                  <a:lnTo>
                    <a:pt x="496823" y="434339"/>
                  </a:lnTo>
                  <a:lnTo>
                    <a:pt x="516635" y="390143"/>
                  </a:lnTo>
                  <a:lnTo>
                    <a:pt x="554735" y="307847"/>
                  </a:lnTo>
                  <a:lnTo>
                    <a:pt x="569975" y="268223"/>
                  </a:lnTo>
                  <a:lnTo>
                    <a:pt x="585215" y="231647"/>
                  </a:lnTo>
                  <a:lnTo>
                    <a:pt x="609599" y="155447"/>
                  </a:lnTo>
                  <a:lnTo>
                    <a:pt x="620267" y="118871"/>
                  </a:lnTo>
                  <a:lnTo>
                    <a:pt x="626363" y="102107"/>
                  </a:lnTo>
                  <a:lnTo>
                    <a:pt x="630378" y="86854"/>
                  </a:lnTo>
                  <a:close/>
                </a:path>
                <a:path w="658495" h="1003300">
                  <a:moveTo>
                    <a:pt x="658367" y="94487"/>
                  </a:moveTo>
                  <a:lnTo>
                    <a:pt x="640079" y="0"/>
                  </a:lnTo>
                  <a:lnTo>
                    <a:pt x="574547" y="71627"/>
                  </a:lnTo>
                  <a:lnTo>
                    <a:pt x="602912" y="79363"/>
                  </a:lnTo>
                  <a:lnTo>
                    <a:pt x="606551" y="65531"/>
                  </a:lnTo>
                  <a:lnTo>
                    <a:pt x="633983" y="73151"/>
                  </a:lnTo>
                  <a:lnTo>
                    <a:pt x="633983" y="87837"/>
                  </a:lnTo>
                  <a:lnTo>
                    <a:pt x="658367" y="94487"/>
                  </a:lnTo>
                  <a:close/>
                </a:path>
                <a:path w="658495" h="1003300">
                  <a:moveTo>
                    <a:pt x="633983" y="73151"/>
                  </a:moveTo>
                  <a:lnTo>
                    <a:pt x="606551" y="65531"/>
                  </a:lnTo>
                  <a:lnTo>
                    <a:pt x="602912" y="79363"/>
                  </a:lnTo>
                  <a:lnTo>
                    <a:pt x="630378" y="86854"/>
                  </a:lnTo>
                  <a:lnTo>
                    <a:pt x="633983" y="73151"/>
                  </a:lnTo>
                  <a:close/>
                </a:path>
                <a:path w="658495" h="1003300">
                  <a:moveTo>
                    <a:pt x="633983" y="87837"/>
                  </a:moveTo>
                  <a:lnTo>
                    <a:pt x="633983" y="73151"/>
                  </a:lnTo>
                  <a:lnTo>
                    <a:pt x="630378" y="86854"/>
                  </a:lnTo>
                  <a:lnTo>
                    <a:pt x="633983" y="87837"/>
                  </a:lnTo>
                  <a:close/>
                </a:path>
              </a:pathLst>
            </a:custGeom>
            <a:solidFill>
              <a:srgbClr val="FF6500"/>
            </a:solidFill>
          </p:spPr>
          <p:txBody>
            <a:bodyPr wrap="square" lIns="0" tIns="0" rIns="0" bIns="0" rtlCol="0"/>
            <a:lstStyle/>
            <a:p>
              <a:endParaRPr sz="1906"/>
            </a:p>
          </p:txBody>
        </p:sp>
        <p:sp>
          <p:nvSpPr>
            <p:cNvPr id="133" name="object 133"/>
            <p:cNvSpPr/>
            <p:nvPr/>
          </p:nvSpPr>
          <p:spPr>
            <a:xfrm>
              <a:off x="4030397" y="4374274"/>
              <a:ext cx="847165" cy="740664"/>
            </a:xfrm>
            <a:custGeom>
              <a:avLst/>
              <a:gdLst/>
              <a:ahLst/>
              <a:cxnLst/>
              <a:rect l="l" t="t" r="r" b="b"/>
              <a:pathLst>
                <a:path w="889000" h="777239">
                  <a:moveTo>
                    <a:pt x="856586" y="695893"/>
                  </a:moveTo>
                  <a:lnTo>
                    <a:pt x="848855" y="682751"/>
                  </a:lnTo>
                  <a:lnTo>
                    <a:pt x="838187" y="667511"/>
                  </a:lnTo>
                  <a:lnTo>
                    <a:pt x="819899" y="635507"/>
                  </a:lnTo>
                  <a:lnTo>
                    <a:pt x="798563" y="603503"/>
                  </a:lnTo>
                  <a:lnTo>
                    <a:pt x="775703" y="569975"/>
                  </a:lnTo>
                  <a:lnTo>
                    <a:pt x="751319" y="537971"/>
                  </a:lnTo>
                  <a:lnTo>
                    <a:pt x="739127" y="521207"/>
                  </a:lnTo>
                  <a:lnTo>
                    <a:pt x="725411" y="505967"/>
                  </a:lnTo>
                  <a:lnTo>
                    <a:pt x="697979" y="470915"/>
                  </a:lnTo>
                  <a:lnTo>
                    <a:pt x="667499" y="435863"/>
                  </a:lnTo>
                  <a:lnTo>
                    <a:pt x="637019" y="399287"/>
                  </a:lnTo>
                  <a:lnTo>
                    <a:pt x="605015" y="364235"/>
                  </a:lnTo>
                  <a:lnTo>
                    <a:pt x="571487" y="329183"/>
                  </a:lnTo>
                  <a:lnTo>
                    <a:pt x="524243" y="281939"/>
                  </a:lnTo>
                  <a:lnTo>
                    <a:pt x="476999" y="239267"/>
                  </a:lnTo>
                  <a:lnTo>
                    <a:pt x="443471" y="213359"/>
                  </a:lnTo>
                  <a:lnTo>
                    <a:pt x="411467" y="187451"/>
                  </a:lnTo>
                  <a:lnTo>
                    <a:pt x="379463" y="164591"/>
                  </a:lnTo>
                  <a:lnTo>
                    <a:pt x="345935" y="141731"/>
                  </a:lnTo>
                  <a:lnTo>
                    <a:pt x="280403" y="102107"/>
                  </a:lnTo>
                  <a:lnTo>
                    <a:pt x="217919" y="68579"/>
                  </a:lnTo>
                  <a:lnTo>
                    <a:pt x="155435" y="42671"/>
                  </a:lnTo>
                  <a:lnTo>
                    <a:pt x="123431" y="32003"/>
                  </a:lnTo>
                  <a:lnTo>
                    <a:pt x="92951" y="21335"/>
                  </a:lnTo>
                  <a:lnTo>
                    <a:pt x="62483" y="13715"/>
                  </a:lnTo>
                  <a:lnTo>
                    <a:pt x="33527" y="6095"/>
                  </a:lnTo>
                  <a:lnTo>
                    <a:pt x="4571" y="0"/>
                  </a:lnTo>
                  <a:lnTo>
                    <a:pt x="0" y="28955"/>
                  </a:lnTo>
                  <a:lnTo>
                    <a:pt x="27431" y="35051"/>
                  </a:lnTo>
                  <a:lnTo>
                    <a:pt x="56387" y="41147"/>
                  </a:lnTo>
                  <a:lnTo>
                    <a:pt x="85331" y="48767"/>
                  </a:lnTo>
                  <a:lnTo>
                    <a:pt x="144767" y="68579"/>
                  </a:lnTo>
                  <a:lnTo>
                    <a:pt x="205727" y="94487"/>
                  </a:lnTo>
                  <a:lnTo>
                    <a:pt x="266687" y="126491"/>
                  </a:lnTo>
                  <a:lnTo>
                    <a:pt x="330695" y="166115"/>
                  </a:lnTo>
                  <a:lnTo>
                    <a:pt x="362699" y="187451"/>
                  </a:lnTo>
                  <a:lnTo>
                    <a:pt x="426707" y="236219"/>
                  </a:lnTo>
                  <a:lnTo>
                    <a:pt x="458711" y="262127"/>
                  </a:lnTo>
                  <a:lnTo>
                    <a:pt x="489191" y="288035"/>
                  </a:lnTo>
                  <a:lnTo>
                    <a:pt x="519671" y="318515"/>
                  </a:lnTo>
                  <a:lnTo>
                    <a:pt x="536435" y="333755"/>
                  </a:lnTo>
                  <a:lnTo>
                    <a:pt x="551675" y="350519"/>
                  </a:lnTo>
                  <a:lnTo>
                    <a:pt x="583679" y="384047"/>
                  </a:lnTo>
                  <a:lnTo>
                    <a:pt x="615683" y="419099"/>
                  </a:lnTo>
                  <a:lnTo>
                    <a:pt x="646163" y="454151"/>
                  </a:lnTo>
                  <a:lnTo>
                    <a:pt x="675119" y="489203"/>
                  </a:lnTo>
                  <a:lnTo>
                    <a:pt x="702551" y="524255"/>
                  </a:lnTo>
                  <a:lnTo>
                    <a:pt x="716267" y="539495"/>
                  </a:lnTo>
                  <a:lnTo>
                    <a:pt x="728459" y="556259"/>
                  </a:lnTo>
                  <a:lnTo>
                    <a:pt x="752843" y="586739"/>
                  </a:lnTo>
                  <a:lnTo>
                    <a:pt x="795515" y="650747"/>
                  </a:lnTo>
                  <a:lnTo>
                    <a:pt x="813803" y="682751"/>
                  </a:lnTo>
                  <a:lnTo>
                    <a:pt x="824471" y="697991"/>
                  </a:lnTo>
                  <a:lnTo>
                    <a:pt x="831981" y="710758"/>
                  </a:lnTo>
                  <a:lnTo>
                    <a:pt x="856586" y="695893"/>
                  </a:lnTo>
                  <a:close/>
                </a:path>
                <a:path w="889000" h="777239">
                  <a:moveTo>
                    <a:pt x="864095" y="761597"/>
                  </a:moveTo>
                  <a:lnTo>
                    <a:pt x="864095" y="708659"/>
                  </a:lnTo>
                  <a:lnTo>
                    <a:pt x="839711" y="723899"/>
                  </a:lnTo>
                  <a:lnTo>
                    <a:pt x="831981" y="710758"/>
                  </a:lnTo>
                  <a:lnTo>
                    <a:pt x="807707" y="725423"/>
                  </a:lnTo>
                  <a:lnTo>
                    <a:pt x="864095" y="761597"/>
                  </a:lnTo>
                  <a:close/>
                </a:path>
                <a:path w="889000" h="777239">
                  <a:moveTo>
                    <a:pt x="864095" y="708659"/>
                  </a:moveTo>
                  <a:lnTo>
                    <a:pt x="856586" y="695893"/>
                  </a:lnTo>
                  <a:lnTo>
                    <a:pt x="831981" y="710758"/>
                  </a:lnTo>
                  <a:lnTo>
                    <a:pt x="839711" y="723899"/>
                  </a:lnTo>
                  <a:lnTo>
                    <a:pt x="864095" y="708659"/>
                  </a:lnTo>
                  <a:close/>
                </a:path>
                <a:path w="889000" h="777239">
                  <a:moveTo>
                    <a:pt x="888479" y="777239"/>
                  </a:moveTo>
                  <a:lnTo>
                    <a:pt x="880859" y="681227"/>
                  </a:lnTo>
                  <a:lnTo>
                    <a:pt x="856586" y="695893"/>
                  </a:lnTo>
                  <a:lnTo>
                    <a:pt x="864095" y="708659"/>
                  </a:lnTo>
                  <a:lnTo>
                    <a:pt x="864095" y="761597"/>
                  </a:lnTo>
                  <a:lnTo>
                    <a:pt x="888479" y="777239"/>
                  </a:lnTo>
                  <a:close/>
                </a:path>
              </a:pathLst>
            </a:custGeom>
            <a:solidFill>
              <a:srgbClr val="FF6500"/>
            </a:solidFill>
          </p:spPr>
          <p:txBody>
            <a:bodyPr wrap="square" lIns="0" tIns="0" rIns="0" bIns="0" rtlCol="0"/>
            <a:lstStyle/>
            <a:p>
              <a:endParaRPr sz="1906"/>
            </a:p>
          </p:txBody>
        </p:sp>
        <p:sp>
          <p:nvSpPr>
            <p:cNvPr id="134" name="object 134"/>
            <p:cNvSpPr/>
            <p:nvPr/>
          </p:nvSpPr>
          <p:spPr>
            <a:xfrm>
              <a:off x="4726029" y="2323663"/>
              <a:ext cx="404219" cy="370332"/>
            </a:xfrm>
            <a:custGeom>
              <a:avLst/>
              <a:gdLst/>
              <a:ahLst/>
              <a:cxnLst/>
              <a:rect l="l" t="t" r="r" b="b"/>
              <a:pathLst>
                <a:path w="424179" h="388619">
                  <a:moveTo>
                    <a:pt x="219455" y="345947"/>
                  </a:moveTo>
                  <a:lnTo>
                    <a:pt x="219455" y="6095"/>
                  </a:lnTo>
                  <a:lnTo>
                    <a:pt x="217931" y="1523"/>
                  </a:lnTo>
                  <a:lnTo>
                    <a:pt x="214883" y="0"/>
                  </a:lnTo>
                  <a:lnTo>
                    <a:pt x="4571" y="0"/>
                  </a:lnTo>
                  <a:lnTo>
                    <a:pt x="1523" y="1523"/>
                  </a:lnTo>
                  <a:lnTo>
                    <a:pt x="0" y="6095"/>
                  </a:lnTo>
                  <a:lnTo>
                    <a:pt x="1523" y="9143"/>
                  </a:lnTo>
                  <a:lnTo>
                    <a:pt x="4571" y="10667"/>
                  </a:lnTo>
                  <a:lnTo>
                    <a:pt x="208787" y="10667"/>
                  </a:lnTo>
                  <a:lnTo>
                    <a:pt x="208787" y="6095"/>
                  </a:lnTo>
                  <a:lnTo>
                    <a:pt x="214883" y="10667"/>
                  </a:lnTo>
                  <a:lnTo>
                    <a:pt x="214883" y="345947"/>
                  </a:lnTo>
                  <a:lnTo>
                    <a:pt x="219455" y="345947"/>
                  </a:lnTo>
                  <a:close/>
                </a:path>
                <a:path w="424179" h="388619">
                  <a:moveTo>
                    <a:pt x="214883" y="10667"/>
                  </a:moveTo>
                  <a:lnTo>
                    <a:pt x="208787" y="6095"/>
                  </a:lnTo>
                  <a:lnTo>
                    <a:pt x="208787" y="10667"/>
                  </a:lnTo>
                  <a:lnTo>
                    <a:pt x="214883" y="10667"/>
                  </a:lnTo>
                  <a:close/>
                </a:path>
                <a:path w="424179" h="388619">
                  <a:moveTo>
                    <a:pt x="219455" y="355091"/>
                  </a:moveTo>
                  <a:lnTo>
                    <a:pt x="219455" y="350519"/>
                  </a:lnTo>
                  <a:lnTo>
                    <a:pt x="214883" y="345947"/>
                  </a:lnTo>
                  <a:lnTo>
                    <a:pt x="214883" y="10667"/>
                  </a:lnTo>
                  <a:lnTo>
                    <a:pt x="208787" y="10667"/>
                  </a:lnTo>
                  <a:lnTo>
                    <a:pt x="208787" y="350519"/>
                  </a:lnTo>
                  <a:lnTo>
                    <a:pt x="210311" y="353567"/>
                  </a:lnTo>
                  <a:lnTo>
                    <a:pt x="214883" y="355091"/>
                  </a:lnTo>
                  <a:lnTo>
                    <a:pt x="219455" y="355091"/>
                  </a:lnTo>
                  <a:close/>
                </a:path>
                <a:path w="424179" h="388619">
                  <a:moveTo>
                    <a:pt x="365759" y="350519"/>
                  </a:moveTo>
                  <a:lnTo>
                    <a:pt x="364235" y="345947"/>
                  </a:lnTo>
                  <a:lnTo>
                    <a:pt x="214883" y="345947"/>
                  </a:lnTo>
                  <a:lnTo>
                    <a:pt x="219455" y="350519"/>
                  </a:lnTo>
                  <a:lnTo>
                    <a:pt x="219455" y="355091"/>
                  </a:lnTo>
                  <a:lnTo>
                    <a:pt x="359663" y="355091"/>
                  </a:lnTo>
                  <a:lnTo>
                    <a:pt x="364235" y="353567"/>
                  </a:lnTo>
                  <a:lnTo>
                    <a:pt x="365759" y="350519"/>
                  </a:lnTo>
                  <a:close/>
                </a:path>
                <a:path w="424179" h="388619">
                  <a:moveTo>
                    <a:pt x="423671" y="350519"/>
                  </a:moveTo>
                  <a:lnTo>
                    <a:pt x="347471" y="312419"/>
                  </a:lnTo>
                  <a:lnTo>
                    <a:pt x="347471" y="345947"/>
                  </a:lnTo>
                  <a:lnTo>
                    <a:pt x="364235" y="345947"/>
                  </a:lnTo>
                  <a:lnTo>
                    <a:pt x="365759" y="350519"/>
                  </a:lnTo>
                  <a:lnTo>
                    <a:pt x="365759" y="379475"/>
                  </a:lnTo>
                  <a:lnTo>
                    <a:pt x="423671" y="350519"/>
                  </a:lnTo>
                  <a:close/>
                </a:path>
                <a:path w="424179" h="388619">
                  <a:moveTo>
                    <a:pt x="365759" y="379475"/>
                  </a:moveTo>
                  <a:lnTo>
                    <a:pt x="365759" y="350519"/>
                  </a:lnTo>
                  <a:lnTo>
                    <a:pt x="364235" y="353567"/>
                  </a:lnTo>
                  <a:lnTo>
                    <a:pt x="359663" y="355091"/>
                  </a:lnTo>
                  <a:lnTo>
                    <a:pt x="347471" y="355091"/>
                  </a:lnTo>
                  <a:lnTo>
                    <a:pt x="347471" y="388619"/>
                  </a:lnTo>
                  <a:lnTo>
                    <a:pt x="365759" y="379475"/>
                  </a:lnTo>
                  <a:close/>
                </a:path>
              </a:pathLst>
            </a:custGeom>
            <a:solidFill>
              <a:srgbClr val="000000"/>
            </a:solidFill>
          </p:spPr>
          <p:txBody>
            <a:bodyPr wrap="square" lIns="0" tIns="0" rIns="0" bIns="0" rtlCol="0"/>
            <a:lstStyle/>
            <a:p>
              <a:endParaRPr sz="1906"/>
            </a:p>
          </p:txBody>
        </p:sp>
        <p:sp>
          <p:nvSpPr>
            <p:cNvPr id="135" name="object 135"/>
            <p:cNvSpPr/>
            <p:nvPr/>
          </p:nvSpPr>
          <p:spPr>
            <a:xfrm>
              <a:off x="7209430" y="2653331"/>
              <a:ext cx="450208" cy="442946"/>
            </a:xfrm>
            <a:custGeom>
              <a:avLst/>
              <a:gdLst/>
              <a:ahLst/>
              <a:cxnLst/>
              <a:rect l="l" t="t" r="r" b="b"/>
              <a:pathLst>
                <a:path w="472440" h="464819">
                  <a:moveTo>
                    <a:pt x="243839" y="422135"/>
                  </a:moveTo>
                  <a:lnTo>
                    <a:pt x="243839" y="4571"/>
                  </a:lnTo>
                  <a:lnTo>
                    <a:pt x="242315" y="0"/>
                  </a:lnTo>
                  <a:lnTo>
                    <a:pt x="1523" y="0"/>
                  </a:lnTo>
                  <a:lnTo>
                    <a:pt x="0" y="4571"/>
                  </a:lnTo>
                  <a:lnTo>
                    <a:pt x="1523" y="7619"/>
                  </a:lnTo>
                  <a:lnTo>
                    <a:pt x="4571" y="9143"/>
                  </a:lnTo>
                  <a:lnTo>
                    <a:pt x="233171" y="9143"/>
                  </a:lnTo>
                  <a:lnTo>
                    <a:pt x="233171" y="4571"/>
                  </a:lnTo>
                  <a:lnTo>
                    <a:pt x="239267" y="9143"/>
                  </a:lnTo>
                  <a:lnTo>
                    <a:pt x="239267" y="422135"/>
                  </a:lnTo>
                  <a:lnTo>
                    <a:pt x="243839" y="422135"/>
                  </a:lnTo>
                  <a:close/>
                </a:path>
                <a:path w="472440" h="464819">
                  <a:moveTo>
                    <a:pt x="239267" y="9143"/>
                  </a:moveTo>
                  <a:lnTo>
                    <a:pt x="233171" y="4571"/>
                  </a:lnTo>
                  <a:lnTo>
                    <a:pt x="233171" y="9143"/>
                  </a:lnTo>
                  <a:lnTo>
                    <a:pt x="239267" y="9143"/>
                  </a:lnTo>
                  <a:close/>
                </a:path>
                <a:path w="472440" h="464819">
                  <a:moveTo>
                    <a:pt x="243839" y="431279"/>
                  </a:moveTo>
                  <a:lnTo>
                    <a:pt x="243839" y="426707"/>
                  </a:lnTo>
                  <a:lnTo>
                    <a:pt x="239267" y="422135"/>
                  </a:lnTo>
                  <a:lnTo>
                    <a:pt x="239267" y="9143"/>
                  </a:lnTo>
                  <a:lnTo>
                    <a:pt x="233171" y="9143"/>
                  </a:lnTo>
                  <a:lnTo>
                    <a:pt x="233171" y="426707"/>
                  </a:lnTo>
                  <a:lnTo>
                    <a:pt x="234695" y="429755"/>
                  </a:lnTo>
                  <a:lnTo>
                    <a:pt x="239267" y="431279"/>
                  </a:lnTo>
                  <a:lnTo>
                    <a:pt x="243839" y="431279"/>
                  </a:lnTo>
                  <a:close/>
                </a:path>
                <a:path w="472440" h="464819">
                  <a:moveTo>
                    <a:pt x="413003" y="426707"/>
                  </a:moveTo>
                  <a:lnTo>
                    <a:pt x="411479" y="423659"/>
                  </a:lnTo>
                  <a:lnTo>
                    <a:pt x="408431" y="422135"/>
                  </a:lnTo>
                  <a:lnTo>
                    <a:pt x="239267" y="422135"/>
                  </a:lnTo>
                  <a:lnTo>
                    <a:pt x="243839" y="426707"/>
                  </a:lnTo>
                  <a:lnTo>
                    <a:pt x="243839" y="431279"/>
                  </a:lnTo>
                  <a:lnTo>
                    <a:pt x="408431" y="431279"/>
                  </a:lnTo>
                  <a:lnTo>
                    <a:pt x="411479" y="429755"/>
                  </a:lnTo>
                  <a:lnTo>
                    <a:pt x="413003" y="426707"/>
                  </a:lnTo>
                  <a:close/>
                </a:path>
                <a:path w="472440" h="464819">
                  <a:moveTo>
                    <a:pt x="472439" y="426707"/>
                  </a:moveTo>
                  <a:lnTo>
                    <a:pt x="396239" y="388607"/>
                  </a:lnTo>
                  <a:lnTo>
                    <a:pt x="396239" y="422135"/>
                  </a:lnTo>
                  <a:lnTo>
                    <a:pt x="408431" y="422135"/>
                  </a:lnTo>
                  <a:lnTo>
                    <a:pt x="411479" y="423659"/>
                  </a:lnTo>
                  <a:lnTo>
                    <a:pt x="413003" y="426707"/>
                  </a:lnTo>
                  <a:lnTo>
                    <a:pt x="413003" y="456425"/>
                  </a:lnTo>
                  <a:lnTo>
                    <a:pt x="472439" y="426707"/>
                  </a:lnTo>
                  <a:close/>
                </a:path>
                <a:path w="472440" h="464819">
                  <a:moveTo>
                    <a:pt x="413003" y="456425"/>
                  </a:moveTo>
                  <a:lnTo>
                    <a:pt x="413003" y="426707"/>
                  </a:lnTo>
                  <a:lnTo>
                    <a:pt x="411479" y="429755"/>
                  </a:lnTo>
                  <a:lnTo>
                    <a:pt x="408431" y="431279"/>
                  </a:lnTo>
                  <a:lnTo>
                    <a:pt x="396239" y="431279"/>
                  </a:lnTo>
                  <a:lnTo>
                    <a:pt x="396239" y="464807"/>
                  </a:lnTo>
                  <a:lnTo>
                    <a:pt x="413003" y="456425"/>
                  </a:lnTo>
                  <a:close/>
                </a:path>
              </a:pathLst>
            </a:custGeom>
            <a:solidFill>
              <a:srgbClr val="000000"/>
            </a:solidFill>
          </p:spPr>
          <p:txBody>
            <a:bodyPr wrap="square" lIns="0" tIns="0" rIns="0" bIns="0" rtlCol="0"/>
            <a:lstStyle/>
            <a:p>
              <a:endParaRPr sz="1906"/>
            </a:p>
          </p:txBody>
        </p:sp>
        <p:sp>
          <p:nvSpPr>
            <p:cNvPr id="136" name="object 136"/>
            <p:cNvSpPr/>
            <p:nvPr/>
          </p:nvSpPr>
          <p:spPr>
            <a:xfrm>
              <a:off x="4720219" y="1967854"/>
              <a:ext cx="4001038" cy="609959"/>
            </a:xfrm>
            <a:custGeom>
              <a:avLst/>
              <a:gdLst/>
              <a:ahLst/>
              <a:cxnLst/>
              <a:rect l="l" t="t" r="r" b="b"/>
              <a:pathLst>
                <a:path w="4198620" h="640080">
                  <a:moveTo>
                    <a:pt x="76199" y="33527"/>
                  </a:moveTo>
                  <a:lnTo>
                    <a:pt x="76199" y="0"/>
                  </a:lnTo>
                  <a:lnTo>
                    <a:pt x="0" y="38099"/>
                  </a:lnTo>
                  <a:lnTo>
                    <a:pt x="57911" y="67055"/>
                  </a:lnTo>
                  <a:lnTo>
                    <a:pt x="57911" y="38099"/>
                  </a:lnTo>
                  <a:lnTo>
                    <a:pt x="59435" y="33527"/>
                  </a:lnTo>
                  <a:lnTo>
                    <a:pt x="76199" y="33527"/>
                  </a:lnTo>
                  <a:close/>
                </a:path>
                <a:path w="4198620" h="640080">
                  <a:moveTo>
                    <a:pt x="4198619" y="635507"/>
                  </a:moveTo>
                  <a:lnTo>
                    <a:pt x="4198619" y="38099"/>
                  </a:lnTo>
                  <a:lnTo>
                    <a:pt x="4197095" y="33527"/>
                  </a:lnTo>
                  <a:lnTo>
                    <a:pt x="59435" y="33527"/>
                  </a:lnTo>
                  <a:lnTo>
                    <a:pt x="57911" y="38099"/>
                  </a:lnTo>
                  <a:lnTo>
                    <a:pt x="59435" y="41147"/>
                  </a:lnTo>
                  <a:lnTo>
                    <a:pt x="62483" y="42671"/>
                  </a:lnTo>
                  <a:lnTo>
                    <a:pt x="4189475" y="42671"/>
                  </a:lnTo>
                  <a:lnTo>
                    <a:pt x="4189475" y="38099"/>
                  </a:lnTo>
                  <a:lnTo>
                    <a:pt x="4194047" y="42671"/>
                  </a:lnTo>
                  <a:lnTo>
                    <a:pt x="4194047" y="640079"/>
                  </a:lnTo>
                  <a:lnTo>
                    <a:pt x="4197095" y="640079"/>
                  </a:lnTo>
                  <a:lnTo>
                    <a:pt x="4198619" y="635507"/>
                  </a:lnTo>
                  <a:close/>
                </a:path>
                <a:path w="4198620" h="640080">
                  <a:moveTo>
                    <a:pt x="76199" y="76199"/>
                  </a:moveTo>
                  <a:lnTo>
                    <a:pt x="76199" y="42671"/>
                  </a:lnTo>
                  <a:lnTo>
                    <a:pt x="62483" y="42671"/>
                  </a:lnTo>
                  <a:lnTo>
                    <a:pt x="59435" y="41147"/>
                  </a:lnTo>
                  <a:lnTo>
                    <a:pt x="57911" y="38099"/>
                  </a:lnTo>
                  <a:lnTo>
                    <a:pt x="57911" y="67055"/>
                  </a:lnTo>
                  <a:lnTo>
                    <a:pt x="76199" y="76199"/>
                  </a:lnTo>
                  <a:close/>
                </a:path>
                <a:path w="4198620" h="640080">
                  <a:moveTo>
                    <a:pt x="4194047" y="42671"/>
                  </a:moveTo>
                  <a:lnTo>
                    <a:pt x="4189475" y="38099"/>
                  </a:lnTo>
                  <a:lnTo>
                    <a:pt x="4189475" y="42671"/>
                  </a:lnTo>
                  <a:lnTo>
                    <a:pt x="4194047" y="42671"/>
                  </a:lnTo>
                  <a:close/>
                </a:path>
                <a:path w="4198620" h="640080">
                  <a:moveTo>
                    <a:pt x="4194047" y="640079"/>
                  </a:moveTo>
                  <a:lnTo>
                    <a:pt x="4194047" y="42671"/>
                  </a:lnTo>
                  <a:lnTo>
                    <a:pt x="4189475" y="42671"/>
                  </a:lnTo>
                  <a:lnTo>
                    <a:pt x="4189475" y="635507"/>
                  </a:lnTo>
                  <a:lnTo>
                    <a:pt x="4190999" y="640079"/>
                  </a:lnTo>
                  <a:lnTo>
                    <a:pt x="4194047" y="640079"/>
                  </a:lnTo>
                  <a:close/>
                </a:path>
              </a:pathLst>
            </a:custGeom>
            <a:solidFill>
              <a:srgbClr val="000000"/>
            </a:solidFill>
          </p:spPr>
          <p:txBody>
            <a:bodyPr wrap="square" lIns="0" tIns="0" rIns="0" bIns="0" rtlCol="0"/>
            <a:lstStyle/>
            <a:p>
              <a:endParaRPr sz="1906"/>
            </a:p>
          </p:txBody>
        </p:sp>
      </p:grpSp>
    </p:spTree>
    <p:extLst>
      <p:ext uri="{BB962C8B-B14F-4D97-AF65-F5344CB8AC3E}">
        <p14:creationId xmlns:p14="http://schemas.microsoft.com/office/powerpoint/2010/main" val="21469942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30078" y="1336119"/>
            <a:ext cx="11551444" cy="5312331"/>
          </a:xfrm>
        </p:spPr>
        <p:txBody>
          <a:bodyPr>
            <a:normAutofit/>
          </a:bodyPr>
          <a:lstStyle/>
          <a:p>
            <a:pPr marL="12102"/>
            <a:r>
              <a:rPr lang="en-US" sz="2200" spc="-5" dirty="0" err="1">
                <a:solidFill>
                  <a:srgbClr val="C00000"/>
                </a:solidFill>
                <a:cs typeface="Arial"/>
              </a:rPr>
              <a:t>F</a:t>
            </a:r>
            <a:r>
              <a:rPr lang="en-US" sz="2200" dirty="0" err="1">
                <a:solidFill>
                  <a:srgbClr val="C00000"/>
                </a:solidFill>
                <a:cs typeface="Arial"/>
              </a:rPr>
              <a:t>i</a:t>
            </a:r>
            <a:r>
              <a:rPr lang="en-US" sz="2200" spc="-5" dirty="0" err="1">
                <a:solidFill>
                  <a:srgbClr val="C00000"/>
                </a:solidFill>
                <a:cs typeface="Arial"/>
              </a:rPr>
              <a:t>xp</a:t>
            </a:r>
            <a:r>
              <a:rPr lang="en-US" sz="2200" spc="-14" dirty="0" err="1">
                <a:solidFill>
                  <a:srgbClr val="C00000"/>
                </a:solidFill>
                <a:cs typeface="Arial"/>
              </a:rPr>
              <a:t>o</a:t>
            </a:r>
            <a:r>
              <a:rPr lang="en-US" sz="2200" dirty="0" err="1">
                <a:solidFill>
                  <a:srgbClr val="C00000"/>
                </a:solidFill>
                <a:cs typeface="Arial"/>
              </a:rPr>
              <a:t>i</a:t>
            </a:r>
            <a:r>
              <a:rPr lang="en-US" sz="2200" spc="-5" dirty="0" err="1">
                <a:solidFill>
                  <a:srgbClr val="C00000"/>
                </a:solidFill>
                <a:cs typeface="Arial"/>
              </a:rPr>
              <a:t>n</a:t>
            </a:r>
            <a:r>
              <a:rPr lang="en-US" sz="2200" dirty="0" err="1">
                <a:solidFill>
                  <a:srgbClr val="C00000"/>
                </a:solidFill>
                <a:cs typeface="Arial"/>
              </a:rPr>
              <a:t>t</a:t>
            </a:r>
            <a:r>
              <a:rPr lang="en-US" sz="2200" spc="-5" dirty="0">
                <a:solidFill>
                  <a:srgbClr val="C00000"/>
                </a:solidFill>
                <a:cs typeface="Arial"/>
              </a:rPr>
              <a:t> co</a:t>
            </a:r>
            <a:r>
              <a:rPr lang="en-US" sz="2200" dirty="0">
                <a:solidFill>
                  <a:srgbClr val="C00000"/>
                </a:solidFill>
                <a:cs typeface="Arial"/>
              </a:rPr>
              <a:t>m</a:t>
            </a:r>
            <a:r>
              <a:rPr lang="en-US" sz="2200" spc="-5" dirty="0">
                <a:solidFill>
                  <a:srgbClr val="C00000"/>
                </a:solidFill>
                <a:cs typeface="Arial"/>
              </a:rPr>
              <a:t>pu</a:t>
            </a:r>
            <a:r>
              <a:rPr lang="en-US" sz="2200" dirty="0">
                <a:solidFill>
                  <a:srgbClr val="C00000"/>
                </a:solidFill>
                <a:cs typeface="Arial"/>
              </a:rPr>
              <a:t>t</a:t>
            </a:r>
            <a:r>
              <a:rPr lang="en-US" sz="2200" spc="-5" dirty="0">
                <a:solidFill>
                  <a:srgbClr val="C00000"/>
                </a:solidFill>
                <a:cs typeface="Arial"/>
              </a:rPr>
              <a:t>a</a:t>
            </a:r>
            <a:r>
              <a:rPr lang="en-US" sz="2200" dirty="0">
                <a:solidFill>
                  <a:srgbClr val="C00000"/>
                </a:solidFill>
                <a:cs typeface="Arial"/>
              </a:rPr>
              <a:t>ti</a:t>
            </a:r>
            <a:r>
              <a:rPr lang="en-US" sz="2200" spc="-14" dirty="0">
                <a:solidFill>
                  <a:srgbClr val="C00000"/>
                </a:solidFill>
                <a:cs typeface="Arial"/>
              </a:rPr>
              <a:t>o</a:t>
            </a:r>
            <a:r>
              <a:rPr lang="en-US" sz="2200" dirty="0">
                <a:solidFill>
                  <a:srgbClr val="C00000"/>
                </a:solidFill>
                <a:cs typeface="Arial"/>
              </a:rPr>
              <a:t>n</a:t>
            </a:r>
          </a:p>
          <a:p>
            <a:pPr marL="334011" indent="-226304">
              <a:spcBef>
                <a:spcPts val="1472"/>
              </a:spcBef>
              <a:buFont typeface="Lucida Sans Unicode"/>
              <a:buChar char="•"/>
              <a:tabLst>
                <a:tab pos="334616" algn="l"/>
              </a:tabLst>
            </a:pPr>
            <a:r>
              <a:rPr lang="en-US" sz="2200" spc="-5" dirty="0">
                <a:cs typeface="Arial"/>
              </a:rPr>
              <a:t>I</a:t>
            </a:r>
            <a:r>
              <a:rPr lang="en-US" sz="2200" spc="5" dirty="0">
                <a:cs typeface="Arial"/>
              </a:rPr>
              <a:t>n</a:t>
            </a:r>
            <a:r>
              <a:rPr lang="en-US" sz="2200" spc="-5" dirty="0">
                <a:cs typeface="Arial"/>
              </a:rPr>
              <a:t>i</a:t>
            </a:r>
            <a:r>
              <a:rPr lang="en-US" sz="2200" spc="-14" dirty="0">
                <a:cs typeface="Arial"/>
              </a:rPr>
              <a:t>t</a:t>
            </a:r>
            <a:r>
              <a:rPr lang="en-US" sz="2200" spc="5" dirty="0">
                <a:cs typeface="Arial"/>
              </a:rPr>
              <a:t>i</a:t>
            </a:r>
            <a:r>
              <a:rPr lang="en-US" sz="2200" spc="-5" dirty="0">
                <a:cs typeface="Arial"/>
              </a:rPr>
              <a:t>al</a:t>
            </a:r>
            <a:r>
              <a:rPr lang="en-US" sz="2200" spc="5" dirty="0">
                <a:cs typeface="Arial"/>
              </a:rPr>
              <a:t>i</a:t>
            </a:r>
            <a:r>
              <a:rPr lang="en-US" sz="2200" spc="-10" dirty="0">
                <a:cs typeface="Arial"/>
              </a:rPr>
              <a:t>z</a:t>
            </a:r>
            <a:r>
              <a:rPr lang="en-US" sz="2200" spc="5" dirty="0">
                <a:cs typeface="Arial"/>
              </a:rPr>
              <a:t>a</a:t>
            </a:r>
            <a:r>
              <a:rPr lang="en-US" sz="2200" spc="-5" dirty="0">
                <a:cs typeface="Arial"/>
              </a:rPr>
              <a:t>t</a:t>
            </a:r>
            <a:r>
              <a:rPr lang="en-US" sz="2200" spc="-19" dirty="0">
                <a:cs typeface="Arial"/>
              </a:rPr>
              <a:t>i</a:t>
            </a:r>
            <a:r>
              <a:rPr lang="en-US" sz="2200" spc="5" dirty="0">
                <a:cs typeface="Arial"/>
              </a:rPr>
              <a:t>on</a:t>
            </a:r>
            <a:r>
              <a:rPr lang="en-US" sz="2200" dirty="0">
                <a:cs typeface="Arial"/>
              </a:rPr>
              <a:t>:</a:t>
            </a:r>
            <a:r>
              <a:rPr lang="en-US" sz="2200" spc="119" dirty="0">
                <a:cs typeface="Arial"/>
              </a:rPr>
              <a:t> </a:t>
            </a:r>
            <a:r>
              <a:rPr lang="en-US" sz="2200" i="1" spc="48" dirty="0">
                <a:cs typeface="Arial"/>
              </a:rPr>
              <a:t>R</a:t>
            </a:r>
            <a:r>
              <a:rPr lang="en-US" sz="2200" spc="57" baseline="-13333" dirty="0">
                <a:cs typeface="Times New Roman"/>
              </a:rPr>
              <a:t>0</a:t>
            </a:r>
            <a:r>
              <a:rPr lang="en-US" sz="2200" baseline="-13333" dirty="0">
                <a:cs typeface="Times New Roman"/>
              </a:rPr>
              <a:t> </a:t>
            </a:r>
            <a:r>
              <a:rPr lang="en-US" sz="2200" spc="-21" baseline="-13333" dirty="0">
                <a:cs typeface="Times New Roman"/>
              </a:rPr>
              <a:t> </a:t>
            </a:r>
            <a:r>
              <a:rPr lang="en-US" sz="2200" spc="52" dirty="0">
                <a:cs typeface="Tahoma"/>
              </a:rPr>
              <a:t>=</a:t>
            </a:r>
            <a:r>
              <a:rPr lang="en-US" sz="2200" spc="-67" dirty="0">
                <a:cs typeface="Tahoma"/>
              </a:rPr>
              <a:t> </a:t>
            </a:r>
            <a:r>
              <a:rPr lang="en-US" sz="2200" i="1" spc="172" dirty="0" err="1">
                <a:cs typeface="Arial"/>
              </a:rPr>
              <a:t>I</a:t>
            </a:r>
            <a:r>
              <a:rPr lang="en-US" sz="2200" i="1" spc="-10" dirty="0" err="1">
                <a:cs typeface="Arial"/>
              </a:rPr>
              <a:t>n</a:t>
            </a:r>
            <a:r>
              <a:rPr lang="en-US" sz="2200" i="1" spc="138" dirty="0" err="1">
                <a:cs typeface="Arial"/>
              </a:rPr>
              <a:t>i</a:t>
            </a:r>
            <a:endParaRPr lang="en-US" sz="2200" dirty="0">
              <a:cs typeface="Arial"/>
            </a:endParaRPr>
          </a:p>
          <a:p>
            <a:pPr marL="334011" indent="-226304">
              <a:spcBef>
                <a:spcPts val="1544"/>
              </a:spcBef>
              <a:buFont typeface="Lucida Sans Unicode"/>
              <a:buChar char="•"/>
              <a:tabLst>
                <a:tab pos="334616" algn="l"/>
              </a:tabLst>
            </a:pPr>
            <a:r>
              <a:rPr lang="en-US" sz="2200" dirty="0">
                <a:cs typeface="Arial"/>
              </a:rPr>
              <a:t>R</a:t>
            </a:r>
            <a:r>
              <a:rPr lang="en-US" sz="2200" spc="-5" dirty="0">
                <a:cs typeface="Arial"/>
              </a:rPr>
              <a:t>e</a:t>
            </a:r>
            <a:r>
              <a:rPr lang="en-US" sz="2200" spc="5" dirty="0">
                <a:cs typeface="Arial"/>
              </a:rPr>
              <a:t>cu</a:t>
            </a:r>
            <a:r>
              <a:rPr lang="en-US" sz="2200" dirty="0">
                <a:cs typeface="Arial"/>
              </a:rPr>
              <a:t>r</a:t>
            </a:r>
            <a:r>
              <a:rPr lang="en-US" sz="2200" spc="-14" dirty="0">
                <a:cs typeface="Arial"/>
              </a:rPr>
              <a:t>r</a:t>
            </a:r>
            <a:r>
              <a:rPr lang="en-US" sz="2200" spc="5" dirty="0">
                <a:cs typeface="Arial"/>
              </a:rPr>
              <a:t>e</a:t>
            </a:r>
            <a:r>
              <a:rPr lang="en-US" sz="2200" spc="-5" dirty="0">
                <a:cs typeface="Arial"/>
              </a:rPr>
              <a:t>n</a:t>
            </a:r>
            <a:r>
              <a:rPr lang="en-US" sz="2200" spc="5" dirty="0">
                <a:cs typeface="Arial"/>
              </a:rPr>
              <a:t>c</a:t>
            </a:r>
            <a:r>
              <a:rPr lang="en-US" sz="2200" spc="-5" dirty="0">
                <a:cs typeface="Arial"/>
              </a:rPr>
              <a:t>e</a:t>
            </a:r>
            <a:r>
              <a:rPr lang="en-US" sz="2200" dirty="0">
                <a:cs typeface="Arial"/>
              </a:rPr>
              <a:t>:</a:t>
            </a:r>
            <a:r>
              <a:rPr lang="en-US" sz="2200" spc="119" dirty="0">
                <a:cs typeface="Arial"/>
              </a:rPr>
              <a:t> </a:t>
            </a:r>
            <a:r>
              <a:rPr lang="en-US" sz="2200" i="1" spc="43" dirty="0">
                <a:cs typeface="Arial"/>
              </a:rPr>
              <a:t>R</a:t>
            </a:r>
            <a:r>
              <a:rPr lang="en-US" sz="2200" i="1" spc="164" baseline="-13333" dirty="0">
                <a:cs typeface="Arial"/>
              </a:rPr>
              <a:t>k</a:t>
            </a:r>
            <a:r>
              <a:rPr lang="en-US" sz="2200" spc="471" baseline="-13333" dirty="0">
                <a:cs typeface="Times New Roman"/>
              </a:rPr>
              <a:t>+</a:t>
            </a:r>
            <a:r>
              <a:rPr lang="en-US" sz="2200" spc="57" baseline="-13333" dirty="0">
                <a:cs typeface="Times New Roman"/>
              </a:rPr>
              <a:t>1</a:t>
            </a:r>
            <a:r>
              <a:rPr lang="en-US" sz="2200" baseline="-13333" dirty="0">
                <a:cs typeface="Times New Roman"/>
              </a:rPr>
              <a:t> </a:t>
            </a:r>
            <a:r>
              <a:rPr lang="en-US" sz="2200" spc="-21" baseline="-13333" dirty="0">
                <a:cs typeface="Times New Roman"/>
              </a:rPr>
              <a:t> </a:t>
            </a:r>
            <a:r>
              <a:rPr lang="en-US" sz="2200" spc="52" dirty="0">
                <a:cs typeface="Tahoma"/>
              </a:rPr>
              <a:t>=</a:t>
            </a:r>
            <a:r>
              <a:rPr lang="en-US" sz="2200" spc="-67" dirty="0">
                <a:cs typeface="Tahoma"/>
              </a:rPr>
              <a:t> </a:t>
            </a:r>
            <a:r>
              <a:rPr lang="en-US" sz="2200" spc="-5" dirty="0" err="1">
                <a:cs typeface="Arial"/>
              </a:rPr>
              <a:t>R</a:t>
            </a:r>
            <a:r>
              <a:rPr lang="en-US" sz="2200" spc="-5" baseline="-25000" dirty="0" err="1">
                <a:cs typeface="Arial"/>
              </a:rPr>
              <a:t>k</a:t>
            </a:r>
            <a:r>
              <a:rPr lang="en-US" sz="2200" spc="-5" dirty="0">
                <a:cs typeface="Arial"/>
              </a:rPr>
              <a:t>  ∪ </a:t>
            </a:r>
            <a:r>
              <a:rPr lang="en-US" sz="2200" spc="-5" dirty="0" err="1">
                <a:cs typeface="Arial"/>
              </a:rPr>
              <a:t>Post</a:t>
            </a:r>
            <a:r>
              <a:rPr lang="en-US" sz="2200" spc="-5" baseline="-25000" dirty="0" err="1">
                <a:cs typeface="Arial"/>
              </a:rPr>
              <a:t>d</a:t>
            </a:r>
            <a:r>
              <a:rPr lang="en-US" sz="2200" spc="-5" dirty="0">
                <a:cs typeface="Arial"/>
              </a:rPr>
              <a:t>(</a:t>
            </a:r>
            <a:r>
              <a:rPr lang="en-US" sz="2200" spc="-5" dirty="0" err="1">
                <a:cs typeface="Arial"/>
              </a:rPr>
              <a:t>R</a:t>
            </a:r>
            <a:r>
              <a:rPr lang="en-US" sz="2200" spc="-5" baseline="-25000" dirty="0" err="1">
                <a:cs typeface="Arial"/>
              </a:rPr>
              <a:t>k</a:t>
            </a:r>
            <a:r>
              <a:rPr lang="en-US" sz="2200" spc="-5" dirty="0">
                <a:cs typeface="Arial"/>
              </a:rPr>
              <a:t> ) ∪ </a:t>
            </a:r>
            <a:r>
              <a:rPr lang="en-US" sz="2200" spc="-5" dirty="0" err="1">
                <a:cs typeface="Arial"/>
              </a:rPr>
              <a:t>Post</a:t>
            </a:r>
            <a:r>
              <a:rPr lang="en-US" sz="2200" spc="-5" baseline="-25000" dirty="0" err="1">
                <a:cs typeface="Arial"/>
              </a:rPr>
              <a:t>c</a:t>
            </a:r>
            <a:r>
              <a:rPr lang="en-US" sz="2200" spc="-5" dirty="0">
                <a:cs typeface="Arial"/>
              </a:rPr>
              <a:t>(</a:t>
            </a:r>
            <a:r>
              <a:rPr lang="en-US" sz="2200" spc="-5" dirty="0" err="1">
                <a:cs typeface="Arial"/>
              </a:rPr>
              <a:t>R</a:t>
            </a:r>
            <a:r>
              <a:rPr lang="en-US" sz="2200" spc="-5" baseline="-25000" dirty="0" err="1">
                <a:cs typeface="Arial"/>
              </a:rPr>
              <a:t>k</a:t>
            </a:r>
            <a:r>
              <a:rPr lang="en-US" sz="2200" spc="-5" dirty="0">
                <a:cs typeface="Arial"/>
              </a:rPr>
              <a:t>)</a:t>
            </a:r>
          </a:p>
          <a:p>
            <a:pPr marL="334011" indent="-226304">
              <a:spcBef>
                <a:spcPts val="1529"/>
              </a:spcBef>
              <a:buFont typeface="Lucida Sans Unicode"/>
              <a:buChar char="•"/>
              <a:tabLst>
                <a:tab pos="334616" algn="l"/>
              </a:tabLst>
            </a:pPr>
            <a:r>
              <a:rPr lang="en-US" sz="2200" spc="-218" dirty="0">
                <a:cs typeface="Arial"/>
              </a:rPr>
              <a:t>T</a:t>
            </a:r>
            <a:r>
              <a:rPr lang="en-US" sz="2200" spc="5" dirty="0">
                <a:cs typeface="Arial"/>
              </a:rPr>
              <a:t>e</a:t>
            </a:r>
            <a:r>
              <a:rPr lang="en-US" sz="2200" spc="33" dirty="0">
                <a:cs typeface="Arial"/>
              </a:rPr>
              <a:t>r</a:t>
            </a:r>
            <a:r>
              <a:rPr lang="en-US" sz="2200" spc="5" dirty="0">
                <a:cs typeface="Arial"/>
              </a:rPr>
              <a:t>m</a:t>
            </a:r>
            <a:r>
              <a:rPr lang="en-US" sz="2200" spc="-5" dirty="0">
                <a:cs typeface="Arial"/>
              </a:rPr>
              <a:t>in</a:t>
            </a:r>
            <a:r>
              <a:rPr lang="en-US" sz="2200" spc="5" dirty="0">
                <a:cs typeface="Arial"/>
              </a:rPr>
              <a:t>a</a:t>
            </a:r>
            <a:r>
              <a:rPr lang="en-US" sz="2200" spc="-5" dirty="0">
                <a:cs typeface="Arial"/>
              </a:rPr>
              <a:t>tio</a:t>
            </a:r>
            <a:r>
              <a:rPr lang="en-US" sz="2200" spc="5" dirty="0">
                <a:cs typeface="Arial"/>
              </a:rPr>
              <a:t>n</a:t>
            </a:r>
            <a:r>
              <a:rPr lang="en-US" sz="2200" dirty="0">
                <a:cs typeface="Arial"/>
              </a:rPr>
              <a:t>:</a:t>
            </a:r>
            <a:r>
              <a:rPr lang="en-US" sz="2200" spc="119" dirty="0">
                <a:cs typeface="Arial"/>
              </a:rPr>
              <a:t> </a:t>
            </a:r>
            <a:r>
              <a:rPr lang="en-US" sz="2200" i="1" spc="43" dirty="0">
                <a:cs typeface="Arial"/>
              </a:rPr>
              <a:t>R</a:t>
            </a:r>
            <a:r>
              <a:rPr lang="en-US" sz="2200" i="1" spc="164" baseline="-13333" dirty="0">
                <a:cs typeface="Arial"/>
              </a:rPr>
              <a:t>k</a:t>
            </a:r>
            <a:r>
              <a:rPr lang="en-US" sz="2200" spc="485" baseline="-13333" dirty="0">
                <a:cs typeface="Times New Roman"/>
              </a:rPr>
              <a:t>+</a:t>
            </a:r>
            <a:r>
              <a:rPr lang="en-US" sz="2200" spc="57" baseline="-13333" dirty="0">
                <a:cs typeface="Times New Roman"/>
              </a:rPr>
              <a:t>1</a:t>
            </a:r>
            <a:r>
              <a:rPr lang="en-US" sz="2200" baseline="-13333" dirty="0">
                <a:cs typeface="Times New Roman"/>
              </a:rPr>
              <a:t> </a:t>
            </a:r>
            <a:r>
              <a:rPr lang="en-US" sz="2200" spc="-42" baseline="-13333" dirty="0">
                <a:cs typeface="Times New Roman"/>
              </a:rPr>
              <a:t> </a:t>
            </a:r>
            <a:r>
              <a:rPr lang="en-US" sz="2200" spc="52" dirty="0">
                <a:cs typeface="Tahoma"/>
              </a:rPr>
              <a:t>=</a:t>
            </a:r>
            <a:r>
              <a:rPr lang="en-US" sz="2200" spc="-52" dirty="0">
                <a:cs typeface="Tahoma"/>
              </a:rPr>
              <a:t> </a:t>
            </a:r>
            <a:r>
              <a:rPr lang="en-US" sz="2200" i="1" spc="43" dirty="0" err="1">
                <a:cs typeface="Arial"/>
              </a:rPr>
              <a:t>R</a:t>
            </a:r>
            <a:r>
              <a:rPr lang="en-US" sz="2200" i="1" spc="107" baseline="-13333" dirty="0" err="1">
                <a:cs typeface="Arial"/>
              </a:rPr>
              <a:t>k</a:t>
            </a:r>
            <a:r>
              <a:rPr lang="en-US" sz="2200" i="1" baseline="-13333" dirty="0">
                <a:cs typeface="Arial"/>
              </a:rPr>
              <a:t> </a:t>
            </a:r>
            <a:r>
              <a:rPr lang="en-US" sz="2200" i="1" spc="-78" baseline="-13333" dirty="0">
                <a:cs typeface="Arial"/>
              </a:rPr>
              <a:t> </a:t>
            </a:r>
            <a:r>
              <a:rPr lang="en-US" sz="2200" spc="100" dirty="0">
                <a:cs typeface="Lucida Sans Unicode"/>
              </a:rPr>
              <a:t>⇒</a:t>
            </a:r>
            <a:r>
              <a:rPr lang="en-US" sz="2200" spc="-71" dirty="0">
                <a:cs typeface="Lucida Sans Unicode"/>
              </a:rPr>
              <a:t> </a:t>
            </a:r>
            <a:r>
              <a:rPr lang="en-US" sz="2200" spc="-5" dirty="0">
                <a:cs typeface="Arial"/>
              </a:rPr>
              <a:t>Reach </a:t>
            </a:r>
            <a:r>
              <a:rPr lang="en-US" sz="2200" spc="52" dirty="0">
                <a:cs typeface="Tahoma"/>
              </a:rPr>
              <a:t>=</a:t>
            </a:r>
            <a:r>
              <a:rPr lang="en-US" sz="2200" spc="-67" dirty="0">
                <a:cs typeface="Tahoma"/>
              </a:rPr>
              <a:t> </a:t>
            </a:r>
            <a:r>
              <a:rPr lang="en-US" sz="2200" i="1" spc="43" dirty="0" err="1">
                <a:cs typeface="Arial"/>
              </a:rPr>
              <a:t>R</a:t>
            </a:r>
            <a:r>
              <a:rPr lang="en-US" sz="2200" i="1" spc="107" baseline="-13333" dirty="0" err="1">
                <a:cs typeface="Arial"/>
              </a:rPr>
              <a:t>k</a:t>
            </a:r>
            <a:r>
              <a:rPr lang="en-US" sz="2200" i="1" spc="-335" baseline="-13333" dirty="0">
                <a:cs typeface="Arial"/>
              </a:rPr>
              <a:t> </a:t>
            </a:r>
            <a:r>
              <a:rPr lang="en-US" sz="2200" dirty="0">
                <a:cs typeface="Arial"/>
              </a:rPr>
              <a:t>.</a:t>
            </a:r>
          </a:p>
          <a:p>
            <a:pPr marL="12102">
              <a:spcBef>
                <a:spcPts val="1525"/>
              </a:spcBef>
            </a:pPr>
            <a:endParaRPr lang="en-US" sz="2200" spc="-5" dirty="0" smtClean="0">
              <a:solidFill>
                <a:srgbClr val="C00000"/>
              </a:solidFill>
              <a:cs typeface="Arial"/>
            </a:endParaRPr>
          </a:p>
          <a:p>
            <a:pPr marL="12102">
              <a:spcBef>
                <a:spcPts val="1525"/>
              </a:spcBef>
            </a:pPr>
            <a:r>
              <a:rPr lang="en-US" sz="2200" spc="-5" dirty="0" smtClean="0">
                <a:solidFill>
                  <a:srgbClr val="C00000"/>
                </a:solidFill>
                <a:cs typeface="Arial"/>
              </a:rPr>
              <a:t>P</a:t>
            </a:r>
            <a:r>
              <a:rPr lang="en-US" sz="2200" dirty="0" smtClean="0">
                <a:solidFill>
                  <a:srgbClr val="C00000"/>
                </a:solidFill>
                <a:cs typeface="Arial"/>
              </a:rPr>
              <a:t>r</a:t>
            </a:r>
            <a:r>
              <a:rPr lang="en-US" sz="2200" spc="-5" dirty="0" smtClean="0">
                <a:solidFill>
                  <a:srgbClr val="C00000"/>
                </a:solidFill>
                <a:cs typeface="Arial"/>
              </a:rPr>
              <a:t>ob</a:t>
            </a:r>
            <a:r>
              <a:rPr lang="en-US" sz="2200" dirty="0" smtClean="0">
                <a:solidFill>
                  <a:srgbClr val="C00000"/>
                </a:solidFill>
                <a:cs typeface="Arial"/>
              </a:rPr>
              <a:t>l</a:t>
            </a:r>
            <a:r>
              <a:rPr lang="en-US" sz="2200" spc="-5" dirty="0" smtClean="0">
                <a:solidFill>
                  <a:srgbClr val="C00000"/>
                </a:solidFill>
                <a:cs typeface="Arial"/>
              </a:rPr>
              <a:t>e</a:t>
            </a:r>
            <a:r>
              <a:rPr lang="en-US" sz="2200" dirty="0" smtClean="0">
                <a:solidFill>
                  <a:srgbClr val="C00000"/>
                </a:solidFill>
                <a:cs typeface="Arial"/>
              </a:rPr>
              <a:t>ms</a:t>
            </a:r>
            <a:endParaRPr lang="en-US" sz="2200" dirty="0">
              <a:solidFill>
                <a:srgbClr val="C00000"/>
              </a:solidFill>
              <a:cs typeface="Arial"/>
            </a:endParaRPr>
          </a:p>
          <a:p>
            <a:pPr marL="393914" indent="-272896">
              <a:spcBef>
                <a:spcPts val="939"/>
              </a:spcBef>
              <a:buFont typeface="Arial"/>
              <a:buChar char="–"/>
              <a:tabLst>
                <a:tab pos="394520" algn="l"/>
              </a:tabLst>
            </a:pPr>
            <a:r>
              <a:rPr lang="en-US" sz="2200" spc="-5" dirty="0">
                <a:cs typeface="Arial"/>
              </a:rPr>
              <a:t>i</a:t>
            </a:r>
            <a:r>
              <a:rPr lang="en-US" sz="2200" dirty="0">
                <a:cs typeface="Arial"/>
              </a:rPr>
              <a:t>n</a:t>
            </a:r>
            <a:r>
              <a:rPr lang="en-US" sz="2200" spc="-5" dirty="0">
                <a:cs typeface="Arial"/>
              </a:rPr>
              <a:t> </a:t>
            </a:r>
            <a:r>
              <a:rPr lang="en-US" sz="2200" dirty="0">
                <a:cs typeface="Arial"/>
              </a:rPr>
              <a:t>gen</a:t>
            </a:r>
            <a:r>
              <a:rPr lang="en-US" sz="2200" spc="-14" dirty="0">
                <a:cs typeface="Arial"/>
              </a:rPr>
              <a:t>e</a:t>
            </a:r>
            <a:r>
              <a:rPr lang="en-US" sz="2200" dirty="0">
                <a:cs typeface="Arial"/>
              </a:rPr>
              <a:t>ral</a:t>
            </a:r>
            <a:r>
              <a:rPr lang="en-US" sz="2200" spc="-5" dirty="0">
                <a:cs typeface="Arial"/>
              </a:rPr>
              <a:t> </a:t>
            </a:r>
            <a:r>
              <a:rPr lang="en-US" sz="2200" spc="-10" dirty="0">
                <a:cs typeface="Arial"/>
              </a:rPr>
              <a:t>t</a:t>
            </a:r>
            <a:r>
              <a:rPr lang="en-US" sz="2200" spc="-14" dirty="0">
                <a:cs typeface="Arial"/>
              </a:rPr>
              <a:t>e</a:t>
            </a:r>
            <a:r>
              <a:rPr lang="en-US" sz="2200" spc="-10" dirty="0">
                <a:cs typeface="Arial"/>
              </a:rPr>
              <a:t>r</a:t>
            </a:r>
            <a:r>
              <a:rPr lang="en-US" sz="2200" spc="-5" dirty="0">
                <a:cs typeface="Arial"/>
              </a:rPr>
              <a:t>mi</a:t>
            </a:r>
            <a:r>
              <a:rPr lang="en-US" sz="2200" dirty="0">
                <a:cs typeface="Arial"/>
              </a:rPr>
              <a:t>na</a:t>
            </a:r>
            <a:r>
              <a:rPr lang="en-US" sz="2200" spc="-10" dirty="0">
                <a:cs typeface="Arial"/>
              </a:rPr>
              <a:t>t</a:t>
            </a:r>
            <a:r>
              <a:rPr lang="en-US" sz="2200" spc="-5" dirty="0">
                <a:cs typeface="Arial"/>
              </a:rPr>
              <a:t>i</a:t>
            </a:r>
            <a:r>
              <a:rPr lang="en-US" sz="2200" dirty="0">
                <a:cs typeface="Arial"/>
              </a:rPr>
              <a:t>on</a:t>
            </a:r>
            <a:r>
              <a:rPr lang="en-US" sz="2200" spc="-5" dirty="0">
                <a:cs typeface="Arial"/>
              </a:rPr>
              <a:t> </a:t>
            </a:r>
            <a:r>
              <a:rPr lang="en-US" sz="2200" spc="-14" dirty="0">
                <a:cs typeface="Arial"/>
              </a:rPr>
              <a:t>n</a:t>
            </a:r>
            <a:r>
              <a:rPr lang="en-US" sz="2200" dirty="0">
                <a:cs typeface="Arial"/>
              </a:rPr>
              <a:t>ot</a:t>
            </a:r>
            <a:r>
              <a:rPr lang="en-US" sz="2200" spc="-24" dirty="0">
                <a:cs typeface="Arial"/>
              </a:rPr>
              <a:t> </a:t>
            </a:r>
            <a:r>
              <a:rPr lang="en-US" sz="2200" dirty="0">
                <a:cs typeface="Arial"/>
              </a:rPr>
              <a:t>gu</a:t>
            </a:r>
            <a:r>
              <a:rPr lang="en-US" sz="2200" spc="-14" dirty="0">
                <a:cs typeface="Arial"/>
              </a:rPr>
              <a:t>a</a:t>
            </a:r>
            <a:r>
              <a:rPr lang="en-US" sz="2200" dirty="0">
                <a:cs typeface="Arial"/>
              </a:rPr>
              <a:t>ran</a:t>
            </a:r>
            <a:r>
              <a:rPr lang="en-US" sz="2200" spc="-19" dirty="0">
                <a:cs typeface="Arial"/>
              </a:rPr>
              <a:t>t</a:t>
            </a:r>
            <a:r>
              <a:rPr lang="en-US" sz="2200" dirty="0">
                <a:cs typeface="Arial"/>
              </a:rPr>
              <a:t>eed</a:t>
            </a:r>
          </a:p>
          <a:p>
            <a:endParaRPr lang="en-US" sz="2200" dirty="0"/>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4204"/>
            <a:fld id="{81D60167-4931-47E6-BA6A-407CBD079E47}" type="slidenum">
              <a:rPr dirty="0"/>
              <a:pPr marL="24204"/>
              <a:t>22</a:t>
            </a:fld>
            <a:endParaRPr dirty="0"/>
          </a:p>
        </p:txBody>
      </p:sp>
      <p:sp>
        <p:nvSpPr>
          <p:cNvPr id="10" name="Title 9"/>
          <p:cNvSpPr>
            <a:spLocks noGrp="1"/>
          </p:cNvSpPr>
          <p:nvPr>
            <p:ph type="title"/>
          </p:nvPr>
        </p:nvSpPr>
        <p:spPr/>
        <p:txBody>
          <a:bodyPr>
            <a:normAutofit fontScale="90000"/>
          </a:bodyPr>
          <a:lstStyle/>
          <a:p>
            <a:r>
              <a:rPr lang="en-US" dirty="0" err="1" smtClean="0"/>
              <a:t>Fixpoint</a:t>
            </a:r>
            <a:r>
              <a:rPr lang="en-US" dirty="0" smtClean="0"/>
              <a:t> computation</a:t>
            </a:r>
            <a:endParaRPr lang="en-US" dirty="0"/>
          </a:p>
        </p:txBody>
      </p:sp>
    </p:spTree>
    <p:extLst>
      <p:ext uri="{BB962C8B-B14F-4D97-AF65-F5344CB8AC3E}">
        <p14:creationId xmlns:p14="http://schemas.microsoft.com/office/powerpoint/2010/main" val="28273077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02383" y="1645272"/>
            <a:ext cx="124049" cy="124654"/>
          </a:xfrm>
          <a:custGeom>
            <a:avLst/>
            <a:gdLst/>
            <a:ahLst/>
            <a:cxnLst/>
            <a:rect l="l" t="t" r="r" b="b"/>
            <a:pathLst>
              <a:path w="130175" h="130810">
                <a:moveTo>
                  <a:pt x="129985" y="54608"/>
                </a:moveTo>
                <a:lnTo>
                  <a:pt x="103873" y="13016"/>
                </a:lnTo>
                <a:lnTo>
                  <a:pt x="65481" y="0"/>
                </a:lnTo>
                <a:lnTo>
                  <a:pt x="62204" y="88"/>
                </a:lnTo>
                <a:lnTo>
                  <a:pt x="25380" y="13456"/>
                </a:lnTo>
                <a:lnTo>
                  <a:pt x="887" y="55494"/>
                </a:lnTo>
                <a:lnTo>
                  <a:pt x="0" y="69744"/>
                </a:lnTo>
                <a:lnTo>
                  <a:pt x="1836" y="81660"/>
                </a:lnTo>
                <a:lnTo>
                  <a:pt x="23041" y="115556"/>
                </a:lnTo>
                <a:lnTo>
                  <a:pt x="72112" y="130753"/>
                </a:lnTo>
                <a:lnTo>
                  <a:pt x="83377" y="128537"/>
                </a:lnTo>
                <a:lnTo>
                  <a:pt x="117496" y="105345"/>
                </a:lnTo>
                <a:lnTo>
                  <a:pt x="129985" y="54608"/>
                </a:lnTo>
                <a:close/>
              </a:path>
            </a:pathLst>
          </a:custGeom>
          <a:solidFill>
            <a:srgbClr val="000000"/>
          </a:solidFill>
        </p:spPr>
        <p:txBody>
          <a:bodyPr wrap="square" lIns="0" tIns="0" rIns="0" bIns="0" rtlCol="0"/>
          <a:lstStyle/>
          <a:p>
            <a:endParaRPr sz="1906"/>
          </a:p>
        </p:txBody>
      </p:sp>
      <p:sp>
        <p:nvSpPr>
          <p:cNvPr id="5" name="object 5"/>
          <p:cNvSpPr/>
          <p:nvPr/>
        </p:nvSpPr>
        <p:spPr>
          <a:xfrm>
            <a:off x="802382" y="3027843"/>
            <a:ext cx="124049" cy="124654"/>
          </a:xfrm>
          <a:custGeom>
            <a:avLst/>
            <a:gdLst/>
            <a:ahLst/>
            <a:cxnLst/>
            <a:rect l="l" t="t" r="r" b="b"/>
            <a:pathLst>
              <a:path w="130175" h="130810">
                <a:moveTo>
                  <a:pt x="129984" y="54607"/>
                </a:moveTo>
                <a:lnTo>
                  <a:pt x="103872" y="13015"/>
                </a:lnTo>
                <a:lnTo>
                  <a:pt x="65482" y="0"/>
                </a:lnTo>
                <a:lnTo>
                  <a:pt x="62211" y="88"/>
                </a:lnTo>
                <a:lnTo>
                  <a:pt x="25389" y="13454"/>
                </a:lnTo>
                <a:lnTo>
                  <a:pt x="887" y="55491"/>
                </a:lnTo>
                <a:lnTo>
                  <a:pt x="0" y="69738"/>
                </a:lnTo>
                <a:lnTo>
                  <a:pt x="1835" y="81654"/>
                </a:lnTo>
                <a:lnTo>
                  <a:pt x="23042" y="115548"/>
                </a:lnTo>
                <a:lnTo>
                  <a:pt x="72110" y="130753"/>
                </a:lnTo>
                <a:lnTo>
                  <a:pt x="83376" y="128536"/>
                </a:lnTo>
                <a:lnTo>
                  <a:pt x="117494" y="105346"/>
                </a:lnTo>
                <a:lnTo>
                  <a:pt x="129984" y="54607"/>
                </a:lnTo>
                <a:close/>
              </a:path>
            </a:pathLst>
          </a:custGeom>
          <a:solidFill>
            <a:srgbClr val="000000"/>
          </a:solidFill>
        </p:spPr>
        <p:txBody>
          <a:bodyPr wrap="square" lIns="0" tIns="0" rIns="0" bIns="0" rtlCol="0"/>
          <a:lstStyle/>
          <a:p>
            <a:endParaRPr sz="1906"/>
          </a:p>
        </p:txBody>
      </p:sp>
      <p:sp>
        <p:nvSpPr>
          <p:cNvPr id="6" name="object 6"/>
          <p:cNvSpPr txBox="1"/>
          <p:nvPr/>
        </p:nvSpPr>
        <p:spPr>
          <a:xfrm>
            <a:off x="1089358" y="1543050"/>
            <a:ext cx="6714384" cy="1752146"/>
          </a:xfrm>
          <a:prstGeom prst="rect">
            <a:avLst/>
          </a:prstGeom>
        </p:spPr>
        <p:txBody>
          <a:bodyPr vert="horz" wrap="square" lIns="0" tIns="0" rIns="0" bIns="0" rtlCol="0">
            <a:spAutoFit/>
          </a:bodyPr>
          <a:lstStyle/>
          <a:p>
            <a:pPr marL="12102"/>
            <a:r>
              <a:rPr sz="2287" b="1" dirty="0">
                <a:latin typeface="Arial"/>
                <a:cs typeface="Arial"/>
              </a:rPr>
              <a:t>G</a:t>
            </a:r>
            <a:r>
              <a:rPr sz="2287" b="1" spc="-5" dirty="0">
                <a:latin typeface="Arial"/>
                <a:cs typeface="Arial"/>
              </a:rPr>
              <a:t>oa</a:t>
            </a:r>
            <a:r>
              <a:rPr sz="2287" b="1" spc="-10" dirty="0">
                <a:latin typeface="Arial"/>
                <a:cs typeface="Arial"/>
              </a:rPr>
              <a:t>l</a:t>
            </a:r>
            <a:r>
              <a:rPr sz="2287" b="1" dirty="0">
                <a:latin typeface="Arial"/>
                <a:cs typeface="Arial"/>
              </a:rPr>
              <a:t>:</a:t>
            </a:r>
            <a:endParaRPr sz="2287" dirty="0">
              <a:latin typeface="Arial"/>
              <a:cs typeface="Arial"/>
            </a:endParaRPr>
          </a:p>
          <a:p>
            <a:pPr marL="121018">
              <a:spcBef>
                <a:spcPts val="905"/>
              </a:spcBef>
              <a:tabLst>
                <a:tab pos="393914" algn="l"/>
              </a:tabLst>
            </a:pPr>
            <a:r>
              <a:rPr sz="1906" dirty="0">
                <a:latin typeface="Arial"/>
                <a:cs typeface="Arial"/>
              </a:rPr>
              <a:t>–	</a:t>
            </a:r>
            <a:r>
              <a:rPr sz="1906" spc="5" dirty="0">
                <a:latin typeface="Arial"/>
                <a:cs typeface="Arial"/>
              </a:rPr>
              <a:t>C</a:t>
            </a:r>
            <a:r>
              <a:rPr sz="1906" dirty="0">
                <a:latin typeface="Arial"/>
                <a:cs typeface="Arial"/>
              </a:rPr>
              <a:t>o</a:t>
            </a:r>
            <a:r>
              <a:rPr sz="1906" spc="-5" dirty="0">
                <a:latin typeface="Arial"/>
                <a:cs typeface="Arial"/>
              </a:rPr>
              <a:t>m</a:t>
            </a:r>
            <a:r>
              <a:rPr sz="1906" spc="-14" dirty="0">
                <a:latin typeface="Arial"/>
                <a:cs typeface="Arial"/>
              </a:rPr>
              <a:t>p</a:t>
            </a:r>
            <a:r>
              <a:rPr sz="1906" dirty="0">
                <a:latin typeface="Arial"/>
                <a:cs typeface="Arial"/>
              </a:rPr>
              <a:t>u</a:t>
            </a:r>
            <a:r>
              <a:rPr sz="1906" spc="-10" dirty="0">
                <a:latin typeface="Arial"/>
                <a:cs typeface="Arial"/>
              </a:rPr>
              <a:t>t</a:t>
            </a:r>
            <a:r>
              <a:rPr sz="1906" dirty="0">
                <a:latin typeface="Arial"/>
                <a:cs typeface="Arial"/>
              </a:rPr>
              <a:t>e</a:t>
            </a:r>
            <a:r>
              <a:rPr sz="1906" spc="-14" dirty="0">
                <a:latin typeface="Arial"/>
                <a:cs typeface="Arial"/>
              </a:rPr>
              <a:t> </a:t>
            </a:r>
            <a:r>
              <a:rPr sz="1906" spc="5" dirty="0">
                <a:latin typeface="Arial"/>
                <a:cs typeface="Arial"/>
              </a:rPr>
              <a:t>s</a:t>
            </a:r>
            <a:r>
              <a:rPr sz="1906" dirty="0">
                <a:latin typeface="Arial"/>
                <a:cs typeface="Arial"/>
              </a:rPr>
              <a:t>e</a:t>
            </a:r>
            <a:r>
              <a:rPr sz="1906" spc="-14" dirty="0">
                <a:latin typeface="Arial"/>
                <a:cs typeface="Arial"/>
              </a:rPr>
              <a:t>q</a:t>
            </a:r>
            <a:r>
              <a:rPr sz="1906" dirty="0">
                <a:latin typeface="Arial"/>
                <a:cs typeface="Arial"/>
              </a:rPr>
              <a:t>ue</a:t>
            </a:r>
            <a:r>
              <a:rPr sz="1906" spc="-14" dirty="0">
                <a:latin typeface="Arial"/>
                <a:cs typeface="Arial"/>
              </a:rPr>
              <a:t>n</a:t>
            </a:r>
            <a:r>
              <a:rPr sz="1906" spc="5" dirty="0">
                <a:latin typeface="Arial"/>
                <a:cs typeface="Arial"/>
              </a:rPr>
              <a:t>c</a:t>
            </a:r>
            <a:r>
              <a:rPr sz="1906" dirty="0">
                <a:latin typeface="Arial"/>
                <a:cs typeface="Arial"/>
              </a:rPr>
              <a:t>e</a:t>
            </a:r>
            <a:r>
              <a:rPr sz="1906" spc="-5" dirty="0">
                <a:latin typeface="Arial"/>
                <a:cs typeface="Arial"/>
              </a:rPr>
              <a:t> </a:t>
            </a:r>
            <a:r>
              <a:rPr sz="1906" spc="-5" dirty="0">
                <a:latin typeface="Symbol"/>
                <a:cs typeface="Symbol"/>
              </a:rPr>
              <a:t></a:t>
            </a:r>
            <a:r>
              <a:rPr sz="1858" spc="-135" baseline="-21367" dirty="0">
                <a:latin typeface="Lucida Sans Unicode"/>
                <a:cs typeface="Lucida Sans Unicode"/>
              </a:rPr>
              <a:t>k</a:t>
            </a:r>
            <a:r>
              <a:rPr sz="1858" spc="192" baseline="-21367" dirty="0">
                <a:latin typeface="Lucida Sans Unicode"/>
                <a:cs typeface="Lucida Sans Unicode"/>
              </a:rPr>
              <a:t> </a:t>
            </a:r>
            <a:r>
              <a:rPr sz="1906" dirty="0">
                <a:latin typeface="Arial"/>
                <a:cs typeface="Arial"/>
              </a:rPr>
              <a:t>o</a:t>
            </a:r>
            <a:r>
              <a:rPr sz="1906" spc="-10" dirty="0">
                <a:latin typeface="Arial"/>
                <a:cs typeface="Arial"/>
              </a:rPr>
              <a:t>v</a:t>
            </a:r>
            <a:r>
              <a:rPr sz="1906" spc="-14" dirty="0">
                <a:latin typeface="Arial"/>
                <a:cs typeface="Arial"/>
              </a:rPr>
              <a:t>e</a:t>
            </a:r>
            <a:r>
              <a:rPr sz="1906" dirty="0">
                <a:latin typeface="Arial"/>
                <a:cs typeface="Arial"/>
              </a:rPr>
              <a:t>r </a:t>
            </a:r>
            <a:r>
              <a:rPr sz="1906" spc="-14" dirty="0">
                <a:latin typeface="Arial"/>
                <a:cs typeface="Arial"/>
              </a:rPr>
              <a:t>b</a:t>
            </a:r>
            <a:r>
              <a:rPr sz="1906" dirty="0">
                <a:latin typeface="Arial"/>
                <a:cs typeface="Arial"/>
              </a:rPr>
              <a:t>oun</a:t>
            </a:r>
            <a:r>
              <a:rPr sz="1906" spc="-14" dirty="0">
                <a:latin typeface="Arial"/>
                <a:cs typeface="Arial"/>
              </a:rPr>
              <a:t>d</a:t>
            </a:r>
            <a:r>
              <a:rPr sz="1906" dirty="0">
                <a:latin typeface="Arial"/>
                <a:cs typeface="Arial"/>
              </a:rPr>
              <a:t>ed</a:t>
            </a:r>
            <a:r>
              <a:rPr sz="1906" spc="-5" dirty="0">
                <a:latin typeface="Arial"/>
                <a:cs typeface="Arial"/>
              </a:rPr>
              <a:t> </a:t>
            </a:r>
            <a:r>
              <a:rPr sz="1906" spc="-10" dirty="0">
                <a:latin typeface="Arial"/>
                <a:cs typeface="Arial"/>
              </a:rPr>
              <a:t>t</a:t>
            </a:r>
            <a:r>
              <a:rPr sz="1906" spc="-5" dirty="0">
                <a:latin typeface="Arial"/>
                <a:cs typeface="Arial"/>
              </a:rPr>
              <a:t>i</a:t>
            </a:r>
            <a:r>
              <a:rPr sz="1906" spc="-14" dirty="0">
                <a:latin typeface="Arial"/>
                <a:cs typeface="Arial"/>
              </a:rPr>
              <a:t>m</a:t>
            </a:r>
            <a:r>
              <a:rPr sz="1906" dirty="0">
                <a:latin typeface="Arial"/>
                <a:cs typeface="Arial"/>
              </a:rPr>
              <a:t>e</a:t>
            </a:r>
            <a:r>
              <a:rPr sz="1906" spc="-5" dirty="0">
                <a:latin typeface="Arial"/>
                <a:cs typeface="Arial"/>
              </a:rPr>
              <a:t> </a:t>
            </a:r>
            <a:r>
              <a:rPr sz="1906" spc="5" dirty="0">
                <a:latin typeface="Garamond"/>
                <a:cs typeface="Garamond"/>
              </a:rPr>
              <a:t>[</a:t>
            </a:r>
            <a:r>
              <a:rPr sz="1906" spc="57" dirty="0">
                <a:latin typeface="Garamond"/>
                <a:cs typeface="Garamond"/>
              </a:rPr>
              <a:t>0</a:t>
            </a:r>
            <a:r>
              <a:rPr sz="1906" spc="-10" dirty="0">
                <a:latin typeface="Arial"/>
                <a:cs typeface="Arial"/>
              </a:rPr>
              <a:t>,</a:t>
            </a:r>
            <a:r>
              <a:rPr sz="1906" spc="105" dirty="0">
                <a:latin typeface="Lucida Sans Unicode"/>
                <a:cs typeface="Lucida Sans Unicode"/>
              </a:rPr>
              <a:t>N</a:t>
            </a:r>
            <a:r>
              <a:rPr sz="1906" spc="-286" dirty="0">
                <a:latin typeface="Lucida Sans Unicode"/>
                <a:cs typeface="Lucida Sans Unicode"/>
              </a:rPr>
              <a:t>δ</a:t>
            </a:r>
            <a:r>
              <a:rPr sz="1906" spc="10" dirty="0">
                <a:latin typeface="Garamond"/>
                <a:cs typeface="Garamond"/>
              </a:rPr>
              <a:t>]</a:t>
            </a:r>
            <a:r>
              <a:rPr sz="1906" spc="33" dirty="0">
                <a:latin typeface="Garamond"/>
                <a:cs typeface="Garamond"/>
              </a:rPr>
              <a:t> </a:t>
            </a:r>
            <a:r>
              <a:rPr sz="1906" spc="5" dirty="0">
                <a:latin typeface="Arial"/>
                <a:cs typeface="Arial"/>
              </a:rPr>
              <a:t>s</a:t>
            </a:r>
            <a:r>
              <a:rPr sz="1906" spc="-14" dirty="0">
                <a:latin typeface="Arial"/>
                <a:cs typeface="Arial"/>
              </a:rPr>
              <a:t>u</a:t>
            </a:r>
            <a:r>
              <a:rPr sz="1906" spc="5" dirty="0">
                <a:latin typeface="Arial"/>
                <a:cs typeface="Arial"/>
              </a:rPr>
              <a:t>c</a:t>
            </a:r>
            <a:r>
              <a:rPr sz="1906" dirty="0">
                <a:latin typeface="Arial"/>
                <a:cs typeface="Arial"/>
              </a:rPr>
              <a:t>h</a:t>
            </a:r>
            <a:r>
              <a:rPr sz="1906" spc="-29" dirty="0">
                <a:latin typeface="Arial"/>
                <a:cs typeface="Arial"/>
              </a:rPr>
              <a:t> </a:t>
            </a:r>
            <a:r>
              <a:rPr sz="1906" spc="-10" dirty="0">
                <a:latin typeface="Arial"/>
                <a:cs typeface="Arial"/>
              </a:rPr>
              <a:t>t</a:t>
            </a:r>
            <a:r>
              <a:rPr sz="1906" dirty="0">
                <a:latin typeface="Arial"/>
                <a:cs typeface="Arial"/>
              </a:rPr>
              <a:t>ha</a:t>
            </a:r>
            <a:r>
              <a:rPr sz="1906" spc="-10" dirty="0">
                <a:latin typeface="Arial"/>
                <a:cs typeface="Arial"/>
              </a:rPr>
              <a:t>t</a:t>
            </a:r>
            <a:r>
              <a:rPr sz="1906" dirty="0">
                <a:latin typeface="Arial"/>
                <a:cs typeface="Arial"/>
              </a:rPr>
              <a:t>:</a:t>
            </a:r>
          </a:p>
          <a:p>
            <a:pPr marL="12102" indent="1370532">
              <a:spcBef>
                <a:spcPts val="891"/>
              </a:spcBef>
            </a:pPr>
            <a:r>
              <a:rPr sz="1906" spc="200" dirty="0">
                <a:latin typeface="Garamond"/>
                <a:cs typeface="Garamond"/>
              </a:rPr>
              <a:t>R</a:t>
            </a:r>
            <a:r>
              <a:rPr sz="1906" spc="52" dirty="0">
                <a:latin typeface="Garamond"/>
                <a:cs typeface="Garamond"/>
              </a:rPr>
              <a:t>e</a:t>
            </a:r>
            <a:r>
              <a:rPr sz="1906" spc="167" dirty="0">
                <a:latin typeface="Garamond"/>
                <a:cs typeface="Garamond"/>
              </a:rPr>
              <a:t>a</a:t>
            </a:r>
            <a:r>
              <a:rPr sz="1906" spc="-5" dirty="0">
                <a:latin typeface="Garamond"/>
                <a:cs typeface="Garamond"/>
              </a:rPr>
              <a:t>c</a:t>
            </a:r>
            <a:r>
              <a:rPr sz="1906" spc="95" dirty="0">
                <a:latin typeface="Garamond"/>
                <a:cs typeface="Garamond"/>
              </a:rPr>
              <a:t>h</a:t>
            </a:r>
            <a:r>
              <a:rPr sz="2001" baseline="-13888" dirty="0">
                <a:latin typeface="Lucida Sans Unicode"/>
                <a:cs typeface="Lucida Sans Unicode"/>
              </a:rPr>
              <a:t>[</a:t>
            </a:r>
            <a:r>
              <a:rPr sz="2001" spc="-121" baseline="-13888" dirty="0">
                <a:latin typeface="Lucida Sans Unicode"/>
                <a:cs typeface="Lucida Sans Unicode"/>
              </a:rPr>
              <a:t>0</a:t>
            </a:r>
            <a:r>
              <a:rPr sz="2001" i="1" spc="92" baseline="-13888" dirty="0">
                <a:latin typeface="Arial"/>
                <a:cs typeface="Arial"/>
              </a:rPr>
              <a:t>,</a:t>
            </a:r>
            <a:r>
              <a:rPr sz="2001" i="1" spc="586" baseline="-13888" dirty="0">
                <a:latin typeface="Arial"/>
                <a:cs typeface="Arial"/>
              </a:rPr>
              <a:t>N</a:t>
            </a:r>
            <a:r>
              <a:rPr sz="2001" i="1" spc="-7" baseline="-13888" dirty="0">
                <a:latin typeface="Arial"/>
                <a:cs typeface="Arial"/>
              </a:rPr>
              <a:t>δ</a:t>
            </a:r>
            <a:r>
              <a:rPr sz="2001" spc="143" baseline="-13888" dirty="0">
                <a:latin typeface="Lucida Sans Unicode"/>
                <a:cs typeface="Lucida Sans Unicode"/>
              </a:rPr>
              <a:t>]</a:t>
            </a:r>
            <a:r>
              <a:rPr sz="1906" spc="181" dirty="0">
                <a:latin typeface="Garamond"/>
                <a:cs typeface="Garamond"/>
              </a:rPr>
              <a:t>(</a:t>
            </a:r>
            <a:r>
              <a:rPr sz="1906" spc="395" dirty="0">
                <a:latin typeface="Lucida Sans Unicode"/>
                <a:cs typeface="Lucida Sans Unicode"/>
              </a:rPr>
              <a:t>X</a:t>
            </a:r>
            <a:r>
              <a:rPr sz="2001" i="1" spc="600" baseline="-11904" dirty="0">
                <a:latin typeface="Arial"/>
                <a:cs typeface="Arial"/>
              </a:rPr>
              <a:t>I</a:t>
            </a:r>
            <a:r>
              <a:rPr sz="2001" i="1" spc="307" baseline="-11904" dirty="0">
                <a:latin typeface="Arial"/>
                <a:cs typeface="Arial"/>
              </a:rPr>
              <a:t>n</a:t>
            </a:r>
            <a:r>
              <a:rPr sz="2001" i="1" spc="507" baseline="-11904" dirty="0">
                <a:latin typeface="Arial"/>
                <a:cs typeface="Arial"/>
              </a:rPr>
              <a:t>i</a:t>
            </a:r>
            <a:r>
              <a:rPr sz="1906" spc="181" dirty="0">
                <a:latin typeface="Garamond"/>
                <a:cs typeface="Garamond"/>
              </a:rPr>
              <a:t>)</a:t>
            </a:r>
            <a:r>
              <a:rPr sz="1906" spc="48" dirty="0">
                <a:latin typeface="Garamond"/>
                <a:cs typeface="Garamond"/>
              </a:rPr>
              <a:t> </a:t>
            </a:r>
            <a:r>
              <a:rPr sz="1906" spc="-33" dirty="0">
                <a:latin typeface="Lucida Sans Unicode"/>
                <a:cs typeface="Lucida Sans Unicode"/>
              </a:rPr>
              <a:t>⊆</a:t>
            </a:r>
            <a:r>
              <a:rPr sz="1906" spc="-67" dirty="0">
                <a:latin typeface="Lucida Sans Unicode"/>
                <a:cs typeface="Lucida Sans Unicode"/>
              </a:rPr>
              <a:t> </a:t>
            </a:r>
            <a:r>
              <a:rPr sz="1906" spc="-43" dirty="0">
                <a:latin typeface="Garamond"/>
                <a:cs typeface="Garamond"/>
              </a:rPr>
              <a:t>Ω</a:t>
            </a:r>
            <a:r>
              <a:rPr sz="2001" spc="-129" baseline="-11904" dirty="0">
                <a:latin typeface="Lucida Sans Unicode"/>
                <a:cs typeface="Lucida Sans Unicode"/>
              </a:rPr>
              <a:t>0</a:t>
            </a:r>
            <a:r>
              <a:rPr sz="2001" spc="143" baseline="-11904" dirty="0">
                <a:latin typeface="Lucida Sans Unicode"/>
                <a:cs typeface="Lucida Sans Unicode"/>
              </a:rPr>
              <a:t> </a:t>
            </a:r>
            <a:r>
              <a:rPr sz="1906" spc="-242" dirty="0">
                <a:latin typeface="Lucida Sans Unicode"/>
                <a:cs typeface="Lucida Sans Unicode"/>
              </a:rPr>
              <a:t>∪</a:t>
            </a:r>
            <a:r>
              <a:rPr sz="1906" spc="-162" dirty="0">
                <a:latin typeface="Lucida Sans Unicode"/>
                <a:cs typeface="Lucida Sans Unicode"/>
              </a:rPr>
              <a:t> </a:t>
            </a:r>
            <a:r>
              <a:rPr sz="1906" spc="-43" dirty="0">
                <a:latin typeface="Garamond"/>
                <a:cs typeface="Garamond"/>
              </a:rPr>
              <a:t>Ω</a:t>
            </a:r>
            <a:r>
              <a:rPr sz="2001" spc="-129" baseline="-11904" dirty="0">
                <a:latin typeface="Lucida Sans Unicode"/>
                <a:cs typeface="Lucida Sans Unicode"/>
              </a:rPr>
              <a:t>1</a:t>
            </a:r>
            <a:r>
              <a:rPr sz="2001" spc="143" baseline="-11904" dirty="0">
                <a:latin typeface="Lucida Sans Unicode"/>
                <a:cs typeface="Lucida Sans Unicode"/>
              </a:rPr>
              <a:t> </a:t>
            </a:r>
            <a:r>
              <a:rPr sz="1906" spc="-242" dirty="0">
                <a:latin typeface="Lucida Sans Unicode"/>
                <a:cs typeface="Lucida Sans Unicode"/>
              </a:rPr>
              <a:t>∪</a:t>
            </a:r>
            <a:r>
              <a:rPr sz="1906" spc="-186" dirty="0">
                <a:latin typeface="Lucida Sans Unicode"/>
                <a:cs typeface="Lucida Sans Unicode"/>
              </a:rPr>
              <a:t> </a:t>
            </a:r>
            <a:r>
              <a:rPr sz="1906" spc="-81" dirty="0">
                <a:latin typeface="Lucida Sans Unicode"/>
                <a:cs typeface="Lucida Sans Unicode"/>
              </a:rPr>
              <a:t>.</a:t>
            </a:r>
            <a:r>
              <a:rPr sz="1906" spc="-276" dirty="0">
                <a:latin typeface="Lucida Sans Unicode"/>
                <a:cs typeface="Lucida Sans Unicode"/>
              </a:rPr>
              <a:t> </a:t>
            </a:r>
            <a:r>
              <a:rPr sz="1906" spc="-81" dirty="0">
                <a:latin typeface="Lucida Sans Unicode"/>
                <a:cs typeface="Lucida Sans Unicode"/>
              </a:rPr>
              <a:t>.</a:t>
            </a:r>
            <a:r>
              <a:rPr sz="1906" spc="-276" dirty="0">
                <a:latin typeface="Lucida Sans Unicode"/>
                <a:cs typeface="Lucida Sans Unicode"/>
              </a:rPr>
              <a:t> </a:t>
            </a:r>
            <a:r>
              <a:rPr sz="1906" spc="-81" dirty="0">
                <a:latin typeface="Lucida Sans Unicode"/>
                <a:cs typeface="Lucida Sans Unicode"/>
              </a:rPr>
              <a:t>.</a:t>
            </a:r>
            <a:r>
              <a:rPr sz="1906" spc="-186" dirty="0">
                <a:latin typeface="Lucida Sans Unicode"/>
                <a:cs typeface="Lucida Sans Unicode"/>
              </a:rPr>
              <a:t> </a:t>
            </a:r>
            <a:r>
              <a:rPr sz="1906" spc="-242" dirty="0">
                <a:latin typeface="Lucida Sans Unicode"/>
                <a:cs typeface="Lucida Sans Unicode"/>
              </a:rPr>
              <a:t>∪</a:t>
            </a:r>
            <a:r>
              <a:rPr sz="1906" spc="-176" dirty="0">
                <a:latin typeface="Lucida Sans Unicode"/>
                <a:cs typeface="Lucida Sans Unicode"/>
              </a:rPr>
              <a:t> </a:t>
            </a:r>
            <a:r>
              <a:rPr sz="1906" spc="-33" dirty="0">
                <a:latin typeface="Garamond"/>
                <a:cs typeface="Garamond"/>
              </a:rPr>
              <a:t>Ω</a:t>
            </a:r>
            <a:r>
              <a:rPr sz="2001" i="1" spc="357" baseline="-11904" dirty="0">
                <a:latin typeface="Arial"/>
                <a:cs typeface="Arial"/>
              </a:rPr>
              <a:t>N</a:t>
            </a:r>
            <a:endParaRPr sz="2001" baseline="-11904" dirty="0">
              <a:latin typeface="Arial"/>
              <a:cs typeface="Arial"/>
            </a:endParaRPr>
          </a:p>
          <a:p>
            <a:pPr marL="12102">
              <a:spcBef>
                <a:spcPts val="1758"/>
              </a:spcBef>
            </a:pPr>
            <a:r>
              <a:rPr sz="2287" b="1" spc="-5" dirty="0">
                <a:latin typeface="Arial"/>
                <a:cs typeface="Arial"/>
              </a:rPr>
              <a:t>App</a:t>
            </a:r>
            <a:r>
              <a:rPr sz="2287" b="1" dirty="0">
                <a:latin typeface="Arial"/>
                <a:cs typeface="Arial"/>
              </a:rPr>
              <a:t>r</a:t>
            </a:r>
            <a:r>
              <a:rPr sz="2287" b="1" spc="-5" dirty="0">
                <a:latin typeface="Arial"/>
                <a:cs typeface="Arial"/>
              </a:rPr>
              <a:t>oach</a:t>
            </a:r>
            <a:r>
              <a:rPr sz="2287" b="1" dirty="0">
                <a:latin typeface="Arial"/>
                <a:cs typeface="Arial"/>
              </a:rPr>
              <a:t>:</a:t>
            </a:r>
            <a:endParaRPr sz="2287" dirty="0">
              <a:latin typeface="Arial"/>
              <a:cs typeface="Arial"/>
            </a:endParaRPr>
          </a:p>
        </p:txBody>
      </p:sp>
      <p:sp>
        <p:nvSpPr>
          <p:cNvPr id="7" name="object 7"/>
          <p:cNvSpPr txBox="1"/>
          <p:nvPr/>
        </p:nvSpPr>
        <p:spPr>
          <a:xfrm>
            <a:off x="1198279" y="3383115"/>
            <a:ext cx="2945713" cy="293285"/>
          </a:xfrm>
          <a:prstGeom prst="rect">
            <a:avLst/>
          </a:prstGeom>
        </p:spPr>
        <p:txBody>
          <a:bodyPr vert="horz" wrap="square" lIns="0" tIns="0" rIns="0" bIns="0" rtlCol="0">
            <a:spAutoFit/>
          </a:bodyPr>
          <a:lstStyle/>
          <a:p>
            <a:pPr marL="12102">
              <a:tabLst>
                <a:tab pos="284998" algn="l"/>
              </a:tabLst>
            </a:pPr>
            <a:r>
              <a:rPr sz="1906" dirty="0">
                <a:latin typeface="Arial"/>
                <a:cs typeface="Arial"/>
              </a:rPr>
              <a:t>–	</a:t>
            </a:r>
            <a:r>
              <a:rPr sz="1906" spc="5" dirty="0">
                <a:latin typeface="Arial"/>
                <a:cs typeface="Arial"/>
              </a:rPr>
              <a:t>R</a:t>
            </a:r>
            <a:r>
              <a:rPr sz="1906" dirty="0">
                <a:latin typeface="Arial"/>
                <a:cs typeface="Arial"/>
              </a:rPr>
              <a:t>e</a:t>
            </a:r>
            <a:r>
              <a:rPr sz="1906" spc="-10" dirty="0">
                <a:latin typeface="Arial"/>
                <a:cs typeface="Arial"/>
              </a:rPr>
              <a:t>f</a:t>
            </a:r>
            <a:r>
              <a:rPr sz="1906" spc="-5" dirty="0">
                <a:latin typeface="Arial"/>
                <a:cs typeface="Arial"/>
              </a:rPr>
              <a:t>i</a:t>
            </a:r>
            <a:r>
              <a:rPr sz="1906" dirty="0">
                <a:latin typeface="Arial"/>
                <a:cs typeface="Arial"/>
              </a:rPr>
              <a:t>ne</a:t>
            </a:r>
            <a:r>
              <a:rPr sz="1906" spc="-5" dirty="0">
                <a:latin typeface="Arial"/>
                <a:cs typeface="Arial"/>
              </a:rPr>
              <a:t> </a:t>
            </a:r>
            <a:r>
              <a:rPr sz="1906" spc="-5" dirty="0">
                <a:latin typeface="Symbol"/>
                <a:cs typeface="Symbol"/>
              </a:rPr>
              <a:t></a:t>
            </a:r>
            <a:r>
              <a:rPr sz="1858" spc="-135" baseline="-21367" dirty="0">
                <a:latin typeface="Lucida Sans Unicode"/>
                <a:cs typeface="Lucida Sans Unicode"/>
              </a:rPr>
              <a:t>k</a:t>
            </a:r>
            <a:r>
              <a:rPr sz="1858" spc="192" baseline="-21367" dirty="0">
                <a:latin typeface="Lucida Sans Unicode"/>
                <a:cs typeface="Lucida Sans Unicode"/>
              </a:rPr>
              <a:t> </a:t>
            </a:r>
            <a:r>
              <a:rPr sz="1906" dirty="0">
                <a:latin typeface="Arial"/>
                <a:cs typeface="Arial"/>
              </a:rPr>
              <a:t>by</a:t>
            </a:r>
            <a:r>
              <a:rPr sz="1906" spc="-24" dirty="0">
                <a:latin typeface="Arial"/>
                <a:cs typeface="Arial"/>
              </a:rPr>
              <a:t> </a:t>
            </a:r>
            <a:r>
              <a:rPr sz="1906" dirty="0">
                <a:latin typeface="Arial"/>
                <a:cs typeface="Arial"/>
              </a:rPr>
              <a:t>r</a:t>
            </a:r>
            <a:r>
              <a:rPr sz="1906" spc="-14" dirty="0">
                <a:latin typeface="Arial"/>
                <a:cs typeface="Arial"/>
              </a:rPr>
              <a:t>e</a:t>
            </a:r>
            <a:r>
              <a:rPr sz="1906" spc="5" dirty="0">
                <a:latin typeface="Arial"/>
                <a:cs typeface="Arial"/>
              </a:rPr>
              <a:t>c</a:t>
            </a:r>
            <a:r>
              <a:rPr sz="1906" spc="-14" dirty="0">
                <a:latin typeface="Arial"/>
                <a:cs typeface="Arial"/>
              </a:rPr>
              <a:t>u</a:t>
            </a:r>
            <a:r>
              <a:rPr sz="1906" spc="-10" dirty="0">
                <a:latin typeface="Arial"/>
                <a:cs typeface="Arial"/>
              </a:rPr>
              <a:t>r</a:t>
            </a:r>
            <a:r>
              <a:rPr sz="1906" dirty="0">
                <a:latin typeface="Arial"/>
                <a:cs typeface="Arial"/>
              </a:rPr>
              <a:t>re</a:t>
            </a:r>
            <a:r>
              <a:rPr sz="1906" spc="-14" dirty="0">
                <a:latin typeface="Arial"/>
                <a:cs typeface="Arial"/>
              </a:rPr>
              <a:t>n</a:t>
            </a:r>
            <a:r>
              <a:rPr sz="1906" spc="5" dirty="0">
                <a:latin typeface="Arial"/>
                <a:cs typeface="Arial"/>
              </a:rPr>
              <a:t>c</a:t>
            </a:r>
            <a:r>
              <a:rPr sz="1906" dirty="0">
                <a:latin typeface="Arial"/>
                <a:cs typeface="Arial"/>
              </a:rPr>
              <a:t>e:</a:t>
            </a:r>
          </a:p>
        </p:txBody>
      </p:sp>
      <p:sp>
        <p:nvSpPr>
          <p:cNvPr id="8" name="object 8"/>
          <p:cNvSpPr/>
          <p:nvPr/>
        </p:nvSpPr>
        <p:spPr>
          <a:xfrm>
            <a:off x="4880286" y="3816433"/>
            <a:ext cx="1679201" cy="1112811"/>
          </a:xfrm>
          <a:custGeom>
            <a:avLst/>
            <a:gdLst/>
            <a:ahLst/>
            <a:cxnLst/>
            <a:rect l="l" t="t" r="r" b="b"/>
            <a:pathLst>
              <a:path w="1762125" h="1167764">
                <a:moveTo>
                  <a:pt x="1761743" y="516635"/>
                </a:moveTo>
                <a:lnTo>
                  <a:pt x="1761743" y="443483"/>
                </a:lnTo>
                <a:lnTo>
                  <a:pt x="1755647" y="329183"/>
                </a:lnTo>
                <a:lnTo>
                  <a:pt x="1755647" y="0"/>
                </a:lnTo>
                <a:lnTo>
                  <a:pt x="1729739" y="47243"/>
                </a:lnTo>
                <a:lnTo>
                  <a:pt x="1609343" y="224027"/>
                </a:lnTo>
                <a:lnTo>
                  <a:pt x="1438655" y="390143"/>
                </a:lnTo>
                <a:lnTo>
                  <a:pt x="1309115" y="498347"/>
                </a:lnTo>
                <a:lnTo>
                  <a:pt x="1178051" y="586739"/>
                </a:lnTo>
                <a:lnTo>
                  <a:pt x="1018031" y="684275"/>
                </a:lnTo>
                <a:lnTo>
                  <a:pt x="835151" y="769619"/>
                </a:lnTo>
                <a:lnTo>
                  <a:pt x="633983" y="841247"/>
                </a:lnTo>
                <a:lnTo>
                  <a:pt x="428243" y="890015"/>
                </a:lnTo>
                <a:lnTo>
                  <a:pt x="164591" y="932687"/>
                </a:lnTo>
                <a:lnTo>
                  <a:pt x="4571" y="946403"/>
                </a:lnTo>
                <a:lnTo>
                  <a:pt x="0" y="1167383"/>
                </a:lnTo>
                <a:lnTo>
                  <a:pt x="313943" y="1142999"/>
                </a:lnTo>
                <a:lnTo>
                  <a:pt x="588263" y="1106423"/>
                </a:lnTo>
                <a:lnTo>
                  <a:pt x="928115" y="1016507"/>
                </a:lnTo>
                <a:lnTo>
                  <a:pt x="1188719" y="923543"/>
                </a:lnTo>
                <a:lnTo>
                  <a:pt x="1469135" y="769619"/>
                </a:lnTo>
                <a:lnTo>
                  <a:pt x="1583435" y="688847"/>
                </a:lnTo>
                <a:lnTo>
                  <a:pt x="1703831" y="580643"/>
                </a:lnTo>
                <a:lnTo>
                  <a:pt x="1761743" y="516635"/>
                </a:lnTo>
                <a:close/>
              </a:path>
            </a:pathLst>
          </a:custGeom>
          <a:solidFill>
            <a:srgbClr val="CCCCFF"/>
          </a:solidFill>
        </p:spPr>
        <p:txBody>
          <a:bodyPr wrap="square" lIns="0" tIns="0" rIns="0" bIns="0" rtlCol="0"/>
          <a:lstStyle/>
          <a:p>
            <a:endParaRPr sz="1906"/>
          </a:p>
        </p:txBody>
      </p:sp>
      <p:sp>
        <p:nvSpPr>
          <p:cNvPr id="9" name="object 9"/>
          <p:cNvSpPr/>
          <p:nvPr/>
        </p:nvSpPr>
        <p:spPr>
          <a:xfrm>
            <a:off x="4883189" y="3816433"/>
            <a:ext cx="1674966" cy="905256"/>
          </a:xfrm>
          <a:custGeom>
            <a:avLst/>
            <a:gdLst/>
            <a:ahLst/>
            <a:cxnLst/>
            <a:rect l="l" t="t" r="r" b="b"/>
            <a:pathLst>
              <a:path w="1757679" h="949960">
                <a:moveTo>
                  <a:pt x="0" y="949451"/>
                </a:moveTo>
                <a:lnTo>
                  <a:pt x="113191" y="942383"/>
                </a:lnTo>
                <a:lnTo>
                  <a:pt x="224943" y="930397"/>
                </a:lnTo>
                <a:lnTo>
                  <a:pt x="335052" y="913603"/>
                </a:lnTo>
                <a:lnTo>
                  <a:pt x="443313" y="892113"/>
                </a:lnTo>
                <a:lnTo>
                  <a:pt x="549521" y="866036"/>
                </a:lnTo>
                <a:lnTo>
                  <a:pt x="653471" y="835485"/>
                </a:lnTo>
                <a:lnTo>
                  <a:pt x="754959" y="800570"/>
                </a:lnTo>
                <a:lnTo>
                  <a:pt x="853781" y="761402"/>
                </a:lnTo>
                <a:lnTo>
                  <a:pt x="949731" y="718092"/>
                </a:lnTo>
                <a:lnTo>
                  <a:pt x="1042606" y="670750"/>
                </a:lnTo>
                <a:lnTo>
                  <a:pt x="1132200" y="619488"/>
                </a:lnTo>
                <a:lnTo>
                  <a:pt x="1218309" y="564416"/>
                </a:lnTo>
                <a:lnTo>
                  <a:pt x="1300729" y="505645"/>
                </a:lnTo>
                <a:lnTo>
                  <a:pt x="1379255" y="443287"/>
                </a:lnTo>
                <a:lnTo>
                  <a:pt x="1453681" y="377451"/>
                </a:lnTo>
                <a:lnTo>
                  <a:pt x="1523804" y="308250"/>
                </a:lnTo>
                <a:lnTo>
                  <a:pt x="1589420" y="235793"/>
                </a:lnTo>
                <a:lnTo>
                  <a:pt x="1650322" y="160192"/>
                </a:lnTo>
                <a:lnTo>
                  <a:pt x="1706308" y="81557"/>
                </a:lnTo>
                <a:lnTo>
                  <a:pt x="1757171" y="0"/>
                </a:lnTo>
              </a:path>
            </a:pathLst>
          </a:custGeom>
          <a:ln w="28574">
            <a:solidFill>
              <a:srgbClr val="3232CC"/>
            </a:solidFill>
          </a:ln>
        </p:spPr>
        <p:txBody>
          <a:bodyPr wrap="square" lIns="0" tIns="0" rIns="0" bIns="0" rtlCol="0"/>
          <a:lstStyle/>
          <a:p>
            <a:endParaRPr sz="1906"/>
          </a:p>
        </p:txBody>
      </p:sp>
      <p:sp>
        <p:nvSpPr>
          <p:cNvPr id="10" name="object 10"/>
          <p:cNvSpPr/>
          <p:nvPr/>
        </p:nvSpPr>
        <p:spPr>
          <a:xfrm>
            <a:off x="4851239" y="3592782"/>
            <a:ext cx="72614" cy="1519450"/>
          </a:xfrm>
          <a:custGeom>
            <a:avLst/>
            <a:gdLst/>
            <a:ahLst/>
            <a:cxnLst/>
            <a:rect l="l" t="t" r="r" b="b"/>
            <a:pathLst>
              <a:path w="76200" h="1594485">
                <a:moveTo>
                  <a:pt x="76199" y="76199"/>
                </a:moveTo>
                <a:lnTo>
                  <a:pt x="38099" y="0"/>
                </a:lnTo>
                <a:lnTo>
                  <a:pt x="0" y="76199"/>
                </a:lnTo>
                <a:lnTo>
                  <a:pt x="33527" y="76199"/>
                </a:lnTo>
                <a:lnTo>
                  <a:pt x="33527" y="59435"/>
                </a:lnTo>
                <a:lnTo>
                  <a:pt x="38099" y="57911"/>
                </a:lnTo>
                <a:lnTo>
                  <a:pt x="41147" y="59435"/>
                </a:lnTo>
                <a:lnTo>
                  <a:pt x="42671" y="62483"/>
                </a:lnTo>
                <a:lnTo>
                  <a:pt x="42671" y="76199"/>
                </a:lnTo>
                <a:lnTo>
                  <a:pt x="76199" y="76199"/>
                </a:lnTo>
                <a:close/>
              </a:path>
              <a:path w="76200" h="1594485">
                <a:moveTo>
                  <a:pt x="42671" y="76199"/>
                </a:moveTo>
                <a:lnTo>
                  <a:pt x="42671" y="62483"/>
                </a:lnTo>
                <a:lnTo>
                  <a:pt x="41147" y="59435"/>
                </a:lnTo>
                <a:lnTo>
                  <a:pt x="38099" y="57911"/>
                </a:lnTo>
                <a:lnTo>
                  <a:pt x="33527" y="59435"/>
                </a:lnTo>
                <a:lnTo>
                  <a:pt x="33527" y="76199"/>
                </a:lnTo>
                <a:lnTo>
                  <a:pt x="42671" y="76199"/>
                </a:lnTo>
                <a:close/>
              </a:path>
              <a:path w="76200" h="1594485">
                <a:moveTo>
                  <a:pt x="42671" y="1589531"/>
                </a:moveTo>
                <a:lnTo>
                  <a:pt x="42671" y="76199"/>
                </a:lnTo>
                <a:lnTo>
                  <a:pt x="33527" y="76199"/>
                </a:lnTo>
                <a:lnTo>
                  <a:pt x="33527" y="1594103"/>
                </a:lnTo>
                <a:lnTo>
                  <a:pt x="41147" y="1594103"/>
                </a:lnTo>
                <a:lnTo>
                  <a:pt x="42671" y="1589531"/>
                </a:lnTo>
                <a:close/>
              </a:path>
            </a:pathLst>
          </a:custGeom>
          <a:solidFill>
            <a:srgbClr val="000000"/>
          </a:solidFill>
        </p:spPr>
        <p:txBody>
          <a:bodyPr wrap="square" lIns="0" tIns="0" rIns="0" bIns="0" rtlCol="0"/>
          <a:lstStyle/>
          <a:p>
            <a:endParaRPr sz="1906"/>
          </a:p>
        </p:txBody>
      </p:sp>
      <p:sp>
        <p:nvSpPr>
          <p:cNvPr id="11" name="object 11"/>
          <p:cNvSpPr/>
          <p:nvPr/>
        </p:nvSpPr>
        <p:spPr>
          <a:xfrm>
            <a:off x="4601446" y="4965188"/>
            <a:ext cx="2323652" cy="72614"/>
          </a:xfrm>
          <a:custGeom>
            <a:avLst/>
            <a:gdLst/>
            <a:ahLst/>
            <a:cxnLst/>
            <a:rect l="l" t="t" r="r" b="b"/>
            <a:pathLst>
              <a:path w="2438400" h="76200">
                <a:moveTo>
                  <a:pt x="2378963" y="38099"/>
                </a:moveTo>
                <a:lnTo>
                  <a:pt x="2377439" y="35051"/>
                </a:lnTo>
                <a:lnTo>
                  <a:pt x="2374391" y="33527"/>
                </a:lnTo>
                <a:lnTo>
                  <a:pt x="4571" y="33527"/>
                </a:lnTo>
                <a:lnTo>
                  <a:pt x="1523" y="35051"/>
                </a:lnTo>
                <a:lnTo>
                  <a:pt x="0" y="38099"/>
                </a:lnTo>
                <a:lnTo>
                  <a:pt x="1523" y="42671"/>
                </a:lnTo>
                <a:lnTo>
                  <a:pt x="4571" y="44195"/>
                </a:lnTo>
                <a:lnTo>
                  <a:pt x="2374391" y="44195"/>
                </a:lnTo>
                <a:lnTo>
                  <a:pt x="2377439" y="42671"/>
                </a:lnTo>
                <a:lnTo>
                  <a:pt x="2378963" y="38099"/>
                </a:lnTo>
                <a:close/>
              </a:path>
              <a:path w="2438400" h="76200">
                <a:moveTo>
                  <a:pt x="2438399" y="38099"/>
                </a:moveTo>
                <a:lnTo>
                  <a:pt x="2362199" y="0"/>
                </a:lnTo>
                <a:lnTo>
                  <a:pt x="2362199" y="33527"/>
                </a:lnTo>
                <a:lnTo>
                  <a:pt x="2374391" y="33527"/>
                </a:lnTo>
                <a:lnTo>
                  <a:pt x="2377439" y="35051"/>
                </a:lnTo>
                <a:lnTo>
                  <a:pt x="2378963" y="38099"/>
                </a:lnTo>
                <a:lnTo>
                  <a:pt x="2378963" y="67817"/>
                </a:lnTo>
                <a:lnTo>
                  <a:pt x="2438399" y="38099"/>
                </a:lnTo>
                <a:close/>
              </a:path>
              <a:path w="2438400" h="76200">
                <a:moveTo>
                  <a:pt x="2378963" y="67817"/>
                </a:moveTo>
                <a:lnTo>
                  <a:pt x="2378963" y="38099"/>
                </a:lnTo>
                <a:lnTo>
                  <a:pt x="2377439" y="42671"/>
                </a:lnTo>
                <a:lnTo>
                  <a:pt x="2374391" y="44195"/>
                </a:lnTo>
                <a:lnTo>
                  <a:pt x="2362199" y="44195"/>
                </a:lnTo>
                <a:lnTo>
                  <a:pt x="2362199" y="76199"/>
                </a:lnTo>
                <a:lnTo>
                  <a:pt x="2378963" y="67817"/>
                </a:lnTo>
                <a:close/>
              </a:path>
            </a:pathLst>
          </a:custGeom>
          <a:solidFill>
            <a:srgbClr val="000000"/>
          </a:solidFill>
        </p:spPr>
        <p:txBody>
          <a:bodyPr wrap="square" lIns="0" tIns="0" rIns="0" bIns="0" rtlCol="0"/>
          <a:lstStyle/>
          <a:p>
            <a:endParaRPr sz="1906"/>
          </a:p>
        </p:txBody>
      </p:sp>
      <p:sp>
        <p:nvSpPr>
          <p:cNvPr id="12" name="object 12"/>
          <p:cNvSpPr/>
          <p:nvPr/>
        </p:nvSpPr>
        <p:spPr>
          <a:xfrm>
            <a:off x="4884642" y="4304401"/>
            <a:ext cx="1679201" cy="624481"/>
          </a:xfrm>
          <a:custGeom>
            <a:avLst/>
            <a:gdLst/>
            <a:ahLst/>
            <a:cxnLst/>
            <a:rect l="l" t="t" r="r" b="b"/>
            <a:pathLst>
              <a:path w="1762125" h="655320">
                <a:moveTo>
                  <a:pt x="0" y="655319"/>
                </a:moveTo>
                <a:lnTo>
                  <a:pt x="117166" y="649515"/>
                </a:lnTo>
                <a:lnTo>
                  <a:pt x="232602" y="640386"/>
                </a:lnTo>
                <a:lnTo>
                  <a:pt x="346085" y="628013"/>
                </a:lnTo>
                <a:lnTo>
                  <a:pt x="457395" y="612477"/>
                </a:lnTo>
                <a:lnTo>
                  <a:pt x="566308" y="593859"/>
                </a:lnTo>
                <a:lnTo>
                  <a:pt x="672605" y="572242"/>
                </a:lnTo>
                <a:lnTo>
                  <a:pt x="776062" y="547705"/>
                </a:lnTo>
                <a:lnTo>
                  <a:pt x="876458" y="520330"/>
                </a:lnTo>
                <a:lnTo>
                  <a:pt x="973571" y="490198"/>
                </a:lnTo>
                <a:lnTo>
                  <a:pt x="1067180" y="457390"/>
                </a:lnTo>
                <a:lnTo>
                  <a:pt x="1157063" y="421988"/>
                </a:lnTo>
                <a:lnTo>
                  <a:pt x="1242998" y="384072"/>
                </a:lnTo>
                <a:lnTo>
                  <a:pt x="1324764" y="343724"/>
                </a:lnTo>
                <a:lnTo>
                  <a:pt x="1402137" y="301025"/>
                </a:lnTo>
                <a:lnTo>
                  <a:pt x="1474898" y="256055"/>
                </a:lnTo>
                <a:lnTo>
                  <a:pt x="1542824" y="208897"/>
                </a:lnTo>
                <a:lnTo>
                  <a:pt x="1605693" y="159631"/>
                </a:lnTo>
                <a:lnTo>
                  <a:pt x="1663284" y="108339"/>
                </a:lnTo>
                <a:lnTo>
                  <a:pt x="1715375" y="55101"/>
                </a:lnTo>
                <a:lnTo>
                  <a:pt x="1761743" y="0"/>
                </a:lnTo>
              </a:path>
            </a:pathLst>
          </a:custGeom>
          <a:ln w="28574">
            <a:solidFill>
              <a:srgbClr val="3232CC"/>
            </a:solidFill>
          </a:ln>
        </p:spPr>
        <p:txBody>
          <a:bodyPr wrap="square" lIns="0" tIns="0" rIns="0" bIns="0" rtlCol="0"/>
          <a:lstStyle/>
          <a:p>
            <a:endParaRPr sz="1906"/>
          </a:p>
        </p:txBody>
      </p:sp>
      <p:sp>
        <p:nvSpPr>
          <p:cNvPr id="13" name="object 13"/>
          <p:cNvSpPr/>
          <p:nvPr/>
        </p:nvSpPr>
        <p:spPr>
          <a:xfrm>
            <a:off x="4857207" y="4888217"/>
            <a:ext cx="70799" cy="73824"/>
          </a:xfrm>
          <a:custGeom>
            <a:avLst/>
            <a:gdLst/>
            <a:ahLst/>
            <a:cxnLst/>
            <a:rect l="l" t="t" r="r" b="b"/>
            <a:pathLst>
              <a:path w="74295" h="77470">
                <a:moveTo>
                  <a:pt x="73777" y="47187"/>
                </a:moveTo>
                <a:lnTo>
                  <a:pt x="57877" y="7369"/>
                </a:lnTo>
                <a:lnTo>
                  <a:pt x="36409" y="0"/>
                </a:lnTo>
                <a:lnTo>
                  <a:pt x="23098" y="2844"/>
                </a:lnTo>
                <a:lnTo>
                  <a:pt x="11875" y="10579"/>
                </a:lnTo>
                <a:lnTo>
                  <a:pt x="3818" y="22012"/>
                </a:lnTo>
                <a:lnTo>
                  <a:pt x="0" y="35948"/>
                </a:lnTo>
                <a:lnTo>
                  <a:pt x="2367" y="51686"/>
                </a:lnTo>
                <a:lnTo>
                  <a:pt x="9038" y="64238"/>
                </a:lnTo>
                <a:lnTo>
                  <a:pt x="19020" y="72995"/>
                </a:lnTo>
                <a:lnTo>
                  <a:pt x="31323" y="77349"/>
                </a:lnTo>
                <a:lnTo>
                  <a:pt x="47256" y="75250"/>
                </a:lnTo>
                <a:lnTo>
                  <a:pt x="59943" y="68991"/>
                </a:lnTo>
                <a:lnTo>
                  <a:pt x="68934" y="59371"/>
                </a:lnTo>
                <a:lnTo>
                  <a:pt x="73777" y="47187"/>
                </a:lnTo>
                <a:close/>
              </a:path>
            </a:pathLst>
          </a:custGeom>
          <a:solidFill>
            <a:srgbClr val="FFFF98"/>
          </a:solidFill>
        </p:spPr>
        <p:txBody>
          <a:bodyPr wrap="square" lIns="0" tIns="0" rIns="0" bIns="0" rtlCol="0"/>
          <a:lstStyle/>
          <a:p>
            <a:endParaRPr sz="1906"/>
          </a:p>
        </p:txBody>
      </p:sp>
      <p:sp>
        <p:nvSpPr>
          <p:cNvPr id="14" name="object 14"/>
          <p:cNvSpPr/>
          <p:nvPr/>
        </p:nvSpPr>
        <p:spPr>
          <a:xfrm>
            <a:off x="4857207" y="4888217"/>
            <a:ext cx="70799" cy="73824"/>
          </a:xfrm>
          <a:custGeom>
            <a:avLst/>
            <a:gdLst/>
            <a:ahLst/>
            <a:cxnLst/>
            <a:rect l="l" t="t" r="r" b="b"/>
            <a:pathLst>
              <a:path w="74295" h="77470">
                <a:moveTo>
                  <a:pt x="36409" y="0"/>
                </a:moveTo>
                <a:lnTo>
                  <a:pt x="23098" y="2844"/>
                </a:lnTo>
                <a:lnTo>
                  <a:pt x="11875" y="10579"/>
                </a:lnTo>
                <a:lnTo>
                  <a:pt x="3818" y="22012"/>
                </a:lnTo>
                <a:lnTo>
                  <a:pt x="0" y="35948"/>
                </a:lnTo>
                <a:lnTo>
                  <a:pt x="2367" y="51686"/>
                </a:lnTo>
                <a:lnTo>
                  <a:pt x="9038" y="64238"/>
                </a:lnTo>
                <a:lnTo>
                  <a:pt x="19020" y="72995"/>
                </a:lnTo>
                <a:lnTo>
                  <a:pt x="31323" y="77349"/>
                </a:lnTo>
                <a:lnTo>
                  <a:pt x="47256" y="75250"/>
                </a:lnTo>
                <a:lnTo>
                  <a:pt x="59943" y="68991"/>
                </a:lnTo>
                <a:lnTo>
                  <a:pt x="68934" y="59371"/>
                </a:lnTo>
                <a:lnTo>
                  <a:pt x="73777" y="47187"/>
                </a:lnTo>
                <a:lnTo>
                  <a:pt x="72083" y="30613"/>
                </a:lnTo>
                <a:lnTo>
                  <a:pt x="66551" y="17203"/>
                </a:lnTo>
                <a:lnTo>
                  <a:pt x="57877" y="7369"/>
                </a:lnTo>
                <a:lnTo>
                  <a:pt x="46757" y="1525"/>
                </a:lnTo>
                <a:lnTo>
                  <a:pt x="36409" y="0"/>
                </a:lnTo>
                <a:close/>
              </a:path>
            </a:pathLst>
          </a:custGeom>
          <a:ln w="9524">
            <a:solidFill>
              <a:srgbClr val="000000"/>
            </a:solidFill>
          </a:ln>
        </p:spPr>
        <p:txBody>
          <a:bodyPr wrap="square" lIns="0" tIns="0" rIns="0" bIns="0" rtlCol="0"/>
          <a:lstStyle/>
          <a:p>
            <a:endParaRPr sz="1906"/>
          </a:p>
        </p:txBody>
      </p:sp>
      <p:sp>
        <p:nvSpPr>
          <p:cNvPr id="15" name="object 15"/>
          <p:cNvSpPr/>
          <p:nvPr/>
        </p:nvSpPr>
        <p:spPr>
          <a:xfrm>
            <a:off x="5411975" y="4834483"/>
            <a:ext cx="70799" cy="72614"/>
          </a:xfrm>
          <a:custGeom>
            <a:avLst/>
            <a:gdLst/>
            <a:ahLst/>
            <a:cxnLst/>
            <a:rect l="l" t="t" r="r" b="b"/>
            <a:pathLst>
              <a:path w="74295" h="76200">
                <a:moveTo>
                  <a:pt x="73792" y="45612"/>
                </a:moveTo>
                <a:lnTo>
                  <a:pt x="57161" y="6073"/>
                </a:lnTo>
                <a:lnTo>
                  <a:pt x="37937" y="0"/>
                </a:lnTo>
                <a:lnTo>
                  <a:pt x="23772" y="2634"/>
                </a:lnTo>
                <a:lnTo>
                  <a:pt x="12089" y="9898"/>
                </a:lnTo>
                <a:lnTo>
                  <a:pt x="3845" y="20835"/>
                </a:lnTo>
                <a:lnTo>
                  <a:pt x="0" y="34486"/>
                </a:lnTo>
                <a:lnTo>
                  <a:pt x="2307" y="49946"/>
                </a:lnTo>
                <a:lnTo>
                  <a:pt x="8890" y="62353"/>
                </a:lnTo>
                <a:lnTo>
                  <a:pt x="18910" y="71125"/>
                </a:lnTo>
                <a:lnTo>
                  <a:pt x="31532" y="75680"/>
                </a:lnTo>
                <a:lnTo>
                  <a:pt x="47371" y="73653"/>
                </a:lnTo>
                <a:lnTo>
                  <a:pt x="60004" y="67426"/>
                </a:lnTo>
                <a:lnTo>
                  <a:pt x="68967" y="57809"/>
                </a:lnTo>
                <a:lnTo>
                  <a:pt x="73792" y="45612"/>
                </a:lnTo>
                <a:close/>
              </a:path>
            </a:pathLst>
          </a:custGeom>
          <a:solidFill>
            <a:srgbClr val="FFFF98"/>
          </a:solidFill>
        </p:spPr>
        <p:txBody>
          <a:bodyPr wrap="square" lIns="0" tIns="0" rIns="0" bIns="0" rtlCol="0"/>
          <a:lstStyle/>
          <a:p>
            <a:endParaRPr sz="1906"/>
          </a:p>
        </p:txBody>
      </p:sp>
      <p:sp>
        <p:nvSpPr>
          <p:cNvPr id="16" name="object 16"/>
          <p:cNvSpPr/>
          <p:nvPr/>
        </p:nvSpPr>
        <p:spPr>
          <a:xfrm>
            <a:off x="5411975" y="4834483"/>
            <a:ext cx="70799" cy="72614"/>
          </a:xfrm>
          <a:custGeom>
            <a:avLst/>
            <a:gdLst/>
            <a:ahLst/>
            <a:cxnLst/>
            <a:rect l="l" t="t" r="r" b="b"/>
            <a:pathLst>
              <a:path w="74295" h="76200">
                <a:moveTo>
                  <a:pt x="37937" y="0"/>
                </a:moveTo>
                <a:lnTo>
                  <a:pt x="23772" y="2634"/>
                </a:lnTo>
                <a:lnTo>
                  <a:pt x="12089" y="9898"/>
                </a:lnTo>
                <a:lnTo>
                  <a:pt x="3845" y="20835"/>
                </a:lnTo>
                <a:lnTo>
                  <a:pt x="0" y="34486"/>
                </a:lnTo>
                <a:lnTo>
                  <a:pt x="2307" y="49946"/>
                </a:lnTo>
                <a:lnTo>
                  <a:pt x="8890" y="62353"/>
                </a:lnTo>
                <a:lnTo>
                  <a:pt x="18910" y="71125"/>
                </a:lnTo>
                <a:lnTo>
                  <a:pt x="31532" y="75680"/>
                </a:lnTo>
                <a:lnTo>
                  <a:pt x="47371" y="73653"/>
                </a:lnTo>
                <a:lnTo>
                  <a:pt x="60004" y="67426"/>
                </a:lnTo>
                <a:lnTo>
                  <a:pt x="68967" y="57809"/>
                </a:lnTo>
                <a:lnTo>
                  <a:pt x="73792" y="45612"/>
                </a:lnTo>
                <a:lnTo>
                  <a:pt x="71966" y="28689"/>
                </a:lnTo>
                <a:lnTo>
                  <a:pt x="66133" y="15415"/>
                </a:lnTo>
                <a:lnTo>
                  <a:pt x="57161" y="6073"/>
                </a:lnTo>
                <a:lnTo>
                  <a:pt x="45917" y="943"/>
                </a:lnTo>
                <a:lnTo>
                  <a:pt x="37937" y="0"/>
                </a:lnTo>
                <a:close/>
              </a:path>
            </a:pathLst>
          </a:custGeom>
          <a:ln w="9524">
            <a:solidFill>
              <a:srgbClr val="000000"/>
            </a:solidFill>
          </a:ln>
        </p:spPr>
        <p:txBody>
          <a:bodyPr wrap="square" lIns="0" tIns="0" rIns="0" bIns="0" rtlCol="0"/>
          <a:lstStyle/>
          <a:p>
            <a:endParaRPr sz="1906"/>
          </a:p>
        </p:txBody>
      </p:sp>
      <p:sp>
        <p:nvSpPr>
          <p:cNvPr id="17" name="object 17"/>
          <p:cNvSpPr/>
          <p:nvPr/>
        </p:nvSpPr>
        <p:spPr>
          <a:xfrm>
            <a:off x="5966747" y="4654400"/>
            <a:ext cx="70194" cy="73824"/>
          </a:xfrm>
          <a:custGeom>
            <a:avLst/>
            <a:gdLst/>
            <a:ahLst/>
            <a:cxnLst/>
            <a:rect l="l" t="t" r="r" b="b"/>
            <a:pathLst>
              <a:path w="73659" h="77470">
                <a:moveTo>
                  <a:pt x="73403" y="47441"/>
                </a:moveTo>
                <a:lnTo>
                  <a:pt x="57980" y="6782"/>
                </a:lnTo>
                <a:lnTo>
                  <a:pt x="37937" y="0"/>
                </a:lnTo>
                <a:lnTo>
                  <a:pt x="23772" y="2634"/>
                </a:lnTo>
                <a:lnTo>
                  <a:pt x="12089" y="9898"/>
                </a:lnTo>
                <a:lnTo>
                  <a:pt x="3845" y="20835"/>
                </a:lnTo>
                <a:lnTo>
                  <a:pt x="0" y="34486"/>
                </a:lnTo>
                <a:lnTo>
                  <a:pt x="2218" y="49859"/>
                </a:lnTo>
                <a:lnTo>
                  <a:pt x="8561" y="62556"/>
                </a:lnTo>
                <a:lnTo>
                  <a:pt x="18240" y="71835"/>
                </a:lnTo>
                <a:lnTo>
                  <a:pt x="30467" y="76952"/>
                </a:lnTo>
                <a:lnTo>
                  <a:pt x="46374" y="75015"/>
                </a:lnTo>
                <a:lnTo>
                  <a:pt x="59073" y="68837"/>
                </a:lnTo>
                <a:lnTo>
                  <a:pt x="68202" y="59338"/>
                </a:lnTo>
                <a:lnTo>
                  <a:pt x="73403" y="47441"/>
                </a:lnTo>
                <a:close/>
              </a:path>
            </a:pathLst>
          </a:custGeom>
          <a:solidFill>
            <a:srgbClr val="FFFF98"/>
          </a:solidFill>
        </p:spPr>
        <p:txBody>
          <a:bodyPr wrap="square" lIns="0" tIns="0" rIns="0" bIns="0" rtlCol="0"/>
          <a:lstStyle/>
          <a:p>
            <a:endParaRPr sz="1906"/>
          </a:p>
        </p:txBody>
      </p:sp>
      <p:sp>
        <p:nvSpPr>
          <p:cNvPr id="18" name="object 18"/>
          <p:cNvSpPr/>
          <p:nvPr/>
        </p:nvSpPr>
        <p:spPr>
          <a:xfrm>
            <a:off x="5966747" y="4654400"/>
            <a:ext cx="70194" cy="73824"/>
          </a:xfrm>
          <a:custGeom>
            <a:avLst/>
            <a:gdLst/>
            <a:ahLst/>
            <a:cxnLst/>
            <a:rect l="l" t="t" r="r" b="b"/>
            <a:pathLst>
              <a:path w="73659" h="77470">
                <a:moveTo>
                  <a:pt x="37937" y="0"/>
                </a:moveTo>
                <a:lnTo>
                  <a:pt x="23772" y="2634"/>
                </a:lnTo>
                <a:lnTo>
                  <a:pt x="12089" y="9898"/>
                </a:lnTo>
                <a:lnTo>
                  <a:pt x="3845" y="20835"/>
                </a:lnTo>
                <a:lnTo>
                  <a:pt x="0" y="34486"/>
                </a:lnTo>
                <a:lnTo>
                  <a:pt x="2218" y="49859"/>
                </a:lnTo>
                <a:lnTo>
                  <a:pt x="8561" y="62556"/>
                </a:lnTo>
                <a:lnTo>
                  <a:pt x="18240" y="71835"/>
                </a:lnTo>
                <a:lnTo>
                  <a:pt x="30467" y="76952"/>
                </a:lnTo>
                <a:lnTo>
                  <a:pt x="46374" y="75015"/>
                </a:lnTo>
                <a:lnTo>
                  <a:pt x="59073" y="68837"/>
                </a:lnTo>
                <a:lnTo>
                  <a:pt x="68202" y="59338"/>
                </a:lnTo>
                <a:lnTo>
                  <a:pt x="73403" y="47441"/>
                </a:lnTo>
                <a:lnTo>
                  <a:pt x="71882" y="30011"/>
                </a:lnTo>
                <a:lnTo>
                  <a:pt x="66468" y="16405"/>
                </a:lnTo>
                <a:lnTo>
                  <a:pt x="57980" y="6782"/>
                </a:lnTo>
                <a:lnTo>
                  <a:pt x="47239" y="1300"/>
                </a:lnTo>
                <a:lnTo>
                  <a:pt x="37937" y="0"/>
                </a:lnTo>
                <a:close/>
              </a:path>
            </a:pathLst>
          </a:custGeom>
          <a:ln w="9524">
            <a:solidFill>
              <a:srgbClr val="000000"/>
            </a:solidFill>
          </a:ln>
        </p:spPr>
        <p:txBody>
          <a:bodyPr wrap="square" lIns="0" tIns="0" rIns="0" bIns="0" rtlCol="0"/>
          <a:lstStyle/>
          <a:p>
            <a:endParaRPr sz="1906"/>
          </a:p>
        </p:txBody>
      </p:sp>
      <p:sp>
        <p:nvSpPr>
          <p:cNvPr id="19" name="object 19"/>
          <p:cNvSpPr/>
          <p:nvPr/>
        </p:nvSpPr>
        <p:spPr>
          <a:xfrm>
            <a:off x="6522975" y="4272449"/>
            <a:ext cx="70799" cy="73824"/>
          </a:xfrm>
          <a:custGeom>
            <a:avLst/>
            <a:gdLst/>
            <a:ahLst/>
            <a:cxnLst/>
            <a:rect l="l" t="t" r="r" b="b"/>
            <a:pathLst>
              <a:path w="74295" h="77470">
                <a:moveTo>
                  <a:pt x="73777" y="47187"/>
                </a:moveTo>
                <a:lnTo>
                  <a:pt x="57877" y="7369"/>
                </a:lnTo>
                <a:lnTo>
                  <a:pt x="36409" y="0"/>
                </a:lnTo>
                <a:lnTo>
                  <a:pt x="23098" y="2844"/>
                </a:lnTo>
                <a:lnTo>
                  <a:pt x="11875" y="10579"/>
                </a:lnTo>
                <a:lnTo>
                  <a:pt x="3818" y="22012"/>
                </a:lnTo>
                <a:lnTo>
                  <a:pt x="0" y="35948"/>
                </a:lnTo>
                <a:lnTo>
                  <a:pt x="2367" y="51686"/>
                </a:lnTo>
                <a:lnTo>
                  <a:pt x="9038" y="64238"/>
                </a:lnTo>
                <a:lnTo>
                  <a:pt x="19020" y="72995"/>
                </a:lnTo>
                <a:lnTo>
                  <a:pt x="31323" y="77349"/>
                </a:lnTo>
                <a:lnTo>
                  <a:pt x="47256" y="75250"/>
                </a:lnTo>
                <a:lnTo>
                  <a:pt x="59943" y="68991"/>
                </a:lnTo>
                <a:lnTo>
                  <a:pt x="68934" y="59371"/>
                </a:lnTo>
                <a:lnTo>
                  <a:pt x="73777" y="47187"/>
                </a:lnTo>
                <a:close/>
              </a:path>
            </a:pathLst>
          </a:custGeom>
          <a:solidFill>
            <a:srgbClr val="FFFF98"/>
          </a:solidFill>
        </p:spPr>
        <p:txBody>
          <a:bodyPr wrap="square" lIns="0" tIns="0" rIns="0" bIns="0" rtlCol="0"/>
          <a:lstStyle/>
          <a:p>
            <a:endParaRPr sz="1906"/>
          </a:p>
        </p:txBody>
      </p:sp>
      <p:sp>
        <p:nvSpPr>
          <p:cNvPr id="20" name="object 20"/>
          <p:cNvSpPr/>
          <p:nvPr/>
        </p:nvSpPr>
        <p:spPr>
          <a:xfrm>
            <a:off x="6522975" y="4272449"/>
            <a:ext cx="70799" cy="73824"/>
          </a:xfrm>
          <a:custGeom>
            <a:avLst/>
            <a:gdLst/>
            <a:ahLst/>
            <a:cxnLst/>
            <a:rect l="l" t="t" r="r" b="b"/>
            <a:pathLst>
              <a:path w="74295" h="77470">
                <a:moveTo>
                  <a:pt x="36409" y="0"/>
                </a:moveTo>
                <a:lnTo>
                  <a:pt x="23098" y="2844"/>
                </a:lnTo>
                <a:lnTo>
                  <a:pt x="11875" y="10579"/>
                </a:lnTo>
                <a:lnTo>
                  <a:pt x="3818" y="22012"/>
                </a:lnTo>
                <a:lnTo>
                  <a:pt x="0" y="35948"/>
                </a:lnTo>
                <a:lnTo>
                  <a:pt x="2367" y="51686"/>
                </a:lnTo>
                <a:lnTo>
                  <a:pt x="9038" y="64238"/>
                </a:lnTo>
                <a:lnTo>
                  <a:pt x="19020" y="72995"/>
                </a:lnTo>
                <a:lnTo>
                  <a:pt x="31323" y="77349"/>
                </a:lnTo>
                <a:lnTo>
                  <a:pt x="47256" y="75250"/>
                </a:lnTo>
                <a:lnTo>
                  <a:pt x="59943" y="68991"/>
                </a:lnTo>
                <a:lnTo>
                  <a:pt x="68934" y="59371"/>
                </a:lnTo>
                <a:lnTo>
                  <a:pt x="73777" y="47187"/>
                </a:lnTo>
                <a:lnTo>
                  <a:pt x="72083" y="30613"/>
                </a:lnTo>
                <a:lnTo>
                  <a:pt x="66551" y="17203"/>
                </a:lnTo>
                <a:lnTo>
                  <a:pt x="57877" y="7369"/>
                </a:lnTo>
                <a:lnTo>
                  <a:pt x="46757" y="1525"/>
                </a:lnTo>
                <a:lnTo>
                  <a:pt x="36409" y="0"/>
                </a:lnTo>
                <a:close/>
              </a:path>
            </a:pathLst>
          </a:custGeom>
          <a:ln w="9524">
            <a:solidFill>
              <a:srgbClr val="000000"/>
            </a:solidFill>
          </a:ln>
        </p:spPr>
        <p:txBody>
          <a:bodyPr wrap="square" lIns="0" tIns="0" rIns="0" bIns="0" rtlCol="0"/>
          <a:lstStyle/>
          <a:p>
            <a:endParaRPr sz="1906"/>
          </a:p>
        </p:txBody>
      </p:sp>
      <p:sp>
        <p:nvSpPr>
          <p:cNvPr id="21" name="object 21"/>
          <p:cNvSpPr/>
          <p:nvPr/>
        </p:nvSpPr>
        <p:spPr>
          <a:xfrm>
            <a:off x="6654974" y="5007304"/>
            <a:ext cx="0" cy="100450"/>
          </a:xfrm>
          <a:custGeom>
            <a:avLst/>
            <a:gdLst/>
            <a:ahLst/>
            <a:cxnLst/>
            <a:rect l="l" t="t" r="r" b="b"/>
            <a:pathLst>
              <a:path h="105410">
                <a:moveTo>
                  <a:pt x="0" y="0"/>
                </a:moveTo>
                <a:lnTo>
                  <a:pt x="0" y="105155"/>
                </a:lnTo>
              </a:path>
            </a:pathLst>
          </a:custGeom>
          <a:ln w="9524">
            <a:solidFill>
              <a:srgbClr val="000000"/>
            </a:solidFill>
          </a:ln>
        </p:spPr>
        <p:txBody>
          <a:bodyPr wrap="square" lIns="0" tIns="0" rIns="0" bIns="0" rtlCol="0"/>
          <a:lstStyle/>
          <a:p>
            <a:endParaRPr sz="1906"/>
          </a:p>
        </p:txBody>
      </p:sp>
      <p:sp>
        <p:nvSpPr>
          <p:cNvPr id="22" name="object 22"/>
          <p:cNvSpPr/>
          <p:nvPr/>
        </p:nvSpPr>
        <p:spPr>
          <a:xfrm>
            <a:off x="5999994" y="5007304"/>
            <a:ext cx="0" cy="100450"/>
          </a:xfrm>
          <a:custGeom>
            <a:avLst/>
            <a:gdLst/>
            <a:ahLst/>
            <a:cxnLst/>
            <a:rect l="l" t="t" r="r" b="b"/>
            <a:pathLst>
              <a:path h="105410">
                <a:moveTo>
                  <a:pt x="0" y="0"/>
                </a:moveTo>
                <a:lnTo>
                  <a:pt x="0" y="105155"/>
                </a:lnTo>
              </a:path>
            </a:pathLst>
          </a:custGeom>
          <a:ln w="9524">
            <a:solidFill>
              <a:srgbClr val="000000"/>
            </a:solidFill>
          </a:ln>
        </p:spPr>
        <p:txBody>
          <a:bodyPr wrap="square" lIns="0" tIns="0" rIns="0" bIns="0" rtlCol="0"/>
          <a:lstStyle/>
          <a:p>
            <a:endParaRPr sz="1906"/>
          </a:p>
        </p:txBody>
      </p:sp>
      <p:sp>
        <p:nvSpPr>
          <p:cNvPr id="23" name="object 23"/>
          <p:cNvSpPr/>
          <p:nvPr/>
        </p:nvSpPr>
        <p:spPr>
          <a:xfrm>
            <a:off x="5443771" y="5007304"/>
            <a:ext cx="0" cy="100450"/>
          </a:xfrm>
          <a:custGeom>
            <a:avLst/>
            <a:gdLst/>
            <a:ahLst/>
            <a:cxnLst/>
            <a:rect l="l" t="t" r="r" b="b"/>
            <a:pathLst>
              <a:path h="105410">
                <a:moveTo>
                  <a:pt x="0" y="0"/>
                </a:moveTo>
                <a:lnTo>
                  <a:pt x="0" y="105155"/>
                </a:lnTo>
              </a:path>
            </a:pathLst>
          </a:custGeom>
          <a:ln w="9524">
            <a:solidFill>
              <a:srgbClr val="000000"/>
            </a:solidFill>
          </a:ln>
        </p:spPr>
        <p:txBody>
          <a:bodyPr wrap="square" lIns="0" tIns="0" rIns="0" bIns="0" rtlCol="0"/>
          <a:lstStyle/>
          <a:p>
            <a:endParaRPr sz="1906"/>
          </a:p>
        </p:txBody>
      </p:sp>
      <p:sp>
        <p:nvSpPr>
          <p:cNvPr id="24" name="object 24"/>
          <p:cNvSpPr/>
          <p:nvPr/>
        </p:nvSpPr>
        <p:spPr>
          <a:xfrm>
            <a:off x="4846882" y="4684899"/>
            <a:ext cx="81691" cy="277749"/>
          </a:xfrm>
          <a:custGeom>
            <a:avLst/>
            <a:gdLst/>
            <a:ahLst/>
            <a:cxnLst/>
            <a:rect l="l" t="t" r="r" b="b"/>
            <a:pathLst>
              <a:path w="85725" h="291464">
                <a:moveTo>
                  <a:pt x="85343" y="42671"/>
                </a:moveTo>
                <a:lnTo>
                  <a:pt x="65871" y="6845"/>
                </a:lnTo>
                <a:lnTo>
                  <a:pt x="42671" y="0"/>
                </a:lnTo>
                <a:lnTo>
                  <a:pt x="28200" y="2316"/>
                </a:lnTo>
                <a:lnTo>
                  <a:pt x="16031" y="8810"/>
                </a:lnTo>
                <a:lnTo>
                  <a:pt x="6845" y="18800"/>
                </a:lnTo>
                <a:lnTo>
                  <a:pt x="1324" y="31604"/>
                </a:lnTo>
                <a:lnTo>
                  <a:pt x="0" y="249935"/>
                </a:lnTo>
                <a:lnTo>
                  <a:pt x="2316" y="264407"/>
                </a:lnTo>
                <a:lnTo>
                  <a:pt x="8810" y="276576"/>
                </a:lnTo>
                <a:lnTo>
                  <a:pt x="18800" y="285762"/>
                </a:lnTo>
                <a:lnTo>
                  <a:pt x="31604" y="291283"/>
                </a:lnTo>
                <a:lnTo>
                  <a:pt x="48765" y="290125"/>
                </a:lnTo>
                <a:lnTo>
                  <a:pt x="81167" y="268001"/>
                </a:lnTo>
                <a:lnTo>
                  <a:pt x="85343" y="42671"/>
                </a:lnTo>
                <a:close/>
              </a:path>
            </a:pathLst>
          </a:custGeom>
          <a:solidFill>
            <a:srgbClr val="FFFF98"/>
          </a:solidFill>
        </p:spPr>
        <p:txBody>
          <a:bodyPr wrap="square" lIns="0" tIns="0" rIns="0" bIns="0" rtlCol="0"/>
          <a:lstStyle/>
          <a:p>
            <a:endParaRPr sz="1906"/>
          </a:p>
        </p:txBody>
      </p:sp>
      <p:sp>
        <p:nvSpPr>
          <p:cNvPr id="25" name="object 25"/>
          <p:cNvSpPr/>
          <p:nvPr/>
        </p:nvSpPr>
        <p:spPr>
          <a:xfrm>
            <a:off x="4846882" y="4684899"/>
            <a:ext cx="81691" cy="277749"/>
          </a:xfrm>
          <a:custGeom>
            <a:avLst/>
            <a:gdLst/>
            <a:ahLst/>
            <a:cxnLst/>
            <a:rect l="l" t="t" r="r" b="b"/>
            <a:pathLst>
              <a:path w="85725" h="291464">
                <a:moveTo>
                  <a:pt x="42671" y="0"/>
                </a:moveTo>
                <a:lnTo>
                  <a:pt x="6845" y="18800"/>
                </a:lnTo>
                <a:lnTo>
                  <a:pt x="0" y="249935"/>
                </a:lnTo>
                <a:lnTo>
                  <a:pt x="2316" y="264407"/>
                </a:lnTo>
                <a:lnTo>
                  <a:pt x="8810" y="276576"/>
                </a:lnTo>
                <a:lnTo>
                  <a:pt x="18800" y="285762"/>
                </a:lnTo>
                <a:lnTo>
                  <a:pt x="31604" y="291283"/>
                </a:lnTo>
                <a:lnTo>
                  <a:pt x="48765" y="290125"/>
                </a:lnTo>
                <a:lnTo>
                  <a:pt x="81167" y="268001"/>
                </a:lnTo>
                <a:lnTo>
                  <a:pt x="85343" y="42671"/>
                </a:lnTo>
                <a:lnTo>
                  <a:pt x="82867" y="28200"/>
                </a:lnTo>
                <a:lnTo>
                  <a:pt x="76064" y="16031"/>
                </a:lnTo>
                <a:lnTo>
                  <a:pt x="65871" y="6845"/>
                </a:lnTo>
                <a:lnTo>
                  <a:pt x="53226" y="1324"/>
                </a:lnTo>
                <a:lnTo>
                  <a:pt x="42671" y="0"/>
                </a:lnTo>
                <a:close/>
              </a:path>
            </a:pathLst>
          </a:custGeom>
          <a:ln w="9524">
            <a:solidFill>
              <a:srgbClr val="000000"/>
            </a:solidFill>
          </a:ln>
        </p:spPr>
        <p:txBody>
          <a:bodyPr wrap="square" lIns="0" tIns="0" rIns="0" bIns="0" rtlCol="0"/>
          <a:lstStyle/>
          <a:p>
            <a:endParaRPr sz="1906"/>
          </a:p>
        </p:txBody>
      </p:sp>
      <p:sp>
        <p:nvSpPr>
          <p:cNvPr id="26" name="object 26"/>
          <p:cNvSpPr/>
          <p:nvPr/>
        </p:nvSpPr>
        <p:spPr>
          <a:xfrm>
            <a:off x="5406011" y="4591952"/>
            <a:ext cx="81691" cy="315266"/>
          </a:xfrm>
          <a:custGeom>
            <a:avLst/>
            <a:gdLst/>
            <a:ahLst/>
            <a:cxnLst/>
            <a:rect l="l" t="t" r="r" b="b"/>
            <a:pathLst>
              <a:path w="85725" h="330835">
                <a:moveTo>
                  <a:pt x="85343" y="42671"/>
                </a:moveTo>
                <a:lnTo>
                  <a:pt x="66543" y="7237"/>
                </a:lnTo>
                <a:lnTo>
                  <a:pt x="42671" y="0"/>
                </a:lnTo>
                <a:lnTo>
                  <a:pt x="28800" y="2476"/>
                </a:lnTo>
                <a:lnTo>
                  <a:pt x="16676" y="9279"/>
                </a:lnTo>
                <a:lnTo>
                  <a:pt x="7237" y="19472"/>
                </a:lnTo>
                <a:lnTo>
                  <a:pt x="1421" y="32117"/>
                </a:lnTo>
                <a:lnTo>
                  <a:pt x="0" y="289559"/>
                </a:lnTo>
                <a:lnTo>
                  <a:pt x="2476" y="303431"/>
                </a:lnTo>
                <a:lnTo>
                  <a:pt x="9279" y="315555"/>
                </a:lnTo>
                <a:lnTo>
                  <a:pt x="19472" y="324994"/>
                </a:lnTo>
                <a:lnTo>
                  <a:pt x="32117" y="330810"/>
                </a:lnTo>
                <a:lnTo>
                  <a:pt x="49680" y="329556"/>
                </a:lnTo>
                <a:lnTo>
                  <a:pt x="81520" y="306754"/>
                </a:lnTo>
                <a:lnTo>
                  <a:pt x="85343" y="42671"/>
                </a:lnTo>
                <a:close/>
              </a:path>
            </a:pathLst>
          </a:custGeom>
          <a:solidFill>
            <a:srgbClr val="FFFF98"/>
          </a:solidFill>
        </p:spPr>
        <p:txBody>
          <a:bodyPr wrap="square" lIns="0" tIns="0" rIns="0" bIns="0" rtlCol="0"/>
          <a:lstStyle/>
          <a:p>
            <a:endParaRPr sz="1906"/>
          </a:p>
        </p:txBody>
      </p:sp>
      <p:sp>
        <p:nvSpPr>
          <p:cNvPr id="27" name="object 27"/>
          <p:cNvSpPr/>
          <p:nvPr/>
        </p:nvSpPr>
        <p:spPr>
          <a:xfrm>
            <a:off x="5406011" y="4591952"/>
            <a:ext cx="81691" cy="315266"/>
          </a:xfrm>
          <a:custGeom>
            <a:avLst/>
            <a:gdLst/>
            <a:ahLst/>
            <a:cxnLst/>
            <a:rect l="l" t="t" r="r" b="b"/>
            <a:pathLst>
              <a:path w="85725" h="330835">
                <a:moveTo>
                  <a:pt x="42671" y="0"/>
                </a:moveTo>
                <a:lnTo>
                  <a:pt x="7237" y="19472"/>
                </a:lnTo>
                <a:lnTo>
                  <a:pt x="0" y="289559"/>
                </a:lnTo>
                <a:lnTo>
                  <a:pt x="2476" y="303431"/>
                </a:lnTo>
                <a:lnTo>
                  <a:pt x="9279" y="315555"/>
                </a:lnTo>
                <a:lnTo>
                  <a:pt x="19472" y="324994"/>
                </a:lnTo>
                <a:lnTo>
                  <a:pt x="32117" y="330810"/>
                </a:lnTo>
                <a:lnTo>
                  <a:pt x="49680" y="329556"/>
                </a:lnTo>
                <a:lnTo>
                  <a:pt x="81520" y="306754"/>
                </a:lnTo>
                <a:lnTo>
                  <a:pt x="85343" y="42671"/>
                </a:lnTo>
                <a:lnTo>
                  <a:pt x="83027" y="28800"/>
                </a:lnTo>
                <a:lnTo>
                  <a:pt x="76533" y="16676"/>
                </a:lnTo>
                <a:lnTo>
                  <a:pt x="66543" y="7237"/>
                </a:lnTo>
                <a:lnTo>
                  <a:pt x="53739" y="1421"/>
                </a:lnTo>
                <a:lnTo>
                  <a:pt x="42671" y="0"/>
                </a:lnTo>
                <a:close/>
              </a:path>
            </a:pathLst>
          </a:custGeom>
          <a:ln w="9524">
            <a:solidFill>
              <a:srgbClr val="000000"/>
            </a:solidFill>
          </a:ln>
        </p:spPr>
        <p:txBody>
          <a:bodyPr wrap="square" lIns="0" tIns="0" rIns="0" bIns="0" rtlCol="0"/>
          <a:lstStyle/>
          <a:p>
            <a:endParaRPr sz="1906"/>
          </a:p>
        </p:txBody>
      </p:sp>
      <p:sp>
        <p:nvSpPr>
          <p:cNvPr id="28" name="object 28"/>
          <p:cNvSpPr/>
          <p:nvPr/>
        </p:nvSpPr>
        <p:spPr>
          <a:xfrm>
            <a:off x="5962235" y="4324731"/>
            <a:ext cx="82901" cy="404219"/>
          </a:xfrm>
          <a:custGeom>
            <a:avLst/>
            <a:gdLst/>
            <a:ahLst/>
            <a:cxnLst/>
            <a:rect l="l" t="t" r="r" b="b"/>
            <a:pathLst>
              <a:path w="86995" h="424179">
                <a:moveTo>
                  <a:pt x="86867" y="42671"/>
                </a:moveTo>
                <a:lnTo>
                  <a:pt x="67643" y="7247"/>
                </a:lnTo>
                <a:lnTo>
                  <a:pt x="42671" y="0"/>
                </a:lnTo>
                <a:lnTo>
                  <a:pt x="28800" y="2316"/>
                </a:lnTo>
                <a:lnTo>
                  <a:pt x="16676" y="8810"/>
                </a:lnTo>
                <a:lnTo>
                  <a:pt x="7237" y="18800"/>
                </a:lnTo>
                <a:lnTo>
                  <a:pt x="1421" y="31604"/>
                </a:lnTo>
                <a:lnTo>
                  <a:pt x="0" y="382523"/>
                </a:lnTo>
                <a:lnTo>
                  <a:pt x="2476" y="396395"/>
                </a:lnTo>
                <a:lnTo>
                  <a:pt x="9279" y="408519"/>
                </a:lnTo>
                <a:lnTo>
                  <a:pt x="19472" y="417958"/>
                </a:lnTo>
                <a:lnTo>
                  <a:pt x="32117" y="423774"/>
                </a:lnTo>
                <a:lnTo>
                  <a:pt x="49544" y="422573"/>
                </a:lnTo>
                <a:lnTo>
                  <a:pt x="82395" y="400454"/>
                </a:lnTo>
                <a:lnTo>
                  <a:pt x="86867" y="42671"/>
                </a:lnTo>
                <a:close/>
              </a:path>
            </a:pathLst>
          </a:custGeom>
          <a:solidFill>
            <a:srgbClr val="FFFF98"/>
          </a:solidFill>
        </p:spPr>
        <p:txBody>
          <a:bodyPr wrap="square" lIns="0" tIns="0" rIns="0" bIns="0" rtlCol="0"/>
          <a:lstStyle/>
          <a:p>
            <a:endParaRPr sz="1906"/>
          </a:p>
        </p:txBody>
      </p:sp>
      <p:sp>
        <p:nvSpPr>
          <p:cNvPr id="29" name="object 29"/>
          <p:cNvSpPr/>
          <p:nvPr/>
        </p:nvSpPr>
        <p:spPr>
          <a:xfrm>
            <a:off x="5962235" y="4324731"/>
            <a:ext cx="82901" cy="404219"/>
          </a:xfrm>
          <a:custGeom>
            <a:avLst/>
            <a:gdLst/>
            <a:ahLst/>
            <a:cxnLst/>
            <a:rect l="l" t="t" r="r" b="b"/>
            <a:pathLst>
              <a:path w="86995" h="424179">
                <a:moveTo>
                  <a:pt x="42671" y="0"/>
                </a:moveTo>
                <a:lnTo>
                  <a:pt x="7237" y="18800"/>
                </a:lnTo>
                <a:lnTo>
                  <a:pt x="0" y="382523"/>
                </a:lnTo>
                <a:lnTo>
                  <a:pt x="2476" y="396395"/>
                </a:lnTo>
                <a:lnTo>
                  <a:pt x="9279" y="408519"/>
                </a:lnTo>
                <a:lnTo>
                  <a:pt x="19472" y="417958"/>
                </a:lnTo>
                <a:lnTo>
                  <a:pt x="32117" y="423774"/>
                </a:lnTo>
                <a:lnTo>
                  <a:pt x="49544" y="422573"/>
                </a:lnTo>
                <a:lnTo>
                  <a:pt x="82395" y="400454"/>
                </a:lnTo>
                <a:lnTo>
                  <a:pt x="86867" y="42671"/>
                </a:lnTo>
                <a:lnTo>
                  <a:pt x="84462" y="28438"/>
                </a:lnTo>
                <a:lnTo>
                  <a:pt x="77785" y="16415"/>
                </a:lnTo>
                <a:lnTo>
                  <a:pt x="67643" y="7247"/>
                </a:lnTo>
                <a:lnTo>
                  <a:pt x="54844" y="1580"/>
                </a:lnTo>
                <a:lnTo>
                  <a:pt x="42671" y="0"/>
                </a:lnTo>
                <a:close/>
              </a:path>
            </a:pathLst>
          </a:custGeom>
          <a:ln w="9524">
            <a:solidFill>
              <a:srgbClr val="000000"/>
            </a:solidFill>
          </a:ln>
        </p:spPr>
        <p:txBody>
          <a:bodyPr wrap="square" lIns="0" tIns="0" rIns="0" bIns="0" rtlCol="0"/>
          <a:lstStyle/>
          <a:p>
            <a:endParaRPr sz="1906"/>
          </a:p>
        </p:txBody>
      </p:sp>
      <p:sp>
        <p:nvSpPr>
          <p:cNvPr id="30" name="object 30"/>
          <p:cNvSpPr/>
          <p:nvPr/>
        </p:nvSpPr>
        <p:spPr>
          <a:xfrm>
            <a:off x="6517007" y="3767056"/>
            <a:ext cx="81691" cy="581518"/>
          </a:xfrm>
          <a:custGeom>
            <a:avLst/>
            <a:gdLst/>
            <a:ahLst/>
            <a:cxnLst/>
            <a:rect l="l" t="t" r="r" b="b"/>
            <a:pathLst>
              <a:path w="85725" h="610235">
                <a:moveTo>
                  <a:pt x="85343" y="44195"/>
                </a:moveTo>
                <a:lnTo>
                  <a:pt x="66482" y="7739"/>
                </a:lnTo>
                <a:lnTo>
                  <a:pt x="42671" y="0"/>
                </a:lnTo>
                <a:lnTo>
                  <a:pt x="28438" y="2405"/>
                </a:lnTo>
                <a:lnTo>
                  <a:pt x="16415" y="9082"/>
                </a:lnTo>
                <a:lnTo>
                  <a:pt x="7247" y="19224"/>
                </a:lnTo>
                <a:lnTo>
                  <a:pt x="1580" y="32023"/>
                </a:lnTo>
                <a:lnTo>
                  <a:pt x="0" y="568451"/>
                </a:lnTo>
                <a:lnTo>
                  <a:pt x="2316" y="582923"/>
                </a:lnTo>
                <a:lnTo>
                  <a:pt x="8810" y="595092"/>
                </a:lnTo>
                <a:lnTo>
                  <a:pt x="18800" y="604278"/>
                </a:lnTo>
                <a:lnTo>
                  <a:pt x="31604" y="609799"/>
                </a:lnTo>
                <a:lnTo>
                  <a:pt x="48765" y="608641"/>
                </a:lnTo>
                <a:lnTo>
                  <a:pt x="81167" y="586517"/>
                </a:lnTo>
                <a:lnTo>
                  <a:pt x="85343" y="44195"/>
                </a:lnTo>
                <a:close/>
              </a:path>
            </a:pathLst>
          </a:custGeom>
          <a:solidFill>
            <a:srgbClr val="FFFF98"/>
          </a:solidFill>
        </p:spPr>
        <p:txBody>
          <a:bodyPr wrap="square" lIns="0" tIns="0" rIns="0" bIns="0" rtlCol="0"/>
          <a:lstStyle/>
          <a:p>
            <a:endParaRPr sz="1906"/>
          </a:p>
        </p:txBody>
      </p:sp>
      <p:sp>
        <p:nvSpPr>
          <p:cNvPr id="31" name="object 31"/>
          <p:cNvSpPr/>
          <p:nvPr/>
        </p:nvSpPr>
        <p:spPr>
          <a:xfrm>
            <a:off x="6517007" y="3767056"/>
            <a:ext cx="81691" cy="581518"/>
          </a:xfrm>
          <a:custGeom>
            <a:avLst/>
            <a:gdLst/>
            <a:ahLst/>
            <a:cxnLst/>
            <a:rect l="l" t="t" r="r" b="b"/>
            <a:pathLst>
              <a:path w="85725" h="610235">
                <a:moveTo>
                  <a:pt x="42671" y="0"/>
                </a:moveTo>
                <a:lnTo>
                  <a:pt x="7247" y="19224"/>
                </a:lnTo>
                <a:lnTo>
                  <a:pt x="0" y="568451"/>
                </a:lnTo>
                <a:lnTo>
                  <a:pt x="2316" y="582923"/>
                </a:lnTo>
                <a:lnTo>
                  <a:pt x="8810" y="595092"/>
                </a:lnTo>
                <a:lnTo>
                  <a:pt x="18800" y="604278"/>
                </a:lnTo>
                <a:lnTo>
                  <a:pt x="31604" y="609799"/>
                </a:lnTo>
                <a:lnTo>
                  <a:pt x="48765" y="608641"/>
                </a:lnTo>
                <a:lnTo>
                  <a:pt x="81167" y="586517"/>
                </a:lnTo>
                <a:lnTo>
                  <a:pt x="85343" y="44195"/>
                </a:lnTo>
                <a:lnTo>
                  <a:pt x="82952" y="29794"/>
                </a:lnTo>
                <a:lnTo>
                  <a:pt x="76368" y="17373"/>
                </a:lnTo>
                <a:lnTo>
                  <a:pt x="66482" y="7739"/>
                </a:lnTo>
                <a:lnTo>
                  <a:pt x="54182" y="1701"/>
                </a:lnTo>
                <a:lnTo>
                  <a:pt x="42671" y="0"/>
                </a:lnTo>
                <a:close/>
              </a:path>
            </a:pathLst>
          </a:custGeom>
          <a:ln w="9524">
            <a:solidFill>
              <a:srgbClr val="000000"/>
            </a:solidFill>
          </a:ln>
        </p:spPr>
        <p:txBody>
          <a:bodyPr wrap="square" lIns="0" tIns="0" rIns="0" bIns="0" rtlCol="0"/>
          <a:lstStyle/>
          <a:p>
            <a:endParaRPr sz="1906"/>
          </a:p>
        </p:txBody>
      </p:sp>
      <p:sp>
        <p:nvSpPr>
          <p:cNvPr id="32" name="object 32"/>
          <p:cNvSpPr/>
          <p:nvPr/>
        </p:nvSpPr>
        <p:spPr>
          <a:xfrm>
            <a:off x="6395015" y="4404608"/>
            <a:ext cx="288036" cy="312241"/>
          </a:xfrm>
          <a:custGeom>
            <a:avLst/>
            <a:gdLst/>
            <a:ahLst/>
            <a:cxnLst/>
            <a:rect l="l" t="t" r="r" b="b"/>
            <a:pathLst>
              <a:path w="302259" h="327660">
                <a:moveTo>
                  <a:pt x="301751" y="327659"/>
                </a:moveTo>
                <a:lnTo>
                  <a:pt x="0" y="0"/>
                </a:lnTo>
              </a:path>
            </a:pathLst>
          </a:custGeom>
          <a:ln w="9524">
            <a:solidFill>
              <a:srgbClr val="000000"/>
            </a:solidFill>
          </a:ln>
        </p:spPr>
        <p:txBody>
          <a:bodyPr wrap="square" lIns="0" tIns="0" rIns="0" bIns="0" rtlCol="0"/>
          <a:lstStyle/>
          <a:p>
            <a:endParaRPr sz="1906"/>
          </a:p>
        </p:txBody>
      </p:sp>
      <p:sp>
        <p:nvSpPr>
          <p:cNvPr id="33" name="object 33"/>
          <p:cNvSpPr/>
          <p:nvPr/>
        </p:nvSpPr>
        <p:spPr>
          <a:xfrm>
            <a:off x="4883190" y="4583238"/>
            <a:ext cx="567841" cy="363070"/>
          </a:xfrm>
          <a:prstGeom prst="rect">
            <a:avLst/>
          </a:prstGeom>
          <a:blipFill>
            <a:blip r:embed="rId3" cstate="print"/>
            <a:stretch>
              <a:fillRect/>
            </a:stretch>
          </a:blipFill>
        </p:spPr>
        <p:txBody>
          <a:bodyPr wrap="square" lIns="0" tIns="0" rIns="0" bIns="0" rtlCol="0"/>
          <a:lstStyle/>
          <a:p>
            <a:endParaRPr sz="1906"/>
          </a:p>
        </p:txBody>
      </p:sp>
      <p:sp>
        <p:nvSpPr>
          <p:cNvPr id="34" name="object 34"/>
          <p:cNvSpPr/>
          <p:nvPr/>
        </p:nvSpPr>
        <p:spPr>
          <a:xfrm>
            <a:off x="4883190" y="4583237"/>
            <a:ext cx="568205" cy="363071"/>
          </a:xfrm>
          <a:custGeom>
            <a:avLst/>
            <a:gdLst/>
            <a:ahLst/>
            <a:cxnLst/>
            <a:rect l="l" t="t" r="r" b="b"/>
            <a:pathLst>
              <a:path w="596264" h="381000">
                <a:moveTo>
                  <a:pt x="0" y="0"/>
                </a:moveTo>
                <a:lnTo>
                  <a:pt x="0" y="380999"/>
                </a:lnTo>
                <a:lnTo>
                  <a:pt x="595883" y="380999"/>
                </a:lnTo>
                <a:lnTo>
                  <a:pt x="595883" y="0"/>
                </a:lnTo>
                <a:lnTo>
                  <a:pt x="0" y="0"/>
                </a:lnTo>
                <a:close/>
              </a:path>
            </a:pathLst>
          </a:custGeom>
          <a:ln w="28574">
            <a:solidFill>
              <a:srgbClr val="007F00"/>
            </a:solidFill>
          </a:ln>
        </p:spPr>
        <p:txBody>
          <a:bodyPr wrap="square" lIns="0" tIns="0" rIns="0" bIns="0" rtlCol="0"/>
          <a:lstStyle/>
          <a:p>
            <a:endParaRPr sz="1906"/>
          </a:p>
        </p:txBody>
      </p:sp>
      <p:sp>
        <p:nvSpPr>
          <p:cNvPr id="35" name="object 35"/>
          <p:cNvSpPr txBox="1"/>
          <p:nvPr/>
        </p:nvSpPr>
        <p:spPr>
          <a:xfrm>
            <a:off x="1198279" y="4604486"/>
            <a:ext cx="2743603" cy="689163"/>
          </a:xfrm>
          <a:prstGeom prst="rect">
            <a:avLst/>
          </a:prstGeom>
        </p:spPr>
        <p:txBody>
          <a:bodyPr vert="horz" wrap="square" lIns="0" tIns="0" rIns="0" bIns="0" rtlCol="0">
            <a:spAutoFit/>
          </a:bodyPr>
          <a:lstStyle/>
          <a:p>
            <a:pPr marL="12102">
              <a:tabLst>
                <a:tab pos="284998" algn="l"/>
              </a:tabLst>
            </a:pPr>
            <a:r>
              <a:rPr sz="1906" dirty="0">
                <a:latin typeface="Arial"/>
                <a:cs typeface="Arial"/>
              </a:rPr>
              <a:t>–	</a:t>
            </a:r>
            <a:r>
              <a:rPr sz="1906" spc="5" dirty="0">
                <a:latin typeface="Arial"/>
                <a:cs typeface="Arial"/>
              </a:rPr>
              <a:t>C</a:t>
            </a:r>
            <a:r>
              <a:rPr sz="1906" dirty="0">
                <a:latin typeface="Arial"/>
                <a:cs typeface="Arial"/>
              </a:rPr>
              <a:t>ond</a:t>
            </a:r>
            <a:r>
              <a:rPr sz="1906" spc="-5" dirty="0">
                <a:latin typeface="Arial"/>
                <a:cs typeface="Arial"/>
              </a:rPr>
              <a:t>i</a:t>
            </a:r>
            <a:r>
              <a:rPr sz="1906" spc="-10" dirty="0">
                <a:latin typeface="Arial"/>
                <a:cs typeface="Arial"/>
              </a:rPr>
              <a:t>t</a:t>
            </a:r>
            <a:r>
              <a:rPr sz="1906" spc="-5" dirty="0">
                <a:latin typeface="Arial"/>
                <a:cs typeface="Arial"/>
              </a:rPr>
              <a:t>i</a:t>
            </a:r>
            <a:r>
              <a:rPr sz="1906" dirty="0">
                <a:latin typeface="Arial"/>
                <a:cs typeface="Arial"/>
              </a:rPr>
              <a:t>on</a:t>
            </a:r>
            <a:r>
              <a:rPr sz="1906" spc="-5" dirty="0">
                <a:latin typeface="Arial"/>
                <a:cs typeface="Arial"/>
              </a:rPr>
              <a:t> </a:t>
            </a:r>
            <a:r>
              <a:rPr sz="1906" spc="-10" dirty="0">
                <a:latin typeface="Arial"/>
                <a:cs typeface="Arial"/>
              </a:rPr>
              <a:t>f</a:t>
            </a:r>
            <a:r>
              <a:rPr sz="1906" spc="-14" dirty="0">
                <a:latin typeface="Arial"/>
                <a:cs typeface="Arial"/>
              </a:rPr>
              <a:t>o</a:t>
            </a:r>
            <a:r>
              <a:rPr sz="1906" dirty="0">
                <a:latin typeface="Arial"/>
                <a:cs typeface="Arial"/>
              </a:rPr>
              <a:t>r</a:t>
            </a:r>
            <a:r>
              <a:rPr sz="1906" spc="-14" dirty="0">
                <a:latin typeface="Arial"/>
                <a:cs typeface="Arial"/>
              </a:rPr>
              <a:t> </a:t>
            </a:r>
            <a:r>
              <a:rPr sz="1906" spc="-5" dirty="0">
                <a:latin typeface="Symbol"/>
                <a:cs typeface="Symbol"/>
              </a:rPr>
              <a:t></a:t>
            </a:r>
            <a:r>
              <a:rPr sz="1858" spc="-950" baseline="-21367" dirty="0">
                <a:latin typeface="Lucida Sans Unicode"/>
                <a:cs typeface="Lucida Sans Unicode"/>
              </a:rPr>
              <a:t></a:t>
            </a:r>
            <a:r>
              <a:rPr sz="1906" dirty="0">
                <a:latin typeface="Arial"/>
                <a:cs typeface="Arial"/>
              </a:rPr>
              <a:t>:</a:t>
            </a:r>
            <a:endParaRPr sz="1906">
              <a:latin typeface="Arial"/>
              <a:cs typeface="Arial"/>
            </a:endParaRPr>
          </a:p>
          <a:p>
            <a:pPr marL="431430">
              <a:spcBef>
                <a:spcPts val="753"/>
              </a:spcBef>
            </a:pPr>
            <a:r>
              <a:rPr sz="1906" spc="191" dirty="0">
                <a:latin typeface="Garamond"/>
                <a:cs typeface="Garamond"/>
              </a:rPr>
              <a:t>R</a:t>
            </a:r>
            <a:r>
              <a:rPr sz="1906" spc="57" dirty="0">
                <a:latin typeface="Garamond"/>
                <a:cs typeface="Garamond"/>
              </a:rPr>
              <a:t>e</a:t>
            </a:r>
            <a:r>
              <a:rPr sz="1906" spc="167" dirty="0">
                <a:latin typeface="Garamond"/>
                <a:cs typeface="Garamond"/>
              </a:rPr>
              <a:t>a</a:t>
            </a:r>
            <a:r>
              <a:rPr sz="1906" spc="-14" dirty="0">
                <a:latin typeface="Garamond"/>
                <a:cs typeface="Garamond"/>
              </a:rPr>
              <a:t>c</a:t>
            </a:r>
            <a:r>
              <a:rPr sz="1906" spc="95" dirty="0">
                <a:latin typeface="Garamond"/>
                <a:cs typeface="Garamond"/>
              </a:rPr>
              <a:t>h</a:t>
            </a:r>
            <a:r>
              <a:rPr sz="2001" spc="7" baseline="-13888" dirty="0">
                <a:latin typeface="Lucida Sans Unicode"/>
                <a:cs typeface="Lucida Sans Unicode"/>
              </a:rPr>
              <a:t>[</a:t>
            </a:r>
            <a:r>
              <a:rPr sz="2001" spc="-150" baseline="-13888" dirty="0">
                <a:latin typeface="Lucida Sans Unicode"/>
                <a:cs typeface="Lucida Sans Unicode"/>
              </a:rPr>
              <a:t>0</a:t>
            </a:r>
            <a:r>
              <a:rPr sz="2001" i="1" spc="99" baseline="-13888" dirty="0">
                <a:latin typeface="Arial"/>
                <a:cs typeface="Arial"/>
              </a:rPr>
              <a:t>,</a:t>
            </a:r>
            <a:r>
              <a:rPr sz="2001" i="1" spc="-7" baseline="-13888" dirty="0">
                <a:latin typeface="Arial"/>
                <a:cs typeface="Arial"/>
              </a:rPr>
              <a:t>δ</a:t>
            </a:r>
            <a:r>
              <a:rPr sz="2001" spc="143" baseline="-13888" dirty="0">
                <a:latin typeface="Lucida Sans Unicode"/>
                <a:cs typeface="Lucida Sans Unicode"/>
              </a:rPr>
              <a:t>]</a:t>
            </a:r>
            <a:r>
              <a:rPr sz="1906" spc="191" dirty="0">
                <a:latin typeface="Garamond"/>
                <a:cs typeface="Garamond"/>
              </a:rPr>
              <a:t>(</a:t>
            </a:r>
            <a:r>
              <a:rPr sz="1906" spc="376" dirty="0">
                <a:latin typeface="Lucida Sans Unicode"/>
                <a:cs typeface="Lucida Sans Unicode"/>
              </a:rPr>
              <a:t>X</a:t>
            </a:r>
            <a:r>
              <a:rPr sz="2001" i="1" spc="614" baseline="-11904" dirty="0">
                <a:latin typeface="Arial"/>
                <a:cs typeface="Arial"/>
              </a:rPr>
              <a:t>I</a:t>
            </a:r>
            <a:r>
              <a:rPr sz="2001" i="1" spc="278" baseline="-11904" dirty="0">
                <a:latin typeface="Arial"/>
                <a:cs typeface="Arial"/>
              </a:rPr>
              <a:t>n</a:t>
            </a:r>
            <a:r>
              <a:rPr sz="2001" i="1" spc="471" baseline="-11904" dirty="0">
                <a:latin typeface="Arial"/>
                <a:cs typeface="Arial"/>
              </a:rPr>
              <a:t>i</a:t>
            </a:r>
            <a:r>
              <a:rPr sz="1906" spc="181" dirty="0">
                <a:latin typeface="Garamond"/>
                <a:cs typeface="Garamond"/>
              </a:rPr>
              <a:t>)</a:t>
            </a:r>
            <a:r>
              <a:rPr sz="1906" spc="62" dirty="0">
                <a:latin typeface="Garamond"/>
                <a:cs typeface="Garamond"/>
              </a:rPr>
              <a:t> </a:t>
            </a:r>
            <a:r>
              <a:rPr sz="1906" spc="-48" dirty="0">
                <a:latin typeface="Lucida Sans Unicode"/>
                <a:cs typeface="Lucida Sans Unicode"/>
              </a:rPr>
              <a:t>⊆</a:t>
            </a:r>
            <a:r>
              <a:rPr sz="1906" spc="-76" dirty="0">
                <a:latin typeface="Lucida Sans Unicode"/>
                <a:cs typeface="Lucida Sans Unicode"/>
              </a:rPr>
              <a:t> </a:t>
            </a:r>
            <a:r>
              <a:rPr sz="1906" spc="-38" dirty="0">
                <a:latin typeface="Garamond"/>
                <a:cs typeface="Garamond"/>
              </a:rPr>
              <a:t>Ω</a:t>
            </a:r>
            <a:r>
              <a:rPr sz="2001" spc="-143" baseline="-11904" dirty="0">
                <a:latin typeface="Lucida Sans Unicode"/>
                <a:cs typeface="Lucida Sans Unicode"/>
              </a:rPr>
              <a:t>0</a:t>
            </a:r>
            <a:endParaRPr sz="2001" baseline="-11904">
              <a:latin typeface="Lucida Sans Unicode"/>
              <a:cs typeface="Lucida Sans Unicode"/>
            </a:endParaRPr>
          </a:p>
        </p:txBody>
      </p:sp>
      <p:sp>
        <p:nvSpPr>
          <p:cNvPr id="36" name="object 36"/>
          <p:cNvSpPr txBox="1">
            <a:spLocks noGrp="1"/>
          </p:cNvSpPr>
          <p:nvPr>
            <p:ph type="title"/>
          </p:nvPr>
        </p:nvSpPr>
        <p:spPr>
          <a:prstGeom prst="rect">
            <a:avLst/>
          </a:prstGeom>
        </p:spPr>
        <p:txBody>
          <a:bodyPr vert="horz" wrap="square" lIns="0" tIns="0" rIns="0" bIns="0" rtlCol="0" anchor="b">
            <a:spAutoFit/>
          </a:bodyPr>
          <a:lstStyle/>
          <a:p>
            <a:pPr marL="205126"/>
            <a:r>
              <a:rPr dirty="0"/>
              <a:t>R</a:t>
            </a:r>
            <a:r>
              <a:rPr spc="-10" dirty="0"/>
              <a:t>eac</a:t>
            </a:r>
            <a:r>
              <a:rPr spc="-5" dirty="0"/>
              <a:t>h</a:t>
            </a:r>
            <a:r>
              <a:rPr spc="-19" dirty="0"/>
              <a:t>a</a:t>
            </a:r>
            <a:r>
              <a:rPr spc="-5" dirty="0"/>
              <a:t>bili</a:t>
            </a:r>
            <a:r>
              <a:rPr dirty="0"/>
              <a:t>ty</a:t>
            </a:r>
            <a:r>
              <a:rPr spc="-19" dirty="0"/>
              <a:t> </a:t>
            </a:r>
            <a:r>
              <a:rPr spc="-5" dirty="0"/>
              <a:t>b</a:t>
            </a:r>
            <a:r>
              <a:rPr dirty="0"/>
              <a:t>y</a:t>
            </a:r>
            <a:r>
              <a:rPr spc="-19" dirty="0"/>
              <a:t> </a:t>
            </a:r>
            <a:r>
              <a:rPr spc="-5" dirty="0"/>
              <a:t>Tim</a:t>
            </a:r>
            <a:r>
              <a:rPr spc="-10" dirty="0"/>
              <a:t>e</a:t>
            </a:r>
            <a:r>
              <a:rPr dirty="0"/>
              <a:t>-</a:t>
            </a:r>
            <a:r>
              <a:rPr spc="-10" dirty="0"/>
              <a:t>D</a:t>
            </a:r>
            <a:r>
              <a:rPr spc="-5" dirty="0"/>
              <a:t>i</a:t>
            </a:r>
            <a:r>
              <a:rPr spc="-10" dirty="0"/>
              <a:t>sc</a:t>
            </a:r>
            <a:r>
              <a:rPr dirty="0"/>
              <a:t>r</a:t>
            </a:r>
            <a:r>
              <a:rPr spc="-10" dirty="0"/>
              <a:t>e</a:t>
            </a:r>
            <a:r>
              <a:rPr dirty="0"/>
              <a:t>t</a:t>
            </a:r>
            <a:r>
              <a:rPr spc="-5" dirty="0"/>
              <a:t>i</a:t>
            </a:r>
            <a:r>
              <a:rPr spc="-10" dirty="0"/>
              <a:t>za</a:t>
            </a:r>
            <a:r>
              <a:rPr dirty="0"/>
              <a:t>t</a:t>
            </a:r>
            <a:r>
              <a:rPr spc="-5" dirty="0"/>
              <a:t>i</a:t>
            </a:r>
            <a:r>
              <a:rPr spc="-14" dirty="0"/>
              <a:t>o</a:t>
            </a:r>
            <a:r>
              <a:rPr dirty="0"/>
              <a:t>n</a:t>
            </a:r>
          </a:p>
        </p:txBody>
      </p:sp>
      <p:sp>
        <p:nvSpPr>
          <p:cNvPr id="51" name="object 51"/>
          <p:cNvSpPr txBox="1">
            <a:spLocks noGrp="1"/>
          </p:cNvSpPr>
          <p:nvPr>
            <p:ph type="sldNum" sz="quarter" idx="12"/>
          </p:nvPr>
        </p:nvSpPr>
        <p:spPr>
          <a:prstGeom prst="rect">
            <a:avLst/>
          </a:prstGeom>
        </p:spPr>
        <p:txBody>
          <a:bodyPr vert="horz" wrap="square" lIns="0" tIns="0" rIns="0" bIns="0" rtlCol="0">
            <a:spAutoFit/>
          </a:bodyPr>
          <a:lstStyle/>
          <a:p>
            <a:pPr marL="24204"/>
            <a:fld id="{81D60167-4931-47E6-BA6A-407CBD079E47}" type="slidenum">
              <a:rPr dirty="0"/>
              <a:pPr marL="24204"/>
              <a:t>23</a:t>
            </a:fld>
            <a:endParaRPr dirty="0"/>
          </a:p>
        </p:txBody>
      </p:sp>
      <p:sp>
        <p:nvSpPr>
          <p:cNvPr id="37" name="object 37"/>
          <p:cNvSpPr txBox="1"/>
          <p:nvPr/>
        </p:nvSpPr>
        <p:spPr>
          <a:xfrm>
            <a:off x="5876084" y="4629969"/>
            <a:ext cx="2329703" cy="733086"/>
          </a:xfrm>
          <a:prstGeom prst="rect">
            <a:avLst/>
          </a:prstGeom>
        </p:spPr>
        <p:txBody>
          <a:bodyPr vert="horz" wrap="square" lIns="0" tIns="0" rIns="0" bIns="0" rtlCol="0">
            <a:spAutoFit/>
          </a:bodyPr>
          <a:lstStyle/>
          <a:p>
            <a:pPr marL="833816"/>
            <a:r>
              <a:rPr sz="2573" spc="321" baseline="15432" dirty="0">
                <a:latin typeface="Lucida Sans Unicode"/>
                <a:cs typeface="Lucida Sans Unicode"/>
              </a:rPr>
              <a:t>R</a:t>
            </a:r>
            <a:r>
              <a:rPr sz="2573" spc="-250" baseline="15432" dirty="0">
                <a:latin typeface="Lucida Sans Unicode"/>
                <a:cs typeface="Lucida Sans Unicode"/>
              </a:rPr>
              <a:t>e</a:t>
            </a:r>
            <a:r>
              <a:rPr sz="2573" spc="-78" baseline="15432" dirty="0">
                <a:latin typeface="Lucida Sans Unicode"/>
                <a:cs typeface="Lucida Sans Unicode"/>
              </a:rPr>
              <a:t>a</a:t>
            </a:r>
            <a:r>
              <a:rPr sz="2573" spc="-214" baseline="15432" dirty="0">
                <a:latin typeface="Lucida Sans Unicode"/>
                <a:cs typeface="Lucida Sans Unicode"/>
              </a:rPr>
              <a:t>c</a:t>
            </a:r>
            <a:r>
              <a:rPr sz="2573" spc="-143" baseline="15432" dirty="0">
                <a:latin typeface="Lucida Sans Unicode"/>
                <a:cs typeface="Lucida Sans Unicode"/>
              </a:rPr>
              <a:t>h</a:t>
            </a:r>
            <a:r>
              <a:rPr sz="1143" spc="5" dirty="0">
                <a:latin typeface="Garamond"/>
                <a:cs typeface="Garamond"/>
              </a:rPr>
              <a:t>[</a:t>
            </a:r>
            <a:r>
              <a:rPr sz="1143" spc="43" dirty="0">
                <a:latin typeface="Garamond"/>
                <a:cs typeface="Garamond"/>
              </a:rPr>
              <a:t>0,</a:t>
            </a:r>
            <a:r>
              <a:rPr sz="1143" spc="24" dirty="0">
                <a:latin typeface="Garamond"/>
                <a:cs typeface="Garamond"/>
              </a:rPr>
              <a:t>3</a:t>
            </a:r>
            <a:r>
              <a:rPr sz="1143" spc="-176" dirty="0">
                <a:latin typeface="Lucida Sans Unicode"/>
                <a:cs typeface="Lucida Sans Unicode"/>
              </a:rPr>
              <a:t>δ</a:t>
            </a:r>
            <a:r>
              <a:rPr sz="1143" spc="5" dirty="0">
                <a:latin typeface="Garamond"/>
                <a:cs typeface="Garamond"/>
              </a:rPr>
              <a:t>]</a:t>
            </a:r>
            <a:r>
              <a:rPr sz="2573" spc="229" baseline="15432" dirty="0">
                <a:latin typeface="Garamond"/>
                <a:cs typeface="Garamond"/>
              </a:rPr>
              <a:t>(</a:t>
            </a:r>
            <a:r>
              <a:rPr sz="2573" spc="507" baseline="15432" dirty="0">
                <a:latin typeface="Lucida Sans Unicode"/>
                <a:cs typeface="Lucida Sans Unicode"/>
              </a:rPr>
              <a:t>X</a:t>
            </a:r>
            <a:r>
              <a:rPr sz="1143" spc="167" dirty="0">
                <a:latin typeface="Lucida Sans Unicode"/>
                <a:cs typeface="Lucida Sans Unicode"/>
              </a:rPr>
              <a:t>I</a:t>
            </a:r>
            <a:r>
              <a:rPr sz="1143" spc="-19" dirty="0">
                <a:latin typeface="Lucida Sans Unicode"/>
                <a:cs typeface="Lucida Sans Unicode"/>
              </a:rPr>
              <a:t>n</a:t>
            </a:r>
            <a:r>
              <a:rPr sz="1143" spc="57" dirty="0">
                <a:latin typeface="Lucida Sans Unicode"/>
                <a:cs typeface="Lucida Sans Unicode"/>
              </a:rPr>
              <a:t>i</a:t>
            </a:r>
            <a:r>
              <a:rPr sz="2573" spc="235" baseline="15432" dirty="0">
                <a:latin typeface="Garamond"/>
                <a:cs typeface="Garamond"/>
              </a:rPr>
              <a:t>)</a:t>
            </a:r>
            <a:endParaRPr sz="2573" baseline="15432">
              <a:latin typeface="Garamond"/>
              <a:cs typeface="Garamond"/>
            </a:endParaRPr>
          </a:p>
          <a:p>
            <a:pPr marL="12102">
              <a:spcBef>
                <a:spcPts val="1568"/>
              </a:spcBef>
              <a:tabLst>
                <a:tab pos="573627" algn="l"/>
                <a:tab pos="1124260" algn="l"/>
              </a:tabLst>
            </a:pPr>
            <a:r>
              <a:rPr sz="1715" spc="48" dirty="0">
                <a:latin typeface="Garamond"/>
                <a:cs typeface="Garamond"/>
              </a:rPr>
              <a:t>2</a:t>
            </a:r>
            <a:r>
              <a:rPr sz="1715" spc="-257" dirty="0">
                <a:latin typeface="Lucida Sans Unicode"/>
                <a:cs typeface="Lucida Sans Unicode"/>
              </a:rPr>
              <a:t>δ	</a:t>
            </a:r>
            <a:r>
              <a:rPr sz="1715" spc="48" dirty="0">
                <a:latin typeface="Garamond"/>
                <a:cs typeface="Garamond"/>
              </a:rPr>
              <a:t>3</a:t>
            </a:r>
            <a:r>
              <a:rPr sz="1715" spc="-257" dirty="0">
                <a:latin typeface="Lucida Sans Unicode"/>
                <a:cs typeface="Lucida Sans Unicode"/>
              </a:rPr>
              <a:t>δ	</a:t>
            </a:r>
            <a:r>
              <a:rPr sz="1715" spc="157" dirty="0">
                <a:latin typeface="Garamond"/>
                <a:cs typeface="Garamond"/>
              </a:rPr>
              <a:t>t</a:t>
            </a:r>
            <a:endParaRPr sz="1715">
              <a:latin typeface="Garamond"/>
              <a:cs typeface="Garamond"/>
            </a:endParaRPr>
          </a:p>
        </p:txBody>
      </p:sp>
      <p:sp>
        <p:nvSpPr>
          <p:cNvPr id="38" name="object 38"/>
          <p:cNvSpPr txBox="1"/>
          <p:nvPr/>
        </p:nvSpPr>
        <p:spPr>
          <a:xfrm>
            <a:off x="5363427" y="5151339"/>
            <a:ext cx="121024" cy="263918"/>
          </a:xfrm>
          <a:prstGeom prst="rect">
            <a:avLst/>
          </a:prstGeom>
        </p:spPr>
        <p:txBody>
          <a:bodyPr vert="horz" wrap="square" lIns="0" tIns="0" rIns="0" bIns="0" rtlCol="0">
            <a:spAutoFit/>
          </a:bodyPr>
          <a:lstStyle/>
          <a:p>
            <a:pPr marL="12102"/>
            <a:r>
              <a:rPr sz="1715" spc="-257" dirty="0">
                <a:latin typeface="Lucida Sans Unicode"/>
                <a:cs typeface="Lucida Sans Unicode"/>
              </a:rPr>
              <a:t>δ</a:t>
            </a:r>
            <a:endParaRPr sz="1715">
              <a:latin typeface="Lucida Sans Unicode"/>
              <a:cs typeface="Lucida Sans Unicode"/>
            </a:endParaRPr>
          </a:p>
        </p:txBody>
      </p:sp>
      <p:sp>
        <p:nvSpPr>
          <p:cNvPr id="39" name="object 39"/>
          <p:cNvSpPr txBox="1"/>
          <p:nvPr/>
        </p:nvSpPr>
        <p:spPr>
          <a:xfrm>
            <a:off x="4826082" y="5151339"/>
            <a:ext cx="133126" cy="263918"/>
          </a:xfrm>
          <a:prstGeom prst="rect">
            <a:avLst/>
          </a:prstGeom>
        </p:spPr>
        <p:txBody>
          <a:bodyPr vert="horz" wrap="square" lIns="0" tIns="0" rIns="0" bIns="0" rtlCol="0">
            <a:spAutoFit/>
          </a:bodyPr>
          <a:lstStyle/>
          <a:p>
            <a:pPr marL="12102"/>
            <a:r>
              <a:rPr sz="1715" spc="48" dirty="0">
                <a:latin typeface="Garamond"/>
                <a:cs typeface="Garamond"/>
              </a:rPr>
              <a:t>0</a:t>
            </a:r>
            <a:endParaRPr sz="1715">
              <a:latin typeface="Garamond"/>
              <a:cs typeface="Garamond"/>
            </a:endParaRPr>
          </a:p>
        </p:txBody>
      </p:sp>
      <p:sp>
        <p:nvSpPr>
          <p:cNvPr id="40" name="object 40"/>
          <p:cNvSpPr txBox="1"/>
          <p:nvPr/>
        </p:nvSpPr>
        <p:spPr>
          <a:xfrm>
            <a:off x="5051187" y="4264580"/>
            <a:ext cx="263831" cy="263918"/>
          </a:xfrm>
          <a:prstGeom prst="rect">
            <a:avLst/>
          </a:prstGeom>
        </p:spPr>
        <p:txBody>
          <a:bodyPr vert="horz" wrap="square" lIns="0" tIns="0" rIns="0" bIns="0" rtlCol="0">
            <a:spAutoFit/>
          </a:bodyPr>
          <a:lstStyle/>
          <a:p>
            <a:pPr marL="12102"/>
            <a:r>
              <a:rPr sz="1715" spc="-5" dirty="0">
                <a:latin typeface="Symbol"/>
                <a:cs typeface="Symbol"/>
              </a:rPr>
              <a:t></a:t>
            </a:r>
            <a:r>
              <a:rPr sz="1715" spc="42" baseline="-23148" dirty="0">
                <a:latin typeface="Garamond"/>
                <a:cs typeface="Garamond"/>
              </a:rPr>
              <a:t>0</a:t>
            </a:r>
            <a:endParaRPr sz="1715" baseline="-23148">
              <a:latin typeface="Garamond"/>
              <a:cs typeface="Garamond"/>
            </a:endParaRPr>
          </a:p>
        </p:txBody>
      </p:sp>
      <p:sp>
        <p:nvSpPr>
          <p:cNvPr id="41" name="object 41"/>
          <p:cNvSpPr txBox="1"/>
          <p:nvPr/>
        </p:nvSpPr>
        <p:spPr>
          <a:xfrm>
            <a:off x="5533345" y="4016239"/>
            <a:ext cx="263831" cy="263918"/>
          </a:xfrm>
          <a:prstGeom prst="rect">
            <a:avLst/>
          </a:prstGeom>
        </p:spPr>
        <p:txBody>
          <a:bodyPr vert="horz" wrap="square" lIns="0" tIns="0" rIns="0" bIns="0" rtlCol="0">
            <a:spAutoFit/>
          </a:bodyPr>
          <a:lstStyle/>
          <a:p>
            <a:pPr marL="12102"/>
            <a:r>
              <a:rPr sz="1715" spc="-5" dirty="0">
                <a:latin typeface="Symbol"/>
                <a:cs typeface="Symbol"/>
              </a:rPr>
              <a:t></a:t>
            </a:r>
            <a:r>
              <a:rPr sz="1715" spc="42" baseline="-23148" dirty="0">
                <a:latin typeface="Garamond"/>
                <a:cs typeface="Garamond"/>
              </a:rPr>
              <a:t>1</a:t>
            </a:r>
            <a:endParaRPr sz="1715" baseline="-23148">
              <a:latin typeface="Garamond"/>
              <a:cs typeface="Garamond"/>
            </a:endParaRPr>
          </a:p>
        </p:txBody>
      </p:sp>
      <p:sp>
        <p:nvSpPr>
          <p:cNvPr id="42" name="object 42"/>
          <p:cNvSpPr txBox="1"/>
          <p:nvPr/>
        </p:nvSpPr>
        <p:spPr>
          <a:xfrm>
            <a:off x="6108450" y="3464372"/>
            <a:ext cx="191822" cy="263918"/>
          </a:xfrm>
          <a:prstGeom prst="rect">
            <a:avLst/>
          </a:prstGeom>
        </p:spPr>
        <p:txBody>
          <a:bodyPr vert="horz" wrap="square" lIns="0" tIns="0" rIns="0" bIns="0" rtlCol="0">
            <a:spAutoFit/>
          </a:bodyPr>
          <a:lstStyle/>
          <a:p>
            <a:pPr marL="12102"/>
            <a:r>
              <a:rPr sz="1715" dirty="0">
                <a:latin typeface="Symbol"/>
                <a:cs typeface="Symbol"/>
              </a:rPr>
              <a:t></a:t>
            </a:r>
            <a:endParaRPr sz="1715">
              <a:latin typeface="Symbol"/>
              <a:cs typeface="Symbol"/>
            </a:endParaRPr>
          </a:p>
        </p:txBody>
      </p:sp>
      <p:sp>
        <p:nvSpPr>
          <p:cNvPr id="43" name="object 43"/>
          <p:cNvSpPr txBox="1"/>
          <p:nvPr/>
        </p:nvSpPr>
        <p:spPr>
          <a:xfrm>
            <a:off x="6275462" y="3595217"/>
            <a:ext cx="96819" cy="175882"/>
          </a:xfrm>
          <a:prstGeom prst="rect">
            <a:avLst/>
          </a:prstGeom>
        </p:spPr>
        <p:txBody>
          <a:bodyPr vert="horz" wrap="square" lIns="0" tIns="0" rIns="0" bIns="0" rtlCol="0">
            <a:spAutoFit/>
          </a:bodyPr>
          <a:lstStyle/>
          <a:p>
            <a:pPr marL="12102"/>
            <a:r>
              <a:rPr sz="1143" spc="29" dirty="0">
                <a:latin typeface="Garamond"/>
                <a:cs typeface="Garamond"/>
              </a:rPr>
              <a:t>2</a:t>
            </a:r>
            <a:endParaRPr sz="1143">
              <a:latin typeface="Garamond"/>
              <a:cs typeface="Garamond"/>
            </a:endParaRPr>
          </a:p>
        </p:txBody>
      </p:sp>
      <p:sp>
        <p:nvSpPr>
          <p:cNvPr id="44" name="object 44"/>
          <p:cNvSpPr txBox="1"/>
          <p:nvPr/>
        </p:nvSpPr>
        <p:spPr>
          <a:xfrm>
            <a:off x="1843092" y="3927857"/>
            <a:ext cx="555498" cy="293285"/>
          </a:xfrm>
          <a:prstGeom prst="rect">
            <a:avLst/>
          </a:prstGeom>
        </p:spPr>
        <p:txBody>
          <a:bodyPr vert="horz" wrap="square" lIns="0" tIns="0" rIns="0" bIns="0" rtlCol="0">
            <a:spAutoFit/>
          </a:bodyPr>
          <a:lstStyle/>
          <a:p>
            <a:pPr marL="12102"/>
            <a:r>
              <a:rPr sz="2859" spc="-50" baseline="8333" dirty="0">
                <a:latin typeface="Garamond"/>
                <a:cs typeface="Garamond"/>
              </a:rPr>
              <a:t>Ω</a:t>
            </a:r>
            <a:r>
              <a:rPr sz="1334" i="1" spc="176" dirty="0">
                <a:latin typeface="Arial"/>
                <a:cs typeface="Arial"/>
              </a:rPr>
              <a:t>k</a:t>
            </a:r>
            <a:r>
              <a:rPr sz="1334" spc="105" dirty="0">
                <a:latin typeface="Lucida Sans Unicode"/>
                <a:cs typeface="Lucida Sans Unicode"/>
              </a:rPr>
              <a:t>+</a:t>
            </a:r>
            <a:r>
              <a:rPr sz="1334" spc="-86" dirty="0">
                <a:latin typeface="Lucida Sans Unicode"/>
                <a:cs typeface="Lucida Sans Unicode"/>
              </a:rPr>
              <a:t>1</a:t>
            </a:r>
            <a:endParaRPr sz="1334">
              <a:latin typeface="Lucida Sans Unicode"/>
              <a:cs typeface="Lucida Sans Unicode"/>
            </a:endParaRPr>
          </a:p>
        </p:txBody>
      </p:sp>
      <p:sp>
        <p:nvSpPr>
          <p:cNvPr id="45" name="object 45"/>
          <p:cNvSpPr txBox="1"/>
          <p:nvPr/>
        </p:nvSpPr>
        <p:spPr>
          <a:xfrm>
            <a:off x="2631683" y="3927857"/>
            <a:ext cx="1106760" cy="293285"/>
          </a:xfrm>
          <a:prstGeom prst="rect">
            <a:avLst/>
          </a:prstGeom>
        </p:spPr>
        <p:txBody>
          <a:bodyPr vert="horz" wrap="square" lIns="0" tIns="0" rIns="0" bIns="0" rtlCol="0">
            <a:spAutoFit/>
          </a:bodyPr>
          <a:lstStyle/>
          <a:p>
            <a:pPr marL="12102">
              <a:tabLst>
                <a:tab pos="444742" algn="l"/>
                <a:tab pos="813243" algn="l"/>
              </a:tabLst>
            </a:pPr>
            <a:r>
              <a:rPr sz="1906" spc="214" dirty="0">
                <a:latin typeface="Garamond"/>
                <a:cs typeface="Garamond"/>
              </a:rPr>
              <a:t>=	</a:t>
            </a:r>
            <a:r>
              <a:rPr sz="1906" spc="-172" dirty="0">
                <a:latin typeface="Lucida Sans Unicode"/>
                <a:cs typeface="Lucida Sans Unicode"/>
              </a:rPr>
              <a:t>e	</a:t>
            </a:r>
            <a:r>
              <a:rPr sz="1906" spc="-24" dirty="0">
                <a:latin typeface="Garamond"/>
                <a:cs typeface="Garamond"/>
              </a:rPr>
              <a:t>Ω</a:t>
            </a:r>
            <a:r>
              <a:rPr sz="2001" i="1" spc="207" baseline="-11904" dirty="0">
                <a:latin typeface="Arial"/>
                <a:cs typeface="Arial"/>
              </a:rPr>
              <a:t>k</a:t>
            </a:r>
            <a:endParaRPr sz="2001" baseline="-11904">
              <a:latin typeface="Arial"/>
              <a:cs typeface="Arial"/>
            </a:endParaRPr>
          </a:p>
        </p:txBody>
      </p:sp>
      <p:sp>
        <p:nvSpPr>
          <p:cNvPr id="46" name="object 46"/>
          <p:cNvSpPr txBox="1"/>
          <p:nvPr/>
        </p:nvSpPr>
        <p:spPr>
          <a:xfrm>
            <a:off x="3177741" y="3894423"/>
            <a:ext cx="259595" cy="205313"/>
          </a:xfrm>
          <a:prstGeom prst="rect">
            <a:avLst/>
          </a:prstGeom>
        </p:spPr>
        <p:txBody>
          <a:bodyPr vert="horz" wrap="square" lIns="0" tIns="0" rIns="0" bIns="0" rtlCol="0">
            <a:spAutoFit/>
          </a:bodyPr>
          <a:lstStyle/>
          <a:p>
            <a:pPr marL="12102"/>
            <a:r>
              <a:rPr sz="1334" i="1" spc="257" dirty="0">
                <a:latin typeface="Arial"/>
                <a:cs typeface="Arial"/>
              </a:rPr>
              <a:t>A</a:t>
            </a:r>
            <a:r>
              <a:rPr sz="1334" i="1" spc="-52" dirty="0">
                <a:latin typeface="Arial"/>
                <a:cs typeface="Arial"/>
              </a:rPr>
              <a:t>δ</a:t>
            </a:r>
            <a:endParaRPr sz="1334">
              <a:latin typeface="Arial"/>
              <a:cs typeface="Arial"/>
            </a:endParaRPr>
          </a:p>
        </p:txBody>
      </p:sp>
      <p:sp>
        <p:nvSpPr>
          <p:cNvPr id="47" name="object 47"/>
          <p:cNvSpPr/>
          <p:nvPr/>
        </p:nvSpPr>
        <p:spPr>
          <a:xfrm>
            <a:off x="5442318" y="4327637"/>
            <a:ext cx="569294" cy="562032"/>
          </a:xfrm>
          <a:prstGeom prst="rect">
            <a:avLst/>
          </a:prstGeom>
          <a:blipFill>
            <a:blip r:embed="rId4" cstate="print"/>
            <a:stretch>
              <a:fillRect/>
            </a:stretch>
          </a:blipFill>
        </p:spPr>
        <p:txBody>
          <a:bodyPr wrap="square" lIns="0" tIns="0" rIns="0" bIns="0" rtlCol="0"/>
          <a:lstStyle/>
          <a:p>
            <a:endParaRPr sz="1906"/>
          </a:p>
        </p:txBody>
      </p:sp>
      <p:sp>
        <p:nvSpPr>
          <p:cNvPr id="48" name="object 48"/>
          <p:cNvSpPr/>
          <p:nvPr/>
        </p:nvSpPr>
        <p:spPr>
          <a:xfrm>
            <a:off x="5442318" y="4327637"/>
            <a:ext cx="569416" cy="562154"/>
          </a:xfrm>
          <a:custGeom>
            <a:avLst/>
            <a:gdLst/>
            <a:ahLst/>
            <a:cxnLst/>
            <a:rect l="l" t="t" r="r" b="b"/>
            <a:pathLst>
              <a:path w="597534" h="589914">
                <a:moveTo>
                  <a:pt x="0" y="0"/>
                </a:moveTo>
                <a:lnTo>
                  <a:pt x="0" y="589787"/>
                </a:lnTo>
                <a:lnTo>
                  <a:pt x="597407" y="589787"/>
                </a:lnTo>
                <a:lnTo>
                  <a:pt x="597407" y="0"/>
                </a:lnTo>
                <a:lnTo>
                  <a:pt x="0" y="0"/>
                </a:lnTo>
                <a:close/>
              </a:path>
            </a:pathLst>
          </a:custGeom>
          <a:ln w="28574">
            <a:solidFill>
              <a:srgbClr val="007F00"/>
            </a:solidFill>
          </a:ln>
        </p:spPr>
        <p:txBody>
          <a:bodyPr wrap="square" lIns="0" tIns="0" rIns="0" bIns="0" rtlCol="0"/>
          <a:lstStyle/>
          <a:p>
            <a:endParaRPr sz="1906"/>
          </a:p>
        </p:txBody>
      </p:sp>
      <p:sp>
        <p:nvSpPr>
          <p:cNvPr id="49" name="object 49"/>
          <p:cNvSpPr/>
          <p:nvPr/>
        </p:nvSpPr>
        <p:spPr>
          <a:xfrm>
            <a:off x="6010161" y="3759795"/>
            <a:ext cx="551866" cy="962862"/>
          </a:xfrm>
          <a:prstGeom prst="rect">
            <a:avLst/>
          </a:prstGeom>
          <a:blipFill>
            <a:blip r:embed="rId5" cstate="print"/>
            <a:stretch>
              <a:fillRect/>
            </a:stretch>
          </a:blipFill>
        </p:spPr>
        <p:txBody>
          <a:bodyPr wrap="square" lIns="0" tIns="0" rIns="0" bIns="0" rtlCol="0"/>
          <a:lstStyle/>
          <a:p>
            <a:endParaRPr sz="1906"/>
          </a:p>
        </p:txBody>
      </p:sp>
      <p:sp>
        <p:nvSpPr>
          <p:cNvPr id="50" name="object 50"/>
          <p:cNvSpPr/>
          <p:nvPr/>
        </p:nvSpPr>
        <p:spPr>
          <a:xfrm>
            <a:off x="6010160" y="3759795"/>
            <a:ext cx="551867" cy="963346"/>
          </a:xfrm>
          <a:custGeom>
            <a:avLst/>
            <a:gdLst/>
            <a:ahLst/>
            <a:cxnLst/>
            <a:rect l="l" t="t" r="r" b="b"/>
            <a:pathLst>
              <a:path w="579120" h="1010920">
                <a:moveTo>
                  <a:pt x="0" y="0"/>
                </a:moveTo>
                <a:lnTo>
                  <a:pt x="0" y="1010411"/>
                </a:lnTo>
                <a:lnTo>
                  <a:pt x="579119" y="1010411"/>
                </a:lnTo>
                <a:lnTo>
                  <a:pt x="579119" y="0"/>
                </a:lnTo>
                <a:lnTo>
                  <a:pt x="0" y="0"/>
                </a:lnTo>
                <a:close/>
              </a:path>
            </a:pathLst>
          </a:custGeom>
          <a:ln w="28574">
            <a:solidFill>
              <a:srgbClr val="007F00"/>
            </a:solidFill>
          </a:ln>
        </p:spPr>
        <p:txBody>
          <a:bodyPr wrap="square" lIns="0" tIns="0" rIns="0" bIns="0" rtlCol="0"/>
          <a:lstStyle/>
          <a:p>
            <a:endParaRPr sz="1906"/>
          </a:p>
        </p:txBody>
      </p:sp>
    </p:spTree>
    <p:extLst>
      <p:ext uri="{BB962C8B-B14F-4D97-AF65-F5344CB8AC3E}">
        <p14:creationId xmlns:p14="http://schemas.microsoft.com/office/powerpoint/2010/main" val="27503547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nchor="b">
            <a:spAutoFit/>
          </a:bodyPr>
          <a:lstStyle/>
          <a:p>
            <a:pPr marL="65350"/>
            <a:r>
              <a:rPr spc="-5" dirty="0"/>
              <a:t>Tim</a:t>
            </a:r>
            <a:r>
              <a:rPr spc="-10" dirty="0"/>
              <a:t>e</a:t>
            </a:r>
            <a:r>
              <a:rPr dirty="0"/>
              <a:t>-D</a:t>
            </a:r>
            <a:r>
              <a:rPr spc="-14" dirty="0"/>
              <a:t>i</a:t>
            </a:r>
            <a:r>
              <a:rPr spc="-10" dirty="0"/>
              <a:t>sc</a:t>
            </a:r>
            <a:r>
              <a:rPr dirty="0"/>
              <a:t>r</a:t>
            </a:r>
            <a:r>
              <a:rPr spc="-10" dirty="0"/>
              <a:t>e</a:t>
            </a:r>
            <a:r>
              <a:rPr dirty="0"/>
              <a:t>t</a:t>
            </a:r>
            <a:r>
              <a:rPr spc="-5" dirty="0"/>
              <a:t>i</a:t>
            </a:r>
            <a:r>
              <a:rPr spc="5" dirty="0"/>
              <a:t>z</a:t>
            </a:r>
            <a:r>
              <a:rPr spc="-19" dirty="0"/>
              <a:t>a</a:t>
            </a:r>
            <a:r>
              <a:rPr dirty="0"/>
              <a:t>t</a:t>
            </a:r>
            <a:r>
              <a:rPr spc="-5" dirty="0"/>
              <a:t>i</a:t>
            </a:r>
            <a:r>
              <a:rPr spc="-14" dirty="0"/>
              <a:t>o</a:t>
            </a:r>
            <a:r>
              <a:rPr dirty="0"/>
              <a:t>n</a:t>
            </a:r>
            <a:r>
              <a:rPr spc="-5" dirty="0"/>
              <a:t> </a:t>
            </a:r>
            <a:r>
              <a:rPr dirty="0"/>
              <a:t>w</a:t>
            </a:r>
            <a:r>
              <a:rPr spc="-14" dirty="0"/>
              <a:t>it</a:t>
            </a:r>
            <a:r>
              <a:rPr dirty="0"/>
              <a:t>h</a:t>
            </a:r>
            <a:r>
              <a:rPr spc="-5" dirty="0"/>
              <a:t> </a:t>
            </a:r>
            <a:r>
              <a:rPr dirty="0"/>
              <a:t>C</a:t>
            </a:r>
            <a:r>
              <a:rPr spc="-14" dirty="0"/>
              <a:t>o</a:t>
            </a:r>
            <a:r>
              <a:rPr spc="-5" dirty="0"/>
              <a:t>n</a:t>
            </a:r>
            <a:r>
              <a:rPr spc="-19" dirty="0"/>
              <a:t>v</a:t>
            </a:r>
            <a:r>
              <a:rPr spc="-10" dirty="0"/>
              <a:t>e</a:t>
            </a:r>
            <a:r>
              <a:rPr dirty="0"/>
              <a:t>x</a:t>
            </a:r>
            <a:r>
              <a:rPr spc="-10" dirty="0"/>
              <a:t> </a:t>
            </a:r>
            <a:r>
              <a:rPr dirty="0"/>
              <a:t>H</a:t>
            </a:r>
            <a:r>
              <a:rPr spc="-5" dirty="0"/>
              <a:t>ul</a:t>
            </a:r>
            <a:r>
              <a:rPr dirty="0"/>
              <a:t>l</a:t>
            </a:r>
          </a:p>
        </p:txBody>
      </p:sp>
      <p:sp>
        <p:nvSpPr>
          <p:cNvPr id="30" name="object 30"/>
          <p:cNvSpPr txBox="1">
            <a:spLocks noGrp="1"/>
          </p:cNvSpPr>
          <p:nvPr>
            <p:ph type="sldNum" sz="quarter" idx="12"/>
          </p:nvPr>
        </p:nvSpPr>
        <p:spPr>
          <a:prstGeom prst="rect">
            <a:avLst/>
          </a:prstGeom>
        </p:spPr>
        <p:txBody>
          <a:bodyPr vert="horz" wrap="square" lIns="0" tIns="0" rIns="0" bIns="0" rtlCol="0">
            <a:spAutoFit/>
          </a:bodyPr>
          <a:lstStyle/>
          <a:p>
            <a:pPr marL="24204"/>
            <a:fld id="{81D60167-4931-47E6-BA6A-407CBD079E47}" type="slidenum">
              <a:rPr dirty="0"/>
              <a:pPr marL="24204"/>
              <a:t>24</a:t>
            </a:fld>
            <a:endParaRPr dirty="0"/>
          </a:p>
        </p:txBody>
      </p:sp>
      <p:sp>
        <p:nvSpPr>
          <p:cNvPr id="5" name="object 5"/>
          <p:cNvSpPr/>
          <p:nvPr/>
        </p:nvSpPr>
        <p:spPr>
          <a:xfrm>
            <a:off x="585787" y="1274360"/>
            <a:ext cx="124049" cy="124654"/>
          </a:xfrm>
          <a:custGeom>
            <a:avLst/>
            <a:gdLst/>
            <a:ahLst/>
            <a:cxnLst/>
            <a:rect l="l" t="t" r="r" b="b"/>
            <a:pathLst>
              <a:path w="130175" h="130810">
                <a:moveTo>
                  <a:pt x="129985" y="54608"/>
                </a:moveTo>
                <a:lnTo>
                  <a:pt x="103873" y="13016"/>
                </a:lnTo>
                <a:lnTo>
                  <a:pt x="65481" y="0"/>
                </a:lnTo>
                <a:lnTo>
                  <a:pt x="62204" y="88"/>
                </a:lnTo>
                <a:lnTo>
                  <a:pt x="25380" y="13456"/>
                </a:lnTo>
                <a:lnTo>
                  <a:pt x="887" y="55494"/>
                </a:lnTo>
                <a:lnTo>
                  <a:pt x="0" y="69744"/>
                </a:lnTo>
                <a:lnTo>
                  <a:pt x="1836" y="81660"/>
                </a:lnTo>
                <a:lnTo>
                  <a:pt x="23041" y="115556"/>
                </a:lnTo>
                <a:lnTo>
                  <a:pt x="72112" y="130753"/>
                </a:lnTo>
                <a:lnTo>
                  <a:pt x="83377" y="128537"/>
                </a:lnTo>
                <a:lnTo>
                  <a:pt x="117496" y="105345"/>
                </a:lnTo>
                <a:lnTo>
                  <a:pt x="129985" y="54608"/>
                </a:lnTo>
                <a:close/>
              </a:path>
            </a:pathLst>
          </a:custGeom>
          <a:solidFill>
            <a:srgbClr val="000000"/>
          </a:solidFill>
        </p:spPr>
        <p:txBody>
          <a:bodyPr wrap="square" lIns="0" tIns="0" rIns="0" bIns="0" rtlCol="0"/>
          <a:lstStyle/>
          <a:p>
            <a:endParaRPr sz="1906"/>
          </a:p>
        </p:txBody>
      </p:sp>
      <p:sp>
        <p:nvSpPr>
          <p:cNvPr id="6" name="object 6"/>
          <p:cNvSpPr txBox="1"/>
          <p:nvPr/>
        </p:nvSpPr>
        <p:spPr>
          <a:xfrm>
            <a:off x="872762" y="1172138"/>
            <a:ext cx="4007694" cy="351956"/>
          </a:xfrm>
          <a:prstGeom prst="rect">
            <a:avLst/>
          </a:prstGeom>
        </p:spPr>
        <p:txBody>
          <a:bodyPr vert="horz" wrap="square" lIns="0" tIns="0" rIns="0" bIns="0" rtlCol="0">
            <a:spAutoFit/>
          </a:bodyPr>
          <a:lstStyle/>
          <a:p>
            <a:pPr marL="12102"/>
            <a:r>
              <a:rPr sz="2287" b="1" dirty="0">
                <a:latin typeface="Arial"/>
                <a:cs typeface="Arial"/>
              </a:rPr>
              <a:t>O</a:t>
            </a:r>
            <a:r>
              <a:rPr sz="2287" b="1" spc="-5" dirty="0">
                <a:latin typeface="Arial"/>
                <a:cs typeface="Arial"/>
              </a:rPr>
              <a:t>ve</a:t>
            </a:r>
            <a:r>
              <a:rPr sz="2287" b="1" dirty="0">
                <a:latin typeface="Arial"/>
                <a:cs typeface="Arial"/>
              </a:rPr>
              <a:t>r</a:t>
            </a:r>
            <a:r>
              <a:rPr sz="2287" b="1" spc="-5" dirty="0">
                <a:latin typeface="Arial"/>
                <a:cs typeface="Arial"/>
              </a:rPr>
              <a:t>app</a:t>
            </a:r>
            <a:r>
              <a:rPr sz="2287" b="1" dirty="0">
                <a:latin typeface="Arial"/>
                <a:cs typeface="Arial"/>
              </a:rPr>
              <a:t>r</a:t>
            </a:r>
            <a:r>
              <a:rPr sz="2287" b="1" spc="-5" dirty="0">
                <a:latin typeface="Arial"/>
                <a:cs typeface="Arial"/>
              </a:rPr>
              <a:t>ox</a:t>
            </a:r>
            <a:r>
              <a:rPr sz="2287" b="1" dirty="0">
                <a:latin typeface="Arial"/>
                <a:cs typeface="Arial"/>
              </a:rPr>
              <a:t>im</a:t>
            </a:r>
            <a:r>
              <a:rPr sz="2287" b="1" spc="-5" dirty="0">
                <a:latin typeface="Arial"/>
                <a:cs typeface="Arial"/>
              </a:rPr>
              <a:t>a</a:t>
            </a:r>
            <a:r>
              <a:rPr sz="2287" b="1" dirty="0">
                <a:latin typeface="Arial"/>
                <a:cs typeface="Arial"/>
              </a:rPr>
              <a:t>ti</a:t>
            </a:r>
            <a:r>
              <a:rPr sz="2287" b="1" spc="-5" dirty="0">
                <a:latin typeface="Arial"/>
                <a:cs typeface="Arial"/>
              </a:rPr>
              <a:t>n</a:t>
            </a:r>
            <a:r>
              <a:rPr sz="2287" b="1" dirty="0">
                <a:latin typeface="Arial"/>
                <a:cs typeface="Arial"/>
              </a:rPr>
              <a:t>g</a:t>
            </a:r>
            <a:r>
              <a:rPr sz="2287" b="1" spc="-24" dirty="0">
                <a:latin typeface="Arial"/>
                <a:cs typeface="Arial"/>
              </a:rPr>
              <a:t> </a:t>
            </a:r>
            <a:r>
              <a:rPr sz="2287" spc="286" dirty="0">
                <a:latin typeface="Lucida Sans Unicode"/>
                <a:cs typeface="Lucida Sans Unicode"/>
              </a:rPr>
              <a:t>R</a:t>
            </a:r>
            <a:r>
              <a:rPr sz="2287" spc="-218" dirty="0">
                <a:latin typeface="Lucida Sans Unicode"/>
                <a:cs typeface="Lucida Sans Unicode"/>
              </a:rPr>
              <a:t>e</a:t>
            </a:r>
            <a:r>
              <a:rPr sz="2287" spc="-62" dirty="0">
                <a:latin typeface="Lucida Sans Unicode"/>
                <a:cs typeface="Lucida Sans Unicode"/>
              </a:rPr>
              <a:t>a</a:t>
            </a:r>
            <a:r>
              <a:rPr sz="2287" spc="-200" dirty="0">
                <a:latin typeface="Lucida Sans Unicode"/>
                <a:cs typeface="Lucida Sans Unicode"/>
              </a:rPr>
              <a:t>c</a:t>
            </a:r>
            <a:r>
              <a:rPr sz="2287" spc="-119" dirty="0">
                <a:latin typeface="Lucida Sans Unicode"/>
                <a:cs typeface="Lucida Sans Unicode"/>
              </a:rPr>
              <a:t>h</a:t>
            </a:r>
            <a:r>
              <a:rPr sz="2287" baseline="-20833" dirty="0">
                <a:latin typeface="Garamond"/>
                <a:cs typeface="Garamond"/>
              </a:rPr>
              <a:t>[</a:t>
            </a:r>
            <a:r>
              <a:rPr sz="2287" spc="71" baseline="-20833" dirty="0">
                <a:latin typeface="Garamond"/>
                <a:cs typeface="Garamond"/>
              </a:rPr>
              <a:t>0</a:t>
            </a:r>
            <a:r>
              <a:rPr sz="2287" spc="129" baseline="-20833" dirty="0">
                <a:latin typeface="Garamond"/>
                <a:cs typeface="Garamond"/>
              </a:rPr>
              <a:t>,</a:t>
            </a:r>
            <a:r>
              <a:rPr sz="2287" spc="-364" baseline="-20833" dirty="0">
                <a:latin typeface="Lucida Sans Unicode"/>
                <a:cs typeface="Lucida Sans Unicode"/>
              </a:rPr>
              <a:t>δ</a:t>
            </a:r>
            <a:r>
              <a:rPr sz="2287" baseline="-20833" dirty="0">
                <a:latin typeface="Garamond"/>
                <a:cs typeface="Garamond"/>
              </a:rPr>
              <a:t>]</a:t>
            </a:r>
            <a:r>
              <a:rPr sz="2287" b="1" dirty="0">
                <a:latin typeface="Arial"/>
                <a:cs typeface="Arial"/>
              </a:rPr>
              <a:t>:</a:t>
            </a:r>
            <a:endParaRPr sz="2287">
              <a:latin typeface="Arial"/>
              <a:cs typeface="Arial"/>
            </a:endParaRPr>
          </a:p>
        </p:txBody>
      </p:sp>
      <p:sp>
        <p:nvSpPr>
          <p:cNvPr id="7" name="object 7"/>
          <p:cNvSpPr/>
          <p:nvPr/>
        </p:nvSpPr>
        <p:spPr>
          <a:xfrm>
            <a:off x="3818462" y="2182048"/>
            <a:ext cx="242652" cy="1699170"/>
          </a:xfrm>
          <a:custGeom>
            <a:avLst/>
            <a:gdLst/>
            <a:ahLst/>
            <a:cxnLst/>
            <a:rect l="l" t="t" r="r" b="b"/>
            <a:pathLst>
              <a:path w="254635" h="1783079">
                <a:moveTo>
                  <a:pt x="0" y="1783067"/>
                </a:moveTo>
                <a:lnTo>
                  <a:pt x="254507" y="0"/>
                </a:lnTo>
              </a:path>
            </a:pathLst>
          </a:custGeom>
          <a:ln w="33284">
            <a:solidFill>
              <a:srgbClr val="000000"/>
            </a:solidFill>
          </a:ln>
        </p:spPr>
        <p:txBody>
          <a:bodyPr wrap="square" lIns="0" tIns="0" rIns="0" bIns="0" rtlCol="0"/>
          <a:lstStyle/>
          <a:p>
            <a:endParaRPr sz="1906"/>
          </a:p>
        </p:txBody>
      </p:sp>
      <p:sp>
        <p:nvSpPr>
          <p:cNvPr id="8" name="object 8"/>
          <p:cNvSpPr/>
          <p:nvPr/>
        </p:nvSpPr>
        <p:spPr>
          <a:xfrm>
            <a:off x="3818461" y="3881206"/>
            <a:ext cx="970609" cy="0"/>
          </a:xfrm>
          <a:custGeom>
            <a:avLst/>
            <a:gdLst/>
            <a:ahLst/>
            <a:cxnLst/>
            <a:rect l="l" t="t" r="r" b="b"/>
            <a:pathLst>
              <a:path w="1018539">
                <a:moveTo>
                  <a:pt x="0" y="0"/>
                </a:moveTo>
                <a:lnTo>
                  <a:pt x="1018031" y="0"/>
                </a:lnTo>
              </a:path>
            </a:pathLst>
          </a:custGeom>
          <a:ln w="33284">
            <a:solidFill>
              <a:srgbClr val="000000"/>
            </a:solidFill>
          </a:ln>
        </p:spPr>
        <p:txBody>
          <a:bodyPr wrap="square" lIns="0" tIns="0" rIns="0" bIns="0" rtlCol="0"/>
          <a:lstStyle/>
          <a:p>
            <a:endParaRPr sz="1906"/>
          </a:p>
        </p:txBody>
      </p:sp>
      <p:sp>
        <p:nvSpPr>
          <p:cNvPr id="9" name="object 9"/>
          <p:cNvSpPr/>
          <p:nvPr/>
        </p:nvSpPr>
        <p:spPr>
          <a:xfrm>
            <a:off x="4060991" y="2182048"/>
            <a:ext cx="1212656" cy="242652"/>
          </a:xfrm>
          <a:custGeom>
            <a:avLst/>
            <a:gdLst/>
            <a:ahLst/>
            <a:cxnLst/>
            <a:rect l="l" t="t" r="r" b="b"/>
            <a:pathLst>
              <a:path w="1272539" h="254635">
                <a:moveTo>
                  <a:pt x="0" y="0"/>
                </a:moveTo>
                <a:lnTo>
                  <a:pt x="1272539" y="254495"/>
                </a:lnTo>
              </a:path>
            </a:pathLst>
          </a:custGeom>
          <a:ln w="33284">
            <a:solidFill>
              <a:srgbClr val="000000"/>
            </a:solidFill>
          </a:ln>
        </p:spPr>
        <p:txBody>
          <a:bodyPr wrap="square" lIns="0" tIns="0" rIns="0" bIns="0" rtlCol="0"/>
          <a:lstStyle/>
          <a:p>
            <a:endParaRPr sz="1906"/>
          </a:p>
        </p:txBody>
      </p:sp>
      <p:sp>
        <p:nvSpPr>
          <p:cNvPr id="10" name="object 10"/>
          <p:cNvSpPr/>
          <p:nvPr/>
        </p:nvSpPr>
        <p:spPr>
          <a:xfrm>
            <a:off x="4788585" y="2424567"/>
            <a:ext cx="485304" cy="1457123"/>
          </a:xfrm>
          <a:custGeom>
            <a:avLst/>
            <a:gdLst/>
            <a:ahLst/>
            <a:cxnLst/>
            <a:rect l="l" t="t" r="r" b="b"/>
            <a:pathLst>
              <a:path w="509270" h="1529079">
                <a:moveTo>
                  <a:pt x="0" y="1528571"/>
                </a:moveTo>
                <a:lnTo>
                  <a:pt x="509015" y="0"/>
                </a:lnTo>
              </a:path>
            </a:pathLst>
          </a:custGeom>
          <a:ln w="33284">
            <a:solidFill>
              <a:srgbClr val="000000"/>
            </a:solidFill>
          </a:ln>
        </p:spPr>
        <p:txBody>
          <a:bodyPr wrap="square" lIns="0" tIns="0" rIns="0" bIns="0" rtlCol="0"/>
          <a:lstStyle/>
          <a:p>
            <a:endParaRPr sz="1906"/>
          </a:p>
        </p:txBody>
      </p:sp>
      <p:sp>
        <p:nvSpPr>
          <p:cNvPr id="11" name="object 11"/>
          <p:cNvSpPr/>
          <p:nvPr/>
        </p:nvSpPr>
        <p:spPr>
          <a:xfrm>
            <a:off x="5630908" y="1866902"/>
            <a:ext cx="332815" cy="2287345"/>
          </a:xfrm>
          <a:custGeom>
            <a:avLst/>
            <a:gdLst/>
            <a:ahLst/>
            <a:cxnLst/>
            <a:rect l="l" t="t" r="r" b="b"/>
            <a:pathLst>
              <a:path w="349250" h="2400300">
                <a:moveTo>
                  <a:pt x="0" y="2400287"/>
                </a:moveTo>
                <a:lnTo>
                  <a:pt x="348995" y="0"/>
                </a:lnTo>
              </a:path>
            </a:pathLst>
          </a:custGeom>
          <a:ln w="33284">
            <a:solidFill>
              <a:srgbClr val="000000"/>
            </a:solidFill>
          </a:ln>
        </p:spPr>
        <p:txBody>
          <a:bodyPr wrap="square" lIns="0" tIns="0" rIns="0" bIns="0" rtlCol="0"/>
          <a:lstStyle/>
          <a:p>
            <a:endParaRPr sz="1906"/>
          </a:p>
        </p:txBody>
      </p:sp>
      <p:sp>
        <p:nvSpPr>
          <p:cNvPr id="12" name="object 12"/>
          <p:cNvSpPr/>
          <p:nvPr/>
        </p:nvSpPr>
        <p:spPr>
          <a:xfrm>
            <a:off x="5630908" y="4154235"/>
            <a:ext cx="1334890" cy="0"/>
          </a:xfrm>
          <a:custGeom>
            <a:avLst/>
            <a:gdLst/>
            <a:ahLst/>
            <a:cxnLst/>
            <a:rect l="l" t="t" r="r" b="b"/>
            <a:pathLst>
              <a:path w="1400809">
                <a:moveTo>
                  <a:pt x="0" y="0"/>
                </a:moveTo>
                <a:lnTo>
                  <a:pt x="1400555" y="0"/>
                </a:lnTo>
              </a:path>
            </a:pathLst>
          </a:custGeom>
          <a:ln w="33284">
            <a:solidFill>
              <a:srgbClr val="000000"/>
            </a:solidFill>
          </a:ln>
        </p:spPr>
        <p:txBody>
          <a:bodyPr wrap="square" lIns="0" tIns="0" rIns="0" bIns="0" rtlCol="0"/>
          <a:lstStyle/>
          <a:p>
            <a:endParaRPr sz="1906"/>
          </a:p>
        </p:txBody>
      </p:sp>
      <p:sp>
        <p:nvSpPr>
          <p:cNvPr id="13" name="object 13"/>
          <p:cNvSpPr/>
          <p:nvPr/>
        </p:nvSpPr>
        <p:spPr>
          <a:xfrm>
            <a:off x="5963481" y="1866902"/>
            <a:ext cx="1668914" cy="326764"/>
          </a:xfrm>
          <a:custGeom>
            <a:avLst/>
            <a:gdLst/>
            <a:ahLst/>
            <a:cxnLst/>
            <a:rect l="l" t="t" r="r" b="b"/>
            <a:pathLst>
              <a:path w="1751329" h="342900">
                <a:moveTo>
                  <a:pt x="0" y="0"/>
                </a:moveTo>
                <a:lnTo>
                  <a:pt x="1751075" y="342899"/>
                </a:lnTo>
              </a:path>
            </a:pathLst>
          </a:custGeom>
          <a:ln w="33284">
            <a:solidFill>
              <a:srgbClr val="000000"/>
            </a:solidFill>
          </a:ln>
        </p:spPr>
        <p:txBody>
          <a:bodyPr wrap="square" lIns="0" tIns="0" rIns="0" bIns="0" rtlCol="0"/>
          <a:lstStyle/>
          <a:p>
            <a:endParaRPr sz="1906"/>
          </a:p>
        </p:txBody>
      </p:sp>
      <p:sp>
        <p:nvSpPr>
          <p:cNvPr id="14" name="object 14"/>
          <p:cNvSpPr/>
          <p:nvPr/>
        </p:nvSpPr>
        <p:spPr>
          <a:xfrm>
            <a:off x="6965557" y="2193666"/>
            <a:ext cx="666840" cy="1960581"/>
          </a:xfrm>
          <a:custGeom>
            <a:avLst/>
            <a:gdLst/>
            <a:ahLst/>
            <a:cxnLst/>
            <a:rect l="l" t="t" r="r" b="b"/>
            <a:pathLst>
              <a:path w="699770" h="2057400">
                <a:moveTo>
                  <a:pt x="0" y="2057387"/>
                </a:moveTo>
                <a:lnTo>
                  <a:pt x="699515" y="0"/>
                </a:lnTo>
              </a:path>
            </a:pathLst>
          </a:custGeom>
          <a:ln w="33284">
            <a:solidFill>
              <a:srgbClr val="000000"/>
            </a:solidFill>
          </a:ln>
        </p:spPr>
        <p:txBody>
          <a:bodyPr wrap="square" lIns="0" tIns="0" rIns="0" bIns="0" rtlCol="0"/>
          <a:lstStyle/>
          <a:p>
            <a:endParaRPr sz="1906"/>
          </a:p>
        </p:txBody>
      </p:sp>
      <p:sp>
        <p:nvSpPr>
          <p:cNvPr id="15" name="object 15"/>
          <p:cNvSpPr/>
          <p:nvPr/>
        </p:nvSpPr>
        <p:spPr>
          <a:xfrm>
            <a:off x="3086510" y="2424566"/>
            <a:ext cx="9077" cy="0"/>
          </a:xfrm>
          <a:custGeom>
            <a:avLst/>
            <a:gdLst/>
            <a:ahLst/>
            <a:cxnLst/>
            <a:rect l="l" t="t" r="r" b="b"/>
            <a:pathLst>
              <a:path w="9525">
                <a:moveTo>
                  <a:pt x="0" y="0"/>
                </a:moveTo>
                <a:lnTo>
                  <a:pt x="9143" y="0"/>
                </a:lnTo>
              </a:path>
            </a:pathLst>
          </a:custGeom>
          <a:ln w="8961">
            <a:solidFill>
              <a:srgbClr val="000000"/>
            </a:solidFill>
          </a:ln>
        </p:spPr>
        <p:txBody>
          <a:bodyPr wrap="square" lIns="0" tIns="0" rIns="0" bIns="0" rtlCol="0"/>
          <a:lstStyle/>
          <a:p>
            <a:endParaRPr sz="1906"/>
          </a:p>
        </p:txBody>
      </p:sp>
      <p:sp>
        <p:nvSpPr>
          <p:cNvPr id="16" name="object 16"/>
          <p:cNvSpPr/>
          <p:nvPr/>
        </p:nvSpPr>
        <p:spPr>
          <a:xfrm>
            <a:off x="1635692" y="3881206"/>
            <a:ext cx="970609" cy="0"/>
          </a:xfrm>
          <a:custGeom>
            <a:avLst/>
            <a:gdLst/>
            <a:ahLst/>
            <a:cxnLst/>
            <a:rect l="l" t="t" r="r" b="b"/>
            <a:pathLst>
              <a:path w="1018539">
                <a:moveTo>
                  <a:pt x="0" y="0"/>
                </a:moveTo>
                <a:lnTo>
                  <a:pt x="1018019" y="0"/>
                </a:lnTo>
              </a:path>
            </a:pathLst>
          </a:custGeom>
          <a:ln w="33284">
            <a:solidFill>
              <a:srgbClr val="000000"/>
            </a:solidFill>
          </a:ln>
        </p:spPr>
        <p:txBody>
          <a:bodyPr wrap="square" lIns="0" tIns="0" rIns="0" bIns="0" rtlCol="0"/>
          <a:lstStyle/>
          <a:p>
            <a:endParaRPr sz="1906"/>
          </a:p>
        </p:txBody>
      </p:sp>
      <p:sp>
        <p:nvSpPr>
          <p:cNvPr id="17" name="object 17"/>
          <p:cNvSpPr/>
          <p:nvPr/>
        </p:nvSpPr>
        <p:spPr>
          <a:xfrm>
            <a:off x="1878223" y="2182048"/>
            <a:ext cx="1212656" cy="242652"/>
          </a:xfrm>
          <a:custGeom>
            <a:avLst/>
            <a:gdLst/>
            <a:ahLst/>
            <a:cxnLst/>
            <a:rect l="l" t="t" r="r" b="b"/>
            <a:pathLst>
              <a:path w="1272539" h="254635">
                <a:moveTo>
                  <a:pt x="0" y="0"/>
                </a:moveTo>
                <a:lnTo>
                  <a:pt x="1272527" y="254495"/>
                </a:lnTo>
              </a:path>
            </a:pathLst>
          </a:custGeom>
          <a:ln w="33284">
            <a:solidFill>
              <a:srgbClr val="000000"/>
            </a:solidFill>
          </a:ln>
        </p:spPr>
        <p:txBody>
          <a:bodyPr wrap="square" lIns="0" tIns="0" rIns="0" bIns="0" rtlCol="0"/>
          <a:lstStyle/>
          <a:p>
            <a:endParaRPr sz="1906"/>
          </a:p>
        </p:txBody>
      </p:sp>
      <p:sp>
        <p:nvSpPr>
          <p:cNvPr id="18" name="object 18"/>
          <p:cNvSpPr/>
          <p:nvPr/>
        </p:nvSpPr>
        <p:spPr>
          <a:xfrm>
            <a:off x="6001241" y="3881206"/>
            <a:ext cx="968793" cy="0"/>
          </a:xfrm>
          <a:custGeom>
            <a:avLst/>
            <a:gdLst/>
            <a:ahLst/>
            <a:cxnLst/>
            <a:rect l="l" t="t" r="r" b="b"/>
            <a:pathLst>
              <a:path w="1016634">
                <a:moveTo>
                  <a:pt x="0" y="0"/>
                </a:moveTo>
                <a:lnTo>
                  <a:pt x="1016507" y="0"/>
                </a:lnTo>
              </a:path>
            </a:pathLst>
          </a:custGeom>
          <a:ln w="8961">
            <a:solidFill>
              <a:srgbClr val="000000"/>
            </a:solidFill>
          </a:ln>
        </p:spPr>
        <p:txBody>
          <a:bodyPr wrap="square" lIns="0" tIns="0" rIns="0" bIns="0" rtlCol="0"/>
          <a:lstStyle/>
          <a:p>
            <a:endParaRPr sz="1906"/>
          </a:p>
        </p:txBody>
      </p:sp>
      <p:sp>
        <p:nvSpPr>
          <p:cNvPr id="19" name="object 19"/>
          <p:cNvSpPr/>
          <p:nvPr/>
        </p:nvSpPr>
        <p:spPr>
          <a:xfrm>
            <a:off x="6242320" y="2182048"/>
            <a:ext cx="1212656" cy="242652"/>
          </a:xfrm>
          <a:custGeom>
            <a:avLst/>
            <a:gdLst/>
            <a:ahLst/>
            <a:cxnLst/>
            <a:rect l="l" t="t" r="r" b="b"/>
            <a:pathLst>
              <a:path w="1272540" h="254635">
                <a:moveTo>
                  <a:pt x="0" y="0"/>
                </a:moveTo>
                <a:lnTo>
                  <a:pt x="1272539" y="254495"/>
                </a:lnTo>
              </a:path>
            </a:pathLst>
          </a:custGeom>
          <a:ln w="8961">
            <a:solidFill>
              <a:srgbClr val="000000"/>
            </a:solidFill>
          </a:ln>
        </p:spPr>
        <p:txBody>
          <a:bodyPr wrap="square" lIns="0" tIns="0" rIns="0" bIns="0" rtlCol="0"/>
          <a:lstStyle/>
          <a:p>
            <a:endParaRPr sz="1906"/>
          </a:p>
        </p:txBody>
      </p:sp>
      <p:sp>
        <p:nvSpPr>
          <p:cNvPr id="20" name="object 20"/>
          <p:cNvSpPr/>
          <p:nvPr/>
        </p:nvSpPr>
        <p:spPr>
          <a:xfrm>
            <a:off x="2581116" y="2424567"/>
            <a:ext cx="510114" cy="1457123"/>
          </a:xfrm>
          <a:custGeom>
            <a:avLst/>
            <a:gdLst/>
            <a:ahLst/>
            <a:cxnLst/>
            <a:rect l="l" t="t" r="r" b="b"/>
            <a:pathLst>
              <a:path w="535304" h="1529079">
                <a:moveTo>
                  <a:pt x="25907" y="1528571"/>
                </a:moveTo>
                <a:lnTo>
                  <a:pt x="25907" y="1525523"/>
                </a:lnTo>
                <a:lnTo>
                  <a:pt x="24383" y="1519427"/>
                </a:lnTo>
                <a:lnTo>
                  <a:pt x="22859" y="1508759"/>
                </a:lnTo>
                <a:lnTo>
                  <a:pt x="22859" y="1488947"/>
                </a:lnTo>
                <a:lnTo>
                  <a:pt x="19811" y="1466087"/>
                </a:lnTo>
                <a:lnTo>
                  <a:pt x="18287" y="1435607"/>
                </a:lnTo>
                <a:lnTo>
                  <a:pt x="13715" y="1399031"/>
                </a:lnTo>
                <a:lnTo>
                  <a:pt x="12191" y="1357883"/>
                </a:lnTo>
                <a:lnTo>
                  <a:pt x="9143" y="1315211"/>
                </a:lnTo>
                <a:lnTo>
                  <a:pt x="6095" y="1267967"/>
                </a:lnTo>
                <a:lnTo>
                  <a:pt x="3047" y="1222247"/>
                </a:lnTo>
                <a:lnTo>
                  <a:pt x="1523" y="1176527"/>
                </a:lnTo>
                <a:lnTo>
                  <a:pt x="1523" y="1130807"/>
                </a:lnTo>
                <a:lnTo>
                  <a:pt x="0" y="1088135"/>
                </a:lnTo>
                <a:lnTo>
                  <a:pt x="0" y="1046987"/>
                </a:lnTo>
                <a:lnTo>
                  <a:pt x="0" y="1005839"/>
                </a:lnTo>
                <a:lnTo>
                  <a:pt x="1523" y="970787"/>
                </a:lnTo>
                <a:lnTo>
                  <a:pt x="3047" y="934211"/>
                </a:lnTo>
                <a:lnTo>
                  <a:pt x="6095" y="902207"/>
                </a:lnTo>
                <a:lnTo>
                  <a:pt x="10667" y="870203"/>
                </a:lnTo>
                <a:lnTo>
                  <a:pt x="13715" y="841247"/>
                </a:lnTo>
                <a:lnTo>
                  <a:pt x="19811" y="812291"/>
                </a:lnTo>
                <a:lnTo>
                  <a:pt x="25907" y="784859"/>
                </a:lnTo>
                <a:lnTo>
                  <a:pt x="33527" y="757427"/>
                </a:lnTo>
                <a:lnTo>
                  <a:pt x="42671" y="729995"/>
                </a:lnTo>
                <a:lnTo>
                  <a:pt x="50291" y="704087"/>
                </a:lnTo>
                <a:lnTo>
                  <a:pt x="62483" y="675131"/>
                </a:lnTo>
                <a:lnTo>
                  <a:pt x="74675" y="647699"/>
                </a:lnTo>
                <a:lnTo>
                  <a:pt x="88391" y="621791"/>
                </a:lnTo>
                <a:lnTo>
                  <a:pt x="102107" y="592835"/>
                </a:lnTo>
                <a:lnTo>
                  <a:pt x="117347" y="563879"/>
                </a:lnTo>
                <a:lnTo>
                  <a:pt x="137159" y="531875"/>
                </a:lnTo>
                <a:lnTo>
                  <a:pt x="155447" y="499871"/>
                </a:lnTo>
                <a:lnTo>
                  <a:pt x="179831" y="466343"/>
                </a:lnTo>
                <a:lnTo>
                  <a:pt x="204215" y="431291"/>
                </a:lnTo>
                <a:lnTo>
                  <a:pt x="230123" y="393191"/>
                </a:lnTo>
                <a:lnTo>
                  <a:pt x="259079" y="353567"/>
                </a:lnTo>
                <a:lnTo>
                  <a:pt x="289559" y="312419"/>
                </a:lnTo>
                <a:lnTo>
                  <a:pt x="318515" y="271271"/>
                </a:lnTo>
                <a:lnTo>
                  <a:pt x="352043" y="230123"/>
                </a:lnTo>
                <a:lnTo>
                  <a:pt x="384047" y="188975"/>
                </a:lnTo>
                <a:lnTo>
                  <a:pt x="414527" y="149351"/>
                </a:lnTo>
                <a:lnTo>
                  <a:pt x="443483" y="114299"/>
                </a:lnTo>
                <a:lnTo>
                  <a:pt x="467867" y="82295"/>
                </a:lnTo>
                <a:lnTo>
                  <a:pt x="489203" y="54863"/>
                </a:lnTo>
                <a:lnTo>
                  <a:pt x="507491" y="33527"/>
                </a:lnTo>
                <a:lnTo>
                  <a:pt x="519683" y="18287"/>
                </a:lnTo>
                <a:lnTo>
                  <a:pt x="528827" y="7619"/>
                </a:lnTo>
                <a:lnTo>
                  <a:pt x="531875" y="1523"/>
                </a:lnTo>
                <a:lnTo>
                  <a:pt x="534923" y="0"/>
                </a:lnTo>
              </a:path>
            </a:pathLst>
          </a:custGeom>
          <a:ln w="8961">
            <a:solidFill>
              <a:srgbClr val="000000"/>
            </a:solidFill>
          </a:ln>
        </p:spPr>
        <p:txBody>
          <a:bodyPr wrap="square" lIns="0" tIns="0" rIns="0" bIns="0" rtlCol="0"/>
          <a:lstStyle/>
          <a:p>
            <a:endParaRPr sz="1906"/>
          </a:p>
        </p:txBody>
      </p:sp>
      <p:sp>
        <p:nvSpPr>
          <p:cNvPr id="21" name="object 21"/>
          <p:cNvSpPr/>
          <p:nvPr/>
        </p:nvSpPr>
        <p:spPr>
          <a:xfrm>
            <a:off x="1504987" y="2182048"/>
            <a:ext cx="373358" cy="1699170"/>
          </a:xfrm>
          <a:custGeom>
            <a:avLst/>
            <a:gdLst/>
            <a:ahLst/>
            <a:cxnLst/>
            <a:rect l="l" t="t" r="r" b="b"/>
            <a:pathLst>
              <a:path w="391794" h="1783079">
                <a:moveTo>
                  <a:pt x="137159" y="1783067"/>
                </a:moveTo>
                <a:lnTo>
                  <a:pt x="135635" y="1781543"/>
                </a:lnTo>
                <a:lnTo>
                  <a:pt x="134111" y="1773923"/>
                </a:lnTo>
                <a:lnTo>
                  <a:pt x="131063" y="1763255"/>
                </a:lnTo>
                <a:lnTo>
                  <a:pt x="126491" y="1746491"/>
                </a:lnTo>
                <a:lnTo>
                  <a:pt x="118871" y="1723631"/>
                </a:lnTo>
                <a:lnTo>
                  <a:pt x="111251" y="1693151"/>
                </a:lnTo>
                <a:lnTo>
                  <a:pt x="102107" y="1659623"/>
                </a:lnTo>
                <a:lnTo>
                  <a:pt x="91439" y="1619999"/>
                </a:lnTo>
                <a:lnTo>
                  <a:pt x="79247" y="1578851"/>
                </a:lnTo>
                <a:lnTo>
                  <a:pt x="70103" y="1533131"/>
                </a:lnTo>
                <a:lnTo>
                  <a:pt x="59435" y="1487411"/>
                </a:lnTo>
                <a:lnTo>
                  <a:pt x="47243" y="1441691"/>
                </a:lnTo>
                <a:lnTo>
                  <a:pt x="38099" y="1399019"/>
                </a:lnTo>
                <a:lnTo>
                  <a:pt x="28955" y="1354823"/>
                </a:lnTo>
                <a:lnTo>
                  <a:pt x="21335" y="1313675"/>
                </a:lnTo>
                <a:lnTo>
                  <a:pt x="13715" y="1274051"/>
                </a:lnTo>
                <a:lnTo>
                  <a:pt x="10667" y="1235951"/>
                </a:lnTo>
                <a:lnTo>
                  <a:pt x="4571" y="1200899"/>
                </a:lnTo>
                <a:lnTo>
                  <a:pt x="3047" y="1167371"/>
                </a:lnTo>
                <a:lnTo>
                  <a:pt x="1523" y="1132319"/>
                </a:lnTo>
                <a:lnTo>
                  <a:pt x="0" y="1101839"/>
                </a:lnTo>
                <a:lnTo>
                  <a:pt x="1523" y="1069835"/>
                </a:lnTo>
                <a:lnTo>
                  <a:pt x="3047" y="1039355"/>
                </a:lnTo>
                <a:lnTo>
                  <a:pt x="4571" y="1007351"/>
                </a:lnTo>
                <a:lnTo>
                  <a:pt x="10667" y="976871"/>
                </a:lnTo>
                <a:lnTo>
                  <a:pt x="13715" y="947915"/>
                </a:lnTo>
                <a:lnTo>
                  <a:pt x="19811" y="920483"/>
                </a:lnTo>
                <a:lnTo>
                  <a:pt x="24383" y="893051"/>
                </a:lnTo>
                <a:lnTo>
                  <a:pt x="32003" y="862571"/>
                </a:lnTo>
                <a:lnTo>
                  <a:pt x="41147" y="833615"/>
                </a:lnTo>
                <a:lnTo>
                  <a:pt x="50291" y="803135"/>
                </a:lnTo>
                <a:lnTo>
                  <a:pt x="60959" y="769607"/>
                </a:lnTo>
                <a:lnTo>
                  <a:pt x="70103" y="734555"/>
                </a:lnTo>
                <a:lnTo>
                  <a:pt x="85343" y="697979"/>
                </a:lnTo>
                <a:lnTo>
                  <a:pt x="99059" y="659879"/>
                </a:lnTo>
                <a:lnTo>
                  <a:pt x="115823" y="618731"/>
                </a:lnTo>
                <a:lnTo>
                  <a:pt x="132587" y="574535"/>
                </a:lnTo>
                <a:lnTo>
                  <a:pt x="150875" y="531863"/>
                </a:lnTo>
                <a:lnTo>
                  <a:pt x="170687" y="484619"/>
                </a:lnTo>
                <a:lnTo>
                  <a:pt x="192023" y="435851"/>
                </a:lnTo>
                <a:lnTo>
                  <a:pt x="213359" y="387083"/>
                </a:lnTo>
                <a:lnTo>
                  <a:pt x="234695" y="336791"/>
                </a:lnTo>
                <a:lnTo>
                  <a:pt x="257555" y="288023"/>
                </a:lnTo>
                <a:lnTo>
                  <a:pt x="280415" y="239255"/>
                </a:lnTo>
                <a:lnTo>
                  <a:pt x="300227" y="192011"/>
                </a:lnTo>
                <a:lnTo>
                  <a:pt x="320039" y="149339"/>
                </a:lnTo>
                <a:lnTo>
                  <a:pt x="338327" y="112763"/>
                </a:lnTo>
                <a:lnTo>
                  <a:pt x="353567" y="79247"/>
                </a:lnTo>
                <a:lnTo>
                  <a:pt x="367283" y="51815"/>
                </a:lnTo>
                <a:lnTo>
                  <a:pt x="376427" y="32003"/>
                </a:lnTo>
                <a:lnTo>
                  <a:pt x="384047" y="16763"/>
                </a:lnTo>
                <a:lnTo>
                  <a:pt x="387095" y="7619"/>
                </a:lnTo>
                <a:lnTo>
                  <a:pt x="390143" y="1523"/>
                </a:lnTo>
                <a:lnTo>
                  <a:pt x="391667" y="0"/>
                </a:lnTo>
              </a:path>
            </a:pathLst>
          </a:custGeom>
          <a:ln w="8961">
            <a:solidFill>
              <a:srgbClr val="000000"/>
            </a:solidFill>
          </a:ln>
        </p:spPr>
        <p:txBody>
          <a:bodyPr wrap="square" lIns="0" tIns="0" rIns="0" bIns="0" rtlCol="0"/>
          <a:lstStyle/>
          <a:p>
            <a:endParaRPr sz="1906"/>
          </a:p>
        </p:txBody>
      </p:sp>
      <p:sp>
        <p:nvSpPr>
          <p:cNvPr id="22" name="object 22"/>
          <p:cNvSpPr/>
          <p:nvPr/>
        </p:nvSpPr>
        <p:spPr>
          <a:xfrm>
            <a:off x="4763897" y="2424567"/>
            <a:ext cx="510114" cy="1457123"/>
          </a:xfrm>
          <a:custGeom>
            <a:avLst/>
            <a:gdLst/>
            <a:ahLst/>
            <a:cxnLst/>
            <a:rect l="l" t="t" r="r" b="b"/>
            <a:pathLst>
              <a:path w="535304" h="1529079">
                <a:moveTo>
                  <a:pt x="25907" y="1528571"/>
                </a:moveTo>
                <a:lnTo>
                  <a:pt x="25907" y="1525523"/>
                </a:lnTo>
                <a:lnTo>
                  <a:pt x="24383" y="1519427"/>
                </a:lnTo>
                <a:lnTo>
                  <a:pt x="22859" y="1508759"/>
                </a:lnTo>
                <a:lnTo>
                  <a:pt x="21335" y="1488947"/>
                </a:lnTo>
                <a:lnTo>
                  <a:pt x="19811" y="1466087"/>
                </a:lnTo>
                <a:lnTo>
                  <a:pt x="18287" y="1435607"/>
                </a:lnTo>
                <a:lnTo>
                  <a:pt x="13715" y="1399031"/>
                </a:lnTo>
                <a:lnTo>
                  <a:pt x="12191" y="1357883"/>
                </a:lnTo>
                <a:lnTo>
                  <a:pt x="9143" y="1315211"/>
                </a:lnTo>
                <a:lnTo>
                  <a:pt x="6095" y="1267967"/>
                </a:lnTo>
                <a:lnTo>
                  <a:pt x="4571" y="1222247"/>
                </a:lnTo>
                <a:lnTo>
                  <a:pt x="1523" y="1176527"/>
                </a:lnTo>
                <a:lnTo>
                  <a:pt x="0" y="1130807"/>
                </a:lnTo>
                <a:lnTo>
                  <a:pt x="0" y="1088135"/>
                </a:lnTo>
                <a:lnTo>
                  <a:pt x="0" y="1046987"/>
                </a:lnTo>
                <a:lnTo>
                  <a:pt x="0" y="1005839"/>
                </a:lnTo>
                <a:lnTo>
                  <a:pt x="0" y="970787"/>
                </a:lnTo>
                <a:lnTo>
                  <a:pt x="3047" y="934211"/>
                </a:lnTo>
                <a:lnTo>
                  <a:pt x="6095" y="902207"/>
                </a:lnTo>
                <a:lnTo>
                  <a:pt x="10667" y="870203"/>
                </a:lnTo>
                <a:lnTo>
                  <a:pt x="13715" y="841247"/>
                </a:lnTo>
                <a:lnTo>
                  <a:pt x="19811" y="812291"/>
                </a:lnTo>
                <a:lnTo>
                  <a:pt x="27431" y="784859"/>
                </a:lnTo>
                <a:lnTo>
                  <a:pt x="33527" y="757427"/>
                </a:lnTo>
                <a:lnTo>
                  <a:pt x="51815" y="704087"/>
                </a:lnTo>
                <a:lnTo>
                  <a:pt x="74675" y="647699"/>
                </a:lnTo>
                <a:lnTo>
                  <a:pt x="102107" y="592835"/>
                </a:lnTo>
                <a:lnTo>
                  <a:pt x="117347" y="563879"/>
                </a:lnTo>
                <a:lnTo>
                  <a:pt x="135635" y="531875"/>
                </a:lnTo>
                <a:lnTo>
                  <a:pt x="156971" y="499871"/>
                </a:lnTo>
                <a:lnTo>
                  <a:pt x="179831" y="466343"/>
                </a:lnTo>
                <a:lnTo>
                  <a:pt x="204215" y="431291"/>
                </a:lnTo>
                <a:lnTo>
                  <a:pt x="230123" y="393191"/>
                </a:lnTo>
                <a:lnTo>
                  <a:pt x="257555" y="353567"/>
                </a:lnTo>
                <a:lnTo>
                  <a:pt x="288035" y="312419"/>
                </a:lnTo>
                <a:lnTo>
                  <a:pt x="320039" y="271271"/>
                </a:lnTo>
                <a:lnTo>
                  <a:pt x="352043" y="230123"/>
                </a:lnTo>
                <a:lnTo>
                  <a:pt x="384047" y="188975"/>
                </a:lnTo>
                <a:lnTo>
                  <a:pt x="414527" y="149351"/>
                </a:lnTo>
                <a:lnTo>
                  <a:pt x="441959" y="114299"/>
                </a:lnTo>
                <a:lnTo>
                  <a:pt x="467867" y="82295"/>
                </a:lnTo>
                <a:lnTo>
                  <a:pt x="489203" y="54863"/>
                </a:lnTo>
                <a:lnTo>
                  <a:pt x="505967" y="33527"/>
                </a:lnTo>
                <a:lnTo>
                  <a:pt x="519683" y="18287"/>
                </a:lnTo>
                <a:lnTo>
                  <a:pt x="527303" y="7619"/>
                </a:lnTo>
                <a:lnTo>
                  <a:pt x="531875" y="1523"/>
                </a:lnTo>
                <a:lnTo>
                  <a:pt x="534923" y="0"/>
                </a:lnTo>
              </a:path>
            </a:pathLst>
          </a:custGeom>
          <a:ln w="8961">
            <a:solidFill>
              <a:srgbClr val="000000"/>
            </a:solidFill>
          </a:ln>
        </p:spPr>
        <p:txBody>
          <a:bodyPr wrap="square" lIns="0" tIns="0" rIns="0" bIns="0" rtlCol="0"/>
          <a:lstStyle/>
          <a:p>
            <a:endParaRPr sz="1906"/>
          </a:p>
        </p:txBody>
      </p:sp>
      <p:sp>
        <p:nvSpPr>
          <p:cNvPr id="23" name="object 23"/>
          <p:cNvSpPr/>
          <p:nvPr/>
        </p:nvSpPr>
        <p:spPr>
          <a:xfrm>
            <a:off x="5870536" y="2182048"/>
            <a:ext cx="372147" cy="1699170"/>
          </a:xfrm>
          <a:custGeom>
            <a:avLst/>
            <a:gdLst/>
            <a:ahLst/>
            <a:cxnLst/>
            <a:rect l="l" t="t" r="r" b="b"/>
            <a:pathLst>
              <a:path w="390525" h="1783079">
                <a:moveTo>
                  <a:pt x="137159" y="1783067"/>
                </a:moveTo>
                <a:lnTo>
                  <a:pt x="135635" y="1781543"/>
                </a:lnTo>
                <a:lnTo>
                  <a:pt x="134111" y="1773923"/>
                </a:lnTo>
                <a:lnTo>
                  <a:pt x="131063" y="1763255"/>
                </a:lnTo>
                <a:lnTo>
                  <a:pt x="126491" y="1746491"/>
                </a:lnTo>
                <a:lnTo>
                  <a:pt x="120395" y="1723631"/>
                </a:lnTo>
                <a:lnTo>
                  <a:pt x="111251" y="1693151"/>
                </a:lnTo>
                <a:lnTo>
                  <a:pt x="102107" y="1659623"/>
                </a:lnTo>
                <a:lnTo>
                  <a:pt x="91439" y="1619999"/>
                </a:lnTo>
                <a:lnTo>
                  <a:pt x="80771" y="1578851"/>
                </a:lnTo>
                <a:lnTo>
                  <a:pt x="68579" y="1533131"/>
                </a:lnTo>
                <a:lnTo>
                  <a:pt x="57911" y="1487411"/>
                </a:lnTo>
                <a:lnTo>
                  <a:pt x="47243" y="1441691"/>
                </a:lnTo>
                <a:lnTo>
                  <a:pt x="38099" y="1399019"/>
                </a:lnTo>
                <a:lnTo>
                  <a:pt x="28955" y="1354823"/>
                </a:lnTo>
                <a:lnTo>
                  <a:pt x="21335" y="1313675"/>
                </a:lnTo>
                <a:lnTo>
                  <a:pt x="15239" y="1274051"/>
                </a:lnTo>
                <a:lnTo>
                  <a:pt x="9143" y="1235951"/>
                </a:lnTo>
                <a:lnTo>
                  <a:pt x="6095" y="1200899"/>
                </a:lnTo>
                <a:lnTo>
                  <a:pt x="1523" y="1167371"/>
                </a:lnTo>
                <a:lnTo>
                  <a:pt x="1523" y="1132319"/>
                </a:lnTo>
                <a:lnTo>
                  <a:pt x="0" y="1101839"/>
                </a:lnTo>
                <a:lnTo>
                  <a:pt x="1523" y="1069835"/>
                </a:lnTo>
                <a:lnTo>
                  <a:pt x="1523" y="1039355"/>
                </a:lnTo>
                <a:lnTo>
                  <a:pt x="6095" y="1007351"/>
                </a:lnTo>
                <a:lnTo>
                  <a:pt x="9143" y="976871"/>
                </a:lnTo>
                <a:lnTo>
                  <a:pt x="13715" y="947915"/>
                </a:lnTo>
                <a:lnTo>
                  <a:pt x="18287" y="920483"/>
                </a:lnTo>
                <a:lnTo>
                  <a:pt x="25907" y="893051"/>
                </a:lnTo>
                <a:lnTo>
                  <a:pt x="32003" y="862571"/>
                </a:lnTo>
                <a:lnTo>
                  <a:pt x="41147" y="833615"/>
                </a:lnTo>
                <a:lnTo>
                  <a:pt x="50291" y="803135"/>
                </a:lnTo>
                <a:lnTo>
                  <a:pt x="59435" y="769607"/>
                </a:lnTo>
                <a:lnTo>
                  <a:pt x="71627" y="734555"/>
                </a:lnTo>
                <a:lnTo>
                  <a:pt x="83819" y="697979"/>
                </a:lnTo>
                <a:lnTo>
                  <a:pt x="99059" y="659879"/>
                </a:lnTo>
                <a:lnTo>
                  <a:pt x="114299" y="618731"/>
                </a:lnTo>
                <a:lnTo>
                  <a:pt x="131063" y="574535"/>
                </a:lnTo>
                <a:lnTo>
                  <a:pt x="149351" y="531863"/>
                </a:lnTo>
                <a:lnTo>
                  <a:pt x="170687" y="484619"/>
                </a:lnTo>
                <a:lnTo>
                  <a:pt x="190499" y="435851"/>
                </a:lnTo>
                <a:lnTo>
                  <a:pt x="211835" y="387083"/>
                </a:lnTo>
                <a:lnTo>
                  <a:pt x="236219" y="336791"/>
                </a:lnTo>
                <a:lnTo>
                  <a:pt x="257555" y="288023"/>
                </a:lnTo>
                <a:lnTo>
                  <a:pt x="278891" y="239255"/>
                </a:lnTo>
                <a:lnTo>
                  <a:pt x="300227" y="192011"/>
                </a:lnTo>
                <a:lnTo>
                  <a:pt x="320039" y="149339"/>
                </a:lnTo>
                <a:lnTo>
                  <a:pt x="338327" y="112763"/>
                </a:lnTo>
                <a:lnTo>
                  <a:pt x="353567" y="79247"/>
                </a:lnTo>
                <a:lnTo>
                  <a:pt x="365759" y="51815"/>
                </a:lnTo>
                <a:lnTo>
                  <a:pt x="374903" y="32003"/>
                </a:lnTo>
                <a:lnTo>
                  <a:pt x="382523" y="16763"/>
                </a:lnTo>
                <a:lnTo>
                  <a:pt x="388619" y="7619"/>
                </a:lnTo>
                <a:lnTo>
                  <a:pt x="390143" y="1523"/>
                </a:lnTo>
                <a:lnTo>
                  <a:pt x="390143" y="0"/>
                </a:lnTo>
              </a:path>
            </a:pathLst>
          </a:custGeom>
          <a:ln w="8961">
            <a:solidFill>
              <a:srgbClr val="000000"/>
            </a:solidFill>
          </a:ln>
        </p:spPr>
        <p:txBody>
          <a:bodyPr wrap="square" lIns="0" tIns="0" rIns="0" bIns="0" rtlCol="0"/>
          <a:lstStyle/>
          <a:p>
            <a:endParaRPr sz="1906"/>
          </a:p>
        </p:txBody>
      </p:sp>
      <p:sp>
        <p:nvSpPr>
          <p:cNvPr id="24" name="object 24"/>
          <p:cNvSpPr/>
          <p:nvPr/>
        </p:nvSpPr>
        <p:spPr>
          <a:xfrm>
            <a:off x="6945225" y="2424567"/>
            <a:ext cx="510114" cy="1457123"/>
          </a:xfrm>
          <a:custGeom>
            <a:avLst/>
            <a:gdLst/>
            <a:ahLst/>
            <a:cxnLst/>
            <a:rect l="l" t="t" r="r" b="b"/>
            <a:pathLst>
              <a:path w="535304" h="1529079">
                <a:moveTo>
                  <a:pt x="25907" y="1528571"/>
                </a:moveTo>
                <a:lnTo>
                  <a:pt x="25907" y="1525523"/>
                </a:lnTo>
                <a:lnTo>
                  <a:pt x="25907" y="1519427"/>
                </a:lnTo>
                <a:lnTo>
                  <a:pt x="24383" y="1508759"/>
                </a:lnTo>
                <a:lnTo>
                  <a:pt x="22859" y="1488947"/>
                </a:lnTo>
                <a:lnTo>
                  <a:pt x="21335" y="1466087"/>
                </a:lnTo>
                <a:lnTo>
                  <a:pt x="18287" y="1435607"/>
                </a:lnTo>
                <a:lnTo>
                  <a:pt x="15239" y="1399031"/>
                </a:lnTo>
                <a:lnTo>
                  <a:pt x="13715" y="1357883"/>
                </a:lnTo>
                <a:lnTo>
                  <a:pt x="9143" y="1315211"/>
                </a:lnTo>
                <a:lnTo>
                  <a:pt x="7619" y="1267967"/>
                </a:lnTo>
                <a:lnTo>
                  <a:pt x="6095" y="1222247"/>
                </a:lnTo>
                <a:lnTo>
                  <a:pt x="3047" y="1176527"/>
                </a:lnTo>
                <a:lnTo>
                  <a:pt x="1523" y="1130807"/>
                </a:lnTo>
                <a:lnTo>
                  <a:pt x="0" y="1088135"/>
                </a:lnTo>
                <a:lnTo>
                  <a:pt x="0" y="1046987"/>
                </a:lnTo>
                <a:lnTo>
                  <a:pt x="0" y="1005839"/>
                </a:lnTo>
                <a:lnTo>
                  <a:pt x="1523" y="970787"/>
                </a:lnTo>
                <a:lnTo>
                  <a:pt x="4571" y="934211"/>
                </a:lnTo>
                <a:lnTo>
                  <a:pt x="7619" y="902207"/>
                </a:lnTo>
                <a:lnTo>
                  <a:pt x="10667" y="870203"/>
                </a:lnTo>
                <a:lnTo>
                  <a:pt x="21335" y="812291"/>
                </a:lnTo>
                <a:lnTo>
                  <a:pt x="35051" y="757427"/>
                </a:lnTo>
                <a:lnTo>
                  <a:pt x="53339" y="704087"/>
                </a:lnTo>
                <a:lnTo>
                  <a:pt x="74675" y="647699"/>
                </a:lnTo>
                <a:lnTo>
                  <a:pt x="88391" y="621791"/>
                </a:lnTo>
                <a:lnTo>
                  <a:pt x="103631" y="592835"/>
                </a:lnTo>
                <a:lnTo>
                  <a:pt x="120395" y="563879"/>
                </a:lnTo>
                <a:lnTo>
                  <a:pt x="137159" y="531875"/>
                </a:lnTo>
                <a:lnTo>
                  <a:pt x="158495" y="499871"/>
                </a:lnTo>
                <a:lnTo>
                  <a:pt x="179831" y="466343"/>
                </a:lnTo>
                <a:lnTo>
                  <a:pt x="205739" y="431291"/>
                </a:lnTo>
                <a:lnTo>
                  <a:pt x="231647" y="393191"/>
                </a:lnTo>
                <a:lnTo>
                  <a:pt x="259079" y="353567"/>
                </a:lnTo>
                <a:lnTo>
                  <a:pt x="291083" y="312419"/>
                </a:lnTo>
                <a:lnTo>
                  <a:pt x="321563" y="271271"/>
                </a:lnTo>
                <a:lnTo>
                  <a:pt x="353567" y="230123"/>
                </a:lnTo>
                <a:lnTo>
                  <a:pt x="385571" y="188975"/>
                </a:lnTo>
                <a:lnTo>
                  <a:pt x="416051" y="149351"/>
                </a:lnTo>
                <a:lnTo>
                  <a:pt x="445007" y="114299"/>
                </a:lnTo>
                <a:lnTo>
                  <a:pt x="469391" y="82295"/>
                </a:lnTo>
                <a:lnTo>
                  <a:pt x="490727" y="54863"/>
                </a:lnTo>
                <a:lnTo>
                  <a:pt x="509015" y="33527"/>
                </a:lnTo>
                <a:lnTo>
                  <a:pt x="521207" y="18287"/>
                </a:lnTo>
                <a:lnTo>
                  <a:pt x="528827" y="7619"/>
                </a:lnTo>
                <a:lnTo>
                  <a:pt x="533399" y="1523"/>
                </a:lnTo>
                <a:lnTo>
                  <a:pt x="534923" y="0"/>
                </a:lnTo>
              </a:path>
            </a:pathLst>
          </a:custGeom>
          <a:ln w="8961">
            <a:solidFill>
              <a:srgbClr val="000000"/>
            </a:solidFill>
          </a:ln>
        </p:spPr>
        <p:txBody>
          <a:bodyPr wrap="square" lIns="0" tIns="0" rIns="0" bIns="0" rtlCol="0"/>
          <a:lstStyle/>
          <a:p>
            <a:endParaRPr sz="1906"/>
          </a:p>
        </p:txBody>
      </p:sp>
      <p:sp>
        <p:nvSpPr>
          <p:cNvPr id="25" name="object 25"/>
          <p:cNvSpPr/>
          <p:nvPr/>
        </p:nvSpPr>
        <p:spPr>
          <a:xfrm>
            <a:off x="3687755" y="2182048"/>
            <a:ext cx="373358" cy="1699170"/>
          </a:xfrm>
          <a:custGeom>
            <a:avLst/>
            <a:gdLst/>
            <a:ahLst/>
            <a:cxnLst/>
            <a:rect l="l" t="t" r="r" b="b"/>
            <a:pathLst>
              <a:path w="391795" h="1783079">
                <a:moveTo>
                  <a:pt x="137159" y="1783067"/>
                </a:moveTo>
                <a:lnTo>
                  <a:pt x="135635" y="1781543"/>
                </a:lnTo>
                <a:lnTo>
                  <a:pt x="134111" y="1773923"/>
                </a:lnTo>
                <a:lnTo>
                  <a:pt x="131063" y="1763255"/>
                </a:lnTo>
                <a:lnTo>
                  <a:pt x="126491" y="1746491"/>
                </a:lnTo>
                <a:lnTo>
                  <a:pt x="120395" y="1723631"/>
                </a:lnTo>
                <a:lnTo>
                  <a:pt x="112775" y="1693151"/>
                </a:lnTo>
                <a:lnTo>
                  <a:pt x="102107" y="1659623"/>
                </a:lnTo>
                <a:lnTo>
                  <a:pt x="91439" y="1619999"/>
                </a:lnTo>
                <a:lnTo>
                  <a:pt x="80771" y="1578851"/>
                </a:lnTo>
                <a:lnTo>
                  <a:pt x="68579" y="1533131"/>
                </a:lnTo>
                <a:lnTo>
                  <a:pt x="57911" y="1487411"/>
                </a:lnTo>
                <a:lnTo>
                  <a:pt x="47243" y="1441691"/>
                </a:lnTo>
                <a:lnTo>
                  <a:pt x="38099" y="1399019"/>
                </a:lnTo>
                <a:lnTo>
                  <a:pt x="28955" y="1354823"/>
                </a:lnTo>
                <a:lnTo>
                  <a:pt x="21335" y="1313675"/>
                </a:lnTo>
                <a:lnTo>
                  <a:pt x="15239" y="1274051"/>
                </a:lnTo>
                <a:lnTo>
                  <a:pt x="9143" y="1235951"/>
                </a:lnTo>
                <a:lnTo>
                  <a:pt x="6095" y="1200899"/>
                </a:lnTo>
                <a:lnTo>
                  <a:pt x="1523" y="1167371"/>
                </a:lnTo>
                <a:lnTo>
                  <a:pt x="0" y="1132319"/>
                </a:lnTo>
                <a:lnTo>
                  <a:pt x="0" y="1101839"/>
                </a:lnTo>
                <a:lnTo>
                  <a:pt x="0" y="1069835"/>
                </a:lnTo>
                <a:lnTo>
                  <a:pt x="1523" y="1039355"/>
                </a:lnTo>
                <a:lnTo>
                  <a:pt x="6095" y="1007351"/>
                </a:lnTo>
                <a:lnTo>
                  <a:pt x="9143" y="976871"/>
                </a:lnTo>
                <a:lnTo>
                  <a:pt x="13715" y="947915"/>
                </a:lnTo>
                <a:lnTo>
                  <a:pt x="19811" y="920483"/>
                </a:lnTo>
                <a:lnTo>
                  <a:pt x="24383" y="893051"/>
                </a:lnTo>
                <a:lnTo>
                  <a:pt x="32003" y="862571"/>
                </a:lnTo>
                <a:lnTo>
                  <a:pt x="48767" y="803135"/>
                </a:lnTo>
                <a:lnTo>
                  <a:pt x="71627" y="734555"/>
                </a:lnTo>
                <a:lnTo>
                  <a:pt x="85343" y="697979"/>
                </a:lnTo>
                <a:lnTo>
                  <a:pt x="99059" y="659879"/>
                </a:lnTo>
                <a:lnTo>
                  <a:pt x="114299" y="618731"/>
                </a:lnTo>
                <a:lnTo>
                  <a:pt x="132587" y="574535"/>
                </a:lnTo>
                <a:lnTo>
                  <a:pt x="150875" y="531863"/>
                </a:lnTo>
                <a:lnTo>
                  <a:pt x="170687" y="484619"/>
                </a:lnTo>
                <a:lnTo>
                  <a:pt x="192023" y="435851"/>
                </a:lnTo>
                <a:lnTo>
                  <a:pt x="211835" y="387083"/>
                </a:lnTo>
                <a:lnTo>
                  <a:pt x="234695" y="336791"/>
                </a:lnTo>
                <a:lnTo>
                  <a:pt x="257555" y="288023"/>
                </a:lnTo>
                <a:lnTo>
                  <a:pt x="278891" y="239255"/>
                </a:lnTo>
                <a:lnTo>
                  <a:pt x="300227" y="192011"/>
                </a:lnTo>
                <a:lnTo>
                  <a:pt x="320039" y="149339"/>
                </a:lnTo>
                <a:lnTo>
                  <a:pt x="338327" y="112763"/>
                </a:lnTo>
                <a:lnTo>
                  <a:pt x="355091" y="79247"/>
                </a:lnTo>
                <a:lnTo>
                  <a:pt x="365759" y="51815"/>
                </a:lnTo>
                <a:lnTo>
                  <a:pt x="374903" y="32003"/>
                </a:lnTo>
                <a:lnTo>
                  <a:pt x="382523" y="16763"/>
                </a:lnTo>
                <a:lnTo>
                  <a:pt x="388619" y="7619"/>
                </a:lnTo>
                <a:lnTo>
                  <a:pt x="390143" y="1523"/>
                </a:lnTo>
                <a:lnTo>
                  <a:pt x="391667" y="0"/>
                </a:lnTo>
              </a:path>
            </a:pathLst>
          </a:custGeom>
          <a:ln w="8961">
            <a:solidFill>
              <a:srgbClr val="000000"/>
            </a:solidFill>
          </a:ln>
        </p:spPr>
        <p:txBody>
          <a:bodyPr wrap="square" lIns="0" tIns="0" rIns="0" bIns="0" rtlCol="0"/>
          <a:lstStyle/>
          <a:p>
            <a:endParaRPr sz="1906"/>
          </a:p>
        </p:txBody>
      </p:sp>
      <p:sp>
        <p:nvSpPr>
          <p:cNvPr id="26" name="object 26"/>
          <p:cNvSpPr txBox="1"/>
          <p:nvPr/>
        </p:nvSpPr>
        <p:spPr>
          <a:xfrm>
            <a:off x="1333136" y="3967157"/>
            <a:ext cx="1533973" cy="623248"/>
          </a:xfrm>
          <a:prstGeom prst="rect">
            <a:avLst/>
          </a:prstGeom>
        </p:spPr>
        <p:txBody>
          <a:bodyPr vert="horz" wrap="square" lIns="0" tIns="0" rIns="0" bIns="0" rtlCol="0">
            <a:spAutoFit/>
          </a:bodyPr>
          <a:lstStyle/>
          <a:p>
            <a:pPr marR="76242" algn="ctr"/>
            <a:r>
              <a:rPr sz="1525" i="1" spc="324" dirty="0">
                <a:latin typeface="Arial"/>
                <a:cs typeface="Arial"/>
              </a:rPr>
              <a:t>X</a:t>
            </a:r>
            <a:r>
              <a:rPr sz="1715" spc="-35" baseline="-9259" dirty="0">
                <a:latin typeface="Lucida Sans Unicode"/>
                <a:cs typeface="Lucida Sans Unicode"/>
              </a:rPr>
              <a:t>0</a:t>
            </a:r>
            <a:endParaRPr sz="1715" baseline="-9259">
              <a:latin typeface="Lucida Sans Unicode"/>
              <a:cs typeface="Lucida Sans Unicode"/>
            </a:endParaRPr>
          </a:p>
          <a:p>
            <a:pPr algn="ctr">
              <a:spcBef>
                <a:spcPts val="1234"/>
              </a:spcBef>
            </a:pPr>
            <a:r>
              <a:rPr sz="1525" spc="186" dirty="0">
                <a:latin typeface="Times New Roman"/>
                <a:cs typeface="Times New Roman"/>
              </a:rPr>
              <a:t>R</a:t>
            </a:r>
            <a:r>
              <a:rPr sz="1525" spc="33" dirty="0">
                <a:latin typeface="Times New Roman"/>
                <a:cs typeface="Times New Roman"/>
              </a:rPr>
              <a:t>e</a:t>
            </a:r>
            <a:r>
              <a:rPr sz="1525" spc="129" dirty="0">
                <a:latin typeface="Times New Roman"/>
                <a:cs typeface="Times New Roman"/>
              </a:rPr>
              <a:t>a</a:t>
            </a:r>
            <a:r>
              <a:rPr sz="1525" dirty="0">
                <a:latin typeface="Times New Roman"/>
                <a:cs typeface="Times New Roman"/>
              </a:rPr>
              <a:t>c</a:t>
            </a:r>
            <a:r>
              <a:rPr sz="1525" spc="133" dirty="0">
                <a:latin typeface="Times New Roman"/>
                <a:cs typeface="Times New Roman"/>
              </a:rPr>
              <a:t>h</a:t>
            </a:r>
            <a:r>
              <a:rPr sz="1715" spc="35" baseline="-16203" dirty="0">
                <a:latin typeface="Lucida Sans Unicode"/>
                <a:cs typeface="Lucida Sans Unicode"/>
              </a:rPr>
              <a:t>[</a:t>
            </a:r>
            <a:r>
              <a:rPr sz="1715" spc="-35" baseline="-16203" dirty="0">
                <a:latin typeface="Lucida Sans Unicode"/>
                <a:cs typeface="Lucida Sans Unicode"/>
              </a:rPr>
              <a:t>0</a:t>
            </a:r>
            <a:r>
              <a:rPr sz="1715" spc="178" baseline="-16203" dirty="0">
                <a:latin typeface="Arial"/>
                <a:cs typeface="Arial"/>
              </a:rPr>
              <a:t>,</a:t>
            </a:r>
            <a:r>
              <a:rPr sz="1715" spc="35" baseline="-16203" dirty="0">
                <a:latin typeface="Arial"/>
                <a:cs typeface="Arial"/>
              </a:rPr>
              <a:t>δ</a:t>
            </a:r>
            <a:r>
              <a:rPr sz="1715" spc="192" baseline="-16203" dirty="0">
                <a:latin typeface="Lucida Sans Unicode"/>
                <a:cs typeface="Lucida Sans Unicode"/>
              </a:rPr>
              <a:t>]</a:t>
            </a:r>
            <a:r>
              <a:rPr sz="1525" spc="124" dirty="0">
                <a:latin typeface="Times New Roman"/>
                <a:cs typeface="Times New Roman"/>
              </a:rPr>
              <a:t>(</a:t>
            </a:r>
            <a:r>
              <a:rPr sz="1525" i="1" spc="324" dirty="0">
                <a:latin typeface="Arial"/>
                <a:cs typeface="Arial"/>
              </a:rPr>
              <a:t>X</a:t>
            </a:r>
            <a:r>
              <a:rPr sz="1715" spc="593" baseline="-13888" dirty="0">
                <a:latin typeface="Arial"/>
                <a:cs typeface="Arial"/>
              </a:rPr>
              <a:t>I</a:t>
            </a:r>
            <a:r>
              <a:rPr sz="1715" spc="357" baseline="-13888" dirty="0">
                <a:latin typeface="Arial"/>
                <a:cs typeface="Arial"/>
              </a:rPr>
              <a:t>n</a:t>
            </a:r>
            <a:r>
              <a:rPr sz="1715" spc="500" baseline="-13888" dirty="0">
                <a:latin typeface="Arial"/>
                <a:cs typeface="Arial"/>
              </a:rPr>
              <a:t>i</a:t>
            </a:r>
            <a:r>
              <a:rPr sz="1525" spc="119" dirty="0">
                <a:latin typeface="Times New Roman"/>
                <a:cs typeface="Times New Roman"/>
              </a:rPr>
              <a:t>)</a:t>
            </a:r>
            <a:endParaRPr sz="1525">
              <a:latin typeface="Times New Roman"/>
              <a:cs typeface="Times New Roman"/>
            </a:endParaRPr>
          </a:p>
        </p:txBody>
      </p:sp>
      <p:sp>
        <p:nvSpPr>
          <p:cNvPr id="27" name="object 27"/>
          <p:cNvSpPr txBox="1"/>
          <p:nvPr/>
        </p:nvSpPr>
        <p:spPr>
          <a:xfrm>
            <a:off x="2207411" y="2024002"/>
            <a:ext cx="283800" cy="234680"/>
          </a:xfrm>
          <a:prstGeom prst="rect">
            <a:avLst/>
          </a:prstGeom>
        </p:spPr>
        <p:txBody>
          <a:bodyPr vert="horz" wrap="square" lIns="0" tIns="0" rIns="0" bIns="0" rtlCol="0">
            <a:spAutoFit/>
          </a:bodyPr>
          <a:lstStyle/>
          <a:p>
            <a:pPr marL="12102"/>
            <a:r>
              <a:rPr sz="1525" i="1" spc="314" dirty="0">
                <a:latin typeface="Arial"/>
                <a:cs typeface="Arial"/>
              </a:rPr>
              <a:t>X</a:t>
            </a:r>
            <a:r>
              <a:rPr sz="1715" spc="-35" baseline="-9259" dirty="0">
                <a:latin typeface="Lucida Sans Unicode"/>
                <a:cs typeface="Lucida Sans Unicode"/>
              </a:rPr>
              <a:t>1</a:t>
            </a:r>
            <a:endParaRPr sz="1715" baseline="-9259">
              <a:latin typeface="Lucida Sans Unicode"/>
              <a:cs typeface="Lucida Sans Unicode"/>
            </a:endParaRPr>
          </a:p>
        </p:txBody>
      </p:sp>
      <p:sp>
        <p:nvSpPr>
          <p:cNvPr id="28" name="object 28"/>
          <p:cNvSpPr txBox="1"/>
          <p:nvPr/>
        </p:nvSpPr>
        <p:spPr>
          <a:xfrm>
            <a:off x="3517369" y="4356370"/>
            <a:ext cx="1316131" cy="234680"/>
          </a:xfrm>
          <a:prstGeom prst="rect">
            <a:avLst/>
          </a:prstGeom>
        </p:spPr>
        <p:txBody>
          <a:bodyPr vert="horz" wrap="square" lIns="0" tIns="0" rIns="0" bIns="0" rtlCol="0">
            <a:spAutoFit/>
          </a:bodyPr>
          <a:lstStyle/>
          <a:p>
            <a:pPr marL="12102"/>
            <a:r>
              <a:rPr sz="1525" i="1" spc="172" dirty="0">
                <a:latin typeface="Arial"/>
                <a:cs typeface="Arial"/>
              </a:rPr>
              <a:t>C</a:t>
            </a:r>
            <a:r>
              <a:rPr sz="1525" i="1" spc="-81" dirty="0">
                <a:latin typeface="Arial"/>
                <a:cs typeface="Arial"/>
              </a:rPr>
              <a:t>o</a:t>
            </a:r>
            <a:r>
              <a:rPr sz="1525" i="1" spc="129" dirty="0">
                <a:latin typeface="Arial"/>
                <a:cs typeface="Arial"/>
              </a:rPr>
              <a:t>n</a:t>
            </a:r>
            <a:r>
              <a:rPr sz="1525" i="1" spc="76" dirty="0">
                <a:latin typeface="Arial"/>
                <a:cs typeface="Arial"/>
              </a:rPr>
              <a:t>v</a:t>
            </a:r>
            <a:r>
              <a:rPr sz="1525" spc="124" dirty="0">
                <a:latin typeface="Times New Roman"/>
                <a:cs typeface="Times New Roman"/>
              </a:rPr>
              <a:t>(</a:t>
            </a:r>
            <a:r>
              <a:rPr sz="1525" i="1" spc="324" dirty="0">
                <a:latin typeface="Arial"/>
                <a:cs typeface="Arial"/>
              </a:rPr>
              <a:t>X</a:t>
            </a:r>
            <a:r>
              <a:rPr sz="1715" spc="71" baseline="-9259" dirty="0">
                <a:latin typeface="Lucida Sans Unicode"/>
                <a:cs typeface="Lucida Sans Unicode"/>
              </a:rPr>
              <a:t>0</a:t>
            </a:r>
            <a:r>
              <a:rPr sz="1525" i="1" spc="24" dirty="0">
                <a:latin typeface="Arial"/>
                <a:cs typeface="Arial"/>
              </a:rPr>
              <a:t>,</a:t>
            </a:r>
            <a:r>
              <a:rPr sz="1525" i="1" spc="-148" dirty="0">
                <a:latin typeface="Arial"/>
                <a:cs typeface="Arial"/>
              </a:rPr>
              <a:t> </a:t>
            </a:r>
            <a:r>
              <a:rPr sz="1525" i="1" spc="314" dirty="0">
                <a:latin typeface="Arial"/>
                <a:cs typeface="Arial"/>
              </a:rPr>
              <a:t>X</a:t>
            </a:r>
            <a:r>
              <a:rPr sz="1715" spc="99" baseline="-9259" dirty="0">
                <a:latin typeface="Lucida Sans Unicode"/>
                <a:cs typeface="Lucida Sans Unicode"/>
              </a:rPr>
              <a:t>1</a:t>
            </a:r>
            <a:r>
              <a:rPr sz="1525" spc="119" dirty="0">
                <a:latin typeface="Times New Roman"/>
                <a:cs typeface="Times New Roman"/>
              </a:rPr>
              <a:t>)</a:t>
            </a:r>
            <a:endParaRPr sz="1525">
              <a:latin typeface="Times New Roman"/>
              <a:cs typeface="Times New Roman"/>
            </a:endParaRPr>
          </a:p>
        </p:txBody>
      </p:sp>
      <p:sp>
        <p:nvSpPr>
          <p:cNvPr id="29" name="object 29"/>
          <p:cNvSpPr txBox="1"/>
          <p:nvPr/>
        </p:nvSpPr>
        <p:spPr>
          <a:xfrm>
            <a:off x="5457621" y="4356370"/>
            <a:ext cx="1991442" cy="234680"/>
          </a:xfrm>
          <a:prstGeom prst="rect">
            <a:avLst/>
          </a:prstGeom>
        </p:spPr>
        <p:txBody>
          <a:bodyPr vert="horz" wrap="square" lIns="0" tIns="0" rIns="0" bIns="0" rtlCol="0">
            <a:spAutoFit/>
          </a:bodyPr>
          <a:lstStyle/>
          <a:p>
            <a:pPr marL="12102"/>
            <a:r>
              <a:rPr sz="1525" i="1" spc="286" dirty="0">
                <a:latin typeface="Arial"/>
                <a:cs typeface="Arial"/>
              </a:rPr>
              <a:t>B</a:t>
            </a:r>
            <a:r>
              <a:rPr sz="1525" i="1" spc="157" dirty="0">
                <a:latin typeface="Arial"/>
                <a:cs typeface="Arial"/>
              </a:rPr>
              <a:t>l</a:t>
            </a:r>
            <a:r>
              <a:rPr sz="1525" i="1" spc="-81" dirty="0">
                <a:latin typeface="Arial"/>
                <a:cs typeface="Arial"/>
              </a:rPr>
              <a:t>o</a:t>
            </a:r>
            <a:r>
              <a:rPr sz="1525" i="1" spc="10" dirty="0">
                <a:latin typeface="Arial"/>
                <a:cs typeface="Arial"/>
              </a:rPr>
              <a:t>a</a:t>
            </a:r>
            <a:r>
              <a:rPr sz="1525" i="1" spc="152" dirty="0">
                <a:latin typeface="Arial"/>
                <a:cs typeface="Arial"/>
              </a:rPr>
              <a:t>t</a:t>
            </a:r>
            <a:r>
              <a:rPr sz="1525" spc="124" dirty="0">
                <a:latin typeface="Times New Roman"/>
                <a:cs typeface="Times New Roman"/>
              </a:rPr>
              <a:t>(</a:t>
            </a:r>
            <a:r>
              <a:rPr sz="1525" i="1" spc="162" dirty="0">
                <a:latin typeface="Arial"/>
                <a:cs typeface="Arial"/>
              </a:rPr>
              <a:t>C</a:t>
            </a:r>
            <a:r>
              <a:rPr sz="1525" i="1" spc="-71" dirty="0">
                <a:latin typeface="Arial"/>
                <a:cs typeface="Arial"/>
              </a:rPr>
              <a:t>o</a:t>
            </a:r>
            <a:r>
              <a:rPr sz="1525" i="1" spc="138" dirty="0">
                <a:latin typeface="Arial"/>
                <a:cs typeface="Arial"/>
              </a:rPr>
              <a:t>n</a:t>
            </a:r>
            <a:r>
              <a:rPr sz="1525" i="1" spc="76" dirty="0">
                <a:latin typeface="Arial"/>
                <a:cs typeface="Arial"/>
              </a:rPr>
              <a:t>v</a:t>
            </a:r>
            <a:r>
              <a:rPr sz="1525" spc="114" dirty="0">
                <a:latin typeface="Times New Roman"/>
                <a:cs typeface="Times New Roman"/>
              </a:rPr>
              <a:t>(</a:t>
            </a:r>
            <a:r>
              <a:rPr sz="1525" i="1" spc="314" dirty="0">
                <a:latin typeface="Arial"/>
                <a:cs typeface="Arial"/>
              </a:rPr>
              <a:t>X</a:t>
            </a:r>
            <a:r>
              <a:rPr sz="1715" spc="85" baseline="-9259" dirty="0">
                <a:latin typeface="Lucida Sans Unicode"/>
                <a:cs typeface="Lucida Sans Unicode"/>
              </a:rPr>
              <a:t>0</a:t>
            </a:r>
            <a:r>
              <a:rPr sz="1525" i="1" spc="24" dirty="0">
                <a:latin typeface="Arial"/>
                <a:cs typeface="Arial"/>
              </a:rPr>
              <a:t>,</a:t>
            </a:r>
            <a:r>
              <a:rPr sz="1525" i="1" spc="-148" dirty="0">
                <a:latin typeface="Arial"/>
                <a:cs typeface="Arial"/>
              </a:rPr>
              <a:t> </a:t>
            </a:r>
            <a:r>
              <a:rPr sz="1525" i="1" spc="314" dirty="0">
                <a:latin typeface="Arial"/>
                <a:cs typeface="Arial"/>
              </a:rPr>
              <a:t>X</a:t>
            </a:r>
            <a:r>
              <a:rPr sz="1715" spc="99" baseline="-9259" dirty="0">
                <a:latin typeface="Lucida Sans Unicode"/>
                <a:cs typeface="Lucida Sans Unicode"/>
              </a:rPr>
              <a:t>1</a:t>
            </a:r>
            <a:r>
              <a:rPr sz="1525" spc="114" dirty="0">
                <a:latin typeface="Times New Roman"/>
                <a:cs typeface="Times New Roman"/>
              </a:rPr>
              <a:t>)</a:t>
            </a:r>
            <a:r>
              <a:rPr sz="1525" spc="119" dirty="0">
                <a:latin typeface="Times New Roman"/>
                <a:cs typeface="Times New Roman"/>
              </a:rPr>
              <a:t>)</a:t>
            </a:r>
            <a:endParaRPr sz="1525">
              <a:latin typeface="Times New Roman"/>
              <a:cs typeface="Times New Roman"/>
            </a:endParaRPr>
          </a:p>
        </p:txBody>
      </p:sp>
      <p:sp>
        <p:nvSpPr>
          <p:cNvPr id="64" name="Line Callout 2 (Accent Bar) 63"/>
          <p:cNvSpPr/>
          <p:nvPr/>
        </p:nvSpPr>
        <p:spPr>
          <a:xfrm>
            <a:off x="10101683" y="3054735"/>
            <a:ext cx="1768251" cy="747700"/>
          </a:xfrm>
          <a:prstGeom prst="accentCallout2">
            <a:avLst/>
          </a:prstGeom>
          <a:solidFill>
            <a:srgbClr val="618FFD"/>
          </a:solidFill>
          <a:ln w="25400" cap="flat" cmpd="sng" algn="ctr">
            <a:solidFill>
              <a:srgbClr val="618FF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srgbClr val="FFFFFF"/>
                </a:solidFill>
                <a:effectLst/>
                <a:uLnTx/>
                <a:uFillTx/>
                <a:latin typeface="Arial Narrow"/>
                <a:ea typeface="+mn-ea"/>
                <a:cs typeface="+mn-cs"/>
              </a:rPr>
              <a:t>Flow Pipe – Reachable Set</a:t>
            </a:r>
            <a:endParaRPr kumimoji="0" lang="en-IN" sz="1800" b="1" i="0" u="none" strike="noStrike" kern="0" cap="none" spc="0" normalizeH="0" baseline="0" noProof="0" dirty="0" smtClean="0">
              <a:ln>
                <a:noFill/>
              </a:ln>
              <a:solidFill>
                <a:srgbClr val="FFFFFF"/>
              </a:solidFill>
              <a:effectLst/>
              <a:uLnTx/>
              <a:uFillTx/>
              <a:latin typeface="Arial Narrow"/>
              <a:ea typeface="+mn-ea"/>
              <a:cs typeface="+mn-cs"/>
            </a:endParaRPr>
          </a:p>
        </p:txBody>
      </p:sp>
      <p:sp>
        <p:nvSpPr>
          <p:cNvPr id="65" name="Flowchart: Direct Access Storage 64"/>
          <p:cNvSpPr/>
          <p:nvPr/>
        </p:nvSpPr>
        <p:spPr>
          <a:xfrm rot="9357252">
            <a:off x="8551850" y="4933510"/>
            <a:ext cx="1232868" cy="631569"/>
          </a:xfrm>
          <a:prstGeom prst="flowChartMagneticDrum">
            <a:avLst/>
          </a:prstGeom>
          <a:solidFill>
            <a:srgbClr val="618FFD"/>
          </a:solidFill>
          <a:ln w="25400" cap="flat" cmpd="sng" algn="ctr">
            <a:solidFill>
              <a:srgbClr val="618FF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smtClean="0">
              <a:ln>
                <a:noFill/>
              </a:ln>
              <a:solidFill>
                <a:srgbClr val="FFFFFF"/>
              </a:solidFill>
              <a:effectLst/>
              <a:uLnTx/>
              <a:uFillTx/>
              <a:latin typeface="Arial Narrow"/>
              <a:ea typeface="+mn-ea"/>
              <a:cs typeface="+mn-cs"/>
            </a:endParaRPr>
          </a:p>
        </p:txBody>
      </p:sp>
      <p:sp>
        <p:nvSpPr>
          <p:cNvPr id="66" name="Flowchart: Direct Access Storage 65"/>
          <p:cNvSpPr/>
          <p:nvPr/>
        </p:nvSpPr>
        <p:spPr>
          <a:xfrm rot="8771245">
            <a:off x="7846946" y="5337643"/>
            <a:ext cx="1232868" cy="631569"/>
          </a:xfrm>
          <a:prstGeom prst="flowChartMagneticDrum">
            <a:avLst/>
          </a:prstGeom>
          <a:solidFill>
            <a:srgbClr val="618FFD"/>
          </a:solidFill>
          <a:ln w="25400" cap="flat" cmpd="sng" algn="ctr">
            <a:solidFill>
              <a:srgbClr val="618FF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smtClean="0">
              <a:ln>
                <a:noFill/>
              </a:ln>
              <a:solidFill>
                <a:srgbClr val="FFFFFF"/>
              </a:solidFill>
              <a:effectLst/>
              <a:uLnTx/>
              <a:uFillTx/>
              <a:latin typeface="Arial Narrow"/>
              <a:ea typeface="+mn-ea"/>
              <a:cs typeface="+mn-cs"/>
            </a:endParaRPr>
          </a:p>
        </p:txBody>
      </p:sp>
      <p:sp>
        <p:nvSpPr>
          <p:cNvPr id="67" name="Flowchart: Direct Access Storage 66"/>
          <p:cNvSpPr/>
          <p:nvPr/>
        </p:nvSpPr>
        <p:spPr>
          <a:xfrm rot="18456583">
            <a:off x="7329243" y="4761822"/>
            <a:ext cx="1360303" cy="572403"/>
          </a:xfrm>
          <a:prstGeom prst="flowChartMagneticDrum">
            <a:avLst/>
          </a:prstGeom>
          <a:solidFill>
            <a:srgbClr val="618FFD"/>
          </a:solidFill>
          <a:ln w="25400" cap="flat" cmpd="sng" algn="ctr">
            <a:solidFill>
              <a:srgbClr val="618FF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smtClean="0">
              <a:ln>
                <a:noFill/>
              </a:ln>
              <a:solidFill>
                <a:srgbClr val="FFFFFF"/>
              </a:solidFill>
              <a:effectLst/>
              <a:uLnTx/>
              <a:uFillTx/>
              <a:latin typeface="Arial Narrow"/>
              <a:ea typeface="+mn-ea"/>
              <a:cs typeface="+mn-cs"/>
            </a:endParaRPr>
          </a:p>
        </p:txBody>
      </p:sp>
      <p:sp>
        <p:nvSpPr>
          <p:cNvPr id="68" name="Flowchart: Direct Access Storage 67"/>
          <p:cNvSpPr/>
          <p:nvPr/>
        </p:nvSpPr>
        <p:spPr>
          <a:xfrm rot="20279484">
            <a:off x="8024862" y="4223831"/>
            <a:ext cx="1232868" cy="631569"/>
          </a:xfrm>
          <a:prstGeom prst="flowChartMagneticDrum">
            <a:avLst/>
          </a:prstGeom>
          <a:solidFill>
            <a:srgbClr val="618FFD"/>
          </a:solidFill>
          <a:ln w="25400" cap="flat" cmpd="sng" algn="ctr">
            <a:solidFill>
              <a:srgbClr val="618FF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smtClean="0">
              <a:ln>
                <a:noFill/>
              </a:ln>
              <a:solidFill>
                <a:srgbClr val="FFFFFF"/>
              </a:solidFill>
              <a:effectLst/>
              <a:uLnTx/>
              <a:uFillTx/>
              <a:latin typeface="Arial Narrow"/>
              <a:ea typeface="+mn-ea"/>
              <a:cs typeface="+mn-cs"/>
            </a:endParaRPr>
          </a:p>
        </p:txBody>
      </p:sp>
      <p:sp>
        <p:nvSpPr>
          <p:cNvPr id="69" name="Flowchart: Direct Access Storage 68"/>
          <p:cNvSpPr/>
          <p:nvPr/>
        </p:nvSpPr>
        <p:spPr>
          <a:xfrm>
            <a:off x="8786196" y="4051459"/>
            <a:ext cx="1232868" cy="631569"/>
          </a:xfrm>
          <a:prstGeom prst="flowChartMagneticDrum">
            <a:avLst/>
          </a:prstGeom>
          <a:solidFill>
            <a:srgbClr val="618FFD"/>
          </a:solidFill>
          <a:ln w="25400" cap="flat" cmpd="sng" algn="ctr">
            <a:solidFill>
              <a:srgbClr val="618FF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smtClean="0">
              <a:ln>
                <a:noFill/>
              </a:ln>
              <a:solidFill>
                <a:srgbClr val="FFFFFF"/>
              </a:solidFill>
              <a:effectLst/>
              <a:uLnTx/>
              <a:uFillTx/>
              <a:latin typeface="Arial Narrow"/>
              <a:ea typeface="+mn-ea"/>
              <a:cs typeface="+mn-cs"/>
            </a:endParaRPr>
          </a:p>
        </p:txBody>
      </p:sp>
      <p:sp>
        <p:nvSpPr>
          <p:cNvPr id="70" name="Flowchart: Direct Access Storage 69"/>
          <p:cNvSpPr/>
          <p:nvPr/>
        </p:nvSpPr>
        <p:spPr>
          <a:xfrm rot="1979111">
            <a:off x="9543105" y="4234624"/>
            <a:ext cx="1232868" cy="631569"/>
          </a:xfrm>
          <a:prstGeom prst="flowChartMagneticDrum">
            <a:avLst/>
          </a:prstGeom>
          <a:solidFill>
            <a:srgbClr val="618FFD"/>
          </a:solidFill>
          <a:ln w="25400" cap="flat" cmpd="sng" algn="ctr">
            <a:solidFill>
              <a:srgbClr val="618FF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smtClean="0">
              <a:ln>
                <a:noFill/>
              </a:ln>
              <a:solidFill>
                <a:srgbClr val="FFFFFF"/>
              </a:solidFill>
              <a:effectLst/>
              <a:uLnTx/>
              <a:uFillTx/>
              <a:latin typeface="Arial Narrow"/>
              <a:ea typeface="+mn-ea"/>
              <a:cs typeface="+mn-cs"/>
            </a:endParaRPr>
          </a:p>
        </p:txBody>
      </p:sp>
      <p:sp>
        <p:nvSpPr>
          <p:cNvPr id="71" name="Flowchart: Direct Access Storage 70"/>
          <p:cNvSpPr/>
          <p:nvPr/>
        </p:nvSpPr>
        <p:spPr>
          <a:xfrm rot="1414969">
            <a:off x="7850337" y="5644235"/>
            <a:ext cx="1232868" cy="631569"/>
          </a:xfrm>
          <a:prstGeom prst="flowChartMagneticDrum">
            <a:avLst/>
          </a:prstGeom>
          <a:solidFill>
            <a:srgbClr val="618FFD"/>
          </a:solidFill>
          <a:ln w="25400" cap="flat" cmpd="sng" algn="ctr">
            <a:solidFill>
              <a:srgbClr val="618FF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smtClean="0">
              <a:ln>
                <a:noFill/>
              </a:ln>
              <a:solidFill>
                <a:srgbClr val="FFFFFF"/>
              </a:solidFill>
              <a:effectLst/>
              <a:uLnTx/>
              <a:uFillTx/>
              <a:latin typeface="Arial Narrow"/>
              <a:ea typeface="+mn-ea"/>
              <a:cs typeface="+mn-cs"/>
            </a:endParaRPr>
          </a:p>
        </p:txBody>
      </p:sp>
      <p:sp>
        <p:nvSpPr>
          <p:cNvPr id="72" name="Flowchart: Direct Access Storage 71"/>
          <p:cNvSpPr/>
          <p:nvPr/>
        </p:nvSpPr>
        <p:spPr>
          <a:xfrm rot="20815994">
            <a:off x="8554094" y="5705023"/>
            <a:ext cx="1232868" cy="631569"/>
          </a:xfrm>
          <a:prstGeom prst="flowChartMagneticDrum">
            <a:avLst/>
          </a:prstGeom>
          <a:solidFill>
            <a:srgbClr val="618FFD"/>
          </a:solidFill>
          <a:ln w="25400" cap="flat" cmpd="sng" algn="ctr">
            <a:solidFill>
              <a:srgbClr val="618FF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smtClean="0">
              <a:ln>
                <a:noFill/>
              </a:ln>
              <a:solidFill>
                <a:srgbClr val="FFFFFF"/>
              </a:solidFill>
              <a:effectLst/>
              <a:uLnTx/>
              <a:uFillTx/>
              <a:latin typeface="Arial Narrow"/>
              <a:ea typeface="+mn-ea"/>
              <a:cs typeface="+mn-cs"/>
            </a:endParaRPr>
          </a:p>
        </p:txBody>
      </p:sp>
      <p:sp>
        <p:nvSpPr>
          <p:cNvPr id="73" name="Flowchart: Direct Access Storage 72"/>
          <p:cNvSpPr/>
          <p:nvPr/>
        </p:nvSpPr>
        <p:spPr>
          <a:xfrm rot="19519403">
            <a:off x="9240699" y="5435452"/>
            <a:ext cx="1232868" cy="631569"/>
          </a:xfrm>
          <a:prstGeom prst="flowChartMagneticDrum">
            <a:avLst/>
          </a:prstGeom>
          <a:solidFill>
            <a:srgbClr val="618FFD"/>
          </a:solidFill>
          <a:ln w="25400" cap="flat" cmpd="sng" algn="ctr">
            <a:solidFill>
              <a:srgbClr val="618FF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smtClean="0">
              <a:ln>
                <a:noFill/>
              </a:ln>
              <a:solidFill>
                <a:srgbClr val="FFFFFF"/>
              </a:solidFill>
              <a:effectLst/>
              <a:uLnTx/>
              <a:uFillTx/>
              <a:latin typeface="Arial Narrow"/>
              <a:ea typeface="+mn-ea"/>
              <a:cs typeface="+mn-cs"/>
            </a:endParaRPr>
          </a:p>
        </p:txBody>
      </p:sp>
      <p:sp>
        <p:nvSpPr>
          <p:cNvPr id="74" name="Flowchart: Direct Access Storage 73"/>
          <p:cNvSpPr/>
          <p:nvPr/>
        </p:nvSpPr>
        <p:spPr>
          <a:xfrm rot="17688281">
            <a:off x="9705393" y="4864691"/>
            <a:ext cx="1360303" cy="572403"/>
          </a:xfrm>
          <a:prstGeom prst="flowChartMagneticDrum">
            <a:avLst/>
          </a:prstGeom>
          <a:solidFill>
            <a:srgbClr val="618FFD"/>
          </a:solidFill>
          <a:ln w="25400" cap="flat" cmpd="sng" algn="ctr">
            <a:solidFill>
              <a:srgbClr val="618FF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smtClean="0">
              <a:ln>
                <a:noFill/>
              </a:ln>
              <a:solidFill>
                <a:srgbClr val="FFFFFF"/>
              </a:solidFill>
              <a:effectLst/>
              <a:uLnTx/>
              <a:uFillTx/>
              <a:latin typeface="Arial Narrow"/>
              <a:ea typeface="+mn-ea"/>
              <a:cs typeface="+mn-cs"/>
            </a:endParaRPr>
          </a:p>
        </p:txBody>
      </p:sp>
      <p:sp>
        <p:nvSpPr>
          <p:cNvPr id="75" name="TextBox 74"/>
          <p:cNvSpPr txBox="1"/>
          <p:nvPr/>
        </p:nvSpPr>
        <p:spPr>
          <a:xfrm>
            <a:off x="966788" y="5888365"/>
            <a:ext cx="6107352" cy="769441"/>
          </a:xfrm>
          <a:prstGeom prst="rect">
            <a:avLst/>
          </a:prstGeom>
          <a:noFill/>
          <a:ln w="28575">
            <a:solidFill>
              <a:srgbClr val="0000CC"/>
            </a:solidFill>
          </a:ln>
        </p:spPr>
        <p:txBody>
          <a:bodyPr wrap="square" rtlCol="0">
            <a:spAutoFit/>
          </a:bodyPr>
          <a:lstStyle/>
          <a:p>
            <a:r>
              <a:rPr lang="en-US" sz="2200" b="1" dirty="0" smtClean="0">
                <a:solidFill>
                  <a:srgbClr val="C00000"/>
                </a:solidFill>
                <a:latin typeface="Arial Narrow" panose="020B0606020202030204" pitchFamily="34" charset="0"/>
              </a:rPr>
              <a:t>If the over-approximated reachable set is free from bad states, then we have formally proven the safety </a:t>
            </a:r>
            <a:endParaRPr lang="en-US" sz="2200" b="1" dirty="0">
              <a:solidFill>
                <a:srgbClr val="C00000"/>
              </a:solidFill>
              <a:latin typeface="Arial Narrow" panose="020B0606020202030204" pitchFamily="34" charset="0"/>
            </a:endParaRPr>
          </a:p>
        </p:txBody>
      </p:sp>
    </p:spTree>
    <p:extLst>
      <p:ext uri="{BB962C8B-B14F-4D97-AF65-F5344CB8AC3E}">
        <p14:creationId xmlns:p14="http://schemas.microsoft.com/office/powerpoint/2010/main" val="395520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down)">
                                      <p:cBhvr>
                                        <p:cTn id="7" dur="400"/>
                                        <p:tgtEl>
                                          <p:spTgt spid="67"/>
                                        </p:tgtEl>
                                      </p:cBhvr>
                                    </p:animEffect>
                                  </p:childTnLst>
                                </p:cTn>
                              </p:par>
                            </p:childTnLst>
                          </p:cTn>
                        </p:par>
                        <p:par>
                          <p:cTn id="8" fill="hold">
                            <p:stCondLst>
                              <p:cond delay="400"/>
                            </p:stCondLst>
                            <p:childTnLst>
                              <p:par>
                                <p:cTn id="9" presetID="22" presetClass="entr" presetSubtype="8" fill="hold" grpId="0"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wipe(left)">
                                      <p:cBhvr>
                                        <p:cTn id="11" dur="400"/>
                                        <p:tgtEl>
                                          <p:spTgt spid="68"/>
                                        </p:tgtEl>
                                      </p:cBhvr>
                                    </p:animEffect>
                                  </p:childTnLst>
                                </p:cTn>
                              </p:par>
                            </p:childTnLst>
                          </p:cTn>
                        </p:par>
                        <p:par>
                          <p:cTn id="12" fill="hold">
                            <p:stCondLst>
                              <p:cond delay="800"/>
                            </p:stCondLst>
                            <p:childTnLst>
                              <p:par>
                                <p:cTn id="13" presetID="22" presetClass="entr" presetSubtype="8" fill="hold" grpId="0"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400"/>
                                        <p:tgtEl>
                                          <p:spTgt spid="69"/>
                                        </p:tgtEl>
                                      </p:cBhvr>
                                    </p:animEffect>
                                  </p:childTnLst>
                                </p:cTn>
                              </p:par>
                            </p:childTnLst>
                          </p:cTn>
                        </p:par>
                        <p:par>
                          <p:cTn id="16" fill="hold">
                            <p:stCondLst>
                              <p:cond delay="1200"/>
                            </p:stCondLst>
                            <p:childTnLst>
                              <p:par>
                                <p:cTn id="17" presetID="22" presetClass="entr" presetSubtype="8" fill="hold" grpId="0" nodeType="after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wipe(left)">
                                      <p:cBhvr>
                                        <p:cTn id="19" dur="400"/>
                                        <p:tgtEl>
                                          <p:spTgt spid="70"/>
                                        </p:tgtEl>
                                      </p:cBhvr>
                                    </p:animEffect>
                                  </p:childTnLst>
                                </p:cTn>
                              </p:par>
                            </p:childTnLst>
                          </p:cTn>
                        </p:par>
                        <p:par>
                          <p:cTn id="20" fill="hold">
                            <p:stCondLst>
                              <p:cond delay="1600"/>
                            </p:stCondLst>
                            <p:childTnLst>
                              <p:par>
                                <p:cTn id="21" presetID="22" presetClass="entr" presetSubtype="1" fill="hold" grpId="0"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wipe(up)">
                                      <p:cBhvr>
                                        <p:cTn id="23" dur="400"/>
                                        <p:tgtEl>
                                          <p:spTgt spid="74"/>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wipe(up)">
                                      <p:cBhvr>
                                        <p:cTn id="27" dur="400"/>
                                        <p:tgtEl>
                                          <p:spTgt spid="73"/>
                                        </p:tgtEl>
                                      </p:cBhvr>
                                    </p:animEffect>
                                  </p:childTnLst>
                                </p:cTn>
                              </p:par>
                            </p:childTnLst>
                          </p:cTn>
                        </p:par>
                        <p:par>
                          <p:cTn id="28" fill="hold">
                            <p:stCondLst>
                              <p:cond delay="2400"/>
                            </p:stCondLst>
                            <p:childTnLst>
                              <p:par>
                                <p:cTn id="29" presetID="22" presetClass="entr" presetSubtype="2" fill="hold" grpId="0" nodeType="after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wipe(right)">
                                      <p:cBhvr>
                                        <p:cTn id="31" dur="400"/>
                                        <p:tgtEl>
                                          <p:spTgt spid="72"/>
                                        </p:tgtEl>
                                      </p:cBhvr>
                                    </p:animEffect>
                                  </p:childTnLst>
                                </p:cTn>
                              </p:par>
                            </p:childTnLst>
                          </p:cTn>
                        </p:par>
                        <p:par>
                          <p:cTn id="32" fill="hold">
                            <p:stCondLst>
                              <p:cond delay="2800"/>
                            </p:stCondLst>
                            <p:childTnLst>
                              <p:par>
                                <p:cTn id="33" presetID="22" presetClass="entr" presetSubtype="2" fill="hold" grpId="0" nodeType="after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ipe(right)">
                                      <p:cBhvr>
                                        <p:cTn id="35" dur="400"/>
                                        <p:tgtEl>
                                          <p:spTgt spid="71"/>
                                        </p:tgtEl>
                                      </p:cBhvr>
                                    </p:animEffect>
                                  </p:childTnLst>
                                </p:cTn>
                              </p:par>
                            </p:childTnLst>
                          </p:cTn>
                        </p:par>
                        <p:par>
                          <p:cTn id="36" fill="hold">
                            <p:stCondLst>
                              <p:cond delay="3200"/>
                            </p:stCondLst>
                            <p:childTnLst>
                              <p:par>
                                <p:cTn id="37" presetID="22" presetClass="entr" presetSubtype="8" fill="hold" grpId="0" nodeType="after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wipe(left)">
                                      <p:cBhvr>
                                        <p:cTn id="39" dur="400"/>
                                        <p:tgtEl>
                                          <p:spTgt spid="66"/>
                                        </p:tgtEl>
                                      </p:cBhvr>
                                    </p:animEffect>
                                  </p:childTnLst>
                                </p:cTn>
                              </p:par>
                            </p:childTnLst>
                          </p:cTn>
                        </p:par>
                        <p:par>
                          <p:cTn id="40" fill="hold">
                            <p:stCondLst>
                              <p:cond delay="3600"/>
                            </p:stCondLst>
                            <p:childTnLst>
                              <p:par>
                                <p:cTn id="41" presetID="22" presetClass="entr" presetSubtype="8" fill="hold" grpId="0"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wipe(left)">
                                      <p:cBhvr>
                                        <p:cTn id="43" dur="400"/>
                                        <p:tgtEl>
                                          <p:spTgt spid="65"/>
                                        </p:tgtEl>
                                      </p:cBhvr>
                                    </p:animEffect>
                                  </p:childTnLst>
                                </p:cTn>
                              </p:par>
                            </p:childTnLst>
                          </p:cTn>
                        </p:par>
                        <p:par>
                          <p:cTn id="44" fill="hold">
                            <p:stCondLst>
                              <p:cond delay="4000"/>
                            </p:stCondLst>
                            <p:childTnLst>
                              <p:par>
                                <p:cTn id="45" presetID="1" presetClass="entr" presetSubtype="0" fill="hold" grpId="0" nodeType="after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Our work in this domain</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Proving mixed-signal assertions on hybrid automata</a:t>
            </a:r>
          </a:p>
          <a:p>
            <a:pPr marL="342900" indent="-342900">
              <a:buFont typeface="Arial" panose="020B0604020202020204" pitchFamily="34" charset="0"/>
              <a:buChar char="•"/>
            </a:pPr>
            <a:r>
              <a:rPr lang="en-US" dirty="0" smtClean="0"/>
              <a:t>Introducing the notion of formal features</a:t>
            </a:r>
          </a:p>
          <a:p>
            <a:pPr marL="342900" indent="-342900">
              <a:buFont typeface="Arial" panose="020B0604020202020204" pitchFamily="34" charset="0"/>
              <a:buChar char="•"/>
            </a:pPr>
            <a:r>
              <a:rPr lang="en-US" dirty="0" smtClean="0"/>
              <a:t>Formal evaluation of features on hybrid automata</a:t>
            </a:r>
            <a:endParaRPr lang="en-US" dirty="0"/>
          </a:p>
        </p:txBody>
      </p:sp>
      <p:sp>
        <p:nvSpPr>
          <p:cNvPr id="4" name="Footer Placeholder 3"/>
          <p:cNvSpPr>
            <a:spLocks noGrp="1"/>
          </p:cNvSpPr>
          <p:nvPr>
            <p:ph type="ftr" sz="quarter" idx="11"/>
          </p:nvPr>
        </p:nvSpPr>
        <p:spPr/>
        <p:txBody>
          <a:bodyPr/>
          <a:lstStyle/>
          <a:p>
            <a:r>
              <a:rPr lang="en-IN" smtClean="0"/>
              <a:t>INDIAN INSTITUTE OF TECHNOLOGY KHARAGPUR</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1425661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4C0823F-1BB9-4843-986C-A5B54C80AC58}" type="slidenum">
              <a:rPr lang="en-US" smtClean="0"/>
              <a:pPr>
                <a:defRPr/>
              </a:pPr>
              <a:t>26</a:t>
            </a:fld>
            <a:endParaRPr lang="en-US"/>
          </a:p>
        </p:txBody>
      </p:sp>
      <p:pic>
        <p:nvPicPr>
          <p:cNvPr id="7" name="Picture 6"/>
          <p:cNvPicPr>
            <a:picLocks noChangeAspect="1" noChangeArrowheads="1"/>
          </p:cNvPicPr>
          <p:nvPr/>
        </p:nvPicPr>
        <p:blipFill>
          <a:blip r:embed="rId2"/>
          <a:srcRect/>
          <a:stretch>
            <a:fillRect/>
          </a:stretch>
        </p:blipFill>
        <p:spPr bwMode="auto">
          <a:xfrm>
            <a:off x="6148387" y="772828"/>
            <a:ext cx="5562600" cy="3818222"/>
          </a:xfrm>
          <a:prstGeom prst="rect">
            <a:avLst/>
          </a:prstGeom>
          <a:noFill/>
          <a:ln w="9525">
            <a:noFill/>
            <a:miter lim="800000"/>
            <a:headEnd/>
            <a:tailEnd/>
          </a:ln>
        </p:spPr>
      </p:pic>
      <p:sp>
        <p:nvSpPr>
          <p:cNvPr id="8" name="TextBox 7"/>
          <p:cNvSpPr txBox="1"/>
          <p:nvPr/>
        </p:nvSpPr>
        <p:spPr>
          <a:xfrm>
            <a:off x="509587" y="6450806"/>
            <a:ext cx="4347210" cy="415498"/>
          </a:xfrm>
          <a:prstGeom prst="rect">
            <a:avLst/>
          </a:prstGeom>
          <a:noFill/>
        </p:spPr>
        <p:txBody>
          <a:bodyPr>
            <a:spAutoFit/>
          </a:bodyPr>
          <a:lstStyle/>
          <a:p>
            <a:pPr lvl="1">
              <a:defRPr/>
            </a:pPr>
            <a:r>
              <a:rPr lang="en-IN" sz="2100" b="1" dirty="0"/>
              <a:t>end</a:t>
            </a:r>
            <a:endParaRPr lang="en-US" sz="2100" dirty="0"/>
          </a:p>
        </p:txBody>
      </p:sp>
      <p:sp>
        <p:nvSpPr>
          <p:cNvPr id="9" name="TextBox 8"/>
          <p:cNvSpPr txBox="1"/>
          <p:nvPr/>
        </p:nvSpPr>
        <p:spPr>
          <a:xfrm>
            <a:off x="1119187" y="5465683"/>
            <a:ext cx="4347210" cy="415498"/>
          </a:xfrm>
          <a:prstGeom prst="rect">
            <a:avLst/>
          </a:prstGeom>
          <a:noFill/>
        </p:spPr>
        <p:txBody>
          <a:bodyPr>
            <a:spAutoFit/>
          </a:bodyPr>
          <a:lstStyle/>
          <a:p>
            <a:pPr lvl="1">
              <a:defRPr/>
            </a:pPr>
            <a:r>
              <a:rPr lang="en-IN" sz="2100" b="1" dirty="0"/>
              <a:t>var  </a:t>
            </a:r>
            <a:r>
              <a:rPr lang="en-IN" sz="2100" b="1" dirty="0">
                <a:solidFill>
                  <a:srgbClr val="C00000"/>
                </a:solidFill>
              </a:rPr>
              <a:t>t1, t2 </a:t>
            </a:r>
            <a:r>
              <a:rPr lang="en-IN" sz="2100" b="1" dirty="0"/>
              <a:t>;</a:t>
            </a:r>
            <a:endParaRPr lang="en-US" sz="2100" dirty="0"/>
          </a:p>
        </p:txBody>
      </p:sp>
      <p:sp>
        <p:nvSpPr>
          <p:cNvPr id="10" name="TextBox 9"/>
          <p:cNvSpPr txBox="1"/>
          <p:nvPr/>
        </p:nvSpPr>
        <p:spPr>
          <a:xfrm>
            <a:off x="1119187" y="5839063"/>
            <a:ext cx="9314498" cy="415498"/>
          </a:xfrm>
          <a:prstGeom prst="rect">
            <a:avLst/>
          </a:prstGeom>
          <a:noFill/>
        </p:spPr>
        <p:txBody>
          <a:bodyPr>
            <a:spAutoFit/>
          </a:bodyPr>
          <a:lstStyle/>
          <a:p>
            <a:pPr lvl="1">
              <a:defRPr/>
            </a:pPr>
            <a:r>
              <a:rPr lang="en-IN" sz="2100" b="1" dirty="0"/>
              <a:t>@</a:t>
            </a:r>
            <a:r>
              <a:rPr lang="fi-FI" sz="2100" b="1" baseline="30000" dirty="0">
                <a:cs typeface="Arial" pitchFamily="34" charset="0"/>
              </a:rPr>
              <a:t>+</a:t>
            </a:r>
            <a:r>
              <a:rPr lang="en-IN" sz="2100" b="1" dirty="0"/>
              <a:t>(</a:t>
            </a:r>
            <a:r>
              <a:rPr lang="en-IN" sz="2100" b="1" dirty="0" err="1"/>
              <a:t>M.Vout</a:t>
            </a:r>
            <a:r>
              <a:rPr lang="en-IN" sz="2100" b="1" dirty="0"/>
              <a:t> ≥ 0.1*Vs)                </a:t>
            </a:r>
            <a:r>
              <a:rPr lang="en-IN" sz="2100" b="1" dirty="0" smtClean="0"/>
              <a:t>                     @</a:t>
            </a:r>
            <a:r>
              <a:rPr lang="fi-FI" sz="2100" b="1" baseline="30000" dirty="0">
                <a:cs typeface="Arial" pitchFamily="34" charset="0"/>
              </a:rPr>
              <a:t>+</a:t>
            </a:r>
            <a:r>
              <a:rPr lang="en-IN" sz="2100" b="1" dirty="0"/>
              <a:t>(</a:t>
            </a:r>
            <a:r>
              <a:rPr lang="en-IN" sz="2100" b="1" dirty="0" err="1"/>
              <a:t>M.Vout</a:t>
            </a:r>
            <a:r>
              <a:rPr lang="en-IN" sz="2100" b="1" dirty="0"/>
              <a:t> ≥0.9*</a:t>
            </a:r>
            <a:r>
              <a:rPr lang="en-IN" sz="2100" b="1" dirty="0" err="1"/>
              <a:t>Vs</a:t>
            </a:r>
            <a:r>
              <a:rPr lang="en-IN" sz="2100" b="1" dirty="0"/>
              <a:t>)                    </a:t>
            </a:r>
            <a:endParaRPr lang="en-US" sz="2100" dirty="0"/>
          </a:p>
        </p:txBody>
      </p:sp>
      <p:sp>
        <p:nvSpPr>
          <p:cNvPr id="11" name="TextBox 10"/>
          <p:cNvSpPr txBox="1"/>
          <p:nvPr/>
        </p:nvSpPr>
        <p:spPr>
          <a:xfrm>
            <a:off x="1799511" y="6180772"/>
            <a:ext cx="4348876" cy="415498"/>
          </a:xfrm>
          <a:prstGeom prst="rect">
            <a:avLst/>
          </a:prstGeom>
          <a:noFill/>
        </p:spPr>
        <p:txBody>
          <a:bodyPr>
            <a:spAutoFit/>
          </a:bodyPr>
          <a:lstStyle/>
          <a:p>
            <a:pPr lvl="1">
              <a:defRPr/>
            </a:pPr>
            <a:r>
              <a:rPr lang="en-IN" sz="2100" b="1" dirty="0"/>
              <a:t>|-&gt;</a:t>
            </a:r>
            <a:r>
              <a:rPr lang="en-IN" sz="2100" b="1" dirty="0">
                <a:sym typeface="Wingdings" panose="05000000000000000000" pitchFamily="2" charset="2"/>
              </a:rPr>
              <a:t> </a:t>
            </a:r>
            <a:r>
              <a:rPr lang="en-IN" sz="2100" b="1" dirty="0"/>
              <a:t> RiseTime = </a:t>
            </a:r>
            <a:r>
              <a:rPr lang="en-IN" sz="2100" b="1" dirty="0">
                <a:solidFill>
                  <a:srgbClr val="C00000"/>
                </a:solidFill>
              </a:rPr>
              <a:t>t2 - t1</a:t>
            </a:r>
            <a:r>
              <a:rPr lang="en-IN" sz="2100" b="1" dirty="0"/>
              <a:t>; </a:t>
            </a:r>
            <a:endParaRPr lang="en-US" sz="2100" dirty="0"/>
          </a:p>
        </p:txBody>
      </p:sp>
      <p:sp>
        <p:nvSpPr>
          <p:cNvPr id="12" name="TextBox 11"/>
          <p:cNvSpPr txBox="1"/>
          <p:nvPr/>
        </p:nvSpPr>
        <p:spPr>
          <a:xfrm>
            <a:off x="4179622" y="5847398"/>
            <a:ext cx="1586047" cy="415498"/>
          </a:xfrm>
          <a:prstGeom prst="rect">
            <a:avLst/>
          </a:prstGeom>
          <a:noFill/>
        </p:spPr>
        <p:txBody>
          <a:bodyPr wrap="square">
            <a:spAutoFit/>
          </a:bodyPr>
          <a:lstStyle/>
          <a:p>
            <a:pPr>
              <a:defRPr/>
            </a:pPr>
            <a:r>
              <a:rPr lang="en-US" sz="2100" b="1" dirty="0" smtClean="0">
                <a:solidFill>
                  <a:srgbClr val="C00000"/>
                </a:solidFill>
              </a:rPr>
              <a:t>,t1</a:t>
            </a:r>
            <a:r>
              <a:rPr lang="en-US" sz="2100" b="1" dirty="0">
                <a:solidFill>
                  <a:srgbClr val="C00000"/>
                </a:solidFill>
              </a:rPr>
              <a:t>= $time</a:t>
            </a:r>
          </a:p>
        </p:txBody>
      </p:sp>
      <p:sp>
        <p:nvSpPr>
          <p:cNvPr id="13" name="TextBox 12"/>
          <p:cNvSpPr txBox="1"/>
          <p:nvPr/>
        </p:nvSpPr>
        <p:spPr>
          <a:xfrm>
            <a:off x="9290965" y="5849064"/>
            <a:ext cx="1962822" cy="415498"/>
          </a:xfrm>
          <a:prstGeom prst="rect">
            <a:avLst/>
          </a:prstGeom>
          <a:noFill/>
        </p:spPr>
        <p:txBody>
          <a:bodyPr wrap="square">
            <a:spAutoFit/>
          </a:bodyPr>
          <a:lstStyle/>
          <a:p>
            <a:pPr>
              <a:defRPr/>
            </a:pPr>
            <a:r>
              <a:rPr lang="en-US" sz="2100" b="1" dirty="0">
                <a:solidFill>
                  <a:srgbClr val="C00000"/>
                </a:solidFill>
              </a:rPr>
              <a:t>, t2= $time  </a:t>
            </a:r>
          </a:p>
        </p:txBody>
      </p:sp>
      <p:sp>
        <p:nvSpPr>
          <p:cNvPr id="14" name="TextBox 13"/>
          <p:cNvSpPr txBox="1"/>
          <p:nvPr/>
        </p:nvSpPr>
        <p:spPr>
          <a:xfrm>
            <a:off x="801483" y="3295650"/>
            <a:ext cx="4661104" cy="1323439"/>
          </a:xfrm>
          <a:prstGeom prst="rect">
            <a:avLst/>
          </a:prstGeom>
          <a:noFill/>
        </p:spPr>
        <p:txBody>
          <a:bodyPr wrap="square" rtlCol="0">
            <a:spAutoFit/>
          </a:bodyPr>
          <a:lstStyle/>
          <a:p>
            <a:r>
              <a:rPr lang="en-US" b="1" dirty="0"/>
              <a:t>Rise Time</a:t>
            </a:r>
            <a:r>
              <a:rPr lang="en-US" dirty="0"/>
              <a:t> of a second order response of a signal is </a:t>
            </a:r>
            <a:r>
              <a:rPr lang="en-US" i="1" u="sng" dirty="0"/>
              <a:t>the time taken for a signal (Vout) to rise from 10% to 90% of its rated value (Vs).</a:t>
            </a:r>
          </a:p>
        </p:txBody>
      </p:sp>
      <p:sp>
        <p:nvSpPr>
          <p:cNvPr id="15" name="TextBox 14"/>
          <p:cNvSpPr txBox="1"/>
          <p:nvPr/>
        </p:nvSpPr>
        <p:spPr>
          <a:xfrm>
            <a:off x="5538787" y="4819650"/>
            <a:ext cx="6754926" cy="415498"/>
          </a:xfrm>
          <a:prstGeom prst="rect">
            <a:avLst/>
          </a:prstGeom>
          <a:solidFill>
            <a:schemeClr val="tx2">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100" b="1" u="sng" dirty="0"/>
              <a:t>The Assertion</a:t>
            </a:r>
            <a:r>
              <a:rPr lang="en-US" sz="2100" b="1" dirty="0"/>
              <a:t>: </a:t>
            </a:r>
            <a:r>
              <a:rPr lang="en-US" sz="2100" b="1" i="1" dirty="0"/>
              <a:t>Rise Time should be less than 10ms</a:t>
            </a:r>
          </a:p>
        </p:txBody>
      </p:sp>
      <p:sp>
        <p:nvSpPr>
          <p:cNvPr id="16" name="TextBox 15"/>
          <p:cNvSpPr txBox="1"/>
          <p:nvPr/>
        </p:nvSpPr>
        <p:spPr>
          <a:xfrm>
            <a:off x="4799498" y="5847398"/>
            <a:ext cx="2097273" cy="415498"/>
          </a:xfrm>
          <a:prstGeom prst="rect">
            <a:avLst/>
          </a:prstGeom>
          <a:noFill/>
        </p:spPr>
        <p:txBody>
          <a:bodyPr wrap="square">
            <a:spAutoFit/>
          </a:bodyPr>
          <a:lstStyle/>
          <a:p>
            <a:pPr lvl="1">
              <a:defRPr/>
            </a:pPr>
            <a:r>
              <a:rPr lang="en-IN" sz="2100" b="1" dirty="0"/>
              <a:t>##[0:10e-3]</a:t>
            </a:r>
            <a:endParaRPr lang="en-US" sz="2100" b="1" dirty="0"/>
          </a:p>
        </p:txBody>
      </p:sp>
      <p:sp>
        <p:nvSpPr>
          <p:cNvPr id="17" name="TextBox 16"/>
          <p:cNvSpPr txBox="1"/>
          <p:nvPr/>
        </p:nvSpPr>
        <p:spPr>
          <a:xfrm>
            <a:off x="814387" y="1091513"/>
            <a:ext cx="3822904" cy="738664"/>
          </a:xfrm>
          <a:prstGeom prst="rect">
            <a:avLst/>
          </a:prstGeom>
          <a:noFill/>
        </p:spPr>
        <p:txBody>
          <a:bodyPr wrap="square" rtlCol="0">
            <a:spAutoFit/>
          </a:bodyPr>
          <a:lstStyle/>
          <a:p>
            <a:r>
              <a:rPr lang="en-US" sz="2100" b="1" dirty="0"/>
              <a:t>Quantitative measurement</a:t>
            </a:r>
            <a:r>
              <a:rPr lang="en-US" sz="2100" dirty="0"/>
              <a:t> over a </a:t>
            </a:r>
            <a:r>
              <a:rPr lang="en-US" sz="2100" b="1" dirty="0" err="1"/>
              <a:t>behaviour</a:t>
            </a:r>
            <a:r>
              <a:rPr lang="en-US" sz="2100" dirty="0"/>
              <a:t> of a system.</a:t>
            </a:r>
            <a:endParaRPr lang="en-US" sz="2100" i="1" u="sng" dirty="0"/>
          </a:p>
        </p:txBody>
      </p:sp>
      <p:cxnSp>
        <p:nvCxnSpPr>
          <p:cNvPr id="18" name="Straight Connector 17"/>
          <p:cNvCxnSpPr/>
          <p:nvPr/>
        </p:nvCxnSpPr>
        <p:spPr bwMode="auto">
          <a:xfrm flipV="1">
            <a:off x="1804987" y="1774032"/>
            <a:ext cx="1056132" cy="101"/>
          </a:xfrm>
          <a:prstGeom prst="line">
            <a:avLst/>
          </a:prstGeom>
          <a:ln w="25400">
            <a:solidFill>
              <a:schemeClr val="accent1"/>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bwMode="auto">
          <a:xfrm flipH="1" flipV="1">
            <a:off x="2338387" y="1783551"/>
            <a:ext cx="2644" cy="463948"/>
          </a:xfrm>
          <a:prstGeom prst="line">
            <a:avLst/>
          </a:prstGeom>
          <a:ln w="25400">
            <a:solidFill>
              <a:schemeClr val="accent1"/>
            </a:solidFill>
            <a:headEnd type="triangle" w="lg" len="lg"/>
            <a:tailEnd type="none" w="med" len="med"/>
          </a:ln>
        </p:spPr>
        <p:style>
          <a:lnRef idx="3">
            <a:schemeClr val="accent2"/>
          </a:lnRef>
          <a:fillRef idx="0">
            <a:schemeClr val="accent2"/>
          </a:fillRef>
          <a:effectRef idx="2">
            <a:schemeClr val="accent2"/>
          </a:effectRef>
          <a:fontRef idx="minor">
            <a:schemeClr val="tx1"/>
          </a:fontRef>
        </p:style>
      </p:cxnSp>
      <p:sp>
        <p:nvSpPr>
          <p:cNvPr id="20" name="Rectangle 19"/>
          <p:cNvSpPr/>
          <p:nvPr/>
        </p:nvSpPr>
        <p:spPr>
          <a:xfrm>
            <a:off x="1283918" y="2307632"/>
            <a:ext cx="1425390" cy="415498"/>
          </a:xfrm>
          <a:prstGeom prst="rect">
            <a:avLst/>
          </a:prstGeom>
        </p:spPr>
        <p:txBody>
          <a:bodyPr wrap="none">
            <a:spAutoFit/>
          </a:bodyPr>
          <a:lstStyle/>
          <a:p>
            <a:r>
              <a:rPr lang="en-US" sz="2100" b="1" dirty="0"/>
              <a:t>Assertion</a:t>
            </a:r>
          </a:p>
        </p:txBody>
      </p:sp>
      <p:sp>
        <p:nvSpPr>
          <p:cNvPr id="21" name="Equal 20"/>
          <p:cNvSpPr/>
          <p:nvPr/>
        </p:nvSpPr>
        <p:spPr bwMode="auto">
          <a:xfrm>
            <a:off x="2643187" y="2458128"/>
            <a:ext cx="400050" cy="227922"/>
          </a:xfrm>
          <a:prstGeom prst="mathEqual">
            <a:avLst/>
          </a:prstGeom>
          <a:solidFill>
            <a:schemeClr val="accent1"/>
          </a:solidFill>
          <a:ln w="12700" cap="flat" cmpd="sng" algn="ctr">
            <a:noFill/>
            <a:prstDash val="solid"/>
            <a:round/>
            <a:headEnd type="none" w="med" len="med"/>
            <a:tailEnd type="none" w="med" len="med"/>
          </a:ln>
          <a:effectLst/>
        </p:spPr>
        <p:txBody>
          <a:bodyPr vert="horz" wrap="none" lIns="96012" tIns="48006" rIns="96012" bIns="48006" numCol="1" rtlCol="0" anchor="t" anchorCtr="0" compatLnSpc="1">
            <a:prstTxWarp prst="textNoShape">
              <a:avLst/>
            </a:prstTxWarp>
          </a:bodyPr>
          <a:lstStyle/>
          <a:p>
            <a:pPr algn="ctr" defTabSz="960120" eaLnBrk="0" fontAlgn="base" hangingPunct="0">
              <a:spcBef>
                <a:spcPct val="0"/>
              </a:spcBef>
              <a:spcAft>
                <a:spcPct val="0"/>
              </a:spcAft>
            </a:pPr>
            <a:endParaRPr lang="en-US" sz="2100">
              <a:ln w="0"/>
              <a:effectLst>
                <a:outerShdw blurRad="38100" dist="19050" dir="2700000" algn="tl" rotWithShape="0">
                  <a:schemeClr val="dk1">
                    <a:alpha val="40000"/>
                  </a:schemeClr>
                </a:outerShdw>
              </a:effectLst>
              <a:latin typeface="Arial Narrow" pitchFamily="34" charset="0"/>
            </a:endParaRPr>
          </a:p>
        </p:txBody>
      </p:sp>
      <p:sp>
        <p:nvSpPr>
          <p:cNvPr id="22" name="Rectangle 21"/>
          <p:cNvSpPr/>
          <p:nvPr/>
        </p:nvSpPr>
        <p:spPr>
          <a:xfrm>
            <a:off x="2750548" y="2321065"/>
            <a:ext cx="3060005" cy="415498"/>
          </a:xfrm>
          <a:prstGeom prst="rect">
            <a:avLst/>
          </a:prstGeom>
        </p:spPr>
        <p:txBody>
          <a:bodyPr wrap="none">
            <a:spAutoFit/>
          </a:bodyPr>
          <a:lstStyle/>
          <a:p>
            <a:r>
              <a:rPr lang="en-US" sz="2100" b="1" dirty="0" smtClean="0"/>
              <a:t>   Boolean </a:t>
            </a:r>
            <a:r>
              <a:rPr lang="en-US" sz="2100" b="1" dirty="0"/>
              <a:t>(</a:t>
            </a:r>
            <a:r>
              <a:rPr lang="en-US" sz="2100" b="1" dirty="0">
                <a:solidFill>
                  <a:srgbClr val="539D1B"/>
                </a:solidFill>
              </a:rPr>
              <a:t>True</a:t>
            </a:r>
            <a:r>
              <a:rPr lang="en-US" sz="2100" b="1" dirty="0"/>
              <a:t>/</a:t>
            </a:r>
            <a:r>
              <a:rPr lang="en-US" sz="2100" b="1" dirty="0">
                <a:solidFill>
                  <a:srgbClr val="FF0000"/>
                </a:solidFill>
              </a:rPr>
              <a:t>False</a:t>
            </a:r>
            <a:r>
              <a:rPr lang="en-US" sz="2100" b="1" dirty="0"/>
              <a:t>)</a:t>
            </a:r>
          </a:p>
        </p:txBody>
      </p:sp>
      <p:cxnSp>
        <p:nvCxnSpPr>
          <p:cNvPr id="23" name="Straight Connector 22"/>
          <p:cNvCxnSpPr/>
          <p:nvPr/>
        </p:nvCxnSpPr>
        <p:spPr bwMode="auto">
          <a:xfrm flipV="1">
            <a:off x="2643187" y="1442381"/>
            <a:ext cx="1440180" cy="63"/>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4" name="Rectangle 23"/>
          <p:cNvSpPr/>
          <p:nvPr/>
        </p:nvSpPr>
        <p:spPr>
          <a:xfrm>
            <a:off x="1383223" y="2686407"/>
            <a:ext cx="1156086" cy="415498"/>
          </a:xfrm>
          <a:prstGeom prst="rect">
            <a:avLst/>
          </a:prstGeom>
        </p:spPr>
        <p:txBody>
          <a:bodyPr wrap="none">
            <a:spAutoFit/>
          </a:bodyPr>
          <a:lstStyle/>
          <a:p>
            <a:r>
              <a:rPr lang="en-US" sz="2100" b="1" dirty="0"/>
              <a:t>Feature</a:t>
            </a:r>
          </a:p>
        </p:txBody>
      </p:sp>
      <p:sp>
        <p:nvSpPr>
          <p:cNvPr id="25" name="Equal 24"/>
          <p:cNvSpPr/>
          <p:nvPr/>
        </p:nvSpPr>
        <p:spPr bwMode="auto">
          <a:xfrm>
            <a:off x="2490787" y="2762250"/>
            <a:ext cx="400050" cy="227922"/>
          </a:xfrm>
          <a:prstGeom prst="mathEqual">
            <a:avLst/>
          </a:prstGeom>
          <a:solidFill>
            <a:schemeClr val="accent1"/>
          </a:solidFill>
          <a:ln w="12700" cap="flat" cmpd="sng" algn="ctr">
            <a:noFill/>
            <a:prstDash val="solid"/>
            <a:round/>
            <a:headEnd type="none" w="med" len="med"/>
            <a:tailEnd type="none" w="med" len="med"/>
          </a:ln>
          <a:effectLst/>
        </p:spPr>
        <p:txBody>
          <a:bodyPr vert="horz" wrap="none" lIns="96012" tIns="48006" rIns="96012" bIns="48006" numCol="1" rtlCol="0" anchor="t" anchorCtr="0" compatLnSpc="1">
            <a:prstTxWarp prst="textNoShape">
              <a:avLst/>
            </a:prstTxWarp>
          </a:bodyPr>
          <a:lstStyle/>
          <a:p>
            <a:pPr algn="ctr" defTabSz="960120" eaLnBrk="0" fontAlgn="base" hangingPunct="0">
              <a:spcBef>
                <a:spcPct val="0"/>
              </a:spcBef>
              <a:spcAft>
                <a:spcPct val="0"/>
              </a:spcAft>
            </a:pPr>
            <a:endParaRPr lang="en-US" sz="2100">
              <a:ln w="0"/>
              <a:effectLst>
                <a:outerShdw blurRad="38100" dist="19050" dir="2700000" algn="tl" rotWithShape="0">
                  <a:schemeClr val="dk1">
                    <a:alpha val="40000"/>
                  </a:schemeClr>
                </a:outerShdw>
              </a:effectLst>
              <a:latin typeface="Arial Narrow" pitchFamily="34" charset="0"/>
            </a:endParaRPr>
          </a:p>
        </p:txBody>
      </p:sp>
      <p:sp>
        <p:nvSpPr>
          <p:cNvPr id="26" name="Rectangle 25"/>
          <p:cNvSpPr/>
          <p:nvPr/>
        </p:nvSpPr>
        <p:spPr>
          <a:xfrm>
            <a:off x="2750548" y="2682823"/>
            <a:ext cx="3015121" cy="415498"/>
          </a:xfrm>
          <a:prstGeom prst="rect">
            <a:avLst/>
          </a:prstGeom>
        </p:spPr>
        <p:txBody>
          <a:bodyPr wrap="none">
            <a:spAutoFit/>
          </a:bodyPr>
          <a:lstStyle/>
          <a:p>
            <a:r>
              <a:rPr lang="en-US" sz="2100" b="1" dirty="0" smtClean="0"/>
              <a:t> Real </a:t>
            </a:r>
            <a:r>
              <a:rPr lang="en-US" sz="2100" b="1" dirty="0"/>
              <a:t>Valued Quantity</a:t>
            </a:r>
          </a:p>
        </p:txBody>
      </p:sp>
      <p:sp>
        <p:nvSpPr>
          <p:cNvPr id="27" name="TextBox 26"/>
          <p:cNvSpPr txBox="1"/>
          <p:nvPr/>
        </p:nvSpPr>
        <p:spPr>
          <a:xfrm>
            <a:off x="509587" y="4852705"/>
            <a:ext cx="4347210" cy="738664"/>
          </a:xfrm>
          <a:prstGeom prst="rect">
            <a:avLst/>
          </a:prstGeom>
          <a:noFill/>
        </p:spPr>
        <p:txBody>
          <a:bodyPr>
            <a:spAutoFit/>
          </a:bodyPr>
          <a:lstStyle/>
          <a:p>
            <a:pPr lvl="1">
              <a:defRPr/>
            </a:pPr>
            <a:r>
              <a:rPr lang="en-IN" sz="2100" b="1" dirty="0"/>
              <a:t>feature RiseTime(Vs);</a:t>
            </a:r>
          </a:p>
          <a:p>
            <a:pPr lvl="1">
              <a:defRPr/>
            </a:pPr>
            <a:r>
              <a:rPr lang="en-IN" sz="2100" b="1" dirty="0"/>
              <a:t>begin</a:t>
            </a:r>
            <a:endParaRPr lang="en-US" sz="2100" dirty="0"/>
          </a:p>
        </p:txBody>
      </p:sp>
      <p:sp>
        <p:nvSpPr>
          <p:cNvPr id="28" name="TextBox 27"/>
          <p:cNvSpPr txBox="1"/>
          <p:nvPr/>
        </p:nvSpPr>
        <p:spPr>
          <a:xfrm>
            <a:off x="4995584" y="5843990"/>
            <a:ext cx="1836029" cy="415498"/>
          </a:xfrm>
          <a:prstGeom prst="rect">
            <a:avLst/>
          </a:prstGeom>
          <a:noFill/>
        </p:spPr>
        <p:txBody>
          <a:bodyPr wrap="square">
            <a:spAutoFit/>
          </a:bodyPr>
          <a:lstStyle/>
          <a:p>
            <a:pPr lvl="1">
              <a:defRPr/>
            </a:pPr>
            <a:r>
              <a:rPr lang="en-IN" sz="2100" b="1" dirty="0"/>
              <a:t>##[0:$]</a:t>
            </a:r>
            <a:endParaRPr lang="en-US" sz="2100" b="1" dirty="0"/>
          </a:p>
        </p:txBody>
      </p:sp>
      <p:sp>
        <p:nvSpPr>
          <p:cNvPr id="29" name="TextBox 28"/>
          <p:cNvSpPr txBox="1"/>
          <p:nvPr/>
        </p:nvSpPr>
        <p:spPr>
          <a:xfrm>
            <a:off x="5502529" y="5276850"/>
            <a:ext cx="6513258" cy="415498"/>
          </a:xfrm>
          <a:prstGeom prst="rect">
            <a:avLst/>
          </a:prstGeom>
          <a:solidFill>
            <a:schemeClr val="tx2">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100" b="1" u="sng" dirty="0"/>
              <a:t>The Feature</a:t>
            </a:r>
            <a:r>
              <a:rPr lang="en-US" sz="2100" b="1" dirty="0"/>
              <a:t>: </a:t>
            </a:r>
            <a:r>
              <a:rPr lang="en-US" sz="2100" b="1" i="1" dirty="0"/>
              <a:t>What is the Rise Time of the circuit?</a:t>
            </a:r>
          </a:p>
        </p:txBody>
      </p:sp>
      <p:sp>
        <p:nvSpPr>
          <p:cNvPr id="30" name="Rectangle 29"/>
          <p:cNvSpPr/>
          <p:nvPr/>
        </p:nvSpPr>
        <p:spPr>
          <a:xfrm>
            <a:off x="4599025" y="5680480"/>
            <a:ext cx="663964" cy="674031"/>
          </a:xfrm>
          <a:prstGeom prst="rect">
            <a:avLst/>
          </a:prstGeom>
        </p:spPr>
        <p:txBody>
          <a:bodyPr wrap="none">
            <a:spAutoFit/>
          </a:bodyPr>
          <a:lstStyle/>
          <a:p>
            <a:r>
              <a:rPr lang="en-IN" sz="3780" b="1" dirty="0">
                <a:latin typeface="Bernard MT Condensed" panose="02050806060905020404" pitchFamily="18" charset="0"/>
                <a:sym typeface="Symbol" panose="05050102010706020507" pitchFamily="18" charset="2"/>
              </a:rPr>
              <a:t></a:t>
            </a:r>
            <a:endParaRPr lang="en-US" sz="3780" b="1" dirty="0">
              <a:latin typeface="Bernard MT Condensed" panose="02050806060905020404" pitchFamily="18" charset="0"/>
            </a:endParaRPr>
          </a:p>
        </p:txBody>
      </p:sp>
      <p:sp>
        <p:nvSpPr>
          <p:cNvPr id="31" name="Rectangle 30"/>
          <p:cNvSpPr/>
          <p:nvPr/>
        </p:nvSpPr>
        <p:spPr>
          <a:xfrm>
            <a:off x="6896771" y="6542427"/>
            <a:ext cx="4427751" cy="41549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en-US" sz="2100" b="1" dirty="0" err="1">
                <a:solidFill>
                  <a:schemeClr val="tx1"/>
                </a:solidFill>
              </a:rPr>
              <a:t>MinRise</a:t>
            </a:r>
            <a:r>
              <a:rPr lang="en-US" sz="2100" b="1" dirty="0">
                <a:solidFill>
                  <a:schemeClr val="tx1"/>
                </a:solidFill>
              </a:rPr>
              <a:t> </a:t>
            </a:r>
            <a:r>
              <a:rPr lang="en-US" sz="2100" dirty="0">
                <a:solidFill>
                  <a:schemeClr val="tx1"/>
                </a:solidFill>
              </a:rPr>
              <a:t>&lt;=</a:t>
            </a:r>
            <a:r>
              <a:rPr lang="en-US" sz="2100" b="1" dirty="0">
                <a:solidFill>
                  <a:schemeClr val="tx1"/>
                </a:solidFill>
              </a:rPr>
              <a:t> </a:t>
            </a:r>
            <a:r>
              <a:rPr lang="en-US" sz="2100" b="1" dirty="0" err="1">
                <a:solidFill>
                  <a:schemeClr val="tx1"/>
                </a:solidFill>
              </a:rPr>
              <a:t>RiseTime</a:t>
            </a:r>
            <a:r>
              <a:rPr lang="en-US" sz="2100" b="1" dirty="0">
                <a:solidFill>
                  <a:schemeClr val="tx1"/>
                </a:solidFill>
              </a:rPr>
              <a:t> </a:t>
            </a:r>
            <a:r>
              <a:rPr lang="en-US" sz="2100" dirty="0">
                <a:solidFill>
                  <a:schemeClr val="tx1"/>
                </a:solidFill>
              </a:rPr>
              <a:t>&lt;=</a:t>
            </a:r>
            <a:r>
              <a:rPr lang="en-US" sz="2100" b="1" dirty="0">
                <a:solidFill>
                  <a:schemeClr val="tx1"/>
                </a:solidFill>
              </a:rPr>
              <a:t> </a:t>
            </a:r>
            <a:r>
              <a:rPr lang="en-US" sz="2100" b="1" dirty="0" err="1">
                <a:solidFill>
                  <a:schemeClr val="tx1"/>
                </a:solidFill>
              </a:rPr>
              <a:t>MaxRise</a:t>
            </a:r>
            <a:endParaRPr lang="en-US" sz="2100" b="1" dirty="0">
              <a:solidFill>
                <a:schemeClr val="tx1"/>
              </a:solidFill>
            </a:endParaRPr>
          </a:p>
        </p:txBody>
      </p:sp>
      <p:sp>
        <p:nvSpPr>
          <p:cNvPr id="2" name="Title 1"/>
          <p:cNvSpPr>
            <a:spLocks noGrp="1"/>
          </p:cNvSpPr>
          <p:nvPr>
            <p:ph type="title" idx="4294967295"/>
          </p:nvPr>
        </p:nvSpPr>
        <p:spPr>
          <a:xfrm>
            <a:off x="509587" y="160338"/>
            <a:ext cx="11761787" cy="639762"/>
          </a:xfrm>
        </p:spPr>
        <p:txBody>
          <a:bodyPr>
            <a:noAutofit/>
          </a:bodyPr>
          <a:lstStyle/>
          <a:p>
            <a:r>
              <a:rPr lang="en-IN" sz="3600" dirty="0" smtClean="0"/>
              <a:t>Features: </a:t>
            </a:r>
            <a:r>
              <a:rPr lang="en-IN" sz="3600" i="1" dirty="0" smtClean="0">
                <a:solidFill>
                  <a:srgbClr val="0000CC"/>
                </a:solidFill>
              </a:rPr>
              <a:t>Real valued functions computed over assertion matches</a:t>
            </a:r>
            <a:endParaRPr lang="en-IN" sz="3600" dirty="0"/>
          </a:p>
        </p:txBody>
      </p:sp>
    </p:spTree>
    <p:extLst>
      <p:ext uri="{BB962C8B-B14F-4D97-AF65-F5344CB8AC3E}">
        <p14:creationId xmlns:p14="http://schemas.microsoft.com/office/powerpoint/2010/main" val="249731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6"/>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3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5" grpId="0" animBg="1"/>
      <p:bldP spid="16" grpId="0"/>
      <p:bldP spid="16" grpId="1"/>
      <p:bldP spid="17" grpId="0"/>
      <p:bldP spid="20" grpId="0"/>
      <p:bldP spid="21" grpId="0" animBg="1"/>
      <p:bldP spid="22" grpId="0"/>
      <p:bldP spid="24" grpId="0"/>
      <p:bldP spid="25" grpId="0" animBg="1"/>
      <p:bldP spid="26" grpId="0"/>
      <p:bldP spid="27" grpId="0"/>
      <p:bldP spid="28" grpId="0"/>
      <p:bldP spid="29" grpId="0" animBg="1"/>
      <p:bldP spid="30" grpId="0"/>
      <p:bldP spid="30" grpId="1"/>
      <p:bldP spid="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smtClean="0"/>
              <a:t>INDIAN INSTITUTE OF TECHNOLOGY KHARAGPUR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TextBox 4"/>
          <p:cNvSpPr txBox="1"/>
          <p:nvPr/>
        </p:nvSpPr>
        <p:spPr>
          <a:xfrm>
            <a:off x="4596963" y="2228850"/>
            <a:ext cx="7543800" cy="1077218"/>
          </a:xfrm>
          <a:prstGeom prst="rect">
            <a:avLst/>
          </a:prstGeom>
          <a:solidFill>
            <a:srgbClr val="0070C0"/>
          </a:solidFill>
        </p:spPr>
        <p:txBody>
          <a:bodyPr wrap="square" rtlCol="0">
            <a:spAutoFit/>
          </a:bodyPr>
          <a:lstStyle/>
          <a:p>
            <a:r>
              <a:rPr lang="en-US" sz="3200" b="1" dirty="0" smtClean="0">
                <a:solidFill>
                  <a:schemeClr val="bg1"/>
                </a:solidFill>
                <a:latin typeface="Arial Narrow" panose="020B0606020202030204" pitchFamily="34" charset="0"/>
              </a:rPr>
              <a:t>PART-2</a:t>
            </a:r>
          </a:p>
          <a:p>
            <a:r>
              <a:rPr lang="en-US" sz="3200" b="1" dirty="0" smtClean="0">
                <a:solidFill>
                  <a:schemeClr val="bg1"/>
                </a:solidFill>
                <a:latin typeface="Arial Narrow" panose="020B0606020202030204" pitchFamily="34" charset="0"/>
              </a:rPr>
              <a:t>A FEW OTHER THINGS</a:t>
            </a:r>
            <a:endParaRPr lang="en-US" sz="3200" b="1"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7538180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 chains for Safety </a:t>
            </a:r>
            <a:r>
              <a:rPr lang="en-US" dirty="0"/>
              <a:t>C</a:t>
            </a:r>
            <a:r>
              <a:rPr lang="en-US" dirty="0" smtClean="0"/>
              <a:t>ritical </a:t>
            </a:r>
            <a:r>
              <a:rPr lang="en-US" dirty="0"/>
              <a:t>C</a:t>
            </a:r>
            <a:r>
              <a:rPr lang="en-US" dirty="0" smtClean="0"/>
              <a:t>ontrol</a:t>
            </a:r>
            <a:endParaRPr lang="en-IN" dirty="0"/>
          </a:p>
        </p:txBody>
      </p:sp>
      <p:sp>
        <p:nvSpPr>
          <p:cNvPr id="4" name="Footer Placeholder 3"/>
          <p:cNvSpPr>
            <a:spLocks noGrp="1"/>
          </p:cNvSpPr>
          <p:nvPr>
            <p:ph type="ftr" sz="quarter" idx="11"/>
          </p:nvPr>
        </p:nvSpPr>
        <p:spPr/>
        <p:txBody>
          <a:bodyPr/>
          <a:lstStyle/>
          <a:p>
            <a:r>
              <a:rPr lang="en-IN" smtClean="0"/>
              <a:t>INDIAN INSTITUTE OF TECHNOLOGY KHARAGPUR</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grpSp>
        <p:nvGrpSpPr>
          <p:cNvPr id="16" name="Group 15"/>
          <p:cNvGrpSpPr/>
          <p:nvPr/>
        </p:nvGrpSpPr>
        <p:grpSpPr>
          <a:xfrm>
            <a:off x="3548125" y="1924050"/>
            <a:ext cx="4191000" cy="3657600"/>
            <a:chOff x="2947987" y="1771650"/>
            <a:chExt cx="2130014" cy="1905000"/>
          </a:xfrm>
        </p:grpSpPr>
        <p:sp>
          <p:nvSpPr>
            <p:cNvPr id="10" name="Hexagon 9"/>
            <p:cNvSpPr/>
            <p:nvPr/>
          </p:nvSpPr>
          <p:spPr>
            <a:xfrm>
              <a:off x="2947987" y="1771650"/>
              <a:ext cx="1060704" cy="914400"/>
            </a:xfrm>
            <a:prstGeom prst="hexag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Narrow" panose="020B0606020202030204" pitchFamily="34" charset="0"/>
                </a:rPr>
                <a:t>CONTROL</a:t>
              </a:r>
              <a:endParaRPr lang="en-IN" b="1" dirty="0">
                <a:latin typeface="Arial Narrow" panose="020B0606020202030204" pitchFamily="34" charset="0"/>
              </a:endParaRPr>
            </a:p>
          </p:txBody>
        </p:sp>
        <p:sp>
          <p:nvSpPr>
            <p:cNvPr id="14" name="Hexagon 13"/>
            <p:cNvSpPr/>
            <p:nvPr/>
          </p:nvSpPr>
          <p:spPr>
            <a:xfrm>
              <a:off x="3862387" y="2252202"/>
              <a:ext cx="1215614" cy="914400"/>
            </a:xfrm>
            <a:prstGeom prst="hexagon">
              <a:avLst/>
            </a:prstGeom>
            <a:solidFill>
              <a:srgbClr val="33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Narrow" panose="020B0606020202030204" pitchFamily="34" charset="0"/>
                </a:rPr>
                <a:t>ELECTRONICS</a:t>
              </a:r>
              <a:endParaRPr lang="en-IN" b="1" dirty="0">
                <a:latin typeface="Arial Narrow" panose="020B0606020202030204" pitchFamily="34" charset="0"/>
              </a:endParaRPr>
            </a:p>
          </p:txBody>
        </p:sp>
        <p:sp>
          <p:nvSpPr>
            <p:cNvPr id="15" name="Hexagon 14"/>
            <p:cNvSpPr/>
            <p:nvPr/>
          </p:nvSpPr>
          <p:spPr>
            <a:xfrm>
              <a:off x="2947987" y="2762250"/>
              <a:ext cx="1060704" cy="914400"/>
            </a:xfrm>
            <a:prstGeom prst="hexag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Narrow" panose="020B0606020202030204" pitchFamily="34" charset="0"/>
                </a:rPr>
                <a:t>SOFTWARE</a:t>
              </a:r>
              <a:endParaRPr lang="en-IN" b="1" dirty="0">
                <a:latin typeface="Arial Narrow" panose="020B0606020202030204" pitchFamily="34" charset="0"/>
              </a:endParaRPr>
            </a:p>
          </p:txBody>
        </p:sp>
      </p:grpSp>
      <p:sp>
        <p:nvSpPr>
          <p:cNvPr id="17" name="TextBox 16"/>
          <p:cNvSpPr txBox="1"/>
          <p:nvPr/>
        </p:nvSpPr>
        <p:spPr>
          <a:xfrm>
            <a:off x="509587" y="1314450"/>
            <a:ext cx="3190938" cy="1323439"/>
          </a:xfrm>
          <a:prstGeom prst="rect">
            <a:avLst/>
          </a:prstGeom>
          <a:noFill/>
        </p:spPr>
        <p:txBody>
          <a:bodyPr wrap="none" rtlCol="0">
            <a:spAutoFit/>
          </a:bodyPr>
          <a:lstStyle/>
          <a:p>
            <a:r>
              <a:rPr lang="en-US" b="1" dirty="0" smtClean="0">
                <a:latin typeface="Arial Narrow" panose="020B0606020202030204" pitchFamily="34" charset="0"/>
              </a:rPr>
              <a:t>Modeling / simulation</a:t>
            </a:r>
          </a:p>
          <a:p>
            <a:endParaRPr lang="en-US" b="1" dirty="0" smtClean="0">
              <a:latin typeface="Arial Narrow" panose="020B0606020202030204" pitchFamily="34" charset="0"/>
            </a:endParaRPr>
          </a:p>
          <a:p>
            <a:r>
              <a:rPr lang="en-US" b="1" dirty="0" smtClean="0">
                <a:solidFill>
                  <a:srgbClr val="C00000"/>
                </a:solidFill>
                <a:latin typeface="Arial Narrow" panose="020B0606020202030204" pitchFamily="34" charset="0"/>
              </a:rPr>
              <a:t>Recent: </a:t>
            </a:r>
            <a:r>
              <a:rPr lang="en-US" b="1" dirty="0" smtClean="0">
                <a:latin typeface="Arial Narrow" panose="020B0606020202030204" pitchFamily="34" charset="0"/>
              </a:rPr>
              <a:t>Formal tools</a:t>
            </a:r>
          </a:p>
          <a:p>
            <a:r>
              <a:rPr lang="en-US" b="1" dirty="0" smtClean="0">
                <a:latin typeface="Arial Narrow" panose="020B0606020202030204" pitchFamily="34" charset="0"/>
              </a:rPr>
              <a:t>(PHAVER, </a:t>
            </a:r>
            <a:r>
              <a:rPr lang="en-US" b="1" dirty="0" err="1" smtClean="0">
                <a:latin typeface="Arial Narrow" panose="020B0606020202030204" pitchFamily="34" charset="0"/>
              </a:rPr>
              <a:t>SpaceX</a:t>
            </a:r>
            <a:r>
              <a:rPr lang="en-US" b="1" dirty="0" smtClean="0">
                <a:latin typeface="Arial Narrow" panose="020B0606020202030204" pitchFamily="34" charset="0"/>
              </a:rPr>
              <a:t>, </a:t>
            </a:r>
            <a:r>
              <a:rPr lang="en-US" b="1" dirty="0" err="1" smtClean="0">
                <a:latin typeface="Arial Narrow" panose="020B0606020202030204" pitchFamily="34" charset="0"/>
              </a:rPr>
              <a:t>Statemate</a:t>
            </a:r>
            <a:r>
              <a:rPr lang="en-US" b="1" dirty="0">
                <a:latin typeface="Arial Narrow" panose="020B0606020202030204" pitchFamily="34" charset="0"/>
              </a:rPr>
              <a:t>)</a:t>
            </a:r>
            <a:endParaRPr lang="en-IN" b="1" dirty="0">
              <a:latin typeface="Arial Narrow" panose="020B0606020202030204" pitchFamily="34" charset="0"/>
            </a:endParaRPr>
          </a:p>
        </p:txBody>
      </p:sp>
      <p:sp>
        <p:nvSpPr>
          <p:cNvPr id="18" name="TextBox 17"/>
          <p:cNvSpPr txBox="1"/>
          <p:nvPr/>
        </p:nvSpPr>
        <p:spPr>
          <a:xfrm>
            <a:off x="6543208" y="1229811"/>
            <a:ext cx="3177858" cy="1492716"/>
          </a:xfrm>
          <a:prstGeom prst="rect">
            <a:avLst/>
          </a:prstGeom>
          <a:noFill/>
        </p:spPr>
        <p:txBody>
          <a:bodyPr wrap="none" rtlCol="0">
            <a:spAutoFit/>
          </a:bodyPr>
          <a:lstStyle/>
          <a:p>
            <a:r>
              <a:rPr lang="en-US" b="1" dirty="0" smtClean="0">
                <a:latin typeface="Arial Narrow" panose="020B0606020202030204" pitchFamily="34" charset="0"/>
              </a:rPr>
              <a:t>Electronic Design Automation</a:t>
            </a:r>
          </a:p>
          <a:p>
            <a:r>
              <a:rPr lang="en-US" b="1" dirty="0" smtClean="0">
                <a:latin typeface="Arial Narrow" panose="020B0606020202030204" pitchFamily="34" charset="0"/>
              </a:rPr>
              <a:t>Platform modeling tools</a:t>
            </a:r>
          </a:p>
          <a:p>
            <a:endParaRPr lang="en-US" sz="1100" b="1" dirty="0" smtClean="0">
              <a:latin typeface="Arial Narrow" panose="020B0606020202030204" pitchFamily="34" charset="0"/>
            </a:endParaRPr>
          </a:p>
          <a:p>
            <a:r>
              <a:rPr lang="en-US" b="1" dirty="0" smtClean="0">
                <a:solidFill>
                  <a:srgbClr val="C00000"/>
                </a:solidFill>
                <a:latin typeface="Arial Narrow" panose="020B0606020202030204" pitchFamily="34" charset="0"/>
              </a:rPr>
              <a:t>Recent: </a:t>
            </a:r>
            <a:r>
              <a:rPr lang="en-US" b="1" dirty="0" smtClean="0">
                <a:latin typeface="Arial Narrow" panose="020B0606020202030204" pitchFamily="34" charset="0"/>
              </a:rPr>
              <a:t>Formal tools</a:t>
            </a:r>
          </a:p>
          <a:p>
            <a:r>
              <a:rPr lang="en-US" b="1" dirty="0" smtClean="0">
                <a:latin typeface="Arial Narrow" panose="020B0606020202030204" pitchFamily="34" charset="0"/>
              </a:rPr>
              <a:t>(</a:t>
            </a:r>
            <a:r>
              <a:rPr lang="en-US" b="1" dirty="0" err="1" smtClean="0">
                <a:latin typeface="Arial Narrow" panose="020B0606020202030204" pitchFamily="34" charset="0"/>
              </a:rPr>
              <a:t>VCFormal</a:t>
            </a:r>
            <a:r>
              <a:rPr lang="en-US" b="1" dirty="0" smtClean="0">
                <a:latin typeface="Arial Narrow" panose="020B0606020202030204" pitchFamily="34" charset="0"/>
              </a:rPr>
              <a:t>, </a:t>
            </a:r>
            <a:r>
              <a:rPr lang="en-US" b="1" dirty="0" err="1" smtClean="0">
                <a:latin typeface="Arial Narrow" panose="020B0606020202030204" pitchFamily="34" charset="0"/>
              </a:rPr>
              <a:t>JasperGold</a:t>
            </a:r>
            <a:r>
              <a:rPr lang="en-US" b="1" dirty="0" smtClean="0">
                <a:latin typeface="Arial Narrow" panose="020B0606020202030204" pitchFamily="34" charset="0"/>
              </a:rPr>
              <a:t>)</a:t>
            </a:r>
            <a:endParaRPr lang="en-IN" b="1" dirty="0">
              <a:latin typeface="Arial Narrow" panose="020B0606020202030204" pitchFamily="34" charset="0"/>
            </a:endParaRPr>
          </a:p>
        </p:txBody>
      </p:sp>
      <p:sp>
        <p:nvSpPr>
          <p:cNvPr id="19" name="TextBox 18"/>
          <p:cNvSpPr txBox="1"/>
          <p:nvPr/>
        </p:nvSpPr>
        <p:spPr>
          <a:xfrm>
            <a:off x="728725" y="3829050"/>
            <a:ext cx="2930610" cy="1800493"/>
          </a:xfrm>
          <a:prstGeom prst="rect">
            <a:avLst/>
          </a:prstGeom>
          <a:noFill/>
        </p:spPr>
        <p:txBody>
          <a:bodyPr wrap="none" rtlCol="0">
            <a:spAutoFit/>
          </a:bodyPr>
          <a:lstStyle/>
          <a:p>
            <a:r>
              <a:rPr lang="en-US" b="1" dirty="0" smtClean="0">
                <a:latin typeface="Arial Narrow" panose="020B0606020202030204" pitchFamily="34" charset="0"/>
              </a:rPr>
              <a:t>Embedded software testing</a:t>
            </a:r>
          </a:p>
          <a:p>
            <a:r>
              <a:rPr lang="en-US" b="1" dirty="0" smtClean="0">
                <a:latin typeface="Arial Narrow" panose="020B0606020202030204" pitchFamily="34" charset="0"/>
              </a:rPr>
              <a:t>Platform emulators</a:t>
            </a:r>
          </a:p>
          <a:p>
            <a:r>
              <a:rPr lang="en-US" b="1" dirty="0" smtClean="0">
                <a:latin typeface="Arial Narrow" panose="020B0606020202030204" pitchFamily="34" charset="0"/>
              </a:rPr>
              <a:t>WCET analyzers</a:t>
            </a:r>
          </a:p>
          <a:p>
            <a:endParaRPr lang="en-US" sz="1100" b="1" dirty="0" smtClean="0">
              <a:latin typeface="Arial Narrow" panose="020B0606020202030204" pitchFamily="34" charset="0"/>
            </a:endParaRPr>
          </a:p>
          <a:p>
            <a:r>
              <a:rPr lang="en-US" b="1" dirty="0" smtClean="0">
                <a:solidFill>
                  <a:srgbClr val="C00000"/>
                </a:solidFill>
                <a:latin typeface="Arial Narrow" panose="020B0606020202030204" pitchFamily="34" charset="0"/>
              </a:rPr>
              <a:t>Recent: </a:t>
            </a:r>
            <a:r>
              <a:rPr lang="en-US" b="1" dirty="0" smtClean="0">
                <a:latin typeface="Arial Narrow" panose="020B0606020202030204" pitchFamily="34" charset="0"/>
              </a:rPr>
              <a:t>Formal tools</a:t>
            </a:r>
          </a:p>
          <a:p>
            <a:r>
              <a:rPr lang="en-US" b="1" dirty="0" smtClean="0">
                <a:latin typeface="Arial Narrow" panose="020B0606020202030204" pitchFamily="34" charset="0"/>
              </a:rPr>
              <a:t>(CBMC, SATABS, Spin)</a:t>
            </a:r>
            <a:endParaRPr lang="en-IN" b="1" dirty="0">
              <a:latin typeface="Arial Narrow" panose="020B0606020202030204" pitchFamily="34" charset="0"/>
            </a:endParaRPr>
          </a:p>
        </p:txBody>
      </p:sp>
      <p:sp>
        <p:nvSpPr>
          <p:cNvPr id="20" name="TextBox 19"/>
          <p:cNvSpPr txBox="1"/>
          <p:nvPr/>
        </p:nvSpPr>
        <p:spPr>
          <a:xfrm>
            <a:off x="7138987" y="5073818"/>
            <a:ext cx="4559261" cy="101566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b="1" dirty="0" smtClean="0">
                <a:latin typeface="Arial Narrow" panose="020B0606020202030204" pitchFamily="34" charset="0"/>
              </a:rPr>
              <a:t>PROBLEMS:</a:t>
            </a:r>
          </a:p>
          <a:p>
            <a:pPr marL="342900" indent="-342900">
              <a:buFont typeface="Arial" panose="020B0604020202020204" pitchFamily="34" charset="0"/>
              <a:buChar char="•"/>
            </a:pPr>
            <a:r>
              <a:rPr lang="en-US" b="1" dirty="0" smtClean="0">
                <a:solidFill>
                  <a:srgbClr val="C00000"/>
                </a:solidFill>
                <a:latin typeface="Arial Narrow" panose="020B0606020202030204" pitchFamily="34" charset="0"/>
              </a:rPr>
              <a:t>No integrated development environment</a:t>
            </a:r>
          </a:p>
          <a:p>
            <a:pPr marL="342900" indent="-342900">
              <a:buFont typeface="Arial" panose="020B0604020202020204" pitchFamily="34" charset="0"/>
              <a:buChar char="•"/>
            </a:pPr>
            <a:r>
              <a:rPr lang="en-US" b="1" dirty="0" smtClean="0">
                <a:solidFill>
                  <a:srgbClr val="C00000"/>
                </a:solidFill>
                <a:latin typeface="Arial Narrow" panose="020B0606020202030204" pitchFamily="34" charset="0"/>
              </a:rPr>
              <a:t>Lack of standardization</a:t>
            </a:r>
            <a:endParaRPr lang="en-IN" b="1" dirty="0">
              <a:solidFill>
                <a:srgbClr val="C00000"/>
              </a:solidFill>
              <a:latin typeface="Arial Narrow" panose="020B0606020202030204" pitchFamily="34" charset="0"/>
            </a:endParaRPr>
          </a:p>
        </p:txBody>
      </p:sp>
    </p:spTree>
    <p:extLst>
      <p:ext uri="{BB962C8B-B14F-4D97-AF65-F5344CB8AC3E}">
        <p14:creationId xmlns:p14="http://schemas.microsoft.com/office/powerpoint/2010/main" val="23800773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7" y="247650"/>
            <a:ext cx="11887200" cy="639746"/>
          </a:xfrm>
        </p:spPr>
        <p:txBody>
          <a:bodyPr>
            <a:noAutofit/>
          </a:bodyPr>
          <a:lstStyle/>
          <a:p>
            <a:r>
              <a:rPr lang="en-US" sz="4000" dirty="0" smtClean="0"/>
              <a:t>Steps in Design of Software Controlled Systems</a:t>
            </a:r>
            <a:endParaRPr lang="en-IN"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graphicFrame>
        <p:nvGraphicFramePr>
          <p:cNvPr id="5" name="Diagram 4"/>
          <p:cNvGraphicFramePr/>
          <p:nvPr>
            <p:extLst/>
          </p:nvPr>
        </p:nvGraphicFramePr>
        <p:xfrm>
          <a:off x="2509837" y="1137970"/>
          <a:ext cx="7296150" cy="4824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7443787" y="1213187"/>
            <a:ext cx="4343400" cy="1015663"/>
          </a:xfrm>
          <a:prstGeom prst="rect">
            <a:avLst/>
          </a:prstGeom>
          <a:noFill/>
        </p:spPr>
        <p:txBody>
          <a:bodyPr wrap="square" rtlCol="0">
            <a:spAutoFit/>
          </a:bodyPr>
          <a:lstStyle/>
          <a:p>
            <a:r>
              <a:rPr lang="en-US" b="1" dirty="0" smtClean="0">
                <a:latin typeface="Arial Narrow" panose="020B0606020202030204" pitchFamily="34" charset="0"/>
              </a:rPr>
              <a:t>Control Law is developed using principles of control theory and modeled in platforms like MATLAB</a:t>
            </a:r>
          </a:p>
        </p:txBody>
      </p:sp>
      <p:sp>
        <p:nvSpPr>
          <p:cNvPr id="8" name="TextBox 7"/>
          <p:cNvSpPr txBox="1"/>
          <p:nvPr/>
        </p:nvSpPr>
        <p:spPr>
          <a:xfrm>
            <a:off x="509587" y="2617053"/>
            <a:ext cx="2676502" cy="830997"/>
          </a:xfrm>
          <a:prstGeom prst="rect">
            <a:avLst/>
          </a:prstGeom>
          <a:noFill/>
        </p:spPr>
        <p:txBody>
          <a:bodyPr wrap="none" rtlCol="0">
            <a:spAutoFit/>
          </a:bodyPr>
          <a:lstStyle/>
          <a:p>
            <a:r>
              <a:rPr lang="en-US" sz="2400" b="1" dirty="0" smtClean="0">
                <a:latin typeface="Arial Narrow" panose="020B0606020202030204" pitchFamily="34" charset="0"/>
              </a:rPr>
              <a:t>Deployment on</a:t>
            </a:r>
          </a:p>
          <a:p>
            <a:r>
              <a:rPr lang="en-US" sz="2400" b="1" dirty="0" smtClean="0">
                <a:latin typeface="Arial Narrow" panose="020B0606020202030204" pitchFamily="34" charset="0"/>
              </a:rPr>
              <a:t>Platform and Testing</a:t>
            </a:r>
            <a:endParaRPr lang="en-IN" sz="2400" b="1" dirty="0">
              <a:latin typeface="Arial Narrow" panose="020B0606020202030204" pitchFamily="34" charset="0"/>
            </a:endParaRPr>
          </a:p>
        </p:txBody>
      </p:sp>
      <p:sp>
        <p:nvSpPr>
          <p:cNvPr id="9" name="TextBox 8"/>
          <p:cNvSpPr txBox="1"/>
          <p:nvPr/>
        </p:nvSpPr>
        <p:spPr>
          <a:xfrm>
            <a:off x="8710458" y="4102834"/>
            <a:ext cx="3581400" cy="1631216"/>
          </a:xfrm>
          <a:prstGeom prst="rect">
            <a:avLst/>
          </a:prstGeom>
          <a:noFill/>
        </p:spPr>
        <p:txBody>
          <a:bodyPr wrap="square" rtlCol="0">
            <a:spAutoFit/>
          </a:bodyPr>
          <a:lstStyle/>
          <a:p>
            <a:pPr algn="r"/>
            <a:r>
              <a:rPr lang="en-US" b="1" dirty="0" smtClean="0">
                <a:latin typeface="Arial Narrow" panose="020B0606020202030204" pitchFamily="34" charset="0"/>
              </a:rPr>
              <a:t>Software tasks are developed for interpreting data received from sensors, and interpreting the control law to find the actuation </a:t>
            </a:r>
          </a:p>
          <a:p>
            <a:r>
              <a:rPr lang="en-US" b="1" dirty="0" smtClean="0">
                <a:latin typeface="Arial Narrow" panose="020B0606020202030204" pitchFamily="34" charset="0"/>
              </a:rPr>
              <a:t>levels.</a:t>
            </a:r>
          </a:p>
        </p:txBody>
      </p:sp>
      <p:sp>
        <p:nvSpPr>
          <p:cNvPr id="10" name="TextBox 9"/>
          <p:cNvSpPr txBox="1"/>
          <p:nvPr/>
        </p:nvSpPr>
        <p:spPr>
          <a:xfrm>
            <a:off x="509587" y="6013787"/>
            <a:ext cx="5562600" cy="1015663"/>
          </a:xfrm>
          <a:prstGeom prst="rect">
            <a:avLst/>
          </a:prstGeom>
          <a:noFill/>
        </p:spPr>
        <p:txBody>
          <a:bodyPr wrap="square" rtlCol="0">
            <a:spAutoFit/>
          </a:bodyPr>
          <a:lstStyle/>
          <a:p>
            <a:r>
              <a:rPr lang="en-US" b="1" dirty="0" smtClean="0">
                <a:latin typeface="Arial Narrow" panose="020B0606020202030204" pitchFamily="34" charset="0"/>
              </a:rPr>
              <a:t>Software tasks are mapped to the processors – to be executed periodically within deadlines determined by the control sampling requirement.</a:t>
            </a:r>
          </a:p>
        </p:txBody>
      </p:sp>
    </p:spTree>
    <p:extLst>
      <p:ext uri="{BB962C8B-B14F-4D97-AF65-F5344CB8AC3E}">
        <p14:creationId xmlns:p14="http://schemas.microsoft.com/office/powerpoint/2010/main" val="2345923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661987" y="5126031"/>
            <a:ext cx="9480707" cy="152241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30080" y="1468431"/>
            <a:ext cx="9480707" cy="152241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Development Cycle of Embedded Control</a:t>
            </a:r>
            <a:endParaRPr lang="en-US" dirty="0"/>
          </a:p>
        </p:txBody>
      </p:sp>
      <p:sp>
        <p:nvSpPr>
          <p:cNvPr id="3" name="Footer Placeholder 2"/>
          <p:cNvSpPr>
            <a:spLocks noGrp="1"/>
          </p:cNvSpPr>
          <p:nvPr>
            <p:ph type="ftr" sz="quarter" idx="11"/>
          </p:nvPr>
        </p:nvSpPr>
        <p:spPr/>
        <p:txBody>
          <a:bodyPr/>
          <a:lstStyle/>
          <a:p>
            <a:r>
              <a:rPr lang="en-IN" smtClean="0"/>
              <a:t>INDIAN INSTITUTE OF TECHNOLOGY KHARAGPUR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grpSp>
        <p:nvGrpSpPr>
          <p:cNvPr id="6" name="Group 5"/>
          <p:cNvGrpSpPr/>
          <p:nvPr/>
        </p:nvGrpSpPr>
        <p:grpSpPr>
          <a:xfrm>
            <a:off x="966787" y="1468431"/>
            <a:ext cx="8529956" cy="4646619"/>
            <a:chOff x="-150558" y="77214"/>
            <a:chExt cx="5617908" cy="3266187"/>
          </a:xfrm>
        </p:grpSpPr>
        <p:sp>
          <p:nvSpPr>
            <p:cNvPr id="8" name="Text Box 2075"/>
            <p:cNvSpPr txBox="1"/>
            <p:nvPr/>
          </p:nvSpPr>
          <p:spPr>
            <a:xfrm>
              <a:off x="104775" y="371475"/>
              <a:ext cx="1114425" cy="504825"/>
            </a:xfrm>
            <a:prstGeom prst="rect">
              <a:avLst/>
            </a:prstGeom>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pPr>
              <a:r>
                <a:rPr lang="en-IN" b="1"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System Identification</a:t>
              </a:r>
              <a:endParaRPr lang="en-US" b="1"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p:txBody>
        </p:sp>
        <p:sp>
          <p:nvSpPr>
            <p:cNvPr id="9" name="Text Box 2076"/>
            <p:cNvSpPr txBox="1"/>
            <p:nvPr/>
          </p:nvSpPr>
          <p:spPr>
            <a:xfrm>
              <a:off x="1895475" y="390525"/>
              <a:ext cx="971550" cy="504825"/>
            </a:xfrm>
            <a:prstGeom prst="rect">
              <a:avLst/>
            </a:prstGeom>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pPr>
              <a:r>
                <a:rPr lang="en-IN" b="1"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Controller Design</a:t>
              </a:r>
              <a:endParaRPr lang="en-US" b="1"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p:txBody>
        </p:sp>
        <p:sp>
          <p:nvSpPr>
            <p:cNvPr id="10" name="Text Box 2077"/>
            <p:cNvSpPr txBox="1"/>
            <p:nvPr/>
          </p:nvSpPr>
          <p:spPr>
            <a:xfrm>
              <a:off x="3790950" y="390525"/>
              <a:ext cx="1390650" cy="504825"/>
            </a:xfrm>
            <a:prstGeom prst="rect">
              <a:avLst/>
            </a:prstGeom>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pPr>
              <a:r>
                <a:rPr lang="en-IN" b="1">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Control System Analysis</a:t>
              </a:r>
              <a:endParaRPr lang="en-US" b="1">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p:txBody>
        </p:sp>
        <p:sp>
          <p:nvSpPr>
            <p:cNvPr id="11" name="Text Box 2078"/>
            <p:cNvSpPr txBox="1"/>
            <p:nvPr/>
          </p:nvSpPr>
          <p:spPr>
            <a:xfrm>
              <a:off x="66675" y="1647825"/>
              <a:ext cx="1114425" cy="571500"/>
            </a:xfrm>
            <a:prstGeom prst="rect">
              <a:avLst/>
            </a:prstGeom>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pPr>
              <a:r>
                <a:rPr lang="en-IN" b="1">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Message Scheduling</a:t>
              </a:r>
              <a:endParaRPr lang="en-US" b="1">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p:txBody>
        </p:sp>
        <p:sp>
          <p:nvSpPr>
            <p:cNvPr id="12" name="Text Box 2079"/>
            <p:cNvSpPr txBox="1"/>
            <p:nvPr/>
          </p:nvSpPr>
          <p:spPr>
            <a:xfrm>
              <a:off x="1524000" y="1666875"/>
              <a:ext cx="1143000" cy="552450"/>
            </a:xfrm>
            <a:prstGeom prst="rect">
              <a:avLst/>
            </a:prstGeom>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pPr>
              <a:r>
                <a:rPr lang="en-IN" b="1">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Task Mapping &amp; Scheduling</a:t>
              </a:r>
              <a:endParaRPr lang="en-US" b="1">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p:txBody>
        </p:sp>
        <p:sp>
          <p:nvSpPr>
            <p:cNvPr id="13" name="Text Box 935"/>
            <p:cNvSpPr txBox="1"/>
            <p:nvPr/>
          </p:nvSpPr>
          <p:spPr>
            <a:xfrm>
              <a:off x="2943225" y="1666875"/>
              <a:ext cx="990600" cy="552450"/>
            </a:xfrm>
            <a:prstGeom prst="rect">
              <a:avLst/>
            </a:prstGeom>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pPr>
              <a:r>
                <a:rPr lang="en-IN" b="1">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Task Partitioning</a:t>
              </a:r>
              <a:endParaRPr lang="en-US" b="1">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p:txBody>
        </p:sp>
        <p:sp>
          <p:nvSpPr>
            <p:cNvPr id="14" name="Text Box 941"/>
            <p:cNvSpPr txBox="1"/>
            <p:nvPr/>
          </p:nvSpPr>
          <p:spPr>
            <a:xfrm>
              <a:off x="4191000" y="1676400"/>
              <a:ext cx="990600" cy="552450"/>
            </a:xfrm>
            <a:prstGeom prst="rect">
              <a:avLst/>
            </a:prstGeom>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pPr>
              <a:r>
                <a:rPr lang="en-IN" b="1">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Code Generation</a:t>
              </a:r>
              <a:endParaRPr lang="en-US" b="1">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p:txBody>
        </p:sp>
        <p:sp>
          <p:nvSpPr>
            <p:cNvPr id="15" name="Text Box 942"/>
            <p:cNvSpPr txBox="1"/>
            <p:nvPr/>
          </p:nvSpPr>
          <p:spPr>
            <a:xfrm>
              <a:off x="409575" y="2838450"/>
              <a:ext cx="1800225" cy="504951"/>
            </a:xfrm>
            <a:prstGeom prst="rect">
              <a:avLst/>
            </a:prstGeom>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pPr>
              <a:r>
                <a:rPr lang="en-IN" b="1"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Timing &amp; Performance Analysis</a:t>
              </a:r>
              <a:endParaRPr lang="en-US" b="1"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p:txBody>
        </p:sp>
        <p:sp>
          <p:nvSpPr>
            <p:cNvPr id="16" name="Text Box 943"/>
            <p:cNvSpPr txBox="1"/>
            <p:nvPr/>
          </p:nvSpPr>
          <p:spPr>
            <a:xfrm>
              <a:off x="2924175" y="2838450"/>
              <a:ext cx="1581150" cy="504951"/>
            </a:xfrm>
            <a:prstGeom prst="rect">
              <a:avLst/>
            </a:prstGeom>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pPr>
              <a:r>
                <a:rPr lang="en-IN" b="1"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Are Control Objectives </a:t>
              </a:r>
              <a:r>
                <a:rPr lang="en-IN" b="1" dirty="0" smtClean="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Satisfied?</a:t>
              </a:r>
              <a:endParaRPr lang="en-US" b="1"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p:txBody>
        </p:sp>
        <p:sp>
          <p:nvSpPr>
            <p:cNvPr id="17" name="Text Box 944"/>
            <p:cNvSpPr txBox="1"/>
            <p:nvPr/>
          </p:nvSpPr>
          <p:spPr>
            <a:xfrm>
              <a:off x="0" y="77214"/>
              <a:ext cx="1323975" cy="2667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pPr>
              <a:r>
                <a:rPr lang="en-IN" b="1" dirty="0">
                  <a:effectLst/>
                  <a:latin typeface="Arial Narrow" panose="020B0606020202030204" pitchFamily="34" charset="0"/>
                  <a:ea typeface="Calibri" panose="020F0502020204030204" pitchFamily="34" charset="0"/>
                  <a:cs typeface="Arial" panose="020B0604020202020204" pitchFamily="34" charset="0"/>
                </a:rPr>
                <a:t>Equations</a:t>
              </a:r>
              <a:endParaRPr lang="en-US" b="1" dirty="0">
                <a:effectLst/>
                <a:latin typeface="Arial Narrow" panose="020B0606020202030204" pitchFamily="34" charset="0"/>
                <a:ea typeface="Calibri" panose="020F0502020204030204" pitchFamily="34" charset="0"/>
                <a:cs typeface="Times New Roman" panose="02020603050405020304" pitchFamily="18" charset="0"/>
              </a:endParaRPr>
            </a:p>
          </p:txBody>
        </p:sp>
        <p:sp>
          <p:nvSpPr>
            <p:cNvPr id="18" name="Text Box 945"/>
            <p:cNvSpPr txBox="1"/>
            <p:nvPr/>
          </p:nvSpPr>
          <p:spPr>
            <a:xfrm>
              <a:off x="-150558" y="1323975"/>
              <a:ext cx="1323975" cy="2667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pPr>
              <a:r>
                <a:rPr lang="en-IN" b="1">
                  <a:effectLst/>
                  <a:latin typeface="Arial Narrow" panose="020B0606020202030204" pitchFamily="34" charset="0"/>
                  <a:ea typeface="Calibri" panose="020F0502020204030204" pitchFamily="34" charset="0"/>
                  <a:cs typeface="Arial" panose="020B0604020202020204" pitchFamily="34" charset="0"/>
                </a:rPr>
                <a:t>Software</a:t>
              </a:r>
              <a:endParaRPr lang="en-US" b="1">
                <a:effectLst/>
                <a:latin typeface="Arial Narrow" panose="020B0606020202030204" pitchFamily="34" charset="0"/>
                <a:ea typeface="Calibri" panose="020F0502020204030204" pitchFamily="34" charset="0"/>
                <a:cs typeface="Times New Roman" panose="02020603050405020304" pitchFamily="18" charset="0"/>
              </a:endParaRPr>
            </a:p>
          </p:txBody>
        </p:sp>
        <p:sp>
          <p:nvSpPr>
            <p:cNvPr id="19" name="Text Box 946"/>
            <p:cNvSpPr txBox="1"/>
            <p:nvPr/>
          </p:nvSpPr>
          <p:spPr>
            <a:xfrm>
              <a:off x="4619625" y="2819400"/>
              <a:ext cx="581025" cy="2667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pPr>
              <a:r>
                <a:rPr lang="en-IN" b="1">
                  <a:effectLst/>
                  <a:latin typeface="Arial Narrow" panose="020B0606020202030204" pitchFamily="34" charset="0"/>
                  <a:ea typeface="Calibri" panose="020F0502020204030204" pitchFamily="34" charset="0"/>
                  <a:cs typeface="Arial" panose="020B0604020202020204" pitchFamily="34" charset="0"/>
                </a:rPr>
                <a:t>NO</a:t>
              </a:r>
              <a:endParaRPr lang="en-US" b="1">
                <a:effectLst/>
                <a:latin typeface="Arial Narrow" panose="020B0606020202030204" pitchFamily="34" charset="0"/>
                <a:ea typeface="Calibri" panose="020F0502020204030204" pitchFamily="34" charset="0"/>
                <a:cs typeface="Times New Roman" panose="02020603050405020304" pitchFamily="18" charset="0"/>
              </a:endParaRPr>
            </a:p>
          </p:txBody>
        </p:sp>
        <p:sp>
          <p:nvSpPr>
            <p:cNvPr id="20" name="Text Box 947"/>
            <p:cNvSpPr txBox="1"/>
            <p:nvPr/>
          </p:nvSpPr>
          <p:spPr>
            <a:xfrm>
              <a:off x="1219200" y="343914"/>
              <a:ext cx="676275" cy="4000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pPr>
              <a:r>
                <a:rPr lang="en-IN" b="1" dirty="0">
                  <a:effectLst/>
                  <a:latin typeface="Arial Narrow" panose="020B0606020202030204" pitchFamily="34" charset="0"/>
                  <a:ea typeface="Calibri" panose="020F0502020204030204" pitchFamily="34" charset="0"/>
                  <a:cs typeface="Times New Roman" panose="02020603050405020304" pitchFamily="18" charset="0"/>
                </a:rPr>
                <a:t>System Model</a:t>
              </a:r>
              <a:endParaRPr lang="en-US" b="1" dirty="0">
                <a:effectLst/>
                <a:latin typeface="Arial Narrow" panose="020B0606020202030204" pitchFamily="34" charset="0"/>
                <a:ea typeface="Calibri" panose="020F0502020204030204" pitchFamily="34" charset="0"/>
                <a:cs typeface="Times New Roman" panose="02020603050405020304" pitchFamily="18" charset="0"/>
              </a:endParaRPr>
            </a:p>
          </p:txBody>
        </p:sp>
        <p:sp>
          <p:nvSpPr>
            <p:cNvPr id="21" name="Text Box 32"/>
            <p:cNvSpPr txBox="1"/>
            <p:nvPr/>
          </p:nvSpPr>
          <p:spPr>
            <a:xfrm>
              <a:off x="2924175" y="333375"/>
              <a:ext cx="800100" cy="2667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pPr>
              <a:r>
                <a:rPr lang="en-IN" b="1">
                  <a:effectLst/>
                  <a:latin typeface="Arial Narrow" panose="020B0606020202030204" pitchFamily="34" charset="0"/>
                  <a:ea typeface="Calibri" panose="020F0502020204030204" pitchFamily="34" charset="0"/>
                  <a:cs typeface="Times New Roman" panose="02020603050405020304" pitchFamily="18" charset="0"/>
                </a:rPr>
                <a:t>Controller</a:t>
              </a:r>
              <a:endParaRPr lang="en-US" b="1">
                <a:effectLst/>
                <a:latin typeface="Arial Narrow" panose="020B0606020202030204" pitchFamily="34" charset="0"/>
                <a:ea typeface="Calibri" panose="020F0502020204030204" pitchFamily="34" charset="0"/>
                <a:cs typeface="Times New Roman" panose="02020603050405020304" pitchFamily="18" charset="0"/>
              </a:endParaRPr>
            </a:p>
          </p:txBody>
        </p:sp>
        <p:cxnSp>
          <p:nvCxnSpPr>
            <p:cNvPr id="22" name="Straight Arrow Connector 21"/>
            <p:cNvCxnSpPr/>
            <p:nvPr/>
          </p:nvCxnSpPr>
          <p:spPr>
            <a:xfrm>
              <a:off x="1276350" y="619125"/>
              <a:ext cx="590550" cy="0"/>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943225" y="619125"/>
              <a:ext cx="781050" cy="0"/>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266950" y="3105150"/>
              <a:ext cx="609600" cy="0"/>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flipV="1">
              <a:off x="4581525" y="600075"/>
              <a:ext cx="628650" cy="2505075"/>
            </a:xfrm>
            <a:prstGeom prst="bentConnector3">
              <a:avLst>
                <a:gd name="adj1" fmla="val 150000"/>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0" y="1914525"/>
              <a:ext cx="342900" cy="1238250"/>
            </a:xfrm>
            <a:prstGeom prst="bentConnector3">
              <a:avLst>
                <a:gd name="adj1" fmla="val -41667"/>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210175" y="1914525"/>
              <a:ext cx="257175" cy="0"/>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943350" y="1914525"/>
              <a:ext cx="200025" cy="0"/>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2676525" y="1914525"/>
              <a:ext cx="200025" cy="0"/>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228725" y="1914525"/>
              <a:ext cx="200025" cy="0"/>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10186987" y="1924050"/>
            <a:ext cx="2111679" cy="707886"/>
          </a:xfrm>
          <a:prstGeom prst="rect">
            <a:avLst/>
          </a:prstGeom>
          <a:noFill/>
        </p:spPr>
        <p:txBody>
          <a:bodyPr wrap="square" rtlCol="0">
            <a:spAutoFit/>
          </a:bodyPr>
          <a:lstStyle/>
          <a:p>
            <a:r>
              <a:rPr lang="en-US" b="1" dirty="0" smtClean="0">
                <a:latin typeface="Arial Narrow" panose="020B0606020202030204" pitchFamily="34" charset="0"/>
              </a:rPr>
              <a:t>CONTROL DESIGN PHASE</a:t>
            </a:r>
          </a:p>
        </p:txBody>
      </p:sp>
      <p:sp>
        <p:nvSpPr>
          <p:cNvPr id="34" name="TextBox 33"/>
          <p:cNvSpPr txBox="1"/>
          <p:nvPr/>
        </p:nvSpPr>
        <p:spPr>
          <a:xfrm>
            <a:off x="10186987" y="3448050"/>
            <a:ext cx="2111679" cy="1323439"/>
          </a:xfrm>
          <a:prstGeom prst="rect">
            <a:avLst/>
          </a:prstGeom>
          <a:noFill/>
        </p:spPr>
        <p:txBody>
          <a:bodyPr wrap="square" rtlCol="0">
            <a:spAutoFit/>
          </a:bodyPr>
          <a:lstStyle/>
          <a:p>
            <a:r>
              <a:rPr lang="en-US" b="1" dirty="0" smtClean="0">
                <a:latin typeface="Arial Narrow" panose="020B0606020202030204" pitchFamily="34" charset="0"/>
              </a:rPr>
              <a:t>SOFTWARE DESIGN AND PLATFORM MAPPING PHASE</a:t>
            </a:r>
          </a:p>
        </p:txBody>
      </p:sp>
      <p:sp>
        <p:nvSpPr>
          <p:cNvPr id="35" name="TextBox 34"/>
          <p:cNvSpPr txBox="1"/>
          <p:nvPr/>
        </p:nvSpPr>
        <p:spPr>
          <a:xfrm>
            <a:off x="10215005" y="5428206"/>
            <a:ext cx="2111679" cy="400110"/>
          </a:xfrm>
          <a:prstGeom prst="rect">
            <a:avLst/>
          </a:prstGeom>
          <a:noFill/>
        </p:spPr>
        <p:txBody>
          <a:bodyPr wrap="square" rtlCol="0">
            <a:spAutoFit/>
          </a:bodyPr>
          <a:lstStyle/>
          <a:p>
            <a:r>
              <a:rPr lang="en-US" b="1" dirty="0" smtClean="0">
                <a:latin typeface="Arial Narrow" panose="020B0606020202030204" pitchFamily="34" charset="0"/>
              </a:rPr>
              <a:t>TESTING PHASE</a:t>
            </a:r>
          </a:p>
        </p:txBody>
      </p:sp>
    </p:spTree>
    <p:extLst>
      <p:ext uri="{BB962C8B-B14F-4D97-AF65-F5344CB8AC3E}">
        <p14:creationId xmlns:p14="http://schemas.microsoft.com/office/powerpoint/2010/main" val="38302653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arising out of non-ideality of platform</a:t>
            </a:r>
            <a:endParaRPr lang="en-US" dirty="0"/>
          </a:p>
        </p:txBody>
      </p:sp>
      <p:sp>
        <p:nvSpPr>
          <p:cNvPr id="3" name="Content Placeholder 2"/>
          <p:cNvSpPr>
            <a:spLocks noGrp="1"/>
          </p:cNvSpPr>
          <p:nvPr>
            <p:ph idx="1"/>
          </p:nvPr>
        </p:nvSpPr>
        <p:spPr>
          <a:xfrm>
            <a:off x="630078" y="1543050"/>
            <a:ext cx="11551444" cy="4889422"/>
          </a:xfrm>
        </p:spPr>
        <p:txBody>
          <a:bodyPr/>
          <a:lstStyle/>
          <a:p>
            <a:pPr marL="342900" indent="-342900">
              <a:buFont typeface="Arial" panose="020B0604020202020204" pitchFamily="34" charset="0"/>
              <a:buChar char="•"/>
            </a:pPr>
            <a:r>
              <a:rPr lang="en-US" dirty="0" smtClean="0"/>
              <a:t>Software based control samples and actuates at discrete time points</a:t>
            </a:r>
          </a:p>
          <a:p>
            <a:pPr marL="857250" lvl="1" indent="-342900"/>
            <a:r>
              <a:rPr lang="en-US" dirty="0" smtClean="0"/>
              <a:t>Sampling rate is decided based on control requirements</a:t>
            </a:r>
          </a:p>
          <a:p>
            <a:pPr marL="857250" lvl="1" indent="-342900"/>
            <a:endParaRPr lang="en-US" dirty="0" smtClean="0"/>
          </a:p>
          <a:p>
            <a:pPr marL="342900" indent="-342900">
              <a:buFont typeface="Arial" panose="020B0604020202020204" pitchFamily="34" charset="0"/>
              <a:buChar char="•"/>
            </a:pPr>
            <a:r>
              <a:rPr lang="en-US" dirty="0" smtClean="0"/>
              <a:t>The platform is expected to execute the control loop as per the recommended sampling and actuation rate</a:t>
            </a:r>
          </a:p>
          <a:p>
            <a:pPr marL="857250" lvl="1" indent="-342900"/>
            <a:r>
              <a:rPr lang="en-US" dirty="0" smtClean="0"/>
              <a:t>In reality this may not happen at all times</a:t>
            </a:r>
          </a:p>
          <a:p>
            <a:pPr marL="1628775" lvl="2" indent="-342900"/>
            <a:r>
              <a:rPr lang="en-US" dirty="0" smtClean="0"/>
              <a:t>Sensor data may arrive late</a:t>
            </a:r>
          </a:p>
          <a:p>
            <a:pPr marL="1628775" lvl="2" indent="-342900"/>
            <a:r>
              <a:rPr lang="en-US" dirty="0" smtClean="0"/>
              <a:t>Contention for ECU among multiple control loops </a:t>
            </a:r>
            <a:endParaRPr lang="en-US" dirty="0"/>
          </a:p>
        </p:txBody>
      </p:sp>
      <p:sp>
        <p:nvSpPr>
          <p:cNvPr id="4" name="Footer Placeholder 3"/>
          <p:cNvSpPr>
            <a:spLocks noGrp="1"/>
          </p:cNvSpPr>
          <p:nvPr>
            <p:ph type="ftr" sz="quarter" idx="11"/>
          </p:nvPr>
        </p:nvSpPr>
        <p:spPr/>
        <p:txBody>
          <a:bodyPr/>
          <a:lstStyle/>
          <a:p>
            <a:r>
              <a:rPr lang="en-IN" smtClean="0"/>
              <a:t>INDIAN INSTITUTE OF TECHNOLOGY KHARAGPUR</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1388689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directions in our research</a:t>
            </a:r>
            <a:endParaRPr lang="en-US" dirty="0"/>
          </a:p>
        </p:txBody>
      </p:sp>
      <p:sp>
        <p:nvSpPr>
          <p:cNvPr id="3" name="Content Placeholder 2"/>
          <p:cNvSpPr>
            <a:spLocks noGrp="1"/>
          </p:cNvSpPr>
          <p:nvPr>
            <p:ph idx="1"/>
          </p:nvPr>
        </p:nvSpPr>
        <p:spPr>
          <a:xfrm>
            <a:off x="630078" y="1771650"/>
            <a:ext cx="11551444" cy="4660822"/>
          </a:xfrm>
        </p:spPr>
        <p:txBody>
          <a:bodyPr/>
          <a:lstStyle/>
          <a:p>
            <a:r>
              <a:rPr lang="en-US" u="sng" dirty="0" smtClean="0">
                <a:solidFill>
                  <a:srgbClr val="C00000"/>
                </a:solidFill>
              </a:rPr>
              <a:t>Formal analysis of the effect of loop execution patterns</a:t>
            </a:r>
          </a:p>
          <a:p>
            <a:pPr marL="342900" indent="-342900">
              <a:buFont typeface="Arial" panose="020B0604020202020204" pitchFamily="34" charset="0"/>
              <a:buChar char="•"/>
            </a:pPr>
            <a:r>
              <a:rPr lang="en-US" dirty="0" smtClean="0"/>
              <a:t>How does it affect stability</a:t>
            </a:r>
          </a:p>
          <a:p>
            <a:pPr marL="342900" indent="-342900">
              <a:buFont typeface="Arial" panose="020B0604020202020204" pitchFamily="34" charset="0"/>
              <a:buChar char="•"/>
            </a:pPr>
            <a:r>
              <a:rPr lang="en-US" dirty="0" smtClean="0"/>
              <a:t>How to design controllers that remain stable under adaptively changing loop execution patterns</a:t>
            </a:r>
          </a:p>
          <a:p>
            <a:pPr marL="342900" indent="-342900">
              <a:buFont typeface="Arial" panose="020B0604020202020204" pitchFamily="34" charset="0"/>
              <a:buChar char="•"/>
            </a:pPr>
            <a:endParaRPr lang="en-US" dirty="0"/>
          </a:p>
          <a:p>
            <a:r>
              <a:rPr lang="en-US" u="sng" dirty="0" smtClean="0">
                <a:solidFill>
                  <a:srgbClr val="C00000"/>
                </a:solidFill>
              </a:rPr>
              <a:t>Formal analysis of the effect of platform dependent delay patterns on control</a:t>
            </a:r>
          </a:p>
          <a:p>
            <a:pPr marL="342900" indent="-342900">
              <a:buFont typeface="Arial" panose="020B0604020202020204" pitchFamily="34" charset="0"/>
              <a:buChar char="•"/>
            </a:pPr>
            <a:r>
              <a:rPr lang="en-US" dirty="0" smtClean="0"/>
              <a:t>Timing aware model based design</a:t>
            </a:r>
            <a:endParaRPr lang="en-US" dirty="0"/>
          </a:p>
        </p:txBody>
      </p:sp>
      <p:sp>
        <p:nvSpPr>
          <p:cNvPr id="4" name="Footer Placeholder 3"/>
          <p:cNvSpPr>
            <a:spLocks noGrp="1"/>
          </p:cNvSpPr>
          <p:nvPr>
            <p:ph type="ftr" sz="quarter" idx="11"/>
          </p:nvPr>
        </p:nvSpPr>
        <p:spPr/>
        <p:txBody>
          <a:bodyPr/>
          <a:lstStyle/>
          <a:p>
            <a:r>
              <a:rPr lang="en-IN" smtClean="0"/>
              <a:t>INDIAN INSTITUTE OF TECHNOLOGY KHARAGPUR</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9462612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defRPr/>
            </a:pPr>
            <a:r>
              <a:rPr lang="en-US" sz="3600" dirty="0"/>
              <a:t>Multiple (Switched) Controller Scheduling</a:t>
            </a:r>
            <a:endParaRPr lang="en-IN" sz="3600" dirty="0"/>
          </a:p>
        </p:txBody>
      </p:sp>
      <p:sp>
        <p:nvSpPr>
          <p:cNvPr id="5" name="Slide Number Placeholder 4"/>
          <p:cNvSpPr>
            <a:spLocks noGrp="1"/>
          </p:cNvSpPr>
          <p:nvPr>
            <p:ph type="sldNum" sz="quarter" idx="10"/>
          </p:nvPr>
        </p:nvSpPr>
        <p:spPr/>
        <p:txBody>
          <a:bodyPr/>
          <a:lstStyle>
            <a:lvl1pPr>
              <a:defRPr sz="2100" b="1">
                <a:solidFill>
                  <a:schemeClr val="tx1"/>
                </a:solidFill>
                <a:latin typeface="Arial Narrow" panose="020B0606020202030204" pitchFamily="34" charset="0"/>
              </a:defRPr>
            </a:lvl1pPr>
            <a:lvl2pPr marL="780098" indent="-300038">
              <a:defRPr sz="2100" b="1">
                <a:solidFill>
                  <a:schemeClr val="tx1"/>
                </a:solidFill>
                <a:latin typeface="Arial Narrow" panose="020B0606020202030204" pitchFamily="34" charset="0"/>
              </a:defRPr>
            </a:lvl2pPr>
            <a:lvl3pPr marL="1200150" indent="-240030">
              <a:defRPr sz="2100" b="1">
                <a:solidFill>
                  <a:schemeClr val="tx1"/>
                </a:solidFill>
                <a:latin typeface="Arial Narrow" panose="020B0606020202030204" pitchFamily="34" charset="0"/>
              </a:defRPr>
            </a:lvl3pPr>
            <a:lvl4pPr marL="1680210" indent="-240030">
              <a:defRPr sz="2100" b="1">
                <a:solidFill>
                  <a:schemeClr val="tx1"/>
                </a:solidFill>
                <a:latin typeface="Arial Narrow" panose="020B0606020202030204" pitchFamily="34" charset="0"/>
              </a:defRPr>
            </a:lvl4pPr>
            <a:lvl5pPr marL="2160270" indent="-240030">
              <a:defRPr sz="2100" b="1">
                <a:solidFill>
                  <a:schemeClr val="tx1"/>
                </a:solidFill>
                <a:latin typeface="Arial Narrow" panose="020B0606020202030204" pitchFamily="34" charset="0"/>
              </a:defRPr>
            </a:lvl5pPr>
            <a:lvl6pPr marL="2640330" indent="-240030" algn="ctr" eaLnBrk="0" fontAlgn="base" hangingPunct="0">
              <a:spcBef>
                <a:spcPct val="0"/>
              </a:spcBef>
              <a:spcAft>
                <a:spcPct val="0"/>
              </a:spcAft>
              <a:defRPr sz="2100" b="1">
                <a:solidFill>
                  <a:schemeClr val="tx1"/>
                </a:solidFill>
                <a:latin typeface="Arial Narrow" panose="020B0606020202030204" pitchFamily="34" charset="0"/>
              </a:defRPr>
            </a:lvl6pPr>
            <a:lvl7pPr marL="3120390" indent="-240030" algn="ctr" eaLnBrk="0" fontAlgn="base" hangingPunct="0">
              <a:spcBef>
                <a:spcPct val="0"/>
              </a:spcBef>
              <a:spcAft>
                <a:spcPct val="0"/>
              </a:spcAft>
              <a:defRPr sz="2100" b="1">
                <a:solidFill>
                  <a:schemeClr val="tx1"/>
                </a:solidFill>
                <a:latin typeface="Arial Narrow" panose="020B0606020202030204" pitchFamily="34" charset="0"/>
              </a:defRPr>
            </a:lvl7pPr>
            <a:lvl8pPr marL="3600450" indent="-240030" algn="ctr" eaLnBrk="0" fontAlgn="base" hangingPunct="0">
              <a:spcBef>
                <a:spcPct val="0"/>
              </a:spcBef>
              <a:spcAft>
                <a:spcPct val="0"/>
              </a:spcAft>
              <a:defRPr sz="2100" b="1">
                <a:solidFill>
                  <a:schemeClr val="tx1"/>
                </a:solidFill>
                <a:latin typeface="Arial Narrow" panose="020B0606020202030204" pitchFamily="34" charset="0"/>
              </a:defRPr>
            </a:lvl8pPr>
            <a:lvl9pPr marL="4080510" indent="-240030" algn="ctr" eaLnBrk="0" fontAlgn="base" hangingPunct="0">
              <a:spcBef>
                <a:spcPct val="0"/>
              </a:spcBef>
              <a:spcAft>
                <a:spcPct val="0"/>
              </a:spcAft>
              <a:defRPr sz="2100" b="1">
                <a:solidFill>
                  <a:schemeClr val="tx1"/>
                </a:solidFill>
                <a:latin typeface="Arial Narrow" panose="020B0606020202030204" pitchFamily="34" charset="0"/>
              </a:defRPr>
            </a:lvl9pPr>
          </a:lstStyle>
          <a:p>
            <a:fld id="{48E3B5A5-75D0-47F9-9527-1029C731195A}" type="slidenum">
              <a:rPr lang="en-US" altLang="en-US" sz="1470">
                <a:solidFill>
                  <a:srgbClr val="800000"/>
                </a:solidFill>
                <a:latin typeface="Arial" panose="020B0604020202020204" pitchFamily="34" charset="0"/>
              </a:rPr>
              <a:pPr/>
              <a:t>32</a:t>
            </a:fld>
            <a:endParaRPr lang="en-US" altLang="en-US" sz="1470">
              <a:solidFill>
                <a:srgbClr val="800000"/>
              </a:solidFill>
              <a:latin typeface="Arial" panose="020B0604020202020204" pitchFamily="34" charset="0"/>
            </a:endParaRPr>
          </a:p>
        </p:txBody>
      </p:sp>
      <p:sp>
        <p:nvSpPr>
          <p:cNvPr id="8196" name="Text Placeholder 2"/>
          <p:cNvSpPr>
            <a:spLocks noGrp="1"/>
          </p:cNvSpPr>
          <p:nvPr>
            <p:ph type="body" sz="half" idx="1"/>
          </p:nvPr>
        </p:nvSpPr>
        <p:spPr>
          <a:xfrm>
            <a:off x="509587" y="1103947"/>
            <a:ext cx="9004459" cy="2420303"/>
          </a:xfrm>
        </p:spPr>
        <p:txBody>
          <a:bodyPr/>
          <a:lstStyle/>
          <a:p>
            <a:r>
              <a:rPr lang="en-US" altLang="en-US" sz="2100" dirty="0"/>
              <a:t>Switched Controller Schedules</a:t>
            </a:r>
          </a:p>
          <a:p>
            <a:pPr lvl="1"/>
            <a:r>
              <a:rPr lang="en-US" altLang="en-US" sz="2100" dirty="0"/>
              <a:t>        : particular combination of controllers that may execute</a:t>
            </a:r>
          </a:p>
          <a:p>
            <a:pPr lvl="1"/>
            <a:r>
              <a:rPr lang="en-US" altLang="en-US" sz="2100" dirty="0"/>
              <a:t>Word                      , (where each                   ) specifies a schedule</a:t>
            </a:r>
          </a:p>
          <a:p>
            <a:pPr lvl="1"/>
            <a:r>
              <a:rPr lang="en-US" altLang="en-US" sz="2100" dirty="0"/>
              <a:t>Denoting sequence of combinations,</a:t>
            </a:r>
          </a:p>
          <a:p>
            <a:pPr lvl="1"/>
            <a:r>
              <a:rPr lang="en-US" altLang="en-US" sz="2100" dirty="0"/>
              <a:t>Sequence of transformations corresponding to this schedule,</a:t>
            </a:r>
          </a:p>
          <a:p>
            <a:endParaRPr lang="en-US" altLang="en-US" sz="2100" dirty="0"/>
          </a:p>
        </p:txBody>
      </p:sp>
      <p:grpSp>
        <p:nvGrpSpPr>
          <p:cNvPr id="2" name="Group 1"/>
          <p:cNvGrpSpPr/>
          <p:nvPr/>
        </p:nvGrpSpPr>
        <p:grpSpPr>
          <a:xfrm>
            <a:off x="1500187" y="3499811"/>
            <a:ext cx="8424386" cy="2843839"/>
            <a:chOff x="2161938" y="3310414"/>
            <a:chExt cx="8424386" cy="2843839"/>
          </a:xfrm>
        </p:grpSpPr>
        <p:grpSp>
          <p:nvGrpSpPr>
            <p:cNvPr id="8197" name="Group 91"/>
            <p:cNvGrpSpPr>
              <a:grpSpLocks/>
            </p:cNvGrpSpPr>
            <p:nvPr/>
          </p:nvGrpSpPr>
          <p:grpSpPr bwMode="auto">
            <a:xfrm>
              <a:off x="2161938" y="3310414"/>
              <a:ext cx="8424386" cy="1350169"/>
              <a:chOff x="621523" y="2402631"/>
              <a:chExt cx="8024199" cy="1286775"/>
            </a:xfrm>
          </p:grpSpPr>
          <p:sp>
            <p:nvSpPr>
              <p:cNvPr id="7" name="Rectangle 6"/>
              <p:cNvSpPr/>
              <p:nvPr/>
            </p:nvSpPr>
            <p:spPr bwMode="auto">
              <a:xfrm>
                <a:off x="2520403" y="2408985"/>
                <a:ext cx="1392406" cy="629090"/>
              </a:xfrm>
              <a:prstGeom prst="rect">
                <a:avLst/>
              </a:prstGeom>
              <a:solidFill>
                <a:schemeClr val="accent1">
                  <a:lumMod val="20000"/>
                  <a:lumOff val="80000"/>
                </a:schemeClr>
              </a:solidFill>
              <a:ln w="12700" cap="flat" cmpd="sng" algn="ctr">
                <a:solidFill>
                  <a:srgbClr val="A50021"/>
                </a:solidFill>
                <a:prstDash val="solid"/>
                <a:round/>
                <a:headEnd type="none" w="med" len="med"/>
                <a:tailEnd type="none" w="med" len="med"/>
              </a:ln>
              <a:effectLst/>
            </p:spPr>
            <p:txBody>
              <a:bodyPr wrap="none" anchor="ctr" anchorCtr="1"/>
              <a:lstStyle/>
              <a:p>
                <a:pPr>
                  <a:defRPr/>
                </a:pPr>
                <a:r>
                  <a:rPr lang="en-US" sz="2100" dirty="0">
                    <a:solidFill>
                      <a:srgbClr val="000099"/>
                    </a:solidFill>
                    <a:effectLst>
                      <a:outerShdw blurRad="38100" dist="38100" dir="2700000" algn="tl">
                        <a:srgbClr val="000000">
                          <a:alpha val="43137"/>
                        </a:srgbClr>
                      </a:outerShdw>
                    </a:effectLst>
                  </a:rPr>
                  <a:t>Controller-1</a:t>
                </a:r>
                <a:endParaRPr lang="en-IN" sz="2100" dirty="0">
                  <a:solidFill>
                    <a:srgbClr val="000099"/>
                  </a:solidFill>
                  <a:effectLst>
                    <a:outerShdw blurRad="38100" dist="38100" dir="2700000" algn="tl">
                      <a:srgbClr val="000000">
                        <a:alpha val="43137"/>
                      </a:srgbClr>
                    </a:outerShdw>
                  </a:effectLst>
                </a:endParaRPr>
              </a:p>
            </p:txBody>
          </p:sp>
          <p:sp>
            <p:nvSpPr>
              <p:cNvPr id="9" name="Rectangle 8"/>
              <p:cNvSpPr/>
              <p:nvPr/>
            </p:nvSpPr>
            <p:spPr bwMode="auto">
              <a:xfrm>
                <a:off x="5360785" y="2410575"/>
                <a:ext cx="1390819" cy="627501"/>
              </a:xfrm>
              <a:prstGeom prst="rect">
                <a:avLst/>
              </a:prstGeom>
              <a:solidFill>
                <a:schemeClr val="accent1">
                  <a:lumMod val="20000"/>
                  <a:lumOff val="80000"/>
                </a:schemeClr>
              </a:solidFill>
              <a:ln w="12700" cap="flat" cmpd="sng" algn="ctr">
                <a:solidFill>
                  <a:srgbClr val="A50021"/>
                </a:solidFill>
                <a:prstDash val="solid"/>
                <a:round/>
                <a:headEnd type="none" w="med" len="med"/>
                <a:tailEnd type="none" w="med" len="med"/>
              </a:ln>
              <a:effectLst/>
            </p:spPr>
            <p:txBody>
              <a:bodyPr wrap="none" anchor="ctr" anchorCtr="1"/>
              <a:lstStyle/>
              <a:p>
                <a:pPr>
                  <a:defRPr/>
                </a:pPr>
                <a:r>
                  <a:rPr lang="en-US" sz="2100" dirty="0">
                    <a:solidFill>
                      <a:srgbClr val="000099"/>
                    </a:solidFill>
                    <a:effectLst>
                      <a:outerShdw blurRad="38100" dist="38100" dir="2700000" algn="tl">
                        <a:srgbClr val="000000">
                          <a:alpha val="43137"/>
                        </a:srgbClr>
                      </a:outerShdw>
                    </a:effectLst>
                  </a:rPr>
                  <a:t>Controller-2</a:t>
                </a:r>
                <a:endParaRPr lang="en-IN" sz="2100" dirty="0">
                  <a:solidFill>
                    <a:srgbClr val="000099"/>
                  </a:solidFill>
                  <a:effectLst>
                    <a:outerShdw blurRad="38100" dist="38100" dir="2700000" algn="tl">
                      <a:srgbClr val="000000">
                        <a:alpha val="43137"/>
                      </a:srgbClr>
                    </a:outerShdw>
                  </a:effectLst>
                </a:endParaRPr>
              </a:p>
            </p:txBody>
          </p:sp>
          <p:sp>
            <p:nvSpPr>
              <p:cNvPr id="10" name="Rectangle 9"/>
              <p:cNvSpPr/>
              <p:nvPr/>
            </p:nvSpPr>
            <p:spPr bwMode="auto">
              <a:xfrm>
                <a:off x="621523" y="2402631"/>
                <a:ext cx="1390819" cy="627502"/>
              </a:xfrm>
              <a:prstGeom prst="rect">
                <a:avLst/>
              </a:prstGeom>
              <a:solidFill>
                <a:srgbClr val="000099"/>
              </a:solidFill>
              <a:ln w="12700" cap="flat" cmpd="sng" algn="ctr">
                <a:solidFill>
                  <a:srgbClr val="A50021"/>
                </a:solidFill>
                <a:prstDash val="solid"/>
                <a:round/>
                <a:headEnd type="none" w="med" len="med"/>
                <a:tailEnd type="none" w="med" len="med"/>
              </a:ln>
              <a:effectLst/>
            </p:spPr>
            <p:txBody>
              <a:bodyPr wrap="none" anchor="ctr" anchorCtr="1"/>
              <a:lstStyle/>
              <a:p>
                <a:pPr>
                  <a:defRPr/>
                </a:pPr>
                <a:r>
                  <a:rPr lang="en-US" sz="2100" dirty="0">
                    <a:solidFill>
                      <a:schemeClr val="bg1"/>
                    </a:solidFill>
                    <a:effectLst>
                      <a:outerShdw blurRad="38100" dist="38100" dir="2700000" algn="tl">
                        <a:srgbClr val="000000">
                          <a:alpha val="43137"/>
                        </a:srgbClr>
                      </a:outerShdw>
                    </a:effectLst>
                  </a:rPr>
                  <a:t>Plant</a:t>
                </a:r>
                <a:endParaRPr lang="en-IN" sz="2100" dirty="0">
                  <a:solidFill>
                    <a:schemeClr val="bg1"/>
                  </a:solidFill>
                  <a:effectLst>
                    <a:outerShdw blurRad="38100" dist="38100" dir="2700000" algn="tl">
                      <a:srgbClr val="000000">
                        <a:alpha val="43137"/>
                      </a:srgbClr>
                    </a:outerShdw>
                  </a:effectLst>
                </a:endParaRPr>
              </a:p>
            </p:txBody>
          </p:sp>
          <p:sp>
            <p:nvSpPr>
              <p:cNvPr id="11" name="Rectangle 10"/>
              <p:cNvSpPr/>
              <p:nvPr/>
            </p:nvSpPr>
            <p:spPr bwMode="auto">
              <a:xfrm>
                <a:off x="7254903" y="2412163"/>
                <a:ext cx="1390819" cy="627502"/>
              </a:xfrm>
              <a:prstGeom prst="rect">
                <a:avLst/>
              </a:prstGeom>
              <a:solidFill>
                <a:srgbClr val="000099"/>
              </a:solidFill>
              <a:ln w="12700" cap="flat" cmpd="sng" algn="ctr">
                <a:solidFill>
                  <a:srgbClr val="A50021"/>
                </a:solidFill>
                <a:prstDash val="solid"/>
                <a:round/>
                <a:headEnd type="none" w="med" len="med"/>
                <a:tailEnd type="none" w="med" len="med"/>
              </a:ln>
              <a:effectLst/>
            </p:spPr>
            <p:txBody>
              <a:bodyPr wrap="none" anchor="ctr" anchorCtr="1"/>
              <a:lstStyle/>
              <a:p>
                <a:pPr>
                  <a:defRPr/>
                </a:pPr>
                <a:r>
                  <a:rPr lang="en-US" sz="2100" dirty="0">
                    <a:solidFill>
                      <a:schemeClr val="bg1"/>
                    </a:solidFill>
                    <a:effectLst>
                      <a:outerShdw blurRad="38100" dist="38100" dir="2700000" algn="tl">
                        <a:srgbClr val="000000">
                          <a:alpha val="43137"/>
                        </a:srgbClr>
                      </a:outerShdw>
                    </a:effectLst>
                  </a:rPr>
                  <a:t>Plant</a:t>
                </a:r>
                <a:endParaRPr lang="en-IN" sz="2100" dirty="0">
                  <a:solidFill>
                    <a:schemeClr val="bg1"/>
                  </a:solidFill>
                  <a:effectLst>
                    <a:outerShdw blurRad="38100" dist="38100" dir="2700000" algn="tl">
                      <a:srgbClr val="000000">
                        <a:alpha val="43137"/>
                      </a:srgbClr>
                    </a:outerShdw>
                  </a:effectLst>
                </a:endParaRPr>
              </a:p>
            </p:txBody>
          </p:sp>
          <p:cxnSp>
            <p:nvCxnSpPr>
              <p:cNvPr id="8236" name="Elbow Connector 14"/>
              <p:cNvCxnSpPr>
                <a:cxnSpLocks noChangeShapeType="1"/>
                <a:stCxn id="7" idx="0"/>
                <a:endCxn id="10" idx="0"/>
              </p:cNvCxnSpPr>
              <p:nvPr/>
            </p:nvCxnSpPr>
            <p:spPr bwMode="auto">
              <a:xfrm rot="16200000" flipV="1">
                <a:off x="2263470" y="1456424"/>
                <a:ext cx="6624" cy="1899038"/>
              </a:xfrm>
              <a:prstGeom prst="bentConnector3">
                <a:avLst>
                  <a:gd name="adj1" fmla="val 3551088"/>
                </a:avLst>
              </a:prstGeom>
              <a:noFill/>
              <a:ln w="28575" algn="ctr">
                <a:solidFill>
                  <a:srgbClr val="A50021"/>
                </a:solidFill>
                <a:round/>
                <a:headEnd/>
                <a:tailEnd type="triangle" w="med" len="med"/>
              </a:ln>
              <a:extLst>
                <a:ext uri="{909E8E84-426E-40DD-AFC4-6F175D3DCCD1}">
                  <a14:hiddenFill xmlns:a14="http://schemas.microsoft.com/office/drawing/2010/main">
                    <a:noFill/>
                  </a14:hiddenFill>
                </a:ext>
              </a:extLst>
            </p:spPr>
          </p:cxnSp>
          <p:cxnSp>
            <p:nvCxnSpPr>
              <p:cNvPr id="8237" name="Elbow Connector 17"/>
              <p:cNvCxnSpPr>
                <a:cxnSpLocks noChangeShapeType="1"/>
                <a:stCxn id="10" idx="2"/>
                <a:endCxn id="7" idx="2"/>
              </p:cNvCxnSpPr>
              <p:nvPr/>
            </p:nvCxnSpPr>
            <p:spPr bwMode="auto">
              <a:xfrm rot="16200000" flipH="1">
                <a:off x="2263470" y="2084577"/>
                <a:ext cx="6624" cy="1899038"/>
              </a:xfrm>
              <a:prstGeom prst="bentConnector3">
                <a:avLst>
                  <a:gd name="adj1" fmla="val 3551088"/>
                </a:avLst>
              </a:prstGeom>
              <a:noFill/>
              <a:ln w="28575" algn="ctr">
                <a:solidFill>
                  <a:srgbClr val="A50021"/>
                </a:solidFill>
                <a:round/>
                <a:headEnd/>
                <a:tailEnd type="triangle" w="med" len="med"/>
              </a:ln>
              <a:extLst>
                <a:ext uri="{909E8E84-426E-40DD-AFC4-6F175D3DCCD1}">
                  <a14:hiddenFill xmlns:a14="http://schemas.microsoft.com/office/drawing/2010/main">
                    <a:noFill/>
                  </a14:hiddenFill>
                </a:ext>
              </a:extLst>
            </p:spPr>
          </p:cxnSp>
          <p:cxnSp>
            <p:nvCxnSpPr>
              <p:cNvPr id="8238" name="Elbow Connector 19"/>
              <p:cNvCxnSpPr>
                <a:cxnSpLocks noChangeShapeType="1"/>
                <a:stCxn id="11" idx="0"/>
                <a:endCxn id="9" idx="0"/>
              </p:cNvCxnSpPr>
              <p:nvPr/>
            </p:nvCxnSpPr>
            <p:spPr bwMode="auto">
              <a:xfrm rot="16200000" flipV="1">
                <a:off x="7002450" y="1464373"/>
                <a:ext cx="1325" cy="1893742"/>
              </a:xfrm>
              <a:prstGeom prst="bentConnector3">
                <a:avLst>
                  <a:gd name="adj1" fmla="val 17352824"/>
                </a:avLst>
              </a:prstGeom>
              <a:noFill/>
              <a:ln w="28575" algn="ctr">
                <a:solidFill>
                  <a:srgbClr val="A50021"/>
                </a:solidFill>
                <a:round/>
                <a:headEnd/>
                <a:tailEnd type="triangle" w="med" len="med"/>
              </a:ln>
              <a:extLst>
                <a:ext uri="{909E8E84-426E-40DD-AFC4-6F175D3DCCD1}">
                  <a14:hiddenFill xmlns:a14="http://schemas.microsoft.com/office/drawing/2010/main">
                    <a:noFill/>
                  </a14:hiddenFill>
                </a:ext>
              </a:extLst>
            </p:spPr>
          </p:cxnSp>
          <p:cxnSp>
            <p:nvCxnSpPr>
              <p:cNvPr id="8239" name="Elbow Connector 21"/>
              <p:cNvCxnSpPr>
                <a:cxnSpLocks noChangeShapeType="1"/>
                <a:stCxn id="9" idx="2"/>
                <a:endCxn id="11" idx="2"/>
              </p:cNvCxnSpPr>
              <p:nvPr/>
            </p:nvCxnSpPr>
            <p:spPr bwMode="auto">
              <a:xfrm rot="16200000" flipH="1">
                <a:off x="7002450" y="2092525"/>
                <a:ext cx="1325" cy="1893742"/>
              </a:xfrm>
              <a:prstGeom prst="bentConnector3">
                <a:avLst>
                  <a:gd name="adj1" fmla="val 17352824"/>
                </a:avLst>
              </a:prstGeom>
              <a:noFill/>
              <a:ln w="28575" algn="ctr">
                <a:solidFill>
                  <a:srgbClr val="A50021"/>
                </a:solidFill>
                <a:round/>
                <a:headEnd/>
                <a:tailEnd type="triangle" w="med" len="med"/>
              </a:ln>
              <a:extLst>
                <a:ext uri="{909E8E84-426E-40DD-AFC4-6F175D3DCCD1}">
                  <a14:hiddenFill xmlns:a14="http://schemas.microsoft.com/office/drawing/2010/main">
                    <a:noFill/>
                  </a14:hiddenFill>
                </a:ext>
              </a:extLst>
            </p:spPr>
          </p:cxnSp>
          <p:cxnSp>
            <p:nvCxnSpPr>
              <p:cNvPr id="8240" name="Straight Arrow Connector 33"/>
              <p:cNvCxnSpPr>
                <a:cxnSpLocks noChangeShapeType="1"/>
              </p:cNvCxnSpPr>
              <p:nvPr/>
            </p:nvCxnSpPr>
            <p:spPr bwMode="auto">
              <a:xfrm>
                <a:off x="4810539" y="2727298"/>
                <a:ext cx="548640" cy="0"/>
              </a:xfrm>
              <a:prstGeom prst="straightConnector1">
                <a:avLst/>
              </a:prstGeom>
              <a:noFill/>
              <a:ln w="28575" algn="ctr">
                <a:solidFill>
                  <a:srgbClr val="A50021"/>
                </a:solidFill>
                <a:round/>
                <a:headEnd/>
                <a:tailEnd type="triangle" w="med" len="med"/>
              </a:ln>
              <a:extLst>
                <a:ext uri="{909E8E84-426E-40DD-AFC4-6F175D3DCCD1}">
                  <a14:hiddenFill xmlns:a14="http://schemas.microsoft.com/office/drawing/2010/main">
                    <a:noFill/>
                  </a14:hiddenFill>
                </a:ext>
              </a:extLst>
            </p:spPr>
          </p:cxnSp>
          <p:cxnSp>
            <p:nvCxnSpPr>
              <p:cNvPr id="8241" name="Straight Arrow Connector 38"/>
              <p:cNvCxnSpPr>
                <a:cxnSpLocks noChangeShapeType="1"/>
              </p:cNvCxnSpPr>
              <p:nvPr/>
            </p:nvCxnSpPr>
            <p:spPr bwMode="auto">
              <a:xfrm>
                <a:off x="3905416" y="2736574"/>
                <a:ext cx="548640" cy="0"/>
              </a:xfrm>
              <a:prstGeom prst="straightConnector1">
                <a:avLst/>
              </a:prstGeom>
              <a:noFill/>
              <a:ln w="28575" algn="ctr">
                <a:solidFill>
                  <a:srgbClr val="A50021"/>
                </a:solidFill>
                <a:round/>
                <a:headEnd type="triangle" w="med" len="med"/>
                <a:tailEnd/>
              </a:ln>
              <a:extLst>
                <a:ext uri="{909E8E84-426E-40DD-AFC4-6F175D3DCCD1}">
                  <a14:hiddenFill xmlns:a14="http://schemas.microsoft.com/office/drawing/2010/main">
                    <a:noFill/>
                  </a14:hiddenFill>
                </a:ext>
              </a:extLst>
            </p:spPr>
          </p:cxnSp>
          <p:sp>
            <p:nvSpPr>
              <p:cNvPr id="8242" name="Oval 40"/>
              <p:cNvSpPr>
                <a:spLocks noChangeArrowheads="1"/>
              </p:cNvSpPr>
              <p:nvPr/>
            </p:nvSpPr>
            <p:spPr bwMode="auto">
              <a:xfrm>
                <a:off x="4460682" y="2703444"/>
                <a:ext cx="55659" cy="61622"/>
              </a:xfrm>
              <a:prstGeom prst="ellipse">
                <a:avLst/>
              </a:prstGeom>
              <a:solidFill>
                <a:srgbClr val="FFFFCC"/>
              </a:solidFill>
              <a:ln w="28575" algn="ctr">
                <a:solidFill>
                  <a:srgbClr val="A50021"/>
                </a:solidFill>
                <a:round/>
                <a:headEnd/>
                <a:tailEnd/>
              </a:ln>
            </p:spPr>
            <p:txBody>
              <a:bodyPr wrap="none"/>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endParaRPr lang="en-IN" altLang="en-US" sz="2100">
                  <a:solidFill>
                    <a:schemeClr val="tx1"/>
                  </a:solidFill>
                </a:endParaRPr>
              </a:p>
            </p:txBody>
          </p:sp>
          <p:sp>
            <p:nvSpPr>
              <p:cNvPr id="8243" name="Oval 41"/>
              <p:cNvSpPr>
                <a:spLocks noChangeArrowheads="1"/>
              </p:cNvSpPr>
              <p:nvPr/>
            </p:nvSpPr>
            <p:spPr bwMode="auto">
              <a:xfrm>
                <a:off x="4748249" y="2696824"/>
                <a:ext cx="55659" cy="61622"/>
              </a:xfrm>
              <a:prstGeom prst="ellipse">
                <a:avLst/>
              </a:prstGeom>
              <a:solidFill>
                <a:srgbClr val="FFFFCC"/>
              </a:solidFill>
              <a:ln w="28575" algn="ctr">
                <a:solidFill>
                  <a:srgbClr val="A50021"/>
                </a:solidFill>
                <a:round/>
                <a:headEnd/>
                <a:tailEnd/>
              </a:ln>
            </p:spPr>
            <p:txBody>
              <a:bodyPr wrap="none"/>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endParaRPr lang="en-IN" altLang="en-US" sz="2100">
                  <a:solidFill>
                    <a:schemeClr val="tx1"/>
                  </a:solidFill>
                </a:endParaRPr>
              </a:p>
            </p:txBody>
          </p:sp>
          <p:sp>
            <p:nvSpPr>
              <p:cNvPr id="8244" name="Oval 42"/>
              <p:cNvSpPr>
                <a:spLocks noChangeArrowheads="1"/>
              </p:cNvSpPr>
              <p:nvPr/>
            </p:nvSpPr>
            <p:spPr bwMode="auto">
              <a:xfrm>
                <a:off x="4598511" y="2976440"/>
                <a:ext cx="55659" cy="61622"/>
              </a:xfrm>
              <a:prstGeom prst="ellipse">
                <a:avLst/>
              </a:prstGeom>
              <a:solidFill>
                <a:srgbClr val="A50021"/>
              </a:solidFill>
              <a:ln w="28575" algn="ctr">
                <a:solidFill>
                  <a:srgbClr val="A50021"/>
                </a:solidFill>
                <a:round/>
                <a:headEnd/>
                <a:tailEnd/>
              </a:ln>
            </p:spPr>
            <p:txBody>
              <a:bodyPr wrap="none"/>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endParaRPr lang="en-IN" altLang="en-US" sz="2100">
                  <a:solidFill>
                    <a:schemeClr val="tx1"/>
                  </a:solidFill>
                </a:endParaRPr>
              </a:p>
            </p:txBody>
          </p:sp>
          <p:cxnSp>
            <p:nvCxnSpPr>
              <p:cNvPr id="8245" name="Straight Connector 44"/>
              <p:cNvCxnSpPr>
                <a:cxnSpLocks noChangeShapeType="1"/>
                <a:stCxn id="8244" idx="4"/>
              </p:cNvCxnSpPr>
              <p:nvPr/>
            </p:nvCxnSpPr>
            <p:spPr bwMode="auto">
              <a:xfrm>
                <a:off x="4626341" y="3038062"/>
                <a:ext cx="1319" cy="269682"/>
              </a:xfrm>
              <a:prstGeom prst="line">
                <a:avLst/>
              </a:prstGeom>
              <a:noFill/>
              <a:ln w="28575" algn="ctr">
                <a:solidFill>
                  <a:srgbClr val="A50021"/>
                </a:solidFill>
                <a:round/>
                <a:headEnd/>
                <a:tailEnd/>
              </a:ln>
              <a:extLst>
                <a:ext uri="{909E8E84-426E-40DD-AFC4-6F175D3DCCD1}">
                  <a14:hiddenFill xmlns:a14="http://schemas.microsoft.com/office/drawing/2010/main">
                    <a:noFill/>
                  </a14:hiddenFill>
                </a:ext>
              </a:extLst>
            </p:spPr>
          </p:cxnSp>
          <p:sp>
            <p:nvSpPr>
              <p:cNvPr id="46" name="Oval 45"/>
              <p:cNvSpPr/>
              <p:nvPr/>
            </p:nvSpPr>
            <p:spPr bwMode="auto">
              <a:xfrm>
                <a:off x="4039825" y="3308139"/>
                <a:ext cx="1184419" cy="381267"/>
              </a:xfrm>
              <a:prstGeom prst="ellipse">
                <a:avLst/>
              </a:prstGeom>
              <a:solidFill>
                <a:schemeClr val="accent3">
                  <a:lumMod val="75000"/>
                </a:schemeClr>
              </a:solidFill>
              <a:ln w="28575" cap="flat" cmpd="sng" algn="ctr">
                <a:solidFill>
                  <a:srgbClr val="A50021"/>
                </a:solidFill>
                <a:prstDash val="solid"/>
                <a:round/>
                <a:headEnd type="none" w="med" len="med"/>
                <a:tailEnd type="none" w="med" len="med"/>
              </a:ln>
              <a:effectLst/>
            </p:spPr>
            <p:txBody>
              <a:bodyPr wrap="none" anchor="ctr" anchorCtr="1"/>
              <a:lstStyle/>
              <a:p>
                <a:pPr>
                  <a:defRPr/>
                </a:pPr>
                <a:r>
                  <a:rPr lang="en-US" sz="1890" dirty="0">
                    <a:effectLst>
                      <a:outerShdw blurRad="38100" dist="38100" dir="2700000" algn="tl">
                        <a:srgbClr val="000000">
                          <a:alpha val="43137"/>
                        </a:srgbClr>
                      </a:outerShdw>
                    </a:effectLst>
                  </a:rPr>
                  <a:t>Switch</a:t>
                </a:r>
                <a:endParaRPr lang="en-IN" sz="1890" dirty="0">
                  <a:effectLst>
                    <a:outerShdw blurRad="38100" dist="38100" dir="2700000" algn="tl">
                      <a:srgbClr val="000000">
                        <a:alpha val="43137"/>
                      </a:srgbClr>
                    </a:outerShdw>
                  </a:effectLst>
                </a:endParaRPr>
              </a:p>
            </p:txBody>
          </p:sp>
          <p:cxnSp>
            <p:nvCxnSpPr>
              <p:cNvPr id="8247" name="Straight Connector 46"/>
              <p:cNvCxnSpPr>
                <a:cxnSpLocks noChangeShapeType="1"/>
              </p:cNvCxnSpPr>
              <p:nvPr/>
            </p:nvCxnSpPr>
            <p:spPr bwMode="auto">
              <a:xfrm>
                <a:off x="4516424" y="2651052"/>
                <a:ext cx="104610" cy="324063"/>
              </a:xfrm>
              <a:prstGeom prst="line">
                <a:avLst/>
              </a:prstGeom>
              <a:noFill/>
              <a:ln w="28575" algn="ctr">
                <a:solidFill>
                  <a:srgbClr val="A50021"/>
                </a:solidFill>
                <a:round/>
                <a:headEnd/>
                <a:tailEnd/>
              </a:ln>
              <a:extLst>
                <a:ext uri="{909E8E84-426E-40DD-AFC4-6F175D3DCCD1}">
                  <a14:hiddenFill xmlns:a14="http://schemas.microsoft.com/office/drawing/2010/main">
                    <a:noFill/>
                  </a14:hiddenFill>
                </a:ext>
              </a:extLst>
            </p:spPr>
          </p:cxnSp>
        </p:grpSp>
        <p:grpSp>
          <p:nvGrpSpPr>
            <p:cNvPr id="8198" name="Group 92"/>
            <p:cNvGrpSpPr>
              <a:grpSpLocks/>
            </p:cNvGrpSpPr>
            <p:nvPr/>
          </p:nvGrpSpPr>
          <p:grpSpPr bwMode="auto">
            <a:xfrm>
              <a:off x="2436971" y="4973955"/>
              <a:ext cx="7972664" cy="1180298"/>
              <a:chOff x="707666" y="4259249"/>
              <a:chExt cx="7593501" cy="1124361"/>
            </a:xfrm>
          </p:grpSpPr>
          <p:sp>
            <p:nvSpPr>
              <p:cNvPr id="8205" name="Rectangle 49"/>
              <p:cNvSpPr>
                <a:spLocks noChangeArrowheads="1"/>
              </p:cNvSpPr>
              <p:nvPr/>
            </p:nvSpPr>
            <p:spPr bwMode="auto">
              <a:xfrm>
                <a:off x="1963934" y="4341405"/>
                <a:ext cx="739471" cy="238539"/>
              </a:xfrm>
              <a:prstGeom prst="rect">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endParaRPr lang="en-IN" altLang="en-US" sz="2100">
                  <a:solidFill>
                    <a:schemeClr val="tx1"/>
                  </a:solidFill>
                </a:endParaRPr>
              </a:p>
            </p:txBody>
          </p:sp>
          <p:sp>
            <p:nvSpPr>
              <p:cNvPr id="8206" name="Rectangle 50"/>
              <p:cNvSpPr>
                <a:spLocks noChangeArrowheads="1"/>
              </p:cNvSpPr>
              <p:nvPr/>
            </p:nvSpPr>
            <p:spPr bwMode="auto">
              <a:xfrm>
                <a:off x="1965265" y="4628972"/>
                <a:ext cx="739471" cy="238539"/>
              </a:xfrm>
              <a:prstGeom prst="rect">
                <a:avLst/>
              </a:prstGeom>
              <a:solidFill>
                <a:srgbClr val="000099"/>
              </a:solidFill>
              <a:ln w="28575" algn="ctr">
                <a:solidFill>
                  <a:schemeClr val="accent1"/>
                </a:solidFill>
                <a:round/>
                <a:headEnd/>
                <a:tailEnd/>
              </a:ln>
            </p:spPr>
            <p:txBody>
              <a:bodyPr wrap="none"/>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endParaRPr lang="en-IN" altLang="en-US" sz="2100">
                  <a:solidFill>
                    <a:schemeClr val="tx1"/>
                  </a:solidFill>
                </a:endParaRPr>
              </a:p>
            </p:txBody>
          </p:sp>
          <p:sp>
            <p:nvSpPr>
              <p:cNvPr id="8207" name="Rectangle 51"/>
              <p:cNvSpPr>
                <a:spLocks noChangeArrowheads="1"/>
              </p:cNvSpPr>
              <p:nvPr/>
            </p:nvSpPr>
            <p:spPr bwMode="auto">
              <a:xfrm>
                <a:off x="2744463" y="4342736"/>
                <a:ext cx="739471" cy="238539"/>
              </a:xfrm>
              <a:prstGeom prst="rect">
                <a:avLst/>
              </a:prstGeom>
              <a:solidFill>
                <a:srgbClr val="000099"/>
              </a:solidFill>
              <a:ln w="28575" algn="ctr">
                <a:solidFill>
                  <a:schemeClr val="accent1"/>
                </a:solidFill>
                <a:round/>
                <a:headEnd/>
                <a:tailEnd/>
              </a:ln>
            </p:spPr>
            <p:txBody>
              <a:bodyPr wrap="none"/>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endParaRPr lang="en-IN" altLang="en-US" sz="2100">
                  <a:solidFill>
                    <a:schemeClr val="tx1"/>
                  </a:solidFill>
                </a:endParaRPr>
              </a:p>
            </p:txBody>
          </p:sp>
          <p:sp>
            <p:nvSpPr>
              <p:cNvPr id="8208" name="Rectangle 52"/>
              <p:cNvSpPr>
                <a:spLocks noChangeArrowheads="1"/>
              </p:cNvSpPr>
              <p:nvPr/>
            </p:nvSpPr>
            <p:spPr bwMode="auto">
              <a:xfrm>
                <a:off x="2745794" y="4630303"/>
                <a:ext cx="739471" cy="238539"/>
              </a:xfrm>
              <a:prstGeom prst="rect">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endParaRPr lang="en-IN" altLang="en-US" sz="2100">
                  <a:solidFill>
                    <a:schemeClr val="tx1"/>
                  </a:solidFill>
                </a:endParaRPr>
              </a:p>
            </p:txBody>
          </p:sp>
          <p:sp>
            <p:nvSpPr>
              <p:cNvPr id="8209" name="Rectangle 53"/>
              <p:cNvSpPr>
                <a:spLocks noChangeArrowheads="1"/>
              </p:cNvSpPr>
              <p:nvPr/>
            </p:nvSpPr>
            <p:spPr bwMode="auto">
              <a:xfrm>
                <a:off x="3523661" y="4342736"/>
                <a:ext cx="739471" cy="238539"/>
              </a:xfrm>
              <a:prstGeom prst="rect">
                <a:avLst/>
              </a:prstGeom>
              <a:solidFill>
                <a:srgbClr val="000099"/>
              </a:solidFill>
              <a:ln w="28575" algn="ctr">
                <a:solidFill>
                  <a:schemeClr val="accent1"/>
                </a:solidFill>
                <a:round/>
                <a:headEnd/>
                <a:tailEnd/>
              </a:ln>
            </p:spPr>
            <p:txBody>
              <a:bodyPr wrap="none"/>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endParaRPr lang="en-IN" altLang="en-US" sz="2100">
                  <a:solidFill>
                    <a:schemeClr val="tx1"/>
                  </a:solidFill>
                </a:endParaRPr>
              </a:p>
            </p:txBody>
          </p:sp>
          <p:sp>
            <p:nvSpPr>
              <p:cNvPr id="8210" name="Rectangle 54"/>
              <p:cNvSpPr>
                <a:spLocks noChangeArrowheads="1"/>
              </p:cNvSpPr>
              <p:nvPr/>
            </p:nvSpPr>
            <p:spPr bwMode="auto">
              <a:xfrm>
                <a:off x="3524992" y="4630303"/>
                <a:ext cx="739471" cy="238539"/>
              </a:xfrm>
              <a:prstGeom prst="rect">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endParaRPr lang="en-IN" altLang="en-US" sz="2100">
                  <a:solidFill>
                    <a:schemeClr val="tx1"/>
                  </a:solidFill>
                </a:endParaRPr>
              </a:p>
            </p:txBody>
          </p:sp>
          <p:sp>
            <p:nvSpPr>
              <p:cNvPr id="8211" name="Rectangle 55"/>
              <p:cNvSpPr>
                <a:spLocks noChangeArrowheads="1"/>
              </p:cNvSpPr>
              <p:nvPr/>
            </p:nvSpPr>
            <p:spPr bwMode="auto">
              <a:xfrm>
                <a:off x="4304190" y="4344067"/>
                <a:ext cx="739471" cy="238539"/>
              </a:xfrm>
              <a:prstGeom prst="rect">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endParaRPr lang="en-IN" altLang="en-US" sz="2100">
                  <a:solidFill>
                    <a:schemeClr val="tx1"/>
                  </a:solidFill>
                </a:endParaRPr>
              </a:p>
            </p:txBody>
          </p:sp>
          <p:sp>
            <p:nvSpPr>
              <p:cNvPr id="8212" name="Rectangle 56"/>
              <p:cNvSpPr>
                <a:spLocks noChangeArrowheads="1"/>
              </p:cNvSpPr>
              <p:nvPr/>
            </p:nvSpPr>
            <p:spPr bwMode="auto">
              <a:xfrm>
                <a:off x="4305521" y="4631634"/>
                <a:ext cx="739471" cy="238539"/>
              </a:xfrm>
              <a:prstGeom prst="rect">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endParaRPr lang="en-IN" altLang="en-US" sz="2100">
                  <a:solidFill>
                    <a:schemeClr val="tx1"/>
                  </a:solidFill>
                </a:endParaRPr>
              </a:p>
            </p:txBody>
          </p:sp>
          <p:sp>
            <p:nvSpPr>
              <p:cNvPr id="8213" name="Rectangle 57"/>
              <p:cNvSpPr>
                <a:spLocks noChangeArrowheads="1"/>
              </p:cNvSpPr>
              <p:nvPr/>
            </p:nvSpPr>
            <p:spPr bwMode="auto">
              <a:xfrm>
                <a:off x="5082057" y="4342736"/>
                <a:ext cx="739471" cy="238539"/>
              </a:xfrm>
              <a:prstGeom prst="rect">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endParaRPr lang="en-IN" altLang="en-US" sz="2100">
                  <a:solidFill>
                    <a:schemeClr val="tx1"/>
                  </a:solidFill>
                </a:endParaRPr>
              </a:p>
            </p:txBody>
          </p:sp>
          <p:sp>
            <p:nvSpPr>
              <p:cNvPr id="8214" name="Rectangle 58"/>
              <p:cNvSpPr>
                <a:spLocks noChangeArrowheads="1"/>
              </p:cNvSpPr>
              <p:nvPr/>
            </p:nvSpPr>
            <p:spPr bwMode="auto">
              <a:xfrm>
                <a:off x="5083388" y="4630303"/>
                <a:ext cx="739471" cy="238539"/>
              </a:xfrm>
              <a:prstGeom prst="rect">
                <a:avLst/>
              </a:prstGeom>
              <a:solidFill>
                <a:srgbClr val="000099"/>
              </a:solidFill>
              <a:ln w="28575" algn="ctr">
                <a:solidFill>
                  <a:schemeClr val="accent1"/>
                </a:solidFill>
                <a:round/>
                <a:headEnd/>
                <a:tailEnd/>
              </a:ln>
            </p:spPr>
            <p:txBody>
              <a:bodyPr wrap="none"/>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endParaRPr lang="en-IN" altLang="en-US" sz="2100">
                  <a:solidFill>
                    <a:schemeClr val="tx1"/>
                  </a:solidFill>
                </a:endParaRPr>
              </a:p>
            </p:txBody>
          </p:sp>
          <p:sp>
            <p:nvSpPr>
              <p:cNvPr id="8215" name="Rectangle 59"/>
              <p:cNvSpPr>
                <a:spLocks noChangeArrowheads="1"/>
              </p:cNvSpPr>
              <p:nvPr/>
            </p:nvSpPr>
            <p:spPr bwMode="auto">
              <a:xfrm>
                <a:off x="5862586" y="4344067"/>
                <a:ext cx="739471" cy="238539"/>
              </a:xfrm>
              <a:prstGeom prst="rect">
                <a:avLst/>
              </a:prstGeom>
              <a:solidFill>
                <a:srgbClr val="000099"/>
              </a:solidFill>
              <a:ln w="28575" algn="ctr">
                <a:solidFill>
                  <a:schemeClr val="accent1"/>
                </a:solidFill>
                <a:round/>
                <a:headEnd/>
                <a:tailEnd/>
              </a:ln>
            </p:spPr>
            <p:txBody>
              <a:bodyPr wrap="none"/>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endParaRPr lang="en-IN" altLang="en-US" sz="2100">
                  <a:solidFill>
                    <a:schemeClr val="tx1"/>
                  </a:solidFill>
                </a:endParaRPr>
              </a:p>
            </p:txBody>
          </p:sp>
          <p:sp>
            <p:nvSpPr>
              <p:cNvPr id="8216" name="Rectangle 60"/>
              <p:cNvSpPr>
                <a:spLocks noChangeArrowheads="1"/>
              </p:cNvSpPr>
              <p:nvPr/>
            </p:nvSpPr>
            <p:spPr bwMode="auto">
              <a:xfrm>
                <a:off x="5863917" y="4631634"/>
                <a:ext cx="739471" cy="238539"/>
              </a:xfrm>
              <a:prstGeom prst="rect">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endParaRPr lang="en-IN" altLang="en-US" sz="2100">
                  <a:solidFill>
                    <a:schemeClr val="tx1"/>
                  </a:solidFill>
                </a:endParaRPr>
              </a:p>
            </p:txBody>
          </p:sp>
          <p:sp>
            <p:nvSpPr>
              <p:cNvPr id="8217" name="Rectangle 61"/>
              <p:cNvSpPr>
                <a:spLocks noChangeArrowheads="1"/>
              </p:cNvSpPr>
              <p:nvPr/>
            </p:nvSpPr>
            <p:spPr bwMode="auto">
              <a:xfrm>
                <a:off x="6641784" y="4344067"/>
                <a:ext cx="739471" cy="238539"/>
              </a:xfrm>
              <a:prstGeom prst="rect">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endParaRPr lang="en-IN" altLang="en-US" sz="2100">
                  <a:solidFill>
                    <a:schemeClr val="tx1"/>
                  </a:solidFill>
                </a:endParaRPr>
              </a:p>
            </p:txBody>
          </p:sp>
          <p:sp>
            <p:nvSpPr>
              <p:cNvPr id="8218" name="Rectangle 62"/>
              <p:cNvSpPr>
                <a:spLocks noChangeArrowheads="1"/>
              </p:cNvSpPr>
              <p:nvPr/>
            </p:nvSpPr>
            <p:spPr bwMode="auto">
              <a:xfrm>
                <a:off x="6643115" y="4631634"/>
                <a:ext cx="739471" cy="238539"/>
              </a:xfrm>
              <a:prstGeom prst="rect">
                <a:avLst/>
              </a:prstGeom>
              <a:solidFill>
                <a:srgbClr val="000099"/>
              </a:solidFill>
              <a:ln w="28575" algn="ctr">
                <a:solidFill>
                  <a:schemeClr val="accent1"/>
                </a:solidFill>
                <a:round/>
                <a:headEnd/>
                <a:tailEnd/>
              </a:ln>
            </p:spPr>
            <p:txBody>
              <a:bodyPr wrap="none"/>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endParaRPr lang="en-IN" altLang="en-US" sz="2100">
                  <a:solidFill>
                    <a:schemeClr val="tx1"/>
                  </a:solidFill>
                </a:endParaRPr>
              </a:p>
            </p:txBody>
          </p:sp>
          <p:sp>
            <p:nvSpPr>
              <p:cNvPr id="8219" name="Rectangle 63"/>
              <p:cNvSpPr>
                <a:spLocks noChangeArrowheads="1"/>
              </p:cNvSpPr>
              <p:nvPr/>
            </p:nvSpPr>
            <p:spPr bwMode="auto">
              <a:xfrm>
                <a:off x="7422313" y="4345398"/>
                <a:ext cx="739471" cy="238539"/>
              </a:xfrm>
              <a:prstGeom prst="rect">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endParaRPr lang="en-IN" altLang="en-US" sz="2100">
                  <a:solidFill>
                    <a:schemeClr val="tx1"/>
                  </a:solidFill>
                </a:endParaRPr>
              </a:p>
            </p:txBody>
          </p:sp>
          <p:sp>
            <p:nvSpPr>
              <p:cNvPr id="8220" name="Rectangle 64"/>
              <p:cNvSpPr>
                <a:spLocks noChangeArrowheads="1"/>
              </p:cNvSpPr>
              <p:nvPr/>
            </p:nvSpPr>
            <p:spPr bwMode="auto">
              <a:xfrm>
                <a:off x="7423644" y="4632965"/>
                <a:ext cx="739471" cy="238539"/>
              </a:xfrm>
              <a:prstGeom prst="rect">
                <a:avLst/>
              </a:prstGeom>
              <a:solidFill>
                <a:srgbClr val="000099"/>
              </a:solidFill>
              <a:ln w="28575" algn="ctr">
                <a:solidFill>
                  <a:schemeClr val="accent1"/>
                </a:solidFill>
                <a:round/>
                <a:headEnd/>
                <a:tailEnd/>
              </a:ln>
            </p:spPr>
            <p:txBody>
              <a:bodyPr wrap="none"/>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endParaRPr lang="en-IN" altLang="en-US" sz="2100">
                  <a:solidFill>
                    <a:schemeClr val="tx1"/>
                  </a:solidFill>
                </a:endParaRPr>
              </a:p>
            </p:txBody>
          </p:sp>
          <p:sp>
            <p:nvSpPr>
              <p:cNvPr id="8221" name="TextBox 65"/>
              <p:cNvSpPr txBox="1">
                <a:spLocks noChangeArrowheads="1"/>
              </p:cNvSpPr>
              <p:nvPr/>
            </p:nvSpPr>
            <p:spPr bwMode="auto">
              <a:xfrm>
                <a:off x="707666" y="4279748"/>
                <a:ext cx="1247855" cy="110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r">
                  <a:lnSpc>
                    <a:spcPct val="100000"/>
                  </a:lnSpc>
                  <a:spcBef>
                    <a:spcPct val="0"/>
                  </a:spcBef>
                  <a:buClrTx/>
                  <a:buFontTx/>
                  <a:buNone/>
                </a:pPr>
                <a:r>
                  <a:rPr lang="en-US" altLang="en-US" sz="1890">
                    <a:solidFill>
                      <a:srgbClr val="000099"/>
                    </a:solidFill>
                  </a:rPr>
                  <a:t>Controller-1</a:t>
                </a:r>
              </a:p>
              <a:p>
                <a:pPr algn="r">
                  <a:lnSpc>
                    <a:spcPct val="100000"/>
                  </a:lnSpc>
                  <a:spcBef>
                    <a:spcPct val="0"/>
                  </a:spcBef>
                  <a:buClrTx/>
                  <a:buFontTx/>
                  <a:buNone/>
                </a:pPr>
                <a:r>
                  <a:rPr lang="en-US" altLang="en-US" sz="1890">
                    <a:solidFill>
                      <a:srgbClr val="000099"/>
                    </a:solidFill>
                  </a:rPr>
                  <a:t>Controller-2</a:t>
                </a:r>
              </a:p>
              <a:p>
                <a:pPr algn="r">
                  <a:lnSpc>
                    <a:spcPct val="100000"/>
                  </a:lnSpc>
                  <a:spcBef>
                    <a:spcPct val="0"/>
                  </a:spcBef>
                  <a:buClrTx/>
                  <a:buFontTx/>
                  <a:buNone/>
                </a:pPr>
                <a:endParaRPr lang="en-US" altLang="en-US" sz="1260">
                  <a:solidFill>
                    <a:srgbClr val="000099"/>
                  </a:solidFill>
                </a:endParaRPr>
              </a:p>
              <a:p>
                <a:pPr algn="r">
                  <a:lnSpc>
                    <a:spcPct val="100000"/>
                  </a:lnSpc>
                  <a:spcBef>
                    <a:spcPct val="0"/>
                  </a:spcBef>
                  <a:buClrTx/>
                  <a:buFontTx/>
                  <a:buNone/>
                </a:pPr>
                <a:r>
                  <a:rPr lang="en-US" altLang="en-US" sz="1890">
                    <a:solidFill>
                      <a:srgbClr val="A50021"/>
                    </a:solidFill>
                  </a:rPr>
                  <a:t>Time</a:t>
                </a:r>
                <a:endParaRPr lang="en-IN" altLang="en-US" sz="1890">
                  <a:solidFill>
                    <a:srgbClr val="A50021"/>
                  </a:solidFill>
                </a:endParaRPr>
              </a:p>
            </p:txBody>
          </p:sp>
          <p:cxnSp>
            <p:nvCxnSpPr>
              <p:cNvPr id="8222" name="Straight Connector 70"/>
              <p:cNvCxnSpPr>
                <a:cxnSpLocks noChangeShapeType="1"/>
              </p:cNvCxnSpPr>
              <p:nvPr/>
            </p:nvCxnSpPr>
            <p:spPr bwMode="auto">
              <a:xfrm>
                <a:off x="2717772" y="4277802"/>
                <a:ext cx="0" cy="675861"/>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8223" name="Straight Connector 77"/>
              <p:cNvCxnSpPr>
                <a:cxnSpLocks noChangeShapeType="1"/>
              </p:cNvCxnSpPr>
              <p:nvPr/>
            </p:nvCxnSpPr>
            <p:spPr bwMode="auto">
              <a:xfrm>
                <a:off x="3498301" y="4279133"/>
                <a:ext cx="0" cy="675861"/>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8224" name="Straight Connector 78"/>
              <p:cNvCxnSpPr>
                <a:cxnSpLocks noChangeShapeType="1"/>
              </p:cNvCxnSpPr>
              <p:nvPr/>
            </p:nvCxnSpPr>
            <p:spPr bwMode="auto">
              <a:xfrm>
                <a:off x="4287074" y="4271176"/>
                <a:ext cx="0" cy="675861"/>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8225" name="Straight Connector 79"/>
              <p:cNvCxnSpPr>
                <a:cxnSpLocks noChangeShapeType="1"/>
              </p:cNvCxnSpPr>
              <p:nvPr/>
            </p:nvCxnSpPr>
            <p:spPr bwMode="auto">
              <a:xfrm>
                <a:off x="5067627" y="4264550"/>
                <a:ext cx="0" cy="675861"/>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8226" name="Straight Connector 80"/>
              <p:cNvCxnSpPr>
                <a:cxnSpLocks noChangeShapeType="1"/>
              </p:cNvCxnSpPr>
              <p:nvPr/>
            </p:nvCxnSpPr>
            <p:spPr bwMode="auto">
              <a:xfrm>
                <a:off x="5849754" y="4265874"/>
                <a:ext cx="0" cy="675861"/>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8227" name="Straight Connector 81"/>
              <p:cNvCxnSpPr>
                <a:cxnSpLocks noChangeShapeType="1"/>
              </p:cNvCxnSpPr>
              <p:nvPr/>
            </p:nvCxnSpPr>
            <p:spPr bwMode="auto">
              <a:xfrm>
                <a:off x="6630307" y="4259249"/>
                <a:ext cx="0" cy="675861"/>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8228" name="Straight Connector 82"/>
              <p:cNvCxnSpPr>
                <a:cxnSpLocks noChangeShapeType="1"/>
              </p:cNvCxnSpPr>
              <p:nvPr/>
            </p:nvCxnSpPr>
            <p:spPr bwMode="auto">
              <a:xfrm>
                <a:off x="7401335" y="4268525"/>
                <a:ext cx="0" cy="675861"/>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8229" name="Straight Connector 83"/>
              <p:cNvCxnSpPr>
                <a:cxnSpLocks noChangeShapeType="1"/>
              </p:cNvCxnSpPr>
              <p:nvPr/>
            </p:nvCxnSpPr>
            <p:spPr bwMode="auto">
              <a:xfrm>
                <a:off x="8181888" y="4277803"/>
                <a:ext cx="0" cy="675861"/>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8230" name="TextBox 84"/>
              <p:cNvSpPr txBox="1">
                <a:spLocks noChangeArrowheads="1"/>
              </p:cNvSpPr>
              <p:nvPr/>
            </p:nvSpPr>
            <p:spPr bwMode="auto">
              <a:xfrm>
                <a:off x="2457203" y="4834061"/>
                <a:ext cx="5843964" cy="36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nSpc>
                    <a:spcPct val="100000"/>
                  </a:lnSpc>
                  <a:spcBef>
                    <a:spcPct val="0"/>
                  </a:spcBef>
                  <a:buClrTx/>
                  <a:buFontTx/>
                  <a:buNone/>
                </a:pPr>
                <a:r>
                  <a:rPr lang="el-GR" altLang="en-US" sz="1890">
                    <a:solidFill>
                      <a:schemeClr val="tx1"/>
                    </a:solidFill>
                    <a:cs typeface="Calibri" panose="020F0502020204030204" pitchFamily="34" charset="0"/>
                  </a:rPr>
                  <a:t>Δ</a:t>
                </a:r>
                <a:r>
                  <a:rPr lang="en-US" altLang="en-US" sz="1890">
                    <a:solidFill>
                      <a:schemeClr val="tx1"/>
                    </a:solidFill>
                    <a:cs typeface="Calibri" panose="020F0502020204030204" pitchFamily="34" charset="0"/>
                  </a:rPr>
                  <a:t>           </a:t>
                </a:r>
                <a:r>
                  <a:rPr lang="en-IN" altLang="en-US" sz="1890">
                    <a:solidFill>
                      <a:schemeClr val="tx1"/>
                    </a:solidFill>
                  </a:rPr>
                  <a:t>2</a:t>
                </a:r>
                <a:r>
                  <a:rPr lang="el-GR" altLang="en-US" sz="1890">
                    <a:solidFill>
                      <a:schemeClr val="tx1"/>
                    </a:solidFill>
                    <a:cs typeface="Calibri" panose="020F0502020204030204" pitchFamily="34" charset="0"/>
                  </a:rPr>
                  <a:t>Δ</a:t>
                </a:r>
                <a:r>
                  <a:rPr lang="en-US" altLang="en-US" sz="1890">
                    <a:solidFill>
                      <a:schemeClr val="tx1"/>
                    </a:solidFill>
                    <a:cs typeface="Calibri" panose="020F0502020204030204" pitchFamily="34" charset="0"/>
                  </a:rPr>
                  <a:t>           </a:t>
                </a:r>
                <a:r>
                  <a:rPr lang="en-US" altLang="en-US" sz="1890">
                    <a:solidFill>
                      <a:schemeClr val="tx1"/>
                    </a:solidFill>
                  </a:rPr>
                  <a:t>3</a:t>
                </a:r>
                <a:r>
                  <a:rPr lang="el-GR" altLang="en-US" sz="1890">
                    <a:solidFill>
                      <a:schemeClr val="tx1"/>
                    </a:solidFill>
                    <a:cs typeface="Calibri" panose="020F0502020204030204" pitchFamily="34" charset="0"/>
                  </a:rPr>
                  <a:t>Δ</a:t>
                </a:r>
                <a:r>
                  <a:rPr lang="en-US" altLang="en-US" sz="1890">
                    <a:solidFill>
                      <a:schemeClr val="tx1"/>
                    </a:solidFill>
                    <a:cs typeface="Calibri" panose="020F0502020204030204" pitchFamily="34" charset="0"/>
                  </a:rPr>
                  <a:t>          </a:t>
                </a:r>
                <a:r>
                  <a:rPr lang="en-US" altLang="en-US" sz="1890">
                    <a:solidFill>
                      <a:schemeClr val="tx1"/>
                    </a:solidFill>
                  </a:rPr>
                  <a:t>4</a:t>
                </a:r>
                <a:r>
                  <a:rPr lang="el-GR" altLang="en-US" sz="1890">
                    <a:solidFill>
                      <a:schemeClr val="tx1"/>
                    </a:solidFill>
                    <a:cs typeface="Calibri" panose="020F0502020204030204" pitchFamily="34" charset="0"/>
                  </a:rPr>
                  <a:t>Δ</a:t>
                </a:r>
                <a:r>
                  <a:rPr lang="en-US" altLang="en-US" sz="1890">
                    <a:solidFill>
                      <a:schemeClr val="tx1"/>
                    </a:solidFill>
                    <a:cs typeface="Calibri" panose="020F0502020204030204" pitchFamily="34" charset="0"/>
                  </a:rPr>
                  <a:t>          </a:t>
                </a:r>
                <a:r>
                  <a:rPr lang="en-US" altLang="en-US" sz="1890">
                    <a:solidFill>
                      <a:schemeClr val="tx1"/>
                    </a:solidFill>
                  </a:rPr>
                  <a:t>5</a:t>
                </a:r>
                <a:r>
                  <a:rPr lang="el-GR" altLang="en-US" sz="1890">
                    <a:solidFill>
                      <a:schemeClr val="tx1"/>
                    </a:solidFill>
                    <a:cs typeface="Calibri" panose="020F0502020204030204" pitchFamily="34" charset="0"/>
                  </a:rPr>
                  <a:t>Δ</a:t>
                </a:r>
                <a:r>
                  <a:rPr lang="en-US" altLang="en-US" sz="1890">
                    <a:solidFill>
                      <a:schemeClr val="tx1"/>
                    </a:solidFill>
                    <a:cs typeface="Calibri" panose="020F0502020204030204" pitchFamily="34" charset="0"/>
                  </a:rPr>
                  <a:t>          </a:t>
                </a:r>
                <a:r>
                  <a:rPr lang="en-US" altLang="en-US" sz="1890">
                    <a:solidFill>
                      <a:schemeClr val="tx1"/>
                    </a:solidFill>
                  </a:rPr>
                  <a:t>6</a:t>
                </a:r>
                <a:r>
                  <a:rPr lang="el-GR" altLang="en-US" sz="1890">
                    <a:solidFill>
                      <a:schemeClr val="tx1"/>
                    </a:solidFill>
                    <a:cs typeface="Calibri" panose="020F0502020204030204" pitchFamily="34" charset="0"/>
                  </a:rPr>
                  <a:t>Δ</a:t>
                </a:r>
                <a:r>
                  <a:rPr lang="en-US" altLang="en-US" sz="1890">
                    <a:solidFill>
                      <a:schemeClr val="tx1"/>
                    </a:solidFill>
                    <a:cs typeface="Calibri" panose="020F0502020204030204" pitchFamily="34" charset="0"/>
                  </a:rPr>
                  <a:t>          </a:t>
                </a:r>
                <a:r>
                  <a:rPr lang="en-US" altLang="en-US" sz="1890">
                    <a:solidFill>
                      <a:schemeClr val="tx1"/>
                    </a:solidFill>
                  </a:rPr>
                  <a:t>7</a:t>
                </a:r>
                <a:r>
                  <a:rPr lang="el-GR" altLang="en-US" sz="1890">
                    <a:solidFill>
                      <a:schemeClr val="tx1"/>
                    </a:solidFill>
                    <a:cs typeface="Calibri" panose="020F0502020204030204" pitchFamily="34" charset="0"/>
                  </a:rPr>
                  <a:t>Δ</a:t>
                </a:r>
                <a:r>
                  <a:rPr lang="en-US" altLang="en-US" sz="1890">
                    <a:solidFill>
                      <a:schemeClr val="tx1"/>
                    </a:solidFill>
                    <a:cs typeface="Calibri" panose="020F0502020204030204" pitchFamily="34" charset="0"/>
                  </a:rPr>
                  <a:t>           </a:t>
                </a:r>
                <a:r>
                  <a:rPr lang="en-US" altLang="en-US" sz="1890">
                    <a:solidFill>
                      <a:schemeClr val="tx1"/>
                    </a:solidFill>
                  </a:rPr>
                  <a:t>8</a:t>
                </a:r>
                <a:r>
                  <a:rPr lang="el-GR" altLang="en-US" sz="1890">
                    <a:solidFill>
                      <a:schemeClr val="tx1"/>
                    </a:solidFill>
                    <a:cs typeface="Calibri" panose="020F0502020204030204" pitchFamily="34" charset="0"/>
                  </a:rPr>
                  <a:t>Δ</a:t>
                </a:r>
                <a:endParaRPr lang="en-US" altLang="en-US" sz="1890">
                  <a:solidFill>
                    <a:schemeClr val="tx1"/>
                  </a:solidFill>
                </a:endParaRPr>
              </a:p>
            </p:txBody>
          </p:sp>
          <p:cxnSp>
            <p:nvCxnSpPr>
              <p:cNvPr id="8231" name="Straight Arrow Connector 86"/>
              <p:cNvCxnSpPr>
                <a:cxnSpLocks noChangeShapeType="1"/>
              </p:cNvCxnSpPr>
              <p:nvPr/>
            </p:nvCxnSpPr>
            <p:spPr bwMode="auto">
              <a:xfrm>
                <a:off x="1971926" y="5216060"/>
                <a:ext cx="707666" cy="0"/>
              </a:xfrm>
              <a:prstGeom prst="straightConnector1">
                <a:avLst/>
              </a:prstGeom>
              <a:noFill/>
              <a:ln w="57150" algn="ctr">
                <a:solidFill>
                  <a:srgbClr val="A50021"/>
                </a:solidFill>
                <a:round/>
                <a:headEnd/>
                <a:tailEnd type="triangle" w="med" len="med"/>
              </a:ln>
              <a:extLst>
                <a:ext uri="{909E8E84-426E-40DD-AFC4-6F175D3DCCD1}">
                  <a14:hiddenFill xmlns:a14="http://schemas.microsoft.com/office/drawing/2010/main">
                    <a:noFill/>
                  </a14:hiddenFill>
                </a:ext>
              </a:extLst>
            </p:spPr>
          </p:cxnSp>
        </p:grpSp>
      </p:grpSp>
      <p:graphicFrame>
        <p:nvGraphicFramePr>
          <p:cNvPr id="8199" name="Object 2"/>
          <p:cNvGraphicFramePr>
            <a:graphicFrameLocks noChangeAspect="1"/>
          </p:cNvGraphicFramePr>
          <p:nvPr>
            <p:extLst>
              <p:ext uri="{D42A27DB-BD31-4B8C-83A1-F6EECF244321}">
                <p14:modId xmlns:p14="http://schemas.microsoft.com/office/powerpoint/2010/main" val="2706071264"/>
              </p:ext>
            </p:extLst>
          </p:nvPr>
        </p:nvGraphicFramePr>
        <p:xfrm>
          <a:off x="1249229" y="1616028"/>
          <a:ext cx="413385" cy="411719"/>
        </p:xfrm>
        <a:graphic>
          <a:graphicData uri="http://schemas.openxmlformats.org/presentationml/2006/ole">
            <mc:AlternateContent xmlns:mc="http://schemas.openxmlformats.org/markup-compatibility/2006">
              <mc:Choice xmlns:v="urn:schemas-microsoft-com:vml" Requires="v">
                <p:oleObj spid="_x0000_s3124" name="Equation" r:id="rId3" imgW="241195" imgH="241195" progId="Equation.3">
                  <p:embed/>
                </p:oleObj>
              </mc:Choice>
              <mc:Fallback>
                <p:oleObj name="Equation" r:id="rId3" imgW="241195"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229" y="1616028"/>
                        <a:ext cx="413385" cy="411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0" name="Object 3"/>
          <p:cNvGraphicFramePr>
            <a:graphicFrameLocks noChangeAspect="1"/>
          </p:cNvGraphicFramePr>
          <p:nvPr>
            <p:extLst>
              <p:ext uri="{D42A27DB-BD31-4B8C-83A1-F6EECF244321}">
                <p14:modId xmlns:p14="http://schemas.microsoft.com/office/powerpoint/2010/main" val="3212676553"/>
              </p:ext>
            </p:extLst>
          </p:nvPr>
        </p:nvGraphicFramePr>
        <p:xfrm>
          <a:off x="1832635" y="1987741"/>
          <a:ext cx="1213485" cy="373380"/>
        </p:xfrm>
        <a:graphic>
          <a:graphicData uri="http://schemas.openxmlformats.org/presentationml/2006/ole">
            <mc:AlternateContent xmlns:mc="http://schemas.openxmlformats.org/markup-compatibility/2006">
              <mc:Choice xmlns:v="urn:schemas-microsoft-com:vml" Requires="v">
                <p:oleObj spid="_x0000_s3125" name="Equation" r:id="rId5" imgW="698197" imgH="215806" progId="Equation.3">
                  <p:embed/>
                </p:oleObj>
              </mc:Choice>
              <mc:Fallback>
                <p:oleObj name="Equation" r:id="rId5" imgW="698197"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2635" y="1987741"/>
                        <a:ext cx="1213485" cy="373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1" name="Object 4"/>
          <p:cNvGraphicFramePr>
            <a:graphicFrameLocks noChangeAspect="1"/>
          </p:cNvGraphicFramePr>
          <p:nvPr>
            <p:extLst>
              <p:ext uri="{D42A27DB-BD31-4B8C-83A1-F6EECF244321}">
                <p14:modId xmlns:p14="http://schemas.microsoft.com/office/powerpoint/2010/main" val="3539791856"/>
              </p:ext>
            </p:extLst>
          </p:nvPr>
        </p:nvGraphicFramePr>
        <p:xfrm>
          <a:off x="4481299" y="1979407"/>
          <a:ext cx="1108472" cy="400050"/>
        </p:xfrm>
        <a:graphic>
          <a:graphicData uri="http://schemas.openxmlformats.org/presentationml/2006/ole">
            <mc:AlternateContent xmlns:mc="http://schemas.openxmlformats.org/markup-compatibility/2006">
              <mc:Choice xmlns:v="urn:schemas-microsoft-com:vml" Requires="v">
                <p:oleObj spid="_x0000_s3126" name="Equation" r:id="rId7" imgW="634725" imgH="228501" progId="Equation.3">
                  <p:embed/>
                </p:oleObj>
              </mc:Choice>
              <mc:Fallback>
                <p:oleObj name="Equation" r:id="rId7" imgW="634725"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1299" y="1979407"/>
                        <a:ext cx="1108472"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2" name="Object 5"/>
          <p:cNvGraphicFramePr>
            <a:graphicFrameLocks noChangeAspect="1"/>
          </p:cNvGraphicFramePr>
          <p:nvPr>
            <p:extLst>
              <p:ext uri="{D42A27DB-BD31-4B8C-83A1-F6EECF244321}">
                <p14:modId xmlns:p14="http://schemas.microsoft.com/office/powerpoint/2010/main" val="4246760362"/>
              </p:ext>
            </p:extLst>
          </p:nvPr>
        </p:nvGraphicFramePr>
        <p:xfrm>
          <a:off x="5091376" y="2367789"/>
          <a:ext cx="1610201" cy="435054"/>
        </p:xfrm>
        <a:graphic>
          <a:graphicData uri="http://schemas.openxmlformats.org/presentationml/2006/ole">
            <mc:AlternateContent xmlns:mc="http://schemas.openxmlformats.org/markup-compatibility/2006">
              <mc:Choice xmlns:v="urn:schemas-microsoft-com:vml" Requires="v">
                <p:oleObj spid="_x0000_s3127" name="Equation" r:id="rId9" imgW="888614" imgH="241195" progId="Equation.3">
                  <p:embed/>
                </p:oleObj>
              </mc:Choice>
              <mc:Fallback>
                <p:oleObj name="Equation" r:id="rId9" imgW="888614"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91376" y="2367789"/>
                        <a:ext cx="1610201" cy="435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3" name="Object 6"/>
          <p:cNvGraphicFramePr>
            <a:graphicFrameLocks noChangeAspect="1"/>
          </p:cNvGraphicFramePr>
          <p:nvPr>
            <p:extLst>
              <p:ext uri="{D42A27DB-BD31-4B8C-83A1-F6EECF244321}">
                <p14:modId xmlns:p14="http://schemas.microsoft.com/office/powerpoint/2010/main" val="3845874891"/>
              </p:ext>
            </p:extLst>
          </p:nvPr>
        </p:nvGraphicFramePr>
        <p:xfrm>
          <a:off x="7606691" y="2727834"/>
          <a:ext cx="1595199" cy="438388"/>
        </p:xfrm>
        <a:graphic>
          <a:graphicData uri="http://schemas.openxmlformats.org/presentationml/2006/ole">
            <mc:AlternateContent xmlns:mc="http://schemas.openxmlformats.org/markup-compatibility/2006">
              <mc:Choice xmlns:v="urn:schemas-microsoft-com:vml" Requires="v">
                <p:oleObj spid="_x0000_s3128" name="Equation" r:id="rId11" imgW="876300" imgH="241300" progId="Equation.3">
                  <p:embed/>
                </p:oleObj>
              </mc:Choice>
              <mc:Fallback>
                <p:oleObj name="Equation" r:id="rId11" imgW="876300" imgH="2413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06691" y="2727834"/>
                        <a:ext cx="1595199" cy="43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4" name="Rectangle 101"/>
          <p:cNvSpPr>
            <a:spLocks noChangeArrowheads="1"/>
          </p:cNvSpPr>
          <p:nvPr/>
        </p:nvSpPr>
        <p:spPr bwMode="auto">
          <a:xfrm>
            <a:off x="497713" y="6496050"/>
            <a:ext cx="8089074" cy="415498"/>
          </a:xfrm>
          <a:prstGeom prst="rect">
            <a:avLst/>
          </a:prstGeom>
          <a:solidFill>
            <a:srgbClr val="FFFFCC"/>
          </a:solidFill>
          <a:ln w="9525">
            <a:solidFill>
              <a:srgbClr val="A50021"/>
            </a:solidFill>
            <a:miter lim="800000"/>
            <a:headEnd/>
            <a:tailEnd/>
          </a:ln>
        </p:spPr>
        <p:txBody>
          <a:bodyPr wrap="none">
            <a:spAutoFit/>
          </a:bodyPr>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2100">
                <a:solidFill>
                  <a:srgbClr val="FF0000"/>
                </a:solidFill>
              </a:rPr>
              <a:t>Challenge:	Compute set of schedules (</a:t>
            </a:r>
            <a:r>
              <a:rPr lang="el-GR" altLang="en-US" sz="2100">
                <a:solidFill>
                  <a:srgbClr val="FF0000"/>
                </a:solidFill>
                <a:latin typeface="Calibri" panose="020F0502020204030204" pitchFamily="34" charset="0"/>
                <a:cs typeface="Calibri" panose="020F0502020204030204" pitchFamily="34" charset="0"/>
              </a:rPr>
              <a:t>σ</a:t>
            </a:r>
            <a:r>
              <a:rPr lang="en-US" altLang="en-US" sz="2100">
                <a:solidFill>
                  <a:srgbClr val="FF0000"/>
                </a:solidFill>
                <a:latin typeface="Calibri" panose="020F0502020204030204" pitchFamily="34" charset="0"/>
                <a:cs typeface="Calibri" panose="020F0502020204030204" pitchFamily="34" charset="0"/>
              </a:rPr>
              <a:t>) </a:t>
            </a:r>
            <a:r>
              <a:rPr lang="en-US" altLang="en-US" sz="2100">
                <a:solidFill>
                  <a:srgbClr val="FF0000"/>
                </a:solidFill>
              </a:rPr>
              <a:t>for which the system is stable</a:t>
            </a:r>
            <a:endParaRPr lang="en-IN" altLang="en-US" sz="2100">
              <a:solidFill>
                <a:srgbClr val="FF0000"/>
              </a:solidFill>
            </a:endParaRPr>
          </a:p>
        </p:txBody>
      </p:sp>
    </p:spTree>
    <p:extLst>
      <p:ext uri="{BB962C8B-B14F-4D97-AF65-F5344CB8AC3E}">
        <p14:creationId xmlns:p14="http://schemas.microsoft.com/office/powerpoint/2010/main" val="39555676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defRPr/>
            </a:pPr>
            <a:r>
              <a:rPr lang="en-US" sz="3600" dirty="0"/>
              <a:t>Control Stability</a:t>
            </a:r>
            <a:endParaRPr lang="en-IN" sz="3600" dirty="0"/>
          </a:p>
        </p:txBody>
      </p:sp>
      <p:sp>
        <p:nvSpPr>
          <p:cNvPr id="5" name="Slide Number Placeholder 4"/>
          <p:cNvSpPr>
            <a:spLocks noGrp="1"/>
          </p:cNvSpPr>
          <p:nvPr>
            <p:ph type="sldNum" sz="quarter" idx="10"/>
          </p:nvPr>
        </p:nvSpPr>
        <p:spPr/>
        <p:txBody>
          <a:bodyPr/>
          <a:lstStyle>
            <a:lvl1pPr>
              <a:defRPr sz="2100" b="1">
                <a:solidFill>
                  <a:schemeClr val="tx1"/>
                </a:solidFill>
                <a:latin typeface="Arial Narrow" panose="020B0606020202030204" pitchFamily="34" charset="0"/>
              </a:defRPr>
            </a:lvl1pPr>
            <a:lvl2pPr marL="780098" indent="-300038">
              <a:defRPr sz="2100" b="1">
                <a:solidFill>
                  <a:schemeClr val="tx1"/>
                </a:solidFill>
                <a:latin typeface="Arial Narrow" panose="020B0606020202030204" pitchFamily="34" charset="0"/>
              </a:defRPr>
            </a:lvl2pPr>
            <a:lvl3pPr marL="1200150" indent="-240030">
              <a:defRPr sz="2100" b="1">
                <a:solidFill>
                  <a:schemeClr val="tx1"/>
                </a:solidFill>
                <a:latin typeface="Arial Narrow" panose="020B0606020202030204" pitchFamily="34" charset="0"/>
              </a:defRPr>
            </a:lvl3pPr>
            <a:lvl4pPr marL="1680210" indent="-240030">
              <a:defRPr sz="2100" b="1">
                <a:solidFill>
                  <a:schemeClr val="tx1"/>
                </a:solidFill>
                <a:latin typeface="Arial Narrow" panose="020B0606020202030204" pitchFamily="34" charset="0"/>
              </a:defRPr>
            </a:lvl4pPr>
            <a:lvl5pPr marL="2160270" indent="-240030">
              <a:defRPr sz="2100" b="1">
                <a:solidFill>
                  <a:schemeClr val="tx1"/>
                </a:solidFill>
                <a:latin typeface="Arial Narrow" panose="020B0606020202030204" pitchFamily="34" charset="0"/>
              </a:defRPr>
            </a:lvl5pPr>
            <a:lvl6pPr marL="2640330" indent="-240030" algn="ctr" eaLnBrk="0" fontAlgn="base" hangingPunct="0">
              <a:spcBef>
                <a:spcPct val="0"/>
              </a:spcBef>
              <a:spcAft>
                <a:spcPct val="0"/>
              </a:spcAft>
              <a:defRPr sz="2100" b="1">
                <a:solidFill>
                  <a:schemeClr val="tx1"/>
                </a:solidFill>
                <a:latin typeface="Arial Narrow" panose="020B0606020202030204" pitchFamily="34" charset="0"/>
              </a:defRPr>
            </a:lvl6pPr>
            <a:lvl7pPr marL="3120390" indent="-240030" algn="ctr" eaLnBrk="0" fontAlgn="base" hangingPunct="0">
              <a:spcBef>
                <a:spcPct val="0"/>
              </a:spcBef>
              <a:spcAft>
                <a:spcPct val="0"/>
              </a:spcAft>
              <a:defRPr sz="2100" b="1">
                <a:solidFill>
                  <a:schemeClr val="tx1"/>
                </a:solidFill>
                <a:latin typeface="Arial Narrow" panose="020B0606020202030204" pitchFamily="34" charset="0"/>
              </a:defRPr>
            </a:lvl7pPr>
            <a:lvl8pPr marL="3600450" indent="-240030" algn="ctr" eaLnBrk="0" fontAlgn="base" hangingPunct="0">
              <a:spcBef>
                <a:spcPct val="0"/>
              </a:spcBef>
              <a:spcAft>
                <a:spcPct val="0"/>
              </a:spcAft>
              <a:defRPr sz="2100" b="1">
                <a:solidFill>
                  <a:schemeClr val="tx1"/>
                </a:solidFill>
                <a:latin typeface="Arial Narrow" panose="020B0606020202030204" pitchFamily="34" charset="0"/>
              </a:defRPr>
            </a:lvl8pPr>
            <a:lvl9pPr marL="4080510" indent="-240030" algn="ctr" eaLnBrk="0" fontAlgn="base" hangingPunct="0">
              <a:spcBef>
                <a:spcPct val="0"/>
              </a:spcBef>
              <a:spcAft>
                <a:spcPct val="0"/>
              </a:spcAft>
              <a:defRPr sz="2100" b="1">
                <a:solidFill>
                  <a:schemeClr val="tx1"/>
                </a:solidFill>
                <a:latin typeface="Arial Narrow" panose="020B0606020202030204" pitchFamily="34" charset="0"/>
              </a:defRPr>
            </a:lvl9pPr>
          </a:lstStyle>
          <a:p>
            <a:fld id="{1C558A30-2FFF-495E-8C35-08F090E47CF0}" type="slidenum">
              <a:rPr lang="en-US" altLang="en-US" sz="1470">
                <a:solidFill>
                  <a:srgbClr val="800000"/>
                </a:solidFill>
                <a:latin typeface="Arial" panose="020B0604020202020204" pitchFamily="34" charset="0"/>
              </a:rPr>
              <a:pPr/>
              <a:t>33</a:t>
            </a:fld>
            <a:endParaRPr lang="en-US" altLang="en-US" sz="1470">
              <a:solidFill>
                <a:srgbClr val="800000"/>
              </a:solidFill>
              <a:latin typeface="Arial" panose="020B0604020202020204" pitchFamily="34" charset="0"/>
            </a:endParaRPr>
          </a:p>
        </p:txBody>
      </p:sp>
      <p:sp>
        <p:nvSpPr>
          <p:cNvPr id="9220" name="Text Placeholder 2"/>
          <p:cNvSpPr>
            <a:spLocks noGrp="1"/>
          </p:cNvSpPr>
          <p:nvPr>
            <p:ph type="body" sz="half" idx="1"/>
          </p:nvPr>
        </p:nvSpPr>
        <p:spPr>
          <a:xfrm>
            <a:off x="585787" y="1122284"/>
            <a:ext cx="9004459" cy="2935366"/>
          </a:xfrm>
        </p:spPr>
        <p:txBody>
          <a:bodyPr>
            <a:normAutofit lnSpcReduction="10000"/>
          </a:bodyPr>
          <a:lstStyle/>
          <a:p>
            <a:r>
              <a:rPr lang="en-US" altLang="en-US" sz="2100" dirty="0"/>
              <a:t>Asymptotic Stability:</a:t>
            </a:r>
          </a:p>
          <a:p>
            <a:pPr lvl="1">
              <a:lnSpc>
                <a:spcPct val="150000"/>
              </a:lnSpc>
              <a:buFont typeface="Arial" panose="020B0604020202020204" pitchFamily="34" charset="0"/>
              <a:buNone/>
            </a:pPr>
            <a:r>
              <a:rPr lang="en-US" altLang="en-US" sz="2100" dirty="0"/>
              <a:t>                     , or equivalently                                    </a:t>
            </a:r>
          </a:p>
          <a:p>
            <a:pPr lvl="1">
              <a:lnSpc>
                <a:spcPct val="150000"/>
              </a:lnSpc>
              <a:buFont typeface="Arial" panose="020B0604020202020204" pitchFamily="34" charset="0"/>
              <a:buNone/>
            </a:pPr>
            <a:r>
              <a:rPr lang="en-US" altLang="en-US" sz="2100" dirty="0"/>
              <a:t>                                               be the composed system state after </a:t>
            </a:r>
            <a:r>
              <a:rPr lang="en-US" altLang="en-US" sz="2100" i="1" dirty="0"/>
              <a:t>m</a:t>
            </a:r>
            <a:r>
              <a:rPr lang="en-US" altLang="en-US" sz="2100" dirty="0"/>
              <a:t> timeslots,</a:t>
            </a:r>
          </a:p>
          <a:p>
            <a:pPr lvl="1">
              <a:lnSpc>
                <a:spcPct val="150000"/>
              </a:lnSpc>
              <a:buFont typeface="Arial" panose="020B0604020202020204" pitchFamily="34" charset="0"/>
              <a:buNone/>
            </a:pPr>
            <a:r>
              <a:rPr lang="en-US" altLang="en-US" sz="2100" dirty="0"/>
              <a:t>               is the initial state, and                 is the scheduled control at time </a:t>
            </a:r>
            <a:r>
              <a:rPr lang="en-US" altLang="en-US" sz="2100" i="1" dirty="0" err="1"/>
              <a:t>t</a:t>
            </a:r>
            <a:r>
              <a:rPr lang="en-US" altLang="en-US" sz="2100" i="1" baseline="-25000" dirty="0" err="1"/>
              <a:t>i</a:t>
            </a:r>
            <a:endParaRPr lang="en-US" altLang="en-US" sz="2100" i="1" baseline="-25000" dirty="0"/>
          </a:p>
          <a:p>
            <a:pPr>
              <a:lnSpc>
                <a:spcPct val="100000"/>
              </a:lnSpc>
            </a:pPr>
            <a:endParaRPr lang="en-US" altLang="en-US" sz="2100" dirty="0"/>
          </a:p>
          <a:p>
            <a:pPr>
              <a:lnSpc>
                <a:spcPct val="100000"/>
              </a:lnSpc>
            </a:pPr>
            <a:r>
              <a:rPr lang="en-US" altLang="en-US" sz="2100" dirty="0"/>
              <a:t>Stable Modes        System Stability:</a:t>
            </a:r>
          </a:p>
        </p:txBody>
      </p:sp>
      <p:graphicFrame>
        <p:nvGraphicFramePr>
          <p:cNvPr id="9221" name="Object 6"/>
          <p:cNvGraphicFramePr>
            <a:graphicFrameLocks noChangeAspect="1"/>
          </p:cNvGraphicFramePr>
          <p:nvPr>
            <p:extLst>
              <p:ext uri="{D42A27DB-BD31-4B8C-83A1-F6EECF244321}">
                <p14:modId xmlns:p14="http://schemas.microsoft.com/office/powerpoint/2010/main" val="1870446255"/>
              </p:ext>
            </p:extLst>
          </p:nvPr>
        </p:nvGraphicFramePr>
        <p:xfrm>
          <a:off x="1229202" y="2212181"/>
          <a:ext cx="2490311" cy="393383"/>
        </p:xfrm>
        <a:graphic>
          <a:graphicData uri="http://schemas.openxmlformats.org/presentationml/2006/ole">
            <mc:AlternateContent xmlns:mc="http://schemas.openxmlformats.org/markup-compatibility/2006">
              <mc:Choice xmlns:v="urn:schemas-microsoft-com:vml" Requires="v">
                <p:oleObj spid="_x0000_s4170" name="Equation" r:id="rId3" imgW="1524000" imgH="241300" progId="Equation.3">
                  <p:embed/>
                </p:oleObj>
              </mc:Choice>
              <mc:Fallback>
                <p:oleObj name="Equation" r:id="rId3" imgW="15240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9202" y="2212181"/>
                        <a:ext cx="2490311" cy="393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3"/>
          <p:cNvGraphicFramePr>
            <a:graphicFrameLocks noChangeAspect="1"/>
          </p:cNvGraphicFramePr>
          <p:nvPr>
            <p:extLst>
              <p:ext uri="{D42A27DB-BD31-4B8C-83A1-F6EECF244321}">
                <p14:modId xmlns:p14="http://schemas.microsoft.com/office/powerpoint/2010/main" val="4074228094"/>
              </p:ext>
            </p:extLst>
          </p:nvPr>
        </p:nvGraphicFramePr>
        <p:xfrm>
          <a:off x="869156" y="1693783"/>
          <a:ext cx="1380173" cy="465058"/>
        </p:xfrm>
        <a:graphic>
          <a:graphicData uri="http://schemas.openxmlformats.org/presentationml/2006/ole">
            <mc:AlternateContent xmlns:mc="http://schemas.openxmlformats.org/markup-compatibility/2006">
              <mc:Choice xmlns:v="urn:schemas-microsoft-com:vml" Requires="v">
                <p:oleObj spid="_x0000_s4171" name="Equation" r:id="rId5" imgW="825500" imgH="279400" progId="Equation.3">
                  <p:embed/>
                </p:oleObj>
              </mc:Choice>
              <mc:Fallback>
                <p:oleObj name="Equation" r:id="rId5" imgW="825500" imgH="279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9156" y="1693783"/>
                        <a:ext cx="1380173" cy="4650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4"/>
          <p:cNvGraphicFramePr>
            <a:graphicFrameLocks noChangeAspect="1"/>
          </p:cNvGraphicFramePr>
          <p:nvPr>
            <p:extLst>
              <p:ext uri="{D42A27DB-BD31-4B8C-83A1-F6EECF244321}">
                <p14:modId xmlns:p14="http://schemas.microsoft.com/office/powerpoint/2010/main" val="2187333263"/>
              </p:ext>
            </p:extLst>
          </p:nvPr>
        </p:nvGraphicFramePr>
        <p:xfrm>
          <a:off x="4019550" y="1693784"/>
          <a:ext cx="2056924" cy="456724"/>
        </p:xfrm>
        <a:graphic>
          <a:graphicData uri="http://schemas.openxmlformats.org/presentationml/2006/ole">
            <mc:AlternateContent xmlns:mc="http://schemas.openxmlformats.org/markup-compatibility/2006">
              <mc:Choice xmlns:v="urn:schemas-microsoft-com:vml" Requires="v">
                <p:oleObj spid="_x0000_s4172" name="Equation" r:id="rId7" imgW="1257300" imgH="279400" progId="Equation.3">
                  <p:embed/>
                </p:oleObj>
              </mc:Choice>
              <mc:Fallback>
                <p:oleObj name="Equation" r:id="rId7" imgW="1257300" imgH="279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9550" y="1693784"/>
                        <a:ext cx="2056924" cy="4567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5"/>
          <p:cNvGraphicFramePr>
            <a:graphicFrameLocks noChangeAspect="1"/>
          </p:cNvGraphicFramePr>
          <p:nvPr>
            <p:extLst>
              <p:ext uri="{D42A27DB-BD31-4B8C-83A1-F6EECF244321}">
                <p14:modId xmlns:p14="http://schemas.microsoft.com/office/powerpoint/2010/main" val="1426128414"/>
              </p:ext>
            </p:extLst>
          </p:nvPr>
        </p:nvGraphicFramePr>
        <p:xfrm>
          <a:off x="1272540" y="2685574"/>
          <a:ext cx="553403" cy="381715"/>
        </p:xfrm>
        <a:graphic>
          <a:graphicData uri="http://schemas.openxmlformats.org/presentationml/2006/ole">
            <mc:AlternateContent xmlns:mc="http://schemas.openxmlformats.org/markup-compatibility/2006">
              <mc:Choice xmlns:v="urn:schemas-microsoft-com:vml" Requires="v">
                <p:oleObj spid="_x0000_s4173" name="Equation" r:id="rId9" imgW="330200" imgH="228600" progId="Equation.3">
                  <p:embed/>
                </p:oleObj>
              </mc:Choice>
              <mc:Fallback>
                <p:oleObj name="Equation" r:id="rId9" imgW="3302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2540" y="2685574"/>
                        <a:ext cx="553403" cy="381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5" name="Object 6"/>
          <p:cNvGraphicFramePr>
            <a:graphicFrameLocks noChangeAspect="1"/>
          </p:cNvGraphicFramePr>
          <p:nvPr>
            <p:extLst>
              <p:ext uri="{D42A27DB-BD31-4B8C-83A1-F6EECF244321}">
                <p14:modId xmlns:p14="http://schemas.microsoft.com/office/powerpoint/2010/main" val="165413598"/>
              </p:ext>
            </p:extLst>
          </p:nvPr>
        </p:nvGraphicFramePr>
        <p:xfrm>
          <a:off x="4207907" y="2722245"/>
          <a:ext cx="891778" cy="393383"/>
        </p:xfrm>
        <a:graphic>
          <a:graphicData uri="http://schemas.openxmlformats.org/presentationml/2006/ole">
            <mc:AlternateContent xmlns:mc="http://schemas.openxmlformats.org/markup-compatibility/2006">
              <mc:Choice xmlns:v="urn:schemas-microsoft-com:vml" Requires="v">
                <p:oleObj spid="_x0000_s4174" name="Equation" r:id="rId11" imgW="545863" imgH="241195" progId="Equation.3">
                  <p:embed/>
                </p:oleObj>
              </mc:Choice>
              <mc:Fallback>
                <p:oleObj name="Equation" r:id="rId11" imgW="545863" imgH="24119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07907" y="2722245"/>
                        <a:ext cx="891778" cy="393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26" name="Group 23"/>
          <p:cNvGrpSpPr>
            <a:grpSpLocks/>
          </p:cNvGrpSpPr>
          <p:nvPr/>
        </p:nvGrpSpPr>
        <p:grpSpPr bwMode="auto">
          <a:xfrm>
            <a:off x="8950013" y="3450432"/>
            <a:ext cx="1732423" cy="1430179"/>
            <a:chOff x="5447248" y="3114675"/>
            <a:chExt cx="1649927" cy="1362075"/>
          </a:xfrm>
        </p:grpSpPr>
        <p:graphicFrame>
          <p:nvGraphicFramePr>
            <p:cNvPr id="9231" name="Object 23"/>
            <p:cNvGraphicFramePr>
              <a:graphicFrameLocks noChangeAspect="1"/>
            </p:cNvGraphicFramePr>
            <p:nvPr/>
          </p:nvGraphicFramePr>
          <p:xfrm>
            <a:off x="5848349" y="3142703"/>
            <a:ext cx="906463" cy="335509"/>
          </p:xfrm>
          <a:graphic>
            <a:graphicData uri="http://schemas.openxmlformats.org/presentationml/2006/ole">
              <mc:AlternateContent xmlns:mc="http://schemas.openxmlformats.org/markup-compatibility/2006">
                <mc:Choice xmlns:v="urn:schemas-microsoft-com:vml" Requires="v">
                  <p:oleObj spid="_x0000_s4175" name="Equation" r:id="rId13" imgW="583693" imgH="215713" progId="Equation.3">
                    <p:embed/>
                  </p:oleObj>
                </mc:Choice>
                <mc:Fallback>
                  <p:oleObj name="Equation" r:id="rId13" imgW="583693" imgH="21571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48349" y="3142703"/>
                          <a:ext cx="906463" cy="335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2" name="AutoShape 18"/>
            <p:cNvSpPr>
              <a:spLocks noChangeArrowheads="1"/>
            </p:cNvSpPr>
            <p:nvPr/>
          </p:nvSpPr>
          <p:spPr bwMode="auto">
            <a:xfrm>
              <a:off x="5772150" y="4095750"/>
              <a:ext cx="1000125" cy="381000"/>
            </a:xfrm>
            <a:prstGeom prst="roundRect">
              <a:avLst>
                <a:gd name="adj" fmla="val 16667"/>
              </a:avLst>
            </a:prstGeom>
            <a:noFill/>
            <a:ln w="12700" algn="ctr">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endParaRPr lang="en-US" altLang="en-US" sz="2100">
                <a:solidFill>
                  <a:schemeClr val="tx1"/>
                </a:solidFill>
              </a:endParaRPr>
            </a:p>
          </p:txBody>
        </p:sp>
        <p:sp>
          <p:nvSpPr>
            <p:cNvPr id="9233" name="AutoShape 16"/>
            <p:cNvSpPr>
              <a:spLocks noChangeArrowheads="1"/>
            </p:cNvSpPr>
            <p:nvPr/>
          </p:nvSpPr>
          <p:spPr bwMode="auto">
            <a:xfrm>
              <a:off x="5781676" y="3114675"/>
              <a:ext cx="990600" cy="390525"/>
            </a:xfrm>
            <a:prstGeom prst="roundRect">
              <a:avLst>
                <a:gd name="adj" fmla="val 16667"/>
              </a:avLst>
            </a:prstGeom>
            <a:noFill/>
            <a:ln w="12700" algn="ctr">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endParaRPr lang="en-US" altLang="en-US" sz="2100">
                <a:solidFill>
                  <a:schemeClr val="tx1"/>
                </a:solidFill>
              </a:endParaRPr>
            </a:p>
          </p:txBody>
        </p:sp>
        <p:sp>
          <p:nvSpPr>
            <p:cNvPr id="9234" name="Freeform 20"/>
            <p:cNvSpPr>
              <a:spLocks/>
            </p:cNvSpPr>
            <p:nvPr/>
          </p:nvSpPr>
          <p:spPr bwMode="auto">
            <a:xfrm rot="5400000">
              <a:off x="6405561" y="3662365"/>
              <a:ext cx="1009652" cy="276225"/>
            </a:xfrm>
            <a:custGeom>
              <a:avLst/>
              <a:gdLst>
                <a:gd name="T0" fmla="*/ 0 w 3094"/>
                <a:gd name="T1" fmla="*/ 2147483647 h 626"/>
                <a:gd name="T2" fmla="*/ 2147483647 w 3094"/>
                <a:gd name="T3" fmla="*/ 2147483647 h 626"/>
                <a:gd name="T4" fmla="*/ 2147483647 w 3094"/>
                <a:gd name="T5" fmla="*/ 2147483647 h 626"/>
                <a:gd name="T6" fmla="*/ 0 60000 65536"/>
                <a:gd name="T7" fmla="*/ 0 60000 65536"/>
                <a:gd name="T8" fmla="*/ 0 60000 65536"/>
                <a:gd name="T9" fmla="*/ 0 w 3094"/>
                <a:gd name="T10" fmla="*/ 0 h 626"/>
                <a:gd name="T11" fmla="*/ 3094 w 3094"/>
                <a:gd name="T12" fmla="*/ 626 h 626"/>
              </a:gdLst>
              <a:ahLst/>
              <a:cxnLst>
                <a:cxn ang="T6">
                  <a:pos x="T0" y="T1"/>
                </a:cxn>
                <a:cxn ang="T7">
                  <a:pos x="T2" y="T3"/>
                </a:cxn>
                <a:cxn ang="T8">
                  <a:pos x="T4" y="T5"/>
                </a:cxn>
              </a:cxnLst>
              <a:rect l="T9" t="T10" r="T11" b="T12"/>
              <a:pathLst>
                <a:path w="3094" h="626">
                  <a:moveTo>
                    <a:pt x="0" y="626"/>
                  </a:moveTo>
                  <a:cubicBezTo>
                    <a:pt x="471" y="314"/>
                    <a:pt x="942" y="2"/>
                    <a:pt x="1458" y="1"/>
                  </a:cubicBezTo>
                  <a:cubicBezTo>
                    <a:pt x="1974" y="0"/>
                    <a:pt x="2534" y="309"/>
                    <a:pt x="3094" y="619"/>
                  </a:cubicBezTo>
                </a:path>
              </a:pathLst>
            </a:custGeom>
            <a:noFill/>
            <a:ln w="127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sz="2100"/>
            </a:p>
          </p:txBody>
        </p:sp>
        <p:sp>
          <p:nvSpPr>
            <p:cNvPr id="9235" name="Freeform 21"/>
            <p:cNvSpPr>
              <a:spLocks/>
            </p:cNvSpPr>
            <p:nvPr/>
          </p:nvSpPr>
          <p:spPr bwMode="auto">
            <a:xfrm rot="5400000" flipV="1">
              <a:off x="5100639" y="3662363"/>
              <a:ext cx="1038228" cy="304801"/>
            </a:xfrm>
            <a:custGeom>
              <a:avLst/>
              <a:gdLst>
                <a:gd name="T0" fmla="*/ 0 w 3094"/>
                <a:gd name="T1" fmla="*/ 2147483647 h 626"/>
                <a:gd name="T2" fmla="*/ 2147483647 w 3094"/>
                <a:gd name="T3" fmla="*/ 2147483647 h 626"/>
                <a:gd name="T4" fmla="*/ 2147483647 w 3094"/>
                <a:gd name="T5" fmla="*/ 2147483647 h 626"/>
                <a:gd name="T6" fmla="*/ 0 60000 65536"/>
                <a:gd name="T7" fmla="*/ 0 60000 65536"/>
                <a:gd name="T8" fmla="*/ 0 60000 65536"/>
                <a:gd name="T9" fmla="*/ 0 w 3094"/>
                <a:gd name="T10" fmla="*/ 0 h 626"/>
                <a:gd name="T11" fmla="*/ 3094 w 3094"/>
                <a:gd name="T12" fmla="*/ 626 h 626"/>
              </a:gdLst>
              <a:ahLst/>
              <a:cxnLst>
                <a:cxn ang="T6">
                  <a:pos x="T0" y="T1"/>
                </a:cxn>
                <a:cxn ang="T7">
                  <a:pos x="T2" y="T3"/>
                </a:cxn>
                <a:cxn ang="T8">
                  <a:pos x="T4" y="T5"/>
                </a:cxn>
              </a:cxnLst>
              <a:rect l="T9" t="T10" r="T11" b="T12"/>
              <a:pathLst>
                <a:path w="3094" h="626">
                  <a:moveTo>
                    <a:pt x="0" y="626"/>
                  </a:moveTo>
                  <a:cubicBezTo>
                    <a:pt x="471" y="314"/>
                    <a:pt x="942" y="2"/>
                    <a:pt x="1458" y="1"/>
                  </a:cubicBezTo>
                  <a:cubicBezTo>
                    <a:pt x="1974" y="0"/>
                    <a:pt x="2534" y="309"/>
                    <a:pt x="3094" y="619"/>
                  </a:cubicBezTo>
                </a:path>
              </a:pathLst>
            </a:custGeom>
            <a:noFill/>
            <a:ln w="12700">
              <a:solidFill>
                <a:schemeClr val="tx1"/>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sz="2100"/>
            </a:p>
          </p:txBody>
        </p:sp>
        <p:sp>
          <p:nvSpPr>
            <p:cNvPr id="9236" name="Text Box 22"/>
            <p:cNvSpPr txBox="1">
              <a:spLocks noChangeArrowheads="1"/>
            </p:cNvSpPr>
            <p:nvPr/>
          </p:nvSpPr>
          <p:spPr bwMode="auto">
            <a:xfrm>
              <a:off x="6504523" y="3590925"/>
              <a:ext cx="592652" cy="364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890">
                  <a:solidFill>
                    <a:schemeClr val="tx1"/>
                  </a:solidFill>
                </a:rPr>
                <a:t>g</a:t>
              </a:r>
              <a:r>
                <a:rPr lang="en-US" altLang="en-US" sz="1890" baseline="-25000">
                  <a:solidFill>
                    <a:schemeClr val="tx1"/>
                  </a:solidFill>
                </a:rPr>
                <a:t>1</a:t>
              </a:r>
              <a:r>
                <a:rPr lang="en-US" altLang="en-US" sz="1890">
                  <a:solidFill>
                    <a:schemeClr val="tx1"/>
                  </a:solidFill>
                </a:rPr>
                <a:t>(x)</a:t>
              </a:r>
            </a:p>
          </p:txBody>
        </p:sp>
        <p:sp>
          <p:nvSpPr>
            <p:cNvPr id="9237" name="Text Box 23"/>
            <p:cNvSpPr txBox="1">
              <a:spLocks noChangeArrowheads="1"/>
            </p:cNvSpPr>
            <p:nvPr/>
          </p:nvSpPr>
          <p:spPr bwMode="auto">
            <a:xfrm>
              <a:off x="5447248" y="3595687"/>
              <a:ext cx="592652" cy="364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1890">
                  <a:solidFill>
                    <a:schemeClr val="tx1"/>
                  </a:solidFill>
                </a:rPr>
                <a:t>g</a:t>
              </a:r>
              <a:r>
                <a:rPr lang="en-US" altLang="en-US" sz="1890" baseline="-25000">
                  <a:solidFill>
                    <a:schemeClr val="tx1"/>
                  </a:solidFill>
                </a:rPr>
                <a:t>2</a:t>
              </a:r>
              <a:r>
                <a:rPr lang="en-US" altLang="en-US" sz="1890">
                  <a:solidFill>
                    <a:schemeClr val="tx1"/>
                  </a:solidFill>
                </a:rPr>
                <a:t>(x)</a:t>
              </a:r>
            </a:p>
          </p:txBody>
        </p:sp>
        <p:graphicFrame>
          <p:nvGraphicFramePr>
            <p:cNvPr id="9238" name="Object 9"/>
            <p:cNvGraphicFramePr>
              <a:graphicFrameLocks noChangeAspect="1"/>
            </p:cNvGraphicFramePr>
            <p:nvPr/>
          </p:nvGraphicFramePr>
          <p:xfrm>
            <a:off x="5829300" y="4127217"/>
            <a:ext cx="909638" cy="322546"/>
          </p:xfrm>
          <a:graphic>
            <a:graphicData uri="http://schemas.openxmlformats.org/presentationml/2006/ole">
              <mc:AlternateContent xmlns:mc="http://schemas.openxmlformats.org/markup-compatibility/2006">
                <mc:Choice xmlns:v="urn:schemas-microsoft-com:vml" Requires="v">
                  <p:oleObj spid="_x0000_s4176" name="Equation" r:id="rId15" imgW="609336" imgH="215806" progId="Equation.3">
                    <p:embed/>
                  </p:oleObj>
                </mc:Choice>
                <mc:Fallback>
                  <p:oleObj name="Equation" r:id="rId15" imgW="609336" imgH="21580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29300" y="4127217"/>
                          <a:ext cx="909638" cy="3225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227" name="Object 10"/>
          <p:cNvGraphicFramePr>
            <a:graphicFrameLocks noChangeAspect="1"/>
          </p:cNvGraphicFramePr>
          <p:nvPr>
            <p:extLst>
              <p:ext uri="{D42A27DB-BD31-4B8C-83A1-F6EECF244321}">
                <p14:modId xmlns:p14="http://schemas.microsoft.com/office/powerpoint/2010/main" val="3432469166"/>
              </p:ext>
            </p:extLst>
          </p:nvPr>
        </p:nvGraphicFramePr>
        <p:xfrm>
          <a:off x="2198846" y="3524250"/>
          <a:ext cx="406718" cy="380048"/>
        </p:xfrm>
        <a:graphic>
          <a:graphicData uri="http://schemas.openxmlformats.org/presentationml/2006/ole">
            <mc:AlternateContent xmlns:mc="http://schemas.openxmlformats.org/markup-compatibility/2006">
              <mc:Choice xmlns:v="urn:schemas-microsoft-com:vml" Requires="v">
                <p:oleObj spid="_x0000_s4177" name="Equation" r:id="rId17" imgW="190335" imgH="177646" progId="Equation.3">
                  <p:embed/>
                </p:oleObj>
              </mc:Choice>
              <mc:Fallback>
                <p:oleObj name="Equation" r:id="rId17" imgW="190335" imgH="177646"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98846" y="3524250"/>
                        <a:ext cx="406718" cy="380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28" name="Picture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2987" y="3981450"/>
            <a:ext cx="6550819" cy="291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3087" name="Horizontal Scroll 37"/>
          <p:cNvSpPr>
            <a:spLocks noChangeArrowheads="1"/>
          </p:cNvSpPr>
          <p:nvPr/>
        </p:nvSpPr>
        <p:spPr bwMode="auto">
          <a:xfrm>
            <a:off x="8281987" y="5465445"/>
            <a:ext cx="2747486" cy="878205"/>
          </a:xfrm>
          <a:prstGeom prst="rect">
            <a:avLst/>
          </a:prstGeom>
          <a:solidFill>
            <a:srgbClr val="FFFFCC"/>
          </a:solidFill>
          <a:ln w="12700" algn="ctr">
            <a:solidFill>
              <a:srgbClr val="A50021"/>
            </a:solidFill>
            <a:round/>
            <a:headEnd/>
            <a:tailEnd/>
          </a:ln>
        </p:spPr>
        <p:txBody>
          <a:bodyPr wrap="none"/>
          <a:lstStyle>
            <a:lvl1pPr>
              <a:defRPr sz="2000" b="1">
                <a:solidFill>
                  <a:schemeClr val="tx1"/>
                </a:solidFill>
                <a:latin typeface="Arial Narrow" pitchFamily="34" charset="0"/>
              </a:defRPr>
            </a:lvl1pPr>
            <a:lvl2pPr marL="742950" indent="-285750">
              <a:defRPr sz="2000" b="1">
                <a:solidFill>
                  <a:schemeClr val="tx1"/>
                </a:solidFill>
                <a:latin typeface="Arial Narrow" pitchFamily="34" charset="0"/>
              </a:defRPr>
            </a:lvl2pPr>
            <a:lvl3pPr marL="1143000" indent="-228600">
              <a:defRPr sz="2000" b="1">
                <a:solidFill>
                  <a:schemeClr val="tx1"/>
                </a:solidFill>
                <a:latin typeface="Arial Narrow" pitchFamily="34" charset="0"/>
              </a:defRPr>
            </a:lvl3pPr>
            <a:lvl4pPr marL="1600200" indent="-228600">
              <a:defRPr sz="2000" b="1">
                <a:solidFill>
                  <a:schemeClr val="tx1"/>
                </a:solidFill>
                <a:latin typeface="Arial Narrow" pitchFamily="34" charset="0"/>
              </a:defRPr>
            </a:lvl4pPr>
            <a:lvl5pPr marL="2057400" indent="-228600">
              <a:defRPr sz="2000" b="1">
                <a:solidFill>
                  <a:schemeClr val="tx1"/>
                </a:solidFill>
                <a:latin typeface="Arial Narrow" pitchFamily="34" charset="0"/>
              </a:defRPr>
            </a:lvl5pPr>
            <a:lvl6pPr marL="2514600" indent="-228600" algn="ctr" eaLnBrk="0" fontAlgn="base" hangingPunct="0">
              <a:spcBef>
                <a:spcPct val="0"/>
              </a:spcBef>
              <a:spcAft>
                <a:spcPct val="0"/>
              </a:spcAft>
              <a:defRPr sz="2000" b="1">
                <a:solidFill>
                  <a:schemeClr val="tx1"/>
                </a:solidFill>
                <a:latin typeface="Arial Narrow" pitchFamily="34" charset="0"/>
              </a:defRPr>
            </a:lvl6pPr>
            <a:lvl7pPr marL="2971800" indent="-228600" algn="ctr" eaLnBrk="0" fontAlgn="base" hangingPunct="0">
              <a:spcBef>
                <a:spcPct val="0"/>
              </a:spcBef>
              <a:spcAft>
                <a:spcPct val="0"/>
              </a:spcAft>
              <a:defRPr sz="2000" b="1">
                <a:solidFill>
                  <a:schemeClr val="tx1"/>
                </a:solidFill>
                <a:latin typeface="Arial Narrow" pitchFamily="34" charset="0"/>
              </a:defRPr>
            </a:lvl7pPr>
            <a:lvl8pPr marL="3429000" indent="-228600" algn="ctr" eaLnBrk="0" fontAlgn="base" hangingPunct="0">
              <a:spcBef>
                <a:spcPct val="0"/>
              </a:spcBef>
              <a:spcAft>
                <a:spcPct val="0"/>
              </a:spcAft>
              <a:defRPr sz="2000" b="1">
                <a:solidFill>
                  <a:schemeClr val="tx1"/>
                </a:solidFill>
                <a:latin typeface="Arial Narrow" pitchFamily="34" charset="0"/>
              </a:defRPr>
            </a:lvl8pPr>
            <a:lvl9pPr marL="3886200" indent="-228600" algn="ctr" eaLnBrk="0" fontAlgn="base" hangingPunct="0">
              <a:spcBef>
                <a:spcPct val="0"/>
              </a:spcBef>
              <a:spcAft>
                <a:spcPct val="0"/>
              </a:spcAft>
              <a:defRPr sz="2000" b="1">
                <a:solidFill>
                  <a:schemeClr val="tx1"/>
                </a:solidFill>
                <a:latin typeface="Arial Narrow" pitchFamily="34" charset="0"/>
              </a:defRPr>
            </a:lvl9pPr>
          </a:lstStyle>
          <a:p>
            <a:pPr>
              <a:defRPr/>
            </a:pPr>
            <a:endParaRPr lang="en-IN" altLang="en-US" sz="2100">
              <a:effectLst>
                <a:outerShdw blurRad="38100" dist="38100" dir="2700000" algn="tl">
                  <a:srgbClr val="000000">
                    <a:alpha val="43137"/>
                  </a:srgbClr>
                </a:outerShdw>
              </a:effectLst>
            </a:endParaRPr>
          </a:p>
        </p:txBody>
      </p:sp>
      <p:sp>
        <p:nvSpPr>
          <p:cNvPr id="9230" name="Rectangle 38"/>
          <p:cNvSpPr>
            <a:spLocks noChangeArrowheads="1"/>
          </p:cNvSpPr>
          <p:nvPr/>
        </p:nvSpPr>
        <p:spPr bwMode="auto">
          <a:xfrm>
            <a:off x="8405336" y="5547771"/>
            <a:ext cx="2500788" cy="73866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2100" dirty="0">
                <a:solidFill>
                  <a:srgbClr val="A50021"/>
                </a:solidFill>
              </a:rPr>
              <a:t>Switching may introduce instability!</a:t>
            </a:r>
            <a:endParaRPr lang="en-IN" altLang="en-US" sz="2100" dirty="0">
              <a:solidFill>
                <a:srgbClr val="A50021"/>
              </a:solidFill>
            </a:endParaRPr>
          </a:p>
        </p:txBody>
      </p:sp>
    </p:spTree>
    <p:extLst>
      <p:ext uri="{BB962C8B-B14F-4D97-AF65-F5344CB8AC3E}">
        <p14:creationId xmlns:p14="http://schemas.microsoft.com/office/powerpoint/2010/main" val="26057195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3600" dirty="0"/>
              <a:t>Exponential Stability</a:t>
            </a:r>
          </a:p>
        </p:txBody>
      </p:sp>
      <p:sp>
        <p:nvSpPr>
          <p:cNvPr id="10243" name="Text Placeholder 2"/>
          <p:cNvSpPr>
            <a:spLocks noGrp="1"/>
          </p:cNvSpPr>
          <p:nvPr>
            <p:ph type="body" sz="half" idx="1"/>
          </p:nvPr>
        </p:nvSpPr>
        <p:spPr>
          <a:xfrm>
            <a:off x="585787" y="1242775"/>
            <a:ext cx="9141143" cy="3805475"/>
          </a:xfrm>
        </p:spPr>
        <p:txBody>
          <a:bodyPr>
            <a:normAutofit lnSpcReduction="10000"/>
          </a:bodyPr>
          <a:lstStyle/>
          <a:p>
            <a:pPr>
              <a:lnSpc>
                <a:spcPct val="100000"/>
              </a:lnSpc>
            </a:pPr>
            <a:r>
              <a:rPr lang="en-US" altLang="en-US" sz="2100" dirty="0"/>
              <a:t>Formal Definition:</a:t>
            </a:r>
          </a:p>
          <a:p>
            <a:pPr>
              <a:lnSpc>
                <a:spcPct val="150000"/>
              </a:lnSpc>
              <a:buFont typeface="Wingdings" panose="05000000000000000000" pitchFamily="2" charset="2"/>
              <a:buNone/>
            </a:pPr>
            <a:r>
              <a:rPr lang="en-US" altLang="en-US" sz="2100" dirty="0"/>
              <a:t>	</a:t>
            </a:r>
            <a:r>
              <a:rPr lang="en-IN" altLang="en-US" sz="2100" dirty="0"/>
              <a:t>For parameters           and               , a system expressed as,                            , is said to be          -exponentially-stable if                           for every           and                .</a:t>
            </a:r>
            <a:endParaRPr lang="en-US" altLang="en-US" sz="2100" dirty="0"/>
          </a:p>
          <a:p>
            <a:pPr>
              <a:lnSpc>
                <a:spcPct val="100000"/>
              </a:lnSpc>
            </a:pPr>
            <a:endParaRPr lang="en-US" altLang="en-US" sz="2100" dirty="0"/>
          </a:p>
          <a:p>
            <a:pPr>
              <a:lnSpc>
                <a:spcPct val="100000"/>
              </a:lnSpc>
            </a:pPr>
            <a:r>
              <a:rPr lang="el-GR" altLang="en-US" sz="2100" dirty="0"/>
              <a:t>ω</a:t>
            </a:r>
            <a:r>
              <a:rPr lang="en-US" altLang="en-US" sz="2100" dirty="0"/>
              <a:t>-regular Property: </a:t>
            </a:r>
            <a:r>
              <a:rPr lang="en-US" altLang="en-US" sz="2100" dirty="0">
                <a:solidFill>
                  <a:srgbClr val="FF0000"/>
                </a:solidFill>
              </a:rPr>
              <a:t>[R. </a:t>
            </a:r>
            <a:r>
              <a:rPr lang="en-US" altLang="en-US" sz="2100" dirty="0" err="1">
                <a:solidFill>
                  <a:srgbClr val="FF0000"/>
                </a:solidFill>
              </a:rPr>
              <a:t>Alur</a:t>
            </a:r>
            <a:r>
              <a:rPr lang="en-US" altLang="en-US" sz="2100" dirty="0">
                <a:solidFill>
                  <a:srgbClr val="FF0000"/>
                </a:solidFill>
              </a:rPr>
              <a:t> &amp; G. Weiss]</a:t>
            </a:r>
          </a:p>
          <a:p>
            <a:pPr lvl="1">
              <a:lnSpc>
                <a:spcPct val="100000"/>
              </a:lnSpc>
            </a:pPr>
            <a:r>
              <a:rPr lang="en-IN" altLang="en-US" sz="2100" dirty="0"/>
              <a:t>For                 and          ; the language of exponentially-stable schedules such that any interval of length </a:t>
            </a:r>
            <a:r>
              <a:rPr lang="en-IN" altLang="en-US" i="1" dirty="0" smtClean="0">
                <a:latin typeface="Times New Roman" panose="02020603050405020304" pitchFamily="18" charset="0"/>
                <a:cs typeface="Times New Roman" panose="02020603050405020304" pitchFamily="18" charset="0"/>
              </a:rPr>
              <a:t>l</a:t>
            </a:r>
            <a:r>
              <a:rPr lang="en-IN" altLang="en-US" sz="2100" dirty="0"/>
              <a:t> is contracting by at least </a:t>
            </a:r>
            <a:r>
              <a:rPr lang="el-GR" altLang="en-US" sz="2100" i="1" dirty="0"/>
              <a:t>ρ</a:t>
            </a:r>
            <a:r>
              <a:rPr lang="en-US" altLang="en-US" sz="2100" dirty="0"/>
              <a:t>, can be expressed as:</a:t>
            </a:r>
          </a:p>
          <a:p>
            <a:pPr lvl="1">
              <a:lnSpc>
                <a:spcPct val="100000"/>
              </a:lnSpc>
              <a:buFont typeface="Arial" panose="020B0604020202020204" pitchFamily="34" charset="0"/>
              <a:buNone/>
            </a:pPr>
            <a:r>
              <a:rPr lang="en-US" altLang="en-US" sz="2100" dirty="0"/>
              <a:t>	                                                                                       </a:t>
            </a:r>
            <a:r>
              <a:rPr lang="en-IN" altLang="en-US" sz="2100" dirty="0"/>
              <a:t>for every          .</a:t>
            </a:r>
          </a:p>
          <a:p>
            <a:pPr lvl="1">
              <a:lnSpc>
                <a:spcPct val="100000"/>
              </a:lnSpc>
            </a:pPr>
            <a:r>
              <a:rPr lang="en-US" altLang="en-US" sz="2100" dirty="0"/>
              <a:t>T</a:t>
            </a:r>
            <a:r>
              <a:rPr lang="en-IN" altLang="en-US" sz="2100" dirty="0"/>
              <a:t>he language of all </a:t>
            </a:r>
            <a:r>
              <a:rPr lang="en-IN" altLang="en-US" sz="2100" dirty="0">
                <a:solidFill>
                  <a:srgbClr val="A50021"/>
                </a:solidFill>
              </a:rPr>
              <a:t>admissible</a:t>
            </a:r>
            <a:r>
              <a:rPr lang="en-IN" altLang="en-US" sz="2100" dirty="0"/>
              <a:t> (exponentially stable) schedules is </a:t>
            </a:r>
            <a:r>
              <a:rPr lang="el-GR" altLang="en-US" sz="2100" dirty="0">
                <a:solidFill>
                  <a:srgbClr val="FF0000"/>
                </a:solidFill>
              </a:rPr>
              <a:t>ω</a:t>
            </a:r>
            <a:r>
              <a:rPr lang="en-US" altLang="en-US" sz="2100" dirty="0">
                <a:solidFill>
                  <a:srgbClr val="FF0000"/>
                </a:solidFill>
              </a:rPr>
              <a:t>-regular</a:t>
            </a:r>
            <a:r>
              <a:rPr lang="en-IN" altLang="en-US" sz="2100" dirty="0"/>
              <a:t>.</a:t>
            </a:r>
          </a:p>
        </p:txBody>
      </p:sp>
      <p:sp>
        <p:nvSpPr>
          <p:cNvPr id="5" name="Slide Number Placeholder 4"/>
          <p:cNvSpPr>
            <a:spLocks noGrp="1"/>
          </p:cNvSpPr>
          <p:nvPr>
            <p:ph type="sldNum" sz="quarter" idx="10"/>
          </p:nvPr>
        </p:nvSpPr>
        <p:spPr/>
        <p:txBody>
          <a:bodyPr/>
          <a:lstStyle>
            <a:lvl1pPr>
              <a:defRPr sz="2100" b="1">
                <a:solidFill>
                  <a:schemeClr val="tx1"/>
                </a:solidFill>
                <a:latin typeface="Arial Narrow" panose="020B0606020202030204" pitchFamily="34" charset="0"/>
              </a:defRPr>
            </a:lvl1pPr>
            <a:lvl2pPr marL="780098" indent="-300038">
              <a:defRPr sz="2100" b="1">
                <a:solidFill>
                  <a:schemeClr val="tx1"/>
                </a:solidFill>
                <a:latin typeface="Arial Narrow" panose="020B0606020202030204" pitchFamily="34" charset="0"/>
              </a:defRPr>
            </a:lvl2pPr>
            <a:lvl3pPr marL="1200150" indent="-240030">
              <a:defRPr sz="2100" b="1">
                <a:solidFill>
                  <a:schemeClr val="tx1"/>
                </a:solidFill>
                <a:latin typeface="Arial Narrow" panose="020B0606020202030204" pitchFamily="34" charset="0"/>
              </a:defRPr>
            </a:lvl3pPr>
            <a:lvl4pPr marL="1680210" indent="-240030">
              <a:defRPr sz="2100" b="1">
                <a:solidFill>
                  <a:schemeClr val="tx1"/>
                </a:solidFill>
                <a:latin typeface="Arial Narrow" panose="020B0606020202030204" pitchFamily="34" charset="0"/>
              </a:defRPr>
            </a:lvl4pPr>
            <a:lvl5pPr marL="2160270" indent="-240030">
              <a:defRPr sz="2100" b="1">
                <a:solidFill>
                  <a:schemeClr val="tx1"/>
                </a:solidFill>
                <a:latin typeface="Arial Narrow" panose="020B0606020202030204" pitchFamily="34" charset="0"/>
              </a:defRPr>
            </a:lvl5pPr>
            <a:lvl6pPr marL="2640330" indent="-240030" algn="ctr" eaLnBrk="0" fontAlgn="base" hangingPunct="0">
              <a:spcBef>
                <a:spcPct val="0"/>
              </a:spcBef>
              <a:spcAft>
                <a:spcPct val="0"/>
              </a:spcAft>
              <a:defRPr sz="2100" b="1">
                <a:solidFill>
                  <a:schemeClr val="tx1"/>
                </a:solidFill>
                <a:latin typeface="Arial Narrow" panose="020B0606020202030204" pitchFamily="34" charset="0"/>
              </a:defRPr>
            </a:lvl6pPr>
            <a:lvl7pPr marL="3120390" indent="-240030" algn="ctr" eaLnBrk="0" fontAlgn="base" hangingPunct="0">
              <a:spcBef>
                <a:spcPct val="0"/>
              </a:spcBef>
              <a:spcAft>
                <a:spcPct val="0"/>
              </a:spcAft>
              <a:defRPr sz="2100" b="1">
                <a:solidFill>
                  <a:schemeClr val="tx1"/>
                </a:solidFill>
                <a:latin typeface="Arial Narrow" panose="020B0606020202030204" pitchFamily="34" charset="0"/>
              </a:defRPr>
            </a:lvl7pPr>
            <a:lvl8pPr marL="3600450" indent="-240030" algn="ctr" eaLnBrk="0" fontAlgn="base" hangingPunct="0">
              <a:spcBef>
                <a:spcPct val="0"/>
              </a:spcBef>
              <a:spcAft>
                <a:spcPct val="0"/>
              </a:spcAft>
              <a:defRPr sz="2100" b="1">
                <a:solidFill>
                  <a:schemeClr val="tx1"/>
                </a:solidFill>
                <a:latin typeface="Arial Narrow" panose="020B0606020202030204" pitchFamily="34" charset="0"/>
              </a:defRPr>
            </a:lvl8pPr>
            <a:lvl9pPr marL="4080510" indent="-240030" algn="ctr" eaLnBrk="0" fontAlgn="base" hangingPunct="0">
              <a:spcBef>
                <a:spcPct val="0"/>
              </a:spcBef>
              <a:spcAft>
                <a:spcPct val="0"/>
              </a:spcAft>
              <a:defRPr sz="2100" b="1">
                <a:solidFill>
                  <a:schemeClr val="tx1"/>
                </a:solidFill>
                <a:latin typeface="Arial Narrow" panose="020B0606020202030204" pitchFamily="34" charset="0"/>
              </a:defRPr>
            </a:lvl9pPr>
          </a:lstStyle>
          <a:p>
            <a:fld id="{8878F87E-0A17-4A5F-85DA-5E7CF0E22E59}" type="slidenum">
              <a:rPr lang="en-US" altLang="en-US" sz="1470">
                <a:solidFill>
                  <a:srgbClr val="800000"/>
                </a:solidFill>
                <a:latin typeface="Arial" panose="020B0604020202020204" pitchFamily="34" charset="0"/>
              </a:rPr>
              <a:pPr/>
              <a:t>34</a:t>
            </a:fld>
            <a:endParaRPr lang="en-US" altLang="en-US" sz="1470">
              <a:solidFill>
                <a:srgbClr val="800000"/>
              </a:solidFill>
              <a:latin typeface="Arial" panose="020B0604020202020204" pitchFamily="34" charset="0"/>
            </a:endParaRPr>
          </a:p>
        </p:txBody>
      </p:sp>
      <p:graphicFrame>
        <p:nvGraphicFramePr>
          <p:cNvPr id="10245" name="Object 2"/>
          <p:cNvGraphicFramePr>
            <a:graphicFrameLocks noChangeAspect="1"/>
          </p:cNvGraphicFramePr>
          <p:nvPr>
            <p:extLst>
              <p:ext uri="{D42A27DB-BD31-4B8C-83A1-F6EECF244321}">
                <p14:modId xmlns:p14="http://schemas.microsoft.com/office/powerpoint/2010/main" val="2474114559"/>
              </p:ext>
            </p:extLst>
          </p:nvPr>
        </p:nvGraphicFramePr>
        <p:xfrm>
          <a:off x="3407092" y="1852537"/>
          <a:ext cx="580073" cy="278368"/>
        </p:xfrm>
        <a:graphic>
          <a:graphicData uri="http://schemas.openxmlformats.org/presentationml/2006/ole">
            <mc:AlternateContent xmlns:mc="http://schemas.openxmlformats.org/markup-compatibility/2006">
              <mc:Choice xmlns:v="urn:schemas-microsoft-com:vml" Requires="v">
                <p:oleObj spid="_x0000_s5210" name="Equation" r:id="rId3" imgW="368140" imgH="177723" progId="Equation.3">
                  <p:embed/>
                </p:oleObj>
              </mc:Choice>
              <mc:Fallback>
                <p:oleObj name="Equation" r:id="rId3" imgW="368140" imgH="17772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7092" y="1852537"/>
                        <a:ext cx="580073" cy="278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7"/>
          <p:cNvGraphicFramePr>
            <a:graphicFrameLocks noChangeAspect="1"/>
          </p:cNvGraphicFramePr>
          <p:nvPr>
            <p:extLst>
              <p:ext uri="{D42A27DB-BD31-4B8C-83A1-F6EECF244321}">
                <p14:modId xmlns:p14="http://schemas.microsoft.com/office/powerpoint/2010/main" val="2279275600"/>
              </p:ext>
            </p:extLst>
          </p:nvPr>
        </p:nvGraphicFramePr>
        <p:xfrm>
          <a:off x="4395550" y="1815866"/>
          <a:ext cx="881776" cy="326708"/>
        </p:xfrm>
        <a:graphic>
          <a:graphicData uri="http://schemas.openxmlformats.org/presentationml/2006/ole">
            <mc:AlternateContent xmlns:mc="http://schemas.openxmlformats.org/markup-compatibility/2006">
              <mc:Choice xmlns:v="urn:schemas-microsoft-com:vml" Requires="v">
                <p:oleObj spid="_x0000_s5211" name="Equation" r:id="rId5" imgW="545626" imgH="203024" progId="Equation.3">
                  <p:embed/>
                </p:oleObj>
              </mc:Choice>
              <mc:Fallback>
                <p:oleObj name="Equation" r:id="rId5" imgW="545626" imgH="2030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5550" y="1815866"/>
                        <a:ext cx="881776" cy="326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6"/>
          <p:cNvGraphicFramePr>
            <a:graphicFrameLocks noChangeAspect="1"/>
          </p:cNvGraphicFramePr>
          <p:nvPr>
            <p:extLst>
              <p:ext uri="{D42A27DB-BD31-4B8C-83A1-F6EECF244321}">
                <p14:modId xmlns:p14="http://schemas.microsoft.com/office/powerpoint/2010/main" val="3187122599"/>
              </p:ext>
            </p:extLst>
          </p:nvPr>
        </p:nvGraphicFramePr>
        <p:xfrm>
          <a:off x="7852648" y="1810865"/>
          <a:ext cx="1700213" cy="393383"/>
        </p:xfrm>
        <a:graphic>
          <a:graphicData uri="http://schemas.openxmlformats.org/presentationml/2006/ole">
            <mc:AlternateContent xmlns:mc="http://schemas.openxmlformats.org/markup-compatibility/2006">
              <mc:Choice xmlns:v="urn:schemas-microsoft-com:vml" Requires="v">
                <p:oleObj spid="_x0000_s5212" name="Equation" r:id="rId7" imgW="1040948" imgH="241195" progId="Equation.3">
                  <p:embed/>
                </p:oleObj>
              </mc:Choice>
              <mc:Fallback>
                <p:oleObj name="Equation" r:id="rId7" imgW="1040948" imgH="24119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2648" y="1810865"/>
                        <a:ext cx="1700213" cy="393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9"/>
          <p:cNvGraphicFramePr>
            <a:graphicFrameLocks noChangeAspect="1"/>
          </p:cNvGraphicFramePr>
          <p:nvPr>
            <p:extLst>
              <p:ext uri="{D42A27DB-BD31-4B8C-83A1-F6EECF244321}">
                <p14:modId xmlns:p14="http://schemas.microsoft.com/office/powerpoint/2010/main" val="3528753631"/>
              </p:ext>
            </p:extLst>
          </p:nvPr>
        </p:nvGraphicFramePr>
        <p:xfrm>
          <a:off x="2033587" y="2281400"/>
          <a:ext cx="560070" cy="316706"/>
        </p:xfrm>
        <a:graphic>
          <a:graphicData uri="http://schemas.openxmlformats.org/presentationml/2006/ole">
            <mc:AlternateContent xmlns:mc="http://schemas.openxmlformats.org/markup-compatibility/2006">
              <mc:Choice xmlns:v="urn:schemas-microsoft-com:vml" Requires="v">
                <p:oleObj spid="_x0000_s5213" name="Equation" r:id="rId9" imgW="355292" imgH="203024" progId="Equation.3">
                  <p:embed/>
                </p:oleObj>
              </mc:Choice>
              <mc:Fallback>
                <p:oleObj name="Equation" r:id="rId9" imgW="355292" imgH="2030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3587" y="2281400"/>
                        <a:ext cx="560070" cy="3167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10"/>
          <p:cNvGraphicFramePr>
            <a:graphicFrameLocks noChangeAspect="1"/>
          </p:cNvGraphicFramePr>
          <p:nvPr>
            <p:extLst>
              <p:ext uri="{D42A27DB-BD31-4B8C-83A1-F6EECF244321}">
                <p14:modId xmlns:p14="http://schemas.microsoft.com/office/powerpoint/2010/main" val="3387032816"/>
              </p:ext>
            </p:extLst>
          </p:nvPr>
        </p:nvGraphicFramePr>
        <p:xfrm>
          <a:off x="5005387" y="2131381"/>
          <a:ext cx="1471850" cy="683419"/>
        </p:xfrm>
        <a:graphic>
          <a:graphicData uri="http://schemas.openxmlformats.org/presentationml/2006/ole">
            <mc:AlternateContent xmlns:mc="http://schemas.openxmlformats.org/markup-compatibility/2006">
              <mc:Choice xmlns:v="urn:schemas-microsoft-com:vml" Requires="v">
                <p:oleObj spid="_x0000_s5214" name="Equation" r:id="rId11" imgW="901309" imgH="418918" progId="Equation.3">
                  <p:embed/>
                </p:oleObj>
              </mc:Choice>
              <mc:Fallback>
                <p:oleObj name="Equation" r:id="rId11" imgW="901309" imgH="41891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05387" y="2131381"/>
                        <a:ext cx="1471850" cy="683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0" name="Object 11"/>
          <p:cNvGraphicFramePr>
            <a:graphicFrameLocks noChangeAspect="1"/>
          </p:cNvGraphicFramePr>
          <p:nvPr>
            <p:extLst>
              <p:ext uri="{D42A27DB-BD31-4B8C-83A1-F6EECF244321}">
                <p14:modId xmlns:p14="http://schemas.microsoft.com/office/powerpoint/2010/main" val="1482709794"/>
              </p:ext>
            </p:extLst>
          </p:nvPr>
        </p:nvGraphicFramePr>
        <p:xfrm>
          <a:off x="7519987" y="2307832"/>
          <a:ext cx="580073" cy="278368"/>
        </p:xfrm>
        <a:graphic>
          <a:graphicData uri="http://schemas.openxmlformats.org/presentationml/2006/ole">
            <mc:AlternateContent xmlns:mc="http://schemas.openxmlformats.org/markup-compatibility/2006">
              <mc:Choice xmlns:v="urn:schemas-microsoft-com:vml" Requires="v">
                <p:oleObj spid="_x0000_s5215" name="Equation" r:id="rId13" imgW="368140" imgH="177723" progId="Equation.3">
                  <p:embed/>
                </p:oleObj>
              </mc:Choice>
              <mc:Fallback>
                <p:oleObj name="Equation" r:id="rId13" imgW="368140" imgH="17772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19987" y="2307832"/>
                        <a:ext cx="580073" cy="278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1" name="Object 12"/>
          <p:cNvGraphicFramePr>
            <a:graphicFrameLocks noChangeAspect="1"/>
          </p:cNvGraphicFramePr>
          <p:nvPr>
            <p:extLst>
              <p:ext uri="{D42A27DB-BD31-4B8C-83A1-F6EECF244321}">
                <p14:modId xmlns:p14="http://schemas.microsoft.com/office/powerpoint/2010/main" val="7825173"/>
              </p:ext>
            </p:extLst>
          </p:nvPr>
        </p:nvGraphicFramePr>
        <p:xfrm>
          <a:off x="8586787" y="2205200"/>
          <a:ext cx="920115" cy="358378"/>
        </p:xfrm>
        <a:graphic>
          <a:graphicData uri="http://schemas.openxmlformats.org/presentationml/2006/ole">
            <mc:AlternateContent xmlns:mc="http://schemas.openxmlformats.org/markup-compatibility/2006">
              <mc:Choice xmlns:v="urn:schemas-microsoft-com:vml" Requires="v">
                <p:oleObj spid="_x0000_s5216" name="Equation" r:id="rId15" imgW="583947" imgH="228501" progId="Equation.3">
                  <p:embed/>
                </p:oleObj>
              </mc:Choice>
              <mc:Fallback>
                <p:oleObj name="Equation" r:id="rId15" imgW="583947" imgH="22850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86787" y="2205200"/>
                        <a:ext cx="920115" cy="358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2" name="Object 13"/>
          <p:cNvGraphicFramePr>
            <a:graphicFrameLocks noChangeAspect="1"/>
          </p:cNvGraphicFramePr>
          <p:nvPr>
            <p:extLst>
              <p:ext uri="{D42A27DB-BD31-4B8C-83A1-F6EECF244321}">
                <p14:modId xmlns:p14="http://schemas.microsoft.com/office/powerpoint/2010/main" val="1108279788"/>
              </p:ext>
            </p:extLst>
          </p:nvPr>
        </p:nvGraphicFramePr>
        <p:xfrm>
          <a:off x="1652587" y="3653000"/>
          <a:ext cx="900113" cy="318373"/>
        </p:xfrm>
        <a:graphic>
          <a:graphicData uri="http://schemas.openxmlformats.org/presentationml/2006/ole">
            <mc:AlternateContent xmlns:mc="http://schemas.openxmlformats.org/markup-compatibility/2006">
              <mc:Choice xmlns:v="urn:schemas-microsoft-com:vml" Requires="v">
                <p:oleObj spid="_x0000_s5217" name="Equation" r:id="rId17" imgW="571252" imgH="203112" progId="Equation.3">
                  <p:embed/>
                </p:oleObj>
              </mc:Choice>
              <mc:Fallback>
                <p:oleObj name="Equation" r:id="rId17" imgW="571252" imgH="20311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52587" y="3653000"/>
                        <a:ext cx="900113" cy="318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3" name="Object 14"/>
          <p:cNvGraphicFramePr>
            <a:graphicFrameLocks noChangeAspect="1"/>
          </p:cNvGraphicFramePr>
          <p:nvPr>
            <p:extLst>
              <p:ext uri="{D42A27DB-BD31-4B8C-83A1-F6EECF244321}">
                <p14:modId xmlns:p14="http://schemas.microsoft.com/office/powerpoint/2010/main" val="2932450769"/>
              </p:ext>
            </p:extLst>
          </p:nvPr>
        </p:nvGraphicFramePr>
        <p:xfrm>
          <a:off x="3024187" y="3679432"/>
          <a:ext cx="580073" cy="278368"/>
        </p:xfrm>
        <a:graphic>
          <a:graphicData uri="http://schemas.openxmlformats.org/presentationml/2006/ole">
            <mc:AlternateContent xmlns:mc="http://schemas.openxmlformats.org/markup-compatibility/2006">
              <mc:Choice xmlns:v="urn:schemas-microsoft-com:vml" Requires="v">
                <p:oleObj spid="_x0000_s5218" name="Equation" r:id="rId19" imgW="368140" imgH="177723" progId="Equation.3">
                  <p:embed/>
                </p:oleObj>
              </mc:Choice>
              <mc:Fallback>
                <p:oleObj name="Equation" r:id="rId19" imgW="368140" imgH="17772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187" y="3679432"/>
                        <a:ext cx="580073" cy="278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4" name="Object 15"/>
          <p:cNvGraphicFramePr>
            <a:graphicFrameLocks noChangeAspect="1"/>
          </p:cNvGraphicFramePr>
          <p:nvPr>
            <p:extLst>
              <p:ext uri="{D42A27DB-BD31-4B8C-83A1-F6EECF244321}">
                <p14:modId xmlns:p14="http://schemas.microsoft.com/office/powerpoint/2010/main" val="2129037929"/>
              </p:ext>
            </p:extLst>
          </p:nvPr>
        </p:nvGraphicFramePr>
        <p:xfrm>
          <a:off x="1957387" y="4262600"/>
          <a:ext cx="4500563" cy="435054"/>
        </p:xfrm>
        <a:graphic>
          <a:graphicData uri="http://schemas.openxmlformats.org/presentationml/2006/ole">
            <mc:AlternateContent xmlns:mc="http://schemas.openxmlformats.org/markup-compatibility/2006">
              <mc:Choice xmlns:v="urn:schemas-microsoft-com:vml" Requires="v">
                <p:oleObj spid="_x0000_s5219" name="Equation" r:id="rId20" imgW="2616200" imgH="254000" progId="Equation.3">
                  <p:embed/>
                </p:oleObj>
              </mc:Choice>
              <mc:Fallback>
                <p:oleObj name="Equation" r:id="rId20" imgW="2616200" imgH="2540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57387" y="4262600"/>
                        <a:ext cx="4500563" cy="435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5" name="Object 16"/>
          <p:cNvGraphicFramePr>
            <a:graphicFrameLocks noChangeAspect="1"/>
          </p:cNvGraphicFramePr>
          <p:nvPr>
            <p:extLst>
              <p:ext uri="{D42A27DB-BD31-4B8C-83A1-F6EECF244321}">
                <p14:modId xmlns:p14="http://schemas.microsoft.com/office/powerpoint/2010/main" val="3777325940"/>
              </p:ext>
            </p:extLst>
          </p:nvPr>
        </p:nvGraphicFramePr>
        <p:xfrm>
          <a:off x="7443787" y="4338800"/>
          <a:ext cx="580073" cy="278368"/>
        </p:xfrm>
        <a:graphic>
          <a:graphicData uri="http://schemas.openxmlformats.org/presentationml/2006/ole">
            <mc:AlternateContent xmlns:mc="http://schemas.openxmlformats.org/markup-compatibility/2006">
              <mc:Choice xmlns:v="urn:schemas-microsoft-com:vml" Requires="v">
                <p:oleObj spid="_x0000_s5220" name="Equation" r:id="rId22" imgW="368140" imgH="177723" progId="Equation.3">
                  <p:embed/>
                </p:oleObj>
              </mc:Choice>
              <mc:Fallback>
                <p:oleObj name="Equation" r:id="rId22" imgW="368140" imgH="177723"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443787" y="4338800"/>
                        <a:ext cx="580073" cy="278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256" name="Group 25"/>
          <p:cNvGrpSpPr>
            <a:grpSpLocks/>
          </p:cNvGrpSpPr>
          <p:nvPr/>
        </p:nvGrpSpPr>
        <p:grpSpPr bwMode="auto">
          <a:xfrm>
            <a:off x="4290536" y="5124450"/>
            <a:ext cx="4300538" cy="1385620"/>
            <a:chOff x="1447800" y="4705349"/>
            <a:chExt cx="4095750" cy="1319669"/>
          </a:xfrm>
        </p:grpSpPr>
        <p:sp>
          <p:nvSpPr>
            <p:cNvPr id="21" name="Oval 20"/>
            <p:cNvSpPr/>
            <p:nvPr/>
          </p:nvSpPr>
          <p:spPr bwMode="auto">
            <a:xfrm>
              <a:off x="1447800" y="4705349"/>
              <a:ext cx="2714625" cy="952522"/>
            </a:xfrm>
            <a:prstGeom prst="ellipse">
              <a:avLst/>
            </a:prstGeom>
            <a:solidFill>
              <a:schemeClr val="accent1">
                <a:lumMod val="60000"/>
                <a:lumOff val="40000"/>
                <a:alpha val="50000"/>
              </a:schemeClr>
            </a:solidFill>
            <a:ln w="12700" cap="flat" cmpd="sng" algn="ctr">
              <a:solidFill>
                <a:srgbClr val="A50021"/>
              </a:solidFill>
              <a:prstDash val="solid"/>
              <a:round/>
              <a:headEnd type="none" w="med" len="med"/>
              <a:tailEnd type="none" w="med" len="med"/>
            </a:ln>
            <a:effectLst/>
          </p:spPr>
          <p:txBody>
            <a:bodyPr wrap="none" anchor="ctr"/>
            <a:lstStyle/>
            <a:p>
              <a:pPr algn="l">
                <a:defRPr/>
              </a:pPr>
              <a:r>
                <a:rPr lang="en-US" sz="2100" dirty="0">
                  <a:solidFill>
                    <a:srgbClr val="A50021"/>
                  </a:solidFill>
                </a:rPr>
                <a:t>Regular</a:t>
              </a:r>
              <a:endParaRPr lang="en-IN" sz="2100" dirty="0">
                <a:solidFill>
                  <a:srgbClr val="A50021"/>
                </a:solidFill>
              </a:endParaRPr>
            </a:p>
          </p:txBody>
        </p:sp>
        <p:sp>
          <p:nvSpPr>
            <p:cNvPr id="23" name="Oval 22"/>
            <p:cNvSpPr/>
            <p:nvPr/>
          </p:nvSpPr>
          <p:spPr bwMode="auto">
            <a:xfrm>
              <a:off x="2828925" y="4705349"/>
              <a:ext cx="2714625" cy="952522"/>
            </a:xfrm>
            <a:prstGeom prst="ellipse">
              <a:avLst/>
            </a:prstGeom>
            <a:solidFill>
              <a:schemeClr val="accent1">
                <a:lumMod val="60000"/>
                <a:lumOff val="40000"/>
                <a:alpha val="50000"/>
              </a:schemeClr>
            </a:solidFill>
            <a:ln w="12700" cap="flat" cmpd="sng" algn="ctr">
              <a:solidFill>
                <a:srgbClr val="A50021"/>
              </a:solidFill>
              <a:prstDash val="solid"/>
              <a:round/>
              <a:headEnd type="none" w="med" len="med"/>
              <a:tailEnd type="none" w="med" len="med"/>
            </a:ln>
            <a:effectLst/>
          </p:spPr>
          <p:txBody>
            <a:bodyPr wrap="none" anchor="ctr"/>
            <a:lstStyle/>
            <a:p>
              <a:pPr algn="r">
                <a:defRPr/>
              </a:pPr>
              <a:r>
                <a:rPr lang="en-US" sz="2100" dirty="0">
                  <a:solidFill>
                    <a:srgbClr val="A50021"/>
                  </a:solidFill>
                </a:rPr>
                <a:t>Stability</a:t>
              </a:r>
              <a:endParaRPr lang="en-IN" sz="2100" dirty="0">
                <a:solidFill>
                  <a:srgbClr val="A50021"/>
                </a:solidFill>
              </a:endParaRPr>
            </a:p>
          </p:txBody>
        </p:sp>
        <p:sp>
          <p:nvSpPr>
            <p:cNvPr id="10260" name="Oval 23"/>
            <p:cNvSpPr>
              <a:spLocks noChangeArrowheads="1"/>
            </p:cNvSpPr>
            <p:nvPr/>
          </p:nvSpPr>
          <p:spPr bwMode="auto">
            <a:xfrm>
              <a:off x="2943224" y="4829176"/>
              <a:ext cx="1114425" cy="704850"/>
            </a:xfrm>
            <a:prstGeom prst="ellipse">
              <a:avLst/>
            </a:prstGeom>
            <a:solidFill>
              <a:srgbClr val="0000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endParaRPr lang="en-IN" altLang="en-US" sz="2100">
                <a:solidFill>
                  <a:schemeClr val="tx1"/>
                </a:solidFill>
              </a:endParaRPr>
            </a:p>
          </p:txBody>
        </p:sp>
        <p:sp>
          <p:nvSpPr>
            <p:cNvPr id="10261" name="Rectangle 24"/>
            <p:cNvSpPr>
              <a:spLocks noChangeArrowheads="1"/>
            </p:cNvSpPr>
            <p:nvPr/>
          </p:nvSpPr>
          <p:spPr bwMode="auto">
            <a:xfrm>
              <a:off x="2373421" y="5629296"/>
              <a:ext cx="2244509" cy="395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2100">
                  <a:solidFill>
                    <a:srgbClr val="000099"/>
                  </a:solidFill>
                </a:rPr>
                <a:t>Exponential Stability</a:t>
              </a:r>
              <a:endParaRPr lang="en-IN" altLang="en-US" sz="2100">
                <a:solidFill>
                  <a:srgbClr val="000099"/>
                </a:solidFill>
              </a:endParaRPr>
            </a:p>
          </p:txBody>
        </p:sp>
      </p:grpSp>
      <p:sp>
        <p:nvSpPr>
          <p:cNvPr id="10257" name="TextBox 26"/>
          <p:cNvSpPr txBox="1">
            <a:spLocks noChangeArrowheads="1"/>
          </p:cNvSpPr>
          <p:nvPr/>
        </p:nvSpPr>
        <p:spPr bwMode="auto">
          <a:xfrm>
            <a:off x="4020502" y="6574631"/>
            <a:ext cx="4870609" cy="415498"/>
          </a:xfrm>
          <a:prstGeom prst="rect">
            <a:avLst/>
          </a:prstGeom>
          <a:solidFill>
            <a:srgbClr val="FFFFCC"/>
          </a:solidFill>
          <a:ln w="9525">
            <a:solidFill>
              <a:srgbClr val="A50021"/>
            </a:solidFill>
            <a:miter lim="800000"/>
            <a:headEnd/>
            <a:tailEnd/>
          </a:ln>
        </p:spPr>
        <p:txBody>
          <a:bodyPr>
            <a:spAutoFit/>
          </a:bodyPr>
          <a:lstStyle>
            <a:lvl1pPr algn="l">
              <a:lnSpc>
                <a:spcPct val="125000"/>
              </a:lnSpc>
              <a:spcBef>
                <a:spcPct val="30000"/>
              </a:spcBef>
              <a:buClr>
                <a:schemeClr val="tx1"/>
              </a:buClr>
              <a:buFont typeface="Wingdings" panose="05000000000000000000" pitchFamily="2" charset="2"/>
              <a:buChar char="q"/>
              <a:defRPr sz="2400" b="1">
                <a:solidFill>
                  <a:srgbClr val="00279F"/>
                </a:solidFill>
                <a:latin typeface="Arial Narrow" panose="020B0606020202030204" pitchFamily="34" charset="0"/>
              </a:defRPr>
            </a:lvl1pPr>
            <a:lvl2pPr marL="742950" indent="-285750" algn="l">
              <a:lnSpc>
                <a:spcPct val="110000"/>
              </a:lnSpc>
              <a:spcBef>
                <a:spcPct val="10000"/>
              </a:spcBef>
              <a:buClr>
                <a:schemeClr val="tx1"/>
              </a:buClr>
              <a:buFont typeface="Arial" panose="020B0604020202020204" pitchFamily="34" charset="0"/>
              <a:buChar char="■"/>
              <a:defRPr sz="2400" b="1">
                <a:solidFill>
                  <a:schemeClr val="tx1"/>
                </a:solidFill>
                <a:latin typeface="Arial Narrow" panose="020B0606020202030204" pitchFamily="34" charset="0"/>
              </a:defRPr>
            </a:lvl2pPr>
            <a:lvl3pPr marL="1143000" indent="-228600" algn="l">
              <a:lnSpc>
                <a:spcPct val="110000"/>
              </a:lnSpc>
              <a:spcBef>
                <a:spcPct val="10000"/>
              </a:spcBef>
              <a:buClr>
                <a:schemeClr val="tx1"/>
              </a:buClr>
              <a:buFont typeface="Arial" panose="020B0604020202020204" pitchFamily="34" charset="0"/>
              <a:buChar char="●"/>
              <a:defRPr sz="2400" b="1">
                <a:solidFill>
                  <a:srgbClr val="800000"/>
                </a:solidFill>
                <a:latin typeface="Arial Narrow" panose="020B0606020202030204" pitchFamily="34" charset="0"/>
              </a:defRPr>
            </a:lvl3pPr>
            <a:lvl4pPr marL="1600200" indent="-228600" algn="l">
              <a:lnSpc>
                <a:spcPct val="110000"/>
              </a:lnSpc>
              <a:spcBef>
                <a:spcPct val="10000"/>
              </a:spcBef>
              <a:buClr>
                <a:schemeClr val="tx1"/>
              </a:buClr>
              <a:buFont typeface="Wingdings" panose="05000000000000000000" pitchFamily="2" charset="2"/>
              <a:buChar char="§"/>
              <a:defRPr sz="2400" b="1">
                <a:solidFill>
                  <a:schemeClr val="tx1"/>
                </a:solidFill>
                <a:latin typeface="Arial Narrow" panose="020B0606020202030204" pitchFamily="34" charset="0"/>
              </a:defRPr>
            </a:lvl4pPr>
            <a:lvl5pPr marL="2057400" indent="-228600" algn="l">
              <a:lnSpc>
                <a:spcPct val="110000"/>
              </a:lnSpc>
              <a:spcBef>
                <a:spcPct val="10000"/>
              </a:spcBef>
              <a:buClr>
                <a:srgbClr val="990000"/>
              </a:buClr>
              <a:buChar char="–"/>
              <a:defRPr sz="2000">
                <a:solidFill>
                  <a:schemeClr val="tx1"/>
                </a:solidFill>
                <a:latin typeface="Arial" panose="020B0604020202020204" pitchFamily="34" charset="0"/>
              </a:defRPr>
            </a:lvl5pPr>
            <a:lvl6pPr marL="25146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6pPr>
            <a:lvl7pPr marL="29718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7pPr>
            <a:lvl8pPr marL="34290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8pPr>
            <a:lvl9pPr marL="3886200" indent="-228600" eaLnBrk="0" fontAlgn="base" hangingPunct="0">
              <a:lnSpc>
                <a:spcPct val="110000"/>
              </a:lnSpc>
              <a:spcBef>
                <a:spcPct val="10000"/>
              </a:spcBef>
              <a:spcAft>
                <a:spcPct val="0"/>
              </a:spcAft>
              <a:buClr>
                <a:srgbClr val="990000"/>
              </a:buClr>
              <a:buChar char="–"/>
              <a:defRPr sz="2000">
                <a:solidFill>
                  <a:schemeClr val="tx1"/>
                </a:solidFill>
                <a:latin typeface="Arial" panose="020B0604020202020204" pitchFamily="34" charset="0"/>
              </a:defRPr>
            </a:lvl9pPr>
          </a:lstStyle>
          <a:p>
            <a:pPr algn="ctr">
              <a:lnSpc>
                <a:spcPct val="100000"/>
              </a:lnSpc>
              <a:spcBef>
                <a:spcPct val="0"/>
              </a:spcBef>
              <a:buClrTx/>
              <a:buFontTx/>
              <a:buNone/>
            </a:pPr>
            <a:r>
              <a:rPr lang="en-US" altLang="en-US" sz="2100">
                <a:solidFill>
                  <a:srgbClr val="FF0000"/>
                </a:solidFill>
              </a:rPr>
              <a:t>Quantified Version of Stability</a:t>
            </a:r>
            <a:endParaRPr lang="en-IN" altLang="en-US" sz="2100">
              <a:solidFill>
                <a:srgbClr val="FF0000"/>
              </a:solidFill>
            </a:endParaRPr>
          </a:p>
        </p:txBody>
      </p:sp>
    </p:spTree>
    <p:extLst>
      <p:ext uri="{BB962C8B-B14F-4D97-AF65-F5344CB8AC3E}">
        <p14:creationId xmlns:p14="http://schemas.microsoft.com/office/powerpoint/2010/main" val="38470322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defRPr/>
            </a:pPr>
            <a:r>
              <a:rPr lang="en-US" sz="3600" dirty="0"/>
              <a:t>Automata-based Control Schedules</a:t>
            </a:r>
            <a:endParaRPr lang="en-IN" sz="3600" dirty="0"/>
          </a:p>
        </p:txBody>
      </p:sp>
      <p:sp>
        <p:nvSpPr>
          <p:cNvPr id="5" name="Slide Number Placeholder 4"/>
          <p:cNvSpPr>
            <a:spLocks noGrp="1"/>
          </p:cNvSpPr>
          <p:nvPr>
            <p:ph type="sldNum" sz="quarter" idx="10"/>
          </p:nvPr>
        </p:nvSpPr>
        <p:spPr/>
        <p:txBody>
          <a:bodyPr/>
          <a:lstStyle>
            <a:lvl1pPr>
              <a:defRPr sz="2100" b="1">
                <a:solidFill>
                  <a:schemeClr val="tx1"/>
                </a:solidFill>
                <a:latin typeface="Arial Narrow" panose="020B0606020202030204" pitchFamily="34" charset="0"/>
              </a:defRPr>
            </a:lvl1pPr>
            <a:lvl2pPr marL="780098" indent="-300038">
              <a:defRPr sz="2100" b="1">
                <a:solidFill>
                  <a:schemeClr val="tx1"/>
                </a:solidFill>
                <a:latin typeface="Arial Narrow" panose="020B0606020202030204" pitchFamily="34" charset="0"/>
              </a:defRPr>
            </a:lvl2pPr>
            <a:lvl3pPr marL="1200150" indent="-240030">
              <a:defRPr sz="2100" b="1">
                <a:solidFill>
                  <a:schemeClr val="tx1"/>
                </a:solidFill>
                <a:latin typeface="Arial Narrow" panose="020B0606020202030204" pitchFamily="34" charset="0"/>
              </a:defRPr>
            </a:lvl3pPr>
            <a:lvl4pPr marL="1680210" indent="-240030">
              <a:defRPr sz="2100" b="1">
                <a:solidFill>
                  <a:schemeClr val="tx1"/>
                </a:solidFill>
                <a:latin typeface="Arial Narrow" panose="020B0606020202030204" pitchFamily="34" charset="0"/>
              </a:defRPr>
            </a:lvl4pPr>
            <a:lvl5pPr marL="2160270" indent="-240030">
              <a:defRPr sz="2100" b="1">
                <a:solidFill>
                  <a:schemeClr val="tx1"/>
                </a:solidFill>
                <a:latin typeface="Arial Narrow" panose="020B0606020202030204" pitchFamily="34" charset="0"/>
              </a:defRPr>
            </a:lvl5pPr>
            <a:lvl6pPr marL="2640330" indent="-240030" algn="ctr" eaLnBrk="0" fontAlgn="base" hangingPunct="0">
              <a:spcBef>
                <a:spcPct val="0"/>
              </a:spcBef>
              <a:spcAft>
                <a:spcPct val="0"/>
              </a:spcAft>
              <a:defRPr sz="2100" b="1">
                <a:solidFill>
                  <a:schemeClr val="tx1"/>
                </a:solidFill>
                <a:latin typeface="Arial Narrow" panose="020B0606020202030204" pitchFamily="34" charset="0"/>
              </a:defRPr>
            </a:lvl6pPr>
            <a:lvl7pPr marL="3120390" indent="-240030" algn="ctr" eaLnBrk="0" fontAlgn="base" hangingPunct="0">
              <a:spcBef>
                <a:spcPct val="0"/>
              </a:spcBef>
              <a:spcAft>
                <a:spcPct val="0"/>
              </a:spcAft>
              <a:defRPr sz="2100" b="1">
                <a:solidFill>
                  <a:schemeClr val="tx1"/>
                </a:solidFill>
                <a:latin typeface="Arial Narrow" panose="020B0606020202030204" pitchFamily="34" charset="0"/>
              </a:defRPr>
            </a:lvl7pPr>
            <a:lvl8pPr marL="3600450" indent="-240030" algn="ctr" eaLnBrk="0" fontAlgn="base" hangingPunct="0">
              <a:spcBef>
                <a:spcPct val="0"/>
              </a:spcBef>
              <a:spcAft>
                <a:spcPct val="0"/>
              </a:spcAft>
              <a:defRPr sz="2100" b="1">
                <a:solidFill>
                  <a:schemeClr val="tx1"/>
                </a:solidFill>
                <a:latin typeface="Arial Narrow" panose="020B0606020202030204" pitchFamily="34" charset="0"/>
              </a:defRPr>
            </a:lvl8pPr>
            <a:lvl9pPr marL="4080510" indent="-240030" algn="ctr" eaLnBrk="0" fontAlgn="base" hangingPunct="0">
              <a:spcBef>
                <a:spcPct val="0"/>
              </a:spcBef>
              <a:spcAft>
                <a:spcPct val="0"/>
              </a:spcAft>
              <a:defRPr sz="2100" b="1">
                <a:solidFill>
                  <a:schemeClr val="tx1"/>
                </a:solidFill>
                <a:latin typeface="Arial Narrow" panose="020B0606020202030204" pitchFamily="34" charset="0"/>
              </a:defRPr>
            </a:lvl9pPr>
          </a:lstStyle>
          <a:p>
            <a:fld id="{8C8DFF8F-D271-463A-BCAA-B93992FCA4A7}" type="slidenum">
              <a:rPr lang="en-US" altLang="en-US" sz="1470">
                <a:solidFill>
                  <a:srgbClr val="800000"/>
                </a:solidFill>
                <a:latin typeface="Arial" panose="020B0604020202020204" pitchFamily="34" charset="0"/>
              </a:rPr>
              <a:pPr/>
              <a:t>35</a:t>
            </a:fld>
            <a:endParaRPr lang="en-US" altLang="en-US" sz="1470">
              <a:solidFill>
                <a:srgbClr val="800000"/>
              </a:solidFill>
              <a:latin typeface="Arial" panose="020B0604020202020204" pitchFamily="34" charset="0"/>
            </a:endParaRPr>
          </a:p>
        </p:txBody>
      </p:sp>
      <p:sp>
        <p:nvSpPr>
          <p:cNvPr id="11268" name="Text Placeholder 2"/>
          <p:cNvSpPr>
            <a:spLocks noGrp="1"/>
          </p:cNvSpPr>
          <p:nvPr>
            <p:ph type="body" sz="half" idx="1"/>
          </p:nvPr>
        </p:nvSpPr>
        <p:spPr>
          <a:xfrm>
            <a:off x="814387" y="1647112"/>
            <a:ext cx="9141143" cy="3629738"/>
          </a:xfrm>
        </p:spPr>
        <p:txBody>
          <a:bodyPr/>
          <a:lstStyle/>
          <a:p>
            <a:pPr>
              <a:lnSpc>
                <a:spcPct val="150000"/>
              </a:lnSpc>
            </a:pPr>
            <a:r>
              <a:rPr lang="en-US" altLang="en-US" sz="2100" dirty="0" err="1">
                <a:solidFill>
                  <a:srgbClr val="000099"/>
                </a:solidFill>
              </a:rPr>
              <a:t>Buchi</a:t>
            </a:r>
            <a:r>
              <a:rPr lang="en-US" altLang="en-US" sz="2100" dirty="0">
                <a:solidFill>
                  <a:srgbClr val="000099"/>
                </a:solidFill>
              </a:rPr>
              <a:t>-Automaton Construction for Language </a:t>
            </a:r>
            <a:r>
              <a:rPr lang="en-US" altLang="en-US" sz="2100" dirty="0" err="1">
                <a:solidFill>
                  <a:srgbClr val="FF0000"/>
                </a:solidFill>
              </a:rPr>
              <a:t>ExpStab</a:t>
            </a:r>
            <a:r>
              <a:rPr lang="en-US" altLang="en-US" sz="2100" dirty="0">
                <a:solidFill>
                  <a:srgbClr val="FF0000"/>
                </a:solidFill>
              </a:rPr>
              <a:t>(</a:t>
            </a:r>
            <a:r>
              <a:rPr lang="en-US" altLang="en-US" sz="2100" i="1" dirty="0">
                <a:solidFill>
                  <a:srgbClr val="FF0000"/>
                </a:solidFill>
                <a:latin typeface="Times New Roman" panose="02020603050405020304" pitchFamily="18" charset="0"/>
                <a:cs typeface="Times New Roman" panose="02020603050405020304" pitchFamily="18" charset="0"/>
              </a:rPr>
              <a:t>l</a:t>
            </a:r>
            <a:r>
              <a:rPr lang="en-US" altLang="en-US" sz="2100" dirty="0">
                <a:solidFill>
                  <a:srgbClr val="FF0000"/>
                </a:solidFill>
              </a:rPr>
              <a:t>,</a:t>
            </a:r>
            <a:r>
              <a:rPr lang="el-GR" altLang="en-US" sz="2100" i="1" dirty="0">
                <a:solidFill>
                  <a:srgbClr val="FF0000"/>
                </a:solidFill>
              </a:rPr>
              <a:t> ρ</a:t>
            </a:r>
            <a:r>
              <a:rPr lang="en-US" altLang="en-US" sz="2100" dirty="0">
                <a:solidFill>
                  <a:srgbClr val="FF0000"/>
                </a:solidFill>
              </a:rPr>
              <a:t>)</a:t>
            </a:r>
            <a:endParaRPr lang="en-US" altLang="en-US" sz="2100" dirty="0">
              <a:solidFill>
                <a:srgbClr val="000099"/>
              </a:solidFill>
            </a:endParaRPr>
          </a:p>
          <a:p>
            <a:pPr lvl="1">
              <a:lnSpc>
                <a:spcPct val="150000"/>
              </a:lnSpc>
              <a:buFont typeface="Arial" panose="020B0604020202020204" pitchFamily="34" charset="0"/>
              <a:buNone/>
            </a:pPr>
            <a:r>
              <a:rPr lang="en-IN" altLang="en-US" sz="2100" dirty="0"/>
              <a:t>Given          and               , the steps are as follows:</a:t>
            </a:r>
          </a:p>
          <a:p>
            <a:pPr lvl="1">
              <a:lnSpc>
                <a:spcPct val="150000"/>
              </a:lnSpc>
            </a:pPr>
            <a:r>
              <a:rPr lang="en-IN" altLang="en-US" sz="2100" dirty="0"/>
              <a:t>Construct the inadmissible set,</a:t>
            </a:r>
          </a:p>
          <a:p>
            <a:pPr lvl="1">
              <a:lnSpc>
                <a:spcPct val="150000"/>
              </a:lnSpc>
            </a:pPr>
            <a:r>
              <a:rPr lang="en-IN" altLang="en-US" sz="2100" dirty="0"/>
              <a:t>Build the regular expression,</a:t>
            </a:r>
          </a:p>
          <a:p>
            <a:pPr lvl="1">
              <a:lnSpc>
                <a:spcPct val="150000"/>
              </a:lnSpc>
            </a:pPr>
            <a:r>
              <a:rPr lang="en-IN" altLang="en-US" sz="2100" dirty="0"/>
              <a:t>Translate the regular expression to a deterministic finite automaton</a:t>
            </a:r>
          </a:p>
          <a:p>
            <a:pPr lvl="1">
              <a:lnSpc>
                <a:spcPct val="150000"/>
              </a:lnSpc>
            </a:pPr>
            <a:r>
              <a:rPr lang="en-IN" altLang="en-US" sz="2100" dirty="0"/>
              <a:t>Delete all states from which there is no path to an accepting state</a:t>
            </a:r>
            <a:endParaRPr lang="en-US" altLang="en-US" sz="2100" dirty="0"/>
          </a:p>
        </p:txBody>
      </p:sp>
      <p:graphicFrame>
        <p:nvGraphicFramePr>
          <p:cNvPr id="11269" name="Object 2"/>
          <p:cNvGraphicFramePr>
            <a:graphicFrameLocks noChangeAspect="1"/>
          </p:cNvGraphicFramePr>
          <p:nvPr>
            <p:extLst>
              <p:ext uri="{D42A27DB-BD31-4B8C-83A1-F6EECF244321}">
                <p14:modId xmlns:p14="http://schemas.microsoft.com/office/powerpoint/2010/main" val="1694631791"/>
              </p:ext>
            </p:extLst>
          </p:nvPr>
        </p:nvGraphicFramePr>
        <p:xfrm>
          <a:off x="1869281" y="2460546"/>
          <a:ext cx="580073" cy="278368"/>
        </p:xfrm>
        <a:graphic>
          <a:graphicData uri="http://schemas.openxmlformats.org/presentationml/2006/ole">
            <mc:AlternateContent xmlns:mc="http://schemas.openxmlformats.org/markup-compatibility/2006">
              <mc:Choice xmlns:v="urn:schemas-microsoft-com:vml" Requires="v">
                <p:oleObj spid="_x0000_s6178" name="Equation" r:id="rId3" imgW="368140" imgH="177723" progId="Equation.3">
                  <p:embed/>
                </p:oleObj>
              </mc:Choice>
              <mc:Fallback>
                <p:oleObj name="Equation" r:id="rId3" imgW="368140" imgH="17772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9281" y="2460546"/>
                        <a:ext cx="580073" cy="278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3"/>
          <p:cNvGraphicFramePr>
            <a:graphicFrameLocks noChangeAspect="1"/>
          </p:cNvGraphicFramePr>
          <p:nvPr>
            <p:extLst>
              <p:ext uri="{D42A27DB-BD31-4B8C-83A1-F6EECF244321}">
                <p14:modId xmlns:p14="http://schemas.microsoft.com/office/powerpoint/2010/main" val="4035859201"/>
              </p:ext>
            </p:extLst>
          </p:nvPr>
        </p:nvGraphicFramePr>
        <p:xfrm>
          <a:off x="2859881" y="2435542"/>
          <a:ext cx="881776" cy="326708"/>
        </p:xfrm>
        <a:graphic>
          <a:graphicData uri="http://schemas.openxmlformats.org/presentationml/2006/ole">
            <mc:AlternateContent xmlns:mc="http://schemas.openxmlformats.org/markup-compatibility/2006">
              <mc:Choice xmlns:v="urn:schemas-microsoft-com:vml" Requires="v">
                <p:oleObj spid="_x0000_s6179" name="Equation" r:id="rId5" imgW="545626" imgH="203024" progId="Equation.3">
                  <p:embed/>
                </p:oleObj>
              </mc:Choice>
              <mc:Fallback>
                <p:oleObj name="Equation" r:id="rId5" imgW="545626" imgH="2030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9881" y="2435542"/>
                        <a:ext cx="881776" cy="326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4"/>
          <p:cNvGraphicFramePr>
            <a:graphicFrameLocks noChangeAspect="1"/>
          </p:cNvGraphicFramePr>
          <p:nvPr>
            <p:extLst>
              <p:ext uri="{D42A27DB-BD31-4B8C-83A1-F6EECF244321}">
                <p14:modId xmlns:p14="http://schemas.microsoft.com/office/powerpoint/2010/main" val="1273948806"/>
              </p:ext>
            </p:extLst>
          </p:nvPr>
        </p:nvGraphicFramePr>
        <p:xfrm>
          <a:off x="4764881" y="2958465"/>
          <a:ext cx="2752011" cy="413385"/>
        </p:xfrm>
        <a:graphic>
          <a:graphicData uri="http://schemas.openxmlformats.org/presentationml/2006/ole">
            <mc:AlternateContent xmlns:mc="http://schemas.openxmlformats.org/markup-compatibility/2006">
              <mc:Choice xmlns:v="urn:schemas-microsoft-com:vml" Requires="v">
                <p:oleObj spid="_x0000_s6180" name="Equation" r:id="rId7" imgW="1600200" imgH="241300" progId="Equation.3">
                  <p:embed/>
                </p:oleObj>
              </mc:Choice>
              <mc:Fallback>
                <p:oleObj name="Equation" r:id="rId7" imgW="16002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4881" y="2958465"/>
                        <a:ext cx="2752011" cy="413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2" name="Object 5"/>
          <p:cNvGraphicFramePr>
            <a:graphicFrameLocks noChangeAspect="1"/>
          </p:cNvGraphicFramePr>
          <p:nvPr>
            <p:extLst>
              <p:ext uri="{D42A27DB-BD31-4B8C-83A1-F6EECF244321}">
                <p14:modId xmlns:p14="http://schemas.microsoft.com/office/powerpoint/2010/main" val="2551454129"/>
              </p:ext>
            </p:extLst>
          </p:nvPr>
        </p:nvGraphicFramePr>
        <p:xfrm>
          <a:off x="4536281" y="3448050"/>
          <a:ext cx="3953828" cy="458390"/>
        </p:xfrm>
        <a:graphic>
          <a:graphicData uri="http://schemas.openxmlformats.org/presentationml/2006/ole">
            <mc:AlternateContent xmlns:mc="http://schemas.openxmlformats.org/markup-compatibility/2006">
              <mc:Choice xmlns:v="urn:schemas-microsoft-com:vml" Requires="v">
                <p:oleObj spid="_x0000_s6181" name="Equation" r:id="rId9" imgW="2298700" imgH="266700" progId="Equation.3">
                  <p:embed/>
                </p:oleObj>
              </mc:Choice>
              <mc:Fallback>
                <p:oleObj name="Equation" r:id="rId9" imgW="2298700" imgH="266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6281" y="3448050"/>
                        <a:ext cx="3953828" cy="458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649093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29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3232" y="4350544"/>
            <a:ext cx="5153978" cy="26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4" name="Title 3"/>
          <p:cNvSpPr>
            <a:spLocks noGrp="1"/>
          </p:cNvSpPr>
          <p:nvPr>
            <p:ph type="title"/>
          </p:nvPr>
        </p:nvSpPr>
        <p:spPr/>
        <p:txBody>
          <a:bodyPr>
            <a:noAutofit/>
          </a:bodyPr>
          <a:lstStyle/>
          <a:p>
            <a:pPr>
              <a:defRPr/>
            </a:pPr>
            <a:r>
              <a:rPr lang="en-US" sz="3600" dirty="0"/>
              <a:t>Automata-based Control Schedules</a:t>
            </a:r>
            <a:endParaRPr lang="en-IN" sz="3600" dirty="0"/>
          </a:p>
        </p:txBody>
      </p:sp>
      <p:sp>
        <p:nvSpPr>
          <p:cNvPr id="5" name="Slide Number Placeholder 4"/>
          <p:cNvSpPr>
            <a:spLocks noGrp="1"/>
          </p:cNvSpPr>
          <p:nvPr>
            <p:ph type="sldNum" sz="quarter" idx="10"/>
          </p:nvPr>
        </p:nvSpPr>
        <p:spPr>
          <a:xfrm rot="16200000">
            <a:off x="11663128" y="6436638"/>
            <a:ext cx="741426" cy="315040"/>
          </a:xfrm>
        </p:spPr>
        <p:txBody>
          <a:bodyPr/>
          <a:lstStyle>
            <a:lvl1pPr>
              <a:defRPr sz="2100" b="1">
                <a:solidFill>
                  <a:schemeClr val="tx1"/>
                </a:solidFill>
                <a:latin typeface="Arial Narrow" panose="020B0606020202030204" pitchFamily="34" charset="0"/>
              </a:defRPr>
            </a:lvl1pPr>
            <a:lvl2pPr marL="780098" indent="-300038">
              <a:defRPr sz="2100" b="1">
                <a:solidFill>
                  <a:schemeClr val="tx1"/>
                </a:solidFill>
                <a:latin typeface="Arial Narrow" panose="020B0606020202030204" pitchFamily="34" charset="0"/>
              </a:defRPr>
            </a:lvl2pPr>
            <a:lvl3pPr marL="1200150" indent="-240030">
              <a:defRPr sz="2100" b="1">
                <a:solidFill>
                  <a:schemeClr val="tx1"/>
                </a:solidFill>
                <a:latin typeface="Arial Narrow" panose="020B0606020202030204" pitchFamily="34" charset="0"/>
              </a:defRPr>
            </a:lvl3pPr>
            <a:lvl4pPr marL="1680210" indent="-240030">
              <a:defRPr sz="2100" b="1">
                <a:solidFill>
                  <a:schemeClr val="tx1"/>
                </a:solidFill>
                <a:latin typeface="Arial Narrow" panose="020B0606020202030204" pitchFamily="34" charset="0"/>
              </a:defRPr>
            </a:lvl4pPr>
            <a:lvl5pPr marL="2160270" indent="-240030">
              <a:defRPr sz="2100" b="1">
                <a:solidFill>
                  <a:schemeClr val="tx1"/>
                </a:solidFill>
                <a:latin typeface="Arial Narrow" panose="020B0606020202030204" pitchFamily="34" charset="0"/>
              </a:defRPr>
            </a:lvl5pPr>
            <a:lvl6pPr marL="2640330" indent="-240030" algn="ctr" eaLnBrk="0" fontAlgn="base" hangingPunct="0">
              <a:spcBef>
                <a:spcPct val="0"/>
              </a:spcBef>
              <a:spcAft>
                <a:spcPct val="0"/>
              </a:spcAft>
              <a:defRPr sz="2100" b="1">
                <a:solidFill>
                  <a:schemeClr val="tx1"/>
                </a:solidFill>
                <a:latin typeface="Arial Narrow" panose="020B0606020202030204" pitchFamily="34" charset="0"/>
              </a:defRPr>
            </a:lvl6pPr>
            <a:lvl7pPr marL="3120390" indent="-240030" algn="ctr" eaLnBrk="0" fontAlgn="base" hangingPunct="0">
              <a:spcBef>
                <a:spcPct val="0"/>
              </a:spcBef>
              <a:spcAft>
                <a:spcPct val="0"/>
              </a:spcAft>
              <a:defRPr sz="2100" b="1">
                <a:solidFill>
                  <a:schemeClr val="tx1"/>
                </a:solidFill>
                <a:latin typeface="Arial Narrow" panose="020B0606020202030204" pitchFamily="34" charset="0"/>
              </a:defRPr>
            </a:lvl7pPr>
            <a:lvl8pPr marL="3600450" indent="-240030" algn="ctr" eaLnBrk="0" fontAlgn="base" hangingPunct="0">
              <a:spcBef>
                <a:spcPct val="0"/>
              </a:spcBef>
              <a:spcAft>
                <a:spcPct val="0"/>
              </a:spcAft>
              <a:defRPr sz="2100" b="1">
                <a:solidFill>
                  <a:schemeClr val="tx1"/>
                </a:solidFill>
                <a:latin typeface="Arial Narrow" panose="020B0606020202030204" pitchFamily="34" charset="0"/>
              </a:defRPr>
            </a:lvl8pPr>
            <a:lvl9pPr marL="4080510" indent="-240030" algn="ctr" eaLnBrk="0" fontAlgn="base" hangingPunct="0">
              <a:spcBef>
                <a:spcPct val="0"/>
              </a:spcBef>
              <a:spcAft>
                <a:spcPct val="0"/>
              </a:spcAft>
              <a:defRPr sz="2100" b="1">
                <a:solidFill>
                  <a:schemeClr val="tx1"/>
                </a:solidFill>
                <a:latin typeface="Arial Narrow" panose="020B0606020202030204" pitchFamily="34" charset="0"/>
              </a:defRPr>
            </a:lvl9pPr>
          </a:lstStyle>
          <a:p>
            <a:fld id="{F6C5D205-16D5-4A6F-9A9A-E66CF96103CC}" type="slidenum">
              <a:rPr lang="en-US" altLang="en-US" sz="1470">
                <a:solidFill>
                  <a:srgbClr val="800000"/>
                </a:solidFill>
                <a:latin typeface="Arial" panose="020B0604020202020204" pitchFamily="34" charset="0"/>
              </a:rPr>
              <a:pPr/>
              <a:t>36</a:t>
            </a:fld>
            <a:endParaRPr lang="en-US" altLang="en-US" sz="1470">
              <a:solidFill>
                <a:srgbClr val="800000"/>
              </a:solidFill>
              <a:latin typeface="Arial" panose="020B0604020202020204" pitchFamily="34" charset="0"/>
            </a:endParaRPr>
          </a:p>
        </p:txBody>
      </p:sp>
      <p:sp>
        <p:nvSpPr>
          <p:cNvPr id="12293" name="Text Placeholder 2"/>
          <p:cNvSpPr>
            <a:spLocks noGrp="1"/>
          </p:cNvSpPr>
          <p:nvPr>
            <p:ph type="body" sz="half" idx="1"/>
          </p:nvPr>
        </p:nvSpPr>
        <p:spPr>
          <a:xfrm>
            <a:off x="846056" y="1098472"/>
            <a:ext cx="9141143" cy="5495686"/>
          </a:xfrm>
        </p:spPr>
        <p:txBody>
          <a:bodyPr>
            <a:normAutofit lnSpcReduction="10000"/>
          </a:bodyPr>
          <a:lstStyle/>
          <a:p>
            <a:pPr>
              <a:lnSpc>
                <a:spcPct val="150000"/>
              </a:lnSpc>
            </a:pPr>
            <a:r>
              <a:rPr lang="en-US" altLang="en-US" sz="2100" dirty="0"/>
              <a:t>Example</a:t>
            </a:r>
          </a:p>
          <a:p>
            <a:pPr lvl="1">
              <a:lnSpc>
                <a:spcPct val="150000"/>
              </a:lnSpc>
            </a:pPr>
            <a:r>
              <a:rPr lang="en-US" altLang="en-US" sz="2100" dirty="0"/>
              <a:t>System with 2 types of control schedules,</a:t>
            </a:r>
          </a:p>
          <a:p>
            <a:pPr lvl="1">
              <a:lnSpc>
                <a:spcPct val="150000"/>
              </a:lnSpc>
            </a:pPr>
            <a:r>
              <a:rPr lang="en-US" altLang="en-US" sz="2100" dirty="0"/>
              <a:t>Inadmissible Set, </a:t>
            </a:r>
            <a:r>
              <a:rPr lang="en-US" altLang="en-US" sz="2100" i="1" dirty="0">
                <a:solidFill>
                  <a:srgbClr val="A50021"/>
                </a:solidFill>
              </a:rPr>
              <a:t>B</a:t>
            </a:r>
            <a:r>
              <a:rPr lang="en-US" altLang="en-US" sz="2100" dirty="0">
                <a:solidFill>
                  <a:srgbClr val="A50021"/>
                </a:solidFill>
              </a:rPr>
              <a:t> = {</a:t>
            </a:r>
            <a:r>
              <a:rPr lang="en-IN" altLang="en-US" sz="2100" dirty="0">
                <a:solidFill>
                  <a:srgbClr val="A50021"/>
                </a:solidFill>
              </a:rPr>
              <a:t>1112,1121,1211,1212,1222,2111,2121,2122,2212,2221</a:t>
            </a:r>
            <a:r>
              <a:rPr lang="en-US" altLang="en-US" sz="2100" dirty="0">
                <a:solidFill>
                  <a:srgbClr val="A50021"/>
                </a:solidFill>
              </a:rPr>
              <a:t>}</a:t>
            </a:r>
          </a:p>
          <a:p>
            <a:pPr lvl="1">
              <a:lnSpc>
                <a:spcPct val="150000"/>
              </a:lnSpc>
            </a:pPr>
            <a:endParaRPr lang="en-US" altLang="en-US" sz="2100" dirty="0"/>
          </a:p>
          <a:p>
            <a:pPr lvl="1">
              <a:lnSpc>
                <a:spcPct val="150000"/>
              </a:lnSpc>
            </a:pPr>
            <a:r>
              <a:rPr lang="en-US" altLang="en-US" sz="2100" dirty="0"/>
              <a:t>                     and                         are stable,</a:t>
            </a:r>
          </a:p>
          <a:p>
            <a:pPr lvl="1">
              <a:lnSpc>
                <a:spcPct val="150000"/>
              </a:lnSpc>
              <a:buFont typeface="Arial" panose="020B0604020202020204" pitchFamily="34" charset="0"/>
              <a:buNone/>
            </a:pPr>
            <a:endParaRPr lang="en-US" altLang="en-US" sz="2100" dirty="0"/>
          </a:p>
          <a:p>
            <a:pPr lvl="1">
              <a:lnSpc>
                <a:spcPct val="150000"/>
              </a:lnSpc>
              <a:buFont typeface="Arial" panose="020B0604020202020204" pitchFamily="34" charset="0"/>
              <a:buNone/>
            </a:pPr>
            <a:r>
              <a:rPr lang="en-US" altLang="en-US" sz="2100" dirty="0"/>
              <a:t>	meaning,                and</a:t>
            </a:r>
          </a:p>
          <a:p>
            <a:pPr>
              <a:lnSpc>
                <a:spcPct val="150000"/>
              </a:lnSpc>
              <a:buFont typeface="Arial" panose="020B0604020202020204" pitchFamily="34" charset="0"/>
              <a:buNone/>
            </a:pPr>
            <a:endParaRPr lang="en-US" altLang="en-US" sz="2100" dirty="0">
              <a:solidFill>
                <a:srgbClr val="000099"/>
              </a:solidFill>
            </a:endParaRPr>
          </a:p>
          <a:p>
            <a:pPr>
              <a:lnSpc>
                <a:spcPct val="150000"/>
              </a:lnSpc>
              <a:buFont typeface="Arial" panose="020B0604020202020204" pitchFamily="34" charset="0"/>
              <a:buNone/>
            </a:pPr>
            <a:endParaRPr lang="en-US" altLang="en-US" sz="2100" dirty="0">
              <a:solidFill>
                <a:srgbClr val="000099"/>
              </a:solidFill>
            </a:endParaRPr>
          </a:p>
          <a:p>
            <a:pPr>
              <a:lnSpc>
                <a:spcPct val="150000"/>
              </a:lnSpc>
              <a:buFont typeface="Arial" panose="020B0604020202020204" pitchFamily="34" charset="0"/>
              <a:buNone/>
            </a:pPr>
            <a:r>
              <a:rPr lang="en-US" altLang="en-US" sz="2100" dirty="0">
                <a:solidFill>
                  <a:srgbClr val="000099"/>
                </a:solidFill>
              </a:rPr>
              <a:t>Figure satisfying the following:  for         ,</a:t>
            </a:r>
          </a:p>
        </p:txBody>
      </p:sp>
      <p:graphicFrame>
        <p:nvGraphicFramePr>
          <p:cNvPr id="12294" name="Object 9"/>
          <p:cNvGraphicFramePr>
            <a:graphicFrameLocks noChangeAspect="1"/>
          </p:cNvGraphicFramePr>
          <p:nvPr>
            <p:extLst>
              <p:ext uri="{D42A27DB-BD31-4B8C-83A1-F6EECF244321}">
                <p14:modId xmlns:p14="http://schemas.microsoft.com/office/powerpoint/2010/main" val="2253840072"/>
              </p:ext>
            </p:extLst>
          </p:nvPr>
        </p:nvGraphicFramePr>
        <p:xfrm>
          <a:off x="7181849" y="3677127"/>
          <a:ext cx="1280160" cy="396716"/>
        </p:xfrm>
        <a:graphic>
          <a:graphicData uri="http://schemas.openxmlformats.org/presentationml/2006/ole">
            <mc:AlternateContent xmlns:mc="http://schemas.openxmlformats.org/markup-compatibility/2006">
              <mc:Choice xmlns:v="urn:schemas-microsoft-com:vml" Requires="v">
                <p:oleObj spid="_x0000_s7226" name="Equation" r:id="rId4" imgW="812447" imgH="253890" progId="Equation.3">
                  <p:embed/>
                </p:oleObj>
              </mc:Choice>
              <mc:Fallback>
                <p:oleObj name="Equation" r:id="rId4" imgW="812447" imgH="25389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1849" y="3677127"/>
                        <a:ext cx="1280160" cy="3967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5" name="Object 10"/>
          <p:cNvGraphicFramePr>
            <a:graphicFrameLocks noChangeAspect="1"/>
          </p:cNvGraphicFramePr>
          <p:nvPr>
            <p:extLst>
              <p:ext uri="{D42A27DB-BD31-4B8C-83A1-F6EECF244321}">
                <p14:modId xmlns:p14="http://schemas.microsoft.com/office/powerpoint/2010/main" val="80056918"/>
              </p:ext>
            </p:extLst>
          </p:nvPr>
        </p:nvGraphicFramePr>
        <p:xfrm>
          <a:off x="1354215" y="3128010"/>
          <a:ext cx="1313498" cy="831771"/>
        </p:xfrm>
        <a:graphic>
          <a:graphicData uri="http://schemas.openxmlformats.org/presentationml/2006/ole">
            <mc:AlternateContent xmlns:mc="http://schemas.openxmlformats.org/markup-compatibility/2006">
              <mc:Choice xmlns:v="urn:schemas-microsoft-com:vml" Requires="v">
                <p:oleObj spid="_x0000_s7227" name="Equation" r:id="rId6" imgW="914400" imgH="584200" progId="Equation.3">
                  <p:embed/>
                </p:oleObj>
              </mc:Choice>
              <mc:Fallback>
                <p:oleObj name="Equation" r:id="rId6" imgW="914400" imgH="584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4215" y="3128010"/>
                        <a:ext cx="1313498" cy="8317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6" name="Object 11"/>
          <p:cNvGraphicFramePr>
            <a:graphicFrameLocks noChangeAspect="1"/>
          </p:cNvGraphicFramePr>
          <p:nvPr>
            <p:extLst>
              <p:ext uri="{D42A27DB-BD31-4B8C-83A1-F6EECF244321}">
                <p14:modId xmlns:p14="http://schemas.microsoft.com/office/powerpoint/2010/main" val="83428594"/>
              </p:ext>
            </p:extLst>
          </p:nvPr>
        </p:nvGraphicFramePr>
        <p:xfrm>
          <a:off x="3183015" y="2928461"/>
          <a:ext cx="1450181" cy="1190149"/>
        </p:xfrm>
        <a:graphic>
          <a:graphicData uri="http://schemas.openxmlformats.org/presentationml/2006/ole">
            <mc:AlternateContent xmlns:mc="http://schemas.openxmlformats.org/markup-compatibility/2006">
              <mc:Choice xmlns:v="urn:schemas-microsoft-com:vml" Requires="v">
                <p:oleObj spid="_x0000_s7228" name="Equation" r:id="rId8" imgW="952087" imgH="787058" progId="Equation.3">
                  <p:embed/>
                </p:oleObj>
              </mc:Choice>
              <mc:Fallback>
                <p:oleObj name="Equation" r:id="rId8" imgW="952087" imgH="78705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3015" y="2928461"/>
                        <a:ext cx="1450181" cy="1190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7" name="Object 15"/>
          <p:cNvGraphicFramePr>
            <a:graphicFrameLocks noChangeAspect="1"/>
          </p:cNvGraphicFramePr>
          <p:nvPr>
            <p:extLst>
              <p:ext uri="{D42A27DB-BD31-4B8C-83A1-F6EECF244321}">
                <p14:modId xmlns:p14="http://schemas.microsoft.com/office/powerpoint/2010/main" val="3725086589"/>
              </p:ext>
            </p:extLst>
          </p:nvPr>
        </p:nvGraphicFramePr>
        <p:xfrm>
          <a:off x="814387" y="6495812"/>
          <a:ext cx="4515564" cy="418385"/>
        </p:xfrm>
        <a:graphic>
          <a:graphicData uri="http://schemas.openxmlformats.org/presentationml/2006/ole">
            <mc:AlternateContent xmlns:mc="http://schemas.openxmlformats.org/markup-compatibility/2006">
              <mc:Choice xmlns:v="urn:schemas-microsoft-com:vml" Requires="v">
                <p:oleObj spid="_x0000_s7229" name="Equation" r:id="rId10" imgW="2730500" imgH="254000" progId="Equation.3">
                  <p:embed/>
                </p:oleObj>
              </mc:Choice>
              <mc:Fallback>
                <p:oleObj name="Equation" r:id="rId10" imgW="2730500" imgH="2540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4387" y="6495812"/>
                        <a:ext cx="4515564" cy="418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8" name="Object 15"/>
          <p:cNvGraphicFramePr>
            <a:graphicFrameLocks noChangeAspect="1"/>
          </p:cNvGraphicFramePr>
          <p:nvPr>
            <p:extLst>
              <p:ext uri="{D42A27DB-BD31-4B8C-83A1-F6EECF244321}">
                <p14:modId xmlns:p14="http://schemas.microsoft.com/office/powerpoint/2010/main" val="1776244564"/>
              </p:ext>
            </p:extLst>
          </p:nvPr>
        </p:nvGraphicFramePr>
        <p:xfrm>
          <a:off x="4609860" y="6126241"/>
          <a:ext cx="580073" cy="278369"/>
        </p:xfrm>
        <a:graphic>
          <a:graphicData uri="http://schemas.openxmlformats.org/presentationml/2006/ole">
            <mc:AlternateContent xmlns:mc="http://schemas.openxmlformats.org/markup-compatibility/2006">
              <mc:Choice xmlns:v="urn:schemas-microsoft-com:vml" Requires="v">
                <p:oleObj spid="_x0000_s7230" name="Equation" r:id="rId12" imgW="368140" imgH="177723" progId="Equation.3">
                  <p:embed/>
                </p:oleObj>
              </mc:Choice>
              <mc:Fallback>
                <p:oleObj name="Equation" r:id="rId12" imgW="368140" imgH="177723"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09860" y="6126241"/>
                        <a:ext cx="580073" cy="278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9" name="Object 16"/>
          <p:cNvGraphicFramePr>
            <a:graphicFrameLocks noChangeAspect="1"/>
          </p:cNvGraphicFramePr>
          <p:nvPr>
            <p:extLst>
              <p:ext uri="{D42A27DB-BD31-4B8C-83A1-F6EECF244321}">
                <p14:modId xmlns:p14="http://schemas.microsoft.com/office/powerpoint/2010/main" val="54899730"/>
              </p:ext>
            </p:extLst>
          </p:nvPr>
        </p:nvGraphicFramePr>
        <p:xfrm>
          <a:off x="2515312" y="4389834"/>
          <a:ext cx="820103" cy="338376"/>
        </p:xfrm>
        <a:graphic>
          <a:graphicData uri="http://schemas.openxmlformats.org/presentationml/2006/ole">
            <mc:AlternateContent xmlns:mc="http://schemas.openxmlformats.org/markup-compatibility/2006">
              <mc:Choice xmlns:v="urn:schemas-microsoft-com:vml" Requires="v">
                <p:oleObj spid="_x0000_s7231" name="Equation" r:id="rId14" imgW="520474" imgH="215806" progId="Equation.3">
                  <p:embed/>
                </p:oleObj>
              </mc:Choice>
              <mc:Fallback>
                <p:oleObj name="Equation" r:id="rId14" imgW="520474" imgH="21580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15312" y="4389834"/>
                        <a:ext cx="820103" cy="338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0" name="Object 17"/>
          <p:cNvGraphicFramePr>
            <a:graphicFrameLocks noChangeAspect="1"/>
          </p:cNvGraphicFramePr>
          <p:nvPr>
            <p:extLst>
              <p:ext uri="{D42A27DB-BD31-4B8C-83A1-F6EECF244321}">
                <p14:modId xmlns:p14="http://schemas.microsoft.com/office/powerpoint/2010/main" val="1156492403"/>
              </p:ext>
            </p:extLst>
          </p:nvPr>
        </p:nvGraphicFramePr>
        <p:xfrm>
          <a:off x="3866910" y="4389834"/>
          <a:ext cx="840105" cy="338376"/>
        </p:xfrm>
        <a:graphic>
          <a:graphicData uri="http://schemas.openxmlformats.org/presentationml/2006/ole">
            <mc:AlternateContent xmlns:mc="http://schemas.openxmlformats.org/markup-compatibility/2006">
              <mc:Choice xmlns:v="urn:schemas-microsoft-com:vml" Requires="v">
                <p:oleObj spid="_x0000_s7232" name="Equation" r:id="rId16" imgW="532937" imgH="215713" progId="Equation.3">
                  <p:embed/>
                </p:oleObj>
              </mc:Choice>
              <mc:Fallback>
                <p:oleObj name="Equation" r:id="rId16" imgW="532937" imgH="215713"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66910" y="4389834"/>
                        <a:ext cx="840105" cy="338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481825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AUTOSAFE Project</a:t>
            </a:r>
            <a:endParaRPr lang="en-IN" dirty="0"/>
          </a:p>
        </p:txBody>
      </p:sp>
      <p:sp>
        <p:nvSpPr>
          <p:cNvPr id="3" name="Footer Placeholder 2"/>
          <p:cNvSpPr>
            <a:spLocks noGrp="1"/>
          </p:cNvSpPr>
          <p:nvPr>
            <p:ph type="ftr" sz="quarter" idx="11"/>
          </p:nvPr>
        </p:nvSpPr>
        <p:spPr/>
        <p:txBody>
          <a:bodyPr/>
          <a:lstStyle/>
          <a:p>
            <a:r>
              <a:rPr lang="en-IN" smtClean="0"/>
              <a:t>INDIAN INSTITUTE OF TECHNOLOGY KHARAGPUR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graphicFrame>
        <p:nvGraphicFramePr>
          <p:cNvPr id="5" name="Diagram 4"/>
          <p:cNvGraphicFramePr/>
          <p:nvPr>
            <p:extLst/>
          </p:nvPr>
        </p:nvGraphicFramePr>
        <p:xfrm>
          <a:off x="3938587" y="971550"/>
          <a:ext cx="8401050" cy="5600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585787" y="902434"/>
            <a:ext cx="4340174" cy="1631216"/>
          </a:xfrm>
          <a:prstGeom prst="rect">
            <a:avLst/>
          </a:prstGeom>
          <a:noFill/>
        </p:spPr>
        <p:txBody>
          <a:bodyPr wrap="square" rtlCol="0">
            <a:spAutoFit/>
          </a:bodyPr>
          <a:lstStyle/>
          <a:p>
            <a:r>
              <a:rPr lang="en-US" b="1" dirty="0" smtClean="0">
                <a:latin typeface="Arial Narrow" panose="020B0606020202030204" pitchFamily="34" charset="0"/>
              </a:rPr>
              <a:t>AUTOSAFE develops the notion of </a:t>
            </a:r>
            <a:r>
              <a:rPr lang="en-US" b="1" i="1" dirty="0" smtClean="0">
                <a:solidFill>
                  <a:srgbClr val="C00000"/>
                </a:solidFill>
                <a:latin typeface="Arial Narrow" panose="020B0606020202030204" pitchFamily="34" charset="0"/>
              </a:rPr>
              <a:t>platform aware control analysis </a:t>
            </a:r>
          </a:p>
          <a:p>
            <a:endParaRPr lang="en-US" b="1" i="1" dirty="0">
              <a:solidFill>
                <a:srgbClr val="C00000"/>
              </a:solidFill>
              <a:latin typeface="Arial Narrow" panose="020B0606020202030204" pitchFamily="34" charset="0"/>
            </a:endParaRPr>
          </a:p>
          <a:p>
            <a:r>
              <a:rPr lang="en-US" b="1" dirty="0" smtClean="0">
                <a:latin typeface="Arial Narrow" panose="020B0606020202030204" pitchFamily="34" charset="0"/>
              </a:rPr>
              <a:t>Built-in formal methods guarantee early resolution of</a:t>
            </a:r>
            <a:r>
              <a:rPr lang="en-US" b="1" i="1" dirty="0" smtClean="0">
                <a:solidFill>
                  <a:srgbClr val="7030A0"/>
                </a:solidFill>
                <a:latin typeface="Arial Narrow" panose="020B0606020202030204" pitchFamily="34" charset="0"/>
              </a:rPr>
              <a:t> timing issues</a:t>
            </a:r>
            <a:endParaRPr lang="en-US" b="1" dirty="0" smtClean="0">
              <a:solidFill>
                <a:srgbClr val="7030A0"/>
              </a:solidFill>
              <a:latin typeface="Arial Narrow" panose="020B0606020202030204" pitchFamily="34" charset="0"/>
            </a:endParaRPr>
          </a:p>
        </p:txBody>
      </p:sp>
      <p:grpSp>
        <p:nvGrpSpPr>
          <p:cNvPr id="7" name="Group 6"/>
          <p:cNvGrpSpPr/>
          <p:nvPr/>
        </p:nvGrpSpPr>
        <p:grpSpPr>
          <a:xfrm>
            <a:off x="508461" y="3582458"/>
            <a:ext cx="4725525" cy="3142192"/>
            <a:chOff x="2257375" y="3941763"/>
            <a:chExt cx="4311558" cy="2614216"/>
          </a:xfrm>
        </p:grpSpPr>
        <p:sp>
          <p:nvSpPr>
            <p:cNvPr id="9" name="TextBox 5"/>
            <p:cNvSpPr txBox="1">
              <a:spLocks noChangeArrowheads="1"/>
            </p:cNvSpPr>
            <p:nvPr/>
          </p:nvSpPr>
          <p:spPr bwMode="auto">
            <a:xfrm>
              <a:off x="3169482" y="6069463"/>
              <a:ext cx="3399451" cy="48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chemeClr val="tx1"/>
                  </a:solidFill>
                  <a:latin typeface="Arial" panose="020B0604020202020204" pitchFamily="34" charset="0"/>
                  <a:ea typeface="ヒラギノ角ゴ Pro W3" charset="-128"/>
                </a:defRPr>
              </a:lvl1pPr>
              <a:lvl2pPr marL="742950" indent="-285750">
                <a:spcBef>
                  <a:spcPct val="20000"/>
                </a:spcBef>
                <a:buChar char="–"/>
                <a:defRPr>
                  <a:solidFill>
                    <a:schemeClr val="tx1"/>
                  </a:solidFill>
                  <a:latin typeface="Arial" panose="020B0604020202020204" pitchFamily="34" charset="0"/>
                  <a:ea typeface="ヒラギノ角ゴ Pro W3" charset="-128"/>
                </a:defRPr>
              </a:lvl2pPr>
              <a:lvl3pPr marL="1143000" indent="-228600">
                <a:spcBef>
                  <a:spcPct val="20000"/>
                </a:spcBef>
                <a:buChar char="•"/>
                <a:defRPr sz="1400">
                  <a:solidFill>
                    <a:schemeClr val="tx1"/>
                  </a:solidFill>
                  <a:latin typeface="Arial" panose="020B0604020202020204" pitchFamily="34" charset="0"/>
                  <a:ea typeface="ヒラギノ角ゴ Pro W3" charset="-128"/>
                </a:defRPr>
              </a:lvl3pPr>
              <a:lvl4pPr marL="1600200" indent="-228600">
                <a:spcBef>
                  <a:spcPct val="20000"/>
                </a:spcBef>
                <a:buChar char="–"/>
                <a:defRPr sz="1400">
                  <a:solidFill>
                    <a:schemeClr val="tx1"/>
                  </a:solidFill>
                  <a:latin typeface="Arial" panose="020B0604020202020204" pitchFamily="34" charset="0"/>
                  <a:ea typeface="ヒラギノ角ゴ Pro W3" charset="-128"/>
                </a:defRPr>
              </a:lvl4pPr>
              <a:lvl5pPr marL="2057400" indent="-228600">
                <a:spcBef>
                  <a:spcPct val="20000"/>
                </a:spcBef>
                <a:buChar char="»"/>
                <a:defRPr sz="1400">
                  <a:solidFill>
                    <a:schemeClr val="tx1"/>
                  </a:solidFill>
                  <a:latin typeface="Arial" panose="020B0604020202020204" pitchFamily="34" charset="0"/>
                  <a:ea typeface="ヒラギノ角ゴ Pro W3"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ヒラギノ角ゴ Pro W3"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ヒラギノ角ゴ Pro W3"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ヒラギノ角ゴ Pro W3"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ヒラギノ角ゴ Pro W3" charset="-128"/>
                </a:defRPr>
              </a:lvl9pPr>
            </a:lstStyle>
            <a:p>
              <a:pPr eaLnBrk="1" hangingPunct="1">
                <a:spcBef>
                  <a:spcPct val="0"/>
                </a:spcBef>
                <a:buFontTx/>
                <a:buNone/>
              </a:pPr>
              <a:r>
                <a:rPr lang="de-DE" sz="1600" b="1" dirty="0"/>
                <a:t>Tata Research Development and Design Centre (TRDDC)</a:t>
              </a:r>
            </a:p>
          </p:txBody>
        </p:sp>
        <p:sp>
          <p:nvSpPr>
            <p:cNvPr id="10" name="TextBox 6"/>
            <p:cNvSpPr txBox="1">
              <a:spLocks noChangeArrowheads="1"/>
            </p:cNvSpPr>
            <p:nvPr/>
          </p:nvSpPr>
          <p:spPr bwMode="auto">
            <a:xfrm>
              <a:off x="2258402" y="4356100"/>
              <a:ext cx="3668713" cy="48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a:solidFill>
                    <a:schemeClr val="tx1"/>
                  </a:solidFill>
                  <a:latin typeface="Arial" panose="020B0604020202020204" pitchFamily="34" charset="0"/>
                  <a:ea typeface="ヒラギノ角ゴ Pro W3" charset="-128"/>
                </a:defRPr>
              </a:lvl1pPr>
              <a:lvl2pPr marL="742950" indent="-285750">
                <a:spcBef>
                  <a:spcPct val="20000"/>
                </a:spcBef>
                <a:buChar char="–"/>
                <a:defRPr>
                  <a:solidFill>
                    <a:schemeClr val="tx1"/>
                  </a:solidFill>
                  <a:latin typeface="Arial" panose="020B0604020202020204" pitchFamily="34" charset="0"/>
                  <a:ea typeface="ヒラギノ角ゴ Pro W3" charset="-128"/>
                </a:defRPr>
              </a:lvl2pPr>
              <a:lvl3pPr marL="1143000" indent="-228600">
                <a:spcBef>
                  <a:spcPct val="20000"/>
                </a:spcBef>
                <a:buChar char="•"/>
                <a:defRPr sz="1400">
                  <a:solidFill>
                    <a:schemeClr val="tx1"/>
                  </a:solidFill>
                  <a:latin typeface="Arial" panose="020B0604020202020204" pitchFamily="34" charset="0"/>
                  <a:ea typeface="ヒラギノ角ゴ Pro W3" charset="-128"/>
                </a:defRPr>
              </a:lvl3pPr>
              <a:lvl4pPr marL="1600200" indent="-228600">
                <a:spcBef>
                  <a:spcPct val="20000"/>
                </a:spcBef>
                <a:buChar char="–"/>
                <a:defRPr sz="1400">
                  <a:solidFill>
                    <a:schemeClr val="tx1"/>
                  </a:solidFill>
                  <a:latin typeface="Arial" panose="020B0604020202020204" pitchFamily="34" charset="0"/>
                  <a:ea typeface="ヒラギノ角ゴ Pro W3" charset="-128"/>
                </a:defRPr>
              </a:lvl4pPr>
              <a:lvl5pPr marL="2057400" indent="-228600">
                <a:spcBef>
                  <a:spcPct val="20000"/>
                </a:spcBef>
                <a:buChar char="»"/>
                <a:defRPr sz="1400">
                  <a:solidFill>
                    <a:schemeClr val="tx1"/>
                  </a:solidFill>
                  <a:latin typeface="Arial" panose="020B0604020202020204" pitchFamily="34" charset="0"/>
                  <a:ea typeface="ヒラギノ角ゴ Pro W3"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ヒラギノ角ゴ Pro W3"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ヒラギノ角ゴ Pro W3"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ヒラギノ角ゴ Pro W3"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ヒラギノ角ゴ Pro W3" charset="-128"/>
                </a:defRPr>
              </a:lvl9pPr>
            </a:lstStyle>
            <a:p>
              <a:pPr>
                <a:spcBef>
                  <a:spcPct val="0"/>
                </a:spcBef>
                <a:buFontTx/>
                <a:buNone/>
              </a:pPr>
              <a:r>
                <a:rPr lang="de-DE" sz="1600" b="1" dirty="0"/>
                <a:t>Technische Universität München,</a:t>
              </a:r>
            </a:p>
            <a:p>
              <a:pPr>
                <a:spcBef>
                  <a:spcPct val="0"/>
                </a:spcBef>
                <a:buFontTx/>
                <a:buNone/>
              </a:pPr>
              <a:r>
                <a:rPr lang="de-DE" sz="1600" b="1" dirty="0"/>
                <a:t> Real-Time Computer Systems (RCS)</a:t>
              </a:r>
            </a:p>
          </p:txBody>
        </p:sp>
        <p:sp>
          <p:nvSpPr>
            <p:cNvPr id="11" name="TextBox 7"/>
            <p:cNvSpPr txBox="1">
              <a:spLocks noChangeArrowheads="1"/>
            </p:cNvSpPr>
            <p:nvPr/>
          </p:nvSpPr>
          <p:spPr bwMode="auto">
            <a:xfrm>
              <a:off x="4274619" y="5407417"/>
              <a:ext cx="2014538" cy="2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a:solidFill>
                    <a:schemeClr val="tx1"/>
                  </a:solidFill>
                  <a:latin typeface="Arial" panose="020B0604020202020204" pitchFamily="34" charset="0"/>
                  <a:ea typeface="ヒラギノ角ゴ Pro W3" charset="-128"/>
                </a:defRPr>
              </a:lvl1pPr>
              <a:lvl2pPr marL="742950" indent="-285750">
                <a:spcBef>
                  <a:spcPct val="20000"/>
                </a:spcBef>
                <a:buChar char="–"/>
                <a:defRPr>
                  <a:solidFill>
                    <a:schemeClr val="tx1"/>
                  </a:solidFill>
                  <a:latin typeface="Arial" panose="020B0604020202020204" pitchFamily="34" charset="0"/>
                  <a:ea typeface="ヒラギノ角ゴ Pro W3" charset="-128"/>
                </a:defRPr>
              </a:lvl2pPr>
              <a:lvl3pPr marL="1143000" indent="-228600">
                <a:spcBef>
                  <a:spcPct val="20000"/>
                </a:spcBef>
                <a:buChar char="•"/>
                <a:defRPr sz="1400">
                  <a:solidFill>
                    <a:schemeClr val="tx1"/>
                  </a:solidFill>
                  <a:latin typeface="Arial" panose="020B0604020202020204" pitchFamily="34" charset="0"/>
                  <a:ea typeface="ヒラギノ角ゴ Pro W3" charset="-128"/>
                </a:defRPr>
              </a:lvl3pPr>
              <a:lvl4pPr marL="1600200" indent="-228600">
                <a:spcBef>
                  <a:spcPct val="20000"/>
                </a:spcBef>
                <a:buChar char="–"/>
                <a:defRPr sz="1400">
                  <a:solidFill>
                    <a:schemeClr val="tx1"/>
                  </a:solidFill>
                  <a:latin typeface="Arial" panose="020B0604020202020204" pitchFamily="34" charset="0"/>
                  <a:ea typeface="ヒラギノ角ゴ Pro W3" charset="-128"/>
                </a:defRPr>
              </a:lvl4pPr>
              <a:lvl5pPr marL="2057400" indent="-228600">
                <a:spcBef>
                  <a:spcPct val="20000"/>
                </a:spcBef>
                <a:buChar char="»"/>
                <a:defRPr sz="1400">
                  <a:solidFill>
                    <a:schemeClr val="tx1"/>
                  </a:solidFill>
                  <a:latin typeface="Arial" panose="020B0604020202020204" pitchFamily="34" charset="0"/>
                  <a:ea typeface="ヒラギノ角ゴ Pro W3"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ヒラギノ角ゴ Pro W3"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ヒラギノ角ゴ Pro W3"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ヒラギノ角ゴ Pro W3"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ヒラギノ角ゴ Pro W3" charset="-128"/>
                </a:defRPr>
              </a:lvl9pPr>
            </a:lstStyle>
            <a:p>
              <a:pPr algn="r" eaLnBrk="1" hangingPunct="1">
                <a:spcBef>
                  <a:spcPct val="0"/>
                </a:spcBef>
                <a:buFontTx/>
                <a:buNone/>
              </a:pPr>
              <a:r>
                <a:rPr lang="de-DE" sz="1600" b="1" dirty="0"/>
                <a:t>INCHRON GmbH</a:t>
              </a:r>
            </a:p>
          </p:txBody>
        </p:sp>
        <p:pic>
          <p:nvPicPr>
            <p:cNvPr id="13" name="Picture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57375" y="5047794"/>
              <a:ext cx="24003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37598" y="5849106"/>
              <a:ext cx="704521" cy="66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3"/>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97452" y="3941763"/>
              <a:ext cx="25828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TextBox 15"/>
          <p:cNvSpPr txBox="1"/>
          <p:nvPr/>
        </p:nvSpPr>
        <p:spPr>
          <a:xfrm>
            <a:off x="509587" y="3067050"/>
            <a:ext cx="2906501" cy="400110"/>
          </a:xfrm>
          <a:prstGeom prst="rect">
            <a:avLst/>
          </a:prstGeom>
          <a:noFill/>
        </p:spPr>
        <p:txBody>
          <a:bodyPr wrap="none" rtlCol="0">
            <a:spAutoFit/>
          </a:bodyPr>
          <a:lstStyle/>
          <a:p>
            <a:r>
              <a:rPr lang="en-US" b="1" u="sng" dirty="0" smtClean="0">
                <a:latin typeface="Arial Narrow" panose="020B0606020202030204" pitchFamily="34" charset="0"/>
              </a:rPr>
              <a:t>Our partners in AUTOSAFE</a:t>
            </a:r>
            <a:endParaRPr lang="en-IN" b="1" u="sng" dirty="0">
              <a:latin typeface="Arial Narrow" panose="020B0606020202030204" pitchFamily="34" charset="0"/>
            </a:endParaRPr>
          </a:p>
        </p:txBody>
      </p:sp>
    </p:spTree>
    <p:extLst>
      <p:ext uri="{BB962C8B-B14F-4D97-AF65-F5344CB8AC3E}">
        <p14:creationId xmlns:p14="http://schemas.microsoft.com/office/powerpoint/2010/main" val="28729968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AUTOSAFE Tool Flow</a:t>
            </a:r>
            <a:endParaRPr lang="en-IN" dirty="0"/>
          </a:p>
        </p:txBody>
      </p:sp>
      <p:sp>
        <p:nvSpPr>
          <p:cNvPr id="3" name="Footer Placeholder 2"/>
          <p:cNvSpPr>
            <a:spLocks noGrp="1"/>
          </p:cNvSpPr>
          <p:nvPr>
            <p:ph type="ftr" sz="quarter" idx="11"/>
          </p:nvPr>
        </p:nvSpPr>
        <p:spPr/>
        <p:txBody>
          <a:bodyPr/>
          <a:lstStyle/>
          <a:p>
            <a:r>
              <a:rPr lang="en-IN" smtClean="0"/>
              <a:t>INDIAN INSTITUTE OF TECHNOLOGY KHARAGPUR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pic>
        <p:nvPicPr>
          <p:cNvPr id="5" name="Picture 4"/>
          <p:cNvPicPr>
            <a:picLocks noChangeAspect="1"/>
          </p:cNvPicPr>
          <p:nvPr/>
        </p:nvPicPr>
        <p:blipFill>
          <a:blip r:embed="rId2"/>
          <a:stretch>
            <a:fillRect/>
          </a:stretch>
        </p:blipFill>
        <p:spPr>
          <a:xfrm>
            <a:off x="433387" y="1027792"/>
            <a:ext cx="11963400" cy="5696858"/>
          </a:xfrm>
          <a:prstGeom prst="rect">
            <a:avLst/>
          </a:prstGeom>
        </p:spPr>
      </p:pic>
    </p:spTree>
    <p:extLst>
      <p:ext uri="{BB962C8B-B14F-4D97-AF65-F5344CB8AC3E}">
        <p14:creationId xmlns:p14="http://schemas.microsoft.com/office/powerpoint/2010/main" val="401461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INDIAN INSTITUTE OF TECHNOLOGY KHARAGPUR</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pic>
        <p:nvPicPr>
          <p:cNvPr id="8195" name="Picture 4" descr="FMSAF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7" y="1159435"/>
            <a:ext cx="3784429" cy="1116282"/>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10" descr="airbus_gro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272" y="2606966"/>
            <a:ext cx="4495115" cy="1129148"/>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9" descr="snps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7" y="4501129"/>
            <a:ext cx="2945752" cy="78304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p:cNvSpPr>
            <a:spLocks noChangeArrowheads="1"/>
          </p:cNvSpPr>
          <p:nvPr/>
        </p:nvSpPr>
        <p:spPr bwMode="auto">
          <a:xfrm>
            <a:off x="433387" y="95250"/>
            <a:ext cx="1184125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smtClean="0">
                <a:ln>
                  <a:noFill/>
                </a:ln>
                <a:solidFill>
                  <a:srgbClr val="0000FF"/>
                </a:solidFill>
                <a:effectLst/>
                <a:latin typeface="Arial Narrow" panose="020B0606020202030204" pitchFamily="34" charset="0"/>
                <a:ea typeface="Calibri" panose="020F0502020204030204" pitchFamily="34" charset="0"/>
                <a:cs typeface="Calibri" panose="020F0502020204030204" pitchFamily="34" charset="0"/>
              </a:rPr>
              <a:t>NEW INITIATIVES _______________________________________</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3" name="Rectangle 5"/>
          <p:cNvSpPr>
            <a:spLocks noChangeArrowheads="1"/>
          </p:cNvSpPr>
          <p:nvPr/>
        </p:nvSpPr>
        <p:spPr bwMode="auto">
          <a:xfrm>
            <a:off x="5037104" y="1211699"/>
            <a:ext cx="652148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Narrow" panose="020B0606020202030204" pitchFamily="34" charset="0"/>
                <a:ea typeface="Calibri" panose="020F0502020204030204" pitchFamily="34" charset="0"/>
                <a:cs typeface="Times New Roman" panose="02020603050405020304" pitchFamily="18" charset="0"/>
              </a:rPr>
              <a:t>Under the IMPRINT program of MHRD, we are setting up FMSAFE, a national center on formal methods for safety critical systems, in partnership with IIT Bombay and IIT Kanpur.</a:t>
            </a:r>
            <a:endParaRPr kumimoji="0" lang="en-US" altLang="en-US" b="1" i="0" u="none" strike="noStrike" cap="none" normalizeH="0" baseline="0" dirty="0" smtClean="0">
              <a:ln>
                <a:noFill/>
              </a:ln>
              <a:solidFill>
                <a:schemeClr val="tx1"/>
              </a:solidFill>
              <a:effectLst/>
              <a:latin typeface="Arial Narrow" panose="020B0606020202030204" pitchFamily="34" charset="0"/>
            </a:endParaRPr>
          </a:p>
        </p:txBody>
      </p:sp>
      <p:sp>
        <p:nvSpPr>
          <p:cNvPr id="8" name="Rectangle 6"/>
          <p:cNvSpPr>
            <a:spLocks noChangeArrowheads="1"/>
          </p:cNvSpPr>
          <p:nvPr/>
        </p:nvSpPr>
        <p:spPr bwMode="auto">
          <a:xfrm>
            <a:off x="1145679" y="2792790"/>
            <a:ext cx="510148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Narrow" panose="020B0606020202030204" pitchFamily="34" charset="0"/>
                <a:ea typeface="Calibri" panose="020F0502020204030204" pitchFamily="34" charset="0"/>
                <a:cs typeface="Times New Roman" panose="02020603050405020304" pitchFamily="18" charset="0"/>
              </a:rPr>
              <a:t>We will partner Airbus and </a:t>
            </a:r>
            <a:r>
              <a:rPr lang="en-US" altLang="en-US" b="1" dirty="0" err="1">
                <a:latin typeface="Arial Narrow" panose="020B0606020202030204" pitchFamily="34" charset="0"/>
                <a:ea typeface="Calibri" panose="020F0502020204030204" pitchFamily="34" charset="0"/>
                <a:cs typeface="Times New Roman" panose="02020603050405020304" pitchFamily="18" charset="0"/>
              </a:rPr>
              <a:t>Verimag</a:t>
            </a:r>
            <a:r>
              <a:rPr lang="en-US" altLang="en-US" b="1" dirty="0">
                <a:latin typeface="Arial Narrow" panose="020B0606020202030204" pitchFamily="34" charset="0"/>
                <a:ea typeface="Calibri" panose="020F0502020204030204" pitchFamily="34" charset="0"/>
                <a:cs typeface="Times New Roman" panose="02020603050405020304" pitchFamily="18" charset="0"/>
              </a:rPr>
              <a:t> Labs, France on formal methods and tools for verification and analysis of avionic control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3633787" y="4477881"/>
            <a:ext cx="860857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Narrow" panose="020B0606020202030204" pitchFamily="34" charset="0"/>
                <a:ea typeface="Calibri" panose="020F0502020204030204" pitchFamily="34" charset="0"/>
                <a:cs typeface="Times New Roman" panose="02020603050405020304" pitchFamily="18" charset="0"/>
              </a:rPr>
              <a:t>In partnership with Synopsys, the world leader in electronic design automation, we are setting up the second phase of the Synopsys CAD Labs for working on some of the most challenging design automation problems.</a:t>
            </a:r>
            <a:endParaRPr kumimoji="0" lang="en-US" altLang="en-US" b="1" i="0" u="none" strike="noStrike" cap="none" normalizeH="0" baseline="0" dirty="0" smtClean="0">
              <a:ln>
                <a:noFill/>
              </a:ln>
              <a:solidFill>
                <a:schemeClr val="tx1"/>
              </a:solidFill>
              <a:effectLst/>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smtClean="0">
              <a:ln>
                <a:noFill/>
              </a:ln>
              <a:solidFill>
                <a:schemeClr val="tx1"/>
              </a:solidFill>
              <a:effectLst/>
              <a:latin typeface="Arial Narrow" panose="020B0606020202030204" pitchFamily="34"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Narrow" panose="020B0606020202030204" pitchFamily="34" charset="0"/>
                <a:ea typeface="Calibri" panose="020F0502020204030204" pitchFamily="34" charset="0"/>
                <a:cs typeface="Times New Roman" panose="02020603050405020304" pitchFamily="18" charset="0"/>
              </a:rPr>
              <a:t>Other forthcoming initiatives include an Indo-UK consortium project on control strategies for smart electrical grids, and participation in a project on hybrid electric vehicles. </a:t>
            </a:r>
            <a:endParaRPr kumimoji="0" lang="en-US" altLang="en-US" b="1" i="0" u="none" strike="noStrike" cap="none" normalizeH="0" baseline="0" dirty="0" smtClean="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val="4093583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smtClean="0"/>
              <a:t>INDIAN INSTITUTE OF TECHNOLOGY KHARAGPUR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TextBox 4"/>
          <p:cNvSpPr txBox="1"/>
          <p:nvPr/>
        </p:nvSpPr>
        <p:spPr>
          <a:xfrm>
            <a:off x="4596963" y="2228850"/>
            <a:ext cx="7543800" cy="1569660"/>
          </a:xfrm>
          <a:prstGeom prst="rect">
            <a:avLst/>
          </a:prstGeom>
          <a:solidFill>
            <a:srgbClr val="0070C0"/>
          </a:solidFill>
        </p:spPr>
        <p:txBody>
          <a:bodyPr wrap="square" rtlCol="0">
            <a:spAutoFit/>
          </a:bodyPr>
          <a:lstStyle/>
          <a:p>
            <a:r>
              <a:rPr lang="en-US" sz="3200" b="1" dirty="0" smtClean="0">
                <a:solidFill>
                  <a:schemeClr val="bg1"/>
                </a:solidFill>
                <a:latin typeface="Arial Narrow" panose="020B0606020202030204" pitchFamily="34" charset="0"/>
              </a:rPr>
              <a:t>PART-1</a:t>
            </a:r>
          </a:p>
          <a:p>
            <a:r>
              <a:rPr lang="en-US" sz="3200" b="1" dirty="0" smtClean="0">
                <a:solidFill>
                  <a:schemeClr val="bg1"/>
                </a:solidFill>
                <a:latin typeface="Arial Narrow" panose="020B0606020202030204" pitchFamily="34" charset="0"/>
              </a:rPr>
              <a:t>FORMAL METHODS FOR VERIFICATION OF CONTROL DESIGN</a:t>
            </a:r>
            <a:endParaRPr lang="en-US" sz="3200" b="1"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6497707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exagon 6"/>
          <p:cNvSpPr/>
          <p:nvPr/>
        </p:nvSpPr>
        <p:spPr bwMode="auto">
          <a:xfrm>
            <a:off x="8572919" y="3294812"/>
            <a:ext cx="2063115" cy="1040090"/>
          </a:xfrm>
          <a:prstGeom prst="hexagon">
            <a:avLst/>
          </a:prstGeom>
          <a:solidFill>
            <a:srgbClr val="C00000"/>
          </a:solidFill>
          <a:ln w="12700" cap="flat" cmpd="sng" algn="ctr">
            <a:noFill/>
            <a:prstDash val="solid"/>
            <a:round/>
            <a:headEnd type="none" w="med" len="med"/>
            <a:tailEnd type="none" w="med" len="med"/>
          </a:ln>
          <a:effectLst/>
        </p:spPr>
        <p:txBody>
          <a:bodyPr vert="horz" wrap="none" lIns="113157" tIns="56579" rIns="113157" bIns="56579" numCol="1" rtlCol="0" anchor="ctr" anchorCtr="0" compatLnSpc="1">
            <a:prstTxWarp prst="textNoShape">
              <a:avLst/>
            </a:prstTxWarp>
          </a:bodyPr>
          <a:lstStyle/>
          <a:p>
            <a:pPr algn="ctr" defTabSz="1131570" eaLnBrk="0" fontAlgn="base" hangingPunct="0">
              <a:spcBef>
                <a:spcPct val="0"/>
              </a:spcBef>
              <a:spcAft>
                <a:spcPct val="0"/>
              </a:spcAft>
            </a:pPr>
            <a:r>
              <a:rPr lang="en-US" b="1" dirty="0" smtClean="0">
                <a:solidFill>
                  <a:schemeClr val="bg1"/>
                </a:solidFill>
                <a:latin typeface="Arial Narrow" pitchFamily="34" charset="0"/>
              </a:rPr>
              <a:t>Integrated</a:t>
            </a:r>
            <a:endParaRPr lang="en-US" b="1" dirty="0">
              <a:solidFill>
                <a:schemeClr val="bg1"/>
              </a:solidFill>
              <a:latin typeface="Arial Narrow" pitchFamily="34" charset="0"/>
            </a:endParaRPr>
          </a:p>
          <a:p>
            <a:pPr algn="ctr" defTabSz="1131570" eaLnBrk="0" fontAlgn="base" hangingPunct="0">
              <a:spcBef>
                <a:spcPct val="0"/>
              </a:spcBef>
              <a:spcAft>
                <a:spcPct val="0"/>
              </a:spcAft>
            </a:pPr>
            <a:r>
              <a:rPr lang="en-US" b="1" dirty="0">
                <a:solidFill>
                  <a:schemeClr val="bg1"/>
                </a:solidFill>
                <a:latin typeface="Arial Narrow" pitchFamily="34" charset="0"/>
              </a:rPr>
              <a:t>Circuits</a:t>
            </a:r>
            <a:endParaRPr lang="en-IN" b="1" dirty="0">
              <a:solidFill>
                <a:schemeClr val="bg1"/>
              </a:solidFill>
              <a:latin typeface="Arial Narrow" pitchFamily="34" charset="0"/>
            </a:endParaRPr>
          </a:p>
        </p:txBody>
      </p:sp>
      <p:sp>
        <p:nvSpPr>
          <p:cNvPr id="8" name="Hexagon 7"/>
          <p:cNvSpPr/>
          <p:nvPr/>
        </p:nvSpPr>
        <p:spPr bwMode="auto">
          <a:xfrm>
            <a:off x="8597877" y="4364449"/>
            <a:ext cx="2038157" cy="1110581"/>
          </a:xfrm>
          <a:prstGeom prst="hexagon">
            <a:avLst/>
          </a:prstGeom>
          <a:solidFill>
            <a:srgbClr val="336600"/>
          </a:solidFill>
          <a:ln w="12700" cap="flat" cmpd="sng" algn="ctr">
            <a:noFill/>
            <a:prstDash val="solid"/>
            <a:round/>
            <a:headEnd type="none" w="med" len="med"/>
            <a:tailEnd type="none" w="med" len="med"/>
          </a:ln>
          <a:effectLst/>
        </p:spPr>
        <p:txBody>
          <a:bodyPr vert="horz" wrap="none" lIns="113157" tIns="56579" rIns="113157" bIns="56579" numCol="1" rtlCol="0" anchor="ctr" anchorCtr="0" compatLnSpc="1">
            <a:prstTxWarp prst="textNoShape">
              <a:avLst/>
            </a:prstTxWarp>
          </a:bodyPr>
          <a:lstStyle/>
          <a:p>
            <a:pPr algn="ctr" defTabSz="1131570" eaLnBrk="0" fontAlgn="base" hangingPunct="0">
              <a:spcBef>
                <a:spcPct val="0"/>
              </a:spcBef>
              <a:spcAft>
                <a:spcPct val="0"/>
              </a:spcAft>
            </a:pPr>
            <a:r>
              <a:rPr lang="en-US" b="1" dirty="0">
                <a:solidFill>
                  <a:schemeClr val="bg1"/>
                </a:solidFill>
                <a:latin typeface="Arial Narrow" pitchFamily="34" charset="0"/>
              </a:rPr>
              <a:t>Automotive</a:t>
            </a:r>
          </a:p>
          <a:p>
            <a:pPr algn="ctr" defTabSz="1131570" eaLnBrk="0" fontAlgn="base" hangingPunct="0">
              <a:spcBef>
                <a:spcPct val="0"/>
              </a:spcBef>
              <a:spcAft>
                <a:spcPct val="0"/>
              </a:spcAft>
            </a:pPr>
            <a:r>
              <a:rPr lang="en-US" b="1" dirty="0">
                <a:solidFill>
                  <a:schemeClr val="bg1"/>
                </a:solidFill>
                <a:latin typeface="Arial Narrow" pitchFamily="34" charset="0"/>
              </a:rPr>
              <a:t>Control</a:t>
            </a:r>
          </a:p>
        </p:txBody>
      </p:sp>
      <p:sp>
        <p:nvSpPr>
          <p:cNvPr id="9" name="Hexagon 8"/>
          <p:cNvSpPr/>
          <p:nvPr/>
        </p:nvSpPr>
        <p:spPr bwMode="auto">
          <a:xfrm>
            <a:off x="6943073" y="4961215"/>
            <a:ext cx="1879435" cy="999530"/>
          </a:xfrm>
          <a:prstGeom prst="hexagon">
            <a:avLst/>
          </a:prstGeom>
          <a:solidFill>
            <a:srgbClr val="002060"/>
          </a:solidFill>
          <a:ln w="12700" cap="flat" cmpd="sng" algn="ctr">
            <a:noFill/>
            <a:prstDash val="solid"/>
            <a:round/>
            <a:headEnd type="none" w="med" len="med"/>
            <a:tailEnd type="none" w="med" len="med"/>
          </a:ln>
          <a:effectLst/>
        </p:spPr>
        <p:txBody>
          <a:bodyPr vert="horz" wrap="none" lIns="113157" tIns="56579" rIns="113157" bIns="56579" numCol="1" rtlCol="0" anchor="ctr" anchorCtr="0" compatLnSpc="1">
            <a:prstTxWarp prst="textNoShape">
              <a:avLst/>
            </a:prstTxWarp>
          </a:bodyPr>
          <a:lstStyle/>
          <a:p>
            <a:pPr algn="ctr" defTabSz="1131570" eaLnBrk="0" fontAlgn="base" hangingPunct="0">
              <a:spcBef>
                <a:spcPct val="0"/>
              </a:spcBef>
              <a:spcAft>
                <a:spcPct val="0"/>
              </a:spcAft>
            </a:pPr>
            <a:r>
              <a:rPr lang="en-US" b="1" dirty="0">
                <a:solidFill>
                  <a:schemeClr val="bg1"/>
                </a:solidFill>
                <a:latin typeface="Arial Narrow" pitchFamily="34" charset="0"/>
              </a:rPr>
              <a:t>Railway</a:t>
            </a:r>
          </a:p>
          <a:p>
            <a:pPr algn="ctr" defTabSz="1131570" eaLnBrk="0" fontAlgn="base" hangingPunct="0">
              <a:spcBef>
                <a:spcPct val="0"/>
              </a:spcBef>
              <a:spcAft>
                <a:spcPct val="0"/>
              </a:spcAft>
            </a:pPr>
            <a:r>
              <a:rPr lang="en-US" b="1" dirty="0" smtClean="0">
                <a:solidFill>
                  <a:schemeClr val="bg1"/>
                </a:solidFill>
                <a:latin typeface="Arial Narrow" pitchFamily="34" charset="0"/>
              </a:rPr>
              <a:t>Signaling</a:t>
            </a:r>
            <a:endParaRPr lang="en-US" b="1" dirty="0">
              <a:solidFill>
                <a:schemeClr val="bg1"/>
              </a:solidFill>
              <a:latin typeface="Arial Narrow" pitchFamily="34" charset="0"/>
            </a:endParaRPr>
          </a:p>
        </p:txBody>
      </p:sp>
      <p:pic>
        <p:nvPicPr>
          <p:cNvPr id="10" name="Picture 5" descr="intel_logo"/>
          <p:cNvPicPr>
            <a:picLocks noChangeAspect="1" noChangeArrowheads="1"/>
          </p:cNvPicPr>
          <p:nvPr/>
        </p:nvPicPr>
        <p:blipFill>
          <a:blip r:embed="rId4">
            <a:extLst>
              <a:ext uri="{28A0092B-C50C-407E-A947-70E740481C1C}">
                <a14:useLocalDpi xmlns:a14="http://schemas.microsoft.com/office/drawing/2010/main" val="0"/>
              </a:ext>
            </a:extLst>
          </a:blip>
          <a:srcRect l="13559" r="13559"/>
          <a:stretch>
            <a:fillRect/>
          </a:stretch>
        </p:blipFill>
        <p:spPr bwMode="auto">
          <a:xfrm>
            <a:off x="3674777" y="6250782"/>
            <a:ext cx="1964621" cy="48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National-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8377" y="5197718"/>
            <a:ext cx="2161520" cy="625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interra systems_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65854" y="6739176"/>
            <a:ext cx="1222966" cy="33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sun"/>
          <p:cNvPicPr>
            <a:picLocks noChangeAspect="1" noChangeArrowheads="1"/>
          </p:cNvPicPr>
          <p:nvPr/>
        </p:nvPicPr>
        <p:blipFill>
          <a:blip r:embed="rId7">
            <a:extLst>
              <a:ext uri="{28A0092B-C50C-407E-A947-70E740481C1C}">
                <a14:useLocalDpi xmlns:a14="http://schemas.microsoft.com/office/drawing/2010/main" val="0"/>
              </a:ext>
            </a:extLst>
          </a:blip>
          <a:srcRect l="5304" t="8890" r="31827" b="35561"/>
          <a:stretch>
            <a:fillRect/>
          </a:stretch>
        </p:blipFill>
        <p:spPr bwMode="auto">
          <a:xfrm>
            <a:off x="5555037" y="6199033"/>
            <a:ext cx="1295162" cy="518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9" descr="snps_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984" y="5218469"/>
            <a:ext cx="196024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0"/>
          <p:cNvSpPr txBox="1">
            <a:spLocks noChangeArrowheads="1"/>
          </p:cNvSpPr>
          <p:nvPr/>
        </p:nvSpPr>
        <p:spPr bwMode="auto">
          <a:xfrm>
            <a:off x="556984" y="4819650"/>
            <a:ext cx="2619603" cy="422040"/>
          </a:xfrm>
          <a:prstGeom prst="rect">
            <a:avLst/>
          </a:prstGeom>
          <a:noFill/>
          <a:ln w="12700" algn="ctr">
            <a:noFill/>
            <a:miter lim="800000"/>
            <a:headEnd/>
            <a:tailEnd/>
          </a:ln>
          <a:effectLst/>
        </p:spPr>
        <p:txBody>
          <a:bodyPr wrap="square" lIns="113157" tIns="56579" rIns="113157" bIns="56579">
            <a:spAutoFit/>
          </a:bodyPr>
          <a:lstStyle/>
          <a:p>
            <a:pPr eaLnBrk="0" hangingPunct="0">
              <a:defRPr/>
            </a:pPr>
            <a:r>
              <a:rPr lang="en-US" b="1" dirty="0" smtClean="0">
                <a:solidFill>
                  <a:srgbClr val="C00000"/>
                </a:solidFill>
                <a:latin typeface="Arial Narrow" pitchFamily="34" charset="0"/>
              </a:rPr>
              <a:t>INDUSTRY PARTNERS</a:t>
            </a:r>
            <a:endParaRPr lang="en-US" b="1" dirty="0">
              <a:solidFill>
                <a:srgbClr val="C00000"/>
              </a:solidFill>
              <a:latin typeface="Arial Narrow" pitchFamily="34" charset="0"/>
            </a:endParaRPr>
          </a:p>
        </p:txBody>
      </p:sp>
      <p:pic>
        <p:nvPicPr>
          <p:cNvPr id="16" name="Picture 11" descr="ibm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6415" y="6658640"/>
            <a:ext cx="1198900" cy="445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 descr="GM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41103" y="5960745"/>
            <a:ext cx="859796" cy="655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3" descr="images"/>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08628" y="5803854"/>
            <a:ext cx="125140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 name="Object 14"/>
          <p:cNvGraphicFramePr>
            <a:graphicFrameLocks noChangeAspect="1"/>
          </p:cNvGraphicFramePr>
          <p:nvPr>
            <p:extLst>
              <p:ext uri="{D42A27DB-BD31-4B8C-83A1-F6EECF244321}">
                <p14:modId xmlns:p14="http://schemas.microsoft.com/office/powerpoint/2010/main" val="548516584"/>
              </p:ext>
            </p:extLst>
          </p:nvPr>
        </p:nvGraphicFramePr>
        <p:xfrm>
          <a:off x="4888820" y="6740130"/>
          <a:ext cx="2231529" cy="500063"/>
        </p:xfrm>
        <a:graphic>
          <a:graphicData uri="http://schemas.openxmlformats.org/presentationml/2006/ole">
            <mc:AlternateContent xmlns:mc="http://schemas.openxmlformats.org/markup-compatibility/2006">
              <mc:Choice xmlns:v="urn:schemas-microsoft-com:vml" Requires="v">
                <p:oleObj spid="_x0000_s9219" name="Photo Editor Photo" r:id="rId12" imgW="1619476" imgH="476316" progId="MSPhotoEd.3">
                  <p:embed/>
                </p:oleObj>
              </mc:Choice>
              <mc:Fallback>
                <p:oleObj name="Photo Editor Photo" r:id="rId12" imgW="1619476" imgH="476316" progId="MSPhotoEd.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88820" y="6740130"/>
                        <a:ext cx="2231529"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 name="Picture 15" descr="srclogo-20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965254" y="5889503"/>
            <a:ext cx="980123" cy="74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Hexagon 22"/>
          <p:cNvSpPr/>
          <p:nvPr/>
        </p:nvSpPr>
        <p:spPr bwMode="auto">
          <a:xfrm>
            <a:off x="10401942" y="4986490"/>
            <a:ext cx="1847873" cy="1006222"/>
          </a:xfrm>
          <a:prstGeom prst="hexagon">
            <a:avLst/>
          </a:prstGeom>
          <a:solidFill>
            <a:srgbClr val="990099"/>
          </a:solidFill>
          <a:ln w="12700" cap="flat" cmpd="sng" algn="ctr">
            <a:noFill/>
            <a:prstDash val="solid"/>
            <a:round/>
            <a:headEnd type="none" w="med" len="med"/>
            <a:tailEnd type="none" w="med" len="med"/>
          </a:ln>
          <a:effectLst/>
        </p:spPr>
        <p:txBody>
          <a:bodyPr vert="horz" wrap="none" lIns="113157" tIns="56579" rIns="113157" bIns="56579" numCol="1" rtlCol="0" anchor="ctr" anchorCtr="0" compatLnSpc="1">
            <a:prstTxWarp prst="textNoShape">
              <a:avLst/>
            </a:prstTxWarp>
          </a:bodyPr>
          <a:lstStyle/>
          <a:p>
            <a:pPr algn="ctr" defTabSz="1131570" eaLnBrk="0" fontAlgn="base" hangingPunct="0">
              <a:spcBef>
                <a:spcPct val="0"/>
              </a:spcBef>
              <a:spcAft>
                <a:spcPct val="0"/>
              </a:spcAft>
            </a:pPr>
            <a:r>
              <a:rPr lang="en-US" b="1" dirty="0">
                <a:solidFill>
                  <a:schemeClr val="bg1"/>
                </a:solidFill>
                <a:latin typeface="Arial Narrow" pitchFamily="34" charset="0"/>
              </a:rPr>
              <a:t>Network</a:t>
            </a:r>
          </a:p>
          <a:p>
            <a:pPr algn="ctr" defTabSz="1131570" eaLnBrk="0" fontAlgn="base" hangingPunct="0">
              <a:spcBef>
                <a:spcPct val="0"/>
              </a:spcBef>
              <a:spcAft>
                <a:spcPct val="0"/>
              </a:spcAft>
            </a:pPr>
            <a:r>
              <a:rPr lang="en-US" b="1" dirty="0">
                <a:solidFill>
                  <a:schemeClr val="bg1"/>
                </a:solidFill>
                <a:latin typeface="Arial Narrow" pitchFamily="34" charset="0"/>
              </a:rPr>
              <a:t>Access</a:t>
            </a:r>
          </a:p>
          <a:p>
            <a:pPr algn="ctr" defTabSz="1131570" eaLnBrk="0" fontAlgn="base" hangingPunct="0">
              <a:spcBef>
                <a:spcPct val="0"/>
              </a:spcBef>
              <a:spcAft>
                <a:spcPct val="0"/>
              </a:spcAft>
            </a:pPr>
            <a:r>
              <a:rPr lang="en-US" b="1" dirty="0">
                <a:solidFill>
                  <a:schemeClr val="bg1"/>
                </a:solidFill>
                <a:latin typeface="Arial Narrow" pitchFamily="34" charset="0"/>
              </a:rPr>
              <a:t>Control</a:t>
            </a:r>
          </a:p>
        </p:txBody>
      </p:sp>
      <p:pic>
        <p:nvPicPr>
          <p:cNvPr id="10246" name="Picture 6" descr="http://t3.gstatic.com/images?q=tbn:ANd9GcR2CI8w5r2TJZEaxW16Xuey9iEVZm9NAxdzt0KqF9klmY5vhISlq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0997" y="5675559"/>
            <a:ext cx="1374120" cy="1046949"/>
          </a:xfrm>
          <a:prstGeom prst="rect">
            <a:avLst/>
          </a:prstGeom>
          <a:noFill/>
          <a:extLst>
            <a:ext uri="{909E8E84-426E-40DD-AFC4-6F175D3DCCD1}">
              <a14:hiddenFill xmlns:a14="http://schemas.microsoft.com/office/drawing/2010/main">
                <a:solidFill>
                  <a:srgbClr val="FFFFFF"/>
                </a:solidFill>
              </a14:hiddenFill>
            </a:ext>
          </a:extLst>
        </p:spPr>
      </p:pic>
      <p:sp>
        <p:nvSpPr>
          <p:cNvPr id="30" name="Hexagon 29"/>
          <p:cNvSpPr/>
          <p:nvPr/>
        </p:nvSpPr>
        <p:spPr bwMode="auto">
          <a:xfrm>
            <a:off x="6921477" y="3828212"/>
            <a:ext cx="1897260" cy="1113419"/>
          </a:xfrm>
          <a:prstGeom prst="hexagon">
            <a:avLst/>
          </a:prstGeom>
          <a:solidFill>
            <a:schemeClr val="accent3">
              <a:lumMod val="75000"/>
            </a:schemeClr>
          </a:solidFill>
          <a:ln w="12700" cap="flat" cmpd="sng" algn="ctr">
            <a:noFill/>
            <a:prstDash val="solid"/>
            <a:round/>
            <a:headEnd type="none" w="med" len="med"/>
            <a:tailEnd type="none" w="med" len="med"/>
          </a:ln>
          <a:effectLst/>
        </p:spPr>
        <p:txBody>
          <a:bodyPr vert="horz" wrap="none" lIns="113157" tIns="56579" rIns="113157" bIns="56579" numCol="1" rtlCol="0" anchor="ctr" anchorCtr="0" compatLnSpc="1">
            <a:prstTxWarp prst="textNoShape">
              <a:avLst/>
            </a:prstTxWarp>
          </a:bodyPr>
          <a:lstStyle/>
          <a:p>
            <a:pPr algn="ctr" defTabSz="1131570" eaLnBrk="0" fontAlgn="base" hangingPunct="0">
              <a:spcBef>
                <a:spcPct val="0"/>
              </a:spcBef>
              <a:spcAft>
                <a:spcPct val="0"/>
              </a:spcAft>
            </a:pPr>
            <a:r>
              <a:rPr lang="en-US" b="1" dirty="0" smtClean="0">
                <a:solidFill>
                  <a:schemeClr val="bg1"/>
                </a:solidFill>
                <a:latin typeface="Arial Narrow" pitchFamily="34" charset="0"/>
              </a:rPr>
              <a:t>Avionic </a:t>
            </a:r>
          </a:p>
          <a:p>
            <a:pPr algn="ctr" defTabSz="1131570" eaLnBrk="0" fontAlgn="base" hangingPunct="0">
              <a:spcBef>
                <a:spcPct val="0"/>
              </a:spcBef>
              <a:spcAft>
                <a:spcPct val="0"/>
              </a:spcAft>
            </a:pPr>
            <a:r>
              <a:rPr lang="en-US" b="1" dirty="0" smtClean="0">
                <a:solidFill>
                  <a:schemeClr val="bg1"/>
                </a:solidFill>
                <a:latin typeface="Arial Narrow" pitchFamily="34" charset="0"/>
              </a:rPr>
              <a:t>Software</a:t>
            </a:r>
            <a:endParaRPr lang="en-IN" b="1" dirty="0">
              <a:solidFill>
                <a:schemeClr val="bg1"/>
              </a:solidFill>
              <a:latin typeface="Arial Narrow" pitchFamily="34" charset="0"/>
            </a:endParaRPr>
          </a:p>
        </p:txBody>
      </p:sp>
      <p:sp>
        <p:nvSpPr>
          <p:cNvPr id="31" name="Hexagon 30"/>
          <p:cNvSpPr/>
          <p:nvPr/>
        </p:nvSpPr>
        <p:spPr bwMode="auto">
          <a:xfrm>
            <a:off x="10405657" y="3812305"/>
            <a:ext cx="1844158" cy="1129326"/>
          </a:xfrm>
          <a:prstGeom prst="hexagon">
            <a:avLst/>
          </a:prstGeom>
          <a:solidFill>
            <a:srgbClr val="FF3300"/>
          </a:solidFill>
          <a:ln w="12700" cap="flat" cmpd="sng" algn="ctr">
            <a:noFill/>
            <a:prstDash val="solid"/>
            <a:round/>
            <a:headEnd type="none" w="med" len="med"/>
            <a:tailEnd type="none" w="med" len="med"/>
          </a:ln>
          <a:effectLst/>
        </p:spPr>
        <p:txBody>
          <a:bodyPr vert="horz" wrap="none" lIns="113157" tIns="56579" rIns="113157" bIns="56579" numCol="1" rtlCol="0" anchor="ctr" anchorCtr="0" compatLnSpc="1">
            <a:prstTxWarp prst="textNoShape">
              <a:avLst/>
            </a:prstTxWarp>
          </a:bodyPr>
          <a:lstStyle/>
          <a:p>
            <a:pPr algn="ctr" defTabSz="1131570" eaLnBrk="0" fontAlgn="base" hangingPunct="0">
              <a:spcBef>
                <a:spcPct val="0"/>
              </a:spcBef>
              <a:spcAft>
                <a:spcPct val="0"/>
              </a:spcAft>
            </a:pPr>
            <a:r>
              <a:rPr lang="en-US" b="1" dirty="0" smtClean="0">
                <a:solidFill>
                  <a:schemeClr val="bg1"/>
                </a:solidFill>
                <a:latin typeface="Arial Narrow" pitchFamily="34" charset="0"/>
              </a:rPr>
              <a:t>Power Grids</a:t>
            </a:r>
            <a:endParaRPr lang="en-US" b="1" dirty="0">
              <a:solidFill>
                <a:schemeClr val="bg1"/>
              </a:solidFill>
              <a:latin typeface="Arial Narrow" pitchFamily="34" charset="0"/>
            </a:endParaRPr>
          </a:p>
        </p:txBody>
      </p:sp>
      <p:sp>
        <p:nvSpPr>
          <p:cNvPr id="4" name="TextBox 3"/>
          <p:cNvSpPr txBox="1"/>
          <p:nvPr/>
        </p:nvSpPr>
        <p:spPr>
          <a:xfrm>
            <a:off x="497611" y="2526896"/>
            <a:ext cx="3701100" cy="1015663"/>
          </a:xfrm>
          <a:prstGeom prst="rect">
            <a:avLst/>
          </a:prstGeom>
          <a:noFill/>
        </p:spPr>
        <p:txBody>
          <a:bodyPr wrap="square" rtlCol="0">
            <a:spAutoFit/>
          </a:bodyPr>
          <a:lstStyle/>
          <a:p>
            <a:pPr marL="342900" indent="-342900">
              <a:buFont typeface="Arial" panose="020B0604020202020204" pitchFamily="34" charset="0"/>
              <a:buChar char="•"/>
            </a:pPr>
            <a:r>
              <a:rPr lang="en-US" b="1" dirty="0" smtClean="0">
                <a:latin typeface="Arial Narrow" panose="020B0606020202030204" pitchFamily="34" charset="0"/>
              </a:rPr>
              <a:t>Modeling Formalisms</a:t>
            </a:r>
          </a:p>
          <a:p>
            <a:pPr marL="342900" indent="-342900">
              <a:buFont typeface="Arial" panose="020B0604020202020204" pitchFamily="34" charset="0"/>
              <a:buChar char="•"/>
            </a:pPr>
            <a:r>
              <a:rPr lang="en-US" b="1" dirty="0" smtClean="0">
                <a:latin typeface="Arial Narrow" panose="020B0606020202030204" pitchFamily="34" charset="0"/>
              </a:rPr>
              <a:t>Software Verification</a:t>
            </a:r>
          </a:p>
          <a:p>
            <a:pPr marL="342900" indent="-342900">
              <a:buFont typeface="Arial" panose="020B0604020202020204" pitchFamily="34" charset="0"/>
              <a:buChar char="•"/>
            </a:pPr>
            <a:r>
              <a:rPr lang="en-US" b="1" dirty="0" smtClean="0">
                <a:latin typeface="Arial Narrow" panose="020B0606020202030204" pitchFamily="34" charset="0"/>
              </a:rPr>
              <a:t>Verification of Control Systems</a:t>
            </a:r>
          </a:p>
        </p:txBody>
      </p:sp>
      <p:sp>
        <p:nvSpPr>
          <p:cNvPr id="33" name="TextBox 32"/>
          <p:cNvSpPr txBox="1"/>
          <p:nvPr/>
        </p:nvSpPr>
        <p:spPr>
          <a:xfrm>
            <a:off x="556984" y="3741969"/>
            <a:ext cx="4416723" cy="1015663"/>
          </a:xfrm>
          <a:prstGeom prst="rect">
            <a:avLst/>
          </a:prstGeom>
          <a:noFill/>
        </p:spPr>
        <p:txBody>
          <a:bodyPr wrap="square" rtlCol="0">
            <a:spAutoFit/>
          </a:bodyPr>
          <a:lstStyle/>
          <a:p>
            <a:r>
              <a:rPr lang="en-US" b="1" dirty="0" smtClean="0">
                <a:solidFill>
                  <a:srgbClr val="C00000"/>
                </a:solidFill>
                <a:latin typeface="Arial Narrow" panose="020B0606020202030204" pitchFamily="34" charset="0"/>
              </a:rPr>
              <a:t>PROFILE</a:t>
            </a:r>
          </a:p>
          <a:p>
            <a:pPr marL="342900" indent="-342900">
              <a:buFont typeface="Arial" panose="020B0604020202020204" pitchFamily="34" charset="0"/>
              <a:buChar char="•"/>
            </a:pPr>
            <a:r>
              <a:rPr lang="en-US" b="1" dirty="0" smtClean="0">
                <a:latin typeface="Arial Narrow" panose="020B0606020202030204" pitchFamily="34" charset="0"/>
              </a:rPr>
              <a:t>12 PhDs </a:t>
            </a:r>
            <a:r>
              <a:rPr lang="en-US" b="1" dirty="0" smtClean="0">
                <a:latin typeface="Arial Narrow" panose="020B0606020202030204" pitchFamily="34" charset="0"/>
              </a:rPr>
              <a:t>graduated</a:t>
            </a:r>
            <a:r>
              <a:rPr lang="en-US" b="1" dirty="0" smtClean="0">
                <a:latin typeface="Arial Narrow" panose="020B0606020202030204" pitchFamily="34" charset="0"/>
              </a:rPr>
              <a:t>, </a:t>
            </a:r>
            <a:r>
              <a:rPr lang="en-US" b="1" dirty="0">
                <a:latin typeface="Arial Narrow" panose="020B0606020202030204" pitchFamily="34" charset="0"/>
              </a:rPr>
              <a:t>9</a:t>
            </a:r>
            <a:r>
              <a:rPr lang="en-US" b="1" dirty="0" smtClean="0">
                <a:latin typeface="Arial Narrow" panose="020B0606020202030204" pitchFamily="34" charset="0"/>
              </a:rPr>
              <a:t> ongoing</a:t>
            </a:r>
          </a:p>
          <a:p>
            <a:pPr marL="342900" indent="-342900">
              <a:buFont typeface="Arial" panose="020B0604020202020204" pitchFamily="34" charset="0"/>
              <a:buChar char="•"/>
            </a:pPr>
            <a:r>
              <a:rPr lang="en-US" b="1" dirty="0" smtClean="0">
                <a:latin typeface="Arial Narrow" panose="020B0606020202030204" pitchFamily="34" charset="0"/>
              </a:rPr>
              <a:t>170+ research papers, 3 books</a:t>
            </a:r>
          </a:p>
        </p:txBody>
      </p:sp>
      <p:sp>
        <p:nvSpPr>
          <p:cNvPr id="28" name="TextBox 27"/>
          <p:cNvSpPr txBox="1"/>
          <p:nvPr/>
        </p:nvSpPr>
        <p:spPr>
          <a:xfrm>
            <a:off x="4323470" y="2521328"/>
            <a:ext cx="3701100" cy="1323439"/>
          </a:xfrm>
          <a:prstGeom prst="rect">
            <a:avLst/>
          </a:prstGeom>
          <a:noFill/>
        </p:spPr>
        <p:txBody>
          <a:bodyPr wrap="square" rtlCol="0">
            <a:spAutoFit/>
          </a:bodyPr>
          <a:lstStyle/>
          <a:p>
            <a:pPr marL="342900" indent="-342900">
              <a:buFont typeface="Arial" panose="020B0604020202020204" pitchFamily="34" charset="0"/>
              <a:buChar char="•"/>
            </a:pPr>
            <a:r>
              <a:rPr lang="en-US" b="1" dirty="0" smtClean="0">
                <a:latin typeface="Arial Narrow" panose="020B0606020202030204" pitchFamily="34" charset="0"/>
              </a:rPr>
              <a:t>Decision Procedures</a:t>
            </a:r>
          </a:p>
          <a:p>
            <a:pPr marL="342900" indent="-342900">
              <a:buFont typeface="Arial" panose="020B0604020202020204" pitchFamily="34" charset="0"/>
              <a:buChar char="•"/>
            </a:pPr>
            <a:r>
              <a:rPr lang="en-US" b="1" dirty="0" smtClean="0">
                <a:latin typeface="Arial Narrow" panose="020B0606020202030204" pitchFamily="34" charset="0"/>
              </a:rPr>
              <a:t>Hardware Verification</a:t>
            </a:r>
          </a:p>
          <a:p>
            <a:pPr marL="342900" indent="-342900">
              <a:buFont typeface="Arial" panose="020B0604020202020204" pitchFamily="34" charset="0"/>
              <a:buChar char="•"/>
            </a:pPr>
            <a:r>
              <a:rPr lang="en-US" b="1" dirty="0" smtClean="0">
                <a:latin typeface="Arial Narrow" panose="020B0606020202030204" pitchFamily="34" charset="0"/>
              </a:rPr>
              <a:t>Performance verification</a:t>
            </a:r>
          </a:p>
          <a:p>
            <a:pPr marL="857250" lvl="1" indent="-342900">
              <a:buFont typeface="Arial" panose="020B0604020202020204" pitchFamily="34" charset="0"/>
              <a:buChar char="•"/>
            </a:pPr>
            <a:r>
              <a:rPr lang="en-US" b="1" dirty="0" smtClean="0">
                <a:latin typeface="Arial Narrow" panose="020B0606020202030204" pitchFamily="34" charset="0"/>
              </a:rPr>
              <a:t>Power, Reliability, Timing</a:t>
            </a:r>
          </a:p>
        </p:txBody>
      </p:sp>
      <p:pic>
        <p:nvPicPr>
          <p:cNvPr id="29" name="Picture 28"/>
          <p:cNvPicPr>
            <a:picLocks noChangeAspect="1"/>
          </p:cNvPicPr>
          <p:nvPr/>
        </p:nvPicPr>
        <p:blipFill rotWithShape="1">
          <a:blip r:embed="rId16"/>
          <a:srcRect t="11317" r="2028" b="43228"/>
          <a:stretch/>
        </p:blipFill>
        <p:spPr>
          <a:xfrm>
            <a:off x="509426" y="140321"/>
            <a:ext cx="8958547" cy="2286000"/>
          </a:xfrm>
          <a:prstGeom prst="rect">
            <a:avLst/>
          </a:prstGeom>
        </p:spPr>
      </p:pic>
      <p:sp>
        <p:nvSpPr>
          <p:cNvPr id="32" name="Title 5"/>
          <p:cNvSpPr txBox="1">
            <a:spLocks/>
          </p:cNvSpPr>
          <p:nvPr/>
        </p:nvSpPr>
        <p:spPr>
          <a:xfrm rot="19922626">
            <a:off x="9050916" y="1948636"/>
            <a:ext cx="3170234" cy="826229"/>
          </a:xfrm>
          <a:prstGeom prst="rect">
            <a:avLst/>
          </a:prstGeom>
        </p:spPr>
        <p:txBody>
          <a:bodyPr>
            <a:normAutofit fontScale="67500" lnSpcReduction="20000"/>
          </a:bodyPr>
          <a:lstStyle>
            <a:lvl1pPr algn="l" defTabSz="1028700" rtl="0" eaLnBrk="1" latinLnBrk="0" hangingPunct="1">
              <a:spcBef>
                <a:spcPct val="0"/>
              </a:spcBef>
              <a:buNone/>
              <a:defRPr sz="4100" b="1" kern="1200" cap="none" spc="-68" baseline="0">
                <a:solidFill>
                  <a:schemeClr val="tx2"/>
                </a:solidFill>
                <a:latin typeface="Arial Narrow" panose="020B0606020202030204" pitchFamily="34" charset="0"/>
                <a:ea typeface="+mj-ea"/>
                <a:cs typeface="+mj-cs"/>
              </a:defRPr>
            </a:lvl1pPr>
          </a:lstStyle>
          <a:p>
            <a:pPr algn="ctr"/>
            <a:r>
              <a:rPr lang="en-IN" dirty="0" smtClean="0"/>
              <a:t>We prove the safety of tomorrow’s designs !!</a:t>
            </a:r>
            <a:endParaRPr lang="en-IN" dirty="0"/>
          </a:p>
        </p:txBody>
      </p:sp>
      <p:sp>
        <p:nvSpPr>
          <p:cNvPr id="34" name="TextBox 33"/>
          <p:cNvSpPr txBox="1"/>
          <p:nvPr/>
        </p:nvSpPr>
        <p:spPr>
          <a:xfrm>
            <a:off x="7069410" y="6060241"/>
            <a:ext cx="5062604" cy="1015663"/>
          </a:xfrm>
          <a:prstGeom prst="rect">
            <a:avLst/>
          </a:prstGeom>
          <a:noFill/>
        </p:spPr>
        <p:txBody>
          <a:bodyPr wrap="none" rtlCol="0">
            <a:spAutoFit/>
          </a:bodyPr>
          <a:lstStyle/>
          <a:p>
            <a:r>
              <a:rPr lang="en-US" b="1" dirty="0" smtClean="0">
                <a:latin typeface="Arial Narrow" panose="020B0606020202030204" pitchFamily="34" charset="0"/>
              </a:rPr>
              <a:t>Contacts:</a:t>
            </a:r>
          </a:p>
          <a:p>
            <a:pPr lvl="1"/>
            <a:r>
              <a:rPr lang="en-US" b="1" dirty="0" smtClean="0">
                <a:latin typeface="Arial Narrow" panose="020B0606020202030204" pitchFamily="34" charset="0"/>
              </a:rPr>
              <a:t>Pallab Dasgupta: </a:t>
            </a:r>
            <a:r>
              <a:rPr lang="en-US" b="1" dirty="0" smtClean="0">
                <a:solidFill>
                  <a:srgbClr val="C00000"/>
                </a:solidFill>
                <a:latin typeface="Arial Narrow" panose="020B0606020202030204" pitchFamily="34" charset="0"/>
              </a:rPr>
              <a:t>pallab@cse.iitkgp.ernet.in</a:t>
            </a:r>
          </a:p>
          <a:p>
            <a:pPr lvl="1"/>
            <a:r>
              <a:rPr lang="en-US" b="1" dirty="0" err="1" smtClean="0">
                <a:latin typeface="Arial Narrow" panose="020B0606020202030204" pitchFamily="34" charset="0"/>
              </a:rPr>
              <a:t>Soumyajit</a:t>
            </a:r>
            <a:r>
              <a:rPr lang="en-US" b="1" dirty="0" smtClean="0">
                <a:latin typeface="Arial Narrow" panose="020B0606020202030204" pitchFamily="34" charset="0"/>
              </a:rPr>
              <a:t> </a:t>
            </a:r>
            <a:r>
              <a:rPr lang="en-US" b="1" dirty="0" err="1" smtClean="0">
                <a:latin typeface="Arial Narrow" panose="020B0606020202030204" pitchFamily="34" charset="0"/>
              </a:rPr>
              <a:t>Dey</a:t>
            </a:r>
            <a:r>
              <a:rPr lang="en-US" b="1" dirty="0" smtClean="0">
                <a:latin typeface="Arial Narrow" panose="020B0606020202030204" pitchFamily="34" charset="0"/>
              </a:rPr>
              <a:t>: </a:t>
            </a:r>
            <a:r>
              <a:rPr lang="en-US" b="1" dirty="0" smtClean="0">
                <a:solidFill>
                  <a:srgbClr val="C00000"/>
                </a:solidFill>
                <a:latin typeface="Arial Narrow" panose="020B0606020202030204" pitchFamily="34" charset="0"/>
              </a:rPr>
              <a:t>soumya@cse.iitkgp.ernet.in</a:t>
            </a:r>
            <a:endParaRPr lang="en-US" b="1" dirty="0">
              <a:solidFill>
                <a:srgbClr val="C00000"/>
              </a:solidFill>
              <a:latin typeface="Arial Narrow" panose="020B0606020202030204" pitchFamily="34" charset="0"/>
            </a:endParaRPr>
          </a:p>
        </p:txBody>
      </p:sp>
    </p:spTree>
    <p:extLst>
      <p:ext uri="{BB962C8B-B14F-4D97-AF65-F5344CB8AC3E}">
        <p14:creationId xmlns:p14="http://schemas.microsoft.com/office/powerpoint/2010/main" val="3528134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144617"/>
            <a:fld id="{81D60167-4931-47E6-BA6A-407CBD079E47}" type="slidenum">
              <a:rPr dirty="0"/>
              <a:pPr marL="144617"/>
              <a:t>5</a:t>
            </a:fld>
            <a:endParaRPr dirty="0"/>
          </a:p>
        </p:txBody>
      </p:sp>
      <p:grpSp>
        <p:nvGrpSpPr>
          <p:cNvPr id="12" name="Group 11"/>
          <p:cNvGrpSpPr/>
          <p:nvPr/>
        </p:nvGrpSpPr>
        <p:grpSpPr>
          <a:xfrm>
            <a:off x="509669" y="1887374"/>
            <a:ext cx="5025611" cy="3449884"/>
            <a:chOff x="2998914" y="2246330"/>
            <a:chExt cx="5025611" cy="3449884"/>
          </a:xfrm>
        </p:grpSpPr>
        <p:sp>
          <p:nvSpPr>
            <p:cNvPr id="2" name="object 2"/>
            <p:cNvSpPr/>
            <p:nvPr/>
          </p:nvSpPr>
          <p:spPr>
            <a:xfrm>
              <a:off x="2998914" y="2246330"/>
              <a:ext cx="5025611" cy="3449884"/>
            </a:xfrm>
            <a:prstGeom prst="rect">
              <a:avLst/>
            </a:prstGeom>
            <a:blipFill>
              <a:blip r:embed="rId3" cstate="print"/>
              <a:stretch>
                <a:fillRect/>
              </a:stretch>
            </a:blipFill>
          </p:spPr>
          <p:txBody>
            <a:bodyPr wrap="square" lIns="0" tIns="0" rIns="0" bIns="0" rtlCol="0"/>
            <a:lstStyle/>
            <a:p>
              <a:endParaRPr b="1" dirty="0">
                <a:latin typeface="Arial Narrow" panose="020B0606020202030204" pitchFamily="34" charset="0"/>
              </a:endParaRPr>
            </a:p>
          </p:txBody>
        </p:sp>
        <p:sp>
          <p:nvSpPr>
            <p:cNvPr id="3" name="object 3"/>
            <p:cNvSpPr txBox="1"/>
            <p:nvPr/>
          </p:nvSpPr>
          <p:spPr>
            <a:xfrm>
              <a:off x="4969543" y="4972050"/>
              <a:ext cx="1102644" cy="615553"/>
            </a:xfrm>
            <a:prstGeom prst="rect">
              <a:avLst/>
            </a:prstGeom>
          </p:spPr>
          <p:txBody>
            <a:bodyPr vert="horz" wrap="square" lIns="0" tIns="0" rIns="0" bIns="0" rtlCol="0">
              <a:spAutoFit/>
            </a:bodyPr>
            <a:lstStyle/>
            <a:p>
              <a:pPr marL="72611" marR="4841" indent="-61114"/>
              <a:r>
                <a:rPr b="1" dirty="0">
                  <a:latin typeface="Arial Narrow" panose="020B0606020202030204" pitchFamily="34" charset="0"/>
                  <a:cs typeface="Arial"/>
                </a:rPr>
                <a:t>I</a:t>
              </a:r>
              <a:r>
                <a:rPr b="1" spc="-5" dirty="0">
                  <a:latin typeface="Arial Narrow" panose="020B0606020202030204" pitchFamily="34" charset="0"/>
                  <a:cs typeface="Arial"/>
                </a:rPr>
                <a:t>n</a:t>
              </a:r>
              <a:r>
                <a:rPr b="1" dirty="0">
                  <a:latin typeface="Arial Narrow" panose="020B0606020202030204" pitchFamily="34" charset="0"/>
                  <a:cs typeface="Arial"/>
                </a:rPr>
                <a:t>c</a:t>
              </a:r>
              <a:r>
                <a:rPr b="1" spc="-5" dirty="0">
                  <a:latin typeface="Arial Narrow" panose="020B0606020202030204" pitchFamily="34" charset="0"/>
                  <a:cs typeface="Arial"/>
                </a:rPr>
                <a:t>o</a:t>
              </a:r>
              <a:r>
                <a:rPr b="1" dirty="0">
                  <a:latin typeface="Arial Narrow" panose="020B0606020202030204" pitchFamily="34" charset="0"/>
                  <a:cs typeface="Arial"/>
                </a:rPr>
                <a:t>rr</a:t>
              </a:r>
              <a:r>
                <a:rPr b="1" spc="-5" dirty="0">
                  <a:latin typeface="Arial Narrow" panose="020B0606020202030204" pitchFamily="34" charset="0"/>
                  <a:cs typeface="Arial"/>
                </a:rPr>
                <a:t>e</a:t>
              </a:r>
              <a:r>
                <a:rPr b="1" dirty="0">
                  <a:latin typeface="Arial Narrow" panose="020B0606020202030204" pitchFamily="34" charset="0"/>
                  <a:cs typeface="Arial"/>
                </a:rPr>
                <a:t>ct</a:t>
              </a:r>
              <a:r>
                <a:rPr b="1" spc="5" dirty="0">
                  <a:latin typeface="Arial Narrow" panose="020B0606020202030204" pitchFamily="34" charset="0"/>
                  <a:cs typeface="Arial"/>
                </a:rPr>
                <a:t> </a:t>
              </a:r>
              <a:r>
                <a:rPr b="1" dirty="0">
                  <a:latin typeface="Arial Narrow" panose="020B0606020202030204" pitchFamily="34" charset="0"/>
                  <a:cs typeface="Arial"/>
                </a:rPr>
                <a:t>/ </a:t>
              </a:r>
              <a:r>
                <a:rPr b="1" spc="-5" dirty="0">
                  <a:latin typeface="Arial Narrow" panose="020B0606020202030204" pitchFamily="34" charset="0"/>
                  <a:cs typeface="Arial"/>
                </a:rPr>
                <a:t>Un</a:t>
              </a:r>
              <a:r>
                <a:rPr b="1" dirty="0">
                  <a:latin typeface="Arial Narrow" panose="020B0606020202030204" pitchFamily="34" charset="0"/>
                  <a:cs typeface="Arial"/>
                </a:rPr>
                <a:t>k</a:t>
              </a:r>
              <a:r>
                <a:rPr b="1" spc="-5" dirty="0">
                  <a:latin typeface="Arial Narrow" panose="020B0606020202030204" pitchFamily="34" charset="0"/>
                  <a:cs typeface="Arial"/>
                </a:rPr>
                <a:t>n</a:t>
              </a:r>
              <a:r>
                <a:rPr b="1" spc="14" dirty="0">
                  <a:latin typeface="Arial Narrow" panose="020B0606020202030204" pitchFamily="34" charset="0"/>
                  <a:cs typeface="Arial"/>
                </a:rPr>
                <a:t>o</a:t>
              </a:r>
              <a:r>
                <a:rPr b="1" spc="-29" dirty="0">
                  <a:latin typeface="Arial Narrow" panose="020B0606020202030204" pitchFamily="34" charset="0"/>
                  <a:cs typeface="Arial"/>
                </a:rPr>
                <a:t>w</a:t>
              </a:r>
              <a:r>
                <a:rPr b="1" dirty="0">
                  <a:latin typeface="Arial Narrow" panose="020B0606020202030204" pitchFamily="34" charset="0"/>
                  <a:cs typeface="Arial"/>
                </a:rPr>
                <a:t>n</a:t>
              </a:r>
            </a:p>
          </p:txBody>
        </p:sp>
        <p:sp>
          <p:nvSpPr>
            <p:cNvPr id="4" name="object 4"/>
            <p:cNvSpPr txBox="1"/>
            <p:nvPr/>
          </p:nvSpPr>
          <p:spPr>
            <a:xfrm>
              <a:off x="3328987" y="3676650"/>
              <a:ext cx="1092694" cy="615553"/>
            </a:xfrm>
            <a:prstGeom prst="rect">
              <a:avLst/>
            </a:prstGeom>
          </p:spPr>
          <p:txBody>
            <a:bodyPr vert="horz" wrap="square" lIns="0" tIns="0" rIns="0" bIns="0" rtlCol="0">
              <a:spAutoFit/>
            </a:bodyPr>
            <a:lstStyle/>
            <a:p>
              <a:pPr marL="12102" marR="4841" indent="5446"/>
              <a:r>
                <a:rPr b="1" spc="-5" dirty="0">
                  <a:latin typeface="Arial Narrow" panose="020B0606020202030204" pitchFamily="34" charset="0"/>
                  <a:cs typeface="Arial"/>
                </a:rPr>
                <a:t>Re</a:t>
              </a:r>
              <a:r>
                <a:rPr b="1" dirty="0">
                  <a:latin typeface="Arial Narrow" panose="020B0606020202030204" pitchFamily="34" charset="0"/>
                  <a:cs typeface="Arial"/>
                </a:rPr>
                <a:t>v</a:t>
              </a:r>
              <a:r>
                <a:rPr b="1" spc="-5" dirty="0">
                  <a:latin typeface="Arial Narrow" panose="020B0606020202030204" pitchFamily="34" charset="0"/>
                  <a:cs typeface="Arial"/>
                </a:rPr>
                <a:t>i</a:t>
              </a:r>
              <a:r>
                <a:rPr b="1" dirty="0">
                  <a:latin typeface="Arial Narrow" panose="020B0606020202030204" pitchFamily="34" charset="0"/>
                  <a:cs typeface="Arial"/>
                </a:rPr>
                <a:t>se </a:t>
              </a:r>
              <a:r>
                <a:rPr b="1" spc="-5" dirty="0">
                  <a:latin typeface="Arial Narrow" panose="020B0606020202030204" pitchFamily="34" charset="0"/>
                  <a:cs typeface="Arial"/>
                </a:rPr>
                <a:t>De</a:t>
              </a:r>
              <a:r>
                <a:rPr b="1" dirty="0">
                  <a:latin typeface="Arial Narrow" panose="020B0606020202030204" pitchFamily="34" charset="0"/>
                  <a:cs typeface="Arial"/>
                </a:rPr>
                <a:t>s</a:t>
              </a:r>
              <a:r>
                <a:rPr b="1" spc="-5" dirty="0">
                  <a:latin typeface="Arial Narrow" panose="020B0606020202030204" pitchFamily="34" charset="0"/>
                  <a:cs typeface="Arial"/>
                </a:rPr>
                <a:t>i</a:t>
              </a:r>
              <a:r>
                <a:rPr b="1" spc="5" dirty="0">
                  <a:latin typeface="Arial Narrow" panose="020B0606020202030204" pitchFamily="34" charset="0"/>
                  <a:cs typeface="Arial"/>
                </a:rPr>
                <a:t>g</a:t>
              </a:r>
              <a:r>
                <a:rPr b="1" dirty="0">
                  <a:latin typeface="Arial Narrow" panose="020B0606020202030204" pitchFamily="34" charset="0"/>
                  <a:cs typeface="Arial"/>
                </a:rPr>
                <a:t>n</a:t>
              </a:r>
            </a:p>
          </p:txBody>
        </p:sp>
        <p:sp>
          <p:nvSpPr>
            <p:cNvPr id="6" name="object 6"/>
            <p:cNvSpPr txBox="1"/>
            <p:nvPr/>
          </p:nvSpPr>
          <p:spPr>
            <a:xfrm>
              <a:off x="5036347" y="2305050"/>
              <a:ext cx="857451" cy="615553"/>
            </a:xfrm>
            <a:prstGeom prst="rect">
              <a:avLst/>
            </a:prstGeom>
          </p:spPr>
          <p:txBody>
            <a:bodyPr vert="horz" wrap="square" lIns="0" tIns="0" rIns="0" bIns="0" rtlCol="0">
              <a:spAutoFit/>
            </a:bodyPr>
            <a:lstStyle/>
            <a:p>
              <a:pPr marL="96210" marR="4841" indent="-84713"/>
              <a:r>
                <a:rPr b="1" spc="10" dirty="0" smtClean="0">
                  <a:latin typeface="Arial Narrow" panose="020B0606020202030204" pitchFamily="34" charset="0"/>
                  <a:cs typeface="Arial"/>
                </a:rPr>
                <a:t>S</a:t>
              </a:r>
              <a:r>
                <a:rPr b="1" spc="-24" dirty="0" smtClean="0">
                  <a:latin typeface="Arial Narrow" panose="020B0606020202030204" pitchFamily="34" charset="0"/>
                  <a:cs typeface="Arial"/>
                </a:rPr>
                <a:t>y</a:t>
              </a:r>
              <a:r>
                <a:rPr b="1" dirty="0" smtClean="0">
                  <a:latin typeface="Arial Narrow" panose="020B0606020202030204" pitchFamily="34" charset="0"/>
                  <a:cs typeface="Arial"/>
                </a:rPr>
                <a:t>st</a:t>
              </a:r>
              <a:r>
                <a:rPr b="1" spc="-5" dirty="0" smtClean="0">
                  <a:latin typeface="Arial Narrow" panose="020B0606020202030204" pitchFamily="34" charset="0"/>
                  <a:cs typeface="Arial"/>
                </a:rPr>
                <a:t>e</a:t>
              </a:r>
              <a:r>
                <a:rPr b="1" dirty="0" smtClean="0">
                  <a:latin typeface="Arial Narrow" panose="020B0606020202030204" pitchFamily="34" charset="0"/>
                  <a:cs typeface="Arial"/>
                </a:rPr>
                <a:t>m</a:t>
              </a:r>
              <a:r>
                <a:rPr lang="en-US" b="1" dirty="0" smtClean="0">
                  <a:latin typeface="Arial Narrow" panose="020B0606020202030204" pitchFamily="34" charset="0"/>
                  <a:cs typeface="Arial"/>
                </a:rPr>
                <a:t> Model</a:t>
              </a:r>
              <a:endParaRPr b="1" dirty="0">
                <a:latin typeface="Arial Narrow" panose="020B0606020202030204" pitchFamily="34" charset="0"/>
                <a:cs typeface="Arial"/>
              </a:endParaRPr>
            </a:p>
          </p:txBody>
        </p:sp>
        <p:sp>
          <p:nvSpPr>
            <p:cNvPr id="7" name="object 7"/>
            <p:cNvSpPr txBox="1"/>
            <p:nvPr/>
          </p:nvSpPr>
          <p:spPr>
            <a:xfrm>
              <a:off x="6640968" y="2305050"/>
              <a:ext cx="1361619" cy="615553"/>
            </a:xfrm>
            <a:prstGeom prst="rect">
              <a:avLst/>
            </a:prstGeom>
          </p:spPr>
          <p:txBody>
            <a:bodyPr vert="horz" wrap="square" lIns="0" tIns="0" rIns="0" bIns="0" rtlCol="0">
              <a:spAutoFit/>
            </a:bodyPr>
            <a:lstStyle/>
            <a:p>
              <a:pPr marL="12102" marR="4841" indent="245062"/>
              <a:r>
                <a:rPr b="1" dirty="0">
                  <a:latin typeface="Arial Narrow" panose="020B0606020202030204" pitchFamily="34" charset="0"/>
                  <a:cs typeface="Arial"/>
                </a:rPr>
                <a:t>F</a:t>
              </a:r>
              <a:r>
                <a:rPr b="1" spc="-5" dirty="0">
                  <a:latin typeface="Arial Narrow" panose="020B0606020202030204" pitchFamily="34" charset="0"/>
                  <a:cs typeface="Arial"/>
                </a:rPr>
                <a:t>o</a:t>
              </a:r>
              <a:r>
                <a:rPr b="1" dirty="0">
                  <a:latin typeface="Arial Narrow" panose="020B0606020202030204" pitchFamily="34" charset="0"/>
                  <a:cs typeface="Arial"/>
                </a:rPr>
                <a:t>rm</a:t>
              </a:r>
              <a:r>
                <a:rPr b="1" spc="-5" dirty="0">
                  <a:latin typeface="Arial Narrow" panose="020B0606020202030204" pitchFamily="34" charset="0"/>
                  <a:cs typeface="Arial"/>
                </a:rPr>
                <a:t>a</a:t>
              </a:r>
              <a:r>
                <a:rPr b="1" dirty="0">
                  <a:latin typeface="Arial Narrow" panose="020B0606020202030204" pitchFamily="34" charset="0"/>
                  <a:cs typeface="Arial"/>
                </a:rPr>
                <a:t>l </a:t>
              </a:r>
              <a:r>
                <a:rPr b="1" spc="-5" dirty="0">
                  <a:latin typeface="Arial Narrow" panose="020B0606020202030204" pitchFamily="34" charset="0"/>
                  <a:cs typeface="Arial"/>
                </a:rPr>
                <a:t>Spe</a:t>
              </a:r>
              <a:r>
                <a:rPr b="1" dirty="0">
                  <a:latin typeface="Arial Narrow" panose="020B0606020202030204" pitchFamily="34" charset="0"/>
                  <a:cs typeface="Arial"/>
                </a:rPr>
                <a:t>c</a:t>
              </a:r>
              <a:r>
                <a:rPr b="1" spc="-5" dirty="0">
                  <a:latin typeface="Arial Narrow" panose="020B0606020202030204" pitchFamily="34" charset="0"/>
                  <a:cs typeface="Arial"/>
                </a:rPr>
                <a:t>i</a:t>
              </a:r>
              <a:r>
                <a:rPr b="1" dirty="0">
                  <a:latin typeface="Arial Narrow" panose="020B0606020202030204" pitchFamily="34" charset="0"/>
                  <a:cs typeface="Arial"/>
                </a:rPr>
                <a:t>f</a:t>
              </a:r>
              <a:r>
                <a:rPr b="1" spc="-5" dirty="0">
                  <a:latin typeface="Arial Narrow" panose="020B0606020202030204" pitchFamily="34" charset="0"/>
                  <a:cs typeface="Arial"/>
                </a:rPr>
                <a:t>i</a:t>
              </a:r>
              <a:r>
                <a:rPr b="1" dirty="0">
                  <a:latin typeface="Arial Narrow" panose="020B0606020202030204" pitchFamily="34" charset="0"/>
                  <a:cs typeface="Arial"/>
                </a:rPr>
                <a:t>c</a:t>
              </a:r>
              <a:r>
                <a:rPr b="1" spc="-5" dirty="0">
                  <a:latin typeface="Arial Narrow" panose="020B0606020202030204" pitchFamily="34" charset="0"/>
                  <a:cs typeface="Arial"/>
                </a:rPr>
                <a:t>a</a:t>
              </a:r>
              <a:r>
                <a:rPr b="1" dirty="0">
                  <a:latin typeface="Arial Narrow" panose="020B0606020202030204" pitchFamily="34" charset="0"/>
                  <a:cs typeface="Arial"/>
                </a:rPr>
                <a:t>t</a:t>
              </a:r>
              <a:r>
                <a:rPr b="1" spc="5" dirty="0">
                  <a:latin typeface="Arial Narrow" panose="020B0606020202030204" pitchFamily="34" charset="0"/>
                  <a:cs typeface="Arial"/>
                </a:rPr>
                <a:t>i</a:t>
              </a:r>
              <a:r>
                <a:rPr b="1" spc="-5" dirty="0">
                  <a:latin typeface="Arial Narrow" panose="020B0606020202030204" pitchFamily="34" charset="0"/>
                  <a:cs typeface="Arial"/>
                </a:rPr>
                <a:t>o</a:t>
              </a:r>
              <a:r>
                <a:rPr b="1" dirty="0">
                  <a:latin typeface="Arial Narrow" panose="020B0606020202030204" pitchFamily="34" charset="0"/>
                  <a:cs typeface="Arial"/>
                </a:rPr>
                <a:t>n</a:t>
              </a:r>
            </a:p>
          </p:txBody>
        </p:sp>
        <p:sp>
          <p:nvSpPr>
            <p:cNvPr id="8" name="object 8"/>
            <p:cNvSpPr txBox="1"/>
            <p:nvPr/>
          </p:nvSpPr>
          <p:spPr>
            <a:xfrm>
              <a:off x="6834187" y="5124450"/>
              <a:ext cx="903375" cy="307777"/>
            </a:xfrm>
            <a:prstGeom prst="rect">
              <a:avLst/>
            </a:prstGeom>
          </p:spPr>
          <p:txBody>
            <a:bodyPr vert="horz" wrap="square" lIns="0" tIns="0" rIns="0" bIns="0" rtlCol="0">
              <a:spAutoFit/>
            </a:bodyPr>
            <a:lstStyle/>
            <a:p>
              <a:pPr marL="12102"/>
              <a:r>
                <a:rPr b="1" spc="-5" dirty="0">
                  <a:latin typeface="Arial Narrow" panose="020B0606020202030204" pitchFamily="34" charset="0"/>
                  <a:cs typeface="Arial"/>
                </a:rPr>
                <a:t>Co</a:t>
              </a:r>
              <a:r>
                <a:rPr b="1" dirty="0">
                  <a:latin typeface="Arial Narrow" panose="020B0606020202030204" pitchFamily="34" charset="0"/>
                  <a:cs typeface="Arial"/>
                </a:rPr>
                <a:t>rr</a:t>
              </a:r>
              <a:r>
                <a:rPr b="1" spc="-5" dirty="0">
                  <a:latin typeface="Arial Narrow" panose="020B0606020202030204" pitchFamily="34" charset="0"/>
                  <a:cs typeface="Arial"/>
                </a:rPr>
                <a:t>e</a:t>
              </a:r>
              <a:r>
                <a:rPr b="1" dirty="0">
                  <a:latin typeface="Arial Narrow" panose="020B0606020202030204" pitchFamily="34" charset="0"/>
                  <a:cs typeface="Arial"/>
                </a:rPr>
                <a:t>ct</a:t>
              </a:r>
            </a:p>
          </p:txBody>
        </p:sp>
        <p:sp>
          <p:nvSpPr>
            <p:cNvPr id="9" name="object 9"/>
            <p:cNvSpPr txBox="1"/>
            <p:nvPr/>
          </p:nvSpPr>
          <p:spPr>
            <a:xfrm>
              <a:off x="5778471" y="3650377"/>
              <a:ext cx="1350356" cy="615553"/>
            </a:xfrm>
            <a:prstGeom prst="rect">
              <a:avLst/>
            </a:prstGeom>
          </p:spPr>
          <p:txBody>
            <a:bodyPr vert="horz" wrap="square" lIns="0" tIns="0" rIns="0" bIns="0" rtlCol="0">
              <a:spAutoFit/>
            </a:bodyPr>
            <a:lstStyle/>
            <a:p>
              <a:pPr marL="12102" marR="4841" indent="58089"/>
              <a:r>
                <a:rPr b="1" spc="-5" dirty="0">
                  <a:latin typeface="Arial Narrow" panose="020B0606020202030204" pitchFamily="34" charset="0"/>
                  <a:cs typeface="Arial"/>
                </a:rPr>
                <a:t>Ve</a:t>
              </a:r>
              <a:r>
                <a:rPr b="1" dirty="0">
                  <a:latin typeface="Arial Narrow" panose="020B0606020202030204" pitchFamily="34" charset="0"/>
                  <a:cs typeface="Arial"/>
                </a:rPr>
                <a:t>r</a:t>
              </a:r>
              <a:r>
                <a:rPr b="1" spc="-5" dirty="0">
                  <a:latin typeface="Arial Narrow" panose="020B0606020202030204" pitchFamily="34" charset="0"/>
                  <a:cs typeface="Arial"/>
                </a:rPr>
                <a:t>i</a:t>
              </a:r>
              <a:r>
                <a:rPr b="1" dirty="0">
                  <a:latin typeface="Arial Narrow" panose="020B0606020202030204" pitchFamily="34" charset="0"/>
                  <a:cs typeface="Arial"/>
                </a:rPr>
                <a:t>f</a:t>
              </a:r>
              <a:r>
                <a:rPr b="1" spc="-5" dirty="0">
                  <a:latin typeface="Arial Narrow" panose="020B0606020202030204" pitchFamily="34" charset="0"/>
                  <a:cs typeface="Arial"/>
                </a:rPr>
                <a:t>i</a:t>
              </a:r>
              <a:r>
                <a:rPr b="1" dirty="0">
                  <a:latin typeface="Arial Narrow" panose="020B0606020202030204" pitchFamily="34" charset="0"/>
                  <a:cs typeface="Arial"/>
                </a:rPr>
                <a:t>c</a:t>
              </a:r>
              <a:r>
                <a:rPr b="1" spc="-5" dirty="0">
                  <a:latin typeface="Arial Narrow" panose="020B0606020202030204" pitchFamily="34" charset="0"/>
                  <a:cs typeface="Arial"/>
                </a:rPr>
                <a:t>a</a:t>
              </a:r>
              <a:r>
                <a:rPr b="1" dirty="0">
                  <a:latin typeface="Arial Narrow" panose="020B0606020202030204" pitchFamily="34" charset="0"/>
                  <a:cs typeface="Arial"/>
                </a:rPr>
                <a:t>t</a:t>
              </a:r>
              <a:r>
                <a:rPr b="1" spc="-5" dirty="0">
                  <a:latin typeface="Arial Narrow" panose="020B0606020202030204" pitchFamily="34" charset="0"/>
                  <a:cs typeface="Arial"/>
                </a:rPr>
                <a:t>i</a:t>
              </a:r>
              <a:r>
                <a:rPr b="1" spc="5" dirty="0">
                  <a:latin typeface="Arial Narrow" panose="020B0606020202030204" pitchFamily="34" charset="0"/>
                  <a:cs typeface="Arial"/>
                </a:rPr>
                <a:t>o</a:t>
              </a:r>
              <a:r>
                <a:rPr b="1" dirty="0">
                  <a:latin typeface="Arial Narrow" panose="020B0606020202030204" pitchFamily="34" charset="0"/>
                  <a:cs typeface="Arial"/>
                </a:rPr>
                <a:t>n (</a:t>
              </a:r>
              <a:r>
                <a:rPr b="1" spc="-5" dirty="0">
                  <a:latin typeface="Arial Narrow" panose="020B0606020202030204" pitchFamily="34" charset="0"/>
                  <a:cs typeface="Arial"/>
                </a:rPr>
                <a:t>algo</a:t>
              </a:r>
              <a:r>
                <a:rPr b="1" spc="10" dirty="0">
                  <a:latin typeface="Arial Narrow" panose="020B0606020202030204" pitchFamily="34" charset="0"/>
                  <a:cs typeface="Arial"/>
                </a:rPr>
                <a:t>r</a:t>
              </a:r>
              <a:r>
                <a:rPr b="1" spc="-5" dirty="0">
                  <a:latin typeface="Arial Narrow" panose="020B0606020202030204" pitchFamily="34" charset="0"/>
                  <a:cs typeface="Arial"/>
                </a:rPr>
                <a:t>i</a:t>
              </a:r>
              <a:r>
                <a:rPr b="1" dirty="0">
                  <a:latin typeface="Arial Narrow" panose="020B0606020202030204" pitchFamily="34" charset="0"/>
                  <a:cs typeface="Arial"/>
                </a:rPr>
                <a:t>t</a:t>
              </a:r>
              <a:r>
                <a:rPr b="1" spc="-5" dirty="0">
                  <a:latin typeface="Arial Narrow" panose="020B0606020202030204" pitchFamily="34" charset="0"/>
                  <a:cs typeface="Arial"/>
                </a:rPr>
                <a:t>h</a:t>
              </a:r>
              <a:r>
                <a:rPr b="1" dirty="0">
                  <a:latin typeface="Arial Narrow" panose="020B0606020202030204" pitchFamily="34" charset="0"/>
                  <a:cs typeface="Arial"/>
                </a:rPr>
                <a:t>m</a:t>
              </a:r>
              <a:r>
                <a:rPr b="1" spc="-5" dirty="0">
                  <a:latin typeface="Arial Narrow" panose="020B0606020202030204" pitchFamily="34" charset="0"/>
                  <a:cs typeface="Arial"/>
                </a:rPr>
                <a:t>i</a:t>
              </a:r>
              <a:r>
                <a:rPr b="1" dirty="0">
                  <a:latin typeface="Arial Narrow" panose="020B0606020202030204" pitchFamily="34" charset="0"/>
                  <a:cs typeface="Arial"/>
                </a:rPr>
                <a:t>c)</a:t>
              </a:r>
            </a:p>
          </p:txBody>
        </p:sp>
      </p:grpSp>
      <p:sp>
        <p:nvSpPr>
          <p:cNvPr id="11" name="Title 10"/>
          <p:cNvSpPr>
            <a:spLocks noGrp="1"/>
          </p:cNvSpPr>
          <p:nvPr>
            <p:ph type="title"/>
          </p:nvPr>
        </p:nvSpPr>
        <p:spPr/>
        <p:txBody>
          <a:bodyPr>
            <a:normAutofit fontScale="90000"/>
          </a:bodyPr>
          <a:lstStyle/>
          <a:p>
            <a:r>
              <a:rPr lang="en-US" dirty="0" smtClean="0"/>
              <a:t>System Modeling and Verification</a:t>
            </a:r>
            <a:endParaRPr lang="en-US" dirty="0"/>
          </a:p>
        </p:txBody>
      </p:sp>
      <p:grpSp>
        <p:nvGrpSpPr>
          <p:cNvPr id="29" name="Group 28"/>
          <p:cNvGrpSpPr/>
          <p:nvPr/>
        </p:nvGrpSpPr>
        <p:grpSpPr>
          <a:xfrm>
            <a:off x="6716735" y="1976241"/>
            <a:ext cx="5413868" cy="3227081"/>
            <a:chOff x="585787" y="2110177"/>
            <a:chExt cx="5413868" cy="3227081"/>
          </a:xfrm>
        </p:grpSpPr>
        <p:sp>
          <p:nvSpPr>
            <p:cNvPr id="13" name="object 2"/>
            <p:cNvSpPr/>
            <p:nvPr/>
          </p:nvSpPr>
          <p:spPr>
            <a:xfrm>
              <a:off x="901415" y="2110177"/>
              <a:ext cx="5090250" cy="1602352"/>
            </a:xfrm>
            <a:custGeom>
              <a:avLst/>
              <a:gdLst/>
              <a:ahLst/>
              <a:cxnLst/>
              <a:rect l="l" t="t" r="r" b="b"/>
              <a:pathLst>
                <a:path w="5341620" h="1681479">
                  <a:moveTo>
                    <a:pt x="5189642" y="1649481"/>
                  </a:moveTo>
                  <a:lnTo>
                    <a:pt x="5189642" y="31149"/>
                  </a:lnTo>
                  <a:lnTo>
                    <a:pt x="5149461" y="14228"/>
                  </a:lnTo>
                  <a:lnTo>
                    <a:pt x="5106446" y="3653"/>
                  </a:lnTo>
                  <a:lnTo>
                    <a:pt x="5061191" y="0"/>
                  </a:lnTo>
                  <a:lnTo>
                    <a:pt x="280415" y="0"/>
                  </a:lnTo>
                  <a:lnTo>
                    <a:pt x="235160" y="3653"/>
                  </a:lnTo>
                  <a:lnTo>
                    <a:pt x="192145" y="14228"/>
                  </a:lnTo>
                  <a:lnTo>
                    <a:pt x="151965" y="31149"/>
                  </a:lnTo>
                  <a:lnTo>
                    <a:pt x="115214" y="53839"/>
                  </a:lnTo>
                  <a:lnTo>
                    <a:pt x="82486" y="81724"/>
                  </a:lnTo>
                  <a:lnTo>
                    <a:pt x="54376" y="114226"/>
                  </a:lnTo>
                  <a:lnTo>
                    <a:pt x="31478" y="150770"/>
                  </a:lnTo>
                  <a:lnTo>
                    <a:pt x="14386" y="190780"/>
                  </a:lnTo>
                  <a:lnTo>
                    <a:pt x="3695" y="233679"/>
                  </a:lnTo>
                  <a:lnTo>
                    <a:pt x="0" y="278891"/>
                  </a:lnTo>
                  <a:lnTo>
                    <a:pt x="0" y="1400543"/>
                  </a:lnTo>
                  <a:lnTo>
                    <a:pt x="3695" y="1445798"/>
                  </a:lnTo>
                  <a:lnTo>
                    <a:pt x="14386" y="1488813"/>
                  </a:lnTo>
                  <a:lnTo>
                    <a:pt x="31478" y="1528994"/>
                  </a:lnTo>
                  <a:lnTo>
                    <a:pt x="54376" y="1565745"/>
                  </a:lnTo>
                  <a:lnTo>
                    <a:pt x="82486" y="1598473"/>
                  </a:lnTo>
                  <a:lnTo>
                    <a:pt x="115214" y="1626583"/>
                  </a:lnTo>
                  <a:lnTo>
                    <a:pt x="151965" y="1649481"/>
                  </a:lnTo>
                  <a:lnTo>
                    <a:pt x="192145" y="1666573"/>
                  </a:lnTo>
                  <a:lnTo>
                    <a:pt x="235160" y="1677264"/>
                  </a:lnTo>
                  <a:lnTo>
                    <a:pt x="280415" y="1680959"/>
                  </a:lnTo>
                  <a:lnTo>
                    <a:pt x="5061191" y="1680959"/>
                  </a:lnTo>
                  <a:lnTo>
                    <a:pt x="5106446" y="1677264"/>
                  </a:lnTo>
                  <a:lnTo>
                    <a:pt x="5149461" y="1666573"/>
                  </a:lnTo>
                  <a:lnTo>
                    <a:pt x="5189642" y="1649481"/>
                  </a:lnTo>
                  <a:close/>
                </a:path>
                <a:path w="5341620" h="1681479">
                  <a:moveTo>
                    <a:pt x="5226393" y="1626583"/>
                  </a:moveTo>
                  <a:lnTo>
                    <a:pt x="5226393" y="53839"/>
                  </a:lnTo>
                  <a:lnTo>
                    <a:pt x="5208483" y="41809"/>
                  </a:lnTo>
                  <a:lnTo>
                    <a:pt x="5208483" y="1638721"/>
                  </a:lnTo>
                  <a:lnTo>
                    <a:pt x="5226393" y="1626583"/>
                  </a:lnTo>
                  <a:close/>
                </a:path>
                <a:path w="5341620" h="1681479">
                  <a:moveTo>
                    <a:pt x="5341607" y="1400543"/>
                  </a:moveTo>
                  <a:lnTo>
                    <a:pt x="5341607" y="278891"/>
                  </a:lnTo>
                  <a:lnTo>
                    <a:pt x="5340671" y="256032"/>
                  </a:lnTo>
                  <a:lnTo>
                    <a:pt x="5333403" y="211904"/>
                  </a:lnTo>
                  <a:lnTo>
                    <a:pt x="5319438" y="170378"/>
                  </a:lnTo>
                  <a:lnTo>
                    <a:pt x="5299369" y="132029"/>
                  </a:lnTo>
                  <a:lnTo>
                    <a:pt x="5273790" y="97434"/>
                  </a:lnTo>
                  <a:lnTo>
                    <a:pt x="5243297" y="67168"/>
                  </a:lnTo>
                  <a:lnTo>
                    <a:pt x="5243297" y="1613142"/>
                  </a:lnTo>
                  <a:lnTo>
                    <a:pt x="5273790" y="1582649"/>
                  </a:lnTo>
                  <a:lnTo>
                    <a:pt x="5299369" y="1547835"/>
                  </a:lnTo>
                  <a:lnTo>
                    <a:pt x="5319438" y="1509295"/>
                  </a:lnTo>
                  <a:lnTo>
                    <a:pt x="5333403" y="1467623"/>
                  </a:lnTo>
                  <a:lnTo>
                    <a:pt x="5340671" y="1423414"/>
                  </a:lnTo>
                  <a:lnTo>
                    <a:pt x="5341607" y="1400543"/>
                  </a:lnTo>
                  <a:close/>
                </a:path>
              </a:pathLst>
            </a:custGeom>
            <a:solidFill>
              <a:srgbClr val="C9E4FF"/>
            </a:solidFill>
          </p:spPr>
          <p:txBody>
            <a:bodyPr wrap="square" lIns="0" tIns="0" rIns="0" bIns="0" rtlCol="0"/>
            <a:lstStyle/>
            <a:p>
              <a:endParaRPr b="1">
                <a:latin typeface="Arial Narrow" panose="020B0606020202030204" pitchFamily="34" charset="0"/>
              </a:endParaRPr>
            </a:p>
          </p:txBody>
        </p:sp>
        <p:sp>
          <p:nvSpPr>
            <p:cNvPr id="14" name="object 3"/>
            <p:cNvSpPr/>
            <p:nvPr/>
          </p:nvSpPr>
          <p:spPr>
            <a:xfrm>
              <a:off x="901415" y="2110177"/>
              <a:ext cx="5090250" cy="1602352"/>
            </a:xfrm>
            <a:custGeom>
              <a:avLst/>
              <a:gdLst/>
              <a:ahLst/>
              <a:cxnLst/>
              <a:rect l="l" t="t" r="r" b="b"/>
              <a:pathLst>
                <a:path w="5341620" h="1681479">
                  <a:moveTo>
                    <a:pt x="280415" y="0"/>
                  </a:moveTo>
                  <a:lnTo>
                    <a:pt x="235160" y="3653"/>
                  </a:lnTo>
                  <a:lnTo>
                    <a:pt x="192145" y="14228"/>
                  </a:lnTo>
                  <a:lnTo>
                    <a:pt x="151965" y="31149"/>
                  </a:lnTo>
                  <a:lnTo>
                    <a:pt x="115214" y="53839"/>
                  </a:lnTo>
                  <a:lnTo>
                    <a:pt x="82486" y="81724"/>
                  </a:lnTo>
                  <a:lnTo>
                    <a:pt x="54376" y="114226"/>
                  </a:lnTo>
                  <a:lnTo>
                    <a:pt x="31478" y="150770"/>
                  </a:lnTo>
                  <a:lnTo>
                    <a:pt x="14386" y="190780"/>
                  </a:lnTo>
                  <a:lnTo>
                    <a:pt x="3695" y="233679"/>
                  </a:lnTo>
                  <a:lnTo>
                    <a:pt x="0" y="278891"/>
                  </a:lnTo>
                  <a:lnTo>
                    <a:pt x="0" y="1400543"/>
                  </a:lnTo>
                  <a:lnTo>
                    <a:pt x="3695" y="1445798"/>
                  </a:lnTo>
                  <a:lnTo>
                    <a:pt x="14386" y="1488813"/>
                  </a:lnTo>
                  <a:lnTo>
                    <a:pt x="31478" y="1528994"/>
                  </a:lnTo>
                  <a:lnTo>
                    <a:pt x="54376" y="1565745"/>
                  </a:lnTo>
                  <a:lnTo>
                    <a:pt x="82486" y="1598473"/>
                  </a:lnTo>
                  <a:lnTo>
                    <a:pt x="115214" y="1626583"/>
                  </a:lnTo>
                  <a:lnTo>
                    <a:pt x="151965" y="1649481"/>
                  </a:lnTo>
                  <a:lnTo>
                    <a:pt x="192145" y="1666573"/>
                  </a:lnTo>
                  <a:lnTo>
                    <a:pt x="235160" y="1677264"/>
                  </a:lnTo>
                  <a:lnTo>
                    <a:pt x="280415" y="1680959"/>
                  </a:lnTo>
                  <a:lnTo>
                    <a:pt x="5061191" y="1680959"/>
                  </a:lnTo>
                  <a:lnTo>
                    <a:pt x="5106446" y="1677264"/>
                  </a:lnTo>
                  <a:lnTo>
                    <a:pt x="5149461" y="1666573"/>
                  </a:lnTo>
                  <a:lnTo>
                    <a:pt x="5189642" y="1649481"/>
                  </a:lnTo>
                  <a:lnTo>
                    <a:pt x="5226393" y="1626583"/>
                  </a:lnTo>
                  <a:lnTo>
                    <a:pt x="5259121" y="1598473"/>
                  </a:lnTo>
                  <a:lnTo>
                    <a:pt x="5287231" y="1565745"/>
                  </a:lnTo>
                  <a:lnTo>
                    <a:pt x="5310129" y="1528994"/>
                  </a:lnTo>
                  <a:lnTo>
                    <a:pt x="5327221" y="1488813"/>
                  </a:lnTo>
                  <a:lnTo>
                    <a:pt x="5337911" y="1445798"/>
                  </a:lnTo>
                  <a:lnTo>
                    <a:pt x="5341607" y="1400543"/>
                  </a:lnTo>
                  <a:lnTo>
                    <a:pt x="5341607" y="278891"/>
                  </a:lnTo>
                  <a:lnTo>
                    <a:pt x="5337911" y="233679"/>
                  </a:lnTo>
                  <a:lnTo>
                    <a:pt x="5327221" y="190780"/>
                  </a:lnTo>
                  <a:lnTo>
                    <a:pt x="5310129" y="150770"/>
                  </a:lnTo>
                  <a:lnTo>
                    <a:pt x="5287231" y="114226"/>
                  </a:lnTo>
                  <a:lnTo>
                    <a:pt x="5259121" y="81724"/>
                  </a:lnTo>
                  <a:lnTo>
                    <a:pt x="5226393" y="53839"/>
                  </a:lnTo>
                  <a:lnTo>
                    <a:pt x="5189642" y="31149"/>
                  </a:lnTo>
                  <a:lnTo>
                    <a:pt x="5149461" y="14228"/>
                  </a:lnTo>
                  <a:lnTo>
                    <a:pt x="5106446" y="3653"/>
                  </a:lnTo>
                  <a:lnTo>
                    <a:pt x="5061191" y="0"/>
                  </a:lnTo>
                  <a:lnTo>
                    <a:pt x="280415" y="0"/>
                  </a:lnTo>
                  <a:close/>
                </a:path>
              </a:pathLst>
            </a:custGeom>
            <a:ln w="38099">
              <a:solidFill>
                <a:srgbClr val="000000"/>
              </a:solidFill>
            </a:ln>
          </p:spPr>
          <p:txBody>
            <a:bodyPr wrap="square" lIns="0" tIns="0" rIns="0" bIns="0" rtlCol="0"/>
            <a:lstStyle/>
            <a:p>
              <a:endParaRPr b="1">
                <a:latin typeface="Arial Narrow" panose="020B0606020202030204" pitchFamily="34" charset="0"/>
              </a:endParaRPr>
            </a:p>
          </p:txBody>
        </p:sp>
        <p:sp>
          <p:nvSpPr>
            <p:cNvPr id="15" name="object 5"/>
            <p:cNvSpPr/>
            <p:nvPr/>
          </p:nvSpPr>
          <p:spPr>
            <a:xfrm>
              <a:off x="1042987" y="2692543"/>
              <a:ext cx="2442229" cy="798755"/>
            </a:xfrm>
            <a:custGeom>
              <a:avLst/>
              <a:gdLst/>
              <a:ahLst/>
              <a:cxnLst/>
              <a:rect l="l" t="t" r="r" b="b"/>
              <a:pathLst>
                <a:path w="2059304" h="838200">
                  <a:moveTo>
                    <a:pt x="2058911" y="138683"/>
                  </a:moveTo>
                  <a:lnTo>
                    <a:pt x="2052255" y="96406"/>
                  </a:lnTo>
                  <a:lnTo>
                    <a:pt x="2033650" y="59311"/>
                  </a:lnTo>
                  <a:lnTo>
                    <a:pt x="2005140" y="29507"/>
                  </a:lnTo>
                  <a:lnTo>
                    <a:pt x="1968769" y="9105"/>
                  </a:lnTo>
                  <a:lnTo>
                    <a:pt x="1926581" y="215"/>
                  </a:lnTo>
                  <a:lnTo>
                    <a:pt x="140195" y="0"/>
                  </a:lnTo>
                  <a:lnTo>
                    <a:pt x="125383" y="764"/>
                  </a:lnTo>
                  <a:lnTo>
                    <a:pt x="83978" y="11605"/>
                  </a:lnTo>
                  <a:lnTo>
                    <a:pt x="48709" y="33627"/>
                  </a:lnTo>
                  <a:lnTo>
                    <a:pt x="21623" y="64720"/>
                  </a:lnTo>
                  <a:lnTo>
                    <a:pt x="4763" y="102772"/>
                  </a:lnTo>
                  <a:lnTo>
                    <a:pt x="0" y="697979"/>
                  </a:lnTo>
                  <a:lnTo>
                    <a:pt x="756" y="712715"/>
                  </a:lnTo>
                  <a:lnTo>
                    <a:pt x="11510" y="753924"/>
                  </a:lnTo>
                  <a:lnTo>
                    <a:pt x="33424" y="789076"/>
                  </a:lnTo>
                  <a:lnTo>
                    <a:pt x="64487" y="816159"/>
                  </a:lnTo>
                  <a:lnTo>
                    <a:pt x="102687" y="833161"/>
                  </a:lnTo>
                  <a:lnTo>
                    <a:pt x="1918703" y="838187"/>
                  </a:lnTo>
                  <a:lnTo>
                    <a:pt x="1933438" y="837431"/>
                  </a:lnTo>
                  <a:lnTo>
                    <a:pt x="1974646" y="826678"/>
                  </a:lnTo>
                  <a:lnTo>
                    <a:pt x="2009797" y="804765"/>
                  </a:lnTo>
                  <a:lnTo>
                    <a:pt x="2036879" y="773702"/>
                  </a:lnTo>
                  <a:lnTo>
                    <a:pt x="2053883" y="735500"/>
                  </a:lnTo>
                  <a:lnTo>
                    <a:pt x="2058911" y="138683"/>
                  </a:lnTo>
                  <a:close/>
                </a:path>
              </a:pathLst>
            </a:custGeom>
            <a:solidFill>
              <a:srgbClr val="98CCFF"/>
            </a:solidFill>
          </p:spPr>
          <p:txBody>
            <a:bodyPr wrap="square" lIns="0" tIns="0" rIns="0" bIns="0" rtlCol="0"/>
            <a:lstStyle/>
            <a:p>
              <a:endParaRPr b="1">
                <a:latin typeface="Arial Narrow" panose="020B0606020202030204" pitchFamily="34" charset="0"/>
              </a:endParaRPr>
            </a:p>
          </p:txBody>
        </p:sp>
        <p:sp>
          <p:nvSpPr>
            <p:cNvPr id="16" name="object 6"/>
            <p:cNvSpPr/>
            <p:nvPr/>
          </p:nvSpPr>
          <p:spPr>
            <a:xfrm>
              <a:off x="1042987" y="2692543"/>
              <a:ext cx="2442229" cy="798755"/>
            </a:xfrm>
            <a:custGeom>
              <a:avLst/>
              <a:gdLst/>
              <a:ahLst/>
              <a:cxnLst/>
              <a:rect l="l" t="t" r="r" b="b"/>
              <a:pathLst>
                <a:path w="2059304" h="838200">
                  <a:moveTo>
                    <a:pt x="140195" y="0"/>
                  </a:moveTo>
                  <a:lnTo>
                    <a:pt x="97199" y="6645"/>
                  </a:lnTo>
                  <a:lnTo>
                    <a:pt x="59657" y="25175"/>
                  </a:lnTo>
                  <a:lnTo>
                    <a:pt x="29616" y="53478"/>
                  </a:lnTo>
                  <a:lnTo>
                    <a:pt x="9120" y="89445"/>
                  </a:lnTo>
                  <a:lnTo>
                    <a:pt x="214" y="130965"/>
                  </a:lnTo>
                  <a:lnTo>
                    <a:pt x="0" y="697979"/>
                  </a:lnTo>
                  <a:lnTo>
                    <a:pt x="756" y="712715"/>
                  </a:lnTo>
                  <a:lnTo>
                    <a:pt x="11510" y="753924"/>
                  </a:lnTo>
                  <a:lnTo>
                    <a:pt x="33424" y="789076"/>
                  </a:lnTo>
                  <a:lnTo>
                    <a:pt x="64487" y="816159"/>
                  </a:lnTo>
                  <a:lnTo>
                    <a:pt x="102687" y="833161"/>
                  </a:lnTo>
                  <a:lnTo>
                    <a:pt x="1918703" y="838187"/>
                  </a:lnTo>
                  <a:lnTo>
                    <a:pt x="1933438" y="837431"/>
                  </a:lnTo>
                  <a:lnTo>
                    <a:pt x="1974646" y="826678"/>
                  </a:lnTo>
                  <a:lnTo>
                    <a:pt x="2009797" y="804765"/>
                  </a:lnTo>
                  <a:lnTo>
                    <a:pt x="2036879" y="773702"/>
                  </a:lnTo>
                  <a:lnTo>
                    <a:pt x="2053883" y="735500"/>
                  </a:lnTo>
                  <a:lnTo>
                    <a:pt x="2058911" y="138683"/>
                  </a:lnTo>
                  <a:lnTo>
                    <a:pt x="2058146" y="124146"/>
                  </a:lnTo>
                  <a:lnTo>
                    <a:pt x="2047280" y="83361"/>
                  </a:lnTo>
                  <a:lnTo>
                    <a:pt x="2025147" y="48462"/>
                  </a:lnTo>
                  <a:lnTo>
                    <a:pt x="1993789" y="21558"/>
                  </a:lnTo>
                  <a:lnTo>
                    <a:pt x="1955252" y="4758"/>
                  </a:lnTo>
                  <a:lnTo>
                    <a:pt x="140195" y="0"/>
                  </a:lnTo>
                  <a:close/>
                </a:path>
              </a:pathLst>
            </a:custGeom>
            <a:ln w="19049">
              <a:solidFill>
                <a:srgbClr val="000000"/>
              </a:solidFill>
            </a:ln>
          </p:spPr>
          <p:txBody>
            <a:bodyPr wrap="square" lIns="0" tIns="0" rIns="0" bIns="0" rtlCol="0"/>
            <a:lstStyle/>
            <a:p>
              <a:endParaRPr b="1">
                <a:latin typeface="Arial Narrow" panose="020B0606020202030204" pitchFamily="34" charset="0"/>
              </a:endParaRPr>
            </a:p>
          </p:txBody>
        </p:sp>
        <p:sp>
          <p:nvSpPr>
            <p:cNvPr id="17" name="object 7"/>
            <p:cNvSpPr txBox="1"/>
            <p:nvPr/>
          </p:nvSpPr>
          <p:spPr>
            <a:xfrm>
              <a:off x="1319673" y="2762250"/>
              <a:ext cx="1835470" cy="615553"/>
            </a:xfrm>
            <a:prstGeom prst="rect">
              <a:avLst/>
            </a:prstGeom>
          </p:spPr>
          <p:txBody>
            <a:bodyPr vert="horz" wrap="square" lIns="0" tIns="0" rIns="0" bIns="0" rtlCol="0">
              <a:spAutoFit/>
            </a:bodyPr>
            <a:lstStyle/>
            <a:p>
              <a:pPr marL="84713" marR="4841" indent="-72611"/>
              <a:r>
                <a:rPr b="1" dirty="0">
                  <a:latin typeface="Arial Narrow" panose="020B0606020202030204" pitchFamily="34" charset="0"/>
                  <a:cs typeface="Arial"/>
                </a:rPr>
                <a:t>M</a:t>
              </a:r>
              <a:r>
                <a:rPr b="1" spc="-5" dirty="0">
                  <a:latin typeface="Arial Narrow" panose="020B0606020202030204" pitchFamily="34" charset="0"/>
                  <a:cs typeface="Arial"/>
                </a:rPr>
                <a:t>ode</a:t>
              </a:r>
              <a:r>
                <a:rPr b="1" dirty="0">
                  <a:latin typeface="Arial Narrow" panose="020B0606020202030204" pitchFamily="34" charset="0"/>
                  <a:cs typeface="Arial"/>
                </a:rPr>
                <a:t>l </a:t>
              </a:r>
              <a:r>
                <a:rPr b="1" spc="-5" dirty="0" smtClean="0">
                  <a:latin typeface="Arial Narrow" panose="020B0606020202030204" pitchFamily="34" charset="0"/>
                  <a:cs typeface="Arial"/>
                </a:rPr>
                <a:t>o</a:t>
              </a:r>
              <a:r>
                <a:rPr b="1" dirty="0" smtClean="0">
                  <a:latin typeface="Arial Narrow" panose="020B0606020202030204" pitchFamily="34" charset="0"/>
                  <a:cs typeface="Arial"/>
                </a:rPr>
                <a:t>f</a:t>
              </a:r>
              <a:r>
                <a:rPr lang="en-US" b="1" dirty="0" smtClean="0">
                  <a:latin typeface="Arial Narrow" panose="020B0606020202030204" pitchFamily="34" charset="0"/>
                  <a:cs typeface="Arial"/>
                </a:rPr>
                <a:t> </a:t>
              </a:r>
              <a:r>
                <a:rPr b="1" spc="-5" dirty="0" smtClean="0">
                  <a:latin typeface="Arial Narrow" panose="020B0606020202030204" pitchFamily="34" charset="0"/>
                  <a:cs typeface="Arial"/>
                </a:rPr>
                <a:t>P</a:t>
              </a:r>
              <a:r>
                <a:rPr b="1" spc="5" dirty="0" smtClean="0">
                  <a:latin typeface="Arial Narrow" panose="020B0606020202030204" pitchFamily="34" charset="0"/>
                  <a:cs typeface="Arial"/>
                </a:rPr>
                <a:t>h</a:t>
              </a:r>
              <a:r>
                <a:rPr b="1" spc="-24" dirty="0" smtClean="0">
                  <a:latin typeface="Arial Narrow" panose="020B0606020202030204" pitchFamily="34" charset="0"/>
                  <a:cs typeface="Arial"/>
                </a:rPr>
                <a:t>y</a:t>
              </a:r>
              <a:r>
                <a:rPr b="1" spc="10" dirty="0" smtClean="0">
                  <a:latin typeface="Arial Narrow" panose="020B0606020202030204" pitchFamily="34" charset="0"/>
                  <a:cs typeface="Arial"/>
                </a:rPr>
                <a:t>s</a:t>
              </a:r>
              <a:r>
                <a:rPr b="1" spc="-5" dirty="0" smtClean="0">
                  <a:latin typeface="Arial Narrow" panose="020B0606020202030204" pitchFamily="34" charset="0"/>
                  <a:cs typeface="Arial"/>
                </a:rPr>
                <a:t>i</a:t>
              </a:r>
              <a:r>
                <a:rPr b="1" dirty="0" smtClean="0">
                  <a:latin typeface="Arial Narrow" panose="020B0606020202030204" pitchFamily="34" charset="0"/>
                  <a:cs typeface="Arial"/>
                </a:rPr>
                <a:t>c</a:t>
              </a:r>
              <a:r>
                <a:rPr lang="en-US" b="1" dirty="0" smtClean="0">
                  <a:latin typeface="Arial Narrow" panose="020B0606020202030204" pitchFamily="34" charset="0"/>
                  <a:cs typeface="Arial"/>
                </a:rPr>
                <a:t>al System </a:t>
              </a:r>
              <a:endParaRPr b="1" dirty="0">
                <a:latin typeface="Arial Narrow" panose="020B0606020202030204" pitchFamily="34" charset="0"/>
                <a:cs typeface="Arial"/>
              </a:endParaRPr>
            </a:p>
          </p:txBody>
        </p:sp>
        <p:sp>
          <p:nvSpPr>
            <p:cNvPr id="18" name="object 8"/>
            <p:cNvSpPr/>
            <p:nvPr/>
          </p:nvSpPr>
          <p:spPr>
            <a:xfrm>
              <a:off x="3649121" y="2692543"/>
              <a:ext cx="2051107" cy="798755"/>
            </a:xfrm>
            <a:custGeom>
              <a:avLst/>
              <a:gdLst/>
              <a:ahLst/>
              <a:cxnLst/>
              <a:rect l="l" t="t" r="r" b="b"/>
              <a:pathLst>
                <a:path w="2060575" h="838200">
                  <a:moveTo>
                    <a:pt x="2060447" y="138683"/>
                  </a:moveTo>
                  <a:lnTo>
                    <a:pt x="2053731" y="96186"/>
                  </a:lnTo>
                  <a:lnTo>
                    <a:pt x="2035012" y="58939"/>
                  </a:lnTo>
                  <a:lnTo>
                    <a:pt x="2006435" y="29088"/>
                  </a:lnTo>
                  <a:lnTo>
                    <a:pt x="1970146" y="8777"/>
                  </a:lnTo>
                  <a:lnTo>
                    <a:pt x="1928289" y="153"/>
                  </a:lnTo>
                  <a:lnTo>
                    <a:pt x="140207" y="0"/>
                  </a:lnTo>
                  <a:lnTo>
                    <a:pt x="125394" y="764"/>
                  </a:lnTo>
                  <a:lnTo>
                    <a:pt x="83985" y="11604"/>
                  </a:lnTo>
                  <a:lnTo>
                    <a:pt x="48715" y="33624"/>
                  </a:lnTo>
                  <a:lnTo>
                    <a:pt x="21627" y="64715"/>
                  </a:lnTo>
                  <a:lnTo>
                    <a:pt x="4765" y="102764"/>
                  </a:lnTo>
                  <a:lnTo>
                    <a:pt x="0" y="697979"/>
                  </a:lnTo>
                  <a:lnTo>
                    <a:pt x="756" y="712714"/>
                  </a:lnTo>
                  <a:lnTo>
                    <a:pt x="11509" y="753922"/>
                  </a:lnTo>
                  <a:lnTo>
                    <a:pt x="33422" y="789073"/>
                  </a:lnTo>
                  <a:lnTo>
                    <a:pt x="64485" y="816155"/>
                  </a:lnTo>
                  <a:lnTo>
                    <a:pt x="102687" y="833159"/>
                  </a:lnTo>
                  <a:lnTo>
                    <a:pt x="1921763" y="838187"/>
                  </a:lnTo>
                  <a:lnTo>
                    <a:pt x="1936301" y="837423"/>
                  </a:lnTo>
                  <a:lnTo>
                    <a:pt x="1977086" y="826556"/>
                  </a:lnTo>
                  <a:lnTo>
                    <a:pt x="2011985" y="804423"/>
                  </a:lnTo>
                  <a:lnTo>
                    <a:pt x="2038889" y="773065"/>
                  </a:lnTo>
                  <a:lnTo>
                    <a:pt x="2055689" y="734528"/>
                  </a:lnTo>
                  <a:lnTo>
                    <a:pt x="2060447" y="138683"/>
                  </a:lnTo>
                  <a:close/>
                </a:path>
              </a:pathLst>
            </a:custGeom>
            <a:solidFill>
              <a:srgbClr val="98CCFF"/>
            </a:solidFill>
          </p:spPr>
          <p:txBody>
            <a:bodyPr wrap="square" lIns="0" tIns="0" rIns="0" bIns="0" rtlCol="0"/>
            <a:lstStyle/>
            <a:p>
              <a:endParaRPr b="1">
                <a:latin typeface="Arial Narrow" panose="020B0606020202030204" pitchFamily="34" charset="0"/>
              </a:endParaRPr>
            </a:p>
          </p:txBody>
        </p:sp>
        <p:sp>
          <p:nvSpPr>
            <p:cNvPr id="19" name="object 9"/>
            <p:cNvSpPr/>
            <p:nvPr/>
          </p:nvSpPr>
          <p:spPr>
            <a:xfrm>
              <a:off x="3649121" y="2692543"/>
              <a:ext cx="2051107" cy="798755"/>
            </a:xfrm>
            <a:custGeom>
              <a:avLst/>
              <a:gdLst/>
              <a:ahLst/>
              <a:cxnLst/>
              <a:rect l="l" t="t" r="r" b="b"/>
              <a:pathLst>
                <a:path w="2060575" h="838200">
                  <a:moveTo>
                    <a:pt x="140207" y="0"/>
                  </a:moveTo>
                  <a:lnTo>
                    <a:pt x="97207" y="6644"/>
                  </a:lnTo>
                  <a:lnTo>
                    <a:pt x="59663" y="25172"/>
                  </a:lnTo>
                  <a:lnTo>
                    <a:pt x="29621" y="53474"/>
                  </a:lnTo>
                  <a:lnTo>
                    <a:pt x="9123" y="89438"/>
                  </a:lnTo>
                  <a:lnTo>
                    <a:pt x="215" y="130956"/>
                  </a:lnTo>
                  <a:lnTo>
                    <a:pt x="0" y="697979"/>
                  </a:lnTo>
                  <a:lnTo>
                    <a:pt x="756" y="712714"/>
                  </a:lnTo>
                  <a:lnTo>
                    <a:pt x="11509" y="753922"/>
                  </a:lnTo>
                  <a:lnTo>
                    <a:pt x="33422" y="789073"/>
                  </a:lnTo>
                  <a:lnTo>
                    <a:pt x="64485" y="816155"/>
                  </a:lnTo>
                  <a:lnTo>
                    <a:pt x="102687" y="833159"/>
                  </a:lnTo>
                  <a:lnTo>
                    <a:pt x="1921763" y="838187"/>
                  </a:lnTo>
                  <a:lnTo>
                    <a:pt x="1936301" y="837423"/>
                  </a:lnTo>
                  <a:lnTo>
                    <a:pt x="1977086" y="826556"/>
                  </a:lnTo>
                  <a:lnTo>
                    <a:pt x="2011985" y="804423"/>
                  </a:lnTo>
                  <a:lnTo>
                    <a:pt x="2038889" y="773065"/>
                  </a:lnTo>
                  <a:lnTo>
                    <a:pt x="2055689" y="734528"/>
                  </a:lnTo>
                  <a:lnTo>
                    <a:pt x="2060447" y="138683"/>
                  </a:lnTo>
                  <a:lnTo>
                    <a:pt x="2059675" y="124067"/>
                  </a:lnTo>
                  <a:lnTo>
                    <a:pt x="2048719" y="83081"/>
                  </a:lnTo>
                  <a:lnTo>
                    <a:pt x="2026476" y="48061"/>
                  </a:lnTo>
                  <a:lnTo>
                    <a:pt x="1995090" y="21152"/>
                  </a:lnTo>
                  <a:lnTo>
                    <a:pt x="1956706" y="4498"/>
                  </a:lnTo>
                  <a:lnTo>
                    <a:pt x="140207" y="0"/>
                  </a:lnTo>
                  <a:close/>
                </a:path>
              </a:pathLst>
            </a:custGeom>
            <a:ln w="19049">
              <a:solidFill>
                <a:srgbClr val="000000"/>
              </a:solidFill>
            </a:ln>
          </p:spPr>
          <p:txBody>
            <a:bodyPr wrap="square" lIns="0" tIns="0" rIns="0" bIns="0" rtlCol="0"/>
            <a:lstStyle/>
            <a:p>
              <a:endParaRPr b="1">
                <a:latin typeface="Arial Narrow" panose="020B0606020202030204" pitchFamily="34" charset="0"/>
              </a:endParaRPr>
            </a:p>
          </p:txBody>
        </p:sp>
        <p:sp>
          <p:nvSpPr>
            <p:cNvPr id="20" name="object 10"/>
            <p:cNvSpPr txBox="1"/>
            <p:nvPr/>
          </p:nvSpPr>
          <p:spPr>
            <a:xfrm>
              <a:off x="4167187" y="2762250"/>
              <a:ext cx="1154063" cy="615553"/>
            </a:xfrm>
            <a:prstGeom prst="rect">
              <a:avLst/>
            </a:prstGeom>
          </p:spPr>
          <p:txBody>
            <a:bodyPr vert="horz" wrap="square" lIns="0" tIns="0" rIns="0" bIns="0" rtlCol="0">
              <a:spAutoFit/>
            </a:bodyPr>
            <a:lstStyle/>
            <a:p>
              <a:pPr marL="12102" marR="4841" indent="12707"/>
              <a:r>
                <a:rPr b="1" dirty="0">
                  <a:latin typeface="Arial Narrow" panose="020B0606020202030204" pitchFamily="34" charset="0"/>
                  <a:cs typeface="Arial"/>
                </a:rPr>
                <a:t>M</a:t>
              </a:r>
              <a:r>
                <a:rPr b="1" spc="-5" dirty="0">
                  <a:latin typeface="Arial Narrow" panose="020B0606020202030204" pitchFamily="34" charset="0"/>
                  <a:cs typeface="Arial"/>
                </a:rPr>
                <a:t>ode</a:t>
              </a:r>
              <a:r>
                <a:rPr b="1" dirty="0">
                  <a:latin typeface="Arial Narrow" panose="020B0606020202030204" pitchFamily="34" charset="0"/>
                  <a:cs typeface="Arial"/>
                </a:rPr>
                <a:t>l </a:t>
              </a:r>
              <a:r>
                <a:rPr b="1" spc="-5" dirty="0">
                  <a:latin typeface="Arial Narrow" panose="020B0606020202030204" pitchFamily="34" charset="0"/>
                  <a:cs typeface="Arial"/>
                </a:rPr>
                <a:t>o</a:t>
              </a:r>
              <a:r>
                <a:rPr b="1" dirty="0">
                  <a:latin typeface="Arial Narrow" panose="020B0606020202030204" pitchFamily="34" charset="0"/>
                  <a:cs typeface="Arial"/>
                </a:rPr>
                <a:t>f </a:t>
              </a:r>
              <a:r>
                <a:rPr b="1" spc="-5" dirty="0">
                  <a:latin typeface="Arial Narrow" panose="020B0606020202030204" pitchFamily="34" charset="0"/>
                  <a:cs typeface="Arial"/>
                </a:rPr>
                <a:t>So</a:t>
              </a:r>
              <a:r>
                <a:rPr b="1" dirty="0">
                  <a:latin typeface="Arial Narrow" panose="020B0606020202030204" pitchFamily="34" charset="0"/>
                  <a:cs typeface="Arial"/>
                </a:rPr>
                <a:t>f</a:t>
              </a:r>
              <a:r>
                <a:rPr b="1" spc="14" dirty="0">
                  <a:latin typeface="Arial Narrow" panose="020B0606020202030204" pitchFamily="34" charset="0"/>
                  <a:cs typeface="Arial"/>
                </a:rPr>
                <a:t>t</a:t>
              </a:r>
              <a:r>
                <a:rPr b="1" spc="-29" dirty="0">
                  <a:latin typeface="Arial Narrow" panose="020B0606020202030204" pitchFamily="34" charset="0"/>
                  <a:cs typeface="Arial"/>
                </a:rPr>
                <a:t>w</a:t>
              </a:r>
              <a:r>
                <a:rPr b="1" spc="-5" dirty="0">
                  <a:latin typeface="Arial Narrow" panose="020B0606020202030204" pitchFamily="34" charset="0"/>
                  <a:cs typeface="Arial"/>
                </a:rPr>
                <a:t>a</a:t>
              </a:r>
              <a:r>
                <a:rPr b="1" spc="10" dirty="0">
                  <a:latin typeface="Arial Narrow" panose="020B0606020202030204" pitchFamily="34" charset="0"/>
                  <a:cs typeface="Arial"/>
                </a:rPr>
                <a:t>r</a:t>
              </a:r>
              <a:r>
                <a:rPr b="1" dirty="0">
                  <a:latin typeface="Arial Narrow" panose="020B0606020202030204" pitchFamily="34" charset="0"/>
                  <a:cs typeface="Arial"/>
                </a:rPr>
                <a:t>e</a:t>
              </a:r>
            </a:p>
          </p:txBody>
        </p:sp>
        <p:sp>
          <p:nvSpPr>
            <p:cNvPr id="21" name="object 11"/>
            <p:cNvSpPr txBox="1"/>
            <p:nvPr/>
          </p:nvSpPr>
          <p:spPr>
            <a:xfrm>
              <a:off x="2510063" y="2258486"/>
              <a:ext cx="1754841" cy="307777"/>
            </a:xfrm>
            <a:prstGeom prst="rect">
              <a:avLst/>
            </a:prstGeom>
          </p:spPr>
          <p:txBody>
            <a:bodyPr vert="horz" wrap="square" lIns="0" tIns="0" rIns="0" bIns="0" rtlCol="0">
              <a:spAutoFit/>
            </a:bodyPr>
            <a:lstStyle/>
            <a:p>
              <a:pPr marL="12102"/>
              <a:r>
                <a:rPr b="1" spc="-5" dirty="0" smtClean="0">
                  <a:latin typeface="Arial Narrow" panose="020B0606020202030204" pitchFamily="34" charset="0"/>
                  <a:cs typeface="Arial"/>
                </a:rPr>
                <a:t>S</a:t>
              </a:r>
              <a:r>
                <a:rPr b="1" spc="-19" dirty="0" smtClean="0">
                  <a:latin typeface="Arial Narrow" panose="020B0606020202030204" pitchFamily="34" charset="0"/>
                  <a:cs typeface="Arial"/>
                </a:rPr>
                <a:t>y</a:t>
              </a:r>
              <a:r>
                <a:rPr b="1" spc="-5" dirty="0" smtClean="0">
                  <a:latin typeface="Arial Narrow" panose="020B0606020202030204" pitchFamily="34" charset="0"/>
                  <a:cs typeface="Arial"/>
                </a:rPr>
                <a:t>s</a:t>
              </a:r>
              <a:r>
                <a:rPr b="1" spc="10" dirty="0" smtClean="0">
                  <a:latin typeface="Arial Narrow" panose="020B0606020202030204" pitchFamily="34" charset="0"/>
                  <a:cs typeface="Arial"/>
                </a:rPr>
                <a:t>t</a:t>
              </a:r>
              <a:r>
                <a:rPr b="1" spc="-5" dirty="0" smtClean="0">
                  <a:latin typeface="Arial Narrow" panose="020B0606020202030204" pitchFamily="34" charset="0"/>
                  <a:cs typeface="Arial"/>
                </a:rPr>
                <a:t>e</a:t>
              </a:r>
              <a:r>
                <a:rPr b="1" dirty="0" smtClean="0">
                  <a:latin typeface="Arial Narrow" panose="020B0606020202030204" pitchFamily="34" charset="0"/>
                  <a:cs typeface="Arial"/>
                </a:rPr>
                <a:t>m</a:t>
              </a:r>
              <a:r>
                <a:rPr lang="en-US" b="1" dirty="0" smtClean="0">
                  <a:latin typeface="Arial Narrow" panose="020B0606020202030204" pitchFamily="34" charset="0"/>
                  <a:cs typeface="Arial"/>
                </a:rPr>
                <a:t> Model</a:t>
              </a:r>
              <a:endParaRPr b="1" dirty="0">
                <a:latin typeface="Arial Narrow" panose="020B0606020202030204" pitchFamily="34" charset="0"/>
                <a:cs typeface="Arial"/>
              </a:endParaRPr>
            </a:p>
          </p:txBody>
        </p:sp>
        <p:sp>
          <p:nvSpPr>
            <p:cNvPr id="22" name="object 12"/>
            <p:cNvSpPr txBox="1"/>
            <p:nvPr/>
          </p:nvSpPr>
          <p:spPr>
            <a:xfrm>
              <a:off x="585787" y="4505494"/>
              <a:ext cx="2513659" cy="820738"/>
            </a:xfrm>
            <a:prstGeom prst="rect">
              <a:avLst/>
            </a:prstGeom>
          </p:spPr>
          <p:txBody>
            <a:bodyPr vert="horz" wrap="square" lIns="0" tIns="0" rIns="0" bIns="0" rtlCol="0">
              <a:spAutoFit/>
            </a:bodyPr>
            <a:lstStyle/>
            <a:p>
              <a:pPr algn="ctr">
                <a:lnSpc>
                  <a:spcPct val="100000"/>
                </a:lnSpc>
              </a:pPr>
              <a:r>
                <a:rPr b="1" dirty="0">
                  <a:solidFill>
                    <a:srgbClr val="A50020"/>
                  </a:solidFill>
                  <a:latin typeface="Arial Narrow" panose="020B0606020202030204" pitchFamily="34" charset="0"/>
                  <a:cs typeface="Arial"/>
                </a:rPr>
                <a:t>c</a:t>
              </a:r>
              <a:r>
                <a:rPr b="1" spc="-5" dirty="0">
                  <a:solidFill>
                    <a:srgbClr val="A50020"/>
                  </a:solidFill>
                  <a:latin typeface="Arial Narrow" panose="020B0606020202030204" pitchFamily="34" charset="0"/>
                  <a:cs typeface="Arial"/>
                </a:rPr>
                <a:t>on</a:t>
              </a:r>
              <a:r>
                <a:rPr b="1" dirty="0">
                  <a:solidFill>
                    <a:srgbClr val="A50020"/>
                  </a:solidFill>
                  <a:latin typeface="Arial Narrow" panose="020B0606020202030204" pitchFamily="34" charset="0"/>
                  <a:cs typeface="Arial"/>
                </a:rPr>
                <a:t>t</a:t>
              </a:r>
              <a:r>
                <a:rPr b="1" spc="-10" dirty="0">
                  <a:solidFill>
                    <a:srgbClr val="A50020"/>
                  </a:solidFill>
                  <a:latin typeface="Arial Narrow" panose="020B0606020202030204" pitchFamily="34" charset="0"/>
                  <a:cs typeface="Arial"/>
                </a:rPr>
                <a:t>i</a:t>
              </a:r>
              <a:r>
                <a:rPr b="1" spc="-5" dirty="0">
                  <a:solidFill>
                    <a:srgbClr val="A50020"/>
                  </a:solidFill>
                  <a:latin typeface="Arial Narrow" panose="020B0606020202030204" pitchFamily="34" charset="0"/>
                  <a:cs typeface="Arial"/>
                </a:rPr>
                <a:t>nuou</a:t>
              </a:r>
              <a:r>
                <a:rPr b="1" dirty="0">
                  <a:solidFill>
                    <a:srgbClr val="A50020"/>
                  </a:solidFill>
                  <a:latin typeface="Arial Narrow" panose="020B0606020202030204" pitchFamily="34" charset="0"/>
                  <a:cs typeface="Arial"/>
                </a:rPr>
                <a:t>s</a:t>
              </a:r>
              <a:r>
                <a:rPr b="1" spc="-14" dirty="0">
                  <a:solidFill>
                    <a:srgbClr val="A50020"/>
                  </a:solidFill>
                  <a:latin typeface="Arial Narrow" panose="020B0606020202030204" pitchFamily="34" charset="0"/>
                  <a:cs typeface="Arial"/>
                </a:rPr>
                <a:t> </a:t>
              </a:r>
              <a:r>
                <a:rPr b="1" spc="10" dirty="0">
                  <a:solidFill>
                    <a:srgbClr val="A50020"/>
                  </a:solidFill>
                  <a:latin typeface="Arial Narrow" panose="020B0606020202030204" pitchFamily="34" charset="0"/>
                  <a:cs typeface="Arial"/>
                </a:rPr>
                <a:t>d</a:t>
              </a:r>
              <a:r>
                <a:rPr b="1" spc="-24" dirty="0">
                  <a:solidFill>
                    <a:srgbClr val="A50020"/>
                  </a:solidFill>
                  <a:latin typeface="Arial Narrow" panose="020B0606020202030204" pitchFamily="34" charset="0"/>
                  <a:cs typeface="Arial"/>
                </a:rPr>
                <a:t>y</a:t>
              </a:r>
              <a:r>
                <a:rPr b="1" spc="-5" dirty="0">
                  <a:solidFill>
                    <a:srgbClr val="A50020"/>
                  </a:solidFill>
                  <a:latin typeface="Arial Narrow" panose="020B0606020202030204" pitchFamily="34" charset="0"/>
                  <a:cs typeface="Arial"/>
                </a:rPr>
                <a:t>n</a:t>
              </a:r>
              <a:r>
                <a:rPr b="1" dirty="0">
                  <a:solidFill>
                    <a:srgbClr val="A50020"/>
                  </a:solidFill>
                  <a:latin typeface="Arial Narrow" panose="020B0606020202030204" pitchFamily="34" charset="0"/>
                  <a:cs typeface="Arial"/>
                </a:rPr>
                <a:t>a</a:t>
              </a:r>
              <a:r>
                <a:rPr b="1" spc="-10" dirty="0">
                  <a:solidFill>
                    <a:srgbClr val="A50020"/>
                  </a:solidFill>
                  <a:latin typeface="Arial Narrow" panose="020B0606020202030204" pitchFamily="34" charset="0"/>
                  <a:cs typeface="Arial"/>
                </a:rPr>
                <a:t>mi</a:t>
              </a:r>
              <a:r>
                <a:rPr b="1" dirty="0">
                  <a:solidFill>
                    <a:srgbClr val="A50020"/>
                  </a:solidFill>
                  <a:latin typeface="Arial Narrow" panose="020B0606020202030204" pitchFamily="34" charset="0"/>
                  <a:cs typeface="Arial"/>
                </a:rPr>
                <a:t>cs</a:t>
              </a:r>
              <a:endParaRPr b="1" dirty="0">
                <a:latin typeface="Arial Narrow" panose="020B0606020202030204" pitchFamily="34" charset="0"/>
                <a:cs typeface="Arial"/>
              </a:endParaRPr>
            </a:p>
            <a:p>
              <a:pPr marL="1210" algn="ctr">
                <a:spcBef>
                  <a:spcPts val="1582"/>
                </a:spcBef>
                <a:tabLst>
                  <a:tab pos="324934" algn="l"/>
                  <a:tab pos="695250" algn="l"/>
                </a:tabLst>
              </a:pPr>
              <a:r>
                <a:rPr b="1" i="1" spc="-605" dirty="0">
                  <a:latin typeface="Arial Narrow" panose="020B0606020202030204" pitchFamily="34" charset="0"/>
                  <a:cs typeface="Arial"/>
                </a:rPr>
                <a:t>x</a:t>
              </a:r>
              <a:r>
                <a:rPr b="1" spc="-496" dirty="0">
                  <a:latin typeface="Arial Narrow" panose="020B0606020202030204" pitchFamily="34" charset="0"/>
                  <a:cs typeface="Tahoma"/>
                </a:rPr>
                <a:t>˙</a:t>
              </a:r>
              <a:r>
                <a:rPr b="1" dirty="0">
                  <a:latin typeface="Arial Narrow" panose="020B0606020202030204" pitchFamily="34" charset="0"/>
                  <a:cs typeface="Tahoma"/>
                </a:rPr>
                <a:t>	</a:t>
              </a:r>
              <a:r>
                <a:rPr b="1" spc="62" dirty="0">
                  <a:latin typeface="Arial Narrow" panose="020B0606020202030204" pitchFamily="34" charset="0"/>
                  <a:cs typeface="Tahoma"/>
                </a:rPr>
                <a:t>=</a:t>
              </a:r>
              <a:r>
                <a:rPr b="1" dirty="0">
                  <a:latin typeface="Arial Narrow" panose="020B0606020202030204" pitchFamily="34" charset="0"/>
                  <a:cs typeface="Tahoma"/>
                </a:rPr>
                <a:t>	</a:t>
              </a:r>
              <a:r>
                <a:rPr b="1" i="1" spc="376" dirty="0">
                  <a:latin typeface="Arial Narrow" panose="020B0606020202030204" pitchFamily="34" charset="0"/>
                  <a:cs typeface="Arial"/>
                </a:rPr>
                <a:t>f</a:t>
              </a:r>
              <a:r>
                <a:rPr b="1" i="1" spc="-314" dirty="0">
                  <a:latin typeface="Arial Narrow" panose="020B0606020202030204" pitchFamily="34" charset="0"/>
                  <a:cs typeface="Arial"/>
                </a:rPr>
                <a:t> </a:t>
              </a:r>
              <a:r>
                <a:rPr b="1" dirty="0">
                  <a:latin typeface="Arial Narrow" panose="020B0606020202030204" pitchFamily="34" charset="0"/>
                  <a:cs typeface="Tahoma"/>
                </a:rPr>
                <a:t>(</a:t>
              </a:r>
              <a:r>
                <a:rPr b="1" i="1" spc="100" dirty="0">
                  <a:latin typeface="Arial Narrow" panose="020B0606020202030204" pitchFamily="34" charset="0"/>
                  <a:cs typeface="Arial"/>
                </a:rPr>
                <a:t>x</a:t>
              </a:r>
              <a:r>
                <a:rPr b="1" dirty="0">
                  <a:latin typeface="Arial Narrow" panose="020B0606020202030204" pitchFamily="34" charset="0"/>
                  <a:cs typeface="Tahoma"/>
                </a:rPr>
                <a:t>)</a:t>
              </a:r>
            </a:p>
          </p:txBody>
        </p:sp>
        <p:sp>
          <p:nvSpPr>
            <p:cNvPr id="23" name="object 13"/>
            <p:cNvSpPr txBox="1"/>
            <p:nvPr/>
          </p:nvSpPr>
          <p:spPr>
            <a:xfrm>
              <a:off x="3863590" y="4505495"/>
              <a:ext cx="2136065" cy="307777"/>
            </a:xfrm>
            <a:prstGeom prst="rect">
              <a:avLst/>
            </a:prstGeom>
          </p:spPr>
          <p:txBody>
            <a:bodyPr vert="horz" wrap="square" lIns="0" tIns="0" rIns="0" bIns="0" rtlCol="0">
              <a:spAutoFit/>
            </a:bodyPr>
            <a:lstStyle/>
            <a:p>
              <a:pPr marL="12102"/>
              <a:r>
                <a:rPr b="1" spc="-5" dirty="0">
                  <a:solidFill>
                    <a:srgbClr val="A50020"/>
                  </a:solidFill>
                  <a:latin typeface="Arial Narrow" panose="020B0606020202030204" pitchFamily="34" charset="0"/>
                  <a:cs typeface="Arial"/>
                </a:rPr>
                <a:t>d</a:t>
              </a:r>
              <a:r>
                <a:rPr b="1" spc="-10" dirty="0">
                  <a:solidFill>
                    <a:srgbClr val="A50020"/>
                  </a:solidFill>
                  <a:latin typeface="Arial Narrow" panose="020B0606020202030204" pitchFamily="34" charset="0"/>
                  <a:cs typeface="Arial"/>
                </a:rPr>
                <a:t>i</a:t>
              </a:r>
              <a:r>
                <a:rPr b="1" dirty="0">
                  <a:solidFill>
                    <a:srgbClr val="A50020"/>
                  </a:solidFill>
                  <a:latin typeface="Arial Narrow" panose="020B0606020202030204" pitchFamily="34" charset="0"/>
                  <a:cs typeface="Arial"/>
                </a:rPr>
                <a:t>scr</a:t>
              </a:r>
              <a:r>
                <a:rPr b="1" spc="-14" dirty="0">
                  <a:solidFill>
                    <a:srgbClr val="A50020"/>
                  </a:solidFill>
                  <a:latin typeface="Arial Narrow" panose="020B0606020202030204" pitchFamily="34" charset="0"/>
                  <a:cs typeface="Arial"/>
                </a:rPr>
                <a:t>e</a:t>
              </a:r>
              <a:r>
                <a:rPr b="1" dirty="0">
                  <a:solidFill>
                    <a:srgbClr val="A50020"/>
                  </a:solidFill>
                  <a:latin typeface="Arial Narrow" panose="020B0606020202030204" pitchFamily="34" charset="0"/>
                  <a:cs typeface="Arial"/>
                </a:rPr>
                <a:t>te</a:t>
              </a:r>
              <a:r>
                <a:rPr b="1" spc="-14" dirty="0">
                  <a:solidFill>
                    <a:srgbClr val="A50020"/>
                  </a:solidFill>
                  <a:latin typeface="Arial Narrow" panose="020B0606020202030204" pitchFamily="34" charset="0"/>
                  <a:cs typeface="Arial"/>
                </a:rPr>
                <a:t> </a:t>
              </a:r>
              <a:r>
                <a:rPr b="1" spc="10" dirty="0">
                  <a:solidFill>
                    <a:srgbClr val="A50020"/>
                  </a:solidFill>
                  <a:latin typeface="Arial Narrow" panose="020B0606020202030204" pitchFamily="34" charset="0"/>
                  <a:cs typeface="Arial"/>
                </a:rPr>
                <a:t>d</a:t>
              </a:r>
              <a:r>
                <a:rPr b="1" spc="-33" dirty="0">
                  <a:solidFill>
                    <a:srgbClr val="A50020"/>
                  </a:solidFill>
                  <a:latin typeface="Arial Narrow" panose="020B0606020202030204" pitchFamily="34" charset="0"/>
                  <a:cs typeface="Arial"/>
                </a:rPr>
                <a:t>y</a:t>
              </a:r>
              <a:r>
                <a:rPr b="1" spc="10" dirty="0">
                  <a:solidFill>
                    <a:srgbClr val="A50020"/>
                  </a:solidFill>
                  <a:latin typeface="Arial Narrow" panose="020B0606020202030204" pitchFamily="34" charset="0"/>
                  <a:cs typeface="Arial"/>
                </a:rPr>
                <a:t>n</a:t>
              </a:r>
              <a:r>
                <a:rPr b="1" dirty="0">
                  <a:solidFill>
                    <a:srgbClr val="A50020"/>
                  </a:solidFill>
                  <a:latin typeface="Arial Narrow" panose="020B0606020202030204" pitchFamily="34" charset="0"/>
                  <a:cs typeface="Arial"/>
                </a:rPr>
                <a:t>a</a:t>
              </a:r>
              <a:r>
                <a:rPr b="1" spc="-10" dirty="0">
                  <a:solidFill>
                    <a:srgbClr val="A50020"/>
                  </a:solidFill>
                  <a:latin typeface="Arial Narrow" panose="020B0606020202030204" pitchFamily="34" charset="0"/>
                  <a:cs typeface="Arial"/>
                </a:rPr>
                <a:t>mi</a:t>
              </a:r>
              <a:r>
                <a:rPr b="1" dirty="0">
                  <a:solidFill>
                    <a:srgbClr val="A50020"/>
                  </a:solidFill>
                  <a:latin typeface="Arial Narrow" panose="020B0606020202030204" pitchFamily="34" charset="0"/>
                  <a:cs typeface="Arial"/>
                </a:rPr>
                <a:t>cs</a:t>
              </a:r>
              <a:endParaRPr b="1">
                <a:latin typeface="Arial Narrow" panose="020B0606020202030204" pitchFamily="34" charset="0"/>
                <a:cs typeface="Arial"/>
              </a:endParaRPr>
            </a:p>
          </p:txBody>
        </p:sp>
        <p:sp>
          <p:nvSpPr>
            <p:cNvPr id="24" name="object 14"/>
            <p:cNvSpPr/>
            <p:nvPr/>
          </p:nvSpPr>
          <p:spPr>
            <a:xfrm>
              <a:off x="4137088" y="4985685"/>
              <a:ext cx="351573" cy="351573"/>
            </a:xfrm>
            <a:custGeom>
              <a:avLst/>
              <a:gdLst/>
              <a:ahLst/>
              <a:cxnLst/>
              <a:rect l="l" t="t" r="r" b="b"/>
              <a:pathLst>
                <a:path w="368935" h="368935">
                  <a:moveTo>
                    <a:pt x="184403" y="0"/>
                  </a:moveTo>
                  <a:lnTo>
                    <a:pt x="140003" y="5344"/>
                  </a:lnTo>
                  <a:lnTo>
                    <a:pt x="99543" y="20532"/>
                  </a:lnTo>
                  <a:lnTo>
                    <a:pt x="64287" y="44300"/>
                  </a:lnTo>
                  <a:lnTo>
                    <a:pt x="35503" y="75383"/>
                  </a:lnTo>
                  <a:lnTo>
                    <a:pt x="14454" y="112514"/>
                  </a:lnTo>
                  <a:lnTo>
                    <a:pt x="2406" y="154428"/>
                  </a:lnTo>
                  <a:lnTo>
                    <a:pt x="0" y="184403"/>
                  </a:lnTo>
                  <a:lnTo>
                    <a:pt x="609" y="199563"/>
                  </a:lnTo>
                  <a:lnTo>
                    <a:pt x="9375" y="242791"/>
                  </a:lnTo>
                  <a:lnTo>
                    <a:pt x="27564" y="281657"/>
                  </a:lnTo>
                  <a:lnTo>
                    <a:pt x="53911" y="314896"/>
                  </a:lnTo>
                  <a:lnTo>
                    <a:pt x="87150" y="341243"/>
                  </a:lnTo>
                  <a:lnTo>
                    <a:pt x="126016" y="359432"/>
                  </a:lnTo>
                  <a:lnTo>
                    <a:pt x="169244" y="368198"/>
                  </a:lnTo>
                  <a:lnTo>
                    <a:pt x="184403" y="368807"/>
                  </a:lnTo>
                  <a:lnTo>
                    <a:pt x="199563" y="368198"/>
                  </a:lnTo>
                  <a:lnTo>
                    <a:pt x="242791" y="359432"/>
                  </a:lnTo>
                  <a:lnTo>
                    <a:pt x="281657" y="341243"/>
                  </a:lnTo>
                  <a:lnTo>
                    <a:pt x="314896" y="314896"/>
                  </a:lnTo>
                  <a:lnTo>
                    <a:pt x="341243" y="281657"/>
                  </a:lnTo>
                  <a:lnTo>
                    <a:pt x="359432" y="242791"/>
                  </a:lnTo>
                  <a:lnTo>
                    <a:pt x="368198" y="199563"/>
                  </a:lnTo>
                  <a:lnTo>
                    <a:pt x="368807" y="184403"/>
                  </a:lnTo>
                  <a:lnTo>
                    <a:pt x="368198" y="169244"/>
                  </a:lnTo>
                  <a:lnTo>
                    <a:pt x="359432" y="126016"/>
                  </a:lnTo>
                  <a:lnTo>
                    <a:pt x="341243" y="87150"/>
                  </a:lnTo>
                  <a:lnTo>
                    <a:pt x="314896" y="53911"/>
                  </a:lnTo>
                  <a:lnTo>
                    <a:pt x="281657" y="27564"/>
                  </a:lnTo>
                  <a:lnTo>
                    <a:pt x="242791" y="9375"/>
                  </a:lnTo>
                  <a:lnTo>
                    <a:pt x="199563" y="609"/>
                  </a:lnTo>
                  <a:lnTo>
                    <a:pt x="184403" y="0"/>
                  </a:lnTo>
                  <a:close/>
                </a:path>
              </a:pathLst>
            </a:custGeom>
            <a:ln w="19049">
              <a:solidFill>
                <a:srgbClr val="000000"/>
              </a:solidFill>
            </a:ln>
          </p:spPr>
          <p:txBody>
            <a:bodyPr wrap="square" lIns="0" tIns="0" rIns="0" bIns="0" rtlCol="0"/>
            <a:lstStyle/>
            <a:p>
              <a:endParaRPr b="1">
                <a:latin typeface="Arial Narrow" panose="020B0606020202030204" pitchFamily="34" charset="0"/>
              </a:endParaRPr>
            </a:p>
          </p:txBody>
        </p:sp>
        <p:sp>
          <p:nvSpPr>
            <p:cNvPr id="25" name="object 15"/>
            <p:cNvSpPr/>
            <p:nvPr/>
          </p:nvSpPr>
          <p:spPr>
            <a:xfrm>
              <a:off x="5346839" y="4985685"/>
              <a:ext cx="353389" cy="351573"/>
            </a:xfrm>
            <a:custGeom>
              <a:avLst/>
              <a:gdLst/>
              <a:ahLst/>
              <a:cxnLst/>
              <a:rect l="l" t="t" r="r" b="b"/>
              <a:pathLst>
                <a:path w="370840" h="368935">
                  <a:moveTo>
                    <a:pt x="184403" y="0"/>
                  </a:moveTo>
                  <a:lnTo>
                    <a:pt x="140003" y="5344"/>
                  </a:lnTo>
                  <a:lnTo>
                    <a:pt x="99543" y="20532"/>
                  </a:lnTo>
                  <a:lnTo>
                    <a:pt x="64287" y="44300"/>
                  </a:lnTo>
                  <a:lnTo>
                    <a:pt x="35503" y="75383"/>
                  </a:lnTo>
                  <a:lnTo>
                    <a:pt x="14454" y="112514"/>
                  </a:lnTo>
                  <a:lnTo>
                    <a:pt x="2406" y="154428"/>
                  </a:lnTo>
                  <a:lnTo>
                    <a:pt x="0" y="184403"/>
                  </a:lnTo>
                  <a:lnTo>
                    <a:pt x="609" y="199563"/>
                  </a:lnTo>
                  <a:lnTo>
                    <a:pt x="9375" y="242791"/>
                  </a:lnTo>
                  <a:lnTo>
                    <a:pt x="27564" y="281657"/>
                  </a:lnTo>
                  <a:lnTo>
                    <a:pt x="53911" y="314896"/>
                  </a:lnTo>
                  <a:lnTo>
                    <a:pt x="87150" y="341243"/>
                  </a:lnTo>
                  <a:lnTo>
                    <a:pt x="126016" y="359432"/>
                  </a:lnTo>
                  <a:lnTo>
                    <a:pt x="169244" y="368198"/>
                  </a:lnTo>
                  <a:lnTo>
                    <a:pt x="184403" y="368807"/>
                  </a:lnTo>
                  <a:lnTo>
                    <a:pt x="199574" y="368198"/>
                  </a:lnTo>
                  <a:lnTo>
                    <a:pt x="242949" y="359432"/>
                  </a:lnTo>
                  <a:lnTo>
                    <a:pt x="282086" y="341243"/>
                  </a:lnTo>
                  <a:lnTo>
                    <a:pt x="315658" y="314896"/>
                  </a:lnTo>
                  <a:lnTo>
                    <a:pt x="342337" y="281657"/>
                  </a:lnTo>
                  <a:lnTo>
                    <a:pt x="360797" y="242791"/>
                  </a:lnTo>
                  <a:lnTo>
                    <a:pt x="369711" y="199563"/>
                  </a:lnTo>
                  <a:lnTo>
                    <a:pt x="370331" y="184403"/>
                  </a:lnTo>
                  <a:lnTo>
                    <a:pt x="369711" y="169244"/>
                  </a:lnTo>
                  <a:lnTo>
                    <a:pt x="360797" y="126016"/>
                  </a:lnTo>
                  <a:lnTo>
                    <a:pt x="342337" y="87150"/>
                  </a:lnTo>
                  <a:lnTo>
                    <a:pt x="315658" y="53911"/>
                  </a:lnTo>
                  <a:lnTo>
                    <a:pt x="282086" y="27564"/>
                  </a:lnTo>
                  <a:lnTo>
                    <a:pt x="242949" y="9375"/>
                  </a:lnTo>
                  <a:lnTo>
                    <a:pt x="199574" y="609"/>
                  </a:lnTo>
                  <a:lnTo>
                    <a:pt x="184403" y="0"/>
                  </a:lnTo>
                  <a:close/>
                </a:path>
              </a:pathLst>
            </a:custGeom>
            <a:ln w="19049">
              <a:solidFill>
                <a:srgbClr val="000000"/>
              </a:solidFill>
            </a:ln>
          </p:spPr>
          <p:txBody>
            <a:bodyPr wrap="square" lIns="0" tIns="0" rIns="0" bIns="0" rtlCol="0"/>
            <a:lstStyle/>
            <a:p>
              <a:endParaRPr b="1">
                <a:latin typeface="Arial Narrow" panose="020B0606020202030204" pitchFamily="34" charset="0"/>
              </a:endParaRPr>
            </a:p>
          </p:txBody>
        </p:sp>
        <p:sp>
          <p:nvSpPr>
            <p:cNvPr id="26" name="object 16"/>
            <p:cNvSpPr/>
            <p:nvPr/>
          </p:nvSpPr>
          <p:spPr>
            <a:xfrm>
              <a:off x="4488541" y="5126556"/>
              <a:ext cx="854425" cy="72614"/>
            </a:xfrm>
            <a:custGeom>
              <a:avLst/>
              <a:gdLst/>
              <a:ahLst/>
              <a:cxnLst/>
              <a:rect l="l" t="t" r="r" b="b"/>
              <a:pathLst>
                <a:path w="896620" h="76200">
                  <a:moveTo>
                    <a:pt x="836675" y="38099"/>
                  </a:moveTo>
                  <a:lnTo>
                    <a:pt x="835151" y="33527"/>
                  </a:lnTo>
                  <a:lnTo>
                    <a:pt x="1523" y="33527"/>
                  </a:lnTo>
                  <a:lnTo>
                    <a:pt x="0" y="38099"/>
                  </a:lnTo>
                  <a:lnTo>
                    <a:pt x="1523" y="41147"/>
                  </a:lnTo>
                  <a:lnTo>
                    <a:pt x="4571" y="42671"/>
                  </a:lnTo>
                  <a:lnTo>
                    <a:pt x="832103" y="42671"/>
                  </a:lnTo>
                  <a:lnTo>
                    <a:pt x="835151" y="41147"/>
                  </a:lnTo>
                  <a:lnTo>
                    <a:pt x="836675" y="38099"/>
                  </a:lnTo>
                  <a:close/>
                </a:path>
                <a:path w="896620" h="76200">
                  <a:moveTo>
                    <a:pt x="896111" y="38099"/>
                  </a:moveTo>
                  <a:lnTo>
                    <a:pt x="819911" y="0"/>
                  </a:lnTo>
                  <a:lnTo>
                    <a:pt x="819911" y="33527"/>
                  </a:lnTo>
                  <a:lnTo>
                    <a:pt x="835151" y="33527"/>
                  </a:lnTo>
                  <a:lnTo>
                    <a:pt x="836675" y="38099"/>
                  </a:lnTo>
                  <a:lnTo>
                    <a:pt x="836675" y="67817"/>
                  </a:lnTo>
                  <a:lnTo>
                    <a:pt x="896111" y="38099"/>
                  </a:lnTo>
                  <a:close/>
                </a:path>
                <a:path w="896620" h="76200">
                  <a:moveTo>
                    <a:pt x="836675" y="67817"/>
                  </a:moveTo>
                  <a:lnTo>
                    <a:pt x="836675" y="38099"/>
                  </a:lnTo>
                  <a:lnTo>
                    <a:pt x="835151" y="41147"/>
                  </a:lnTo>
                  <a:lnTo>
                    <a:pt x="832103" y="42671"/>
                  </a:lnTo>
                  <a:lnTo>
                    <a:pt x="819911" y="42671"/>
                  </a:lnTo>
                  <a:lnTo>
                    <a:pt x="819911" y="76199"/>
                  </a:lnTo>
                  <a:lnTo>
                    <a:pt x="836675" y="67817"/>
                  </a:lnTo>
                  <a:close/>
                </a:path>
              </a:pathLst>
            </a:custGeom>
            <a:solidFill>
              <a:srgbClr val="000000"/>
            </a:solidFill>
          </p:spPr>
          <p:txBody>
            <a:bodyPr wrap="square" lIns="0" tIns="0" rIns="0" bIns="0" rtlCol="0"/>
            <a:lstStyle/>
            <a:p>
              <a:endParaRPr b="1">
                <a:latin typeface="Arial Narrow" panose="020B0606020202030204" pitchFamily="34" charset="0"/>
              </a:endParaRPr>
            </a:p>
          </p:txBody>
        </p:sp>
        <p:sp>
          <p:nvSpPr>
            <p:cNvPr id="27" name="object 17"/>
            <p:cNvSpPr/>
            <p:nvPr/>
          </p:nvSpPr>
          <p:spPr>
            <a:xfrm>
              <a:off x="1857005" y="3533402"/>
              <a:ext cx="366096" cy="836878"/>
            </a:xfrm>
            <a:custGeom>
              <a:avLst/>
              <a:gdLst/>
              <a:ahLst/>
              <a:cxnLst/>
              <a:rect l="l" t="t" r="r" b="b"/>
              <a:pathLst>
                <a:path w="384175" h="878204">
                  <a:moveTo>
                    <a:pt x="29383" y="805255"/>
                  </a:moveTo>
                  <a:lnTo>
                    <a:pt x="0" y="792479"/>
                  </a:lnTo>
                  <a:lnTo>
                    <a:pt x="4571" y="877823"/>
                  </a:lnTo>
                  <a:lnTo>
                    <a:pt x="24383" y="861237"/>
                  </a:lnTo>
                  <a:lnTo>
                    <a:pt x="24383" y="816863"/>
                  </a:lnTo>
                  <a:lnTo>
                    <a:pt x="29383" y="805255"/>
                  </a:lnTo>
                  <a:close/>
                </a:path>
                <a:path w="384175" h="878204">
                  <a:moveTo>
                    <a:pt x="38735" y="809321"/>
                  </a:moveTo>
                  <a:lnTo>
                    <a:pt x="29383" y="805255"/>
                  </a:lnTo>
                  <a:lnTo>
                    <a:pt x="24383" y="816863"/>
                  </a:lnTo>
                  <a:lnTo>
                    <a:pt x="24383" y="821435"/>
                  </a:lnTo>
                  <a:lnTo>
                    <a:pt x="27431" y="822959"/>
                  </a:lnTo>
                  <a:lnTo>
                    <a:pt x="30479" y="822959"/>
                  </a:lnTo>
                  <a:lnTo>
                    <a:pt x="33527" y="821435"/>
                  </a:lnTo>
                  <a:lnTo>
                    <a:pt x="38735" y="809321"/>
                  </a:lnTo>
                  <a:close/>
                </a:path>
                <a:path w="384175" h="878204">
                  <a:moveTo>
                    <a:pt x="70103" y="822959"/>
                  </a:moveTo>
                  <a:lnTo>
                    <a:pt x="38735" y="809321"/>
                  </a:lnTo>
                  <a:lnTo>
                    <a:pt x="33527" y="821435"/>
                  </a:lnTo>
                  <a:lnTo>
                    <a:pt x="30479" y="822959"/>
                  </a:lnTo>
                  <a:lnTo>
                    <a:pt x="27431" y="822959"/>
                  </a:lnTo>
                  <a:lnTo>
                    <a:pt x="24383" y="821435"/>
                  </a:lnTo>
                  <a:lnTo>
                    <a:pt x="24383" y="861237"/>
                  </a:lnTo>
                  <a:lnTo>
                    <a:pt x="70103" y="822959"/>
                  </a:lnTo>
                  <a:close/>
                </a:path>
                <a:path w="384175" h="878204">
                  <a:moveTo>
                    <a:pt x="384047" y="6095"/>
                  </a:moveTo>
                  <a:lnTo>
                    <a:pt x="384047" y="3047"/>
                  </a:lnTo>
                  <a:lnTo>
                    <a:pt x="380999" y="0"/>
                  </a:lnTo>
                  <a:lnTo>
                    <a:pt x="377951" y="0"/>
                  </a:lnTo>
                  <a:lnTo>
                    <a:pt x="374903" y="3047"/>
                  </a:lnTo>
                  <a:lnTo>
                    <a:pt x="29383" y="805255"/>
                  </a:lnTo>
                  <a:lnTo>
                    <a:pt x="38735" y="809321"/>
                  </a:lnTo>
                  <a:lnTo>
                    <a:pt x="384047" y="6095"/>
                  </a:lnTo>
                  <a:close/>
                </a:path>
              </a:pathLst>
            </a:custGeom>
            <a:solidFill>
              <a:srgbClr val="000000"/>
            </a:solidFill>
          </p:spPr>
          <p:txBody>
            <a:bodyPr wrap="square" lIns="0" tIns="0" rIns="0" bIns="0" rtlCol="0"/>
            <a:lstStyle/>
            <a:p>
              <a:endParaRPr b="1">
                <a:latin typeface="Arial Narrow" panose="020B0606020202030204" pitchFamily="34" charset="0"/>
              </a:endParaRPr>
            </a:p>
          </p:txBody>
        </p:sp>
        <p:sp>
          <p:nvSpPr>
            <p:cNvPr id="28" name="object 18"/>
            <p:cNvSpPr/>
            <p:nvPr/>
          </p:nvSpPr>
          <p:spPr>
            <a:xfrm>
              <a:off x="4661363" y="3533402"/>
              <a:ext cx="263226" cy="797545"/>
            </a:xfrm>
            <a:custGeom>
              <a:avLst/>
              <a:gdLst/>
              <a:ahLst/>
              <a:cxnLst/>
              <a:rect l="l" t="t" r="r" b="b"/>
              <a:pathLst>
                <a:path w="276225" h="836929">
                  <a:moveTo>
                    <a:pt x="244617" y="761963"/>
                  </a:moveTo>
                  <a:lnTo>
                    <a:pt x="9143" y="3047"/>
                  </a:lnTo>
                  <a:lnTo>
                    <a:pt x="7619" y="0"/>
                  </a:lnTo>
                  <a:lnTo>
                    <a:pt x="3047" y="0"/>
                  </a:lnTo>
                  <a:lnTo>
                    <a:pt x="0" y="1523"/>
                  </a:lnTo>
                  <a:lnTo>
                    <a:pt x="0" y="6095"/>
                  </a:lnTo>
                  <a:lnTo>
                    <a:pt x="235365" y="764662"/>
                  </a:lnTo>
                  <a:lnTo>
                    <a:pt x="244617" y="761963"/>
                  </a:lnTo>
                  <a:close/>
                </a:path>
                <a:path w="276225" h="836929">
                  <a:moveTo>
                    <a:pt x="248411" y="822256"/>
                  </a:moveTo>
                  <a:lnTo>
                    <a:pt x="248411" y="774191"/>
                  </a:lnTo>
                  <a:lnTo>
                    <a:pt x="246887" y="777239"/>
                  </a:lnTo>
                  <a:lnTo>
                    <a:pt x="243839" y="780287"/>
                  </a:lnTo>
                  <a:lnTo>
                    <a:pt x="240791" y="780287"/>
                  </a:lnTo>
                  <a:lnTo>
                    <a:pt x="239267" y="777239"/>
                  </a:lnTo>
                  <a:lnTo>
                    <a:pt x="235365" y="764662"/>
                  </a:lnTo>
                  <a:lnTo>
                    <a:pt x="202691" y="774191"/>
                  </a:lnTo>
                  <a:lnTo>
                    <a:pt x="248411" y="822256"/>
                  </a:lnTo>
                  <a:close/>
                </a:path>
                <a:path w="276225" h="836929">
                  <a:moveTo>
                    <a:pt x="248411" y="774191"/>
                  </a:moveTo>
                  <a:lnTo>
                    <a:pt x="244617" y="761963"/>
                  </a:lnTo>
                  <a:lnTo>
                    <a:pt x="235365" y="764662"/>
                  </a:lnTo>
                  <a:lnTo>
                    <a:pt x="239267" y="777239"/>
                  </a:lnTo>
                  <a:lnTo>
                    <a:pt x="240791" y="780287"/>
                  </a:lnTo>
                  <a:lnTo>
                    <a:pt x="243839" y="780287"/>
                  </a:lnTo>
                  <a:lnTo>
                    <a:pt x="246887" y="777239"/>
                  </a:lnTo>
                  <a:lnTo>
                    <a:pt x="248411" y="774191"/>
                  </a:lnTo>
                  <a:close/>
                </a:path>
                <a:path w="276225" h="836929">
                  <a:moveTo>
                    <a:pt x="275843" y="752855"/>
                  </a:moveTo>
                  <a:lnTo>
                    <a:pt x="244617" y="761963"/>
                  </a:lnTo>
                  <a:lnTo>
                    <a:pt x="248411" y="774191"/>
                  </a:lnTo>
                  <a:lnTo>
                    <a:pt x="248411" y="822256"/>
                  </a:lnTo>
                  <a:lnTo>
                    <a:pt x="262127" y="836675"/>
                  </a:lnTo>
                  <a:lnTo>
                    <a:pt x="275843" y="752855"/>
                  </a:lnTo>
                  <a:close/>
                </a:path>
              </a:pathLst>
            </a:custGeom>
            <a:solidFill>
              <a:srgbClr val="000000"/>
            </a:solidFill>
          </p:spPr>
          <p:txBody>
            <a:bodyPr wrap="square" lIns="0" tIns="0" rIns="0" bIns="0" rtlCol="0"/>
            <a:lstStyle/>
            <a:p>
              <a:endParaRPr b="1">
                <a:latin typeface="Arial Narrow" panose="020B0606020202030204" pitchFamily="34" charset="0"/>
              </a:endParaRPr>
            </a:p>
          </p:txBody>
        </p:sp>
      </p:grpSp>
    </p:spTree>
    <p:extLst>
      <p:ext uri="{BB962C8B-B14F-4D97-AF65-F5344CB8AC3E}">
        <p14:creationId xmlns:p14="http://schemas.microsoft.com/office/powerpoint/2010/main" val="1272706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Cooling of a reactor</a:t>
            </a:r>
            <a:endParaRPr lang="en-US" dirty="0"/>
          </a:p>
        </p:txBody>
      </p:sp>
      <p:sp>
        <p:nvSpPr>
          <p:cNvPr id="6" name="Content Placeholder 5"/>
          <p:cNvSpPr>
            <a:spLocks noGrp="1"/>
          </p:cNvSpPr>
          <p:nvPr>
            <p:ph idx="1"/>
          </p:nvPr>
        </p:nvSpPr>
        <p:spPr>
          <a:xfrm>
            <a:off x="3732965" y="1276833"/>
            <a:ext cx="8553570" cy="5464731"/>
          </a:xfrm>
        </p:spPr>
        <p:txBody>
          <a:bodyPr/>
          <a:lstStyle/>
          <a:p>
            <a:pPr marL="342900" indent="-342900">
              <a:buFont typeface="Arial" panose="020B0604020202020204" pitchFamily="34" charset="0"/>
              <a:buChar char="•"/>
            </a:pPr>
            <a:r>
              <a:rPr lang="en-US" dirty="0" smtClean="0"/>
              <a:t>One or more control rods are inserted between fuel rods</a:t>
            </a:r>
          </a:p>
          <a:p>
            <a:pPr marL="857250" lvl="1" indent="-342900"/>
            <a:r>
              <a:rPr lang="en-US" dirty="0" smtClean="0">
                <a:solidFill>
                  <a:srgbClr val="C00000"/>
                </a:solidFill>
              </a:rPr>
              <a:t>Controls the neutron flux</a:t>
            </a:r>
          </a:p>
          <a:p>
            <a:pPr marL="857250" lvl="1" indent="-342900"/>
            <a:r>
              <a:rPr lang="en-US" dirty="0" smtClean="0">
                <a:solidFill>
                  <a:srgbClr val="C00000"/>
                </a:solidFill>
              </a:rPr>
              <a:t>.. that is, the number of neutrons that split further uranium atoms</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Keeping them inserted for too long slows down the reactor</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Allowing the temperature to rise beyond a level is dangerous</a:t>
            </a:r>
          </a:p>
          <a:p>
            <a:pPr marL="857250" lvl="1" indent="-342900"/>
            <a:r>
              <a:rPr lang="en-US" dirty="0" smtClean="0">
                <a:solidFill>
                  <a:srgbClr val="C00000"/>
                </a:solidFill>
              </a:rPr>
              <a:t>There exists points of no return – leads to meltdown</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p:txBody>
      </p:sp>
      <p:sp>
        <p:nvSpPr>
          <p:cNvPr id="3" name="Footer Placeholder 2"/>
          <p:cNvSpPr>
            <a:spLocks noGrp="1"/>
          </p:cNvSpPr>
          <p:nvPr>
            <p:ph type="ftr" sz="quarter" idx="11"/>
          </p:nvPr>
        </p:nvSpPr>
        <p:spPr/>
        <p:txBody>
          <a:bodyPr/>
          <a:lstStyle/>
          <a:p>
            <a:r>
              <a:rPr lang="en-IN" smtClean="0"/>
              <a:t>INDIAN INSTITUTE OF TECHNOLOGY KHARAGPUR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187" y="1390650"/>
            <a:ext cx="2876550" cy="5151787"/>
          </a:xfrm>
          <a:prstGeom prst="rect">
            <a:avLst/>
          </a:prstGeom>
        </p:spPr>
      </p:pic>
    </p:spTree>
    <p:extLst>
      <p:ext uri="{BB962C8B-B14F-4D97-AF65-F5344CB8AC3E}">
        <p14:creationId xmlns:p14="http://schemas.microsoft.com/office/powerpoint/2010/main" val="2048853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system with two rods</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915852" y="1009650"/>
                <a:ext cx="7404735" cy="5680710"/>
              </a:xfrm>
            </p:spPr>
            <p:txBody>
              <a:bodyPr/>
              <a:lstStyle/>
              <a:p>
                <a:pPr>
                  <a:spcBef>
                    <a:spcPts val="0"/>
                  </a:spcBef>
                  <a:spcAft>
                    <a:spcPts val="0"/>
                  </a:spcAft>
                </a:pPr>
                <a:r>
                  <a:rPr lang="en-US" u="sng" dirty="0" smtClean="0"/>
                  <a:t>Three discrete states:</a:t>
                </a:r>
              </a:p>
              <a:p>
                <a:pPr marL="342900" indent="-342900">
                  <a:spcBef>
                    <a:spcPts val="0"/>
                  </a:spcBef>
                  <a:spcAft>
                    <a:spcPts val="0"/>
                  </a:spcAft>
                  <a:buFont typeface="Arial" panose="020B0604020202020204" pitchFamily="34" charset="0"/>
                  <a:buChar char="•"/>
                </a:pPr>
                <a:r>
                  <a:rPr lang="en-US" dirty="0" smtClean="0">
                    <a:solidFill>
                      <a:srgbClr val="C00000"/>
                    </a:solidFill>
                  </a:rPr>
                  <a:t>State-1: </a:t>
                </a:r>
                <a:r>
                  <a:rPr lang="en-US" dirty="0" smtClean="0"/>
                  <a:t>None of the two rods are in the reactor</a:t>
                </a:r>
              </a:p>
              <a:p>
                <a:pPr marL="342900" indent="-342900">
                  <a:spcBef>
                    <a:spcPts val="0"/>
                  </a:spcBef>
                  <a:spcAft>
                    <a:spcPts val="0"/>
                  </a:spcAft>
                  <a:buFont typeface="Arial" panose="020B0604020202020204" pitchFamily="34" charset="0"/>
                  <a:buChar char="•"/>
                </a:pPr>
                <a:r>
                  <a:rPr lang="en-US" dirty="0" smtClean="0">
                    <a:solidFill>
                      <a:srgbClr val="C00000"/>
                    </a:solidFill>
                  </a:rPr>
                  <a:t>State-2: </a:t>
                </a:r>
                <a:r>
                  <a:rPr lang="en-US" dirty="0" smtClean="0"/>
                  <a:t>Only Rod-1 is in </a:t>
                </a:r>
                <a:r>
                  <a:rPr lang="en-US" dirty="0"/>
                  <a:t>the reactor</a:t>
                </a:r>
              </a:p>
              <a:p>
                <a:pPr marL="342900" indent="-342900">
                  <a:spcBef>
                    <a:spcPts val="0"/>
                  </a:spcBef>
                  <a:spcAft>
                    <a:spcPts val="0"/>
                  </a:spcAft>
                  <a:buFont typeface="Arial" panose="020B0604020202020204" pitchFamily="34" charset="0"/>
                  <a:buChar char="•"/>
                </a:pPr>
                <a:r>
                  <a:rPr lang="en-US" dirty="0" smtClean="0">
                    <a:solidFill>
                      <a:srgbClr val="C00000"/>
                    </a:solidFill>
                  </a:rPr>
                  <a:t>State-3: </a:t>
                </a:r>
                <a:r>
                  <a:rPr lang="en-US" dirty="0" smtClean="0"/>
                  <a:t>Only Rod-2 is </a:t>
                </a:r>
                <a:r>
                  <a:rPr lang="en-US" dirty="0"/>
                  <a:t>in the reactor</a:t>
                </a:r>
              </a:p>
              <a:p>
                <a:pPr>
                  <a:spcBef>
                    <a:spcPts val="0"/>
                  </a:spcBef>
                  <a:spcAft>
                    <a:spcPts val="0"/>
                  </a:spcAft>
                </a:pPr>
                <a:endParaRPr lang="en-US" dirty="0" smtClean="0"/>
              </a:p>
              <a:p>
                <a:pPr>
                  <a:spcBef>
                    <a:spcPts val="0"/>
                  </a:spcBef>
                  <a:spcAft>
                    <a:spcPts val="0"/>
                  </a:spcAft>
                </a:pPr>
                <a:r>
                  <a:rPr lang="en-US" i="1" dirty="0" smtClean="0">
                    <a:latin typeface="Times New Roman" panose="02020603050405020304" pitchFamily="18" charset="0"/>
                    <a:cs typeface="Times New Roman" panose="02020603050405020304" pitchFamily="18" charset="0"/>
                  </a:rPr>
                  <a:t>x </a:t>
                </a:r>
                <a:r>
                  <a:rPr lang="en-US" dirty="0" smtClean="0">
                    <a:cs typeface="Times New Roman" panose="02020603050405020304" pitchFamily="18" charset="0"/>
                    <a:sym typeface="Symbol" panose="05050102010706020507" pitchFamily="18" charset="2"/>
                  </a:rPr>
                  <a:t> temperature of coolant</a:t>
                </a:r>
              </a:p>
              <a:p>
                <a:pPr>
                  <a:spcBef>
                    <a:spcPts val="0"/>
                  </a:spcBef>
                  <a:spcAft>
                    <a:spcPts val="0"/>
                  </a:spcAft>
                </a:pPr>
                <a:endParaRPr lang="en-US" dirty="0">
                  <a:cs typeface="Times New Roman" panose="02020603050405020304" pitchFamily="18" charset="0"/>
                  <a:sym typeface="Symbol" panose="05050102010706020507" pitchFamily="18" charset="2"/>
                </a:endParaRPr>
              </a:p>
              <a:p>
                <a:pPr>
                  <a:spcBef>
                    <a:spcPts val="0"/>
                  </a:spcBef>
                  <a:spcAft>
                    <a:spcPts val="0"/>
                  </a:spcAft>
                </a:pPr>
                <a:r>
                  <a:rPr lang="en-US" dirty="0" smtClean="0">
                    <a:cs typeface="Times New Roman" panose="02020603050405020304" pitchFamily="18" charset="0"/>
                    <a:sym typeface="Symbol" panose="05050102010706020507" pitchFamily="18" charset="2"/>
                  </a:rPr>
                  <a:t>Temperature changes in State-1 as per the following equation:</a:t>
                </a:r>
              </a:p>
              <a:p>
                <a:pPr>
                  <a:spcBef>
                    <a:spcPts val="0"/>
                  </a:spcBef>
                  <a:spcAft>
                    <a:spcPts val="0"/>
                  </a:spcAft>
                </a:pPr>
                <a:endParaRPr lang="en-US" sz="1400" dirty="0" smtClean="0">
                  <a:cs typeface="Times New Roman" panose="02020603050405020304" pitchFamily="18" charset="0"/>
                  <a:sym typeface="Symbol" panose="05050102010706020507" pitchFamily="18" charset="2"/>
                </a:endParaRPr>
              </a:p>
              <a:p>
                <a:pPr>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cs typeface="Times New Roman" panose="02020603050405020304" pitchFamily="18" charset="0"/>
                            </a:rPr>
                          </m:ctrlPr>
                        </m:accPr>
                        <m:e>
                          <m:r>
                            <a:rPr lang="en-US" b="1" i="1" smtClean="0">
                              <a:latin typeface="Cambria Math" panose="02040503050406030204" pitchFamily="18" charset="0"/>
                              <a:cs typeface="Times New Roman" panose="02020603050405020304" pitchFamily="18" charset="0"/>
                            </a:rPr>
                            <m:t>𝒙</m:t>
                          </m:r>
                        </m:e>
                      </m:acc>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𝟎</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𝟏</m:t>
                      </m:r>
                      <m:r>
                        <a:rPr lang="en-US" b="1" i="1" smtClean="0">
                          <a:latin typeface="Cambria Math" panose="02040503050406030204" pitchFamily="18" charset="0"/>
                          <a:cs typeface="Times New Roman" panose="02020603050405020304" pitchFamily="18" charset="0"/>
                        </a:rPr>
                        <m:t>𝒙</m:t>
                      </m:r>
                      <m:r>
                        <a:rPr lang="en-US" b="1" i="1" smtClean="0">
                          <a:latin typeface="Cambria Math" panose="02040503050406030204" pitchFamily="18" charset="0"/>
                          <a:cs typeface="Times New Roman" panose="02020603050405020304" pitchFamily="18" charset="0"/>
                        </a:rPr>
                        <m:t> −</m:t>
                      </m:r>
                      <m:r>
                        <a:rPr lang="en-US" b="1" i="1" smtClean="0">
                          <a:latin typeface="Cambria Math" panose="02040503050406030204" pitchFamily="18" charset="0"/>
                          <a:cs typeface="Times New Roman" panose="02020603050405020304" pitchFamily="18" charset="0"/>
                        </a:rPr>
                        <m:t>𝟓𝟎</m:t>
                      </m:r>
                    </m:oMath>
                  </m:oMathPara>
                </a14:m>
                <a:endParaRPr lang="en-US" dirty="0" smtClean="0">
                  <a:latin typeface="Times New Roman" panose="02020603050405020304" pitchFamily="18" charset="0"/>
                  <a:cs typeface="Times New Roman" panose="02020603050405020304" pitchFamily="18" charset="0"/>
                </a:endParaRPr>
              </a:p>
              <a:p>
                <a:pPr>
                  <a:spcBef>
                    <a:spcPts val="0"/>
                  </a:spcBef>
                  <a:spcAft>
                    <a:spcPts val="0"/>
                  </a:spcAft>
                </a:pPr>
                <a:endParaRPr lang="en-US" dirty="0">
                  <a:latin typeface="Times New Roman" panose="02020603050405020304" pitchFamily="18" charset="0"/>
                  <a:cs typeface="Times New Roman" panose="02020603050405020304" pitchFamily="18" charset="0"/>
                </a:endParaRPr>
              </a:p>
              <a:p>
                <a:pPr>
                  <a:spcBef>
                    <a:spcPts val="0"/>
                  </a:spcBef>
                  <a:spcAft>
                    <a:spcPts val="0"/>
                  </a:spcAft>
                </a:pPr>
                <a:r>
                  <a:rPr lang="en-US" dirty="0" smtClean="0">
                    <a:cs typeface="Times New Roman" panose="02020603050405020304" pitchFamily="18" charset="0"/>
                  </a:rPr>
                  <a:t>Note that:</a:t>
                </a:r>
              </a:p>
              <a:p>
                <a:pPr marL="342900" indent="-342900">
                  <a:spcBef>
                    <a:spcPts val="0"/>
                  </a:spcBef>
                  <a:spcAft>
                    <a:spcPts val="0"/>
                  </a:spcAft>
                  <a:buFont typeface="Arial" panose="020B0604020202020204" pitchFamily="34" charset="0"/>
                  <a:buChar char="•"/>
                </a:pPr>
                <a:r>
                  <a:rPr lang="en-US" dirty="0" smtClean="0">
                    <a:solidFill>
                      <a:srgbClr val="C00000"/>
                    </a:solidFill>
                    <a:cs typeface="Times New Roman" panose="02020603050405020304" pitchFamily="18" charset="0"/>
                  </a:rPr>
                  <a:t>When x is above 500, temperature continues to rise</a:t>
                </a:r>
              </a:p>
              <a:p>
                <a:pPr marL="342900" indent="-342900">
                  <a:spcBef>
                    <a:spcPts val="0"/>
                  </a:spcBef>
                  <a:spcAft>
                    <a:spcPts val="0"/>
                  </a:spcAft>
                  <a:buFont typeface="Arial" panose="020B0604020202020204" pitchFamily="34" charset="0"/>
                  <a:buChar char="•"/>
                </a:pPr>
                <a:r>
                  <a:rPr lang="en-US" dirty="0" smtClean="0">
                    <a:solidFill>
                      <a:srgbClr val="C00000"/>
                    </a:solidFill>
                    <a:cs typeface="Times New Roman" panose="02020603050405020304" pitchFamily="18" charset="0"/>
                  </a:rPr>
                  <a:t>When x is below 500, temperature continues to fall</a:t>
                </a:r>
              </a:p>
              <a:p>
                <a:pPr>
                  <a:spcBef>
                    <a:spcPts val="0"/>
                  </a:spcBef>
                  <a:spcAft>
                    <a:spcPts val="0"/>
                  </a:spcAft>
                </a:pPr>
                <a:r>
                  <a:rPr lang="en-US" i="1" dirty="0" smtClean="0">
                    <a:solidFill>
                      <a:srgbClr val="0000CC"/>
                    </a:solidFill>
                    <a:cs typeface="Times New Roman" panose="02020603050405020304" pitchFamily="18" charset="0"/>
                  </a:rPr>
                  <a:t>If the temperature is allowed to fall below 500, the reactor will shut down.</a:t>
                </a:r>
                <a:endParaRPr lang="en-US" i="1" dirty="0">
                  <a:solidFill>
                    <a:srgbClr val="0000CC"/>
                  </a:solidFill>
                  <a:cs typeface="Times New Roman" panose="02020603050405020304" pitchFamily="18" charset="0"/>
                </a:endParaRP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915852" y="1009650"/>
                <a:ext cx="7404735" cy="5680710"/>
              </a:xfrm>
              <a:blipFill rotWithShape="0">
                <a:blip r:embed="rId2"/>
                <a:stretch>
                  <a:fillRect l="-988" t="-751" b="-429"/>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IN" smtClean="0"/>
              <a:t>INDIAN INSTITUTE OF TECHNOLOGY KHARAGPUR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85787" y="1543050"/>
            <a:ext cx="4267200" cy="5046027"/>
          </a:xfrm>
          <a:prstGeom prst="rect">
            <a:avLst/>
          </a:prstGeom>
          <a:noFill/>
          <a:ln>
            <a:noFill/>
          </a:ln>
        </p:spPr>
      </p:pic>
    </p:spTree>
    <p:extLst>
      <p:ext uri="{BB962C8B-B14F-4D97-AF65-F5344CB8AC3E}">
        <p14:creationId xmlns:p14="http://schemas.microsoft.com/office/powerpoint/2010/main" val="178777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Effects of control rods</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5005387" y="532382"/>
                <a:ext cx="7404735" cy="6497067"/>
              </a:xfrm>
            </p:spPr>
            <p:txBody>
              <a:bodyPr>
                <a:normAutofit lnSpcReduction="10000"/>
              </a:bodyPr>
              <a:lstStyle/>
              <a:p>
                <a:pPr>
                  <a:spcBef>
                    <a:spcPts val="0"/>
                  </a:spcBef>
                  <a:spcAft>
                    <a:spcPts val="0"/>
                  </a:spcAft>
                </a:pPr>
                <a:r>
                  <a:rPr lang="en-US" u="sng" dirty="0" smtClean="0"/>
                  <a:t>Cooling states:</a:t>
                </a:r>
              </a:p>
              <a:p>
                <a:pPr marL="342900" indent="-342900">
                  <a:spcBef>
                    <a:spcPts val="0"/>
                  </a:spcBef>
                  <a:spcAft>
                    <a:spcPts val="0"/>
                  </a:spcAft>
                  <a:buFont typeface="Arial" panose="020B0604020202020204" pitchFamily="34" charset="0"/>
                  <a:buChar char="•"/>
                </a:pPr>
                <a:r>
                  <a:rPr lang="en-US" dirty="0" smtClean="0">
                    <a:solidFill>
                      <a:srgbClr val="C00000"/>
                    </a:solidFill>
                  </a:rPr>
                  <a:t>State-2: </a:t>
                </a:r>
                <a:r>
                  <a:rPr lang="en-US" dirty="0" smtClean="0"/>
                  <a:t>Only Rod-1 is in </a:t>
                </a:r>
                <a:r>
                  <a:rPr lang="en-US" dirty="0"/>
                  <a:t>the reactor</a:t>
                </a:r>
              </a:p>
              <a:p>
                <a:pPr marL="342900" indent="-342900">
                  <a:spcBef>
                    <a:spcPts val="0"/>
                  </a:spcBef>
                  <a:spcAft>
                    <a:spcPts val="0"/>
                  </a:spcAft>
                  <a:buFont typeface="Arial" panose="020B0604020202020204" pitchFamily="34" charset="0"/>
                  <a:buChar char="•"/>
                </a:pPr>
                <a:r>
                  <a:rPr lang="en-US" dirty="0" smtClean="0">
                    <a:solidFill>
                      <a:srgbClr val="C00000"/>
                    </a:solidFill>
                  </a:rPr>
                  <a:t>State-3: </a:t>
                </a:r>
                <a:r>
                  <a:rPr lang="en-US" dirty="0" smtClean="0"/>
                  <a:t>Only Rod-2 is </a:t>
                </a:r>
                <a:r>
                  <a:rPr lang="en-US" dirty="0"/>
                  <a:t>in the reactor</a:t>
                </a:r>
              </a:p>
              <a:p>
                <a:pPr>
                  <a:spcBef>
                    <a:spcPts val="0"/>
                  </a:spcBef>
                  <a:spcAft>
                    <a:spcPts val="0"/>
                  </a:spcAft>
                </a:pPr>
                <a:endParaRPr lang="en-US" dirty="0">
                  <a:cs typeface="Times New Roman" panose="02020603050405020304" pitchFamily="18" charset="0"/>
                  <a:sym typeface="Symbol" panose="05050102010706020507" pitchFamily="18" charset="2"/>
                </a:endParaRPr>
              </a:p>
              <a:p>
                <a:pPr>
                  <a:spcBef>
                    <a:spcPts val="0"/>
                  </a:spcBef>
                  <a:spcAft>
                    <a:spcPts val="0"/>
                  </a:spcAft>
                </a:pPr>
                <a:r>
                  <a:rPr lang="en-US" dirty="0" smtClean="0">
                    <a:cs typeface="Times New Roman" panose="02020603050405020304" pitchFamily="18" charset="0"/>
                    <a:sym typeface="Symbol" panose="05050102010706020507" pitchFamily="18" charset="2"/>
                  </a:rPr>
                  <a:t>Temperature changes in State-2 as per the following equation:</a:t>
                </a:r>
              </a:p>
              <a:p>
                <a:pPr>
                  <a:spcBef>
                    <a:spcPts val="0"/>
                  </a:spcBef>
                  <a:spcAft>
                    <a:spcPts val="0"/>
                  </a:spcAft>
                </a:pPr>
                <a:endParaRPr lang="en-US" sz="1400" dirty="0" smtClean="0">
                  <a:cs typeface="Times New Roman" panose="02020603050405020304" pitchFamily="18" charset="0"/>
                  <a:sym typeface="Symbol" panose="05050102010706020507" pitchFamily="18" charset="2"/>
                </a:endParaRPr>
              </a:p>
              <a:p>
                <a:pPr>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cs typeface="Times New Roman" panose="02020603050405020304" pitchFamily="18" charset="0"/>
                            </a:rPr>
                          </m:ctrlPr>
                        </m:accPr>
                        <m:e>
                          <m:r>
                            <a:rPr lang="en-US" b="1" i="1" smtClean="0">
                              <a:latin typeface="Cambria Math" panose="02040503050406030204" pitchFamily="18" charset="0"/>
                              <a:cs typeface="Times New Roman" panose="02020603050405020304" pitchFamily="18" charset="0"/>
                            </a:rPr>
                            <m:t>𝒙</m:t>
                          </m:r>
                        </m:e>
                      </m:acc>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𝟎</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𝟏</m:t>
                      </m:r>
                      <m:r>
                        <a:rPr lang="en-US" b="1" i="1" smtClean="0">
                          <a:latin typeface="Cambria Math" panose="02040503050406030204" pitchFamily="18" charset="0"/>
                          <a:cs typeface="Times New Roman" panose="02020603050405020304" pitchFamily="18" charset="0"/>
                        </a:rPr>
                        <m:t>𝒙</m:t>
                      </m:r>
                      <m:r>
                        <a:rPr lang="en-US" b="1" i="1" smtClean="0">
                          <a:latin typeface="Cambria Math" panose="02040503050406030204" pitchFamily="18" charset="0"/>
                          <a:cs typeface="Times New Roman" panose="02020603050405020304" pitchFamily="18" charset="0"/>
                        </a:rPr>
                        <m:t> −</m:t>
                      </m:r>
                      <m:r>
                        <a:rPr lang="en-US" b="1" i="1" smtClean="0">
                          <a:latin typeface="Cambria Math" panose="02040503050406030204" pitchFamily="18" charset="0"/>
                          <a:cs typeface="Times New Roman" panose="02020603050405020304" pitchFamily="18" charset="0"/>
                        </a:rPr>
                        <m:t>𝟓𝟔</m:t>
                      </m:r>
                    </m:oMath>
                  </m:oMathPara>
                </a14:m>
                <a:endParaRPr lang="en-US" dirty="0" smtClean="0">
                  <a:latin typeface="Times New Roman" panose="02020603050405020304" pitchFamily="18" charset="0"/>
                  <a:cs typeface="Times New Roman" panose="02020603050405020304" pitchFamily="18" charset="0"/>
                </a:endParaRPr>
              </a:p>
              <a:p>
                <a:pPr>
                  <a:spcBef>
                    <a:spcPts val="0"/>
                  </a:spcBef>
                  <a:spcAft>
                    <a:spcPts val="0"/>
                  </a:spcAft>
                </a:pPr>
                <a:endParaRPr lang="en-US" sz="1800" dirty="0" smtClean="0">
                  <a:cs typeface="Times New Roman" panose="02020603050405020304" pitchFamily="18" charset="0"/>
                  <a:sym typeface="Symbol" panose="05050102010706020507" pitchFamily="18" charset="2"/>
                </a:endParaRPr>
              </a:p>
              <a:p>
                <a:pPr>
                  <a:spcBef>
                    <a:spcPts val="0"/>
                  </a:spcBef>
                  <a:spcAft>
                    <a:spcPts val="0"/>
                  </a:spcAft>
                </a:pPr>
                <a:r>
                  <a:rPr lang="en-US" dirty="0" smtClean="0">
                    <a:cs typeface="Times New Roman" panose="02020603050405020304" pitchFamily="18" charset="0"/>
                    <a:sym typeface="Symbol" panose="05050102010706020507" pitchFamily="18" charset="2"/>
                  </a:rPr>
                  <a:t>Temperature </a:t>
                </a:r>
                <a:r>
                  <a:rPr lang="en-US" dirty="0">
                    <a:cs typeface="Times New Roman" panose="02020603050405020304" pitchFamily="18" charset="0"/>
                    <a:sym typeface="Symbol" panose="05050102010706020507" pitchFamily="18" charset="2"/>
                  </a:rPr>
                  <a:t>changes in </a:t>
                </a:r>
                <a:r>
                  <a:rPr lang="en-US" dirty="0" smtClean="0">
                    <a:cs typeface="Times New Roman" panose="02020603050405020304" pitchFamily="18" charset="0"/>
                    <a:sym typeface="Symbol" panose="05050102010706020507" pitchFamily="18" charset="2"/>
                  </a:rPr>
                  <a:t>State-3 </a:t>
                </a:r>
                <a:r>
                  <a:rPr lang="en-US" dirty="0">
                    <a:cs typeface="Times New Roman" panose="02020603050405020304" pitchFamily="18" charset="0"/>
                    <a:sym typeface="Symbol" panose="05050102010706020507" pitchFamily="18" charset="2"/>
                  </a:rPr>
                  <a:t>as per the following equation:</a:t>
                </a:r>
              </a:p>
              <a:p>
                <a:pPr>
                  <a:spcBef>
                    <a:spcPts val="0"/>
                  </a:spcBef>
                  <a:spcAft>
                    <a:spcPts val="0"/>
                  </a:spcAft>
                </a:pPr>
                <a:endParaRPr lang="en-US" sz="1400" dirty="0">
                  <a:cs typeface="Times New Roman" panose="02020603050405020304" pitchFamily="18" charset="0"/>
                  <a:sym typeface="Symbol" panose="05050102010706020507" pitchFamily="18" charset="2"/>
                </a:endParaRPr>
              </a:p>
              <a:p>
                <a:pPr>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𝒙</m:t>
                          </m:r>
                        </m:e>
                      </m:acc>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𝟎</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𝟏</m:t>
                      </m:r>
                      <m:r>
                        <a:rPr lang="en-US" i="1">
                          <a:latin typeface="Cambria Math" panose="02040503050406030204" pitchFamily="18" charset="0"/>
                          <a:cs typeface="Times New Roman" panose="02020603050405020304" pitchFamily="18" charset="0"/>
                        </a:rPr>
                        <m:t>𝒙</m:t>
                      </m:r>
                      <m:r>
                        <a:rPr lang="en-US" i="1">
                          <a:latin typeface="Cambria Math" panose="02040503050406030204" pitchFamily="18" charset="0"/>
                          <a:cs typeface="Times New Roman" panose="02020603050405020304" pitchFamily="18" charset="0"/>
                        </a:rPr>
                        <m:t> −</m:t>
                      </m:r>
                      <m:r>
                        <a:rPr lang="en-US" b="1" i="1" smtClean="0">
                          <a:latin typeface="Cambria Math" panose="02040503050406030204" pitchFamily="18" charset="0"/>
                          <a:cs typeface="Times New Roman" panose="02020603050405020304" pitchFamily="18" charset="0"/>
                        </a:rPr>
                        <m:t>𝟔</m:t>
                      </m:r>
                      <m:r>
                        <a:rPr lang="en-US" i="1">
                          <a:latin typeface="Cambria Math" panose="02040503050406030204" pitchFamily="18" charset="0"/>
                          <a:cs typeface="Times New Roman" panose="02020603050405020304" pitchFamily="18" charset="0"/>
                        </a:rPr>
                        <m:t>𝟎</m:t>
                      </m:r>
                    </m:oMath>
                  </m:oMathPara>
                </a14:m>
                <a:endParaRPr lang="en-US" dirty="0">
                  <a:latin typeface="Times New Roman" panose="02020603050405020304" pitchFamily="18" charset="0"/>
                  <a:cs typeface="Times New Roman" panose="02020603050405020304" pitchFamily="18" charset="0"/>
                </a:endParaRPr>
              </a:p>
              <a:p>
                <a:pPr>
                  <a:spcBef>
                    <a:spcPts val="0"/>
                  </a:spcBef>
                  <a:spcAft>
                    <a:spcPts val="0"/>
                  </a:spcAft>
                </a:pPr>
                <a:endParaRPr lang="en-US" sz="1800" dirty="0">
                  <a:latin typeface="Times New Roman" panose="02020603050405020304" pitchFamily="18" charset="0"/>
                  <a:cs typeface="Times New Roman" panose="02020603050405020304" pitchFamily="18" charset="0"/>
                </a:endParaRPr>
              </a:p>
              <a:p>
                <a:pPr>
                  <a:spcBef>
                    <a:spcPts val="0"/>
                  </a:spcBef>
                  <a:spcAft>
                    <a:spcPts val="0"/>
                  </a:spcAft>
                </a:pPr>
                <a:r>
                  <a:rPr lang="en-US" dirty="0" smtClean="0">
                    <a:cs typeface="Times New Roman" panose="02020603050405020304" pitchFamily="18" charset="0"/>
                  </a:rPr>
                  <a:t>Note that:</a:t>
                </a:r>
              </a:p>
              <a:p>
                <a:pPr marL="342900" indent="-342900">
                  <a:spcBef>
                    <a:spcPts val="0"/>
                  </a:spcBef>
                  <a:spcAft>
                    <a:spcPts val="0"/>
                  </a:spcAft>
                  <a:buFont typeface="Arial" panose="020B0604020202020204" pitchFamily="34" charset="0"/>
                  <a:buChar char="•"/>
                </a:pPr>
                <a:r>
                  <a:rPr lang="en-US" dirty="0" smtClean="0">
                    <a:solidFill>
                      <a:srgbClr val="C00000"/>
                    </a:solidFill>
                    <a:cs typeface="Times New Roman" panose="02020603050405020304" pitchFamily="18" charset="0"/>
                  </a:rPr>
                  <a:t>Rod-1 cannot bring the temperature down if it crosses 560</a:t>
                </a:r>
              </a:p>
              <a:p>
                <a:pPr marL="342900" indent="-342900">
                  <a:spcBef>
                    <a:spcPts val="0"/>
                  </a:spcBef>
                  <a:spcAft>
                    <a:spcPts val="0"/>
                  </a:spcAft>
                  <a:buFont typeface="Arial" panose="020B0604020202020204" pitchFamily="34" charset="0"/>
                  <a:buChar char="•"/>
                </a:pPr>
                <a:r>
                  <a:rPr lang="en-US" dirty="0" smtClean="0">
                    <a:solidFill>
                      <a:srgbClr val="C00000"/>
                    </a:solidFill>
                    <a:cs typeface="Times New Roman" panose="02020603050405020304" pitchFamily="18" charset="0"/>
                  </a:rPr>
                  <a:t>Rod-2 </a:t>
                </a:r>
                <a:r>
                  <a:rPr lang="en-US" dirty="0">
                    <a:solidFill>
                      <a:srgbClr val="C00000"/>
                    </a:solidFill>
                    <a:cs typeface="Times New Roman" panose="02020603050405020304" pitchFamily="18" charset="0"/>
                  </a:rPr>
                  <a:t>cannot bring the temperature down if it crosses </a:t>
                </a:r>
                <a:r>
                  <a:rPr lang="en-US" dirty="0" smtClean="0">
                    <a:solidFill>
                      <a:srgbClr val="C00000"/>
                    </a:solidFill>
                    <a:cs typeface="Times New Roman" panose="02020603050405020304" pitchFamily="18" charset="0"/>
                  </a:rPr>
                  <a:t>600</a:t>
                </a:r>
              </a:p>
              <a:p>
                <a:pPr>
                  <a:spcBef>
                    <a:spcPts val="0"/>
                  </a:spcBef>
                  <a:spcAft>
                    <a:spcPts val="0"/>
                  </a:spcAft>
                </a:pPr>
                <a:r>
                  <a:rPr lang="en-US" i="1" dirty="0" smtClean="0">
                    <a:cs typeface="Times New Roman" panose="02020603050405020304" pitchFamily="18" charset="0"/>
                  </a:rPr>
                  <a:t>If  temperature crosses 600, meltdown is inevitable</a:t>
                </a:r>
                <a:endParaRPr lang="en-US" i="1" dirty="0">
                  <a:cs typeface="Times New Roman" panose="02020603050405020304" pitchFamily="18" charset="0"/>
                </a:endParaRPr>
              </a:p>
              <a:p>
                <a:pPr marL="342900" indent="-342900">
                  <a:spcBef>
                    <a:spcPts val="0"/>
                  </a:spcBef>
                  <a:spcAft>
                    <a:spcPts val="0"/>
                  </a:spcAft>
                  <a:buFont typeface="Arial" panose="020B0604020202020204" pitchFamily="34" charset="0"/>
                  <a:buChar char="•"/>
                </a:pPr>
                <a:endParaRPr lang="en-US" dirty="0" smtClean="0">
                  <a:solidFill>
                    <a:srgbClr val="C00000"/>
                  </a:solidFill>
                  <a:cs typeface="Times New Roman" panose="02020603050405020304" pitchFamily="18" charset="0"/>
                </a:endParaRPr>
              </a:p>
              <a:p>
                <a:pPr>
                  <a:spcBef>
                    <a:spcPts val="0"/>
                  </a:spcBef>
                  <a:spcAft>
                    <a:spcPts val="0"/>
                  </a:spcAft>
                </a:pPr>
                <a:r>
                  <a:rPr lang="en-US" i="1" dirty="0" smtClean="0">
                    <a:solidFill>
                      <a:srgbClr val="0000CC"/>
                    </a:solidFill>
                    <a:cs typeface="Times New Roman" panose="02020603050405020304" pitchFamily="18" charset="0"/>
                  </a:rPr>
                  <a:t>Rod-1 may be inserted when </a:t>
                </a:r>
                <a:r>
                  <a:rPr lang="en-US" i="1" dirty="0" smtClean="0">
                    <a:solidFill>
                      <a:srgbClr val="0000CC"/>
                    </a:solidFill>
                    <a:latin typeface="Times New Roman" panose="02020603050405020304" pitchFamily="18" charset="0"/>
                    <a:cs typeface="Times New Roman" panose="02020603050405020304" pitchFamily="18" charset="0"/>
                  </a:rPr>
                  <a:t>x &lt; 560</a:t>
                </a:r>
              </a:p>
              <a:p>
                <a:pPr>
                  <a:spcBef>
                    <a:spcPts val="0"/>
                  </a:spcBef>
                  <a:spcAft>
                    <a:spcPts val="0"/>
                  </a:spcAft>
                </a:pPr>
                <a:r>
                  <a:rPr lang="en-US" i="1" dirty="0" smtClean="0">
                    <a:solidFill>
                      <a:srgbClr val="0000CC"/>
                    </a:solidFill>
                    <a:cs typeface="Times New Roman" panose="02020603050405020304" pitchFamily="18" charset="0"/>
                  </a:rPr>
                  <a:t>Rod-2 </a:t>
                </a:r>
                <a:r>
                  <a:rPr lang="en-US" i="1" dirty="0">
                    <a:solidFill>
                      <a:srgbClr val="0000CC"/>
                    </a:solidFill>
                    <a:cs typeface="Times New Roman" panose="02020603050405020304" pitchFamily="18" charset="0"/>
                  </a:rPr>
                  <a:t>may be inserted when </a:t>
                </a:r>
                <a:r>
                  <a:rPr lang="en-US" i="1" dirty="0">
                    <a:solidFill>
                      <a:srgbClr val="0000CC"/>
                    </a:solidFill>
                    <a:latin typeface="Times New Roman" panose="02020603050405020304" pitchFamily="18" charset="0"/>
                    <a:cs typeface="Times New Roman" panose="02020603050405020304" pitchFamily="18" charset="0"/>
                  </a:rPr>
                  <a:t>x &lt; </a:t>
                </a:r>
                <a:r>
                  <a:rPr lang="en-US" i="1" dirty="0" smtClean="0">
                    <a:solidFill>
                      <a:srgbClr val="0000CC"/>
                    </a:solidFill>
                    <a:latin typeface="Times New Roman" panose="02020603050405020304" pitchFamily="18" charset="0"/>
                    <a:cs typeface="Times New Roman" panose="02020603050405020304" pitchFamily="18" charset="0"/>
                  </a:rPr>
                  <a:t>600</a:t>
                </a:r>
              </a:p>
              <a:p>
                <a:pPr>
                  <a:spcBef>
                    <a:spcPts val="0"/>
                  </a:spcBef>
                  <a:spcAft>
                    <a:spcPts val="0"/>
                  </a:spcAft>
                </a:pPr>
                <a:r>
                  <a:rPr lang="en-US" i="1" dirty="0">
                    <a:solidFill>
                      <a:srgbClr val="0000CC"/>
                    </a:solidFill>
                    <a:cs typeface="Times New Roman" panose="02020603050405020304" pitchFamily="18" charset="0"/>
                  </a:rPr>
                  <a:t> </a:t>
                </a:r>
                <a:r>
                  <a:rPr lang="en-US" i="1" dirty="0" smtClean="0">
                    <a:solidFill>
                      <a:srgbClr val="0000CC"/>
                    </a:solidFill>
                    <a:cs typeface="Times New Roman" panose="02020603050405020304" pitchFamily="18" charset="0"/>
                  </a:rPr>
                  <a:t>.. and they have to be taken out sometime when </a:t>
                </a:r>
                <a:r>
                  <a:rPr lang="en-US" i="1" dirty="0" smtClean="0">
                    <a:solidFill>
                      <a:srgbClr val="0000CC"/>
                    </a:solidFill>
                    <a:latin typeface="Times New Roman" panose="02020603050405020304" pitchFamily="18" charset="0"/>
                    <a:cs typeface="Times New Roman" panose="02020603050405020304" pitchFamily="18" charset="0"/>
                  </a:rPr>
                  <a:t>x &gt; 500</a:t>
                </a:r>
                <a:endParaRPr lang="en-US" i="1" dirty="0" smtClean="0">
                  <a:solidFill>
                    <a:srgbClr val="0000CC"/>
                  </a:solidFill>
                  <a:cs typeface="Times New Roman" panose="02020603050405020304" pitchFamily="18" charset="0"/>
                </a:endParaRPr>
              </a:p>
              <a:p>
                <a:pPr>
                  <a:spcBef>
                    <a:spcPts val="0"/>
                  </a:spcBef>
                  <a:spcAft>
                    <a:spcPts val="0"/>
                  </a:spcAft>
                </a:pPr>
                <a:endParaRPr lang="en-US" i="1" dirty="0">
                  <a:solidFill>
                    <a:srgbClr val="0000CC"/>
                  </a:solidFill>
                  <a:cs typeface="Times New Roman" panose="02020603050405020304" pitchFamily="18" charset="0"/>
                </a:endParaRPr>
              </a:p>
              <a:p>
                <a:pPr>
                  <a:spcBef>
                    <a:spcPts val="0"/>
                  </a:spcBef>
                  <a:spcAft>
                    <a:spcPts val="0"/>
                  </a:spcAft>
                </a:pPr>
                <a:endParaRPr lang="en-US" i="1" dirty="0">
                  <a:solidFill>
                    <a:srgbClr val="0000CC"/>
                  </a:solidFill>
                  <a:cs typeface="Times New Roman" panose="02020603050405020304" pitchFamily="18" charset="0"/>
                </a:endParaRP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5005387" y="532382"/>
                <a:ext cx="7404735" cy="6497067"/>
              </a:xfrm>
              <a:blipFill rotWithShape="0">
                <a:blip r:embed="rId2"/>
                <a:stretch>
                  <a:fillRect l="-1070" t="-1126"/>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IN" smtClean="0"/>
              <a:t>INDIAN INSTITUTE OF TECHNOLOGY KHARAGPUR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85787" y="1543050"/>
            <a:ext cx="4267200" cy="5046027"/>
          </a:xfrm>
          <a:prstGeom prst="rect">
            <a:avLst/>
          </a:prstGeom>
          <a:noFill/>
          <a:ln>
            <a:noFill/>
          </a:ln>
        </p:spPr>
      </p:pic>
    </p:spTree>
    <p:extLst>
      <p:ext uri="{BB962C8B-B14F-4D97-AF65-F5344CB8AC3E}">
        <p14:creationId xmlns:p14="http://schemas.microsoft.com/office/powerpoint/2010/main" val="79838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7" end="1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8" end="1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Restrictions on control rods</a:t>
            </a:r>
            <a:endParaRPr lang="en-US" dirty="0"/>
          </a:p>
        </p:txBody>
      </p:sp>
      <p:sp>
        <p:nvSpPr>
          <p:cNvPr id="6" name="Content Placeholder 5"/>
          <p:cNvSpPr>
            <a:spLocks noGrp="1"/>
          </p:cNvSpPr>
          <p:nvPr>
            <p:ph idx="1"/>
          </p:nvPr>
        </p:nvSpPr>
        <p:spPr>
          <a:xfrm>
            <a:off x="5691187" y="1564131"/>
            <a:ext cx="5652135" cy="1295400"/>
          </a:xfrm>
          <a:ln w="28575">
            <a:solidFill>
              <a:srgbClr val="0000CC"/>
            </a:solidFill>
          </a:ln>
        </p:spPr>
        <p:txBody>
          <a:bodyPr>
            <a:normAutofit/>
          </a:bodyPr>
          <a:lstStyle/>
          <a:p>
            <a:pPr algn="ctr">
              <a:spcBef>
                <a:spcPts val="0"/>
              </a:spcBef>
              <a:spcAft>
                <a:spcPts val="0"/>
              </a:spcAft>
            </a:pPr>
            <a:r>
              <a:rPr lang="en-US" dirty="0" smtClean="0"/>
              <a:t>For </a:t>
            </a:r>
            <a:r>
              <a:rPr lang="en-US" dirty="0"/>
              <a:t>mechanical reasons, the rods can be lowered into the core only if it has not been there for at least 20 </a:t>
            </a:r>
            <a:r>
              <a:rPr lang="en-US" dirty="0" smtClean="0"/>
              <a:t>seconds</a:t>
            </a:r>
            <a:endParaRPr lang="en-US" i="1" dirty="0" smtClean="0">
              <a:solidFill>
                <a:srgbClr val="0000CC"/>
              </a:solidFill>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IN" smtClean="0"/>
              <a:t>INDIAN INSTITUTE OF TECHNOLOGY KHARAGPUR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85787" y="1543050"/>
            <a:ext cx="4267200" cy="5046027"/>
          </a:xfrm>
          <a:prstGeom prst="rect">
            <a:avLst/>
          </a:prstGeom>
          <a:noFill/>
          <a:ln>
            <a:noFill/>
          </a:ln>
        </p:spPr>
      </p:pic>
      <p:sp>
        <p:nvSpPr>
          <p:cNvPr id="7" name="TextBox 6"/>
          <p:cNvSpPr txBox="1"/>
          <p:nvPr/>
        </p:nvSpPr>
        <p:spPr>
          <a:xfrm>
            <a:off x="5767387" y="3219450"/>
            <a:ext cx="5822934" cy="1446550"/>
          </a:xfrm>
          <a:prstGeom prst="rect">
            <a:avLst/>
          </a:prstGeom>
          <a:noFill/>
        </p:spPr>
        <p:txBody>
          <a:bodyPr wrap="square" rtlCol="0">
            <a:spAutoFit/>
          </a:bodyPr>
          <a:lstStyle/>
          <a:p>
            <a:r>
              <a:rPr lang="en-US" sz="2200" b="1" dirty="0" smtClean="0">
                <a:solidFill>
                  <a:srgbClr val="C00000"/>
                </a:solidFill>
                <a:latin typeface="Arial Narrow" panose="020B0606020202030204" pitchFamily="34" charset="0"/>
              </a:rPr>
              <a:t>Which means:</a:t>
            </a:r>
          </a:p>
          <a:p>
            <a:pPr marL="342900" indent="-342900">
              <a:buFont typeface="Arial" panose="020B0604020202020204" pitchFamily="34" charset="0"/>
              <a:buChar char="•"/>
            </a:pPr>
            <a:r>
              <a:rPr lang="en-US" sz="2200" b="1" dirty="0" smtClean="0">
                <a:solidFill>
                  <a:srgbClr val="C00000"/>
                </a:solidFill>
                <a:latin typeface="Arial Narrow" panose="020B0606020202030204" pitchFamily="34" charset="0"/>
              </a:rPr>
              <a:t>Both rods may become unavailable at some time</a:t>
            </a:r>
          </a:p>
          <a:p>
            <a:pPr marL="342900" indent="-342900">
              <a:buFont typeface="Arial" panose="020B0604020202020204" pitchFamily="34" charset="0"/>
              <a:buChar char="•"/>
            </a:pPr>
            <a:r>
              <a:rPr lang="en-US" sz="2200" b="1" dirty="0" smtClean="0">
                <a:solidFill>
                  <a:srgbClr val="C00000"/>
                </a:solidFill>
                <a:latin typeface="Arial Narrow" panose="020B0606020202030204" pitchFamily="34" charset="0"/>
              </a:rPr>
              <a:t>If temperature crosses 600 in the meantime, then consequences are catastrophic </a:t>
            </a:r>
            <a:endParaRPr lang="en-US" sz="2200" b="1" dirty="0">
              <a:solidFill>
                <a:srgbClr val="C00000"/>
              </a:solidFill>
              <a:latin typeface="Arial Narrow" panose="020B0606020202030204" pitchFamily="34" charset="0"/>
            </a:endParaRPr>
          </a:p>
        </p:txBody>
      </p:sp>
      <p:sp>
        <p:nvSpPr>
          <p:cNvPr id="8" name="TextBox 7"/>
          <p:cNvSpPr txBox="1"/>
          <p:nvPr/>
        </p:nvSpPr>
        <p:spPr>
          <a:xfrm>
            <a:off x="4776787" y="5179427"/>
            <a:ext cx="6705600" cy="1446550"/>
          </a:xfrm>
          <a:prstGeom prst="rect">
            <a:avLst/>
          </a:prstGeom>
          <a:noFill/>
        </p:spPr>
        <p:txBody>
          <a:bodyPr wrap="square" rtlCol="0">
            <a:spAutoFit/>
          </a:bodyPr>
          <a:lstStyle/>
          <a:p>
            <a:r>
              <a:rPr lang="en-US" sz="2200" b="1" dirty="0" smtClean="0">
                <a:solidFill>
                  <a:srgbClr val="0000CC"/>
                </a:solidFill>
                <a:latin typeface="Arial Narrow" panose="020B0606020202030204" pitchFamily="34" charset="0"/>
              </a:rPr>
              <a:t>Control problem: </a:t>
            </a:r>
            <a:r>
              <a:rPr lang="en-US" sz="2200" b="1" dirty="0" smtClean="0">
                <a:latin typeface="Arial Narrow" panose="020B0606020202030204" pitchFamily="34" charset="0"/>
              </a:rPr>
              <a:t>Develop a strategy to operate the rods.</a:t>
            </a:r>
          </a:p>
          <a:p>
            <a:endParaRPr lang="en-US" sz="2200" b="1" dirty="0" smtClean="0">
              <a:solidFill>
                <a:srgbClr val="0000CC"/>
              </a:solidFill>
              <a:latin typeface="Arial Narrow" panose="020B0606020202030204" pitchFamily="34" charset="0"/>
            </a:endParaRPr>
          </a:p>
          <a:p>
            <a:r>
              <a:rPr lang="en-US" sz="2200" b="1" dirty="0" smtClean="0">
                <a:solidFill>
                  <a:srgbClr val="0000CC"/>
                </a:solidFill>
                <a:latin typeface="Arial Narrow" panose="020B0606020202030204" pitchFamily="34" charset="0"/>
              </a:rPr>
              <a:t>Safety validation problem: </a:t>
            </a:r>
            <a:r>
              <a:rPr lang="en-US" sz="2200" b="1" dirty="0" smtClean="0">
                <a:latin typeface="Arial Narrow" panose="020B0606020202030204" pitchFamily="34" charset="0"/>
              </a:rPr>
              <a:t>Prove that meltdown is never possible under </a:t>
            </a:r>
            <a:r>
              <a:rPr lang="en-US" sz="2200" b="1" i="1" dirty="0" smtClean="0">
                <a:latin typeface="Arial Narrow" panose="020B0606020202030204" pitchFamily="34" charset="0"/>
              </a:rPr>
              <a:t>any </a:t>
            </a:r>
            <a:r>
              <a:rPr lang="en-US" sz="2200" b="1" dirty="0" smtClean="0">
                <a:latin typeface="Arial Narrow" panose="020B0606020202030204" pitchFamily="34" charset="0"/>
              </a:rPr>
              <a:t>application of that strategy</a:t>
            </a:r>
          </a:p>
        </p:txBody>
      </p:sp>
    </p:spTree>
    <p:extLst>
      <p:ext uri="{BB962C8B-B14F-4D97-AF65-F5344CB8AC3E}">
        <p14:creationId xmlns:p14="http://schemas.microsoft.com/office/powerpoint/2010/main" val="68781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3020</TotalTime>
  <Words>2461</Words>
  <Application>Microsoft Office PowerPoint</Application>
  <PresentationFormat>Custom</PresentationFormat>
  <Paragraphs>608</Paragraphs>
  <Slides>40</Slides>
  <Notes>9</Notes>
  <HiddenSlides>5</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56" baseType="lpstr">
      <vt:lpstr>Arial</vt:lpstr>
      <vt:lpstr>Arial Black</vt:lpstr>
      <vt:lpstr>Arial Narrow</vt:lpstr>
      <vt:lpstr>Bernard MT Condensed</vt:lpstr>
      <vt:lpstr>Calibri</vt:lpstr>
      <vt:lpstr>Cambria Math</vt:lpstr>
      <vt:lpstr>Garamond</vt:lpstr>
      <vt:lpstr>Lucida Sans Unicode</vt:lpstr>
      <vt:lpstr>Symbol</vt:lpstr>
      <vt:lpstr>Tahoma</vt:lpstr>
      <vt:lpstr>Times New Roman</vt:lpstr>
      <vt:lpstr>Wingdings</vt:lpstr>
      <vt:lpstr>ヒラギノ角ゴ Pro W3</vt:lpstr>
      <vt:lpstr>Essential</vt:lpstr>
      <vt:lpstr>Equation</vt:lpstr>
      <vt:lpstr>Photo Editor Photo</vt:lpstr>
      <vt:lpstr>Formal Methods for Safety Critical Control Systems</vt:lpstr>
      <vt:lpstr>Why are formal methods significant in control domain?</vt:lpstr>
      <vt:lpstr>Development Cycle of Embedded Control</vt:lpstr>
      <vt:lpstr>PowerPoint Presentation</vt:lpstr>
      <vt:lpstr>System Modeling and Verification</vt:lpstr>
      <vt:lpstr>Example: Cooling of a reactor</vt:lpstr>
      <vt:lpstr>A system with two rods</vt:lpstr>
      <vt:lpstr>Effects of control rods</vt:lpstr>
      <vt:lpstr>Restrictions on control rods</vt:lpstr>
      <vt:lpstr>Hybrid Automaton (Skeleton)</vt:lpstr>
      <vt:lpstr>Introducing constraints on rod movement</vt:lpstr>
      <vt:lpstr>First-cut strategy on Hybrid Automaton</vt:lpstr>
      <vt:lpstr>Success Run of the First-cut strategy</vt:lpstr>
      <vt:lpstr>Second strategy on Hybrid Automaton</vt:lpstr>
      <vt:lpstr>Second strategy on Hybrid Automaton</vt:lpstr>
      <vt:lpstr>Failing Run of the Second strategy</vt:lpstr>
      <vt:lpstr>PowerPoint Presentation</vt:lpstr>
      <vt:lpstr>Verification is proving that bad states are not reachable</vt:lpstr>
      <vt:lpstr>States and Transitions of Hybrid Automaton</vt:lpstr>
      <vt:lpstr>Discrete and Continuous Successors</vt:lpstr>
      <vt:lpstr>Reachability with LHA [Halbwachs, Henzinger, 93-97]</vt:lpstr>
      <vt:lpstr>Fixpoint computation</vt:lpstr>
      <vt:lpstr>Reachability by Time-Discretization</vt:lpstr>
      <vt:lpstr>Time-Discretization with Convex Hull</vt:lpstr>
      <vt:lpstr>Our work in this domain</vt:lpstr>
      <vt:lpstr>Features: Real valued functions computed over assertion matches</vt:lpstr>
      <vt:lpstr>PowerPoint Presentation</vt:lpstr>
      <vt:lpstr>Tool chains for Safety Critical Control</vt:lpstr>
      <vt:lpstr>Steps in Design of Software Controlled Systems</vt:lpstr>
      <vt:lpstr>Problems arising out of non-ideality of platform</vt:lpstr>
      <vt:lpstr>Two directions in our research</vt:lpstr>
      <vt:lpstr>Multiple (Switched) Controller Scheduling</vt:lpstr>
      <vt:lpstr>Control Stability</vt:lpstr>
      <vt:lpstr>Exponential Stability</vt:lpstr>
      <vt:lpstr>Automata-based Control Schedules</vt:lpstr>
      <vt:lpstr>Automata-based Control Schedules</vt:lpstr>
      <vt:lpstr>The AUTOSAFE Project</vt:lpstr>
      <vt:lpstr>AUTOSAFE Tool Flow</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AUTOSAFE Vision</dc:title>
  <dc:creator>pallab</dc:creator>
  <cp:lastModifiedBy>Pallab Dasgupta</cp:lastModifiedBy>
  <cp:revision>127</cp:revision>
  <dcterms:created xsi:type="dcterms:W3CDTF">2006-08-16T00:00:00Z</dcterms:created>
  <dcterms:modified xsi:type="dcterms:W3CDTF">2017-02-16T17:55:12Z</dcterms:modified>
</cp:coreProperties>
</file>