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F99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77" d="100"/>
          <a:sy n="177" d="100"/>
        </p:scale>
        <p:origin x="-187" y="-298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74022A-BCA8-4CB5-82AA-02C1E4D5929B}" type="datetimeFigureOut">
              <a:rPr lang="en-IN" smtClean="0"/>
              <a:t>28-02-2018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515A4-FF02-49C5-BE89-CF1FA78FB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130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258085"/>
            <a:ext cx="7239000" cy="1932915"/>
          </a:xfrm>
          <a:ln>
            <a:noFill/>
          </a:ln>
        </p:spPr>
        <p:txBody>
          <a:bodyPr/>
          <a:lstStyle>
            <a:lvl1pPr>
              <a:defRPr lang="en-US" sz="4000" dirty="0">
                <a:ln w="12700">
                  <a:noFill/>
                </a:ln>
                <a:solidFill>
                  <a:schemeClr val="tx2"/>
                </a:solidFill>
                <a:effectLst/>
                <a:latin typeface="Arial Narrow" panose="020B0606020202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24198" y="4572000"/>
            <a:ext cx="5181602" cy="1322298"/>
          </a:xfrm>
        </p:spPr>
        <p:txBody>
          <a:bodyPr>
            <a:noAutofit/>
          </a:bodyPr>
          <a:lstStyle>
            <a:lvl1pPr marL="0" indent="0" algn="r">
              <a:buNone/>
              <a:defRPr sz="2400" b="1" baseline="0">
                <a:solidFill>
                  <a:schemeClr val="tx1"/>
                </a:solidFill>
                <a:effectLst/>
                <a:latin typeface="Arial Narrow" panose="020B060602020203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IN" dirty="0" smtClean="0"/>
              <a:t>ADVANCED FORMAL TECHNIQUES IN DESIGN, VERIFICATION &amp; TESTING OF DIGITAL INTEGRATED CIRCUITS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B394-A32C-42FB-8D83-CED8B1E10937}" type="datetime1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INTERNATIONAL SUMMER &amp; WINTER TERM, INDIAN INSTITUTE OF TECHNOLOGY KHARAGPUR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200" y="236415"/>
            <a:ext cx="477570" cy="365125"/>
          </a:xfrm>
        </p:spPr>
        <p:txBody>
          <a:bodyPr/>
          <a:lstStyle>
            <a:lvl1pPr>
              <a:defRPr sz="14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209550"/>
            <a:ext cx="726757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2874534" y="362574"/>
            <a:ext cx="5103448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INTERNATIONAL</a:t>
            </a:r>
          </a:p>
          <a:p>
            <a:pPr algn="r"/>
            <a:r>
              <a:rPr lang="en-US" sz="3200" b="1" dirty="0" smtClean="0">
                <a:solidFill>
                  <a:srgbClr val="FF9900"/>
                </a:solidFill>
                <a:latin typeface="Arial Narrow" panose="020B0606020202030204" pitchFamily="34" charset="0"/>
              </a:rPr>
              <a:t>SUMMER</a:t>
            </a:r>
            <a:r>
              <a:rPr lang="en-US" sz="3200" b="1" baseline="0" dirty="0" smtClean="0">
                <a:solidFill>
                  <a:srgbClr val="FF9900"/>
                </a:solidFill>
                <a:latin typeface="Arial Narrow" panose="020B0606020202030204" pitchFamily="34" charset="0"/>
              </a:rPr>
              <a:t> &amp;</a:t>
            </a:r>
          </a:p>
          <a:p>
            <a:pPr algn="r"/>
            <a:r>
              <a:rPr lang="en-US" sz="2400" b="1" baseline="0" dirty="0" smtClean="0">
                <a:solidFill>
                  <a:srgbClr val="FF9900"/>
                </a:solidFill>
                <a:latin typeface="Arial Narrow" panose="020B0606020202030204" pitchFamily="34" charset="0"/>
              </a:rPr>
              <a:t>WINTER TERM</a:t>
            </a:r>
          </a:p>
          <a:p>
            <a:pPr algn="r"/>
            <a:r>
              <a:rPr lang="en-US" sz="2400" b="1" baseline="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Indian Institute of Technology </a:t>
            </a:r>
            <a:r>
              <a:rPr lang="en-US" sz="2400" b="1" baseline="0" dirty="0" err="1" smtClean="0">
                <a:solidFill>
                  <a:srgbClr val="C00000"/>
                </a:solidFill>
                <a:latin typeface="Arial Narrow" panose="020B0606020202030204" pitchFamily="34" charset="0"/>
              </a:rPr>
              <a:t>Kharagpur</a:t>
            </a:r>
            <a:endParaRPr lang="en-IN" sz="2000" b="1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pic>
        <p:nvPicPr>
          <p:cNvPr id="14" name="Picture 11" descr="iit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760912" y="545656"/>
            <a:ext cx="954088" cy="978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D3FF-1709-4BB5-9BF0-DB37E8923DA9}" type="datetime1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INTERNATIONAL SUMMER &amp; WINTER TERM, INDIAN INSTITUTE OF TECHNOLOGY KHARAGPUR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D439-8F62-472B-9275-673BA3859CA3}" type="datetime1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INTERNATIONAL SUMMER &amp; WINTER TERM, INDIAN INSTITUTE OF TECHNOLOGY KHARAGPUR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7543800" cy="762000"/>
          </a:xfrm>
        </p:spPr>
        <p:txBody>
          <a:bodyPr>
            <a:noAutofit/>
          </a:bodyPr>
          <a:lstStyle>
            <a:lvl1pPr algn="l">
              <a:defRPr sz="4000" baseline="0">
                <a:ln w="12700">
                  <a:noFill/>
                </a:ln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686800" cy="5334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2A5B-3AF4-4180-AC04-475FE4E0FD2B}" type="datetime1">
              <a:rPr lang="en-US" smtClean="0"/>
              <a:t>2/28/2018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86800" y="6416675"/>
            <a:ext cx="381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INTERNATIONAL SUMMER &amp; WINTER TERM, INDIAN INSTITUTE OF TECHNOLOGY KHARAGPUR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8305800" y="5410200"/>
            <a:ext cx="533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CC33-1161-4406-8F8F-0824ECAE9D0E}" type="datetime1">
              <a:rPr lang="en-US" smtClean="0"/>
              <a:t>2/28/2018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smtClean="0"/>
              <a:t>INTERNATIONAL SUMMER &amp; WINTER TERM, INDIAN INSTITUTE OF TECHNOLOGY KHARAGPUR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E5D4-24D6-4419-B120-71511F8F85D1}" type="datetime1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INTERNATIONAL SUMMER &amp; WINTER TERM, INDIAN INSTITUTE OF TECHNOLOGY KHARAGPUR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E8486-5220-4DE9-B812-39A0BDC90829}" type="datetime1">
              <a:rPr lang="en-US" smtClean="0"/>
              <a:t>2/28/2018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INTERNATIONAL SUMMER &amp; WINTER TERM, INDIAN INSTITUTE OF TECHNOLOGY KHARAGPUR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C96C6-FCA1-436E-B4C5-EEDF23856263}" type="datetime1">
              <a:rPr lang="en-US" smtClean="0"/>
              <a:t>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IN" smtClean="0"/>
              <a:t>INTERNATIONAL SUMMER &amp; WINTER TERM, INDIAN INSTITUTE OF TECHNOLOGY KHARAGPUR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86800" y="6400800"/>
            <a:ext cx="381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8382000" y="5638800"/>
            <a:ext cx="381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A2C06-7BE7-4FFB-9A91-659667617E1B}" type="datetime1">
              <a:rPr lang="en-US" smtClean="0"/>
              <a:t>2/28/2018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smtClean="0"/>
              <a:t>INTERNATIONAL SUMMER &amp; WINTER TERM, INDIAN INSTITUTE OF TECHNOLOGY KHARAGPUR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 anchor="b"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CDA1FE4-9288-47FB-BAFF-C2A8B4D4ED3A}" type="datetime1">
              <a:rPr lang="en-US" smtClean="0"/>
              <a:t>2/28/2018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IN" smtClean="0"/>
              <a:t>INTERNATIONAL SUMMER &amp; WINTER TERM, INDIAN INSTITUTE OF TECHNOLOGY KHARAGPUR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 anchor="b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387E-C111-495D-BF51-CD55476C9C1D}" type="datetime1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INTERNATIONAL SUMMER &amp; WINTER TERM, INDIAN INSTITUTE OF TECHNOLOGY KHARAGPUR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76201"/>
            <a:ext cx="7543800" cy="762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524000"/>
            <a:ext cx="7467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9680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IN" smtClean="0"/>
              <a:t>INTERNATIONAL SUMMER &amp; WINTER TERM, INDIAN INSTITUTE OF TECHNOLOGY KHARAGPUR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682" y="4821116"/>
            <a:ext cx="262596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86CE362-30F9-4630-B89E-F0A7E0A6E23F}" type="datetime1">
              <a:rPr lang="en-US" smtClean="0"/>
              <a:t>2/28/2018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4494"/>
            <a:ext cx="1143000" cy="879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3810000" y="855447"/>
            <a:ext cx="4038600" cy="58953"/>
          </a:xfrm>
          <a:prstGeom prst="rect">
            <a:avLst/>
          </a:prstGeom>
          <a:blipFill>
            <a:blip r:embed="rId14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 baseline="0">
          <a:ln w="12700">
            <a:noFill/>
          </a:ln>
          <a:solidFill>
            <a:srgbClr val="C00000"/>
          </a:solidFill>
          <a:effectLst/>
          <a:latin typeface="Arial Narrow" panose="020B0606020202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b="1" kern="1200">
          <a:solidFill>
            <a:schemeClr val="tx2"/>
          </a:solidFill>
          <a:latin typeface="Arial Narrow" panose="020B0606020202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˃"/>
        <a:defRPr sz="2000" b="1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2000" b="1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1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1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12881-CF8E-41CD-9295-30E783CAE861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265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BMC: </a:t>
            </a:r>
            <a:r>
              <a:rPr lang="en-US" altLang="en-US" dirty="0" smtClean="0"/>
              <a:t>A quick recap</a:t>
            </a:r>
            <a:endParaRPr lang="en-US" altLang="en-US" dirty="0"/>
          </a:p>
        </p:txBody>
      </p:sp>
      <p:sp>
        <p:nvSpPr>
          <p:cNvPr id="265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0525" y="1182688"/>
            <a:ext cx="8374063" cy="4608512"/>
          </a:xfrm>
        </p:spPr>
        <p:txBody>
          <a:bodyPr>
            <a:normAutofit/>
          </a:bodyPr>
          <a:lstStyle/>
          <a:p>
            <a:pPr>
              <a:buClr>
                <a:srgbClr val="252595"/>
              </a:buClr>
            </a:pPr>
            <a:r>
              <a:rPr lang="en-US" altLang="en-US" dirty="0" smtClean="0"/>
              <a:t>Basic steps:</a:t>
            </a:r>
          </a:p>
          <a:p>
            <a:pPr lvl="1">
              <a:buClr>
                <a:srgbClr val="252595"/>
              </a:buClr>
            </a:pPr>
            <a:r>
              <a:rPr lang="en-US" altLang="en-US" dirty="0" smtClean="0"/>
              <a:t>We </a:t>
            </a:r>
            <a:r>
              <a:rPr lang="en-US" altLang="en-US" dirty="0"/>
              <a:t>unfold the property into Boolean clauses over different time </a:t>
            </a:r>
            <a:r>
              <a:rPr lang="en-US" altLang="en-US" dirty="0" smtClean="0"/>
              <a:t>steps</a:t>
            </a:r>
            <a:endParaRPr lang="en-US" altLang="en-US" dirty="0"/>
          </a:p>
          <a:p>
            <a:pPr lvl="1">
              <a:buClr>
                <a:srgbClr val="252595"/>
              </a:buClr>
            </a:pPr>
            <a:r>
              <a:rPr lang="en-US" altLang="en-US" dirty="0"/>
              <a:t>We unfold the state machine into Boolean clauses over the same number of time </a:t>
            </a:r>
            <a:r>
              <a:rPr lang="en-US" altLang="en-US" dirty="0" smtClean="0"/>
              <a:t>steps</a:t>
            </a:r>
            <a:endParaRPr lang="en-US" altLang="en-US" dirty="0"/>
          </a:p>
          <a:p>
            <a:pPr lvl="1">
              <a:buClr>
                <a:srgbClr val="252595"/>
              </a:buClr>
            </a:pPr>
            <a:r>
              <a:rPr lang="en-US" altLang="en-US" dirty="0"/>
              <a:t>We check whether the clauses are together </a:t>
            </a:r>
            <a:r>
              <a:rPr lang="en-US" altLang="en-US" dirty="0" err="1"/>
              <a:t>satisfiable</a:t>
            </a:r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INTERNATIONAL SUMMER &amp; WINTER TERM, INDIAN INSTITUTE OF TECHNOLOGY KHARAGPUR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5333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770CA-418E-44C4-8208-295409A444FA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71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</a:t>
            </a:r>
            <a:r>
              <a:rPr lang="en-US" altLang="en-US" i="1"/>
              <a:t>Priority Arbiter</a:t>
            </a:r>
            <a:endParaRPr lang="en-US" altLang="en-US"/>
          </a:p>
        </p:txBody>
      </p:sp>
      <p:sp>
        <p:nvSpPr>
          <p:cNvPr id="2718723" name="Text Box 3"/>
          <p:cNvSpPr txBox="1">
            <a:spLocks noChangeArrowheads="1"/>
          </p:cNvSpPr>
          <p:nvPr/>
        </p:nvSpPr>
        <p:spPr bwMode="auto">
          <a:xfrm>
            <a:off x="5137150" y="2071688"/>
            <a:ext cx="187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i="1">
                <a:effectLst/>
              </a:rPr>
              <a:t>Implementation</a:t>
            </a:r>
          </a:p>
        </p:txBody>
      </p:sp>
      <p:sp>
        <p:nvSpPr>
          <p:cNvPr id="2718724" name="Text Box 4"/>
          <p:cNvSpPr txBox="1">
            <a:spLocks noChangeArrowheads="1"/>
          </p:cNvSpPr>
          <p:nvPr/>
        </p:nvSpPr>
        <p:spPr bwMode="auto">
          <a:xfrm>
            <a:off x="622300" y="4446588"/>
            <a:ext cx="6921500" cy="1497012"/>
          </a:xfrm>
          <a:prstGeom prst="rect">
            <a:avLst/>
          </a:prstGeom>
          <a:noFill/>
          <a:ln w="28575">
            <a:solidFill>
              <a:srgbClr val="00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Property: </a:t>
            </a:r>
          </a:p>
          <a:p>
            <a:pPr eaLnBrk="1" hangingPunct="1">
              <a:lnSpc>
                <a:spcPct val="40000"/>
              </a:lnSpc>
              <a:buFontTx/>
              <a:buChar char="•"/>
            </a:pP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buFontTx/>
              <a:buChar char="•"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When r1 is high, g1 must be asserted for the next two cycles</a:t>
            </a:r>
          </a:p>
          <a:p>
            <a:pPr eaLnBrk="1" hangingPunct="1">
              <a:lnSpc>
                <a:spcPct val="50000"/>
              </a:lnSpc>
              <a:buFontTx/>
              <a:buChar char="•"/>
            </a:pPr>
            <a:endParaRPr lang="en-US" altLang="en-US" i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buFontTx/>
              <a:buChar char="•"/>
            </a:pPr>
            <a:r>
              <a:rPr lang="en-US" alt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 In Linear Temporal Logic:  </a:t>
            </a:r>
            <a:r>
              <a:rPr lang="en-US" altLang="en-US" sz="200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G( r1 </a:t>
            </a:r>
            <a:r>
              <a:rPr lang="en-US" altLang="en-US" sz="200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 X</a:t>
            </a:r>
            <a:r>
              <a:rPr lang="en-US" altLang="en-US" sz="200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g1 </a:t>
            </a:r>
            <a:r>
              <a:rPr lang="en-US" altLang="en-US" sz="200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 XXg1 )</a:t>
            </a:r>
            <a:endParaRPr lang="en-US" altLang="en-US" i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buFontTx/>
              <a:buChar char="•"/>
            </a:pP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718725" name="Text Box 5"/>
          <p:cNvSpPr txBox="1">
            <a:spLocks noChangeArrowheads="1"/>
          </p:cNvSpPr>
          <p:nvPr/>
        </p:nvSpPr>
        <p:spPr bwMode="auto">
          <a:xfrm>
            <a:off x="482600" y="3883025"/>
            <a:ext cx="160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i="1">
                <a:effectLst/>
              </a:rPr>
              <a:t>Specification</a:t>
            </a:r>
          </a:p>
        </p:txBody>
      </p:sp>
      <p:grpSp>
        <p:nvGrpSpPr>
          <p:cNvPr id="2718726" name="Group 6"/>
          <p:cNvGrpSpPr>
            <a:grpSpLocks/>
          </p:cNvGrpSpPr>
          <p:nvPr/>
        </p:nvGrpSpPr>
        <p:grpSpPr bwMode="auto">
          <a:xfrm>
            <a:off x="1066800" y="1371600"/>
            <a:ext cx="3657600" cy="2286000"/>
            <a:chOff x="672" y="864"/>
            <a:chExt cx="2304" cy="1440"/>
          </a:xfrm>
        </p:grpSpPr>
        <p:sp>
          <p:nvSpPr>
            <p:cNvPr id="2718727" name="Rectangle 7"/>
            <p:cNvSpPr>
              <a:spLocks noChangeArrowheads="1"/>
            </p:cNvSpPr>
            <p:nvPr/>
          </p:nvSpPr>
          <p:spPr bwMode="auto">
            <a:xfrm>
              <a:off x="1104" y="864"/>
              <a:ext cx="1392" cy="14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18728" name="Text Box 8"/>
            <p:cNvSpPr txBox="1">
              <a:spLocks noChangeArrowheads="1"/>
            </p:cNvSpPr>
            <p:nvPr/>
          </p:nvSpPr>
          <p:spPr bwMode="auto">
            <a:xfrm>
              <a:off x="672" y="1038"/>
              <a:ext cx="2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 sz="2000" b="0">
                  <a:effectLst/>
                </a:rPr>
                <a:t>r1</a:t>
              </a:r>
            </a:p>
          </p:txBody>
        </p:sp>
        <p:sp>
          <p:nvSpPr>
            <p:cNvPr id="2718729" name="Line 9"/>
            <p:cNvSpPr>
              <a:spLocks noChangeShapeType="1"/>
            </p:cNvSpPr>
            <p:nvPr/>
          </p:nvSpPr>
          <p:spPr bwMode="auto">
            <a:xfrm>
              <a:off x="912" y="115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2718730" name="Group 10"/>
            <p:cNvGrpSpPr>
              <a:grpSpLocks/>
            </p:cNvGrpSpPr>
            <p:nvPr/>
          </p:nvGrpSpPr>
          <p:grpSpPr bwMode="auto">
            <a:xfrm>
              <a:off x="672" y="1958"/>
              <a:ext cx="432" cy="250"/>
              <a:chOff x="672" y="1422"/>
              <a:chExt cx="432" cy="250"/>
            </a:xfrm>
          </p:grpSpPr>
          <p:sp>
            <p:nvSpPr>
              <p:cNvPr id="2718731" name="Text Box 11"/>
              <p:cNvSpPr txBox="1">
                <a:spLocks noChangeArrowheads="1"/>
              </p:cNvSpPr>
              <p:nvPr/>
            </p:nvSpPr>
            <p:spPr bwMode="auto">
              <a:xfrm>
                <a:off x="672" y="1422"/>
                <a:ext cx="25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en-US" sz="2000" b="0">
                    <a:effectLst/>
                  </a:rPr>
                  <a:t>r2</a:t>
                </a:r>
              </a:p>
            </p:txBody>
          </p:sp>
          <p:sp>
            <p:nvSpPr>
              <p:cNvPr id="2718732" name="Line 12"/>
              <p:cNvSpPr>
                <a:spLocks noChangeShapeType="1"/>
              </p:cNvSpPr>
              <p:nvPr/>
            </p:nvSpPr>
            <p:spPr bwMode="auto">
              <a:xfrm>
                <a:off x="912" y="153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2718733" name="Group 13"/>
            <p:cNvGrpSpPr>
              <a:grpSpLocks/>
            </p:cNvGrpSpPr>
            <p:nvPr/>
          </p:nvGrpSpPr>
          <p:grpSpPr bwMode="auto">
            <a:xfrm>
              <a:off x="2496" y="1046"/>
              <a:ext cx="480" cy="250"/>
              <a:chOff x="768" y="2822"/>
              <a:chExt cx="480" cy="250"/>
            </a:xfrm>
          </p:grpSpPr>
          <p:sp>
            <p:nvSpPr>
              <p:cNvPr id="2718734" name="Text Box 14"/>
              <p:cNvSpPr txBox="1">
                <a:spLocks noChangeArrowheads="1"/>
              </p:cNvSpPr>
              <p:nvPr/>
            </p:nvSpPr>
            <p:spPr bwMode="auto">
              <a:xfrm>
                <a:off x="954" y="2822"/>
                <a:ext cx="2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en-US" sz="2000" b="0">
                    <a:effectLst/>
                  </a:rPr>
                  <a:t>g1</a:t>
                </a:r>
              </a:p>
            </p:txBody>
          </p:sp>
          <p:sp>
            <p:nvSpPr>
              <p:cNvPr id="2718735" name="Line 15"/>
              <p:cNvSpPr>
                <a:spLocks noChangeShapeType="1"/>
              </p:cNvSpPr>
              <p:nvPr/>
            </p:nvSpPr>
            <p:spPr bwMode="auto">
              <a:xfrm>
                <a:off x="768" y="292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2718736" name="Group 16"/>
            <p:cNvGrpSpPr>
              <a:grpSpLocks/>
            </p:cNvGrpSpPr>
            <p:nvPr/>
          </p:nvGrpSpPr>
          <p:grpSpPr bwMode="auto">
            <a:xfrm>
              <a:off x="2496" y="1680"/>
              <a:ext cx="480" cy="250"/>
              <a:chOff x="768" y="3110"/>
              <a:chExt cx="480" cy="250"/>
            </a:xfrm>
          </p:grpSpPr>
          <p:sp>
            <p:nvSpPr>
              <p:cNvPr id="2718737" name="Text Box 17"/>
              <p:cNvSpPr txBox="1">
                <a:spLocks noChangeArrowheads="1"/>
              </p:cNvSpPr>
              <p:nvPr/>
            </p:nvSpPr>
            <p:spPr bwMode="auto">
              <a:xfrm>
                <a:off x="954" y="3110"/>
                <a:ext cx="2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en-US" sz="2000" b="0">
                    <a:effectLst/>
                  </a:rPr>
                  <a:t>g2</a:t>
                </a:r>
              </a:p>
            </p:txBody>
          </p:sp>
          <p:sp>
            <p:nvSpPr>
              <p:cNvPr id="2718738" name="Line 18"/>
              <p:cNvSpPr>
                <a:spLocks noChangeShapeType="1"/>
              </p:cNvSpPr>
              <p:nvPr/>
            </p:nvSpPr>
            <p:spPr bwMode="auto">
              <a:xfrm>
                <a:off x="768" y="32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718739" name="Rectangle 19"/>
            <p:cNvSpPr>
              <a:spLocks noChangeArrowheads="1"/>
            </p:cNvSpPr>
            <p:nvPr/>
          </p:nvSpPr>
          <p:spPr bwMode="auto">
            <a:xfrm>
              <a:off x="1680" y="960"/>
              <a:ext cx="240" cy="336"/>
            </a:xfrm>
            <a:prstGeom prst="rect">
              <a:avLst/>
            </a:prstGeom>
            <a:solidFill>
              <a:srgbClr val="E3E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18740" name="AutoShape 20"/>
            <p:cNvSpPr>
              <a:spLocks noChangeArrowheads="1"/>
            </p:cNvSpPr>
            <p:nvPr/>
          </p:nvSpPr>
          <p:spPr bwMode="auto">
            <a:xfrm>
              <a:off x="1776" y="1584"/>
              <a:ext cx="240" cy="528"/>
            </a:xfrm>
            <a:prstGeom prst="flowChartDelay">
              <a:avLst/>
            </a:prstGeom>
            <a:solidFill>
              <a:srgbClr val="E3E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18741" name="Rectangle 21"/>
            <p:cNvSpPr>
              <a:spLocks noChangeArrowheads="1"/>
            </p:cNvSpPr>
            <p:nvPr/>
          </p:nvSpPr>
          <p:spPr bwMode="auto">
            <a:xfrm>
              <a:off x="2112" y="1680"/>
              <a:ext cx="240" cy="336"/>
            </a:xfrm>
            <a:prstGeom prst="rect">
              <a:avLst/>
            </a:prstGeom>
            <a:solidFill>
              <a:srgbClr val="E3E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18742" name="Oval 22"/>
            <p:cNvSpPr>
              <a:spLocks noChangeArrowheads="1"/>
            </p:cNvSpPr>
            <p:nvPr/>
          </p:nvSpPr>
          <p:spPr bwMode="auto">
            <a:xfrm>
              <a:off x="1584" y="1872"/>
              <a:ext cx="96" cy="96"/>
            </a:xfrm>
            <a:prstGeom prst="ellipse">
              <a:avLst/>
            </a:prstGeom>
            <a:solidFill>
              <a:srgbClr val="E3E3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18743" name="AutoShape 23"/>
            <p:cNvSpPr>
              <a:spLocks noChangeArrowheads="1"/>
            </p:cNvSpPr>
            <p:nvPr/>
          </p:nvSpPr>
          <p:spPr bwMode="auto">
            <a:xfrm rot="-5400000">
              <a:off x="1416" y="1848"/>
              <a:ext cx="192" cy="144"/>
            </a:xfrm>
            <a:prstGeom prst="flowChartMerge">
              <a:avLst/>
            </a:prstGeom>
            <a:solidFill>
              <a:srgbClr val="E3E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18744" name="Line 24"/>
            <p:cNvSpPr>
              <a:spLocks noChangeShapeType="1"/>
            </p:cNvSpPr>
            <p:nvPr/>
          </p:nvSpPr>
          <p:spPr bwMode="auto">
            <a:xfrm>
              <a:off x="1104" y="1152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18745" name="Line 25"/>
            <p:cNvSpPr>
              <a:spLocks noChangeShapeType="1"/>
            </p:cNvSpPr>
            <p:nvPr/>
          </p:nvSpPr>
          <p:spPr bwMode="auto">
            <a:xfrm>
              <a:off x="1200" y="1152"/>
              <a:ext cx="0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18746" name="Line 26"/>
            <p:cNvSpPr>
              <a:spLocks noChangeShapeType="1"/>
            </p:cNvSpPr>
            <p:nvPr/>
          </p:nvSpPr>
          <p:spPr bwMode="auto">
            <a:xfrm>
              <a:off x="1200" y="192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18747" name="Line 27"/>
            <p:cNvSpPr>
              <a:spLocks noChangeShapeType="1"/>
            </p:cNvSpPr>
            <p:nvPr/>
          </p:nvSpPr>
          <p:spPr bwMode="auto">
            <a:xfrm>
              <a:off x="1680" y="1920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18748" name="Line 28"/>
            <p:cNvSpPr>
              <a:spLocks noChangeShapeType="1"/>
            </p:cNvSpPr>
            <p:nvPr/>
          </p:nvSpPr>
          <p:spPr bwMode="auto">
            <a:xfrm flipH="1">
              <a:off x="1104" y="2064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18749" name="Line 29"/>
            <p:cNvSpPr>
              <a:spLocks noChangeShapeType="1"/>
            </p:cNvSpPr>
            <p:nvPr/>
          </p:nvSpPr>
          <p:spPr bwMode="auto">
            <a:xfrm>
              <a:off x="2016" y="1824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18750" name="Line 30"/>
            <p:cNvSpPr>
              <a:spLocks noChangeShapeType="1"/>
            </p:cNvSpPr>
            <p:nvPr/>
          </p:nvSpPr>
          <p:spPr bwMode="auto">
            <a:xfrm>
              <a:off x="1920" y="1152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18751" name="Line 31"/>
            <p:cNvSpPr>
              <a:spLocks noChangeShapeType="1"/>
            </p:cNvSpPr>
            <p:nvPr/>
          </p:nvSpPr>
          <p:spPr bwMode="auto">
            <a:xfrm>
              <a:off x="2352" y="182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18752" name="Oval 32"/>
            <p:cNvSpPr>
              <a:spLocks noChangeArrowheads="1"/>
            </p:cNvSpPr>
            <p:nvPr/>
          </p:nvSpPr>
          <p:spPr bwMode="auto">
            <a:xfrm>
              <a:off x="1584" y="1632"/>
              <a:ext cx="96" cy="96"/>
            </a:xfrm>
            <a:prstGeom prst="ellipse">
              <a:avLst/>
            </a:prstGeom>
            <a:solidFill>
              <a:srgbClr val="E3E3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18753" name="AutoShape 33"/>
            <p:cNvSpPr>
              <a:spLocks noChangeArrowheads="1"/>
            </p:cNvSpPr>
            <p:nvPr/>
          </p:nvSpPr>
          <p:spPr bwMode="auto">
            <a:xfrm rot="-5400000">
              <a:off x="1416" y="1608"/>
              <a:ext cx="192" cy="144"/>
            </a:xfrm>
            <a:prstGeom prst="flowChartMerge">
              <a:avLst/>
            </a:prstGeom>
            <a:solidFill>
              <a:srgbClr val="E3E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18754" name="Line 34"/>
            <p:cNvSpPr>
              <a:spLocks noChangeShapeType="1"/>
            </p:cNvSpPr>
            <p:nvPr/>
          </p:nvSpPr>
          <p:spPr bwMode="auto">
            <a:xfrm>
              <a:off x="1680" y="1680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18755" name="Line 35"/>
            <p:cNvSpPr>
              <a:spLocks noChangeShapeType="1"/>
            </p:cNvSpPr>
            <p:nvPr/>
          </p:nvSpPr>
          <p:spPr bwMode="auto">
            <a:xfrm>
              <a:off x="2112" y="115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18756" name="Line 36"/>
            <p:cNvSpPr>
              <a:spLocks noChangeShapeType="1"/>
            </p:cNvSpPr>
            <p:nvPr/>
          </p:nvSpPr>
          <p:spPr bwMode="auto">
            <a:xfrm flipH="1">
              <a:off x="1248" y="1344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18757" name="Line 37"/>
            <p:cNvSpPr>
              <a:spLocks noChangeShapeType="1"/>
            </p:cNvSpPr>
            <p:nvPr/>
          </p:nvSpPr>
          <p:spPr bwMode="auto">
            <a:xfrm>
              <a:off x="1248" y="1344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18758" name="Line 38"/>
            <p:cNvSpPr>
              <a:spLocks noChangeShapeType="1"/>
            </p:cNvSpPr>
            <p:nvPr/>
          </p:nvSpPr>
          <p:spPr bwMode="auto">
            <a:xfrm>
              <a:off x="1248" y="168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718759" name="Text Box 39"/>
          <p:cNvSpPr txBox="1">
            <a:spLocks noChangeArrowheads="1"/>
          </p:cNvSpPr>
          <p:nvPr/>
        </p:nvSpPr>
        <p:spPr bwMode="auto">
          <a:xfrm>
            <a:off x="5178425" y="3021013"/>
            <a:ext cx="2698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Initial state: g1=0, g2=1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INTERNATIONAL SUMMER &amp; WINTER TERM, INDIAN INSTITUTE OF TECHNOLOGY KHARAGPUR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974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99BF5-6FB8-4773-9C11-DAEB85C3EB8C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71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</a:t>
            </a:r>
            <a:r>
              <a:rPr lang="en-US" altLang="en-US" i="1"/>
              <a:t>Priority Arbiter</a:t>
            </a:r>
            <a:endParaRPr lang="en-US" altLang="en-US"/>
          </a:p>
        </p:txBody>
      </p:sp>
      <p:sp>
        <p:nvSpPr>
          <p:cNvPr id="2719747" name="Text Box 3"/>
          <p:cNvSpPr txBox="1">
            <a:spLocks noChangeArrowheads="1"/>
          </p:cNvSpPr>
          <p:nvPr/>
        </p:nvSpPr>
        <p:spPr bwMode="auto">
          <a:xfrm>
            <a:off x="5162550" y="1430338"/>
            <a:ext cx="2667718" cy="1064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b="1" u="sng" dirty="0">
                <a:solidFill>
                  <a:schemeClr val="hlink"/>
                </a:solidFill>
                <a:effectLst/>
              </a:rPr>
              <a:t>Transition Relation</a:t>
            </a:r>
            <a:r>
              <a:rPr lang="en-US" altLang="en-US" b="1" dirty="0">
                <a:effectLst/>
              </a:rPr>
              <a:t>: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b="1" dirty="0">
                <a:effectLst/>
              </a:rPr>
              <a:t>      g2</a:t>
            </a:r>
            <a:r>
              <a:rPr lang="en-US" altLang="en-US" b="1" dirty="0">
                <a:effectLst/>
                <a:sym typeface="Symbol" pitchFamily="18" charset="2"/>
              </a:rPr>
              <a:t></a:t>
            </a:r>
            <a:r>
              <a:rPr lang="en-US" altLang="en-US" b="1" dirty="0">
                <a:effectLst/>
              </a:rPr>
              <a:t> </a:t>
            </a:r>
            <a:r>
              <a:rPr lang="en-US" altLang="en-US" b="1" dirty="0">
                <a:effectLst/>
                <a:sym typeface="Wingdings" pitchFamily="2" charset="2"/>
              </a:rPr>
              <a:t> r2 </a:t>
            </a:r>
            <a:r>
              <a:rPr lang="en-US" altLang="en-US" b="1" dirty="0">
                <a:effectLst/>
                <a:sym typeface="Symbol" pitchFamily="18" charset="2"/>
              </a:rPr>
              <a:t>  r1   g1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b="1" dirty="0">
                <a:effectLst/>
              </a:rPr>
              <a:t>      g1</a:t>
            </a:r>
            <a:r>
              <a:rPr lang="en-US" altLang="en-US" b="1" dirty="0">
                <a:effectLst/>
                <a:sym typeface="Symbol" pitchFamily="18" charset="2"/>
              </a:rPr>
              <a:t></a:t>
            </a:r>
            <a:r>
              <a:rPr lang="en-US" altLang="en-US" b="1" dirty="0">
                <a:effectLst/>
              </a:rPr>
              <a:t> </a:t>
            </a:r>
            <a:r>
              <a:rPr lang="en-US" altLang="en-US" b="1" dirty="0">
                <a:effectLst/>
                <a:sym typeface="Wingdings" pitchFamily="2" charset="2"/>
              </a:rPr>
              <a:t> r1</a:t>
            </a:r>
            <a:endParaRPr lang="en-US" altLang="en-US" b="1" dirty="0">
              <a:effectLst/>
              <a:sym typeface="Symbol" pitchFamily="18" charset="2"/>
            </a:endParaRPr>
          </a:p>
        </p:txBody>
      </p:sp>
      <p:sp>
        <p:nvSpPr>
          <p:cNvPr id="2719748" name="Text Box 4"/>
          <p:cNvSpPr txBox="1">
            <a:spLocks noChangeArrowheads="1"/>
          </p:cNvSpPr>
          <p:nvPr/>
        </p:nvSpPr>
        <p:spPr bwMode="auto">
          <a:xfrm>
            <a:off x="749300" y="4445000"/>
            <a:ext cx="7235825" cy="1743075"/>
          </a:xfrm>
          <a:prstGeom prst="rect">
            <a:avLst/>
          </a:prstGeom>
          <a:noFill/>
          <a:ln w="28575">
            <a:solidFill>
              <a:srgbClr val="00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40000"/>
              </a:lnSpc>
            </a:pPr>
            <a:r>
              <a:rPr lang="en-US" alt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Property:  </a:t>
            </a:r>
            <a:r>
              <a:rPr lang="en-US" altLang="en-US" sz="200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G( r1 </a:t>
            </a:r>
            <a:r>
              <a:rPr lang="en-US" altLang="en-US" sz="200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 X</a:t>
            </a:r>
            <a:r>
              <a:rPr lang="en-US" altLang="en-US" sz="200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g1 </a:t>
            </a:r>
            <a:r>
              <a:rPr lang="en-US" altLang="en-US" sz="200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 XXg1 )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Negate property: </a:t>
            </a:r>
            <a:r>
              <a:rPr lang="en-US" altLang="en-US" sz="200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F( r1 </a:t>
            </a:r>
            <a:r>
              <a:rPr lang="en-US" altLang="en-US" sz="200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 (Xg1  XXg1) )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Unfold transition relation one step at a time and check whether a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witness for the negated property exists</a:t>
            </a:r>
            <a:endParaRPr lang="en-US" altLang="en-US" sz="16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719749" name="Text Box 5"/>
          <p:cNvSpPr txBox="1">
            <a:spLocks noChangeArrowheads="1"/>
          </p:cNvSpPr>
          <p:nvPr/>
        </p:nvSpPr>
        <p:spPr bwMode="auto">
          <a:xfrm>
            <a:off x="698500" y="3883025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i="1">
                <a:effectLst/>
              </a:rPr>
              <a:t>Strategy:</a:t>
            </a:r>
          </a:p>
        </p:txBody>
      </p:sp>
      <p:grpSp>
        <p:nvGrpSpPr>
          <p:cNvPr id="2719750" name="Group 6"/>
          <p:cNvGrpSpPr>
            <a:grpSpLocks/>
          </p:cNvGrpSpPr>
          <p:nvPr/>
        </p:nvGrpSpPr>
        <p:grpSpPr bwMode="auto">
          <a:xfrm>
            <a:off x="1066800" y="1371600"/>
            <a:ext cx="3657600" cy="2286000"/>
            <a:chOff x="672" y="864"/>
            <a:chExt cx="2304" cy="1440"/>
          </a:xfrm>
        </p:grpSpPr>
        <p:sp>
          <p:nvSpPr>
            <p:cNvPr id="2719751" name="Rectangle 7"/>
            <p:cNvSpPr>
              <a:spLocks noChangeArrowheads="1"/>
            </p:cNvSpPr>
            <p:nvPr/>
          </p:nvSpPr>
          <p:spPr bwMode="auto">
            <a:xfrm>
              <a:off x="1104" y="864"/>
              <a:ext cx="1392" cy="14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19752" name="Text Box 8"/>
            <p:cNvSpPr txBox="1">
              <a:spLocks noChangeArrowheads="1"/>
            </p:cNvSpPr>
            <p:nvPr/>
          </p:nvSpPr>
          <p:spPr bwMode="auto">
            <a:xfrm>
              <a:off x="672" y="1038"/>
              <a:ext cx="2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 sz="2000" b="0">
                  <a:effectLst/>
                </a:rPr>
                <a:t>r1</a:t>
              </a:r>
            </a:p>
          </p:txBody>
        </p:sp>
        <p:sp>
          <p:nvSpPr>
            <p:cNvPr id="2719753" name="Line 9"/>
            <p:cNvSpPr>
              <a:spLocks noChangeShapeType="1"/>
            </p:cNvSpPr>
            <p:nvPr/>
          </p:nvSpPr>
          <p:spPr bwMode="auto">
            <a:xfrm>
              <a:off x="912" y="115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2719754" name="Group 10"/>
            <p:cNvGrpSpPr>
              <a:grpSpLocks/>
            </p:cNvGrpSpPr>
            <p:nvPr/>
          </p:nvGrpSpPr>
          <p:grpSpPr bwMode="auto">
            <a:xfrm>
              <a:off x="672" y="1958"/>
              <a:ext cx="432" cy="250"/>
              <a:chOff x="672" y="1422"/>
              <a:chExt cx="432" cy="250"/>
            </a:xfrm>
          </p:grpSpPr>
          <p:sp>
            <p:nvSpPr>
              <p:cNvPr id="2719755" name="Text Box 11"/>
              <p:cNvSpPr txBox="1">
                <a:spLocks noChangeArrowheads="1"/>
              </p:cNvSpPr>
              <p:nvPr/>
            </p:nvSpPr>
            <p:spPr bwMode="auto">
              <a:xfrm>
                <a:off x="672" y="1422"/>
                <a:ext cx="25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en-US" sz="2000" b="0">
                    <a:effectLst/>
                  </a:rPr>
                  <a:t>r2</a:t>
                </a:r>
              </a:p>
            </p:txBody>
          </p:sp>
          <p:sp>
            <p:nvSpPr>
              <p:cNvPr id="2719756" name="Line 12"/>
              <p:cNvSpPr>
                <a:spLocks noChangeShapeType="1"/>
              </p:cNvSpPr>
              <p:nvPr/>
            </p:nvSpPr>
            <p:spPr bwMode="auto">
              <a:xfrm>
                <a:off x="912" y="153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2719757" name="Group 13"/>
            <p:cNvGrpSpPr>
              <a:grpSpLocks/>
            </p:cNvGrpSpPr>
            <p:nvPr/>
          </p:nvGrpSpPr>
          <p:grpSpPr bwMode="auto">
            <a:xfrm>
              <a:off x="2496" y="1046"/>
              <a:ext cx="480" cy="250"/>
              <a:chOff x="768" y="2822"/>
              <a:chExt cx="480" cy="250"/>
            </a:xfrm>
          </p:grpSpPr>
          <p:sp>
            <p:nvSpPr>
              <p:cNvPr id="2719758" name="Text Box 14"/>
              <p:cNvSpPr txBox="1">
                <a:spLocks noChangeArrowheads="1"/>
              </p:cNvSpPr>
              <p:nvPr/>
            </p:nvSpPr>
            <p:spPr bwMode="auto">
              <a:xfrm>
                <a:off x="954" y="2822"/>
                <a:ext cx="2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en-US" sz="2000" b="0">
                    <a:effectLst/>
                  </a:rPr>
                  <a:t>g1</a:t>
                </a:r>
              </a:p>
            </p:txBody>
          </p:sp>
          <p:sp>
            <p:nvSpPr>
              <p:cNvPr id="2719759" name="Line 15"/>
              <p:cNvSpPr>
                <a:spLocks noChangeShapeType="1"/>
              </p:cNvSpPr>
              <p:nvPr/>
            </p:nvSpPr>
            <p:spPr bwMode="auto">
              <a:xfrm>
                <a:off x="768" y="292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2719760" name="Group 16"/>
            <p:cNvGrpSpPr>
              <a:grpSpLocks/>
            </p:cNvGrpSpPr>
            <p:nvPr/>
          </p:nvGrpSpPr>
          <p:grpSpPr bwMode="auto">
            <a:xfrm>
              <a:off x="2496" y="1680"/>
              <a:ext cx="480" cy="250"/>
              <a:chOff x="768" y="3110"/>
              <a:chExt cx="480" cy="250"/>
            </a:xfrm>
          </p:grpSpPr>
          <p:sp>
            <p:nvSpPr>
              <p:cNvPr id="2719761" name="Text Box 17"/>
              <p:cNvSpPr txBox="1">
                <a:spLocks noChangeArrowheads="1"/>
              </p:cNvSpPr>
              <p:nvPr/>
            </p:nvSpPr>
            <p:spPr bwMode="auto">
              <a:xfrm>
                <a:off x="954" y="3110"/>
                <a:ext cx="2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en-US" sz="2000" b="0">
                    <a:effectLst/>
                  </a:rPr>
                  <a:t>g2</a:t>
                </a:r>
              </a:p>
            </p:txBody>
          </p:sp>
          <p:sp>
            <p:nvSpPr>
              <p:cNvPr id="2719762" name="Line 18"/>
              <p:cNvSpPr>
                <a:spLocks noChangeShapeType="1"/>
              </p:cNvSpPr>
              <p:nvPr/>
            </p:nvSpPr>
            <p:spPr bwMode="auto">
              <a:xfrm>
                <a:off x="768" y="32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719763" name="Rectangle 19"/>
            <p:cNvSpPr>
              <a:spLocks noChangeArrowheads="1"/>
            </p:cNvSpPr>
            <p:nvPr/>
          </p:nvSpPr>
          <p:spPr bwMode="auto">
            <a:xfrm>
              <a:off x="1680" y="960"/>
              <a:ext cx="240" cy="336"/>
            </a:xfrm>
            <a:prstGeom prst="rect">
              <a:avLst/>
            </a:prstGeom>
            <a:solidFill>
              <a:srgbClr val="E3E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19764" name="AutoShape 20"/>
            <p:cNvSpPr>
              <a:spLocks noChangeArrowheads="1"/>
            </p:cNvSpPr>
            <p:nvPr/>
          </p:nvSpPr>
          <p:spPr bwMode="auto">
            <a:xfrm>
              <a:off x="1776" y="1584"/>
              <a:ext cx="240" cy="528"/>
            </a:xfrm>
            <a:prstGeom prst="flowChartDelay">
              <a:avLst/>
            </a:prstGeom>
            <a:solidFill>
              <a:srgbClr val="E3E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19765" name="Rectangle 21"/>
            <p:cNvSpPr>
              <a:spLocks noChangeArrowheads="1"/>
            </p:cNvSpPr>
            <p:nvPr/>
          </p:nvSpPr>
          <p:spPr bwMode="auto">
            <a:xfrm>
              <a:off x="2112" y="1680"/>
              <a:ext cx="240" cy="336"/>
            </a:xfrm>
            <a:prstGeom prst="rect">
              <a:avLst/>
            </a:prstGeom>
            <a:solidFill>
              <a:srgbClr val="E3E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19766" name="Oval 22"/>
            <p:cNvSpPr>
              <a:spLocks noChangeArrowheads="1"/>
            </p:cNvSpPr>
            <p:nvPr/>
          </p:nvSpPr>
          <p:spPr bwMode="auto">
            <a:xfrm>
              <a:off x="1584" y="1872"/>
              <a:ext cx="96" cy="96"/>
            </a:xfrm>
            <a:prstGeom prst="ellipse">
              <a:avLst/>
            </a:prstGeom>
            <a:solidFill>
              <a:srgbClr val="E3E3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19767" name="AutoShape 23"/>
            <p:cNvSpPr>
              <a:spLocks noChangeArrowheads="1"/>
            </p:cNvSpPr>
            <p:nvPr/>
          </p:nvSpPr>
          <p:spPr bwMode="auto">
            <a:xfrm rot="-5400000">
              <a:off x="1416" y="1848"/>
              <a:ext cx="192" cy="144"/>
            </a:xfrm>
            <a:prstGeom prst="flowChartMerge">
              <a:avLst/>
            </a:prstGeom>
            <a:solidFill>
              <a:srgbClr val="E3E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19768" name="Line 24"/>
            <p:cNvSpPr>
              <a:spLocks noChangeShapeType="1"/>
            </p:cNvSpPr>
            <p:nvPr/>
          </p:nvSpPr>
          <p:spPr bwMode="auto">
            <a:xfrm>
              <a:off x="1104" y="1152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19769" name="Line 25"/>
            <p:cNvSpPr>
              <a:spLocks noChangeShapeType="1"/>
            </p:cNvSpPr>
            <p:nvPr/>
          </p:nvSpPr>
          <p:spPr bwMode="auto">
            <a:xfrm>
              <a:off x="1200" y="1152"/>
              <a:ext cx="0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19770" name="Line 26"/>
            <p:cNvSpPr>
              <a:spLocks noChangeShapeType="1"/>
            </p:cNvSpPr>
            <p:nvPr/>
          </p:nvSpPr>
          <p:spPr bwMode="auto">
            <a:xfrm>
              <a:off x="1200" y="192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19771" name="Line 27"/>
            <p:cNvSpPr>
              <a:spLocks noChangeShapeType="1"/>
            </p:cNvSpPr>
            <p:nvPr/>
          </p:nvSpPr>
          <p:spPr bwMode="auto">
            <a:xfrm>
              <a:off x="1680" y="1920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19772" name="Line 28"/>
            <p:cNvSpPr>
              <a:spLocks noChangeShapeType="1"/>
            </p:cNvSpPr>
            <p:nvPr/>
          </p:nvSpPr>
          <p:spPr bwMode="auto">
            <a:xfrm flipH="1">
              <a:off x="1104" y="2064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19773" name="Line 29"/>
            <p:cNvSpPr>
              <a:spLocks noChangeShapeType="1"/>
            </p:cNvSpPr>
            <p:nvPr/>
          </p:nvSpPr>
          <p:spPr bwMode="auto">
            <a:xfrm>
              <a:off x="2016" y="1824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19774" name="Line 30"/>
            <p:cNvSpPr>
              <a:spLocks noChangeShapeType="1"/>
            </p:cNvSpPr>
            <p:nvPr/>
          </p:nvSpPr>
          <p:spPr bwMode="auto">
            <a:xfrm>
              <a:off x="1920" y="1152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19775" name="Line 31"/>
            <p:cNvSpPr>
              <a:spLocks noChangeShapeType="1"/>
            </p:cNvSpPr>
            <p:nvPr/>
          </p:nvSpPr>
          <p:spPr bwMode="auto">
            <a:xfrm>
              <a:off x="2352" y="182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19776" name="Oval 32"/>
            <p:cNvSpPr>
              <a:spLocks noChangeArrowheads="1"/>
            </p:cNvSpPr>
            <p:nvPr/>
          </p:nvSpPr>
          <p:spPr bwMode="auto">
            <a:xfrm>
              <a:off x="1584" y="1632"/>
              <a:ext cx="96" cy="96"/>
            </a:xfrm>
            <a:prstGeom prst="ellipse">
              <a:avLst/>
            </a:prstGeom>
            <a:solidFill>
              <a:srgbClr val="E3E3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19777" name="AutoShape 33"/>
            <p:cNvSpPr>
              <a:spLocks noChangeArrowheads="1"/>
            </p:cNvSpPr>
            <p:nvPr/>
          </p:nvSpPr>
          <p:spPr bwMode="auto">
            <a:xfrm rot="-5400000">
              <a:off x="1416" y="1608"/>
              <a:ext cx="192" cy="144"/>
            </a:xfrm>
            <a:prstGeom prst="flowChartMerge">
              <a:avLst/>
            </a:prstGeom>
            <a:solidFill>
              <a:srgbClr val="E3E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19778" name="Line 34"/>
            <p:cNvSpPr>
              <a:spLocks noChangeShapeType="1"/>
            </p:cNvSpPr>
            <p:nvPr/>
          </p:nvSpPr>
          <p:spPr bwMode="auto">
            <a:xfrm>
              <a:off x="1680" y="1680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19779" name="Line 35"/>
            <p:cNvSpPr>
              <a:spLocks noChangeShapeType="1"/>
            </p:cNvSpPr>
            <p:nvPr/>
          </p:nvSpPr>
          <p:spPr bwMode="auto">
            <a:xfrm>
              <a:off x="2112" y="115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19780" name="Line 36"/>
            <p:cNvSpPr>
              <a:spLocks noChangeShapeType="1"/>
            </p:cNvSpPr>
            <p:nvPr/>
          </p:nvSpPr>
          <p:spPr bwMode="auto">
            <a:xfrm flipH="1">
              <a:off x="1248" y="1344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19781" name="Line 37"/>
            <p:cNvSpPr>
              <a:spLocks noChangeShapeType="1"/>
            </p:cNvSpPr>
            <p:nvPr/>
          </p:nvSpPr>
          <p:spPr bwMode="auto">
            <a:xfrm>
              <a:off x="1248" y="1344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19782" name="Line 38"/>
            <p:cNvSpPr>
              <a:spLocks noChangeShapeType="1"/>
            </p:cNvSpPr>
            <p:nvPr/>
          </p:nvSpPr>
          <p:spPr bwMode="auto">
            <a:xfrm>
              <a:off x="1248" y="168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719783" name="Text Box 39"/>
          <p:cNvSpPr txBox="1">
            <a:spLocks noChangeArrowheads="1"/>
          </p:cNvSpPr>
          <p:nvPr/>
        </p:nvSpPr>
        <p:spPr bwMode="auto">
          <a:xfrm>
            <a:off x="5178425" y="3021013"/>
            <a:ext cx="2698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Initial state: g1=0, g2=1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INTERNATIONAL SUMMER &amp; WINTER TERM, INDIAN INSTITUTE OF TECHNOLOGY KHARAGPUR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485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89A89-C496-47E4-884B-B70AB0594499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72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Variables in Temporal Worlds</a:t>
            </a:r>
          </a:p>
        </p:txBody>
      </p:sp>
      <p:sp>
        <p:nvSpPr>
          <p:cNvPr id="2720771" name="Rectangle 3"/>
          <p:cNvSpPr>
            <a:spLocks noChangeArrowheads="1"/>
          </p:cNvSpPr>
          <p:nvPr/>
        </p:nvSpPr>
        <p:spPr bwMode="auto">
          <a:xfrm>
            <a:off x="1676400" y="1447800"/>
            <a:ext cx="914400" cy="1143000"/>
          </a:xfrm>
          <a:prstGeom prst="rect">
            <a:avLst/>
          </a:prstGeom>
          <a:solidFill>
            <a:srgbClr val="E3E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>
                <a:effectLst/>
              </a:rPr>
              <a:t>Arbiter</a:t>
            </a:r>
          </a:p>
        </p:txBody>
      </p:sp>
      <p:sp>
        <p:nvSpPr>
          <p:cNvPr id="2720772" name="Line 4"/>
          <p:cNvSpPr>
            <a:spLocks noChangeShapeType="1"/>
          </p:cNvSpPr>
          <p:nvPr/>
        </p:nvSpPr>
        <p:spPr bwMode="auto">
          <a:xfrm>
            <a:off x="1295400" y="176688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20773" name="Line 5"/>
          <p:cNvSpPr>
            <a:spLocks noChangeShapeType="1"/>
          </p:cNvSpPr>
          <p:nvPr/>
        </p:nvSpPr>
        <p:spPr bwMode="auto">
          <a:xfrm>
            <a:off x="1295400" y="214788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20774" name="Text Box 6"/>
          <p:cNvSpPr txBox="1">
            <a:spLocks noChangeArrowheads="1"/>
          </p:cNvSpPr>
          <p:nvPr/>
        </p:nvSpPr>
        <p:spPr bwMode="auto">
          <a:xfrm>
            <a:off x="914400" y="1574800"/>
            <a:ext cx="400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effectLst/>
              </a:rPr>
              <a:t>r1</a:t>
            </a:r>
          </a:p>
        </p:txBody>
      </p:sp>
      <p:sp>
        <p:nvSpPr>
          <p:cNvPr id="2720775" name="Text Box 7"/>
          <p:cNvSpPr txBox="1">
            <a:spLocks noChangeArrowheads="1"/>
          </p:cNvSpPr>
          <p:nvPr/>
        </p:nvSpPr>
        <p:spPr bwMode="auto">
          <a:xfrm>
            <a:off x="914400" y="1995488"/>
            <a:ext cx="400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effectLst/>
              </a:rPr>
              <a:t>r2</a:t>
            </a:r>
          </a:p>
        </p:txBody>
      </p:sp>
      <p:sp>
        <p:nvSpPr>
          <p:cNvPr id="2720776" name="Line 8"/>
          <p:cNvSpPr>
            <a:spLocks noChangeShapeType="1"/>
          </p:cNvSpPr>
          <p:nvPr/>
        </p:nvSpPr>
        <p:spPr bwMode="auto">
          <a:xfrm>
            <a:off x="2590800" y="1752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20777" name="Line 9"/>
          <p:cNvSpPr>
            <a:spLocks noChangeShapeType="1"/>
          </p:cNvSpPr>
          <p:nvPr/>
        </p:nvSpPr>
        <p:spPr bwMode="auto">
          <a:xfrm>
            <a:off x="2590800" y="2133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20778" name="Text Box 10"/>
          <p:cNvSpPr txBox="1">
            <a:spLocks noChangeArrowheads="1"/>
          </p:cNvSpPr>
          <p:nvPr/>
        </p:nvSpPr>
        <p:spPr bwMode="auto">
          <a:xfrm>
            <a:off x="2971800" y="1524000"/>
            <a:ext cx="45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effectLst/>
              </a:rPr>
              <a:t>g1</a:t>
            </a:r>
          </a:p>
        </p:txBody>
      </p:sp>
      <p:sp>
        <p:nvSpPr>
          <p:cNvPr id="2720779" name="Text Box 11"/>
          <p:cNvSpPr txBox="1">
            <a:spLocks noChangeArrowheads="1"/>
          </p:cNvSpPr>
          <p:nvPr/>
        </p:nvSpPr>
        <p:spPr bwMode="auto">
          <a:xfrm>
            <a:off x="2971800" y="1944688"/>
            <a:ext cx="450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effectLst/>
              </a:rPr>
              <a:t>g2</a:t>
            </a:r>
          </a:p>
        </p:txBody>
      </p:sp>
      <p:sp>
        <p:nvSpPr>
          <p:cNvPr id="2720780" name="Text Box 12"/>
          <p:cNvSpPr txBox="1">
            <a:spLocks noChangeArrowheads="1"/>
          </p:cNvSpPr>
          <p:nvPr/>
        </p:nvSpPr>
        <p:spPr bwMode="auto">
          <a:xfrm>
            <a:off x="3798888" y="1981200"/>
            <a:ext cx="44307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If r1 is true in a cycle then g1</a:t>
            </a:r>
            <a:r>
              <a:rPr lang="en-US" altLang="en-US" i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has to be </a:t>
            </a:r>
          </a:p>
          <a:p>
            <a:pPr eaLnBrk="1" hangingPunct="1"/>
            <a:r>
              <a:rPr lang="en-US" alt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true for the next two cycles</a:t>
            </a:r>
          </a:p>
        </p:txBody>
      </p:sp>
      <p:grpSp>
        <p:nvGrpSpPr>
          <p:cNvPr id="2720781" name="Group 13"/>
          <p:cNvGrpSpPr>
            <a:grpSpLocks/>
          </p:cNvGrpSpPr>
          <p:nvPr/>
        </p:nvGrpSpPr>
        <p:grpSpPr bwMode="auto">
          <a:xfrm>
            <a:off x="1111250" y="2887663"/>
            <a:ext cx="6445250" cy="2468562"/>
            <a:chOff x="700" y="1819"/>
            <a:chExt cx="4060" cy="1555"/>
          </a:xfrm>
        </p:grpSpPr>
        <p:sp>
          <p:nvSpPr>
            <p:cNvPr id="2720782" name="AutoShape 14"/>
            <p:cNvSpPr>
              <a:spLocks noChangeArrowheads="1"/>
            </p:cNvSpPr>
            <p:nvPr/>
          </p:nvSpPr>
          <p:spPr bwMode="auto">
            <a:xfrm>
              <a:off x="768" y="2050"/>
              <a:ext cx="432" cy="816"/>
            </a:xfrm>
            <a:prstGeom prst="roundRect">
              <a:avLst>
                <a:gd name="adj" fmla="val 16667"/>
              </a:avLst>
            </a:prstGeom>
            <a:solidFill>
              <a:srgbClr val="FEFFE3"/>
            </a:solidFill>
            <a:ln w="9525">
              <a:solidFill>
                <a:srgbClr val="3333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b="1">
                  <a:effectLst/>
                </a:rPr>
                <a:t>r1</a:t>
              </a:r>
              <a:r>
                <a:rPr lang="en-US" altLang="en-US" b="1" baseline="30000">
                  <a:effectLst/>
                </a:rPr>
                <a:t>0</a:t>
              </a:r>
              <a:endParaRPr lang="en-US" altLang="en-US" b="1">
                <a:effectLst/>
              </a:endParaRPr>
            </a:p>
            <a:p>
              <a:pPr algn="ctr" eaLnBrk="1" hangingPunct="1"/>
              <a:r>
                <a:rPr lang="en-US" altLang="en-US" b="1">
                  <a:effectLst/>
                </a:rPr>
                <a:t>r2</a:t>
              </a:r>
              <a:r>
                <a:rPr lang="en-US" altLang="en-US" b="1" baseline="30000">
                  <a:effectLst/>
                </a:rPr>
                <a:t>0</a:t>
              </a:r>
              <a:endParaRPr lang="en-US" altLang="en-US" b="1">
                <a:effectLst/>
              </a:endParaRPr>
            </a:p>
            <a:p>
              <a:pPr algn="ctr" eaLnBrk="1" hangingPunct="1"/>
              <a:r>
                <a:rPr lang="en-US" altLang="en-US" b="1">
                  <a:effectLst/>
                </a:rPr>
                <a:t>g1</a:t>
              </a:r>
              <a:r>
                <a:rPr lang="en-US" altLang="en-US" b="1" baseline="30000">
                  <a:effectLst/>
                </a:rPr>
                <a:t>0</a:t>
              </a:r>
              <a:endParaRPr lang="en-US" altLang="en-US" b="1">
                <a:effectLst/>
              </a:endParaRPr>
            </a:p>
            <a:p>
              <a:pPr algn="ctr" eaLnBrk="1" hangingPunct="1"/>
              <a:r>
                <a:rPr lang="en-US" altLang="en-US" b="1">
                  <a:effectLst/>
                </a:rPr>
                <a:t>g2</a:t>
              </a:r>
              <a:r>
                <a:rPr lang="en-US" altLang="en-US" b="1" baseline="30000">
                  <a:effectLst/>
                </a:rPr>
                <a:t>0</a:t>
              </a:r>
              <a:endParaRPr lang="en-US" altLang="en-US" b="1">
                <a:effectLst/>
              </a:endParaRPr>
            </a:p>
          </p:txBody>
        </p:sp>
        <p:sp>
          <p:nvSpPr>
            <p:cNvPr id="2720783" name="AutoShape 15"/>
            <p:cNvSpPr>
              <a:spLocks noChangeArrowheads="1"/>
            </p:cNvSpPr>
            <p:nvPr/>
          </p:nvSpPr>
          <p:spPr bwMode="auto">
            <a:xfrm>
              <a:off x="1584" y="2050"/>
              <a:ext cx="432" cy="816"/>
            </a:xfrm>
            <a:prstGeom prst="roundRect">
              <a:avLst>
                <a:gd name="adj" fmla="val 16667"/>
              </a:avLst>
            </a:prstGeom>
            <a:solidFill>
              <a:srgbClr val="FEFFE3"/>
            </a:solidFill>
            <a:ln w="9525">
              <a:solidFill>
                <a:srgbClr val="3333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b="1">
                  <a:effectLst/>
                </a:rPr>
                <a:t>r1</a:t>
              </a:r>
              <a:r>
                <a:rPr lang="en-US" altLang="en-US" b="1" baseline="30000">
                  <a:effectLst/>
                </a:rPr>
                <a:t>1</a:t>
              </a:r>
              <a:endParaRPr lang="en-US" altLang="en-US" b="1">
                <a:effectLst/>
              </a:endParaRPr>
            </a:p>
            <a:p>
              <a:pPr algn="ctr" eaLnBrk="1" hangingPunct="1"/>
              <a:r>
                <a:rPr lang="en-US" altLang="en-US" b="1">
                  <a:effectLst/>
                </a:rPr>
                <a:t>r2</a:t>
              </a:r>
              <a:r>
                <a:rPr lang="en-US" altLang="en-US" b="1" baseline="30000">
                  <a:effectLst/>
                </a:rPr>
                <a:t>1</a:t>
              </a:r>
              <a:endParaRPr lang="en-US" altLang="en-US" b="1">
                <a:effectLst/>
              </a:endParaRPr>
            </a:p>
            <a:p>
              <a:pPr algn="ctr" eaLnBrk="1" hangingPunct="1"/>
              <a:r>
                <a:rPr lang="en-US" altLang="en-US" b="1">
                  <a:effectLst/>
                </a:rPr>
                <a:t>g1</a:t>
              </a:r>
              <a:r>
                <a:rPr lang="en-US" altLang="en-US" b="1" baseline="30000">
                  <a:effectLst/>
                </a:rPr>
                <a:t>1</a:t>
              </a:r>
              <a:endParaRPr lang="en-US" altLang="en-US" b="1">
                <a:effectLst/>
              </a:endParaRPr>
            </a:p>
            <a:p>
              <a:pPr algn="ctr" eaLnBrk="1" hangingPunct="1"/>
              <a:r>
                <a:rPr lang="en-US" altLang="en-US" b="1">
                  <a:effectLst/>
                </a:rPr>
                <a:t>g2</a:t>
              </a:r>
              <a:r>
                <a:rPr lang="en-US" altLang="en-US" b="1" baseline="30000">
                  <a:effectLst/>
                </a:rPr>
                <a:t>1</a:t>
              </a:r>
              <a:endParaRPr lang="en-US" altLang="en-US" b="1">
                <a:effectLst/>
              </a:endParaRPr>
            </a:p>
          </p:txBody>
        </p:sp>
        <p:sp>
          <p:nvSpPr>
            <p:cNvPr id="2720784" name="AutoShape 16"/>
            <p:cNvSpPr>
              <a:spLocks noChangeArrowheads="1"/>
            </p:cNvSpPr>
            <p:nvPr/>
          </p:nvSpPr>
          <p:spPr bwMode="auto">
            <a:xfrm>
              <a:off x="2448" y="2050"/>
              <a:ext cx="432" cy="816"/>
            </a:xfrm>
            <a:prstGeom prst="roundRect">
              <a:avLst>
                <a:gd name="adj" fmla="val 16667"/>
              </a:avLst>
            </a:prstGeom>
            <a:solidFill>
              <a:srgbClr val="FEFFE3"/>
            </a:solidFill>
            <a:ln w="9525">
              <a:solidFill>
                <a:srgbClr val="3333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b="1">
                  <a:effectLst/>
                </a:rPr>
                <a:t>r1</a:t>
              </a:r>
              <a:r>
                <a:rPr lang="en-US" altLang="en-US" b="1" baseline="30000">
                  <a:effectLst/>
                </a:rPr>
                <a:t>2</a:t>
              </a:r>
              <a:endParaRPr lang="en-US" altLang="en-US" b="1">
                <a:effectLst/>
              </a:endParaRPr>
            </a:p>
            <a:p>
              <a:pPr algn="ctr" eaLnBrk="1" hangingPunct="1"/>
              <a:r>
                <a:rPr lang="en-US" altLang="en-US" b="1">
                  <a:effectLst/>
                </a:rPr>
                <a:t>r2</a:t>
              </a:r>
              <a:r>
                <a:rPr lang="en-US" altLang="en-US" b="1" baseline="30000">
                  <a:effectLst/>
                </a:rPr>
                <a:t>2</a:t>
              </a:r>
              <a:endParaRPr lang="en-US" altLang="en-US" b="1">
                <a:effectLst/>
              </a:endParaRPr>
            </a:p>
            <a:p>
              <a:pPr algn="ctr" eaLnBrk="1" hangingPunct="1"/>
              <a:r>
                <a:rPr lang="en-US" altLang="en-US" b="1">
                  <a:effectLst/>
                </a:rPr>
                <a:t>g1</a:t>
              </a:r>
              <a:r>
                <a:rPr lang="en-US" altLang="en-US" b="1" baseline="30000">
                  <a:effectLst/>
                </a:rPr>
                <a:t>2</a:t>
              </a:r>
              <a:endParaRPr lang="en-US" altLang="en-US" b="1">
                <a:effectLst/>
              </a:endParaRPr>
            </a:p>
            <a:p>
              <a:pPr algn="ctr" eaLnBrk="1" hangingPunct="1"/>
              <a:r>
                <a:rPr lang="en-US" altLang="en-US" b="1">
                  <a:effectLst/>
                </a:rPr>
                <a:t>g2</a:t>
              </a:r>
              <a:r>
                <a:rPr lang="en-US" altLang="en-US" b="1" baseline="30000">
                  <a:effectLst/>
                </a:rPr>
                <a:t>2</a:t>
              </a:r>
              <a:endParaRPr lang="en-US" altLang="en-US" b="1">
                <a:effectLst/>
              </a:endParaRPr>
            </a:p>
          </p:txBody>
        </p:sp>
        <p:sp>
          <p:nvSpPr>
            <p:cNvPr id="2720785" name="AutoShape 17"/>
            <p:cNvSpPr>
              <a:spLocks noChangeArrowheads="1"/>
            </p:cNvSpPr>
            <p:nvPr/>
          </p:nvSpPr>
          <p:spPr bwMode="auto">
            <a:xfrm>
              <a:off x="1248" y="2290"/>
              <a:ext cx="240" cy="288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b="1"/>
            </a:p>
          </p:txBody>
        </p:sp>
        <p:sp>
          <p:nvSpPr>
            <p:cNvPr id="2720786" name="AutoShape 18"/>
            <p:cNvSpPr>
              <a:spLocks noChangeArrowheads="1"/>
            </p:cNvSpPr>
            <p:nvPr/>
          </p:nvSpPr>
          <p:spPr bwMode="auto">
            <a:xfrm>
              <a:off x="2064" y="2290"/>
              <a:ext cx="240" cy="288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b="1"/>
            </a:p>
          </p:txBody>
        </p:sp>
        <p:sp>
          <p:nvSpPr>
            <p:cNvPr id="2720787" name="AutoShape 19"/>
            <p:cNvSpPr>
              <a:spLocks noChangeArrowheads="1"/>
            </p:cNvSpPr>
            <p:nvPr/>
          </p:nvSpPr>
          <p:spPr bwMode="auto">
            <a:xfrm>
              <a:off x="2928" y="2290"/>
              <a:ext cx="240" cy="288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b="1"/>
            </a:p>
          </p:txBody>
        </p:sp>
        <p:sp>
          <p:nvSpPr>
            <p:cNvPr id="2720788" name="Text Box 20"/>
            <p:cNvSpPr txBox="1">
              <a:spLocks noChangeArrowheads="1"/>
            </p:cNvSpPr>
            <p:nvPr/>
          </p:nvSpPr>
          <p:spPr bwMode="auto">
            <a:xfrm>
              <a:off x="708" y="2889"/>
              <a:ext cx="5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 b="1" i="1">
                  <a:effectLst/>
                </a:rPr>
                <a:t>time:0</a:t>
              </a:r>
            </a:p>
          </p:txBody>
        </p:sp>
        <p:sp>
          <p:nvSpPr>
            <p:cNvPr id="2720789" name="Text Box 21"/>
            <p:cNvSpPr txBox="1">
              <a:spLocks noChangeArrowheads="1"/>
            </p:cNvSpPr>
            <p:nvPr/>
          </p:nvSpPr>
          <p:spPr bwMode="auto">
            <a:xfrm>
              <a:off x="1524" y="2875"/>
              <a:ext cx="5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 b="1" i="1">
                  <a:effectLst/>
                </a:rPr>
                <a:t>time:1</a:t>
              </a:r>
            </a:p>
          </p:txBody>
        </p:sp>
        <p:sp>
          <p:nvSpPr>
            <p:cNvPr id="2720790" name="Text Box 22"/>
            <p:cNvSpPr txBox="1">
              <a:spLocks noChangeArrowheads="1"/>
            </p:cNvSpPr>
            <p:nvPr/>
          </p:nvSpPr>
          <p:spPr bwMode="auto">
            <a:xfrm>
              <a:off x="2388" y="2875"/>
              <a:ext cx="5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 b="1" i="1">
                  <a:effectLst/>
                </a:rPr>
                <a:t>time:2</a:t>
              </a:r>
            </a:p>
          </p:txBody>
        </p:sp>
        <p:sp>
          <p:nvSpPr>
            <p:cNvPr id="2720791" name="Text Box 23"/>
            <p:cNvSpPr txBox="1">
              <a:spLocks noChangeArrowheads="1"/>
            </p:cNvSpPr>
            <p:nvPr/>
          </p:nvSpPr>
          <p:spPr bwMode="auto">
            <a:xfrm>
              <a:off x="700" y="1819"/>
              <a:ext cx="111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 b="1" u="sng">
                  <a:effectLst/>
                </a:rPr>
                <a:t>Temporal worlds</a:t>
              </a:r>
            </a:p>
          </p:txBody>
        </p:sp>
        <p:sp>
          <p:nvSpPr>
            <p:cNvPr id="2720792" name="Text Box 24"/>
            <p:cNvSpPr txBox="1">
              <a:spLocks noChangeArrowheads="1"/>
            </p:cNvSpPr>
            <p:nvPr/>
          </p:nvSpPr>
          <p:spPr bwMode="auto">
            <a:xfrm>
              <a:off x="3224" y="2832"/>
              <a:ext cx="15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 b="1">
                  <a:effectLst/>
                  <a:sym typeface="Symbol" pitchFamily="18" charset="2"/>
                </a:rPr>
                <a:t>t [ r1</a:t>
              </a:r>
              <a:r>
                <a:rPr lang="en-US" altLang="en-US" b="1" baseline="30000">
                  <a:effectLst/>
                  <a:sym typeface="Symbol" pitchFamily="18" charset="2"/>
                </a:rPr>
                <a:t>t</a:t>
              </a:r>
              <a:r>
                <a:rPr lang="en-US" altLang="en-US" b="1">
                  <a:effectLst/>
                  <a:sym typeface="Symbol" pitchFamily="18" charset="2"/>
                </a:rPr>
                <a:t>  g1</a:t>
              </a:r>
              <a:r>
                <a:rPr lang="en-US" altLang="en-US" b="1" baseline="30000">
                  <a:effectLst/>
                  <a:sym typeface="Symbol" pitchFamily="18" charset="2"/>
                </a:rPr>
                <a:t>t+1</a:t>
              </a:r>
              <a:r>
                <a:rPr lang="en-US" altLang="en-US" b="1">
                  <a:effectLst/>
                  <a:sym typeface="Symbol" pitchFamily="18" charset="2"/>
                </a:rPr>
                <a:t>  g1</a:t>
              </a:r>
              <a:r>
                <a:rPr lang="en-US" altLang="en-US" b="1" baseline="30000">
                  <a:effectLst/>
                  <a:sym typeface="Symbol" pitchFamily="18" charset="2"/>
                </a:rPr>
                <a:t>t+2</a:t>
              </a:r>
              <a:r>
                <a:rPr lang="en-US" altLang="en-US" b="1">
                  <a:effectLst/>
                  <a:sym typeface="Symbol" pitchFamily="18" charset="2"/>
                </a:rPr>
                <a:t> ]</a:t>
              </a:r>
              <a:endParaRPr lang="en-US" altLang="en-US" b="1">
                <a:effectLst/>
              </a:endParaRPr>
            </a:p>
          </p:txBody>
        </p:sp>
        <p:sp>
          <p:nvSpPr>
            <p:cNvPr id="2720793" name="Text Box 25"/>
            <p:cNvSpPr txBox="1">
              <a:spLocks noChangeArrowheads="1"/>
            </p:cNvSpPr>
            <p:nvPr/>
          </p:nvSpPr>
          <p:spPr bwMode="auto">
            <a:xfrm>
              <a:off x="710" y="3143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endParaRPr lang="en-US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INTERNATIONAL SUMMER &amp; WINTER TERM, INDIAN INSTITUTE OF TECHNOLOGY KHARAGPUR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654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</a:t>
            </a:r>
            <a:r>
              <a:rPr lang="en-US" altLang="en-US" i="1"/>
              <a:t>Bound=2</a:t>
            </a:r>
            <a:endParaRPr lang="en-US" altLang="en-US"/>
          </a:p>
        </p:txBody>
      </p:sp>
      <p:sp>
        <p:nvSpPr>
          <p:cNvPr id="2721795" name="Text Box 3"/>
          <p:cNvSpPr txBox="1">
            <a:spLocks noChangeArrowheads="1"/>
          </p:cNvSpPr>
          <p:nvPr/>
        </p:nvSpPr>
        <p:spPr bwMode="auto">
          <a:xfrm>
            <a:off x="4921250" y="1506538"/>
            <a:ext cx="365067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sz="2000" b="1" u="sng">
                <a:solidFill>
                  <a:schemeClr val="hlink"/>
                </a:solidFill>
                <a:latin typeface="Arial Narrow" panose="020B0606020202030204" pitchFamily="34" charset="0"/>
              </a:rPr>
              <a:t>Clauses from Transition Relation</a:t>
            </a:r>
            <a:r>
              <a:rPr lang="en-US" altLang="en-US" sz="2000" b="1">
                <a:latin typeface="Arial Narrow" panose="020B0606020202030204" pitchFamily="34" charset="0"/>
              </a:rPr>
              <a:t>: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b="1">
                <a:latin typeface="Arial Narrow" panose="020B0606020202030204" pitchFamily="34" charset="0"/>
              </a:rPr>
              <a:t>      C</a:t>
            </a:r>
            <a:r>
              <a:rPr lang="en-US" altLang="en-US" sz="2000" b="1" baseline="-25000">
                <a:latin typeface="Arial Narrow" panose="020B0606020202030204" pitchFamily="34" charset="0"/>
              </a:rPr>
              <a:t>1</a:t>
            </a:r>
            <a:r>
              <a:rPr lang="en-US" altLang="en-US" sz="2000" b="1" baseline="30000">
                <a:latin typeface="Arial Narrow" panose="020B0606020202030204" pitchFamily="34" charset="0"/>
              </a:rPr>
              <a:t>1</a:t>
            </a:r>
            <a:r>
              <a:rPr lang="en-US" altLang="en-US" sz="2000" b="1">
                <a:latin typeface="Arial Narrow" panose="020B0606020202030204" pitchFamily="34" charset="0"/>
              </a:rPr>
              <a:t>:   </a:t>
            </a:r>
            <a:r>
              <a:rPr lang="en-US" altLang="en-US" sz="2000" b="1">
                <a:latin typeface="Arial Narrow" panose="020B0606020202030204" pitchFamily="34" charset="0"/>
                <a:sym typeface="Wingdings" pitchFamily="2" charset="2"/>
              </a:rPr>
              <a:t>r2</a:t>
            </a:r>
            <a:r>
              <a:rPr lang="en-US" altLang="en-US" sz="2000" b="1" baseline="30000">
                <a:latin typeface="Arial Narrow" panose="020B0606020202030204" pitchFamily="34" charset="0"/>
                <a:sym typeface="Wingdings" pitchFamily="2" charset="2"/>
              </a:rPr>
              <a:t>0</a:t>
            </a:r>
            <a:r>
              <a:rPr lang="en-US" altLang="en-US" sz="2000" b="1">
                <a:latin typeface="Arial Narrow" panose="020B0606020202030204" pitchFamily="34" charset="0"/>
                <a:sym typeface="Wingdings" pitchFamily="2" charset="2"/>
              </a:rPr>
              <a:t> </a:t>
            </a:r>
            <a:r>
              <a:rPr lang="en-US" altLang="en-US" sz="2000" b="1">
                <a:latin typeface="Arial Narrow" panose="020B0606020202030204" pitchFamily="34" charset="0"/>
                <a:sym typeface="Symbol" pitchFamily="18" charset="2"/>
              </a:rPr>
              <a:t>  r1</a:t>
            </a:r>
            <a:r>
              <a:rPr lang="en-US" altLang="en-US" sz="2000" b="1" baseline="30000">
                <a:latin typeface="Arial Narrow" panose="020B0606020202030204" pitchFamily="34" charset="0"/>
                <a:sym typeface="Symbol" pitchFamily="18" charset="2"/>
              </a:rPr>
              <a:t>0</a:t>
            </a:r>
            <a:r>
              <a:rPr lang="en-US" altLang="en-US" sz="2000" b="1">
                <a:latin typeface="Arial Narrow" panose="020B0606020202030204" pitchFamily="34" charset="0"/>
                <a:sym typeface="Symbol" pitchFamily="18" charset="2"/>
              </a:rPr>
              <a:t>   g1</a:t>
            </a:r>
            <a:r>
              <a:rPr lang="en-US" altLang="en-US" sz="2000" b="1" baseline="30000">
                <a:latin typeface="Arial Narrow" panose="020B0606020202030204" pitchFamily="34" charset="0"/>
                <a:sym typeface="Symbol" pitchFamily="18" charset="2"/>
              </a:rPr>
              <a:t>0 </a:t>
            </a:r>
            <a:r>
              <a:rPr lang="en-US" altLang="en-US" sz="2000" b="1">
                <a:latin typeface="Arial Narrow" panose="020B0606020202030204" pitchFamily="34" charset="0"/>
                <a:sym typeface="Symbol" pitchFamily="18" charset="2"/>
              </a:rPr>
              <a:t> g2</a:t>
            </a:r>
            <a:r>
              <a:rPr lang="en-US" altLang="en-US" sz="2000" b="1" baseline="30000">
                <a:latin typeface="Arial Narrow" panose="020B0606020202030204" pitchFamily="34" charset="0"/>
                <a:sym typeface="Symbol" pitchFamily="18" charset="2"/>
              </a:rPr>
              <a:t>1</a:t>
            </a:r>
            <a:endParaRPr lang="en-US" altLang="en-US" sz="2000" b="1">
              <a:latin typeface="Arial Narrow" panose="020B0606020202030204" pitchFamily="34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en-US" sz="2000" b="1">
                <a:latin typeface="Arial Narrow" panose="020B0606020202030204" pitchFamily="34" charset="0"/>
              </a:rPr>
              <a:t>      C</a:t>
            </a:r>
            <a:r>
              <a:rPr lang="en-US" altLang="en-US" sz="2000" b="1" baseline="-25000">
                <a:latin typeface="Arial Narrow" panose="020B0606020202030204" pitchFamily="34" charset="0"/>
              </a:rPr>
              <a:t>2</a:t>
            </a:r>
            <a:r>
              <a:rPr lang="en-US" altLang="en-US" sz="2000" b="1" baseline="30000">
                <a:latin typeface="Arial Narrow" panose="020B0606020202030204" pitchFamily="34" charset="0"/>
              </a:rPr>
              <a:t>1</a:t>
            </a:r>
            <a:r>
              <a:rPr lang="en-US" altLang="en-US" sz="2000" b="1">
                <a:latin typeface="Arial Narrow" panose="020B0606020202030204" pitchFamily="34" charset="0"/>
              </a:rPr>
              <a:t>:   </a:t>
            </a:r>
            <a:r>
              <a:rPr lang="en-US" altLang="en-US" sz="2000" b="1">
                <a:latin typeface="Arial Narrow" panose="020B0606020202030204" pitchFamily="34" charset="0"/>
                <a:sym typeface="Wingdings" pitchFamily="2" charset="2"/>
              </a:rPr>
              <a:t>r1</a:t>
            </a:r>
            <a:r>
              <a:rPr lang="en-US" altLang="en-US" sz="2000" b="1" baseline="30000">
                <a:latin typeface="Arial Narrow" panose="020B0606020202030204" pitchFamily="34" charset="0"/>
                <a:sym typeface="Wingdings" pitchFamily="2" charset="2"/>
              </a:rPr>
              <a:t>0</a:t>
            </a:r>
            <a:r>
              <a:rPr lang="en-US" altLang="en-US" sz="2000" b="1">
                <a:latin typeface="Arial Narrow" panose="020B0606020202030204" pitchFamily="34" charset="0"/>
                <a:sym typeface="Wingdings" pitchFamily="2" charset="2"/>
              </a:rPr>
              <a:t> </a:t>
            </a:r>
            <a:r>
              <a:rPr lang="en-US" altLang="en-US" sz="2000" b="1">
                <a:latin typeface="Arial Narrow" panose="020B0606020202030204" pitchFamily="34" charset="0"/>
                <a:sym typeface="Symbol" pitchFamily="18" charset="2"/>
              </a:rPr>
              <a:t> g1</a:t>
            </a:r>
            <a:r>
              <a:rPr lang="en-US" altLang="en-US" sz="2000" b="1" baseline="30000">
                <a:latin typeface="Arial Narrow" panose="020B0606020202030204" pitchFamily="34" charset="0"/>
                <a:sym typeface="Symbol" pitchFamily="18" charset="2"/>
              </a:rPr>
              <a:t>1</a:t>
            </a:r>
            <a:endParaRPr lang="en-US" altLang="en-US" sz="2000" b="1">
              <a:latin typeface="Arial Narrow" panose="020B0606020202030204" pitchFamily="34" charset="0"/>
              <a:sym typeface="Symbol" pitchFamily="18" charset="2"/>
            </a:endParaRPr>
          </a:p>
        </p:txBody>
      </p:sp>
      <p:grpSp>
        <p:nvGrpSpPr>
          <p:cNvPr id="2721798" name="Group 6"/>
          <p:cNvGrpSpPr>
            <a:grpSpLocks/>
          </p:cNvGrpSpPr>
          <p:nvPr/>
        </p:nvGrpSpPr>
        <p:grpSpPr bwMode="auto">
          <a:xfrm>
            <a:off x="1066800" y="1371600"/>
            <a:ext cx="3670301" cy="2286000"/>
            <a:chOff x="672" y="864"/>
            <a:chExt cx="2312" cy="1440"/>
          </a:xfrm>
        </p:grpSpPr>
        <p:sp>
          <p:nvSpPr>
            <p:cNvPr id="2721799" name="Rectangle 7"/>
            <p:cNvSpPr>
              <a:spLocks noChangeArrowheads="1"/>
            </p:cNvSpPr>
            <p:nvPr/>
          </p:nvSpPr>
          <p:spPr bwMode="auto">
            <a:xfrm>
              <a:off x="1104" y="864"/>
              <a:ext cx="1392" cy="14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000" b="1">
                <a:latin typeface="Arial Narrow" panose="020B0606020202030204" pitchFamily="34" charset="0"/>
              </a:endParaRPr>
            </a:p>
          </p:txBody>
        </p:sp>
        <p:sp>
          <p:nvSpPr>
            <p:cNvPr id="2721800" name="Text Box 8"/>
            <p:cNvSpPr txBox="1">
              <a:spLocks noChangeArrowheads="1"/>
            </p:cNvSpPr>
            <p:nvPr/>
          </p:nvSpPr>
          <p:spPr bwMode="auto">
            <a:xfrm>
              <a:off x="672" y="1038"/>
              <a:ext cx="26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 sz="2400" b="1">
                  <a:latin typeface="Arial Narrow" panose="020B0606020202030204" pitchFamily="34" charset="0"/>
                </a:rPr>
                <a:t>r1</a:t>
              </a:r>
            </a:p>
          </p:txBody>
        </p:sp>
        <p:sp>
          <p:nvSpPr>
            <p:cNvPr id="2721801" name="Line 9"/>
            <p:cNvSpPr>
              <a:spLocks noChangeShapeType="1"/>
            </p:cNvSpPr>
            <p:nvPr/>
          </p:nvSpPr>
          <p:spPr bwMode="auto">
            <a:xfrm>
              <a:off x="912" y="115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2000" b="1">
                <a:latin typeface="Arial Narrow" panose="020B0606020202030204" pitchFamily="34" charset="0"/>
              </a:endParaRPr>
            </a:p>
          </p:txBody>
        </p:sp>
        <p:grpSp>
          <p:nvGrpSpPr>
            <p:cNvPr id="2721802" name="Group 10"/>
            <p:cNvGrpSpPr>
              <a:grpSpLocks/>
            </p:cNvGrpSpPr>
            <p:nvPr/>
          </p:nvGrpSpPr>
          <p:grpSpPr bwMode="auto">
            <a:xfrm>
              <a:off x="672" y="1958"/>
              <a:ext cx="432" cy="291"/>
              <a:chOff x="672" y="1422"/>
              <a:chExt cx="432" cy="291"/>
            </a:xfrm>
          </p:grpSpPr>
          <p:sp>
            <p:nvSpPr>
              <p:cNvPr id="2721803" name="Text Box 11"/>
              <p:cNvSpPr txBox="1">
                <a:spLocks noChangeArrowheads="1"/>
              </p:cNvSpPr>
              <p:nvPr/>
            </p:nvSpPr>
            <p:spPr bwMode="auto">
              <a:xfrm>
                <a:off x="672" y="1422"/>
                <a:ext cx="26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en-US" sz="2400" b="1">
                    <a:latin typeface="Arial Narrow" panose="020B0606020202030204" pitchFamily="34" charset="0"/>
                  </a:rPr>
                  <a:t>r2</a:t>
                </a:r>
              </a:p>
            </p:txBody>
          </p:sp>
          <p:sp>
            <p:nvSpPr>
              <p:cNvPr id="2721804" name="Line 12"/>
              <p:cNvSpPr>
                <a:spLocks noChangeShapeType="1"/>
              </p:cNvSpPr>
              <p:nvPr/>
            </p:nvSpPr>
            <p:spPr bwMode="auto">
              <a:xfrm>
                <a:off x="912" y="153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 sz="2000" b="1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721805" name="Group 13"/>
            <p:cNvGrpSpPr>
              <a:grpSpLocks/>
            </p:cNvGrpSpPr>
            <p:nvPr/>
          </p:nvGrpSpPr>
          <p:grpSpPr bwMode="auto">
            <a:xfrm>
              <a:off x="2496" y="1046"/>
              <a:ext cx="488" cy="291"/>
              <a:chOff x="768" y="2822"/>
              <a:chExt cx="488" cy="291"/>
            </a:xfrm>
          </p:grpSpPr>
          <p:sp>
            <p:nvSpPr>
              <p:cNvPr id="2721806" name="Text Box 14"/>
              <p:cNvSpPr txBox="1">
                <a:spLocks noChangeArrowheads="1"/>
              </p:cNvSpPr>
              <p:nvPr/>
            </p:nvSpPr>
            <p:spPr bwMode="auto">
              <a:xfrm>
                <a:off x="954" y="2822"/>
                <a:ext cx="30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en-US" sz="2400" b="1">
                    <a:latin typeface="Arial Narrow" panose="020B0606020202030204" pitchFamily="34" charset="0"/>
                  </a:rPr>
                  <a:t>g1</a:t>
                </a:r>
              </a:p>
            </p:txBody>
          </p:sp>
          <p:sp>
            <p:nvSpPr>
              <p:cNvPr id="2721807" name="Line 15"/>
              <p:cNvSpPr>
                <a:spLocks noChangeShapeType="1"/>
              </p:cNvSpPr>
              <p:nvPr/>
            </p:nvSpPr>
            <p:spPr bwMode="auto">
              <a:xfrm>
                <a:off x="768" y="292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 sz="2000" b="1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721808" name="Group 16"/>
            <p:cNvGrpSpPr>
              <a:grpSpLocks/>
            </p:cNvGrpSpPr>
            <p:nvPr/>
          </p:nvGrpSpPr>
          <p:grpSpPr bwMode="auto">
            <a:xfrm>
              <a:off x="2496" y="1680"/>
              <a:ext cx="488" cy="291"/>
              <a:chOff x="768" y="3110"/>
              <a:chExt cx="488" cy="291"/>
            </a:xfrm>
          </p:grpSpPr>
          <p:sp>
            <p:nvSpPr>
              <p:cNvPr id="2721809" name="Text Box 17"/>
              <p:cNvSpPr txBox="1">
                <a:spLocks noChangeArrowheads="1"/>
              </p:cNvSpPr>
              <p:nvPr/>
            </p:nvSpPr>
            <p:spPr bwMode="auto">
              <a:xfrm>
                <a:off x="954" y="3110"/>
                <a:ext cx="30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en-US" sz="2400" b="1">
                    <a:latin typeface="Arial Narrow" panose="020B0606020202030204" pitchFamily="34" charset="0"/>
                  </a:rPr>
                  <a:t>g2</a:t>
                </a:r>
              </a:p>
            </p:txBody>
          </p:sp>
          <p:sp>
            <p:nvSpPr>
              <p:cNvPr id="2721810" name="Line 18"/>
              <p:cNvSpPr>
                <a:spLocks noChangeShapeType="1"/>
              </p:cNvSpPr>
              <p:nvPr/>
            </p:nvSpPr>
            <p:spPr bwMode="auto">
              <a:xfrm>
                <a:off x="768" y="32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 sz="2000" b="1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2721811" name="Rectangle 19"/>
            <p:cNvSpPr>
              <a:spLocks noChangeArrowheads="1"/>
            </p:cNvSpPr>
            <p:nvPr/>
          </p:nvSpPr>
          <p:spPr bwMode="auto">
            <a:xfrm>
              <a:off x="1680" y="960"/>
              <a:ext cx="240" cy="336"/>
            </a:xfrm>
            <a:prstGeom prst="rect">
              <a:avLst/>
            </a:prstGeom>
            <a:solidFill>
              <a:srgbClr val="E3E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000" b="1">
                <a:latin typeface="Arial Narrow" panose="020B0606020202030204" pitchFamily="34" charset="0"/>
              </a:endParaRPr>
            </a:p>
          </p:txBody>
        </p:sp>
        <p:sp>
          <p:nvSpPr>
            <p:cNvPr id="2721812" name="AutoShape 20"/>
            <p:cNvSpPr>
              <a:spLocks noChangeArrowheads="1"/>
            </p:cNvSpPr>
            <p:nvPr/>
          </p:nvSpPr>
          <p:spPr bwMode="auto">
            <a:xfrm>
              <a:off x="1776" y="1584"/>
              <a:ext cx="240" cy="528"/>
            </a:xfrm>
            <a:prstGeom prst="flowChartDelay">
              <a:avLst/>
            </a:prstGeom>
            <a:solidFill>
              <a:srgbClr val="E3E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000" b="1">
                <a:latin typeface="Arial Narrow" panose="020B0606020202030204" pitchFamily="34" charset="0"/>
              </a:endParaRPr>
            </a:p>
          </p:txBody>
        </p:sp>
        <p:sp>
          <p:nvSpPr>
            <p:cNvPr id="2721813" name="Rectangle 21"/>
            <p:cNvSpPr>
              <a:spLocks noChangeArrowheads="1"/>
            </p:cNvSpPr>
            <p:nvPr/>
          </p:nvSpPr>
          <p:spPr bwMode="auto">
            <a:xfrm>
              <a:off x="2112" y="1680"/>
              <a:ext cx="240" cy="336"/>
            </a:xfrm>
            <a:prstGeom prst="rect">
              <a:avLst/>
            </a:prstGeom>
            <a:solidFill>
              <a:srgbClr val="E3E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000" b="1">
                <a:latin typeface="Arial Narrow" panose="020B0606020202030204" pitchFamily="34" charset="0"/>
              </a:endParaRPr>
            </a:p>
          </p:txBody>
        </p:sp>
        <p:sp>
          <p:nvSpPr>
            <p:cNvPr id="2721814" name="Oval 22"/>
            <p:cNvSpPr>
              <a:spLocks noChangeArrowheads="1"/>
            </p:cNvSpPr>
            <p:nvPr/>
          </p:nvSpPr>
          <p:spPr bwMode="auto">
            <a:xfrm>
              <a:off x="1584" y="1872"/>
              <a:ext cx="96" cy="96"/>
            </a:xfrm>
            <a:prstGeom prst="ellipse">
              <a:avLst/>
            </a:prstGeom>
            <a:solidFill>
              <a:srgbClr val="E3E3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000" b="1">
                <a:latin typeface="Arial Narrow" panose="020B0606020202030204" pitchFamily="34" charset="0"/>
              </a:endParaRPr>
            </a:p>
          </p:txBody>
        </p:sp>
        <p:sp>
          <p:nvSpPr>
            <p:cNvPr id="2721815" name="AutoShape 23"/>
            <p:cNvSpPr>
              <a:spLocks noChangeArrowheads="1"/>
            </p:cNvSpPr>
            <p:nvPr/>
          </p:nvSpPr>
          <p:spPr bwMode="auto">
            <a:xfrm rot="-5400000">
              <a:off x="1416" y="1848"/>
              <a:ext cx="192" cy="144"/>
            </a:xfrm>
            <a:prstGeom prst="flowChartMerge">
              <a:avLst/>
            </a:prstGeom>
            <a:solidFill>
              <a:srgbClr val="E3E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000" b="1">
                <a:latin typeface="Arial Narrow" panose="020B0606020202030204" pitchFamily="34" charset="0"/>
              </a:endParaRPr>
            </a:p>
          </p:txBody>
        </p:sp>
        <p:sp>
          <p:nvSpPr>
            <p:cNvPr id="2721816" name="Line 24"/>
            <p:cNvSpPr>
              <a:spLocks noChangeShapeType="1"/>
            </p:cNvSpPr>
            <p:nvPr/>
          </p:nvSpPr>
          <p:spPr bwMode="auto">
            <a:xfrm>
              <a:off x="1104" y="1152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2000" b="1">
                <a:latin typeface="Arial Narrow" panose="020B0606020202030204" pitchFamily="34" charset="0"/>
              </a:endParaRPr>
            </a:p>
          </p:txBody>
        </p:sp>
        <p:sp>
          <p:nvSpPr>
            <p:cNvPr id="2721817" name="Line 25"/>
            <p:cNvSpPr>
              <a:spLocks noChangeShapeType="1"/>
            </p:cNvSpPr>
            <p:nvPr/>
          </p:nvSpPr>
          <p:spPr bwMode="auto">
            <a:xfrm>
              <a:off x="1200" y="1152"/>
              <a:ext cx="0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2000" b="1">
                <a:latin typeface="Arial Narrow" panose="020B0606020202030204" pitchFamily="34" charset="0"/>
              </a:endParaRPr>
            </a:p>
          </p:txBody>
        </p:sp>
        <p:sp>
          <p:nvSpPr>
            <p:cNvPr id="2721818" name="Line 26"/>
            <p:cNvSpPr>
              <a:spLocks noChangeShapeType="1"/>
            </p:cNvSpPr>
            <p:nvPr/>
          </p:nvSpPr>
          <p:spPr bwMode="auto">
            <a:xfrm>
              <a:off x="1200" y="192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2000" b="1">
                <a:latin typeface="Arial Narrow" panose="020B0606020202030204" pitchFamily="34" charset="0"/>
              </a:endParaRPr>
            </a:p>
          </p:txBody>
        </p:sp>
        <p:sp>
          <p:nvSpPr>
            <p:cNvPr id="2721819" name="Line 27"/>
            <p:cNvSpPr>
              <a:spLocks noChangeShapeType="1"/>
            </p:cNvSpPr>
            <p:nvPr/>
          </p:nvSpPr>
          <p:spPr bwMode="auto">
            <a:xfrm>
              <a:off x="1680" y="1920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2000" b="1">
                <a:latin typeface="Arial Narrow" panose="020B0606020202030204" pitchFamily="34" charset="0"/>
              </a:endParaRPr>
            </a:p>
          </p:txBody>
        </p:sp>
        <p:sp>
          <p:nvSpPr>
            <p:cNvPr id="2721820" name="Line 28"/>
            <p:cNvSpPr>
              <a:spLocks noChangeShapeType="1"/>
            </p:cNvSpPr>
            <p:nvPr/>
          </p:nvSpPr>
          <p:spPr bwMode="auto">
            <a:xfrm flipH="1">
              <a:off x="1104" y="2064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2000" b="1">
                <a:latin typeface="Arial Narrow" panose="020B0606020202030204" pitchFamily="34" charset="0"/>
              </a:endParaRPr>
            </a:p>
          </p:txBody>
        </p:sp>
        <p:sp>
          <p:nvSpPr>
            <p:cNvPr id="2721821" name="Line 29"/>
            <p:cNvSpPr>
              <a:spLocks noChangeShapeType="1"/>
            </p:cNvSpPr>
            <p:nvPr/>
          </p:nvSpPr>
          <p:spPr bwMode="auto">
            <a:xfrm>
              <a:off x="2016" y="1824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2000" b="1">
                <a:latin typeface="Arial Narrow" panose="020B0606020202030204" pitchFamily="34" charset="0"/>
              </a:endParaRPr>
            </a:p>
          </p:txBody>
        </p:sp>
        <p:sp>
          <p:nvSpPr>
            <p:cNvPr id="2721822" name="Line 30"/>
            <p:cNvSpPr>
              <a:spLocks noChangeShapeType="1"/>
            </p:cNvSpPr>
            <p:nvPr/>
          </p:nvSpPr>
          <p:spPr bwMode="auto">
            <a:xfrm>
              <a:off x="1920" y="1152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2000" b="1">
                <a:latin typeface="Arial Narrow" panose="020B0606020202030204" pitchFamily="34" charset="0"/>
              </a:endParaRPr>
            </a:p>
          </p:txBody>
        </p:sp>
        <p:sp>
          <p:nvSpPr>
            <p:cNvPr id="2721823" name="Line 31"/>
            <p:cNvSpPr>
              <a:spLocks noChangeShapeType="1"/>
            </p:cNvSpPr>
            <p:nvPr/>
          </p:nvSpPr>
          <p:spPr bwMode="auto">
            <a:xfrm>
              <a:off x="2352" y="182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2000" b="1">
                <a:latin typeface="Arial Narrow" panose="020B0606020202030204" pitchFamily="34" charset="0"/>
              </a:endParaRPr>
            </a:p>
          </p:txBody>
        </p:sp>
        <p:sp>
          <p:nvSpPr>
            <p:cNvPr id="2721824" name="Oval 32"/>
            <p:cNvSpPr>
              <a:spLocks noChangeArrowheads="1"/>
            </p:cNvSpPr>
            <p:nvPr/>
          </p:nvSpPr>
          <p:spPr bwMode="auto">
            <a:xfrm>
              <a:off x="1584" y="1632"/>
              <a:ext cx="96" cy="96"/>
            </a:xfrm>
            <a:prstGeom prst="ellipse">
              <a:avLst/>
            </a:prstGeom>
            <a:solidFill>
              <a:srgbClr val="E3E3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000" b="1">
                <a:latin typeface="Arial Narrow" panose="020B0606020202030204" pitchFamily="34" charset="0"/>
              </a:endParaRPr>
            </a:p>
          </p:txBody>
        </p:sp>
        <p:sp>
          <p:nvSpPr>
            <p:cNvPr id="2721825" name="AutoShape 33"/>
            <p:cNvSpPr>
              <a:spLocks noChangeArrowheads="1"/>
            </p:cNvSpPr>
            <p:nvPr/>
          </p:nvSpPr>
          <p:spPr bwMode="auto">
            <a:xfrm rot="-5400000">
              <a:off x="1416" y="1608"/>
              <a:ext cx="192" cy="144"/>
            </a:xfrm>
            <a:prstGeom prst="flowChartMerge">
              <a:avLst/>
            </a:prstGeom>
            <a:solidFill>
              <a:srgbClr val="E3E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000" b="1">
                <a:latin typeface="Arial Narrow" panose="020B0606020202030204" pitchFamily="34" charset="0"/>
              </a:endParaRPr>
            </a:p>
          </p:txBody>
        </p:sp>
        <p:sp>
          <p:nvSpPr>
            <p:cNvPr id="2721826" name="Line 34"/>
            <p:cNvSpPr>
              <a:spLocks noChangeShapeType="1"/>
            </p:cNvSpPr>
            <p:nvPr/>
          </p:nvSpPr>
          <p:spPr bwMode="auto">
            <a:xfrm>
              <a:off x="1680" y="1680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2000" b="1">
                <a:latin typeface="Arial Narrow" panose="020B0606020202030204" pitchFamily="34" charset="0"/>
              </a:endParaRPr>
            </a:p>
          </p:txBody>
        </p:sp>
        <p:sp>
          <p:nvSpPr>
            <p:cNvPr id="2721827" name="Line 35"/>
            <p:cNvSpPr>
              <a:spLocks noChangeShapeType="1"/>
            </p:cNvSpPr>
            <p:nvPr/>
          </p:nvSpPr>
          <p:spPr bwMode="auto">
            <a:xfrm>
              <a:off x="2112" y="115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000" b="1">
                <a:latin typeface="Arial Narrow" panose="020B0606020202030204" pitchFamily="34" charset="0"/>
              </a:endParaRPr>
            </a:p>
          </p:txBody>
        </p:sp>
        <p:sp>
          <p:nvSpPr>
            <p:cNvPr id="2721828" name="Line 36"/>
            <p:cNvSpPr>
              <a:spLocks noChangeShapeType="1"/>
            </p:cNvSpPr>
            <p:nvPr/>
          </p:nvSpPr>
          <p:spPr bwMode="auto">
            <a:xfrm flipH="1">
              <a:off x="1248" y="1344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000" b="1">
                <a:latin typeface="Arial Narrow" panose="020B0606020202030204" pitchFamily="34" charset="0"/>
              </a:endParaRPr>
            </a:p>
          </p:txBody>
        </p:sp>
        <p:sp>
          <p:nvSpPr>
            <p:cNvPr id="2721829" name="Line 37"/>
            <p:cNvSpPr>
              <a:spLocks noChangeShapeType="1"/>
            </p:cNvSpPr>
            <p:nvPr/>
          </p:nvSpPr>
          <p:spPr bwMode="auto">
            <a:xfrm>
              <a:off x="1248" y="1344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000" b="1">
                <a:latin typeface="Arial Narrow" panose="020B0606020202030204" pitchFamily="34" charset="0"/>
              </a:endParaRPr>
            </a:p>
          </p:txBody>
        </p:sp>
        <p:sp>
          <p:nvSpPr>
            <p:cNvPr id="2721830" name="Line 38"/>
            <p:cNvSpPr>
              <a:spLocks noChangeShapeType="1"/>
            </p:cNvSpPr>
            <p:nvPr/>
          </p:nvSpPr>
          <p:spPr bwMode="auto">
            <a:xfrm>
              <a:off x="1248" y="168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000" b="1">
                <a:latin typeface="Arial Narrow" panose="020B0606020202030204" pitchFamily="34" charset="0"/>
              </a:endParaRPr>
            </a:p>
          </p:txBody>
        </p:sp>
      </p:grpSp>
      <p:sp>
        <p:nvSpPr>
          <p:cNvPr id="2721831" name="Text Box 39"/>
          <p:cNvSpPr txBox="1">
            <a:spLocks noChangeArrowheads="1"/>
          </p:cNvSpPr>
          <p:nvPr/>
        </p:nvSpPr>
        <p:spPr bwMode="auto">
          <a:xfrm>
            <a:off x="4946650" y="2697163"/>
            <a:ext cx="282320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en-US" sz="2000" b="1" u="sng" dirty="0">
                <a:solidFill>
                  <a:schemeClr val="hlink"/>
                </a:solidFill>
                <a:latin typeface="Arial Narrow" panose="020B0606020202030204" pitchFamily="34" charset="0"/>
              </a:rPr>
              <a:t>Clauses from Initial State</a:t>
            </a:r>
            <a:r>
              <a:rPr lang="en-US" altLang="en-US" sz="2000" b="1" dirty="0">
                <a:latin typeface="Arial Narrow" panose="020B0606020202030204" pitchFamily="34" charset="0"/>
              </a:rPr>
              <a:t>: </a:t>
            </a:r>
          </a:p>
          <a:p>
            <a:pPr>
              <a:lnSpc>
                <a:spcPct val="120000"/>
              </a:lnSpc>
            </a:pPr>
            <a:r>
              <a:rPr lang="en-US" altLang="en-US" sz="2000" b="1" dirty="0">
                <a:latin typeface="Arial Narrow" panose="020B0606020202030204" pitchFamily="34" charset="0"/>
              </a:rPr>
              <a:t>      I:   g2</a:t>
            </a:r>
            <a:r>
              <a:rPr lang="en-US" altLang="en-US" sz="2000" b="1" baseline="30000" dirty="0">
                <a:latin typeface="Arial Narrow" panose="020B0606020202030204" pitchFamily="34" charset="0"/>
              </a:rPr>
              <a:t>0</a:t>
            </a:r>
            <a:r>
              <a:rPr lang="en-US" altLang="en-US" sz="2000" b="1" dirty="0">
                <a:latin typeface="Arial Narrow" panose="020B0606020202030204" pitchFamily="34" charset="0"/>
              </a:rPr>
              <a:t> </a:t>
            </a:r>
            <a:r>
              <a:rPr lang="en-US" altLang="en-US" sz="2000" b="1" dirty="0">
                <a:latin typeface="Arial Narrow" panose="020B0606020202030204" pitchFamily="34" charset="0"/>
                <a:sym typeface="Symbol" pitchFamily="18" charset="2"/>
              </a:rPr>
              <a:t> g1</a:t>
            </a:r>
            <a:r>
              <a:rPr lang="en-US" altLang="en-US" sz="2000" b="1" baseline="30000" dirty="0">
                <a:latin typeface="Arial Narrow" panose="020B0606020202030204" pitchFamily="34" charset="0"/>
                <a:sym typeface="Symbol" pitchFamily="18" charset="2"/>
              </a:rPr>
              <a:t>0</a:t>
            </a:r>
            <a:endParaRPr lang="en-US" altLang="en-US" sz="2000" b="1" dirty="0">
              <a:latin typeface="Arial Narrow" panose="020B0606020202030204" pitchFamily="34" charset="0"/>
              <a:sym typeface="Symbol" pitchFamily="18" charset="2"/>
            </a:endParaRPr>
          </a:p>
        </p:txBody>
      </p:sp>
      <p:sp>
        <p:nvSpPr>
          <p:cNvPr id="2721832" name="Text Box 40"/>
          <p:cNvSpPr txBox="1">
            <a:spLocks noChangeArrowheads="1"/>
          </p:cNvSpPr>
          <p:nvPr/>
        </p:nvSpPr>
        <p:spPr bwMode="auto">
          <a:xfrm>
            <a:off x="5026025" y="950913"/>
            <a:ext cx="324800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>
                <a:latin typeface="Arial Narrow" panose="020B0606020202030204" pitchFamily="34" charset="0"/>
              </a:rPr>
              <a:t>Is there a witness of length=2?</a:t>
            </a:r>
          </a:p>
        </p:txBody>
      </p:sp>
      <p:sp>
        <p:nvSpPr>
          <p:cNvPr id="2721833" name="Text Box 41"/>
          <p:cNvSpPr txBox="1">
            <a:spLocks noChangeArrowheads="1"/>
          </p:cNvSpPr>
          <p:nvPr/>
        </p:nvSpPr>
        <p:spPr bwMode="auto">
          <a:xfrm>
            <a:off x="641350" y="3941763"/>
            <a:ext cx="517802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sz="2000" b="1" u="sng">
                <a:solidFill>
                  <a:schemeClr val="hlink"/>
                </a:solidFill>
                <a:latin typeface="Arial Narrow" panose="020B0606020202030204" pitchFamily="34" charset="0"/>
              </a:rPr>
              <a:t>Clauses from Property</a:t>
            </a:r>
            <a:r>
              <a:rPr lang="en-US" altLang="en-US" sz="2000" b="1">
                <a:latin typeface="Arial Narrow" panose="020B0606020202030204" pitchFamily="34" charset="0"/>
              </a:rPr>
              <a:t>: </a:t>
            </a:r>
            <a:r>
              <a:rPr lang="en-US" altLang="en-US" sz="2000" b="1">
                <a:solidFill>
                  <a:srgbClr val="003399"/>
                </a:solidFill>
                <a:latin typeface="Arial Narrow" panose="020B0606020202030204" pitchFamily="34" charset="0"/>
              </a:rPr>
              <a:t>F( r1 </a:t>
            </a:r>
            <a:r>
              <a:rPr lang="en-US" altLang="en-US" sz="2000" b="1">
                <a:solidFill>
                  <a:srgbClr val="003399"/>
                </a:solidFill>
                <a:latin typeface="Arial Narrow" panose="020B0606020202030204" pitchFamily="34" charset="0"/>
                <a:sym typeface="Symbol" pitchFamily="18" charset="2"/>
              </a:rPr>
              <a:t> (Xg1  XXg1) )</a:t>
            </a:r>
            <a:endParaRPr lang="en-US" altLang="en-US" sz="2000" b="1">
              <a:latin typeface="Arial Narrow" panose="020B0606020202030204" pitchFamily="34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en-US" sz="2000" b="1">
                <a:latin typeface="Arial Narrow" panose="020B0606020202030204" pitchFamily="34" charset="0"/>
              </a:rPr>
              <a:t>      Z</a:t>
            </a:r>
            <a:r>
              <a:rPr lang="en-US" altLang="en-US" sz="2000" b="1" baseline="30000">
                <a:latin typeface="Arial Narrow" panose="020B0606020202030204" pitchFamily="34" charset="0"/>
              </a:rPr>
              <a:t>1</a:t>
            </a:r>
            <a:r>
              <a:rPr lang="en-US" altLang="en-US" sz="2000" b="1">
                <a:latin typeface="Arial Narrow" panose="020B0606020202030204" pitchFamily="34" charset="0"/>
              </a:rPr>
              <a:t>:   </a:t>
            </a:r>
            <a:r>
              <a:rPr lang="en-US" altLang="en-US" sz="2000" b="1">
                <a:latin typeface="Arial Narrow" panose="020B0606020202030204" pitchFamily="34" charset="0"/>
                <a:sym typeface="Wingdings" pitchFamily="2" charset="2"/>
              </a:rPr>
              <a:t>r1</a:t>
            </a:r>
            <a:r>
              <a:rPr lang="en-US" altLang="en-US" sz="2000" b="1" baseline="30000">
                <a:latin typeface="Arial Narrow" panose="020B0606020202030204" pitchFamily="34" charset="0"/>
                <a:sym typeface="Wingdings" pitchFamily="2" charset="2"/>
              </a:rPr>
              <a:t>0</a:t>
            </a:r>
            <a:r>
              <a:rPr lang="en-US" altLang="en-US" sz="2000" b="1">
                <a:latin typeface="Arial Narrow" panose="020B0606020202030204" pitchFamily="34" charset="0"/>
                <a:sym typeface="Wingdings" pitchFamily="2" charset="2"/>
              </a:rPr>
              <a:t> </a:t>
            </a:r>
            <a:r>
              <a:rPr lang="en-US" altLang="en-US" sz="2000" b="1">
                <a:latin typeface="Arial Narrow" panose="020B0606020202030204" pitchFamily="34" charset="0"/>
                <a:sym typeface="Symbol" pitchFamily="18" charset="2"/>
              </a:rPr>
              <a:t>  g1</a:t>
            </a:r>
            <a:r>
              <a:rPr lang="en-US" altLang="en-US" sz="2000" b="1" baseline="30000">
                <a:latin typeface="Arial Narrow" panose="020B0606020202030204" pitchFamily="34" charset="0"/>
                <a:sym typeface="Symbol" pitchFamily="18" charset="2"/>
              </a:rPr>
              <a:t>1</a:t>
            </a:r>
          </a:p>
        </p:txBody>
      </p:sp>
      <p:sp>
        <p:nvSpPr>
          <p:cNvPr id="2721834" name="Text Box 42"/>
          <p:cNvSpPr txBox="1">
            <a:spLocks noChangeArrowheads="1"/>
          </p:cNvSpPr>
          <p:nvPr/>
        </p:nvSpPr>
        <p:spPr bwMode="auto">
          <a:xfrm>
            <a:off x="641350" y="5089525"/>
            <a:ext cx="454259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40000"/>
              </a:lnSpc>
            </a:pPr>
            <a:r>
              <a:rPr lang="en-US" altLang="en-US" sz="2000" b="1" u="sng">
                <a:solidFill>
                  <a:schemeClr val="hlink"/>
                </a:solidFill>
                <a:latin typeface="Arial Narrow" panose="020B0606020202030204" pitchFamily="34" charset="0"/>
              </a:rPr>
              <a:t>SAT Check</a:t>
            </a:r>
            <a:r>
              <a:rPr lang="en-US" altLang="en-US" sz="2000" b="1">
                <a:latin typeface="Arial Narrow" panose="020B0606020202030204" pitchFamily="34" charset="0"/>
              </a:rPr>
              <a:t>: </a:t>
            </a:r>
            <a:r>
              <a:rPr lang="en-US" altLang="en-US" sz="2000" b="1">
                <a:solidFill>
                  <a:srgbClr val="003399"/>
                </a:solidFill>
                <a:latin typeface="Arial Narrow" panose="020B0606020202030204" pitchFamily="34" charset="0"/>
              </a:rPr>
              <a:t>Is Z</a:t>
            </a:r>
            <a:r>
              <a:rPr lang="en-US" altLang="en-US" sz="2000" b="1" baseline="30000">
                <a:solidFill>
                  <a:srgbClr val="003399"/>
                </a:solidFill>
                <a:latin typeface="Arial Narrow" panose="020B0606020202030204" pitchFamily="34" charset="0"/>
              </a:rPr>
              <a:t>1</a:t>
            </a:r>
            <a:r>
              <a:rPr lang="en-US" altLang="en-US" sz="2000" b="1">
                <a:solidFill>
                  <a:srgbClr val="003399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>
                <a:solidFill>
                  <a:srgbClr val="003399"/>
                </a:solidFill>
                <a:latin typeface="Arial Narrow" panose="020B0606020202030204" pitchFamily="34" charset="0"/>
                <a:sym typeface="Symbol" pitchFamily="18" charset="2"/>
              </a:rPr>
              <a:t> I  C</a:t>
            </a:r>
            <a:r>
              <a:rPr lang="en-US" altLang="en-US" sz="2000" b="1" baseline="-25000">
                <a:solidFill>
                  <a:srgbClr val="003399"/>
                </a:solidFill>
                <a:latin typeface="Arial Narrow" panose="020B0606020202030204" pitchFamily="34" charset="0"/>
                <a:sym typeface="Symbol" pitchFamily="18" charset="2"/>
              </a:rPr>
              <a:t>1</a:t>
            </a:r>
            <a:r>
              <a:rPr lang="en-US" altLang="en-US" sz="2000" b="1" baseline="30000">
                <a:solidFill>
                  <a:srgbClr val="003399"/>
                </a:solidFill>
                <a:latin typeface="Arial Narrow" panose="020B0606020202030204" pitchFamily="34" charset="0"/>
                <a:sym typeface="Symbol" pitchFamily="18" charset="2"/>
              </a:rPr>
              <a:t>1</a:t>
            </a:r>
            <a:r>
              <a:rPr lang="en-US" altLang="en-US" sz="2000" b="1">
                <a:solidFill>
                  <a:srgbClr val="003399"/>
                </a:solidFill>
                <a:latin typeface="Arial Narrow" panose="020B0606020202030204" pitchFamily="34" charset="0"/>
                <a:sym typeface="Symbol" pitchFamily="18" charset="2"/>
              </a:rPr>
              <a:t>  C</a:t>
            </a:r>
            <a:r>
              <a:rPr lang="en-US" altLang="en-US" sz="2000" b="1" baseline="-25000">
                <a:solidFill>
                  <a:srgbClr val="003399"/>
                </a:solidFill>
                <a:latin typeface="Arial Narrow" panose="020B0606020202030204" pitchFamily="34" charset="0"/>
                <a:sym typeface="Symbol" pitchFamily="18" charset="2"/>
              </a:rPr>
              <a:t>2</a:t>
            </a:r>
            <a:r>
              <a:rPr lang="en-US" altLang="en-US" sz="2000" b="1" baseline="30000">
                <a:solidFill>
                  <a:srgbClr val="003399"/>
                </a:solidFill>
                <a:latin typeface="Arial Narrow" panose="020B0606020202030204" pitchFamily="34" charset="0"/>
                <a:sym typeface="Symbol" pitchFamily="18" charset="2"/>
              </a:rPr>
              <a:t>1</a:t>
            </a:r>
            <a:r>
              <a:rPr lang="en-US" altLang="en-US" sz="2000" b="1">
                <a:solidFill>
                  <a:srgbClr val="003399"/>
                </a:solidFill>
                <a:latin typeface="Arial Narrow" panose="020B0606020202030204" pitchFamily="34" charset="0"/>
                <a:sym typeface="Symbol" pitchFamily="18" charset="2"/>
              </a:rPr>
              <a:t> satisfiable?</a:t>
            </a:r>
            <a:endParaRPr lang="en-US" altLang="en-US" sz="2000" b="1">
              <a:latin typeface="Arial Narrow" panose="020B0606020202030204" pitchFamily="34" charset="0"/>
              <a:sym typeface="Symbol" pitchFamily="18" charset="2"/>
            </a:endParaRPr>
          </a:p>
          <a:p>
            <a:pPr eaLnBrk="1" hangingPunct="1">
              <a:lnSpc>
                <a:spcPct val="140000"/>
              </a:lnSpc>
            </a:pPr>
            <a:r>
              <a:rPr lang="en-US" altLang="en-US" sz="2000" b="1">
                <a:latin typeface="Arial Narrow" panose="020B0606020202030204" pitchFamily="34" charset="0"/>
              </a:rPr>
              <a:t>      Answer: No, since Z</a:t>
            </a:r>
            <a:r>
              <a:rPr lang="en-US" altLang="en-US" sz="2000" b="1" baseline="30000">
                <a:latin typeface="Arial Narrow" panose="020B0606020202030204" pitchFamily="34" charset="0"/>
              </a:rPr>
              <a:t>1</a:t>
            </a:r>
            <a:r>
              <a:rPr lang="en-US" altLang="en-US" sz="2000" b="1">
                <a:latin typeface="Arial Narrow" panose="020B0606020202030204" pitchFamily="34" charset="0"/>
              </a:rPr>
              <a:t> conflicts with C</a:t>
            </a:r>
            <a:r>
              <a:rPr lang="en-US" altLang="en-US" sz="2000" b="1" baseline="-25000">
                <a:latin typeface="Arial Narrow" panose="020B0606020202030204" pitchFamily="34" charset="0"/>
              </a:rPr>
              <a:t>2</a:t>
            </a:r>
            <a:r>
              <a:rPr lang="en-US" altLang="en-US" sz="2000" b="1" baseline="30000">
                <a:latin typeface="Arial Narrow" panose="020B0606020202030204" pitchFamily="34" charset="0"/>
              </a:rPr>
              <a:t>1</a:t>
            </a:r>
            <a:endParaRPr lang="en-US" altLang="en-US" sz="2000" b="1" baseline="30000">
              <a:latin typeface="Arial Narrow" panose="020B0606020202030204" pitchFamily="34" charset="0"/>
              <a:sym typeface="Symbol" pitchFamily="18" charset="2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INTERNATIONAL SUMMER &amp; WINTER TERM, INDIAN INSTITUTE OF TECHNOLOGY KHARAGPUR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876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44E5C-A9E3-4A0E-B0EE-E56F40E32C0B}" type="slidenum">
              <a:rPr lang="en-US" altLang="en-US" sz="1400" b="1">
                <a:latin typeface="Arial Narrow" panose="020B0606020202030204" pitchFamily="34" charset="0"/>
              </a:rPr>
              <a:pPr/>
              <a:t>6</a:t>
            </a:fld>
            <a:endParaRPr lang="en-US" altLang="en-US" sz="1400" b="1">
              <a:latin typeface="Arial Narrow" panose="020B0606020202030204" pitchFamily="34" charset="0"/>
            </a:endParaRPr>
          </a:p>
        </p:txBody>
      </p:sp>
      <p:sp>
        <p:nvSpPr>
          <p:cNvPr id="272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</a:t>
            </a:r>
            <a:r>
              <a:rPr lang="en-US" altLang="en-US" i="1"/>
              <a:t>Bound=3</a:t>
            </a:r>
            <a:endParaRPr lang="en-US" altLang="en-US"/>
          </a:p>
        </p:txBody>
      </p:sp>
      <p:sp>
        <p:nvSpPr>
          <p:cNvPr id="2722819" name="Text Box 3"/>
          <p:cNvSpPr txBox="1">
            <a:spLocks noChangeArrowheads="1"/>
          </p:cNvSpPr>
          <p:nvPr/>
        </p:nvSpPr>
        <p:spPr bwMode="auto">
          <a:xfrm>
            <a:off x="4921250" y="1506538"/>
            <a:ext cx="353462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sz="2000" b="1" u="sng">
                <a:solidFill>
                  <a:schemeClr val="hlink"/>
                </a:solidFill>
                <a:latin typeface="Arial Narrow" panose="020B0606020202030204" pitchFamily="34" charset="0"/>
              </a:rPr>
              <a:t>Clauses from Transition Relation</a:t>
            </a:r>
            <a:r>
              <a:rPr lang="en-US" altLang="en-US" sz="2000" b="1">
                <a:latin typeface="Arial Narrow" panose="020B0606020202030204" pitchFamily="34" charset="0"/>
              </a:rPr>
              <a:t>: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b="1">
                <a:latin typeface="Arial Narrow" panose="020B0606020202030204" pitchFamily="34" charset="0"/>
              </a:rPr>
              <a:t>  C</a:t>
            </a:r>
            <a:r>
              <a:rPr lang="en-US" altLang="en-US" sz="2000" b="1" baseline="-25000">
                <a:latin typeface="Arial Narrow" panose="020B0606020202030204" pitchFamily="34" charset="0"/>
              </a:rPr>
              <a:t>1</a:t>
            </a:r>
            <a:r>
              <a:rPr lang="en-US" altLang="en-US" sz="2000" b="1" baseline="30000">
                <a:latin typeface="Arial Narrow" panose="020B0606020202030204" pitchFamily="34" charset="0"/>
              </a:rPr>
              <a:t>1</a:t>
            </a:r>
            <a:r>
              <a:rPr lang="en-US" altLang="en-US" sz="2000" b="1">
                <a:latin typeface="Arial Narrow" panose="020B0606020202030204" pitchFamily="34" charset="0"/>
              </a:rPr>
              <a:t>, C</a:t>
            </a:r>
            <a:r>
              <a:rPr lang="en-US" altLang="en-US" sz="2000" b="1" baseline="-25000">
                <a:latin typeface="Arial Narrow" panose="020B0606020202030204" pitchFamily="34" charset="0"/>
              </a:rPr>
              <a:t>2</a:t>
            </a:r>
            <a:r>
              <a:rPr lang="en-US" altLang="en-US" sz="2000" b="1" baseline="30000">
                <a:latin typeface="Arial Narrow" panose="020B0606020202030204" pitchFamily="34" charset="0"/>
              </a:rPr>
              <a:t>1</a:t>
            </a:r>
            <a:r>
              <a:rPr lang="en-US" altLang="en-US" sz="2000" b="1">
                <a:latin typeface="Arial Narrow" panose="020B0606020202030204" pitchFamily="34" charset="0"/>
              </a:rPr>
              <a:t>: from previous iteration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b="1">
                <a:latin typeface="Arial Narrow" panose="020B0606020202030204" pitchFamily="34" charset="0"/>
              </a:rPr>
              <a:t>  C</a:t>
            </a:r>
            <a:r>
              <a:rPr lang="en-US" altLang="en-US" sz="2000" b="1" baseline="-25000">
                <a:latin typeface="Arial Narrow" panose="020B0606020202030204" pitchFamily="34" charset="0"/>
              </a:rPr>
              <a:t>1</a:t>
            </a:r>
            <a:r>
              <a:rPr lang="en-US" altLang="en-US" sz="2000" b="1" baseline="30000">
                <a:latin typeface="Arial Narrow" panose="020B0606020202030204" pitchFamily="34" charset="0"/>
              </a:rPr>
              <a:t>2</a:t>
            </a:r>
            <a:r>
              <a:rPr lang="en-US" altLang="en-US" sz="2000" b="1">
                <a:latin typeface="Arial Narrow" panose="020B0606020202030204" pitchFamily="34" charset="0"/>
              </a:rPr>
              <a:t>:   </a:t>
            </a:r>
            <a:r>
              <a:rPr lang="en-US" altLang="en-US" sz="2000" b="1">
                <a:latin typeface="Arial Narrow" panose="020B0606020202030204" pitchFamily="34" charset="0"/>
                <a:sym typeface="Wingdings" pitchFamily="2" charset="2"/>
              </a:rPr>
              <a:t>r2</a:t>
            </a:r>
            <a:r>
              <a:rPr lang="en-US" altLang="en-US" sz="2000" b="1" baseline="30000">
                <a:latin typeface="Arial Narrow" panose="020B0606020202030204" pitchFamily="34" charset="0"/>
                <a:sym typeface="Wingdings" pitchFamily="2" charset="2"/>
              </a:rPr>
              <a:t>1</a:t>
            </a:r>
            <a:r>
              <a:rPr lang="en-US" altLang="en-US" sz="2000" b="1">
                <a:latin typeface="Arial Narrow" panose="020B0606020202030204" pitchFamily="34" charset="0"/>
                <a:sym typeface="Wingdings" pitchFamily="2" charset="2"/>
              </a:rPr>
              <a:t> </a:t>
            </a:r>
            <a:r>
              <a:rPr lang="en-US" altLang="en-US" sz="2000" b="1">
                <a:latin typeface="Arial Narrow" panose="020B0606020202030204" pitchFamily="34" charset="0"/>
                <a:sym typeface="Symbol" pitchFamily="18" charset="2"/>
              </a:rPr>
              <a:t>  r1</a:t>
            </a:r>
            <a:r>
              <a:rPr lang="en-US" altLang="en-US" sz="2000" b="1" baseline="30000">
                <a:latin typeface="Arial Narrow" panose="020B0606020202030204" pitchFamily="34" charset="0"/>
                <a:sym typeface="Symbol" pitchFamily="18" charset="2"/>
              </a:rPr>
              <a:t>1</a:t>
            </a:r>
            <a:r>
              <a:rPr lang="en-US" altLang="en-US" sz="2000" b="1">
                <a:latin typeface="Arial Narrow" panose="020B0606020202030204" pitchFamily="34" charset="0"/>
                <a:sym typeface="Symbol" pitchFamily="18" charset="2"/>
              </a:rPr>
              <a:t>   g1</a:t>
            </a:r>
            <a:r>
              <a:rPr lang="en-US" altLang="en-US" sz="2000" b="1" baseline="30000">
                <a:latin typeface="Arial Narrow" panose="020B0606020202030204" pitchFamily="34" charset="0"/>
                <a:sym typeface="Symbol" pitchFamily="18" charset="2"/>
              </a:rPr>
              <a:t>1 </a:t>
            </a:r>
            <a:r>
              <a:rPr lang="en-US" altLang="en-US" sz="2000" b="1">
                <a:latin typeface="Arial Narrow" panose="020B0606020202030204" pitchFamily="34" charset="0"/>
                <a:sym typeface="Symbol" pitchFamily="18" charset="2"/>
              </a:rPr>
              <a:t> g2</a:t>
            </a:r>
            <a:r>
              <a:rPr lang="en-US" altLang="en-US" sz="2000" b="1" baseline="30000">
                <a:latin typeface="Arial Narrow" panose="020B0606020202030204" pitchFamily="34" charset="0"/>
                <a:sym typeface="Symbol" pitchFamily="18" charset="2"/>
              </a:rPr>
              <a:t>2</a:t>
            </a:r>
            <a:endParaRPr lang="en-US" altLang="en-US" sz="2000" b="1">
              <a:latin typeface="Arial Narrow" panose="020B0606020202030204" pitchFamily="34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en-US" sz="2000" b="1">
                <a:latin typeface="Arial Narrow" panose="020B0606020202030204" pitchFamily="34" charset="0"/>
              </a:rPr>
              <a:t>  C</a:t>
            </a:r>
            <a:r>
              <a:rPr lang="en-US" altLang="en-US" sz="2000" b="1" baseline="-25000">
                <a:latin typeface="Arial Narrow" panose="020B0606020202030204" pitchFamily="34" charset="0"/>
              </a:rPr>
              <a:t>2</a:t>
            </a:r>
            <a:r>
              <a:rPr lang="en-US" altLang="en-US" sz="2000" b="1" baseline="30000">
                <a:latin typeface="Arial Narrow" panose="020B0606020202030204" pitchFamily="34" charset="0"/>
              </a:rPr>
              <a:t>2</a:t>
            </a:r>
            <a:r>
              <a:rPr lang="en-US" altLang="en-US" sz="2000" b="1">
                <a:latin typeface="Arial Narrow" panose="020B0606020202030204" pitchFamily="34" charset="0"/>
              </a:rPr>
              <a:t>:   </a:t>
            </a:r>
            <a:r>
              <a:rPr lang="en-US" altLang="en-US" sz="2000" b="1">
                <a:latin typeface="Arial Narrow" panose="020B0606020202030204" pitchFamily="34" charset="0"/>
                <a:sym typeface="Wingdings" pitchFamily="2" charset="2"/>
              </a:rPr>
              <a:t>r1</a:t>
            </a:r>
            <a:r>
              <a:rPr lang="en-US" altLang="en-US" sz="2000" b="1" baseline="30000">
                <a:latin typeface="Arial Narrow" panose="020B0606020202030204" pitchFamily="34" charset="0"/>
                <a:sym typeface="Wingdings" pitchFamily="2" charset="2"/>
              </a:rPr>
              <a:t>1</a:t>
            </a:r>
            <a:r>
              <a:rPr lang="en-US" altLang="en-US" sz="2000" b="1">
                <a:latin typeface="Arial Narrow" panose="020B0606020202030204" pitchFamily="34" charset="0"/>
                <a:sym typeface="Wingdings" pitchFamily="2" charset="2"/>
              </a:rPr>
              <a:t> </a:t>
            </a:r>
            <a:r>
              <a:rPr lang="en-US" altLang="en-US" sz="2000" b="1">
                <a:latin typeface="Arial Narrow" panose="020B0606020202030204" pitchFamily="34" charset="0"/>
                <a:sym typeface="Symbol" pitchFamily="18" charset="2"/>
              </a:rPr>
              <a:t> g1</a:t>
            </a:r>
            <a:r>
              <a:rPr lang="en-US" altLang="en-US" sz="2000" b="1" baseline="30000">
                <a:latin typeface="Arial Narrow" panose="020B0606020202030204" pitchFamily="34" charset="0"/>
                <a:sym typeface="Symbol" pitchFamily="18" charset="2"/>
              </a:rPr>
              <a:t>2</a:t>
            </a:r>
          </a:p>
          <a:p>
            <a:pPr eaLnBrk="1" hangingPunct="1">
              <a:lnSpc>
                <a:spcPct val="120000"/>
              </a:lnSpc>
            </a:pPr>
            <a:endParaRPr lang="en-US" altLang="en-US" sz="2000" b="1">
              <a:latin typeface="Arial Narrow" panose="020B0606020202030204" pitchFamily="34" charset="0"/>
              <a:sym typeface="Symbol" pitchFamily="18" charset="2"/>
            </a:endParaRPr>
          </a:p>
        </p:txBody>
      </p:sp>
      <p:grpSp>
        <p:nvGrpSpPr>
          <p:cNvPr id="2722820" name="Group 4"/>
          <p:cNvGrpSpPr>
            <a:grpSpLocks/>
          </p:cNvGrpSpPr>
          <p:nvPr/>
        </p:nvGrpSpPr>
        <p:grpSpPr bwMode="auto">
          <a:xfrm>
            <a:off x="1066800" y="1371600"/>
            <a:ext cx="3670301" cy="2286000"/>
            <a:chOff x="672" y="864"/>
            <a:chExt cx="2312" cy="1440"/>
          </a:xfrm>
        </p:grpSpPr>
        <p:sp>
          <p:nvSpPr>
            <p:cNvPr id="2722821" name="Rectangle 5"/>
            <p:cNvSpPr>
              <a:spLocks noChangeArrowheads="1"/>
            </p:cNvSpPr>
            <p:nvPr/>
          </p:nvSpPr>
          <p:spPr bwMode="auto">
            <a:xfrm>
              <a:off x="1104" y="864"/>
              <a:ext cx="1392" cy="14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000" b="1">
                <a:latin typeface="Arial Narrow" panose="020B0606020202030204" pitchFamily="34" charset="0"/>
              </a:endParaRPr>
            </a:p>
          </p:txBody>
        </p:sp>
        <p:sp>
          <p:nvSpPr>
            <p:cNvPr id="2722822" name="Text Box 6"/>
            <p:cNvSpPr txBox="1">
              <a:spLocks noChangeArrowheads="1"/>
            </p:cNvSpPr>
            <p:nvPr/>
          </p:nvSpPr>
          <p:spPr bwMode="auto">
            <a:xfrm>
              <a:off x="672" y="1038"/>
              <a:ext cx="26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 sz="2400" b="1">
                  <a:latin typeface="Arial Narrow" panose="020B0606020202030204" pitchFamily="34" charset="0"/>
                </a:rPr>
                <a:t>r1</a:t>
              </a:r>
            </a:p>
          </p:txBody>
        </p:sp>
        <p:sp>
          <p:nvSpPr>
            <p:cNvPr id="2722823" name="Line 7"/>
            <p:cNvSpPr>
              <a:spLocks noChangeShapeType="1"/>
            </p:cNvSpPr>
            <p:nvPr/>
          </p:nvSpPr>
          <p:spPr bwMode="auto">
            <a:xfrm>
              <a:off x="912" y="115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2000" b="1">
                <a:latin typeface="Arial Narrow" panose="020B0606020202030204" pitchFamily="34" charset="0"/>
              </a:endParaRPr>
            </a:p>
          </p:txBody>
        </p:sp>
        <p:grpSp>
          <p:nvGrpSpPr>
            <p:cNvPr id="2722824" name="Group 8"/>
            <p:cNvGrpSpPr>
              <a:grpSpLocks/>
            </p:cNvGrpSpPr>
            <p:nvPr/>
          </p:nvGrpSpPr>
          <p:grpSpPr bwMode="auto">
            <a:xfrm>
              <a:off x="672" y="1958"/>
              <a:ext cx="432" cy="291"/>
              <a:chOff x="672" y="1422"/>
              <a:chExt cx="432" cy="291"/>
            </a:xfrm>
          </p:grpSpPr>
          <p:sp>
            <p:nvSpPr>
              <p:cNvPr id="2722825" name="Text Box 9"/>
              <p:cNvSpPr txBox="1">
                <a:spLocks noChangeArrowheads="1"/>
              </p:cNvSpPr>
              <p:nvPr/>
            </p:nvSpPr>
            <p:spPr bwMode="auto">
              <a:xfrm>
                <a:off x="672" y="1422"/>
                <a:ext cx="26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en-US" sz="2400" b="1">
                    <a:latin typeface="Arial Narrow" panose="020B0606020202030204" pitchFamily="34" charset="0"/>
                  </a:rPr>
                  <a:t>r2</a:t>
                </a:r>
              </a:p>
            </p:txBody>
          </p:sp>
          <p:sp>
            <p:nvSpPr>
              <p:cNvPr id="2722826" name="Line 10"/>
              <p:cNvSpPr>
                <a:spLocks noChangeShapeType="1"/>
              </p:cNvSpPr>
              <p:nvPr/>
            </p:nvSpPr>
            <p:spPr bwMode="auto">
              <a:xfrm>
                <a:off x="912" y="153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 sz="2000" b="1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722827" name="Group 11"/>
            <p:cNvGrpSpPr>
              <a:grpSpLocks/>
            </p:cNvGrpSpPr>
            <p:nvPr/>
          </p:nvGrpSpPr>
          <p:grpSpPr bwMode="auto">
            <a:xfrm>
              <a:off x="2496" y="1046"/>
              <a:ext cx="488" cy="291"/>
              <a:chOff x="768" y="2822"/>
              <a:chExt cx="488" cy="291"/>
            </a:xfrm>
          </p:grpSpPr>
          <p:sp>
            <p:nvSpPr>
              <p:cNvPr id="2722828" name="Text Box 12"/>
              <p:cNvSpPr txBox="1">
                <a:spLocks noChangeArrowheads="1"/>
              </p:cNvSpPr>
              <p:nvPr/>
            </p:nvSpPr>
            <p:spPr bwMode="auto">
              <a:xfrm>
                <a:off x="954" y="2822"/>
                <a:ext cx="30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en-US" sz="2400" b="1">
                    <a:latin typeface="Arial Narrow" panose="020B0606020202030204" pitchFamily="34" charset="0"/>
                  </a:rPr>
                  <a:t>g1</a:t>
                </a:r>
              </a:p>
            </p:txBody>
          </p:sp>
          <p:sp>
            <p:nvSpPr>
              <p:cNvPr id="2722829" name="Line 13"/>
              <p:cNvSpPr>
                <a:spLocks noChangeShapeType="1"/>
              </p:cNvSpPr>
              <p:nvPr/>
            </p:nvSpPr>
            <p:spPr bwMode="auto">
              <a:xfrm>
                <a:off x="768" y="292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 sz="2000" b="1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722830" name="Group 14"/>
            <p:cNvGrpSpPr>
              <a:grpSpLocks/>
            </p:cNvGrpSpPr>
            <p:nvPr/>
          </p:nvGrpSpPr>
          <p:grpSpPr bwMode="auto">
            <a:xfrm>
              <a:off x="2496" y="1680"/>
              <a:ext cx="488" cy="291"/>
              <a:chOff x="768" y="3110"/>
              <a:chExt cx="488" cy="291"/>
            </a:xfrm>
          </p:grpSpPr>
          <p:sp>
            <p:nvSpPr>
              <p:cNvPr id="2722831" name="Text Box 15"/>
              <p:cNvSpPr txBox="1">
                <a:spLocks noChangeArrowheads="1"/>
              </p:cNvSpPr>
              <p:nvPr/>
            </p:nvSpPr>
            <p:spPr bwMode="auto">
              <a:xfrm>
                <a:off x="954" y="3110"/>
                <a:ext cx="30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en-US" sz="2400" b="1">
                    <a:latin typeface="Arial Narrow" panose="020B0606020202030204" pitchFamily="34" charset="0"/>
                  </a:rPr>
                  <a:t>g2</a:t>
                </a:r>
              </a:p>
            </p:txBody>
          </p:sp>
          <p:sp>
            <p:nvSpPr>
              <p:cNvPr id="2722832" name="Line 16"/>
              <p:cNvSpPr>
                <a:spLocks noChangeShapeType="1"/>
              </p:cNvSpPr>
              <p:nvPr/>
            </p:nvSpPr>
            <p:spPr bwMode="auto">
              <a:xfrm>
                <a:off x="768" y="32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 sz="2000" b="1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2722833" name="Rectangle 17"/>
            <p:cNvSpPr>
              <a:spLocks noChangeArrowheads="1"/>
            </p:cNvSpPr>
            <p:nvPr/>
          </p:nvSpPr>
          <p:spPr bwMode="auto">
            <a:xfrm>
              <a:off x="1680" y="960"/>
              <a:ext cx="240" cy="336"/>
            </a:xfrm>
            <a:prstGeom prst="rect">
              <a:avLst/>
            </a:prstGeom>
            <a:solidFill>
              <a:srgbClr val="E3E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000" b="1">
                <a:latin typeface="Arial Narrow" panose="020B0606020202030204" pitchFamily="34" charset="0"/>
              </a:endParaRPr>
            </a:p>
          </p:txBody>
        </p:sp>
        <p:sp>
          <p:nvSpPr>
            <p:cNvPr id="2722834" name="AutoShape 18"/>
            <p:cNvSpPr>
              <a:spLocks noChangeArrowheads="1"/>
            </p:cNvSpPr>
            <p:nvPr/>
          </p:nvSpPr>
          <p:spPr bwMode="auto">
            <a:xfrm>
              <a:off x="1776" y="1584"/>
              <a:ext cx="240" cy="528"/>
            </a:xfrm>
            <a:prstGeom prst="flowChartDelay">
              <a:avLst/>
            </a:prstGeom>
            <a:solidFill>
              <a:srgbClr val="E3E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000" b="1">
                <a:latin typeface="Arial Narrow" panose="020B0606020202030204" pitchFamily="34" charset="0"/>
              </a:endParaRPr>
            </a:p>
          </p:txBody>
        </p:sp>
        <p:sp>
          <p:nvSpPr>
            <p:cNvPr id="2722835" name="Rectangle 19"/>
            <p:cNvSpPr>
              <a:spLocks noChangeArrowheads="1"/>
            </p:cNvSpPr>
            <p:nvPr/>
          </p:nvSpPr>
          <p:spPr bwMode="auto">
            <a:xfrm>
              <a:off x="2112" y="1680"/>
              <a:ext cx="240" cy="336"/>
            </a:xfrm>
            <a:prstGeom prst="rect">
              <a:avLst/>
            </a:prstGeom>
            <a:solidFill>
              <a:srgbClr val="E3E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000" b="1">
                <a:latin typeface="Arial Narrow" panose="020B0606020202030204" pitchFamily="34" charset="0"/>
              </a:endParaRPr>
            </a:p>
          </p:txBody>
        </p:sp>
        <p:sp>
          <p:nvSpPr>
            <p:cNvPr id="2722836" name="Oval 20"/>
            <p:cNvSpPr>
              <a:spLocks noChangeArrowheads="1"/>
            </p:cNvSpPr>
            <p:nvPr/>
          </p:nvSpPr>
          <p:spPr bwMode="auto">
            <a:xfrm>
              <a:off x="1584" y="1872"/>
              <a:ext cx="96" cy="96"/>
            </a:xfrm>
            <a:prstGeom prst="ellipse">
              <a:avLst/>
            </a:prstGeom>
            <a:solidFill>
              <a:srgbClr val="E3E3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000" b="1">
                <a:latin typeface="Arial Narrow" panose="020B0606020202030204" pitchFamily="34" charset="0"/>
              </a:endParaRPr>
            </a:p>
          </p:txBody>
        </p:sp>
        <p:sp>
          <p:nvSpPr>
            <p:cNvPr id="2722837" name="AutoShape 21"/>
            <p:cNvSpPr>
              <a:spLocks noChangeArrowheads="1"/>
            </p:cNvSpPr>
            <p:nvPr/>
          </p:nvSpPr>
          <p:spPr bwMode="auto">
            <a:xfrm rot="-5400000">
              <a:off x="1416" y="1848"/>
              <a:ext cx="192" cy="144"/>
            </a:xfrm>
            <a:prstGeom prst="flowChartMerge">
              <a:avLst/>
            </a:prstGeom>
            <a:solidFill>
              <a:srgbClr val="E3E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000" b="1">
                <a:latin typeface="Arial Narrow" panose="020B0606020202030204" pitchFamily="34" charset="0"/>
              </a:endParaRPr>
            </a:p>
          </p:txBody>
        </p:sp>
        <p:sp>
          <p:nvSpPr>
            <p:cNvPr id="2722838" name="Line 22"/>
            <p:cNvSpPr>
              <a:spLocks noChangeShapeType="1"/>
            </p:cNvSpPr>
            <p:nvPr/>
          </p:nvSpPr>
          <p:spPr bwMode="auto">
            <a:xfrm>
              <a:off x="1104" y="1152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2000" b="1">
                <a:latin typeface="Arial Narrow" panose="020B0606020202030204" pitchFamily="34" charset="0"/>
              </a:endParaRPr>
            </a:p>
          </p:txBody>
        </p:sp>
        <p:sp>
          <p:nvSpPr>
            <p:cNvPr id="2722839" name="Line 23"/>
            <p:cNvSpPr>
              <a:spLocks noChangeShapeType="1"/>
            </p:cNvSpPr>
            <p:nvPr/>
          </p:nvSpPr>
          <p:spPr bwMode="auto">
            <a:xfrm>
              <a:off x="1200" y="1152"/>
              <a:ext cx="0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2000" b="1">
                <a:latin typeface="Arial Narrow" panose="020B0606020202030204" pitchFamily="34" charset="0"/>
              </a:endParaRPr>
            </a:p>
          </p:txBody>
        </p:sp>
        <p:sp>
          <p:nvSpPr>
            <p:cNvPr id="2722840" name="Line 24"/>
            <p:cNvSpPr>
              <a:spLocks noChangeShapeType="1"/>
            </p:cNvSpPr>
            <p:nvPr/>
          </p:nvSpPr>
          <p:spPr bwMode="auto">
            <a:xfrm>
              <a:off x="1200" y="192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2000" b="1">
                <a:latin typeface="Arial Narrow" panose="020B0606020202030204" pitchFamily="34" charset="0"/>
              </a:endParaRPr>
            </a:p>
          </p:txBody>
        </p:sp>
        <p:sp>
          <p:nvSpPr>
            <p:cNvPr id="2722841" name="Line 25"/>
            <p:cNvSpPr>
              <a:spLocks noChangeShapeType="1"/>
            </p:cNvSpPr>
            <p:nvPr/>
          </p:nvSpPr>
          <p:spPr bwMode="auto">
            <a:xfrm>
              <a:off x="1680" y="1920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2000" b="1">
                <a:latin typeface="Arial Narrow" panose="020B0606020202030204" pitchFamily="34" charset="0"/>
              </a:endParaRPr>
            </a:p>
          </p:txBody>
        </p:sp>
        <p:sp>
          <p:nvSpPr>
            <p:cNvPr id="2722842" name="Line 26"/>
            <p:cNvSpPr>
              <a:spLocks noChangeShapeType="1"/>
            </p:cNvSpPr>
            <p:nvPr/>
          </p:nvSpPr>
          <p:spPr bwMode="auto">
            <a:xfrm flipH="1">
              <a:off x="1104" y="2064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2000" b="1">
                <a:latin typeface="Arial Narrow" panose="020B0606020202030204" pitchFamily="34" charset="0"/>
              </a:endParaRPr>
            </a:p>
          </p:txBody>
        </p:sp>
        <p:sp>
          <p:nvSpPr>
            <p:cNvPr id="2722843" name="Line 27"/>
            <p:cNvSpPr>
              <a:spLocks noChangeShapeType="1"/>
            </p:cNvSpPr>
            <p:nvPr/>
          </p:nvSpPr>
          <p:spPr bwMode="auto">
            <a:xfrm>
              <a:off x="2016" y="1824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2000" b="1">
                <a:latin typeface="Arial Narrow" panose="020B0606020202030204" pitchFamily="34" charset="0"/>
              </a:endParaRPr>
            </a:p>
          </p:txBody>
        </p:sp>
        <p:sp>
          <p:nvSpPr>
            <p:cNvPr id="2722844" name="Line 28"/>
            <p:cNvSpPr>
              <a:spLocks noChangeShapeType="1"/>
            </p:cNvSpPr>
            <p:nvPr/>
          </p:nvSpPr>
          <p:spPr bwMode="auto">
            <a:xfrm>
              <a:off x="1920" y="1152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2000" b="1">
                <a:latin typeface="Arial Narrow" panose="020B0606020202030204" pitchFamily="34" charset="0"/>
              </a:endParaRPr>
            </a:p>
          </p:txBody>
        </p:sp>
        <p:sp>
          <p:nvSpPr>
            <p:cNvPr id="2722845" name="Line 29"/>
            <p:cNvSpPr>
              <a:spLocks noChangeShapeType="1"/>
            </p:cNvSpPr>
            <p:nvPr/>
          </p:nvSpPr>
          <p:spPr bwMode="auto">
            <a:xfrm>
              <a:off x="2352" y="182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2000" b="1">
                <a:latin typeface="Arial Narrow" panose="020B0606020202030204" pitchFamily="34" charset="0"/>
              </a:endParaRPr>
            </a:p>
          </p:txBody>
        </p:sp>
        <p:sp>
          <p:nvSpPr>
            <p:cNvPr id="2722846" name="Oval 30"/>
            <p:cNvSpPr>
              <a:spLocks noChangeArrowheads="1"/>
            </p:cNvSpPr>
            <p:nvPr/>
          </p:nvSpPr>
          <p:spPr bwMode="auto">
            <a:xfrm>
              <a:off x="1584" y="1632"/>
              <a:ext cx="96" cy="96"/>
            </a:xfrm>
            <a:prstGeom prst="ellipse">
              <a:avLst/>
            </a:prstGeom>
            <a:solidFill>
              <a:srgbClr val="E3E3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000" b="1">
                <a:latin typeface="Arial Narrow" panose="020B0606020202030204" pitchFamily="34" charset="0"/>
              </a:endParaRPr>
            </a:p>
          </p:txBody>
        </p:sp>
        <p:sp>
          <p:nvSpPr>
            <p:cNvPr id="2722847" name="AutoShape 31"/>
            <p:cNvSpPr>
              <a:spLocks noChangeArrowheads="1"/>
            </p:cNvSpPr>
            <p:nvPr/>
          </p:nvSpPr>
          <p:spPr bwMode="auto">
            <a:xfrm rot="-5400000">
              <a:off x="1416" y="1608"/>
              <a:ext cx="192" cy="144"/>
            </a:xfrm>
            <a:prstGeom prst="flowChartMerge">
              <a:avLst/>
            </a:prstGeom>
            <a:solidFill>
              <a:srgbClr val="E3E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000" b="1">
                <a:latin typeface="Arial Narrow" panose="020B0606020202030204" pitchFamily="34" charset="0"/>
              </a:endParaRPr>
            </a:p>
          </p:txBody>
        </p:sp>
        <p:sp>
          <p:nvSpPr>
            <p:cNvPr id="2722848" name="Line 32"/>
            <p:cNvSpPr>
              <a:spLocks noChangeShapeType="1"/>
            </p:cNvSpPr>
            <p:nvPr/>
          </p:nvSpPr>
          <p:spPr bwMode="auto">
            <a:xfrm>
              <a:off x="1680" y="1680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2000" b="1">
                <a:latin typeface="Arial Narrow" panose="020B0606020202030204" pitchFamily="34" charset="0"/>
              </a:endParaRPr>
            </a:p>
          </p:txBody>
        </p:sp>
        <p:sp>
          <p:nvSpPr>
            <p:cNvPr id="2722849" name="Line 33"/>
            <p:cNvSpPr>
              <a:spLocks noChangeShapeType="1"/>
            </p:cNvSpPr>
            <p:nvPr/>
          </p:nvSpPr>
          <p:spPr bwMode="auto">
            <a:xfrm>
              <a:off x="2112" y="115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000" b="1">
                <a:latin typeface="Arial Narrow" panose="020B0606020202030204" pitchFamily="34" charset="0"/>
              </a:endParaRPr>
            </a:p>
          </p:txBody>
        </p:sp>
        <p:sp>
          <p:nvSpPr>
            <p:cNvPr id="2722850" name="Line 34"/>
            <p:cNvSpPr>
              <a:spLocks noChangeShapeType="1"/>
            </p:cNvSpPr>
            <p:nvPr/>
          </p:nvSpPr>
          <p:spPr bwMode="auto">
            <a:xfrm flipH="1">
              <a:off x="1248" y="1344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000" b="1">
                <a:latin typeface="Arial Narrow" panose="020B0606020202030204" pitchFamily="34" charset="0"/>
              </a:endParaRPr>
            </a:p>
          </p:txBody>
        </p:sp>
        <p:sp>
          <p:nvSpPr>
            <p:cNvPr id="2722851" name="Line 35"/>
            <p:cNvSpPr>
              <a:spLocks noChangeShapeType="1"/>
            </p:cNvSpPr>
            <p:nvPr/>
          </p:nvSpPr>
          <p:spPr bwMode="auto">
            <a:xfrm>
              <a:off x="1248" y="1344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000" b="1">
                <a:latin typeface="Arial Narrow" panose="020B0606020202030204" pitchFamily="34" charset="0"/>
              </a:endParaRPr>
            </a:p>
          </p:txBody>
        </p:sp>
        <p:sp>
          <p:nvSpPr>
            <p:cNvPr id="2722852" name="Line 36"/>
            <p:cNvSpPr>
              <a:spLocks noChangeShapeType="1"/>
            </p:cNvSpPr>
            <p:nvPr/>
          </p:nvSpPr>
          <p:spPr bwMode="auto">
            <a:xfrm>
              <a:off x="1248" y="168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000" b="1">
                <a:latin typeface="Arial Narrow" panose="020B0606020202030204" pitchFamily="34" charset="0"/>
              </a:endParaRPr>
            </a:p>
          </p:txBody>
        </p:sp>
      </p:grpSp>
      <p:sp>
        <p:nvSpPr>
          <p:cNvPr id="2722853" name="Text Box 37"/>
          <p:cNvSpPr txBox="1">
            <a:spLocks noChangeArrowheads="1"/>
          </p:cNvSpPr>
          <p:nvPr/>
        </p:nvSpPr>
        <p:spPr bwMode="auto">
          <a:xfrm>
            <a:off x="4895850" y="2979003"/>
            <a:ext cx="282320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en-US" sz="2000" b="1" u="sng" dirty="0">
                <a:solidFill>
                  <a:schemeClr val="hlink"/>
                </a:solidFill>
                <a:latin typeface="Arial Narrow" panose="020B0606020202030204" pitchFamily="34" charset="0"/>
              </a:rPr>
              <a:t>Clauses from Initial State</a:t>
            </a:r>
            <a:r>
              <a:rPr lang="en-US" altLang="en-US" sz="2000" b="1" dirty="0">
                <a:latin typeface="Arial Narrow" panose="020B0606020202030204" pitchFamily="34" charset="0"/>
              </a:rPr>
              <a:t>: </a:t>
            </a:r>
          </a:p>
          <a:p>
            <a:pPr>
              <a:lnSpc>
                <a:spcPct val="120000"/>
              </a:lnSpc>
            </a:pPr>
            <a:r>
              <a:rPr lang="en-US" altLang="en-US" sz="2000" b="1" dirty="0">
                <a:latin typeface="Arial Narrow" panose="020B0606020202030204" pitchFamily="34" charset="0"/>
              </a:rPr>
              <a:t>      I:   g2</a:t>
            </a:r>
            <a:r>
              <a:rPr lang="en-US" altLang="en-US" sz="2000" b="1" baseline="30000" dirty="0">
                <a:latin typeface="Arial Narrow" panose="020B0606020202030204" pitchFamily="34" charset="0"/>
              </a:rPr>
              <a:t>0</a:t>
            </a:r>
            <a:r>
              <a:rPr lang="en-US" altLang="en-US" sz="2000" b="1" dirty="0">
                <a:latin typeface="Arial Narrow" panose="020B0606020202030204" pitchFamily="34" charset="0"/>
              </a:rPr>
              <a:t> </a:t>
            </a:r>
            <a:r>
              <a:rPr lang="en-US" altLang="en-US" sz="2000" b="1" dirty="0">
                <a:latin typeface="Arial Narrow" panose="020B0606020202030204" pitchFamily="34" charset="0"/>
                <a:sym typeface="Symbol" pitchFamily="18" charset="2"/>
              </a:rPr>
              <a:t> g1</a:t>
            </a:r>
            <a:r>
              <a:rPr lang="en-US" altLang="en-US" sz="2000" b="1" baseline="30000" dirty="0">
                <a:latin typeface="Arial Narrow" panose="020B0606020202030204" pitchFamily="34" charset="0"/>
                <a:sym typeface="Symbol" pitchFamily="18" charset="2"/>
              </a:rPr>
              <a:t>0</a:t>
            </a:r>
            <a:endParaRPr lang="en-US" altLang="en-US" sz="2000" b="1" dirty="0">
              <a:latin typeface="Arial Narrow" panose="020B0606020202030204" pitchFamily="34" charset="0"/>
              <a:sym typeface="Symbol" pitchFamily="18" charset="2"/>
            </a:endParaRPr>
          </a:p>
        </p:txBody>
      </p:sp>
      <p:sp>
        <p:nvSpPr>
          <p:cNvPr id="2722854" name="Text Box 38"/>
          <p:cNvSpPr txBox="1">
            <a:spLocks noChangeArrowheads="1"/>
          </p:cNvSpPr>
          <p:nvPr/>
        </p:nvSpPr>
        <p:spPr bwMode="auto">
          <a:xfrm>
            <a:off x="4953000" y="950913"/>
            <a:ext cx="324800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>
                <a:latin typeface="Arial Narrow" panose="020B0606020202030204" pitchFamily="34" charset="0"/>
              </a:rPr>
              <a:t>Is there a witness of length=3?</a:t>
            </a:r>
          </a:p>
        </p:txBody>
      </p:sp>
      <p:sp>
        <p:nvSpPr>
          <p:cNvPr id="2722855" name="Text Box 39"/>
          <p:cNvSpPr txBox="1">
            <a:spLocks noChangeArrowheads="1"/>
          </p:cNvSpPr>
          <p:nvPr/>
        </p:nvSpPr>
        <p:spPr bwMode="auto">
          <a:xfrm>
            <a:off x="641350" y="3941763"/>
            <a:ext cx="517802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sz="2000" b="1" u="sng">
                <a:solidFill>
                  <a:schemeClr val="hlink"/>
                </a:solidFill>
                <a:latin typeface="Arial Narrow" panose="020B0606020202030204" pitchFamily="34" charset="0"/>
              </a:rPr>
              <a:t>Clauses from Property</a:t>
            </a:r>
            <a:r>
              <a:rPr lang="en-US" altLang="en-US" sz="2000" b="1">
                <a:latin typeface="Arial Narrow" panose="020B0606020202030204" pitchFamily="34" charset="0"/>
              </a:rPr>
              <a:t>: </a:t>
            </a:r>
            <a:r>
              <a:rPr lang="en-US" altLang="en-US" sz="2000" b="1">
                <a:solidFill>
                  <a:srgbClr val="003399"/>
                </a:solidFill>
                <a:latin typeface="Arial Narrow" panose="020B0606020202030204" pitchFamily="34" charset="0"/>
              </a:rPr>
              <a:t>F( r1 </a:t>
            </a:r>
            <a:r>
              <a:rPr lang="en-US" altLang="en-US" sz="2000" b="1">
                <a:solidFill>
                  <a:srgbClr val="003399"/>
                </a:solidFill>
                <a:latin typeface="Arial Narrow" panose="020B0606020202030204" pitchFamily="34" charset="0"/>
                <a:sym typeface="Symbol" pitchFamily="18" charset="2"/>
              </a:rPr>
              <a:t> (Xg1  XXg1) )</a:t>
            </a:r>
            <a:endParaRPr lang="en-US" altLang="en-US" sz="2000" b="1">
              <a:latin typeface="Arial Narrow" panose="020B0606020202030204" pitchFamily="34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en-US" sz="2000" b="1">
                <a:latin typeface="Arial Narrow" panose="020B0606020202030204" pitchFamily="34" charset="0"/>
              </a:rPr>
              <a:t>      Z</a:t>
            </a:r>
            <a:r>
              <a:rPr lang="en-US" altLang="en-US" sz="2000" b="1" baseline="30000">
                <a:latin typeface="Arial Narrow" panose="020B0606020202030204" pitchFamily="34" charset="0"/>
              </a:rPr>
              <a:t>2</a:t>
            </a:r>
            <a:r>
              <a:rPr lang="en-US" altLang="en-US" sz="2000" b="1">
                <a:latin typeface="Arial Narrow" panose="020B0606020202030204" pitchFamily="34" charset="0"/>
              </a:rPr>
              <a:t>:   (</a:t>
            </a:r>
            <a:r>
              <a:rPr lang="en-US" altLang="en-US" sz="2000" b="1">
                <a:latin typeface="Arial Narrow" panose="020B0606020202030204" pitchFamily="34" charset="0"/>
                <a:sym typeface="Wingdings" pitchFamily="2" charset="2"/>
              </a:rPr>
              <a:t>r1</a:t>
            </a:r>
            <a:r>
              <a:rPr lang="en-US" altLang="en-US" sz="2000" b="1" baseline="30000">
                <a:latin typeface="Arial Narrow" panose="020B0606020202030204" pitchFamily="34" charset="0"/>
                <a:sym typeface="Wingdings" pitchFamily="2" charset="2"/>
              </a:rPr>
              <a:t>0</a:t>
            </a:r>
            <a:r>
              <a:rPr lang="en-US" altLang="en-US" sz="2000" b="1">
                <a:latin typeface="Arial Narrow" panose="020B0606020202030204" pitchFamily="34" charset="0"/>
                <a:sym typeface="Wingdings" pitchFamily="2" charset="2"/>
              </a:rPr>
              <a:t> </a:t>
            </a:r>
            <a:r>
              <a:rPr lang="en-US" altLang="en-US" sz="2000" b="1">
                <a:latin typeface="Arial Narrow" panose="020B0606020202030204" pitchFamily="34" charset="0"/>
                <a:sym typeface="Symbol" pitchFamily="18" charset="2"/>
              </a:rPr>
              <a:t> ( g1</a:t>
            </a:r>
            <a:r>
              <a:rPr lang="en-US" altLang="en-US" sz="2000" b="1" baseline="30000">
                <a:latin typeface="Arial Narrow" panose="020B0606020202030204" pitchFamily="34" charset="0"/>
                <a:sym typeface="Symbol" pitchFamily="18" charset="2"/>
              </a:rPr>
              <a:t>1 </a:t>
            </a:r>
            <a:r>
              <a:rPr lang="en-US" altLang="en-US" sz="2000" b="1">
                <a:latin typeface="Arial Narrow" panose="020B0606020202030204" pitchFamily="34" charset="0"/>
                <a:sym typeface="Symbol" pitchFamily="18" charset="2"/>
              </a:rPr>
              <a:t> g1</a:t>
            </a:r>
            <a:r>
              <a:rPr lang="en-US" altLang="en-US" sz="2000" b="1" baseline="30000">
                <a:latin typeface="Arial Narrow" panose="020B0606020202030204" pitchFamily="34" charset="0"/>
                <a:sym typeface="Symbol" pitchFamily="18" charset="2"/>
              </a:rPr>
              <a:t>2 </a:t>
            </a:r>
            <a:r>
              <a:rPr lang="en-US" altLang="en-US" sz="2000" b="1">
                <a:latin typeface="Arial Narrow" panose="020B0606020202030204" pitchFamily="34" charset="0"/>
                <a:sym typeface="Symbol" pitchFamily="18" charset="2"/>
              </a:rPr>
              <a:t>))  (r1</a:t>
            </a:r>
            <a:r>
              <a:rPr lang="en-US" altLang="en-US" sz="2000" b="1" baseline="30000">
                <a:latin typeface="Arial Narrow" panose="020B0606020202030204" pitchFamily="34" charset="0"/>
                <a:sym typeface="Symbol" pitchFamily="18" charset="2"/>
              </a:rPr>
              <a:t>1</a:t>
            </a:r>
            <a:r>
              <a:rPr lang="en-US" altLang="en-US" sz="2000" b="1">
                <a:latin typeface="Arial Narrow" panose="020B0606020202030204" pitchFamily="34" charset="0"/>
                <a:sym typeface="Symbol" pitchFamily="18" charset="2"/>
              </a:rPr>
              <a:t>  g</a:t>
            </a:r>
            <a:r>
              <a:rPr lang="en-US" altLang="en-US" sz="2000" b="1" baseline="-25000">
                <a:latin typeface="Arial Narrow" panose="020B0606020202030204" pitchFamily="34" charset="0"/>
                <a:sym typeface="Symbol" pitchFamily="18" charset="2"/>
              </a:rPr>
              <a:t>1</a:t>
            </a:r>
            <a:r>
              <a:rPr lang="en-US" altLang="en-US" sz="2000" b="1" baseline="30000">
                <a:latin typeface="Arial Narrow" panose="020B0606020202030204" pitchFamily="34" charset="0"/>
                <a:sym typeface="Symbol" pitchFamily="18" charset="2"/>
              </a:rPr>
              <a:t>2</a:t>
            </a:r>
            <a:r>
              <a:rPr lang="en-US" altLang="en-US" sz="2000" b="1">
                <a:latin typeface="Arial Narrow" panose="020B0606020202030204" pitchFamily="34" charset="0"/>
                <a:sym typeface="Symbol" pitchFamily="18" charset="2"/>
              </a:rPr>
              <a:t>)</a:t>
            </a:r>
            <a:endParaRPr lang="en-US" altLang="en-US" sz="2000" b="1" baseline="30000">
              <a:latin typeface="Arial Narrow" panose="020B0606020202030204" pitchFamily="34" charset="0"/>
              <a:sym typeface="Symbol" pitchFamily="18" charset="2"/>
            </a:endParaRPr>
          </a:p>
        </p:txBody>
      </p:sp>
      <p:sp>
        <p:nvSpPr>
          <p:cNvPr id="2722856" name="Text Box 40"/>
          <p:cNvSpPr txBox="1">
            <a:spLocks noChangeArrowheads="1"/>
          </p:cNvSpPr>
          <p:nvPr/>
        </p:nvSpPr>
        <p:spPr bwMode="auto">
          <a:xfrm>
            <a:off x="641350" y="5089525"/>
            <a:ext cx="6954211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40000"/>
              </a:lnSpc>
            </a:pPr>
            <a:r>
              <a:rPr lang="en-US" altLang="en-US" sz="2000" b="1" u="sng">
                <a:solidFill>
                  <a:schemeClr val="hlink"/>
                </a:solidFill>
                <a:latin typeface="Arial Narrow" panose="020B0606020202030204" pitchFamily="34" charset="0"/>
              </a:rPr>
              <a:t>SAT Check</a:t>
            </a:r>
            <a:r>
              <a:rPr lang="en-US" altLang="en-US" sz="2000" b="1">
                <a:latin typeface="Arial Narrow" panose="020B0606020202030204" pitchFamily="34" charset="0"/>
              </a:rPr>
              <a:t>: </a:t>
            </a:r>
            <a:r>
              <a:rPr lang="en-US" altLang="en-US" sz="2000" b="1">
                <a:solidFill>
                  <a:srgbClr val="003399"/>
                </a:solidFill>
                <a:latin typeface="Arial Narrow" panose="020B0606020202030204" pitchFamily="34" charset="0"/>
              </a:rPr>
              <a:t>Is Z</a:t>
            </a:r>
            <a:r>
              <a:rPr lang="en-US" altLang="en-US" sz="2000" b="1" baseline="30000">
                <a:solidFill>
                  <a:srgbClr val="003399"/>
                </a:solidFill>
                <a:latin typeface="Arial Narrow" panose="020B0606020202030204" pitchFamily="34" charset="0"/>
              </a:rPr>
              <a:t>2</a:t>
            </a:r>
            <a:r>
              <a:rPr lang="en-US" altLang="en-US" sz="2000" b="1">
                <a:solidFill>
                  <a:srgbClr val="003399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>
                <a:solidFill>
                  <a:srgbClr val="003399"/>
                </a:solidFill>
                <a:latin typeface="Arial Narrow" panose="020B0606020202030204" pitchFamily="34" charset="0"/>
                <a:sym typeface="Symbol" pitchFamily="18" charset="2"/>
              </a:rPr>
              <a:t> I  C</a:t>
            </a:r>
            <a:r>
              <a:rPr lang="en-US" altLang="en-US" sz="2000" b="1" baseline="-25000">
                <a:solidFill>
                  <a:srgbClr val="003399"/>
                </a:solidFill>
                <a:latin typeface="Arial Narrow" panose="020B0606020202030204" pitchFamily="34" charset="0"/>
                <a:sym typeface="Symbol" pitchFamily="18" charset="2"/>
              </a:rPr>
              <a:t>1</a:t>
            </a:r>
            <a:r>
              <a:rPr lang="en-US" altLang="en-US" sz="2000" b="1" baseline="30000">
                <a:solidFill>
                  <a:srgbClr val="003399"/>
                </a:solidFill>
                <a:latin typeface="Arial Narrow" panose="020B0606020202030204" pitchFamily="34" charset="0"/>
                <a:sym typeface="Symbol" pitchFamily="18" charset="2"/>
              </a:rPr>
              <a:t>1</a:t>
            </a:r>
            <a:r>
              <a:rPr lang="en-US" altLang="en-US" sz="2000" b="1">
                <a:solidFill>
                  <a:srgbClr val="003399"/>
                </a:solidFill>
                <a:latin typeface="Arial Narrow" panose="020B0606020202030204" pitchFamily="34" charset="0"/>
                <a:sym typeface="Symbol" pitchFamily="18" charset="2"/>
              </a:rPr>
              <a:t>  C</a:t>
            </a:r>
            <a:r>
              <a:rPr lang="en-US" altLang="en-US" sz="2000" b="1" baseline="-25000">
                <a:solidFill>
                  <a:srgbClr val="003399"/>
                </a:solidFill>
                <a:latin typeface="Arial Narrow" panose="020B0606020202030204" pitchFamily="34" charset="0"/>
                <a:sym typeface="Symbol" pitchFamily="18" charset="2"/>
              </a:rPr>
              <a:t>2</a:t>
            </a:r>
            <a:r>
              <a:rPr lang="en-US" altLang="en-US" sz="2000" b="1" baseline="30000">
                <a:solidFill>
                  <a:srgbClr val="003399"/>
                </a:solidFill>
                <a:latin typeface="Arial Narrow" panose="020B0606020202030204" pitchFamily="34" charset="0"/>
                <a:sym typeface="Symbol" pitchFamily="18" charset="2"/>
              </a:rPr>
              <a:t>1</a:t>
            </a:r>
            <a:r>
              <a:rPr lang="en-US" altLang="en-US" sz="2000" b="1">
                <a:solidFill>
                  <a:srgbClr val="003399"/>
                </a:solidFill>
                <a:latin typeface="Arial Narrow" panose="020B0606020202030204" pitchFamily="34" charset="0"/>
                <a:sym typeface="Symbol" pitchFamily="18" charset="2"/>
              </a:rPr>
              <a:t>  C</a:t>
            </a:r>
            <a:r>
              <a:rPr lang="en-US" altLang="en-US" sz="2000" b="1" baseline="-25000">
                <a:solidFill>
                  <a:srgbClr val="003399"/>
                </a:solidFill>
                <a:latin typeface="Arial Narrow" panose="020B0606020202030204" pitchFamily="34" charset="0"/>
                <a:sym typeface="Symbol" pitchFamily="18" charset="2"/>
              </a:rPr>
              <a:t>1</a:t>
            </a:r>
            <a:r>
              <a:rPr lang="en-US" altLang="en-US" sz="2000" b="1" baseline="30000">
                <a:solidFill>
                  <a:srgbClr val="003399"/>
                </a:solidFill>
                <a:latin typeface="Arial Narrow" panose="020B0606020202030204" pitchFamily="34" charset="0"/>
                <a:sym typeface="Symbol" pitchFamily="18" charset="2"/>
              </a:rPr>
              <a:t>2</a:t>
            </a:r>
            <a:r>
              <a:rPr lang="en-US" altLang="en-US" sz="2000" b="1">
                <a:solidFill>
                  <a:srgbClr val="003399"/>
                </a:solidFill>
                <a:latin typeface="Arial Narrow" panose="020B0606020202030204" pitchFamily="34" charset="0"/>
                <a:sym typeface="Symbol" pitchFamily="18" charset="2"/>
              </a:rPr>
              <a:t>  C</a:t>
            </a:r>
            <a:r>
              <a:rPr lang="en-US" altLang="en-US" sz="2000" b="1" baseline="-25000">
                <a:solidFill>
                  <a:srgbClr val="003399"/>
                </a:solidFill>
                <a:latin typeface="Arial Narrow" panose="020B0606020202030204" pitchFamily="34" charset="0"/>
                <a:sym typeface="Symbol" pitchFamily="18" charset="2"/>
              </a:rPr>
              <a:t>2</a:t>
            </a:r>
            <a:r>
              <a:rPr lang="en-US" altLang="en-US" sz="2000" b="1" baseline="30000">
                <a:solidFill>
                  <a:srgbClr val="003399"/>
                </a:solidFill>
                <a:latin typeface="Arial Narrow" panose="020B0606020202030204" pitchFamily="34" charset="0"/>
                <a:sym typeface="Symbol" pitchFamily="18" charset="2"/>
              </a:rPr>
              <a:t>2</a:t>
            </a:r>
            <a:r>
              <a:rPr lang="en-US" altLang="en-US" sz="2000" b="1">
                <a:latin typeface="Arial Narrow" panose="020B0606020202030204" pitchFamily="34" charset="0"/>
                <a:sym typeface="Symbol" pitchFamily="18" charset="2"/>
              </a:rPr>
              <a:t> </a:t>
            </a:r>
            <a:r>
              <a:rPr lang="en-US" altLang="en-US" sz="2000" b="1">
                <a:solidFill>
                  <a:srgbClr val="003399"/>
                </a:solidFill>
                <a:latin typeface="Arial Narrow" panose="020B0606020202030204" pitchFamily="34" charset="0"/>
                <a:sym typeface="Symbol" pitchFamily="18" charset="2"/>
              </a:rPr>
              <a:t>satisfiable?</a:t>
            </a:r>
            <a:endParaRPr lang="en-US" altLang="en-US" sz="2000" b="1">
              <a:latin typeface="Arial Narrow" panose="020B0606020202030204" pitchFamily="34" charset="0"/>
              <a:sym typeface="Symbol" pitchFamily="18" charset="2"/>
            </a:endParaRPr>
          </a:p>
          <a:p>
            <a:pPr eaLnBrk="1" hangingPunct="1">
              <a:lnSpc>
                <a:spcPct val="140000"/>
              </a:lnSpc>
            </a:pPr>
            <a:r>
              <a:rPr lang="en-US" altLang="en-US" sz="2000" b="1">
                <a:latin typeface="Arial Narrow" panose="020B0606020202030204" pitchFamily="34" charset="0"/>
              </a:rPr>
              <a:t>      Yes: Witness: r1</a:t>
            </a:r>
            <a:r>
              <a:rPr lang="en-US" altLang="en-US" sz="2000" b="1" baseline="30000">
                <a:latin typeface="Arial Narrow" panose="020B0606020202030204" pitchFamily="34" charset="0"/>
              </a:rPr>
              <a:t>0</a:t>
            </a:r>
            <a:r>
              <a:rPr lang="en-US" altLang="en-US" sz="2000" b="1">
                <a:latin typeface="Arial Narrow" panose="020B0606020202030204" pitchFamily="34" charset="0"/>
              </a:rPr>
              <a:t> = 1, r1</a:t>
            </a:r>
            <a:r>
              <a:rPr lang="en-US" altLang="en-US" sz="2000" b="1" baseline="30000">
                <a:latin typeface="Arial Narrow" panose="020B0606020202030204" pitchFamily="34" charset="0"/>
              </a:rPr>
              <a:t>1</a:t>
            </a:r>
            <a:r>
              <a:rPr lang="en-US" altLang="en-US" sz="2000" b="1">
                <a:latin typeface="Arial Narrow" panose="020B0606020202030204" pitchFamily="34" charset="0"/>
              </a:rPr>
              <a:t> = 0, g1</a:t>
            </a:r>
            <a:r>
              <a:rPr lang="en-US" altLang="en-US" sz="2000" b="1" baseline="30000">
                <a:latin typeface="Arial Narrow" panose="020B0606020202030204" pitchFamily="34" charset="0"/>
              </a:rPr>
              <a:t>1</a:t>
            </a:r>
            <a:r>
              <a:rPr lang="en-US" altLang="en-US" sz="2000" b="1">
                <a:latin typeface="Arial Narrow" panose="020B0606020202030204" pitchFamily="34" charset="0"/>
              </a:rPr>
              <a:t> = 1, g1</a:t>
            </a:r>
            <a:r>
              <a:rPr lang="en-US" altLang="en-US" sz="2000" b="1" baseline="30000">
                <a:latin typeface="Arial Narrow" panose="020B0606020202030204" pitchFamily="34" charset="0"/>
              </a:rPr>
              <a:t>2</a:t>
            </a:r>
            <a:r>
              <a:rPr lang="en-US" altLang="en-US" sz="2000" b="1">
                <a:latin typeface="Arial Narrow" panose="020B0606020202030204" pitchFamily="34" charset="0"/>
              </a:rPr>
              <a:t> = 0, rest are don’t cares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 sz="2000" b="1">
                <a:latin typeface="Arial Narrow" panose="020B0606020202030204" pitchFamily="34" charset="0"/>
              </a:rPr>
              <a:t>      Conclusion: We have found a bug!!</a:t>
            </a:r>
            <a:endParaRPr lang="en-US" altLang="en-US" sz="2000" b="1" baseline="30000">
              <a:latin typeface="Arial Narrow" panose="020B060602020203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INTERNATIONAL SUMMER &amp; WINTER TERM, INDIAN INSTITUTE OF TECHNOLOGY KHARAGPUR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689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E78C7F-C655-4DC8-A976-5988ED945E21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73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Formal Methodology</a:t>
            </a:r>
          </a:p>
        </p:txBody>
      </p:sp>
      <p:sp>
        <p:nvSpPr>
          <p:cNvPr id="273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Clr>
                <a:srgbClr val="252595"/>
              </a:buClr>
            </a:pPr>
            <a:r>
              <a:rPr lang="en-US" altLang="en-US" sz="2400" dirty="0">
                <a:solidFill>
                  <a:schemeClr val="tx1"/>
                </a:solidFill>
              </a:rPr>
              <a:t>Bound on path length  k</a:t>
            </a:r>
          </a:p>
          <a:p>
            <a:pPr>
              <a:lnSpc>
                <a:spcPct val="110000"/>
              </a:lnSpc>
              <a:buClr>
                <a:srgbClr val="252595"/>
              </a:buClr>
            </a:pPr>
            <a:endParaRPr lang="en-US" altLang="en-US" sz="1200" dirty="0" smtClean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buClr>
                <a:srgbClr val="252595"/>
              </a:buClr>
            </a:pPr>
            <a:r>
              <a:rPr lang="en-US" altLang="en-US" sz="2400" dirty="0" smtClean="0">
                <a:solidFill>
                  <a:schemeClr val="tx1"/>
                </a:solidFill>
              </a:rPr>
              <a:t>Clauses </a:t>
            </a:r>
            <a:r>
              <a:rPr lang="en-US" altLang="en-US" sz="2400" dirty="0">
                <a:solidFill>
                  <a:schemeClr val="tx1"/>
                </a:solidFill>
              </a:rPr>
              <a:t>describing the system M :</a:t>
            </a:r>
          </a:p>
          <a:p>
            <a:pPr>
              <a:lnSpc>
                <a:spcPct val="110000"/>
              </a:lnSpc>
              <a:buClr>
                <a:srgbClr val="252595"/>
              </a:buClr>
              <a:buFont typeface="Wingdings" pitchFamily="2" charset="2"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     -  </a:t>
            </a:r>
            <a:r>
              <a:rPr lang="en-US" altLang="en-US" sz="2400" dirty="0">
                <a:solidFill>
                  <a:srgbClr val="C00000"/>
                </a:solidFill>
              </a:rPr>
              <a:t>Initial state :   </a:t>
            </a:r>
            <a:r>
              <a:rPr lang="en-US" altLang="en-US" sz="2400" dirty="0" smtClean="0">
                <a:solidFill>
                  <a:schemeClr val="tx1"/>
                </a:solidFill>
              </a:rPr>
              <a:t>I(s</a:t>
            </a:r>
            <a:r>
              <a:rPr lang="en-US" altLang="en-US" sz="24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en-US" sz="2400" dirty="0" smtClean="0">
                <a:solidFill>
                  <a:schemeClr val="tx1"/>
                </a:solidFill>
              </a:rPr>
              <a:t>) </a:t>
            </a:r>
            <a:endParaRPr lang="el-GR" altLang="en-US" sz="24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buClr>
                <a:srgbClr val="252595"/>
              </a:buClr>
              <a:buFont typeface="Wingdings" pitchFamily="2" charset="2"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     -  </a:t>
            </a:r>
            <a:r>
              <a:rPr lang="en-US" altLang="en-US" sz="2400" dirty="0">
                <a:solidFill>
                  <a:srgbClr val="C00000"/>
                </a:solidFill>
              </a:rPr>
              <a:t>Unrolled transition relation : </a:t>
            </a:r>
            <a:r>
              <a:rPr lang="en-US" altLang="en-US" sz="3600" dirty="0">
                <a:solidFill>
                  <a:srgbClr val="C00000"/>
                </a:solidFill>
              </a:rPr>
              <a:t> </a:t>
            </a:r>
            <a:r>
              <a:rPr lang="el-GR" altLang="en-US" sz="3600" dirty="0">
                <a:solidFill>
                  <a:schemeClr val="tx1"/>
                </a:solidFill>
              </a:rPr>
              <a:t>Λ</a:t>
            </a:r>
            <a:r>
              <a:rPr lang="en-US" altLang="en-US" sz="3200" baseline="-25000" dirty="0" err="1" smtClean="0">
                <a:solidFill>
                  <a:schemeClr val="tx1"/>
                </a:solidFill>
              </a:rPr>
              <a:t>i</a:t>
            </a:r>
            <a:r>
              <a:rPr lang="en-US" altLang="en-US" sz="3200" baseline="-25000" dirty="0" smtClean="0">
                <a:solidFill>
                  <a:schemeClr val="tx1"/>
                </a:solidFill>
              </a:rPr>
              <a:t>=1..</a:t>
            </a:r>
            <a:r>
              <a:rPr lang="en-US" altLang="en-US" sz="3200" baseline="-25000" dirty="0">
                <a:solidFill>
                  <a:schemeClr val="tx1"/>
                </a:solidFill>
              </a:rPr>
              <a:t>k-1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2400" dirty="0" smtClean="0">
                <a:solidFill>
                  <a:schemeClr val="tx1"/>
                </a:solidFill>
              </a:rPr>
              <a:t>T(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s</a:t>
            </a:r>
            <a:r>
              <a:rPr lang="en-US" altLang="en-US" sz="2400" baseline="-25000" dirty="0" err="1" smtClean="0">
                <a:solidFill>
                  <a:schemeClr val="tx1"/>
                </a:solidFill>
              </a:rPr>
              <a:t>i</a:t>
            </a:r>
            <a:r>
              <a:rPr lang="en-US" altLang="en-US" sz="2400" baseline="-25000" dirty="0" smtClean="0">
                <a:solidFill>
                  <a:schemeClr val="tx1"/>
                </a:solidFill>
              </a:rPr>
              <a:t> </a:t>
            </a:r>
            <a:r>
              <a:rPr lang="en-US" altLang="en-US" sz="2400" dirty="0">
                <a:solidFill>
                  <a:schemeClr val="tx1"/>
                </a:solidFill>
              </a:rPr>
              <a:t>, s</a:t>
            </a:r>
            <a:r>
              <a:rPr lang="en-US" altLang="en-US" sz="2400" baseline="-25000" dirty="0">
                <a:solidFill>
                  <a:schemeClr val="tx1"/>
                </a:solidFill>
              </a:rPr>
              <a:t>i+1</a:t>
            </a:r>
            <a:r>
              <a:rPr lang="en-US" altLang="en-US" sz="24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0000"/>
              </a:lnSpc>
              <a:buClr>
                <a:srgbClr val="252595"/>
              </a:buClr>
            </a:pPr>
            <a:r>
              <a:rPr lang="en-US" altLang="en-US" sz="2400" dirty="0">
                <a:solidFill>
                  <a:srgbClr val="C00000"/>
                </a:solidFill>
              </a:rPr>
              <a:t>Loop clause</a:t>
            </a:r>
            <a:r>
              <a:rPr lang="en-US" altLang="en-US" sz="2400" dirty="0">
                <a:solidFill>
                  <a:schemeClr val="tx1"/>
                </a:solidFill>
              </a:rPr>
              <a:t>   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loop</a:t>
            </a:r>
            <a:r>
              <a:rPr lang="en-US" altLang="en-US" sz="2400" baseline="30000" dirty="0" err="1" smtClean="0">
                <a:solidFill>
                  <a:schemeClr val="tx1"/>
                </a:solidFill>
              </a:rPr>
              <a:t>i</a:t>
            </a:r>
            <a:r>
              <a:rPr lang="en-US" altLang="en-US" sz="2400" baseline="-25000" dirty="0" err="1" smtClean="0">
                <a:solidFill>
                  <a:schemeClr val="tx1"/>
                </a:solidFill>
              </a:rPr>
              <a:t>k</a:t>
            </a:r>
            <a:r>
              <a:rPr lang="en-US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en-US" sz="2400" dirty="0">
                <a:solidFill>
                  <a:schemeClr val="tx1"/>
                </a:solidFill>
              </a:rPr>
              <a:t>=  </a:t>
            </a:r>
            <a:r>
              <a:rPr lang="en-US" altLang="en-US" sz="3600" dirty="0" err="1" smtClean="0">
                <a:solidFill>
                  <a:schemeClr val="tx1"/>
                </a:solidFill>
              </a:rPr>
              <a:t>V</a:t>
            </a:r>
            <a:r>
              <a:rPr lang="en-US" altLang="en-US" sz="3200" baseline="-25000" dirty="0" err="1" smtClean="0">
                <a:solidFill>
                  <a:schemeClr val="tx1"/>
                </a:solidFill>
              </a:rPr>
              <a:t>j</a:t>
            </a:r>
            <a:r>
              <a:rPr lang="en-US" altLang="en-US" sz="3200" baseline="-25000" dirty="0" smtClean="0">
                <a:solidFill>
                  <a:schemeClr val="tx1"/>
                </a:solidFill>
              </a:rPr>
              <a:t>=</a:t>
            </a:r>
            <a:r>
              <a:rPr lang="en-US" altLang="en-US" sz="3200" baseline="-25000" dirty="0" err="1" smtClean="0">
                <a:solidFill>
                  <a:schemeClr val="tx1"/>
                </a:solidFill>
              </a:rPr>
              <a:t>i</a:t>
            </a:r>
            <a:r>
              <a:rPr lang="en-US" altLang="en-US" sz="3200" baseline="-25000" dirty="0" smtClean="0">
                <a:solidFill>
                  <a:schemeClr val="tx1"/>
                </a:solidFill>
              </a:rPr>
              <a:t>..</a:t>
            </a:r>
            <a:r>
              <a:rPr lang="en-US" altLang="en-US" sz="3200" baseline="-25000" dirty="0">
                <a:solidFill>
                  <a:schemeClr val="tx1"/>
                </a:solidFill>
              </a:rPr>
              <a:t>k</a:t>
            </a:r>
            <a:r>
              <a:rPr lang="en-US" altLang="en-US" sz="3600" dirty="0">
                <a:solidFill>
                  <a:schemeClr val="tx1"/>
                </a:solidFill>
              </a:rPr>
              <a:t>  </a:t>
            </a:r>
            <a:r>
              <a:rPr lang="en-US" altLang="en-US" sz="2400" dirty="0" smtClean="0">
                <a:solidFill>
                  <a:schemeClr val="tx1"/>
                </a:solidFill>
              </a:rPr>
              <a:t>T(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s</a:t>
            </a:r>
            <a:r>
              <a:rPr lang="en-US" altLang="en-US" sz="2400" baseline="-25000" dirty="0" err="1" smtClean="0">
                <a:solidFill>
                  <a:schemeClr val="tx1"/>
                </a:solidFill>
              </a:rPr>
              <a:t>k</a:t>
            </a:r>
            <a:r>
              <a:rPr lang="en-US" altLang="en-US" sz="2400" baseline="-25000" dirty="0" smtClean="0">
                <a:solidFill>
                  <a:schemeClr val="tx1"/>
                </a:solidFill>
              </a:rPr>
              <a:t> </a:t>
            </a:r>
            <a:r>
              <a:rPr lang="en-US" altLang="en-US" sz="2400" dirty="0">
                <a:solidFill>
                  <a:schemeClr val="tx1"/>
                </a:solidFill>
              </a:rPr>
              <a:t>,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s</a:t>
            </a:r>
            <a:r>
              <a:rPr lang="en-US" altLang="en-US" sz="2400" baseline="-25000" dirty="0" err="1" smtClean="0">
                <a:solidFill>
                  <a:schemeClr val="tx1"/>
                </a:solidFill>
              </a:rPr>
              <a:t>j</a:t>
            </a:r>
            <a:r>
              <a:rPr lang="en-US" altLang="en-US" sz="2400" dirty="0" smtClean="0">
                <a:solidFill>
                  <a:schemeClr val="tx1"/>
                </a:solidFill>
              </a:rPr>
              <a:t>)</a:t>
            </a:r>
            <a:endParaRPr lang="en-US" altLang="en-US" sz="24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buClr>
                <a:srgbClr val="252595"/>
              </a:buClr>
            </a:pPr>
            <a:endParaRPr lang="en-US" altLang="en-US" sz="2400" dirty="0" smtClean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buClr>
                <a:srgbClr val="252595"/>
              </a:buClr>
            </a:pPr>
            <a:r>
              <a:rPr lang="en-US" altLang="en-US" sz="2400" dirty="0" smtClean="0">
                <a:solidFill>
                  <a:schemeClr val="tx1"/>
                </a:solidFill>
              </a:rPr>
              <a:t>[</a:t>
            </a:r>
            <a:r>
              <a:rPr lang="en-US" altLang="en-US" sz="2400" dirty="0">
                <a:solidFill>
                  <a:schemeClr val="tx1"/>
                </a:solidFill>
              </a:rPr>
              <a:t>f]</a:t>
            </a:r>
            <a:r>
              <a:rPr lang="en-US" altLang="en-US" sz="2400" baseline="-25000" dirty="0" err="1">
                <a:solidFill>
                  <a:schemeClr val="tx1"/>
                </a:solidFill>
              </a:rPr>
              <a:t>i,k</a:t>
            </a:r>
            <a:r>
              <a:rPr lang="en-US" altLang="en-US" sz="2400" dirty="0">
                <a:solidFill>
                  <a:schemeClr val="tx1"/>
                </a:solidFill>
              </a:rPr>
              <a:t> means that temporal property f is true at </a:t>
            </a:r>
            <a:r>
              <a:rPr lang="en-US" altLang="en-US" sz="2400" dirty="0" smtClean="0">
                <a:solidFill>
                  <a:schemeClr val="tx1"/>
                </a:solidFill>
              </a:rPr>
              <a:t>runs starting from </a:t>
            </a:r>
            <a:r>
              <a:rPr lang="en-US" altLang="en-US" sz="2400" dirty="0" err="1">
                <a:solidFill>
                  <a:schemeClr val="tx1"/>
                </a:solidFill>
              </a:rPr>
              <a:t>s</a:t>
            </a:r>
            <a:r>
              <a:rPr lang="en-US" altLang="en-US" sz="2400" baseline="-25000" dirty="0" err="1">
                <a:solidFill>
                  <a:schemeClr val="tx1"/>
                </a:solidFill>
              </a:rPr>
              <a:t>i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smtClean="0">
                <a:solidFill>
                  <a:schemeClr val="tx1"/>
                </a:solidFill>
              </a:rPr>
              <a:t>and provable in k BMC iterations.</a:t>
            </a:r>
            <a:endParaRPr lang="en-US" altLang="en-US" sz="36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buClr>
                <a:srgbClr val="252595"/>
              </a:buClr>
            </a:pPr>
            <a:endParaRPr lang="en-US" altLang="en-US" sz="1800" dirty="0" smtClean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Clr>
                <a:srgbClr val="252595"/>
              </a:buClr>
            </a:pPr>
            <a:r>
              <a:rPr lang="en-US" altLang="en-US" sz="2400" dirty="0" smtClean="0">
                <a:solidFill>
                  <a:schemeClr val="tx1"/>
                </a:solidFill>
              </a:rPr>
              <a:t>For </a:t>
            </a:r>
            <a:r>
              <a:rPr lang="en-US" altLang="en-US" sz="2400" dirty="0">
                <a:solidFill>
                  <a:schemeClr val="tx1"/>
                </a:solidFill>
              </a:rPr>
              <a:t>the property f to hold on the system  M </a:t>
            </a:r>
            <a:r>
              <a:rPr lang="el-GR" altLang="en-US" sz="2400" dirty="0">
                <a:solidFill>
                  <a:schemeClr val="tx1"/>
                </a:solidFill>
              </a:rPr>
              <a:t>Λ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smtClean="0">
                <a:solidFill>
                  <a:schemeClr val="tx1"/>
                </a:solidFill>
              </a:rPr>
              <a:t>[f]</a:t>
            </a:r>
            <a:r>
              <a:rPr lang="en-US" altLang="en-US" sz="2400" baseline="-25000" dirty="0" smtClean="0">
                <a:solidFill>
                  <a:schemeClr val="tx1"/>
                </a:solidFill>
              </a:rPr>
              <a:t>1,k</a:t>
            </a:r>
            <a:r>
              <a:rPr lang="en-US" altLang="en-US" sz="2400" dirty="0" smtClean="0">
                <a:solidFill>
                  <a:schemeClr val="tx1"/>
                </a:solidFill>
              </a:rPr>
              <a:t>  </a:t>
            </a:r>
            <a:r>
              <a:rPr lang="en-US" altLang="en-US" sz="2400" dirty="0">
                <a:solidFill>
                  <a:schemeClr val="tx1"/>
                </a:solidFill>
              </a:rPr>
              <a:t>must </a:t>
            </a:r>
            <a:r>
              <a:rPr lang="en-US" altLang="en-US" sz="2400" dirty="0" smtClean="0">
                <a:solidFill>
                  <a:schemeClr val="tx1"/>
                </a:solidFill>
              </a:rPr>
              <a:t>be valid.</a:t>
            </a:r>
            <a:r>
              <a:rPr lang="en-US" altLang="en-US" sz="3600" dirty="0" smtClean="0">
                <a:solidFill>
                  <a:schemeClr val="tx1"/>
                </a:solidFill>
              </a:rPr>
              <a:t>         </a:t>
            </a:r>
            <a:endParaRPr lang="el-GR" altLang="en-US" sz="3600" dirty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INTERNATIONAL SUMMER &amp; WINTER TERM, INDIAN INSTITUTE OF TECHNOLOGY KHARAGPUR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3895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857F0-3918-49C6-A722-28813731B949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73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Translation of LTL to SAT</a:t>
            </a:r>
          </a:p>
        </p:txBody>
      </p:sp>
      <p:sp>
        <p:nvSpPr>
          <p:cNvPr id="273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250950"/>
            <a:ext cx="8496300" cy="507365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altLang="en-US" sz="2400" dirty="0" err="1" smtClean="0">
                <a:solidFill>
                  <a:srgbClr val="C00000"/>
                </a:solidFill>
              </a:rPr>
              <a:t>Xf</a:t>
            </a:r>
            <a:r>
              <a:rPr lang="en-US" altLang="en-US" sz="2400" dirty="0" smtClean="0">
                <a:solidFill>
                  <a:srgbClr val="C00000"/>
                </a:solidFill>
              </a:rPr>
              <a:t>  </a:t>
            </a:r>
            <a:r>
              <a:rPr lang="en-US" altLang="en-US" sz="2400" i="1" dirty="0" smtClean="0">
                <a:solidFill>
                  <a:srgbClr val="C00000"/>
                </a:solidFill>
              </a:rPr>
              <a:t>is true at state </a:t>
            </a:r>
            <a:r>
              <a:rPr lang="en-US" altLang="en-US" sz="2400" i="1" dirty="0" err="1" smtClean="0">
                <a:solidFill>
                  <a:srgbClr val="C00000"/>
                </a:solidFill>
              </a:rPr>
              <a:t>s</a:t>
            </a:r>
            <a:r>
              <a:rPr lang="en-US" altLang="en-US" sz="2400" i="1" baseline="-25000" dirty="0" err="1">
                <a:solidFill>
                  <a:srgbClr val="C00000"/>
                </a:solidFill>
              </a:rPr>
              <a:t>i</a:t>
            </a:r>
            <a:r>
              <a:rPr lang="en-US" altLang="en-US" sz="2400" i="1" baseline="-25000" dirty="0" smtClean="0">
                <a:solidFill>
                  <a:srgbClr val="C00000"/>
                </a:solidFill>
              </a:rPr>
              <a:t> </a:t>
            </a:r>
            <a:r>
              <a:rPr lang="en-US" altLang="en-US" sz="2400" i="1" dirty="0" smtClean="0">
                <a:solidFill>
                  <a:srgbClr val="C00000"/>
                </a:solidFill>
              </a:rPr>
              <a:t>, </a:t>
            </a:r>
            <a:r>
              <a:rPr lang="en-US" altLang="en-US" sz="2400" i="1" dirty="0" err="1" smtClean="0">
                <a:solidFill>
                  <a:srgbClr val="C00000"/>
                </a:solidFill>
              </a:rPr>
              <a:t>iff</a:t>
            </a:r>
            <a:r>
              <a:rPr lang="en-US" altLang="en-US" sz="2400" i="1" dirty="0" smtClean="0">
                <a:solidFill>
                  <a:srgbClr val="C00000"/>
                </a:solidFill>
              </a:rPr>
              <a:t> </a:t>
            </a:r>
            <a:r>
              <a:rPr lang="en-US" altLang="en-US" sz="2400" dirty="0" smtClean="0">
                <a:solidFill>
                  <a:srgbClr val="C00000"/>
                </a:solidFill>
              </a:rPr>
              <a:t>f </a:t>
            </a:r>
            <a:r>
              <a:rPr lang="en-US" altLang="en-US" sz="2400" i="1" dirty="0" smtClean="0">
                <a:solidFill>
                  <a:srgbClr val="C00000"/>
                </a:solidFill>
              </a:rPr>
              <a:t> is provable starting from s</a:t>
            </a:r>
            <a:r>
              <a:rPr lang="en-US" altLang="en-US" sz="2400" i="1" baseline="-25000" dirty="0">
                <a:solidFill>
                  <a:srgbClr val="C00000"/>
                </a:solidFill>
              </a:rPr>
              <a:t>i</a:t>
            </a:r>
            <a:r>
              <a:rPr lang="en-US" altLang="en-US" sz="2400" i="1" baseline="-25000" dirty="0" smtClean="0">
                <a:solidFill>
                  <a:srgbClr val="C00000"/>
                </a:solidFill>
              </a:rPr>
              <a:t>+1</a:t>
            </a:r>
            <a:r>
              <a:rPr lang="en-US" altLang="en-US" sz="2400" i="1" dirty="0" smtClean="0">
                <a:solidFill>
                  <a:srgbClr val="C00000"/>
                </a:solidFill>
              </a:rPr>
              <a:t> </a:t>
            </a:r>
          </a:p>
          <a:p>
            <a:pPr algn="ctr">
              <a:buFont typeface="Wingdings" pitchFamily="2" charset="2"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[ </a:t>
            </a:r>
            <a:r>
              <a:rPr lang="en-US" altLang="en-US" sz="2400" dirty="0">
                <a:solidFill>
                  <a:schemeClr val="tx1"/>
                </a:solidFill>
              </a:rPr>
              <a:t>X f ]</a:t>
            </a:r>
            <a:r>
              <a:rPr lang="en-US" altLang="en-US" sz="2400" baseline="-25000" dirty="0" err="1">
                <a:solidFill>
                  <a:schemeClr val="tx1"/>
                </a:solidFill>
              </a:rPr>
              <a:t>i,k</a:t>
            </a:r>
            <a:r>
              <a:rPr lang="en-US" altLang="en-US" sz="2400" baseline="-25000" dirty="0">
                <a:solidFill>
                  <a:schemeClr val="tx1"/>
                </a:solidFill>
              </a:rPr>
              <a:t> </a:t>
            </a:r>
            <a:r>
              <a:rPr lang="en-US" altLang="en-US" sz="2400" baseline="-25000" dirty="0" smtClean="0">
                <a:solidFill>
                  <a:schemeClr val="tx1"/>
                </a:solidFill>
              </a:rPr>
              <a:t>	      </a:t>
            </a:r>
            <a:r>
              <a:rPr lang="en-US" altLang="en-US" sz="2400" dirty="0" smtClean="0">
                <a:solidFill>
                  <a:schemeClr val="tx1"/>
                </a:solidFill>
              </a:rPr>
              <a:t>= 	(</a:t>
            </a:r>
            <a:r>
              <a:rPr lang="en-US" altLang="en-US" sz="2400" dirty="0" err="1">
                <a:solidFill>
                  <a:schemeClr val="tx1"/>
                </a:solidFill>
              </a:rPr>
              <a:t>i</a:t>
            </a:r>
            <a:r>
              <a:rPr lang="en-US" altLang="en-US" sz="2400" dirty="0">
                <a:solidFill>
                  <a:schemeClr val="tx1"/>
                </a:solidFill>
              </a:rPr>
              <a:t> &lt; k ) </a:t>
            </a:r>
            <a:r>
              <a:rPr lang="el-GR" altLang="en-US" sz="2400" dirty="0">
                <a:solidFill>
                  <a:schemeClr val="tx1"/>
                </a:solidFill>
              </a:rPr>
              <a:t>Λ</a:t>
            </a:r>
            <a:r>
              <a:rPr lang="en-US" altLang="en-US" sz="2400" dirty="0">
                <a:solidFill>
                  <a:schemeClr val="tx1"/>
                </a:solidFill>
              </a:rPr>
              <a:t> [ f ]</a:t>
            </a:r>
            <a:r>
              <a:rPr lang="en-US" altLang="en-US" sz="2400" baseline="-25000" dirty="0">
                <a:solidFill>
                  <a:schemeClr val="tx1"/>
                </a:solidFill>
              </a:rPr>
              <a:t>i+1,k</a:t>
            </a:r>
            <a:endParaRPr lang="el-GR" altLang="en-US" sz="24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endParaRPr lang="en-US" altLang="en-US" sz="200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en-US" sz="2400" dirty="0" err="1" smtClean="0">
                <a:solidFill>
                  <a:srgbClr val="C00000"/>
                </a:solidFill>
              </a:rPr>
              <a:t>Ff</a:t>
            </a:r>
            <a:r>
              <a:rPr lang="en-US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en-US" sz="2400" i="1" dirty="0" smtClean="0">
                <a:solidFill>
                  <a:srgbClr val="C00000"/>
                </a:solidFill>
              </a:rPr>
              <a:t> is true in state </a:t>
            </a:r>
            <a:r>
              <a:rPr lang="en-US" altLang="en-US" sz="2400" i="1" dirty="0" err="1" smtClean="0">
                <a:solidFill>
                  <a:srgbClr val="C00000"/>
                </a:solidFill>
              </a:rPr>
              <a:t>s</a:t>
            </a:r>
            <a:r>
              <a:rPr lang="en-US" altLang="en-US" sz="2400" i="1" baseline="-25000" dirty="0" err="1">
                <a:solidFill>
                  <a:srgbClr val="C00000"/>
                </a:solidFill>
              </a:rPr>
              <a:t>i</a:t>
            </a:r>
            <a:r>
              <a:rPr lang="en-US" altLang="en-US" sz="2400" i="1" dirty="0" smtClean="0">
                <a:solidFill>
                  <a:srgbClr val="C00000"/>
                </a:solidFill>
              </a:rPr>
              <a:t> , </a:t>
            </a:r>
            <a:r>
              <a:rPr lang="en-US" altLang="en-US" sz="2400" i="1" dirty="0" err="1" smtClean="0">
                <a:solidFill>
                  <a:srgbClr val="C00000"/>
                </a:solidFill>
              </a:rPr>
              <a:t>iff</a:t>
            </a:r>
            <a:r>
              <a:rPr lang="en-US" altLang="en-US" sz="2400" i="1" dirty="0" smtClean="0">
                <a:solidFill>
                  <a:srgbClr val="C00000"/>
                </a:solidFill>
              </a:rPr>
              <a:t> </a:t>
            </a:r>
            <a:r>
              <a:rPr lang="en-US" altLang="en-US" sz="2400" dirty="0" smtClean="0">
                <a:solidFill>
                  <a:srgbClr val="C00000"/>
                </a:solidFill>
              </a:rPr>
              <a:t>f </a:t>
            </a:r>
            <a:r>
              <a:rPr lang="en-US" altLang="en-US" sz="2400" i="1" dirty="0" smtClean="0">
                <a:solidFill>
                  <a:srgbClr val="C00000"/>
                </a:solidFill>
              </a:rPr>
              <a:t>is provable within k iterations from some future state </a:t>
            </a:r>
            <a:r>
              <a:rPr lang="en-US" altLang="en-US" sz="2400" i="1" dirty="0" err="1" smtClean="0">
                <a:solidFill>
                  <a:srgbClr val="C00000"/>
                </a:solidFill>
              </a:rPr>
              <a:t>s</a:t>
            </a:r>
            <a:r>
              <a:rPr lang="en-US" altLang="en-US" sz="2400" i="1" baseline="-25000" dirty="0" err="1" smtClean="0">
                <a:solidFill>
                  <a:srgbClr val="C00000"/>
                </a:solidFill>
              </a:rPr>
              <a:t>j</a:t>
            </a:r>
            <a:endParaRPr lang="en-US" altLang="en-US" sz="2400" i="1" dirty="0" smtClean="0">
              <a:solidFill>
                <a:srgbClr val="C00000"/>
              </a:solidFill>
            </a:endParaRPr>
          </a:p>
          <a:p>
            <a:pPr algn="ctr">
              <a:buFont typeface="Wingdings" pitchFamily="2" charset="2"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[ </a:t>
            </a:r>
            <a:r>
              <a:rPr lang="en-US" altLang="en-US" sz="2400" dirty="0">
                <a:solidFill>
                  <a:schemeClr val="tx1"/>
                </a:solidFill>
              </a:rPr>
              <a:t>F </a:t>
            </a:r>
            <a:r>
              <a:rPr lang="en-US" altLang="en-US" sz="2400" dirty="0" err="1">
                <a:solidFill>
                  <a:schemeClr val="tx1"/>
                </a:solidFill>
              </a:rPr>
              <a:t>f</a:t>
            </a:r>
            <a:r>
              <a:rPr lang="en-US" altLang="en-US" sz="2400" dirty="0">
                <a:solidFill>
                  <a:schemeClr val="tx1"/>
                </a:solidFill>
              </a:rPr>
              <a:t> ]</a:t>
            </a:r>
            <a:r>
              <a:rPr lang="en-US" altLang="en-US" sz="2400" baseline="-25000" dirty="0" err="1">
                <a:solidFill>
                  <a:schemeClr val="tx1"/>
                </a:solidFill>
              </a:rPr>
              <a:t>ik</a:t>
            </a:r>
            <a:r>
              <a:rPr lang="en-US" altLang="en-US" sz="2400" baseline="-25000" dirty="0">
                <a:solidFill>
                  <a:schemeClr val="tx1"/>
                </a:solidFill>
              </a:rPr>
              <a:t> </a:t>
            </a:r>
            <a:r>
              <a:rPr lang="en-US" altLang="en-US" sz="2400" baseline="-25000" dirty="0" smtClean="0">
                <a:solidFill>
                  <a:schemeClr val="tx1"/>
                </a:solidFill>
              </a:rPr>
              <a:t>	      </a:t>
            </a:r>
            <a:r>
              <a:rPr lang="en-US" altLang="en-US" sz="2400" dirty="0" smtClean="0">
                <a:solidFill>
                  <a:schemeClr val="tx1"/>
                </a:solidFill>
              </a:rPr>
              <a:t>= 	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V</a:t>
            </a:r>
            <a:r>
              <a:rPr lang="en-US" altLang="en-US" sz="2400" baseline="-25000" dirty="0" err="1" smtClean="0">
                <a:solidFill>
                  <a:schemeClr val="tx1"/>
                </a:solidFill>
              </a:rPr>
              <a:t>j</a:t>
            </a:r>
            <a:r>
              <a:rPr lang="en-US" altLang="en-US" sz="2400" baseline="-25000" dirty="0" smtClean="0">
                <a:solidFill>
                  <a:schemeClr val="tx1"/>
                </a:solidFill>
              </a:rPr>
              <a:t>=</a:t>
            </a:r>
            <a:r>
              <a:rPr lang="en-US" altLang="en-US" sz="2400" baseline="-25000" dirty="0" err="1" smtClean="0">
                <a:solidFill>
                  <a:schemeClr val="tx1"/>
                </a:solidFill>
              </a:rPr>
              <a:t>i</a:t>
            </a:r>
            <a:r>
              <a:rPr lang="en-US" altLang="en-US" sz="2400" baseline="-25000" dirty="0">
                <a:solidFill>
                  <a:schemeClr val="tx1"/>
                </a:solidFill>
              </a:rPr>
              <a:t>..k </a:t>
            </a:r>
            <a:r>
              <a:rPr lang="en-US" altLang="en-US" sz="2400" dirty="0">
                <a:solidFill>
                  <a:schemeClr val="tx1"/>
                </a:solidFill>
              </a:rPr>
              <a:t>[ f ]</a:t>
            </a:r>
            <a:r>
              <a:rPr lang="en-US" altLang="en-US" sz="2400" baseline="-25000" dirty="0" err="1">
                <a:solidFill>
                  <a:schemeClr val="tx1"/>
                </a:solidFill>
              </a:rPr>
              <a:t>j,k</a:t>
            </a:r>
            <a:endParaRPr lang="en-US" altLang="en-US" sz="24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endParaRPr lang="en-US" altLang="en-US" sz="240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en-US" sz="2400" dirty="0" err="1" smtClean="0">
                <a:solidFill>
                  <a:srgbClr val="C00000"/>
                </a:solidFill>
              </a:rPr>
              <a:t>Gf</a:t>
            </a:r>
            <a:r>
              <a:rPr lang="en-US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en-US" sz="2400" i="1" dirty="0" smtClean="0">
                <a:solidFill>
                  <a:srgbClr val="C00000"/>
                </a:solidFill>
              </a:rPr>
              <a:t>is true in state </a:t>
            </a:r>
            <a:r>
              <a:rPr lang="en-US" altLang="en-US" sz="2400" i="1" dirty="0" err="1" smtClean="0">
                <a:solidFill>
                  <a:srgbClr val="C00000"/>
                </a:solidFill>
              </a:rPr>
              <a:t>s</a:t>
            </a:r>
            <a:r>
              <a:rPr lang="en-US" altLang="en-US" sz="2400" i="1" baseline="-25000" dirty="0" err="1">
                <a:solidFill>
                  <a:srgbClr val="C00000"/>
                </a:solidFill>
              </a:rPr>
              <a:t>i</a:t>
            </a:r>
            <a:r>
              <a:rPr lang="en-US" altLang="en-US" sz="2400" i="1" dirty="0" smtClean="0">
                <a:solidFill>
                  <a:srgbClr val="C00000"/>
                </a:solidFill>
              </a:rPr>
              <a:t> , </a:t>
            </a:r>
            <a:r>
              <a:rPr lang="en-US" altLang="en-US" sz="2400" i="1" dirty="0" err="1" smtClean="0">
                <a:solidFill>
                  <a:srgbClr val="C00000"/>
                </a:solidFill>
              </a:rPr>
              <a:t>iff</a:t>
            </a:r>
            <a:r>
              <a:rPr lang="en-US" altLang="en-US" sz="2400" i="1" dirty="0" smtClean="0">
                <a:solidFill>
                  <a:srgbClr val="C00000"/>
                </a:solidFill>
              </a:rPr>
              <a:t> </a:t>
            </a:r>
            <a:r>
              <a:rPr lang="en-US" altLang="en-US" sz="2400" dirty="0" smtClean="0">
                <a:solidFill>
                  <a:srgbClr val="C00000"/>
                </a:solidFill>
              </a:rPr>
              <a:t>f </a:t>
            </a:r>
            <a:r>
              <a:rPr lang="en-US" altLang="en-US" sz="2400" i="1" dirty="0" smtClean="0">
                <a:solidFill>
                  <a:srgbClr val="C00000"/>
                </a:solidFill>
              </a:rPr>
              <a:t>is true at all states reachable in k iterations and all paths loop</a:t>
            </a:r>
            <a:endParaRPr lang="en-US" altLang="en-US" sz="2400" dirty="0" smtClean="0">
              <a:solidFill>
                <a:srgbClr val="C00000"/>
              </a:solidFill>
            </a:endParaRPr>
          </a:p>
          <a:p>
            <a:pPr algn="ctr">
              <a:buFont typeface="Wingdings" pitchFamily="2" charset="2"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[ </a:t>
            </a:r>
            <a:r>
              <a:rPr lang="en-US" altLang="en-US" sz="2400" dirty="0">
                <a:solidFill>
                  <a:schemeClr val="tx1"/>
                </a:solidFill>
              </a:rPr>
              <a:t>G f ]</a:t>
            </a:r>
            <a:r>
              <a:rPr lang="en-US" altLang="en-US" sz="2400" baseline="-25000" dirty="0" err="1">
                <a:solidFill>
                  <a:schemeClr val="tx1"/>
                </a:solidFill>
              </a:rPr>
              <a:t>i,k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smtClean="0">
                <a:solidFill>
                  <a:schemeClr val="tx1"/>
                </a:solidFill>
              </a:rPr>
              <a:t>    = 	</a:t>
            </a:r>
            <a:r>
              <a:rPr lang="el-GR" altLang="en-US" sz="2400" dirty="0" smtClean="0">
                <a:solidFill>
                  <a:schemeClr val="tx1"/>
                </a:solidFill>
              </a:rPr>
              <a:t>Λ</a:t>
            </a:r>
            <a:r>
              <a:rPr lang="en-US" altLang="en-US" sz="2400" baseline="-25000" dirty="0">
                <a:solidFill>
                  <a:schemeClr val="tx1"/>
                </a:solidFill>
              </a:rPr>
              <a:t>j=</a:t>
            </a:r>
            <a:r>
              <a:rPr lang="en-US" altLang="en-US" sz="2400" baseline="-25000" dirty="0" err="1">
                <a:solidFill>
                  <a:schemeClr val="tx1"/>
                </a:solidFill>
              </a:rPr>
              <a:t>i</a:t>
            </a:r>
            <a:r>
              <a:rPr lang="en-US" altLang="en-US" sz="2400" baseline="-25000" dirty="0">
                <a:solidFill>
                  <a:schemeClr val="tx1"/>
                </a:solidFill>
              </a:rPr>
              <a:t>..k </a:t>
            </a:r>
            <a:r>
              <a:rPr lang="en-US" altLang="en-US" sz="2400" dirty="0">
                <a:solidFill>
                  <a:schemeClr val="tx1"/>
                </a:solidFill>
              </a:rPr>
              <a:t>[ f ]</a:t>
            </a:r>
            <a:r>
              <a:rPr lang="en-US" altLang="en-US" sz="2400" baseline="-25000" dirty="0" err="1">
                <a:solidFill>
                  <a:schemeClr val="tx1"/>
                </a:solidFill>
              </a:rPr>
              <a:t>j,k</a:t>
            </a:r>
            <a:r>
              <a:rPr lang="en-US" altLang="en-US" sz="2400" baseline="-25000" dirty="0">
                <a:solidFill>
                  <a:schemeClr val="tx1"/>
                </a:solidFill>
              </a:rPr>
              <a:t> </a:t>
            </a:r>
            <a:r>
              <a:rPr lang="el-GR" altLang="en-US" sz="2400" dirty="0">
                <a:solidFill>
                  <a:schemeClr val="tx1"/>
                </a:solidFill>
              </a:rPr>
              <a:t>Λ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loop</a:t>
            </a:r>
            <a:r>
              <a:rPr lang="en-US" altLang="en-US" sz="2400" baseline="30000" dirty="0" err="1">
                <a:solidFill>
                  <a:schemeClr val="tx1"/>
                </a:solidFill>
              </a:rPr>
              <a:t>i</a:t>
            </a:r>
            <a:r>
              <a:rPr lang="en-US" altLang="en-US" sz="2400" baseline="-25000" dirty="0" err="1" smtClean="0">
                <a:solidFill>
                  <a:schemeClr val="tx1"/>
                </a:solidFill>
              </a:rPr>
              <a:t>k</a:t>
            </a:r>
            <a:endParaRPr lang="el-GR" altLang="en-US" sz="24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endParaRPr lang="en-US" altLang="en-US" sz="240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en-US" sz="2400" dirty="0" smtClean="0">
                <a:solidFill>
                  <a:srgbClr val="C00000"/>
                </a:solidFill>
              </a:rPr>
              <a:t>f U g </a:t>
            </a:r>
            <a:r>
              <a:rPr lang="en-US" altLang="en-US" sz="2400" i="1" dirty="0" smtClean="0">
                <a:solidFill>
                  <a:srgbClr val="C00000"/>
                </a:solidFill>
              </a:rPr>
              <a:t>is true at </a:t>
            </a:r>
            <a:r>
              <a:rPr lang="en-US" altLang="en-US" sz="2400" i="1" dirty="0" err="1" smtClean="0">
                <a:solidFill>
                  <a:srgbClr val="C00000"/>
                </a:solidFill>
              </a:rPr>
              <a:t>s</a:t>
            </a:r>
            <a:r>
              <a:rPr lang="en-US" altLang="en-US" sz="2400" i="1" baseline="-25000" dirty="0" err="1" smtClean="0">
                <a:solidFill>
                  <a:srgbClr val="C00000"/>
                </a:solidFill>
              </a:rPr>
              <a:t>i</a:t>
            </a:r>
            <a:r>
              <a:rPr lang="en-US" altLang="en-US" sz="2400" i="1" dirty="0" smtClean="0">
                <a:solidFill>
                  <a:srgbClr val="C00000"/>
                </a:solidFill>
              </a:rPr>
              <a:t> , </a:t>
            </a:r>
            <a:r>
              <a:rPr lang="en-US" altLang="en-US" sz="2400" i="1" dirty="0" err="1" smtClean="0">
                <a:solidFill>
                  <a:srgbClr val="C00000"/>
                </a:solidFill>
              </a:rPr>
              <a:t>iff</a:t>
            </a:r>
            <a:r>
              <a:rPr lang="en-US" altLang="en-US" sz="2400" i="1" dirty="0" smtClean="0">
                <a:solidFill>
                  <a:srgbClr val="C00000"/>
                </a:solidFill>
              </a:rPr>
              <a:t> </a:t>
            </a:r>
            <a:r>
              <a:rPr lang="en-US" altLang="en-US" sz="2400" dirty="0" smtClean="0">
                <a:solidFill>
                  <a:srgbClr val="C00000"/>
                </a:solidFill>
              </a:rPr>
              <a:t>g</a:t>
            </a:r>
            <a:r>
              <a:rPr lang="en-US" altLang="en-US" sz="2400" i="1" dirty="0" smtClean="0">
                <a:solidFill>
                  <a:srgbClr val="C00000"/>
                </a:solidFill>
              </a:rPr>
              <a:t> is provable from some state reachable within k iterations and </a:t>
            </a:r>
            <a:r>
              <a:rPr lang="en-US" altLang="en-US" sz="2400" dirty="0" smtClean="0">
                <a:solidFill>
                  <a:srgbClr val="C00000"/>
                </a:solidFill>
              </a:rPr>
              <a:t>f</a:t>
            </a:r>
            <a:r>
              <a:rPr lang="en-US" altLang="en-US" sz="2400" i="1" dirty="0" smtClean="0">
                <a:solidFill>
                  <a:srgbClr val="C00000"/>
                </a:solidFill>
              </a:rPr>
              <a:t> is provable from all preceding states within k iterations</a:t>
            </a:r>
          </a:p>
          <a:p>
            <a:pPr algn="ctr">
              <a:buFont typeface="Wingdings" pitchFamily="2" charset="2"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[ </a:t>
            </a:r>
            <a:r>
              <a:rPr lang="en-US" altLang="en-US" sz="2400" dirty="0">
                <a:solidFill>
                  <a:schemeClr val="tx1"/>
                </a:solidFill>
              </a:rPr>
              <a:t>f U g ]</a:t>
            </a:r>
            <a:r>
              <a:rPr lang="en-US" altLang="en-US" sz="2400" baseline="-25000" dirty="0" err="1">
                <a:solidFill>
                  <a:schemeClr val="tx1"/>
                </a:solidFill>
              </a:rPr>
              <a:t>i,k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smtClean="0">
                <a:solidFill>
                  <a:schemeClr val="tx1"/>
                </a:solidFill>
              </a:rPr>
              <a:t> = 	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V</a:t>
            </a:r>
            <a:r>
              <a:rPr lang="en-US" altLang="en-US" sz="2400" baseline="-25000" dirty="0" err="1" smtClean="0">
                <a:solidFill>
                  <a:schemeClr val="tx1"/>
                </a:solidFill>
              </a:rPr>
              <a:t>j</a:t>
            </a:r>
            <a:r>
              <a:rPr lang="en-US" altLang="en-US" sz="2400" baseline="-25000" dirty="0" smtClean="0">
                <a:solidFill>
                  <a:schemeClr val="tx1"/>
                </a:solidFill>
              </a:rPr>
              <a:t>=</a:t>
            </a:r>
            <a:r>
              <a:rPr lang="en-US" altLang="en-US" sz="2400" baseline="-25000" dirty="0" err="1" smtClean="0">
                <a:solidFill>
                  <a:schemeClr val="tx1"/>
                </a:solidFill>
              </a:rPr>
              <a:t>i</a:t>
            </a:r>
            <a:r>
              <a:rPr lang="en-US" altLang="en-US" sz="2400" baseline="-25000" dirty="0">
                <a:solidFill>
                  <a:schemeClr val="tx1"/>
                </a:solidFill>
              </a:rPr>
              <a:t>..k</a:t>
            </a:r>
            <a:r>
              <a:rPr lang="en-US" altLang="en-US" sz="2400" dirty="0">
                <a:solidFill>
                  <a:schemeClr val="tx1"/>
                </a:solidFill>
              </a:rPr>
              <a:t>( [ g ]</a:t>
            </a:r>
            <a:r>
              <a:rPr lang="en-US" altLang="en-US" sz="2400" baseline="-25000" dirty="0" err="1">
                <a:solidFill>
                  <a:schemeClr val="tx1"/>
                </a:solidFill>
              </a:rPr>
              <a:t>j,k</a:t>
            </a:r>
            <a:r>
              <a:rPr lang="en-US" altLang="en-US" sz="2400" baseline="-25000" dirty="0">
                <a:solidFill>
                  <a:schemeClr val="tx1"/>
                </a:solidFill>
              </a:rPr>
              <a:t> </a:t>
            </a:r>
            <a:r>
              <a:rPr lang="el-GR" altLang="en-US" sz="2400" dirty="0">
                <a:solidFill>
                  <a:schemeClr val="tx1"/>
                </a:solidFill>
              </a:rPr>
              <a:t>Λ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l-GR" altLang="en-US" sz="2400" dirty="0">
                <a:solidFill>
                  <a:schemeClr val="tx1"/>
                </a:solidFill>
              </a:rPr>
              <a:t>Λ</a:t>
            </a:r>
            <a:r>
              <a:rPr lang="en-US" altLang="en-US" sz="2400" baseline="-25000" dirty="0">
                <a:solidFill>
                  <a:schemeClr val="tx1"/>
                </a:solidFill>
              </a:rPr>
              <a:t>n=i..j-1</a:t>
            </a:r>
            <a:r>
              <a:rPr lang="en-US" altLang="en-US" sz="2400" dirty="0">
                <a:solidFill>
                  <a:schemeClr val="tx1"/>
                </a:solidFill>
              </a:rPr>
              <a:t>[ f ]</a:t>
            </a:r>
            <a:r>
              <a:rPr lang="en-US" altLang="en-US" sz="2400" baseline="-25000" dirty="0" err="1">
                <a:solidFill>
                  <a:schemeClr val="tx1"/>
                </a:solidFill>
              </a:rPr>
              <a:t>n,k</a:t>
            </a:r>
            <a:r>
              <a:rPr lang="en-US" altLang="en-US" sz="2400" dirty="0">
                <a:solidFill>
                  <a:schemeClr val="tx1"/>
                </a:solidFill>
              </a:rPr>
              <a:t>) </a:t>
            </a:r>
            <a:endParaRPr lang="el-GR" altLang="en-US" sz="24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endParaRPr lang="en-US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INTERNATIONAL SUMMER &amp; WINTER TERM, INDIAN INSTITUTE OF TECHNOLOGY KHARAGPUR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285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rmal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hermal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erm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TC101859868[[fn=Thermal]]</Template>
  <TotalTime>1502</TotalTime>
  <Words>661</Words>
  <Application>Microsoft Office PowerPoint</Application>
  <PresentationFormat>On-screen Show (4:3)</PresentationFormat>
  <Paragraphs>127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Narrow</vt:lpstr>
      <vt:lpstr>Calibri</vt:lpstr>
      <vt:lpstr>Symbol</vt:lpstr>
      <vt:lpstr>Wingdings</vt:lpstr>
      <vt:lpstr>Thermal</vt:lpstr>
      <vt:lpstr>BMC: A quick recap</vt:lpstr>
      <vt:lpstr>Example: Priority Arbiter</vt:lpstr>
      <vt:lpstr>Example: Priority Arbiter</vt:lpstr>
      <vt:lpstr>Variables in Temporal Worlds</vt:lpstr>
      <vt:lpstr>Example: Bound=2</vt:lpstr>
      <vt:lpstr>Example: Bound=3</vt:lpstr>
      <vt:lpstr>Formal Methodology</vt:lpstr>
      <vt:lpstr>Translation of LTL to SAT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Hardware-Software Co-Verification</dc:title>
  <dc:creator>pallab</dc:creator>
  <cp:lastModifiedBy>Antonio Bruto da Costa</cp:lastModifiedBy>
  <cp:revision>60</cp:revision>
  <dcterms:created xsi:type="dcterms:W3CDTF">2006-08-16T00:00:00Z</dcterms:created>
  <dcterms:modified xsi:type="dcterms:W3CDTF">2018-02-28T04:23:45Z</dcterms:modified>
</cp:coreProperties>
</file>