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2"/>
  </p:notesMasterIdLst>
  <p:handoutMasterIdLst>
    <p:handoutMasterId r:id="rId73"/>
  </p:handoutMasterIdLst>
  <p:sldIdLst>
    <p:sldId id="281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36" r:id="rId37"/>
    <p:sldId id="319" r:id="rId38"/>
    <p:sldId id="337" r:id="rId39"/>
    <p:sldId id="321" r:id="rId40"/>
    <p:sldId id="338" r:id="rId41"/>
    <p:sldId id="339" r:id="rId42"/>
    <p:sldId id="340" r:id="rId43"/>
    <p:sldId id="325" r:id="rId44"/>
    <p:sldId id="341" r:id="rId45"/>
    <p:sldId id="342" r:id="rId46"/>
    <p:sldId id="343" r:id="rId47"/>
    <p:sldId id="344" r:id="rId48"/>
    <p:sldId id="345" r:id="rId49"/>
    <p:sldId id="347" r:id="rId50"/>
    <p:sldId id="346" r:id="rId51"/>
    <p:sldId id="348" r:id="rId52"/>
    <p:sldId id="349" r:id="rId53"/>
    <p:sldId id="350" r:id="rId54"/>
    <p:sldId id="351" r:id="rId55"/>
    <p:sldId id="352" r:id="rId56"/>
    <p:sldId id="353" r:id="rId57"/>
    <p:sldId id="354" r:id="rId58"/>
    <p:sldId id="355" r:id="rId59"/>
    <p:sldId id="356" r:id="rId60"/>
    <p:sldId id="357" r:id="rId61"/>
    <p:sldId id="376" r:id="rId62"/>
    <p:sldId id="377" r:id="rId63"/>
    <p:sldId id="378" r:id="rId64"/>
    <p:sldId id="367" r:id="rId65"/>
    <p:sldId id="368" r:id="rId66"/>
    <p:sldId id="369" r:id="rId67"/>
    <p:sldId id="370" r:id="rId68"/>
    <p:sldId id="379" r:id="rId69"/>
    <p:sldId id="380" r:id="rId70"/>
    <p:sldId id="381" r:id="rId71"/>
  </p:sldIdLst>
  <p:sldSz cx="12601575" cy="7200900"/>
  <p:notesSz cx="6858000" cy="9144000"/>
  <p:defaultTextStyle>
    <a:defPPr>
      <a:defRPr lang="en-US"/>
    </a:defPPr>
    <a:lvl1pPr marL="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148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68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336600"/>
    <a:srgbClr val="9AD3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103" autoAdjust="0"/>
  </p:normalViewPr>
  <p:slideViewPr>
    <p:cSldViewPr>
      <p:cViewPr varScale="1">
        <p:scale>
          <a:sx n="101" d="100"/>
          <a:sy n="101" d="100"/>
        </p:scale>
        <p:origin x="-702" y="-90"/>
      </p:cViewPr>
      <p:guideLst>
        <p:guide orient="horz" pos="2268"/>
        <p:guide pos="3969"/>
      </p:guideLst>
    </p:cSldViewPr>
  </p:slideViewPr>
  <p:outlineViewPr>
    <p:cViewPr>
      <p:scale>
        <a:sx n="33" d="100"/>
        <a:sy n="33" d="100"/>
      </p:scale>
      <p:origin x="0" y="-49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53E26-51AD-4AC5-9769-88F762CD0BEC}" type="datetimeFigureOut">
              <a:rPr lang="en-US" smtClean="0"/>
              <a:t>13-Oct-17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E8A27-546F-4194-ADF3-88272441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835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936C2-5AB2-4888-815E-534B5DFA1A2B}" type="datetimeFigureOut">
              <a:rPr lang="en-IN" smtClean="0"/>
              <a:t>13-10-2017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5800"/>
            <a:ext cx="6000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6B21A-6754-4A0F-99A2-87145F1C9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852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148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6B21A-6754-4A0F-99A2-87145F1C9FC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741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800850"/>
            <a:ext cx="6757987" cy="400050"/>
          </a:xfrm>
          <a:solidFill>
            <a:srgbClr val="C00000"/>
          </a:solidFill>
          <a:ln>
            <a:noFill/>
          </a:ln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INDIAN INSTITUTE OF TECHNOLOGY KHARAGPUR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1" y="5088636"/>
            <a:ext cx="1334542" cy="21122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8787" y="880110"/>
            <a:ext cx="10347723" cy="120015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500" spc="-9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8787" y="2080260"/>
            <a:ext cx="8562499" cy="720090"/>
          </a:xfrm>
        </p:spPr>
        <p:txBody>
          <a:bodyPr>
            <a:normAutofit/>
          </a:bodyPr>
          <a:lstStyle>
            <a:lvl1pPr marL="0" indent="0" algn="l">
              <a:buNone/>
              <a:defRPr sz="2700" b="1" cap="all" spc="135" baseline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  <a:lvl2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00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54577" y="6800850"/>
            <a:ext cx="1680210" cy="360045"/>
          </a:xfrm>
        </p:spPr>
        <p:txBody>
          <a:bodyPr/>
          <a:lstStyle>
            <a:lvl1pPr>
              <a:defRPr sz="1600"/>
            </a:lvl1pPr>
          </a:lstStyle>
          <a:p>
            <a:fld id="{596343A8-B37A-40BD-B595-FF1C40B4CBF1}" type="datetime1">
              <a:rPr lang="en-US" smtClean="0"/>
              <a:t>13-Oct-17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404674" y="5088636"/>
            <a:ext cx="196901" cy="21122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404674" y="0"/>
            <a:ext cx="196901" cy="5600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11825287" y="6610350"/>
            <a:ext cx="609600" cy="381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1" descr="iit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5" y="6062489"/>
            <a:ext cx="1089512" cy="104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-1" y="0"/>
            <a:ext cx="1334542" cy="5600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EBC4-2E59-4530-8DE5-9206D8253AAB}" type="datetime1">
              <a:rPr lang="en-US" smtClean="0"/>
              <a:t>13-Oct-17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36142" y="288372"/>
            <a:ext cx="2835355" cy="61441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0079" y="288372"/>
            <a:ext cx="8296037" cy="61441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0D5CD-8727-4154-8672-B2CD48ED1D72}" type="datetime1">
              <a:rPr lang="en-US" smtClean="0"/>
              <a:t>13-Oct-17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763346" y="6679169"/>
            <a:ext cx="1847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sz="2100" smtClean="0"/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0" y="0"/>
            <a:ext cx="334730" cy="7200900"/>
          </a:xfrm>
          <a:prstGeom prst="rect">
            <a:avLst/>
          </a:prstGeom>
          <a:solidFill>
            <a:srgbClr val="50009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109074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E4E35-0F5E-4B7F-A4FB-AC762F460883}" type="datetime1">
              <a:rPr lang="en-US" smtClean="0"/>
              <a:t>13-Oct-17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78" y="1520190"/>
            <a:ext cx="10711339" cy="453723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9900" b="0" cap="all" spc="-9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78" y="240031"/>
            <a:ext cx="10711339" cy="1120140"/>
          </a:xfrm>
        </p:spPr>
        <p:txBody>
          <a:bodyPr anchor="b"/>
          <a:lstStyle>
            <a:lvl1pPr marL="0" indent="0">
              <a:buNone/>
              <a:defRPr sz="2300" b="0" cap="all" spc="135" baseline="0">
                <a:solidFill>
                  <a:schemeClr val="tx2"/>
                </a:solidFill>
                <a:latin typeface="+mj-lt"/>
              </a:defRPr>
            </a:lvl1pPr>
            <a:lvl2pPr marL="51435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8D3D-7FBD-4DAC-ADC3-8FB353D305F1}" type="datetime1">
              <a:rPr lang="en-US" smtClean="0"/>
              <a:t>13-Oct-17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47281" y="1653542"/>
            <a:ext cx="4536567" cy="475226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14877" y="1653542"/>
            <a:ext cx="4536567" cy="475226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5ED4-3BB1-4AA5-AB9C-CB823AE6C8D9}" type="datetime1">
              <a:rPr lang="en-US" smtClean="0"/>
              <a:t>13-Oct-17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3080" y="1651406"/>
            <a:ext cx="4536567" cy="671750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13" baseline="0">
                <a:solidFill>
                  <a:schemeClr val="tx1"/>
                </a:solidFill>
                <a:latin typeface="+mj-lt"/>
              </a:defRPr>
            </a:lvl1pPr>
            <a:lvl2pPr marL="514350" indent="0">
              <a:buNone/>
              <a:defRPr sz="2300" b="1"/>
            </a:lvl2pPr>
            <a:lvl3pPr marL="1028700" indent="0">
              <a:buNone/>
              <a:defRPr sz="2000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43080" y="2372334"/>
            <a:ext cx="4536567" cy="403250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19077" y="1651406"/>
            <a:ext cx="4536567" cy="671750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b="0" kern="1200" cap="all" spc="113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14350" indent="0">
              <a:buNone/>
              <a:defRPr sz="2300" b="1"/>
            </a:lvl2pPr>
            <a:lvl3pPr marL="1028700" indent="0">
              <a:buNone/>
              <a:defRPr sz="2000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marL="0" lvl="0" indent="0" algn="l" defTabSz="10287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9077" y="2372334"/>
            <a:ext cx="4536567" cy="403250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D09C-EF16-48BF-BE77-5A3FA7EF69CE}" type="datetime1">
              <a:rPr lang="en-US" smtClean="0"/>
              <a:t>13-Oct-17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6B01-947D-492D-BE30-997D155C95E2}" type="datetime1">
              <a:rPr lang="en-US" smtClean="0"/>
              <a:t>13-Oct-17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A833-3C0E-4486-AA31-292D7AF395F0}" type="datetime1">
              <a:rPr lang="en-US" smtClean="0"/>
              <a:t>13-Oct-17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867" y="1680210"/>
            <a:ext cx="7044631" cy="4704588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79" y="1680210"/>
            <a:ext cx="4145832" cy="4704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514350" indent="0">
              <a:buNone/>
              <a:defRPr sz="1400"/>
            </a:lvl2pPr>
            <a:lvl3pPr marL="1028700" indent="0">
              <a:buNone/>
              <a:defRPr sz="1100"/>
            </a:lvl3pPr>
            <a:lvl4pPr marL="1543050" indent="0">
              <a:buNone/>
              <a:defRPr sz="1000"/>
            </a:lvl4pPr>
            <a:lvl5pPr marL="2057400" indent="0">
              <a:buNone/>
              <a:defRPr sz="1000"/>
            </a:lvl5pPr>
            <a:lvl6pPr marL="2571750" indent="0">
              <a:buNone/>
              <a:defRPr sz="1000"/>
            </a:lvl6pPr>
            <a:lvl7pPr marL="3086100" indent="0">
              <a:buNone/>
              <a:defRPr sz="1000"/>
            </a:lvl7pPr>
            <a:lvl8pPr marL="3600450" indent="0">
              <a:buNone/>
              <a:defRPr sz="1000"/>
            </a:lvl8pPr>
            <a:lvl9pPr marL="41148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73F5-7344-49F0-B8DC-3BFB8DAD5CB1}" type="datetime1">
              <a:rPr lang="en-US" smtClean="0"/>
              <a:t>13-Oct-17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404674" y="5088636"/>
            <a:ext cx="196901" cy="21122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12404334" cy="5088636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600"/>
            </a:lvl1pPr>
            <a:lvl2pPr marL="514350" indent="0">
              <a:buNone/>
              <a:defRPr sz="3200"/>
            </a:lvl2pPr>
            <a:lvl3pPr marL="1028700" indent="0">
              <a:buNone/>
              <a:defRPr sz="2700"/>
            </a:lvl3pPr>
            <a:lvl4pPr marL="1543050" indent="0">
              <a:buNone/>
              <a:defRPr sz="2300"/>
            </a:lvl4pPr>
            <a:lvl5pPr marL="2057400" indent="0">
              <a:buNone/>
              <a:defRPr sz="2300"/>
            </a:lvl5pPr>
            <a:lvl6pPr marL="2571750" indent="0">
              <a:buNone/>
              <a:defRPr sz="2300"/>
            </a:lvl6pPr>
            <a:lvl7pPr marL="3086100" indent="0">
              <a:buNone/>
              <a:defRPr sz="2300"/>
            </a:lvl7pPr>
            <a:lvl8pPr marL="3600450" indent="0">
              <a:buNone/>
              <a:defRPr sz="2300"/>
            </a:lvl8pPr>
            <a:lvl9pPr marL="4114800" indent="0">
              <a:buNone/>
              <a:defRPr sz="23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78" y="6000750"/>
            <a:ext cx="11236405" cy="480060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400"/>
            </a:lvl2pPr>
            <a:lvl3pPr marL="1028700" indent="0">
              <a:buNone/>
              <a:defRPr sz="1100"/>
            </a:lvl3pPr>
            <a:lvl4pPr marL="1543050" indent="0">
              <a:buNone/>
              <a:defRPr sz="1000"/>
            </a:lvl4pPr>
            <a:lvl5pPr marL="2057400" indent="0">
              <a:buNone/>
              <a:defRPr sz="1000"/>
            </a:lvl5pPr>
            <a:lvl6pPr marL="2571750" indent="0">
              <a:buNone/>
              <a:defRPr sz="1000"/>
            </a:lvl6pPr>
            <a:lvl7pPr marL="3086100" indent="0">
              <a:buNone/>
              <a:defRPr sz="1000"/>
            </a:lvl7pPr>
            <a:lvl8pPr marL="3600450" indent="0">
              <a:buNone/>
              <a:defRPr sz="1000"/>
            </a:lvl8pPr>
            <a:lvl9pPr marL="41148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F6CE-1FC5-496A-B168-50AF0C7C939F}" type="datetime1">
              <a:rPr lang="en-US" smtClean="0"/>
              <a:t>13-Oct-17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30078" y="5200650"/>
            <a:ext cx="11236405" cy="80010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404674" y="0"/>
            <a:ext cx="196901" cy="50886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5065" y="160354"/>
            <a:ext cx="11761470" cy="639746"/>
          </a:xfrm>
          <a:prstGeom prst="rect">
            <a:avLst/>
          </a:prstGeom>
        </p:spPr>
        <p:txBody>
          <a:bodyPr vert="horz" lIns="102870" tIns="51435" rIns="102870" bIns="51435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78" y="1120141"/>
            <a:ext cx="11551444" cy="5312331"/>
          </a:xfrm>
          <a:prstGeom prst="rect">
            <a:avLst/>
          </a:prstGeom>
        </p:spPr>
        <p:txBody>
          <a:bodyPr vert="horz" lIns="102870" tIns="51435" rIns="102870" bIns="51435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46168" y="6760846"/>
            <a:ext cx="1680210" cy="360045"/>
          </a:xfrm>
          <a:prstGeom prst="rect">
            <a:avLst/>
          </a:prstGeom>
        </p:spPr>
        <p:txBody>
          <a:bodyPr vert="horz" lIns="102870" tIns="51435" rIns="10287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fld id="{4831B3CD-89D8-40EE-B240-50102FDF5E15}" type="datetime1">
              <a:rPr lang="en-US" smtClean="0"/>
              <a:t>13-Oct-17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0080" y="6800851"/>
            <a:ext cx="7665958" cy="314706"/>
          </a:xfrm>
          <a:prstGeom prst="rect">
            <a:avLst/>
          </a:prstGeom>
        </p:spPr>
        <p:txBody>
          <a:bodyPr vert="horz" lIns="102870" tIns="51435" rIns="102870" bIns="51435" rtlCol="0" anchor="t"/>
          <a:lstStyle>
            <a:lvl1pPr algn="l"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smtClean="0"/>
              <a:t>INDIAN INSTITUTE OF TECHNOLOGY KHARAGPUR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11758303" y="6592657"/>
            <a:ext cx="741426" cy="315040"/>
          </a:xfrm>
          <a:prstGeom prst="rect">
            <a:avLst/>
          </a:prstGeom>
        </p:spPr>
        <p:txBody>
          <a:bodyPr vert="horz" lIns="102870" tIns="51435" rIns="102870" bIns="51435" rtlCol="0" anchor="ctr"/>
          <a:lstStyle>
            <a:lvl1pPr algn="l">
              <a:defRPr sz="2300" b="1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404674" y="0"/>
            <a:ext cx="196901" cy="14401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404674" y="1120140"/>
            <a:ext cx="196901" cy="6080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3335"/>
            <a:ext cx="420053" cy="14401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1120140"/>
            <a:ext cx="420053" cy="6094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1028700" rtl="0" eaLnBrk="1" latinLnBrk="0" hangingPunct="1">
        <a:spcBef>
          <a:spcPct val="0"/>
        </a:spcBef>
        <a:buNone/>
        <a:defRPr sz="4100" b="1" kern="1200" cap="none" spc="-68" baseline="0">
          <a:solidFill>
            <a:schemeClr val="tx2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0" indent="0" algn="l" defTabSz="1028700" rtl="0" eaLnBrk="1" latinLnBrk="0" hangingPunct="1">
        <a:spcBef>
          <a:spcPct val="20000"/>
        </a:spcBef>
        <a:spcAft>
          <a:spcPts val="675"/>
        </a:spcAft>
        <a:buFont typeface="Arial" pitchFamily="34" charset="0"/>
        <a:buNone/>
        <a:defRPr sz="2300" b="1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514350" indent="-205740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300" b="1" kern="1200">
          <a:solidFill>
            <a:srgbClr val="002060"/>
          </a:solidFill>
          <a:latin typeface="Arial Narrow" panose="020B0606020202030204" pitchFamily="34" charset="0"/>
          <a:ea typeface="+mn-ea"/>
          <a:cs typeface="+mn-cs"/>
        </a:defRPr>
      </a:lvl2pPr>
      <a:lvl3pPr marL="128587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300" b="1" kern="1200">
          <a:solidFill>
            <a:srgbClr val="C00000"/>
          </a:solidFill>
          <a:latin typeface="Arial Narrow" panose="020B0606020202030204" pitchFamily="34" charset="0"/>
          <a:ea typeface="+mn-ea"/>
          <a:cs typeface="+mn-cs"/>
        </a:defRPr>
      </a:lvl3pPr>
      <a:lvl4pPr marL="180022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300" b="1" kern="1200">
          <a:solidFill>
            <a:srgbClr val="7030A0"/>
          </a:solidFill>
          <a:latin typeface="Arial Narrow" panose="020B0606020202030204" pitchFamily="34" charset="0"/>
          <a:ea typeface="+mn-ea"/>
          <a:cs typeface="+mn-cs"/>
        </a:defRPr>
      </a:lvl4pPr>
      <a:lvl5pPr marL="231457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300" b="1" kern="120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82892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.microsoft.com/slam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2500" t="10417" r="11718" b="13542"/>
          <a:stretch/>
        </p:blipFill>
        <p:spPr>
          <a:xfrm>
            <a:off x="2490787" y="1266018"/>
            <a:ext cx="6250929" cy="4824151"/>
          </a:xfrm>
          <a:prstGeom prst="rect">
            <a:avLst/>
          </a:prstGeom>
        </p:spPr>
      </p:pic>
      <p:pic>
        <p:nvPicPr>
          <p:cNvPr id="16" name="Picture 2" descr="C:\Users\pallab\AppData\Local\Microsoft\Windows\Temporary Internet Files\Content.IE5\OEIN5CGV\2215654003_df7bcd5fc6_z[1]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" y="1643453"/>
            <a:ext cx="3015729" cy="226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0188" y="38100"/>
            <a:ext cx="10820399" cy="1200150"/>
          </a:xfrm>
        </p:spPr>
        <p:txBody>
          <a:bodyPr/>
          <a:lstStyle/>
          <a:p>
            <a:r>
              <a:rPr lang="en-IN" sz="3600" dirty="0" smtClean="0"/>
              <a:t>Principles of Cyber-Physical Systems: Software Verification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1999" y="5825790"/>
            <a:ext cx="4844788" cy="811761"/>
          </a:xfrm>
          <a:prstGeom prst="rect">
            <a:avLst/>
          </a:prstGeom>
          <a:noFill/>
        </p:spPr>
        <p:txBody>
          <a:bodyPr wrap="none" lIns="102870" tIns="51435" rIns="102870" bIns="51435" rtlCol="0">
            <a:spAutoFit/>
          </a:bodyPr>
          <a:lstStyle/>
          <a:p>
            <a:r>
              <a:rPr lang="en-US" sz="2300" b="1" dirty="0">
                <a:latin typeface="Arial Narrow" panose="020B0606020202030204" pitchFamily="34" charset="0"/>
              </a:rPr>
              <a:t>Pallab </a:t>
            </a:r>
            <a:r>
              <a:rPr lang="en-US" sz="2300" b="1" dirty="0" smtClean="0">
                <a:latin typeface="Arial Narrow" panose="020B0606020202030204" pitchFamily="34" charset="0"/>
              </a:rPr>
              <a:t>Dasgupta, </a:t>
            </a:r>
          </a:p>
          <a:p>
            <a:r>
              <a:rPr lang="en-US" sz="2300" b="1" dirty="0" smtClean="0">
                <a:latin typeface="Arial Narrow" panose="020B0606020202030204" pitchFamily="34" charset="0"/>
              </a:rPr>
              <a:t>Professor, Dept</a:t>
            </a:r>
            <a:r>
              <a:rPr lang="en-US" sz="2300" b="1" dirty="0">
                <a:latin typeface="Arial Narrow" panose="020B0606020202030204" pitchFamily="34" charset="0"/>
              </a:rPr>
              <a:t>. of Computer </a:t>
            </a:r>
            <a:r>
              <a:rPr lang="en-US" sz="2300" b="1" dirty="0" err="1">
                <a:latin typeface="Arial Narrow" panose="020B0606020202030204" pitchFamily="34" charset="0"/>
              </a:rPr>
              <a:t>Sc</a:t>
            </a:r>
            <a:r>
              <a:rPr lang="en-US" sz="2300" b="1" dirty="0">
                <a:latin typeface="Arial Narrow" panose="020B0606020202030204" pitchFamily="34" charset="0"/>
              </a:rPr>
              <a:t> &amp; </a:t>
            </a:r>
            <a:r>
              <a:rPr lang="en-US" sz="2300" b="1" dirty="0" err="1" smtClean="0">
                <a:latin typeface="Arial Narrow" panose="020B0606020202030204" pitchFamily="34" charset="0"/>
              </a:rPr>
              <a:t>Engg</a:t>
            </a:r>
            <a:endParaRPr lang="en-US" sz="2300" b="1" dirty="0" smtClean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58498" y="5810250"/>
            <a:ext cx="179848" cy="817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spcCol="0"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50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Reminder Abstract Interpretation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786753"/>
              </p:ext>
            </p:extLst>
          </p:nvPr>
        </p:nvGraphicFramePr>
        <p:xfrm>
          <a:off x="2100262" y="1741170"/>
          <a:ext cx="840105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1050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u="none" strike="noStrike" kern="1200" baseline="0" dirty="0" smtClean="0">
                          <a:solidFill>
                            <a:schemeClr val="lt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Abstract Domain</a:t>
                      </a:r>
                      <a:endParaRPr lang="en-US" sz="2400" b="1" dirty="0">
                        <a:latin typeface="Arial Narrow" pitchFamily="34" charset="0"/>
                      </a:endParaRPr>
                    </a:p>
                  </a:txBody>
                  <a:tcPr anchor="ctr"/>
                </a:tc>
              </a:tr>
              <a:tr h="11582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u="none" strike="noStrike" kern="1200" baseline="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Approximate representation of</a:t>
                      </a:r>
                    </a:p>
                    <a:p>
                      <a:pPr algn="ctr"/>
                      <a:r>
                        <a:rPr lang="en-US" sz="2400" b="1" i="0" u="none" strike="noStrike" kern="1200" baseline="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sets of concrete values</a:t>
                      </a:r>
                      <a:endParaRPr lang="en-US" sz="2400" b="1" dirty="0">
                        <a:latin typeface="Arial Narrow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7" y="4286250"/>
            <a:ext cx="3062288" cy="1758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2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Predicate Abstraction as Abstract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q"/>
            </a:pPr>
            <a:r>
              <a:rPr lang="en-US" b="0" dirty="0"/>
              <a:t>We are given a set of predicates over </a:t>
            </a:r>
            <a:r>
              <a:rPr lang="en-US" b="0" dirty="0" smtClean="0"/>
              <a:t>S, denoted by </a:t>
            </a:r>
            <a:r>
              <a:rPr lang="el-GR" b="0" dirty="0" smtClean="0"/>
              <a:t>π</a:t>
            </a:r>
            <a:r>
              <a:rPr lang="en-US" b="0" baseline="-25000" dirty="0" smtClean="0"/>
              <a:t>1</a:t>
            </a:r>
            <a:r>
              <a:rPr lang="en-US" b="0" dirty="0" smtClean="0"/>
              <a:t>, …. , </a:t>
            </a:r>
            <a:r>
              <a:rPr lang="el-GR" b="0" dirty="0" smtClean="0"/>
              <a:t>π</a:t>
            </a:r>
            <a:r>
              <a:rPr lang="en-US" b="0" baseline="-25000" dirty="0" smtClean="0"/>
              <a:t>n</a:t>
            </a:r>
            <a:endParaRPr lang="en-US" b="0" baseline="-2500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b="0" dirty="0" smtClean="0"/>
              <a:t>An </a:t>
            </a:r>
            <a:r>
              <a:rPr lang="en-US" b="0" dirty="0"/>
              <a:t>abstract state is a valuation of the predicates:</a:t>
            </a:r>
          </a:p>
          <a:p>
            <a:pPr marL="1543050" lvl="3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Ŝ =</a:t>
            </a:r>
            <a:r>
              <a:rPr lang="en-US" sz="2400" dirty="0">
                <a:solidFill>
                  <a:schemeClr val="tx1"/>
                </a:solidFill>
                <a:latin typeface="MSBM1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MSBM10"/>
              </a:rPr>
              <a:t>B</a:t>
            </a:r>
            <a:r>
              <a:rPr lang="en-US" baseline="50000" dirty="0" err="1" smtClean="0">
                <a:solidFill>
                  <a:schemeClr val="tx1"/>
                </a:solidFill>
              </a:rPr>
              <a:t>n</a:t>
            </a:r>
            <a:endParaRPr lang="en-US" baseline="50000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b="0" dirty="0" smtClean="0"/>
              <a:t>The </a:t>
            </a:r>
            <a:r>
              <a:rPr lang="en-US" b="0" dirty="0"/>
              <a:t>abstraction function:</a:t>
            </a:r>
          </a:p>
          <a:p>
            <a:pPr marL="1028700" lvl="2" indent="0">
              <a:buNone/>
            </a:pPr>
            <a:r>
              <a:rPr lang="el-GR" dirty="0" smtClean="0">
                <a:solidFill>
                  <a:schemeClr val="tx1"/>
                </a:solidFill>
              </a:rPr>
              <a:t>α</a:t>
            </a:r>
            <a:r>
              <a:rPr lang="en-US" dirty="0" smtClean="0">
                <a:solidFill>
                  <a:schemeClr val="tx1"/>
                </a:solidFill>
              </a:rPr>
              <a:t>(s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smtClean="0">
                <a:solidFill>
                  <a:schemeClr val="tx1"/>
                </a:solidFill>
              </a:rPr>
              <a:t>= &lt; </a:t>
            </a:r>
            <a:r>
              <a:rPr lang="el-GR" dirty="0" smtClean="0">
                <a:solidFill>
                  <a:schemeClr val="tx1"/>
                </a:solidFill>
              </a:rPr>
              <a:t>π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(s) , … ,  </a:t>
            </a:r>
            <a:r>
              <a:rPr lang="el-GR" dirty="0" smtClean="0">
                <a:solidFill>
                  <a:schemeClr val="tx1"/>
                </a:solidFill>
              </a:rPr>
              <a:t>π</a:t>
            </a:r>
            <a:r>
              <a:rPr lang="en-US" baseline="-25000" dirty="0" smtClean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(s) &gt;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Predicate Abstraction: the Basic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078" y="1120141"/>
            <a:ext cx="11551444" cy="727709"/>
          </a:xfrm>
        </p:spPr>
        <p:txBody>
          <a:bodyPr/>
          <a:lstStyle/>
          <a:p>
            <a:pPr marL="342900" indent="-342900">
              <a:buFont typeface="Wingdings" pitchFamily="2" charset="2"/>
              <a:buChar char="q"/>
            </a:pPr>
            <a:r>
              <a:rPr lang="en-US" dirty="0"/>
              <a:t>Concrete states over variables x, y: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7" y="1695450"/>
            <a:ext cx="6162675" cy="3785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5787" y="5480965"/>
            <a:ext cx="1165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b="1" dirty="0"/>
              <a:t>Predicates:</a:t>
            </a:r>
          </a:p>
          <a:p>
            <a:pPr marL="857250" lvl="1" indent="-342900">
              <a:buFont typeface="Wingdings" pitchFamily="2" charset="2"/>
              <a:buChar char="§"/>
            </a:pPr>
            <a:r>
              <a:rPr lang="en-US" b="1" dirty="0"/>
              <a:t>p1 </a:t>
            </a:r>
            <a:r>
              <a:rPr lang="en-US" b="1" dirty="0" smtClean="0"/>
              <a:t>&lt; == &gt; </a:t>
            </a:r>
            <a:r>
              <a:rPr lang="en-US" b="1" dirty="0"/>
              <a:t>x &gt; y</a:t>
            </a:r>
          </a:p>
          <a:p>
            <a:pPr marL="857250" lvl="1" indent="-342900">
              <a:buFont typeface="Wingdings" pitchFamily="2" charset="2"/>
              <a:buChar char="§"/>
            </a:pPr>
            <a:r>
              <a:rPr lang="en-US" b="1" dirty="0"/>
              <a:t>p2 </a:t>
            </a:r>
            <a:r>
              <a:rPr lang="en-US" b="1" dirty="0" smtClean="0"/>
              <a:t>&lt; == &gt; </a:t>
            </a:r>
            <a:r>
              <a:rPr lang="en-US" b="1" dirty="0"/>
              <a:t>y =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1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7" y="1552575"/>
            <a:ext cx="6162675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Predicate Abstraction: the Basic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078" y="1120141"/>
            <a:ext cx="11551444" cy="727709"/>
          </a:xfrm>
        </p:spPr>
        <p:txBody>
          <a:bodyPr/>
          <a:lstStyle/>
          <a:p>
            <a:pPr marL="342900" indent="-342900">
              <a:buFont typeface="Wingdings" pitchFamily="2" charset="2"/>
              <a:buChar char="q"/>
            </a:pPr>
            <a:r>
              <a:rPr lang="en-US" dirty="0"/>
              <a:t>Concrete states over variables x, y: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5787" y="5480965"/>
            <a:ext cx="5562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b="1" dirty="0"/>
              <a:t>Predicates:</a:t>
            </a:r>
          </a:p>
          <a:p>
            <a:pPr marL="857250" lvl="1" indent="-342900">
              <a:buFont typeface="Wingdings" pitchFamily="2" charset="2"/>
              <a:buChar char="§"/>
            </a:pPr>
            <a:r>
              <a:rPr lang="en-US" b="1" dirty="0"/>
              <a:t>p1 </a:t>
            </a:r>
            <a:r>
              <a:rPr lang="en-US" b="1" dirty="0" smtClean="0"/>
              <a:t>&lt; == &gt; </a:t>
            </a:r>
            <a:r>
              <a:rPr lang="en-US" b="1" dirty="0"/>
              <a:t>x &gt; y</a:t>
            </a:r>
          </a:p>
          <a:p>
            <a:pPr marL="857250" lvl="1" indent="-342900">
              <a:buFont typeface="Wingdings" pitchFamily="2" charset="2"/>
              <a:buChar char="§"/>
            </a:pPr>
            <a:r>
              <a:rPr lang="en-US" b="1" dirty="0"/>
              <a:t>p2 </a:t>
            </a:r>
            <a:r>
              <a:rPr lang="en-US" b="1" dirty="0" smtClean="0"/>
              <a:t>&lt; == &gt; </a:t>
            </a:r>
            <a:r>
              <a:rPr lang="en-US" b="1" dirty="0"/>
              <a:t>y = 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48587" y="5805785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Narrow" pitchFamily="34" charset="0"/>
              </a:rPr>
              <a:t>Abstract Transitions?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8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Existential Abstraction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2190750"/>
            <a:ext cx="989647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4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Minimal Existential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078" y="1120141"/>
            <a:ext cx="11551444" cy="651509"/>
          </a:xfrm>
        </p:spPr>
        <p:txBody>
          <a:bodyPr/>
          <a:lstStyle/>
          <a:p>
            <a:pPr marL="342900" indent="-342900">
              <a:buFont typeface="Wingdings" pitchFamily="2" charset="2"/>
              <a:buChar char="q"/>
            </a:pPr>
            <a:r>
              <a:rPr lang="en-US" dirty="0"/>
              <a:t>There are obviously many choices for an existential </a:t>
            </a:r>
            <a:r>
              <a:rPr lang="en-US" dirty="0" smtClean="0"/>
              <a:t>abstraction for </a:t>
            </a:r>
            <a:r>
              <a:rPr lang="en-US" dirty="0"/>
              <a:t>a given </a:t>
            </a:r>
            <a:r>
              <a:rPr lang="el-GR" dirty="0" smtClean="0"/>
              <a:t>α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2181225"/>
            <a:ext cx="99060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14387" y="5429250"/>
            <a:ext cx="1097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b="1" dirty="0">
                <a:latin typeface="Arial Narrow" pitchFamily="34" charset="0"/>
              </a:rPr>
              <a:t>This is the most precise existential abstraction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9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Abstracting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q"/>
            </a:pPr>
            <a:r>
              <a:rPr lang="en-US" dirty="0"/>
              <a:t>Reminder: we are using</a:t>
            </a:r>
          </a:p>
          <a:p>
            <a:pPr marL="857250" lvl="1" indent="-342900">
              <a:buFont typeface="Wingdings" pitchFamily="2" charset="2"/>
              <a:buChar char="§"/>
            </a:pPr>
            <a:r>
              <a:rPr lang="en-US" dirty="0" smtClean="0"/>
              <a:t>a </a:t>
            </a:r>
            <a:r>
              <a:rPr lang="en-US" dirty="0"/>
              <a:t>set of atomic propositions (predicates) A, and</a:t>
            </a:r>
          </a:p>
          <a:p>
            <a:pPr marL="857250" lvl="1" indent="-342900">
              <a:buFont typeface="Wingdings" pitchFamily="2" charset="2"/>
              <a:buChar char="§"/>
            </a:pPr>
            <a:r>
              <a:rPr lang="en-US" dirty="0" smtClean="0"/>
              <a:t>a </a:t>
            </a:r>
            <a:r>
              <a:rPr lang="en-US" dirty="0"/>
              <a:t>state-</a:t>
            </a:r>
            <a:r>
              <a:rPr lang="en-US" dirty="0" err="1"/>
              <a:t>labelling</a:t>
            </a:r>
            <a:r>
              <a:rPr lang="en-US" dirty="0"/>
              <a:t> function L : S </a:t>
            </a:r>
            <a:r>
              <a:rPr lang="en-US" dirty="0" smtClean="0"/>
              <a:t>=&gt; </a:t>
            </a:r>
            <a:r>
              <a:rPr lang="en-US" dirty="0"/>
              <a:t>P(A)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/>
              <a:t>in order to define the meaning of propositions in our </a:t>
            </a:r>
            <a:r>
              <a:rPr lang="en-US" dirty="0" smtClean="0"/>
              <a:t>properties.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7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Abstracting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Wingdings" pitchFamily="2" charset="2"/>
                  <a:buChar char="q"/>
                </a:pPr>
                <a:r>
                  <a:rPr lang="en-US" dirty="0" smtClean="0"/>
                  <a:t>We define an abstract version of it as follows:</a:t>
                </a:r>
              </a:p>
              <a:p>
                <a:pPr marL="857250" lvl="1" indent="-342900">
                  <a:buFont typeface="Wingdings" pitchFamily="2" charset="2"/>
                  <a:buChar char="§"/>
                </a:pPr>
                <a:r>
                  <a:rPr lang="en-US" dirty="0" smtClean="0"/>
                  <a:t>First </a:t>
                </a:r>
                <a:r>
                  <a:rPr lang="en-US" dirty="0"/>
                  <a:t>of all, the negations are pushed into the </a:t>
                </a:r>
                <a:r>
                  <a:rPr lang="en-US" dirty="0" smtClean="0"/>
                  <a:t>atomic propositions</a:t>
                </a:r>
                <a:r>
                  <a:rPr lang="en-US" dirty="0"/>
                  <a:t>.</a:t>
                </a:r>
              </a:p>
              <a:p>
                <a:pPr lvl="1" indent="0">
                  <a:buNone/>
                </a:pPr>
                <a:r>
                  <a:rPr lang="en-US" dirty="0" smtClean="0"/>
                  <a:t>     E.g</a:t>
                </a:r>
                <a:r>
                  <a:rPr lang="en-US" dirty="0"/>
                  <a:t>., we will have</a:t>
                </a:r>
              </a:p>
              <a:p>
                <a:pPr marL="1080135" lvl="2" indent="0">
                  <a:buNone/>
                </a:pPr>
                <a:r>
                  <a:rPr lang="en-US" sz="2800" dirty="0" smtClean="0"/>
                  <a:t>	x  =  0 </a:t>
                </a:r>
                <a14:m>
                  <m:oMath xmlns:m="http://schemas.openxmlformats.org/officeDocument/2006/math">
                    <m:r>
                      <a:rPr lang="en-US" sz="4400" b="1" i="0" smtClean="0">
                        <a:latin typeface="Cambria Math"/>
                      </a:rPr>
                      <m:t> </m:t>
                    </m:r>
                    <m:r>
                      <a:rPr lang="az-Cyrl-AZ" sz="4400" b="1" i="0" smtClean="0">
                        <a:latin typeface="Cambria Math"/>
                      </a:rPr>
                      <m:t>є</m:t>
                    </m:r>
                  </m:oMath>
                </a14:m>
                <a:r>
                  <a:rPr lang="en-US" sz="2800" dirty="0" smtClean="0"/>
                  <a:t>  A	</a:t>
                </a:r>
              </a:p>
              <a:p>
                <a:pPr marL="1080135" lvl="2" indent="0">
                  <a:buNone/>
                </a:pPr>
                <a:r>
                  <a:rPr lang="en-US" sz="2800" dirty="0" smtClean="0"/>
                  <a:t>	      and</a:t>
                </a:r>
              </a:p>
              <a:p>
                <a:pPr marL="1080135" lvl="2" indent="0">
                  <a:buNone/>
                </a:pPr>
                <a:r>
                  <a:rPr lang="pt-BR" sz="2800" dirty="0" smtClean="0"/>
                  <a:t>	x  !=  </a:t>
                </a:r>
                <a:r>
                  <a:rPr lang="pt-BR" sz="2800" dirty="0"/>
                  <a:t>0 </a:t>
                </a:r>
                <a14:m>
                  <m:oMath xmlns:m="http://schemas.openxmlformats.org/officeDocument/2006/math">
                    <m:r>
                      <a:rPr lang="en-US" sz="4400" b="1" i="0" smtClean="0">
                        <a:latin typeface="Cambria Math"/>
                      </a:rPr>
                      <m:t> </m:t>
                    </m:r>
                    <m:r>
                      <a:rPr lang="az-Cyrl-AZ" sz="4400" b="1" i="1">
                        <a:latin typeface="Cambria Math"/>
                      </a:rPr>
                      <m:t>є</m:t>
                    </m:r>
                  </m:oMath>
                </a14:m>
                <a:r>
                  <a:rPr lang="pt-BR" sz="2800" dirty="0"/>
                  <a:t> </a:t>
                </a:r>
                <a:r>
                  <a:rPr lang="pt-BR" sz="2800" dirty="0" smtClean="0"/>
                  <a:t> A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5" t="-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1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Abstracting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078" y="1120141"/>
            <a:ext cx="11551444" cy="651509"/>
          </a:xfrm>
        </p:spPr>
        <p:txBody>
          <a:bodyPr>
            <a:no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dirty="0"/>
              <a:t>An abstract state </a:t>
            </a:r>
            <a:r>
              <a:rPr lang="en-US" sz="2400" dirty="0" smtClean="0"/>
              <a:t>ŝ </a:t>
            </a:r>
            <a:r>
              <a:rPr lang="en-US" sz="2400" dirty="0"/>
              <a:t>is </a:t>
            </a:r>
            <a:r>
              <a:rPr lang="en-US" sz="2400" dirty="0" err="1"/>
              <a:t>labelled</a:t>
            </a:r>
            <a:r>
              <a:rPr lang="en-US" sz="2400" dirty="0"/>
              <a:t> with </a:t>
            </a:r>
            <a:r>
              <a:rPr lang="en-US" sz="2400" dirty="0" smtClean="0"/>
              <a:t>a </a:t>
            </a:r>
            <a:r>
              <a:rPr lang="az-Cyrl-AZ" sz="2400" dirty="0" smtClean="0"/>
              <a:t>є</a:t>
            </a:r>
            <a:r>
              <a:rPr lang="en-US" sz="2400" dirty="0" smtClean="0"/>
              <a:t> A,</a:t>
            </a:r>
          </a:p>
          <a:p>
            <a:pPr marL="308610" lvl="1" indent="0">
              <a:buNone/>
            </a:pPr>
            <a:r>
              <a:rPr lang="en-US" sz="2400" dirty="0" err="1" smtClean="0"/>
              <a:t>iff</a:t>
            </a:r>
            <a:r>
              <a:rPr lang="en-US" sz="2400" dirty="0" smtClean="0"/>
              <a:t> </a:t>
            </a:r>
            <a:r>
              <a:rPr lang="en-US" sz="2400" dirty="0"/>
              <a:t>all of </a:t>
            </a:r>
            <a:r>
              <a:rPr lang="en-US" sz="2400" dirty="0" smtClean="0"/>
              <a:t>the corresponding </a:t>
            </a:r>
            <a:r>
              <a:rPr lang="en-US" sz="2400" dirty="0"/>
              <a:t>concrete states are </a:t>
            </a:r>
            <a:r>
              <a:rPr lang="en-US" sz="2400" dirty="0" err="1"/>
              <a:t>labelled</a:t>
            </a:r>
            <a:r>
              <a:rPr lang="en-US" sz="2400" dirty="0"/>
              <a:t> with a.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7" y="2305050"/>
            <a:ext cx="5938838" cy="646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14387" y="3295650"/>
            <a:ext cx="1005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b="1" dirty="0">
                <a:latin typeface="Arial Narrow" pitchFamily="34" charset="0"/>
              </a:rPr>
              <a:t>This also means that an abstract state may have </a:t>
            </a:r>
            <a:r>
              <a:rPr lang="en-US" sz="2400" b="1" dirty="0" smtClean="0">
                <a:latin typeface="Arial Narrow" pitchFamily="34" charset="0"/>
              </a:rPr>
              <a:t>neither the </a:t>
            </a:r>
            <a:r>
              <a:rPr lang="en-US" sz="2400" b="1" dirty="0">
                <a:latin typeface="Arial Narrow" pitchFamily="34" charset="0"/>
              </a:rPr>
              <a:t>label x = 0 nor the label </a:t>
            </a:r>
            <a:r>
              <a:rPr lang="en-US" sz="2400" b="1" dirty="0" smtClean="0">
                <a:latin typeface="Arial Narrow" pitchFamily="34" charset="0"/>
              </a:rPr>
              <a:t>x!= </a:t>
            </a:r>
            <a:r>
              <a:rPr lang="en-US" sz="2400" b="1" dirty="0">
                <a:latin typeface="Arial Narrow" pitchFamily="34" charset="0"/>
              </a:rPr>
              <a:t>0 – this may happen if </a:t>
            </a:r>
            <a:r>
              <a:rPr lang="en-US" sz="2400" b="1" dirty="0" smtClean="0">
                <a:latin typeface="Arial Narrow" pitchFamily="34" charset="0"/>
              </a:rPr>
              <a:t>it concretizes </a:t>
            </a:r>
            <a:r>
              <a:rPr lang="en-US" sz="2400" b="1" dirty="0">
                <a:latin typeface="Arial Narrow" pitchFamily="34" charset="0"/>
              </a:rPr>
              <a:t>to concrete states with different labels!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2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Conservative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078" y="1120141"/>
            <a:ext cx="11551444" cy="651509"/>
          </a:xfrm>
        </p:spPr>
        <p:txBody>
          <a:bodyPr/>
          <a:lstStyle/>
          <a:p>
            <a:pPr marL="342900" indent="-342900">
              <a:buFont typeface="Wingdings" pitchFamily="2" charset="2"/>
              <a:buChar char="q"/>
            </a:pPr>
            <a:r>
              <a:rPr lang="en-US" dirty="0"/>
              <a:t>The keystone is that existential abstraction is conservative </a:t>
            </a:r>
            <a:r>
              <a:rPr lang="en-US" dirty="0" smtClean="0"/>
              <a:t>for certain </a:t>
            </a:r>
            <a:r>
              <a:rPr lang="en-US" dirty="0"/>
              <a:t>properties: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7" y="1771650"/>
            <a:ext cx="8996363" cy="2921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1987" y="5048250"/>
            <a:ext cx="1112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b="1" dirty="0"/>
              <a:t>We say that an existential abstraction is conservative for </a:t>
            </a:r>
            <a:r>
              <a:rPr lang="en-US" b="1" dirty="0" smtClean="0"/>
              <a:t>CTL* properties</a:t>
            </a:r>
            <a:r>
              <a:rPr lang="en-US" b="1" dirty="0"/>
              <a:t>. The same result can b</a:t>
            </a:r>
            <a:r>
              <a:rPr lang="en-US" b="1" dirty="0" smtClean="0"/>
              <a:t>e </a:t>
            </a:r>
            <a:r>
              <a:rPr lang="en-US" b="1" dirty="0"/>
              <a:t>obtained for LTL </a:t>
            </a:r>
            <a:r>
              <a:rPr lang="en-US" b="1" dirty="0" smtClean="0"/>
              <a:t>properties. 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b="1" dirty="0" smtClean="0"/>
              <a:t>The </a:t>
            </a:r>
            <a:r>
              <a:rPr lang="en-US" b="1" dirty="0"/>
              <a:t>proof uses the lemma and is by induction on the </a:t>
            </a:r>
            <a:r>
              <a:rPr lang="en-US" b="1" dirty="0" smtClean="0"/>
              <a:t>structure of  .The </a:t>
            </a:r>
            <a:r>
              <a:rPr lang="en-US" b="1" dirty="0"/>
              <a:t>converse usually does not </a:t>
            </a:r>
            <a:r>
              <a:rPr lang="en-US" b="1" dirty="0" smtClean="0"/>
              <a:t>hold.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7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5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mtClean="0"/>
              <a:t>Software Verification</a:t>
            </a:r>
          </a:p>
        </p:txBody>
      </p:sp>
      <p:sp>
        <p:nvSpPr>
          <p:cNvPr id="2535427" name="Rectangle 3"/>
          <p:cNvSpPr>
            <a:spLocks noGrp="1" noChangeArrowheads="1"/>
          </p:cNvSpPr>
          <p:nvPr>
            <p:ph idx="1"/>
          </p:nvPr>
        </p:nvSpPr>
        <p:spPr>
          <a:xfrm>
            <a:off x="630078" y="1336119"/>
            <a:ext cx="11551444" cy="531233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en-US" dirty="0"/>
              <a:t>Is a software program free from bugs?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buFont typeface="Arial" charset="0"/>
              <a:buChar char="■"/>
              <a:defRPr/>
            </a:pPr>
            <a:r>
              <a:rPr lang="en-US" altLang="en-US" dirty="0"/>
              <a:t>What kind of bugs?</a:t>
            </a:r>
          </a:p>
          <a:p>
            <a:pPr lvl="2">
              <a:lnSpc>
                <a:spcPct val="125000"/>
              </a:lnSpc>
              <a:spcBef>
                <a:spcPts val="0"/>
              </a:spcBef>
              <a:buFont typeface="Arial" charset="0"/>
              <a:buChar char="●"/>
              <a:defRPr/>
            </a:pPr>
            <a:r>
              <a:rPr lang="en-US" altLang="en-US" dirty="0"/>
              <a:t>Lint checking – Divide by zero, Variable values going out of range</a:t>
            </a:r>
          </a:p>
          <a:p>
            <a:pPr lvl="2">
              <a:lnSpc>
                <a:spcPct val="125000"/>
              </a:lnSpc>
              <a:spcBef>
                <a:spcPts val="0"/>
              </a:spcBef>
              <a:buFont typeface="Arial" charset="0"/>
              <a:buChar char="●"/>
              <a:defRPr/>
            </a:pPr>
            <a:r>
              <a:rPr lang="en-US" altLang="en-US" dirty="0"/>
              <a:t>User specified bugs – Assertions</a:t>
            </a:r>
          </a:p>
          <a:p>
            <a:pPr>
              <a:spcBef>
                <a:spcPts val="0"/>
              </a:spcBef>
              <a:defRPr/>
            </a:pPr>
            <a:endParaRPr lang="en-US" altLang="en-US" dirty="0" smtClean="0"/>
          </a:p>
          <a:p>
            <a:pPr>
              <a:spcBef>
                <a:spcPts val="0"/>
              </a:spcBef>
              <a:defRPr/>
            </a:pPr>
            <a:r>
              <a:rPr lang="en-US" altLang="en-US" dirty="0" smtClean="0"/>
              <a:t>Challenges</a:t>
            </a:r>
            <a:r>
              <a:rPr lang="en-US" altLang="en-US" dirty="0"/>
              <a:t>: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buFont typeface="Arial" charset="0"/>
              <a:buChar char="■"/>
              <a:defRPr/>
            </a:pPr>
            <a:r>
              <a:rPr lang="en-US" altLang="en-US" dirty="0"/>
              <a:t>Real valued variables</a:t>
            </a:r>
          </a:p>
          <a:p>
            <a:pPr lvl="2">
              <a:lnSpc>
                <a:spcPct val="125000"/>
              </a:lnSpc>
              <a:spcBef>
                <a:spcPts val="0"/>
              </a:spcBef>
              <a:buFont typeface="Arial" charset="0"/>
              <a:buChar char="●"/>
              <a:defRPr/>
            </a:pPr>
            <a:r>
              <a:rPr lang="en-US" altLang="en-US" dirty="0"/>
              <a:t>Huge state space if we have to consider all values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buFont typeface="Arial" charset="0"/>
              <a:buChar char="■"/>
              <a:defRPr/>
            </a:pPr>
            <a:r>
              <a:rPr lang="en-US" altLang="en-US" dirty="0"/>
              <a:t>Size of the program is much smaller than the number of paths to be explored</a:t>
            </a:r>
          </a:p>
          <a:p>
            <a:pPr lvl="2">
              <a:lnSpc>
                <a:spcPct val="125000"/>
              </a:lnSpc>
              <a:spcBef>
                <a:spcPts val="0"/>
              </a:spcBef>
              <a:buFont typeface="Arial" charset="0"/>
              <a:buChar char="●"/>
              <a:defRPr/>
            </a:pPr>
            <a:r>
              <a:rPr lang="en-US" altLang="en-US" dirty="0" err="1"/>
              <a:t>Branchings</a:t>
            </a:r>
            <a:r>
              <a:rPr lang="en-US" altLang="en-US" dirty="0"/>
              <a:t>, Loops</a:t>
            </a:r>
          </a:p>
          <a:p>
            <a:pPr>
              <a:spcBef>
                <a:spcPts val="0"/>
              </a:spcBef>
              <a:defRPr/>
            </a:pPr>
            <a:endParaRPr lang="en-US" altLang="en-US" dirty="0" smtClean="0">
              <a:solidFill>
                <a:schemeClr val="hlink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altLang="en-US" dirty="0" smtClean="0"/>
              <a:t>We </a:t>
            </a:r>
            <a:r>
              <a:rPr lang="en-US" altLang="en-US" dirty="0"/>
              <a:t>need to extract an abstract state machine from a program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7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5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5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5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5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5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542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Conservative Abstraction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7" y="2609850"/>
            <a:ext cx="8686800" cy="961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9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96244" y="2536442"/>
            <a:ext cx="1732283" cy="2967564"/>
          </a:xfrm>
          <a:custGeom>
            <a:avLst/>
            <a:gdLst/>
            <a:ahLst/>
            <a:cxnLst/>
            <a:rect l="l" t="t" r="r" b="b"/>
            <a:pathLst>
              <a:path w="633730" h="1426210">
                <a:moveTo>
                  <a:pt x="0" y="1425606"/>
                </a:moveTo>
                <a:lnTo>
                  <a:pt x="0" y="0"/>
                </a:lnTo>
                <a:lnTo>
                  <a:pt x="633597" y="0"/>
                </a:lnTo>
                <a:lnTo>
                  <a:pt x="633597" y="1425606"/>
                </a:lnTo>
                <a:lnTo>
                  <a:pt x="0" y="1425606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61177" y="4184402"/>
            <a:ext cx="3898504" cy="1318624"/>
          </a:xfrm>
          <a:custGeom>
            <a:avLst/>
            <a:gdLst/>
            <a:ahLst/>
            <a:cxnLst/>
            <a:rect l="l" t="t" r="r" b="b"/>
            <a:pathLst>
              <a:path w="1426210" h="633730">
                <a:moveTo>
                  <a:pt x="0" y="633597"/>
                </a:moveTo>
                <a:lnTo>
                  <a:pt x="0" y="0"/>
                </a:lnTo>
                <a:lnTo>
                  <a:pt x="1425611" y="0"/>
                </a:lnTo>
                <a:lnTo>
                  <a:pt x="1425611" y="633597"/>
                </a:lnTo>
                <a:lnTo>
                  <a:pt x="0" y="633597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61177" y="2536441"/>
            <a:ext cx="1732283" cy="1318624"/>
          </a:xfrm>
          <a:custGeom>
            <a:avLst/>
            <a:gdLst/>
            <a:ahLst/>
            <a:cxnLst/>
            <a:rect l="l" t="t" r="r" b="b"/>
            <a:pathLst>
              <a:path w="633730" h="633730">
                <a:moveTo>
                  <a:pt x="0" y="633597"/>
                </a:moveTo>
                <a:lnTo>
                  <a:pt x="0" y="0"/>
                </a:lnTo>
                <a:lnTo>
                  <a:pt x="633597" y="0"/>
                </a:lnTo>
                <a:lnTo>
                  <a:pt x="633597" y="633597"/>
                </a:lnTo>
                <a:lnTo>
                  <a:pt x="0" y="633597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26111" y="2536441"/>
            <a:ext cx="1732283" cy="1318624"/>
          </a:xfrm>
          <a:custGeom>
            <a:avLst/>
            <a:gdLst/>
            <a:ahLst/>
            <a:cxnLst/>
            <a:rect l="l" t="t" r="r" b="b"/>
            <a:pathLst>
              <a:path w="633729" h="633730">
                <a:moveTo>
                  <a:pt x="0" y="633597"/>
                </a:moveTo>
                <a:lnTo>
                  <a:pt x="0" y="0"/>
                </a:lnTo>
                <a:lnTo>
                  <a:pt x="633602" y="0"/>
                </a:lnTo>
                <a:lnTo>
                  <a:pt x="633602" y="633597"/>
                </a:lnTo>
                <a:lnTo>
                  <a:pt x="0" y="633597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22564" y="4356678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30" h="468630">
                <a:moveTo>
                  <a:pt x="234002" y="0"/>
                </a:moveTo>
                <a:lnTo>
                  <a:pt x="186842" y="4754"/>
                </a:lnTo>
                <a:lnTo>
                  <a:pt x="142917" y="18388"/>
                </a:lnTo>
                <a:lnTo>
                  <a:pt x="103168" y="39963"/>
                </a:lnTo>
                <a:lnTo>
                  <a:pt x="68537" y="68537"/>
                </a:lnTo>
                <a:lnTo>
                  <a:pt x="39963" y="103168"/>
                </a:lnTo>
                <a:lnTo>
                  <a:pt x="18388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88" y="325087"/>
                </a:lnTo>
                <a:lnTo>
                  <a:pt x="39963" y="364836"/>
                </a:lnTo>
                <a:lnTo>
                  <a:pt x="68537" y="399468"/>
                </a:lnTo>
                <a:lnTo>
                  <a:pt x="103168" y="428041"/>
                </a:lnTo>
                <a:lnTo>
                  <a:pt x="142917" y="449616"/>
                </a:lnTo>
                <a:lnTo>
                  <a:pt x="186842" y="463251"/>
                </a:lnTo>
                <a:lnTo>
                  <a:pt x="234002" y="468005"/>
                </a:lnTo>
                <a:lnTo>
                  <a:pt x="281162" y="463251"/>
                </a:lnTo>
                <a:lnTo>
                  <a:pt x="325087" y="449616"/>
                </a:lnTo>
                <a:lnTo>
                  <a:pt x="364836" y="428041"/>
                </a:lnTo>
                <a:lnTo>
                  <a:pt x="399468" y="399468"/>
                </a:lnTo>
                <a:lnTo>
                  <a:pt x="428041" y="364836"/>
                </a:lnTo>
                <a:lnTo>
                  <a:pt x="449616" y="325087"/>
                </a:lnTo>
                <a:lnTo>
                  <a:pt x="463251" y="281162"/>
                </a:lnTo>
                <a:lnTo>
                  <a:pt x="468005" y="234002"/>
                </a:lnTo>
                <a:lnTo>
                  <a:pt x="463251" y="186842"/>
                </a:lnTo>
                <a:lnTo>
                  <a:pt x="449616" y="142917"/>
                </a:lnTo>
                <a:lnTo>
                  <a:pt x="428041" y="103168"/>
                </a:lnTo>
                <a:lnTo>
                  <a:pt x="399468" y="68537"/>
                </a:lnTo>
                <a:lnTo>
                  <a:pt x="364836" y="39963"/>
                </a:lnTo>
                <a:lnTo>
                  <a:pt x="325087" y="18388"/>
                </a:lnTo>
                <a:lnTo>
                  <a:pt x="281162" y="4754"/>
                </a:lnTo>
                <a:lnTo>
                  <a:pt x="234002" y="0"/>
                </a:lnTo>
                <a:close/>
              </a:path>
            </a:pathLst>
          </a:custGeom>
          <a:solidFill>
            <a:srgbClr val="FCE9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22564" y="4356678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30" h="468630">
                <a:moveTo>
                  <a:pt x="468005" y="234002"/>
                </a:moveTo>
                <a:lnTo>
                  <a:pt x="463251" y="186842"/>
                </a:lnTo>
                <a:lnTo>
                  <a:pt x="449616" y="142917"/>
                </a:lnTo>
                <a:lnTo>
                  <a:pt x="428041" y="103168"/>
                </a:lnTo>
                <a:lnTo>
                  <a:pt x="399468" y="68537"/>
                </a:lnTo>
                <a:lnTo>
                  <a:pt x="364836" y="39963"/>
                </a:lnTo>
                <a:lnTo>
                  <a:pt x="325087" y="18388"/>
                </a:lnTo>
                <a:lnTo>
                  <a:pt x="281162" y="4754"/>
                </a:lnTo>
                <a:lnTo>
                  <a:pt x="234002" y="0"/>
                </a:lnTo>
                <a:lnTo>
                  <a:pt x="186842" y="4754"/>
                </a:lnTo>
                <a:lnTo>
                  <a:pt x="142917" y="18388"/>
                </a:lnTo>
                <a:lnTo>
                  <a:pt x="103168" y="39963"/>
                </a:lnTo>
                <a:lnTo>
                  <a:pt x="68537" y="68537"/>
                </a:lnTo>
                <a:lnTo>
                  <a:pt x="39963" y="103168"/>
                </a:lnTo>
                <a:lnTo>
                  <a:pt x="18388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88" y="325087"/>
                </a:lnTo>
                <a:lnTo>
                  <a:pt x="39963" y="364836"/>
                </a:lnTo>
                <a:lnTo>
                  <a:pt x="68537" y="399468"/>
                </a:lnTo>
                <a:lnTo>
                  <a:pt x="103168" y="428041"/>
                </a:lnTo>
                <a:lnTo>
                  <a:pt x="142917" y="449616"/>
                </a:lnTo>
                <a:lnTo>
                  <a:pt x="186842" y="463251"/>
                </a:lnTo>
                <a:lnTo>
                  <a:pt x="234002" y="468005"/>
                </a:lnTo>
                <a:lnTo>
                  <a:pt x="281162" y="463251"/>
                </a:lnTo>
                <a:lnTo>
                  <a:pt x="325087" y="449616"/>
                </a:lnTo>
                <a:lnTo>
                  <a:pt x="364836" y="428041"/>
                </a:lnTo>
                <a:lnTo>
                  <a:pt x="399468" y="399468"/>
                </a:lnTo>
                <a:lnTo>
                  <a:pt x="428041" y="364836"/>
                </a:lnTo>
                <a:lnTo>
                  <a:pt x="449616" y="325087"/>
                </a:lnTo>
                <a:lnTo>
                  <a:pt x="463251" y="281162"/>
                </a:lnTo>
                <a:lnTo>
                  <a:pt x="468005" y="234002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87498" y="4356678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30" h="468630">
                <a:moveTo>
                  <a:pt x="234002" y="0"/>
                </a:moveTo>
                <a:lnTo>
                  <a:pt x="186842" y="4754"/>
                </a:lnTo>
                <a:lnTo>
                  <a:pt x="142917" y="18388"/>
                </a:lnTo>
                <a:lnTo>
                  <a:pt x="103168" y="39963"/>
                </a:lnTo>
                <a:lnTo>
                  <a:pt x="68537" y="68537"/>
                </a:lnTo>
                <a:lnTo>
                  <a:pt x="39963" y="103168"/>
                </a:lnTo>
                <a:lnTo>
                  <a:pt x="18388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88" y="325087"/>
                </a:lnTo>
                <a:lnTo>
                  <a:pt x="39963" y="364836"/>
                </a:lnTo>
                <a:lnTo>
                  <a:pt x="68537" y="399468"/>
                </a:lnTo>
                <a:lnTo>
                  <a:pt x="103168" y="428041"/>
                </a:lnTo>
                <a:lnTo>
                  <a:pt x="142917" y="449616"/>
                </a:lnTo>
                <a:lnTo>
                  <a:pt x="186842" y="463251"/>
                </a:lnTo>
                <a:lnTo>
                  <a:pt x="234002" y="468005"/>
                </a:lnTo>
                <a:lnTo>
                  <a:pt x="281162" y="463251"/>
                </a:lnTo>
                <a:lnTo>
                  <a:pt x="325087" y="449616"/>
                </a:lnTo>
                <a:lnTo>
                  <a:pt x="364836" y="428041"/>
                </a:lnTo>
                <a:lnTo>
                  <a:pt x="399468" y="399468"/>
                </a:lnTo>
                <a:lnTo>
                  <a:pt x="428041" y="364836"/>
                </a:lnTo>
                <a:lnTo>
                  <a:pt x="449616" y="325087"/>
                </a:lnTo>
                <a:lnTo>
                  <a:pt x="463251" y="281162"/>
                </a:lnTo>
                <a:lnTo>
                  <a:pt x="468005" y="234002"/>
                </a:lnTo>
                <a:lnTo>
                  <a:pt x="463251" y="186842"/>
                </a:lnTo>
                <a:lnTo>
                  <a:pt x="449616" y="142917"/>
                </a:lnTo>
                <a:lnTo>
                  <a:pt x="428041" y="103168"/>
                </a:lnTo>
                <a:lnTo>
                  <a:pt x="399468" y="68537"/>
                </a:lnTo>
                <a:lnTo>
                  <a:pt x="364836" y="39963"/>
                </a:lnTo>
                <a:lnTo>
                  <a:pt x="325087" y="18388"/>
                </a:lnTo>
                <a:lnTo>
                  <a:pt x="281162" y="4754"/>
                </a:lnTo>
                <a:lnTo>
                  <a:pt x="234002" y="0"/>
                </a:lnTo>
                <a:close/>
              </a:path>
            </a:pathLst>
          </a:custGeom>
          <a:solidFill>
            <a:srgbClr val="FCE9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7498" y="4356678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30" h="468630">
                <a:moveTo>
                  <a:pt x="468005" y="234002"/>
                </a:moveTo>
                <a:lnTo>
                  <a:pt x="463251" y="186842"/>
                </a:lnTo>
                <a:lnTo>
                  <a:pt x="449616" y="142917"/>
                </a:lnTo>
                <a:lnTo>
                  <a:pt x="428041" y="103168"/>
                </a:lnTo>
                <a:lnTo>
                  <a:pt x="399468" y="68537"/>
                </a:lnTo>
                <a:lnTo>
                  <a:pt x="364836" y="39963"/>
                </a:lnTo>
                <a:lnTo>
                  <a:pt x="325087" y="18388"/>
                </a:lnTo>
                <a:lnTo>
                  <a:pt x="281162" y="4754"/>
                </a:lnTo>
                <a:lnTo>
                  <a:pt x="234002" y="0"/>
                </a:lnTo>
                <a:lnTo>
                  <a:pt x="186842" y="4754"/>
                </a:lnTo>
                <a:lnTo>
                  <a:pt x="142917" y="18388"/>
                </a:lnTo>
                <a:lnTo>
                  <a:pt x="103168" y="39963"/>
                </a:lnTo>
                <a:lnTo>
                  <a:pt x="68537" y="68537"/>
                </a:lnTo>
                <a:lnTo>
                  <a:pt x="39963" y="103168"/>
                </a:lnTo>
                <a:lnTo>
                  <a:pt x="18388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88" y="325087"/>
                </a:lnTo>
                <a:lnTo>
                  <a:pt x="39963" y="364836"/>
                </a:lnTo>
                <a:lnTo>
                  <a:pt x="68537" y="399468"/>
                </a:lnTo>
                <a:lnTo>
                  <a:pt x="103168" y="428041"/>
                </a:lnTo>
                <a:lnTo>
                  <a:pt x="142917" y="449616"/>
                </a:lnTo>
                <a:lnTo>
                  <a:pt x="186842" y="463251"/>
                </a:lnTo>
                <a:lnTo>
                  <a:pt x="234002" y="468005"/>
                </a:lnTo>
                <a:lnTo>
                  <a:pt x="281162" y="463251"/>
                </a:lnTo>
                <a:lnTo>
                  <a:pt x="325087" y="449616"/>
                </a:lnTo>
                <a:lnTo>
                  <a:pt x="364836" y="428041"/>
                </a:lnTo>
                <a:lnTo>
                  <a:pt x="399468" y="399468"/>
                </a:lnTo>
                <a:lnTo>
                  <a:pt x="428041" y="364836"/>
                </a:lnTo>
                <a:lnTo>
                  <a:pt x="449616" y="325087"/>
                </a:lnTo>
                <a:lnTo>
                  <a:pt x="463251" y="281162"/>
                </a:lnTo>
                <a:lnTo>
                  <a:pt x="468005" y="234002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637037" y="4415194"/>
            <a:ext cx="980701" cy="872139"/>
          </a:xfrm>
          <a:prstGeom prst="rect">
            <a:avLst/>
          </a:prstGeom>
        </p:spPr>
        <p:txBody>
          <a:bodyPr vert="horz" wrap="square" lIns="0" tIns="28044" rIns="0" bIns="0" rtlCol="0">
            <a:spAutoFit/>
          </a:bodyPr>
          <a:lstStyle/>
          <a:p>
            <a:pPr marL="31159">
              <a:spcBef>
                <a:spcPts val="221"/>
              </a:spcBef>
            </a:pPr>
            <a:r>
              <a:rPr sz="2700" i="1" spc="159" dirty="0">
                <a:latin typeface="Georgia"/>
                <a:cs typeface="Georgia"/>
              </a:rPr>
              <a:t>x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45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1</a:t>
            </a:r>
            <a:endParaRPr sz="2700">
              <a:latin typeface="Garamond"/>
              <a:cs typeface="Garamond"/>
            </a:endParaRPr>
          </a:p>
          <a:p>
            <a:pPr marL="37391">
              <a:spcBef>
                <a:spcPts val="86"/>
              </a:spcBef>
            </a:pPr>
            <a:r>
              <a:rPr sz="2700" i="1" spc="-209" dirty="0">
                <a:latin typeface="Georgia"/>
                <a:cs typeface="Georgia"/>
              </a:rPr>
              <a:t>y 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09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1</a:t>
            </a:r>
            <a:endParaRPr sz="2700">
              <a:latin typeface="Garamond"/>
              <a:cs typeface="Garamond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52418" y="4356678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29" h="468630">
                <a:moveTo>
                  <a:pt x="234010" y="0"/>
                </a:moveTo>
                <a:lnTo>
                  <a:pt x="186850" y="4754"/>
                </a:lnTo>
                <a:lnTo>
                  <a:pt x="142925" y="18388"/>
                </a:lnTo>
                <a:lnTo>
                  <a:pt x="103175" y="39963"/>
                </a:lnTo>
                <a:lnTo>
                  <a:pt x="68541" y="68537"/>
                </a:lnTo>
                <a:lnTo>
                  <a:pt x="39966" y="103168"/>
                </a:lnTo>
                <a:lnTo>
                  <a:pt x="18390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90" y="325087"/>
                </a:lnTo>
                <a:lnTo>
                  <a:pt x="39966" y="364836"/>
                </a:lnTo>
                <a:lnTo>
                  <a:pt x="68541" y="399468"/>
                </a:lnTo>
                <a:lnTo>
                  <a:pt x="103175" y="428041"/>
                </a:lnTo>
                <a:lnTo>
                  <a:pt x="142925" y="449616"/>
                </a:lnTo>
                <a:lnTo>
                  <a:pt x="186850" y="463251"/>
                </a:lnTo>
                <a:lnTo>
                  <a:pt x="234010" y="468005"/>
                </a:lnTo>
                <a:lnTo>
                  <a:pt x="281169" y="463251"/>
                </a:lnTo>
                <a:lnTo>
                  <a:pt x="325093" y="449616"/>
                </a:lnTo>
                <a:lnTo>
                  <a:pt x="364841" y="428041"/>
                </a:lnTo>
                <a:lnTo>
                  <a:pt x="399472" y="399468"/>
                </a:lnTo>
                <a:lnTo>
                  <a:pt x="428045" y="364836"/>
                </a:lnTo>
                <a:lnTo>
                  <a:pt x="449619" y="325087"/>
                </a:lnTo>
                <a:lnTo>
                  <a:pt x="463253" y="281162"/>
                </a:lnTo>
                <a:lnTo>
                  <a:pt x="468007" y="234002"/>
                </a:lnTo>
                <a:lnTo>
                  <a:pt x="463253" y="186842"/>
                </a:lnTo>
                <a:lnTo>
                  <a:pt x="449619" y="142917"/>
                </a:lnTo>
                <a:lnTo>
                  <a:pt x="428045" y="103168"/>
                </a:lnTo>
                <a:lnTo>
                  <a:pt x="399472" y="68537"/>
                </a:lnTo>
                <a:lnTo>
                  <a:pt x="364841" y="39963"/>
                </a:lnTo>
                <a:lnTo>
                  <a:pt x="325093" y="18388"/>
                </a:lnTo>
                <a:lnTo>
                  <a:pt x="281169" y="4754"/>
                </a:lnTo>
                <a:lnTo>
                  <a:pt x="234010" y="0"/>
                </a:lnTo>
                <a:close/>
              </a:path>
            </a:pathLst>
          </a:custGeom>
          <a:solidFill>
            <a:srgbClr val="FCE9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52418" y="4356678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29" h="468630">
                <a:moveTo>
                  <a:pt x="468007" y="234002"/>
                </a:moveTo>
                <a:lnTo>
                  <a:pt x="463253" y="186842"/>
                </a:lnTo>
                <a:lnTo>
                  <a:pt x="449619" y="142917"/>
                </a:lnTo>
                <a:lnTo>
                  <a:pt x="428045" y="103168"/>
                </a:lnTo>
                <a:lnTo>
                  <a:pt x="399472" y="68537"/>
                </a:lnTo>
                <a:lnTo>
                  <a:pt x="364841" y="39963"/>
                </a:lnTo>
                <a:lnTo>
                  <a:pt x="325093" y="18388"/>
                </a:lnTo>
                <a:lnTo>
                  <a:pt x="281169" y="4754"/>
                </a:lnTo>
                <a:lnTo>
                  <a:pt x="234010" y="0"/>
                </a:lnTo>
                <a:lnTo>
                  <a:pt x="186850" y="4754"/>
                </a:lnTo>
                <a:lnTo>
                  <a:pt x="142925" y="18388"/>
                </a:lnTo>
                <a:lnTo>
                  <a:pt x="103175" y="39963"/>
                </a:lnTo>
                <a:lnTo>
                  <a:pt x="68541" y="68537"/>
                </a:lnTo>
                <a:lnTo>
                  <a:pt x="39966" y="103168"/>
                </a:lnTo>
                <a:lnTo>
                  <a:pt x="18390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90" y="325087"/>
                </a:lnTo>
                <a:lnTo>
                  <a:pt x="39966" y="364836"/>
                </a:lnTo>
                <a:lnTo>
                  <a:pt x="68541" y="399468"/>
                </a:lnTo>
                <a:lnTo>
                  <a:pt x="103175" y="428041"/>
                </a:lnTo>
                <a:lnTo>
                  <a:pt x="142925" y="449616"/>
                </a:lnTo>
                <a:lnTo>
                  <a:pt x="186850" y="463251"/>
                </a:lnTo>
                <a:lnTo>
                  <a:pt x="234010" y="468005"/>
                </a:lnTo>
                <a:lnTo>
                  <a:pt x="281169" y="463251"/>
                </a:lnTo>
                <a:lnTo>
                  <a:pt x="325093" y="449616"/>
                </a:lnTo>
                <a:lnTo>
                  <a:pt x="364841" y="428041"/>
                </a:lnTo>
                <a:lnTo>
                  <a:pt x="399472" y="399468"/>
                </a:lnTo>
                <a:lnTo>
                  <a:pt x="428045" y="364836"/>
                </a:lnTo>
                <a:lnTo>
                  <a:pt x="449619" y="325087"/>
                </a:lnTo>
                <a:lnTo>
                  <a:pt x="463253" y="281162"/>
                </a:lnTo>
                <a:lnTo>
                  <a:pt x="468007" y="234002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801937" y="4415194"/>
            <a:ext cx="980701" cy="872139"/>
          </a:xfrm>
          <a:prstGeom prst="rect">
            <a:avLst/>
          </a:prstGeom>
        </p:spPr>
        <p:txBody>
          <a:bodyPr vert="horz" wrap="square" lIns="0" tIns="28044" rIns="0" bIns="0" rtlCol="0">
            <a:spAutoFit/>
          </a:bodyPr>
          <a:lstStyle/>
          <a:p>
            <a:pPr marL="31159">
              <a:spcBef>
                <a:spcPts val="221"/>
              </a:spcBef>
            </a:pPr>
            <a:r>
              <a:rPr sz="2700" i="1" spc="159" dirty="0">
                <a:latin typeface="Georgia"/>
                <a:cs typeface="Georgia"/>
              </a:rPr>
              <a:t>x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45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1</a:t>
            </a:r>
            <a:endParaRPr sz="2700">
              <a:latin typeface="Garamond"/>
              <a:cs typeface="Garamond"/>
            </a:endParaRPr>
          </a:p>
          <a:p>
            <a:pPr marL="37391">
              <a:spcBef>
                <a:spcPts val="86"/>
              </a:spcBef>
            </a:pPr>
            <a:r>
              <a:rPr sz="2700" i="1" spc="-209" dirty="0">
                <a:latin typeface="Georgia"/>
                <a:cs typeface="Georgia"/>
              </a:rPr>
              <a:t>y 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09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2</a:t>
            </a:r>
            <a:endParaRPr sz="2700">
              <a:latin typeface="Garamond"/>
              <a:cs typeface="Garamond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22564" y="2708718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30" h="468630">
                <a:moveTo>
                  <a:pt x="234002" y="0"/>
                </a:moveTo>
                <a:lnTo>
                  <a:pt x="186842" y="4754"/>
                </a:lnTo>
                <a:lnTo>
                  <a:pt x="142917" y="18388"/>
                </a:lnTo>
                <a:lnTo>
                  <a:pt x="103168" y="39963"/>
                </a:lnTo>
                <a:lnTo>
                  <a:pt x="68537" y="68537"/>
                </a:lnTo>
                <a:lnTo>
                  <a:pt x="39963" y="103168"/>
                </a:lnTo>
                <a:lnTo>
                  <a:pt x="18388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88" y="325087"/>
                </a:lnTo>
                <a:lnTo>
                  <a:pt x="39963" y="364836"/>
                </a:lnTo>
                <a:lnTo>
                  <a:pt x="68537" y="399468"/>
                </a:lnTo>
                <a:lnTo>
                  <a:pt x="103168" y="428041"/>
                </a:lnTo>
                <a:lnTo>
                  <a:pt x="142917" y="449616"/>
                </a:lnTo>
                <a:lnTo>
                  <a:pt x="186842" y="463251"/>
                </a:lnTo>
                <a:lnTo>
                  <a:pt x="234002" y="468005"/>
                </a:lnTo>
                <a:lnTo>
                  <a:pt x="281162" y="463251"/>
                </a:lnTo>
                <a:lnTo>
                  <a:pt x="325087" y="449616"/>
                </a:lnTo>
                <a:lnTo>
                  <a:pt x="364836" y="428041"/>
                </a:lnTo>
                <a:lnTo>
                  <a:pt x="399468" y="399468"/>
                </a:lnTo>
                <a:lnTo>
                  <a:pt x="428041" y="364836"/>
                </a:lnTo>
                <a:lnTo>
                  <a:pt x="449616" y="325087"/>
                </a:lnTo>
                <a:lnTo>
                  <a:pt x="463251" y="281162"/>
                </a:lnTo>
                <a:lnTo>
                  <a:pt x="468005" y="234002"/>
                </a:lnTo>
                <a:lnTo>
                  <a:pt x="463251" y="186842"/>
                </a:lnTo>
                <a:lnTo>
                  <a:pt x="449616" y="142917"/>
                </a:lnTo>
                <a:lnTo>
                  <a:pt x="428041" y="103168"/>
                </a:lnTo>
                <a:lnTo>
                  <a:pt x="399468" y="68537"/>
                </a:lnTo>
                <a:lnTo>
                  <a:pt x="364836" y="39963"/>
                </a:lnTo>
                <a:lnTo>
                  <a:pt x="325087" y="18388"/>
                </a:lnTo>
                <a:lnTo>
                  <a:pt x="281162" y="4754"/>
                </a:lnTo>
                <a:lnTo>
                  <a:pt x="234002" y="0"/>
                </a:lnTo>
                <a:close/>
              </a:path>
            </a:pathLst>
          </a:custGeom>
          <a:solidFill>
            <a:srgbClr val="FCE9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22564" y="2708718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30" h="468630">
                <a:moveTo>
                  <a:pt x="468005" y="234002"/>
                </a:moveTo>
                <a:lnTo>
                  <a:pt x="463251" y="186842"/>
                </a:lnTo>
                <a:lnTo>
                  <a:pt x="449616" y="142917"/>
                </a:lnTo>
                <a:lnTo>
                  <a:pt x="428041" y="103168"/>
                </a:lnTo>
                <a:lnTo>
                  <a:pt x="399468" y="68537"/>
                </a:lnTo>
                <a:lnTo>
                  <a:pt x="364836" y="39963"/>
                </a:lnTo>
                <a:lnTo>
                  <a:pt x="325087" y="18388"/>
                </a:lnTo>
                <a:lnTo>
                  <a:pt x="281162" y="4754"/>
                </a:lnTo>
                <a:lnTo>
                  <a:pt x="234002" y="0"/>
                </a:lnTo>
                <a:lnTo>
                  <a:pt x="186842" y="4754"/>
                </a:lnTo>
                <a:lnTo>
                  <a:pt x="142917" y="18388"/>
                </a:lnTo>
                <a:lnTo>
                  <a:pt x="103168" y="39963"/>
                </a:lnTo>
                <a:lnTo>
                  <a:pt x="68537" y="68537"/>
                </a:lnTo>
                <a:lnTo>
                  <a:pt x="39963" y="103168"/>
                </a:lnTo>
                <a:lnTo>
                  <a:pt x="18388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88" y="325087"/>
                </a:lnTo>
                <a:lnTo>
                  <a:pt x="39963" y="364836"/>
                </a:lnTo>
                <a:lnTo>
                  <a:pt x="68537" y="399468"/>
                </a:lnTo>
                <a:lnTo>
                  <a:pt x="103168" y="428041"/>
                </a:lnTo>
                <a:lnTo>
                  <a:pt x="142917" y="449616"/>
                </a:lnTo>
                <a:lnTo>
                  <a:pt x="186842" y="463251"/>
                </a:lnTo>
                <a:lnTo>
                  <a:pt x="234002" y="468005"/>
                </a:lnTo>
                <a:lnTo>
                  <a:pt x="281162" y="463251"/>
                </a:lnTo>
                <a:lnTo>
                  <a:pt x="325087" y="449616"/>
                </a:lnTo>
                <a:lnTo>
                  <a:pt x="364836" y="428041"/>
                </a:lnTo>
                <a:lnTo>
                  <a:pt x="399468" y="399468"/>
                </a:lnTo>
                <a:lnTo>
                  <a:pt x="428041" y="364836"/>
                </a:lnTo>
                <a:lnTo>
                  <a:pt x="449616" y="325087"/>
                </a:lnTo>
                <a:lnTo>
                  <a:pt x="463251" y="281162"/>
                </a:lnTo>
                <a:lnTo>
                  <a:pt x="468005" y="234002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472133" y="2767257"/>
            <a:ext cx="980701" cy="872139"/>
          </a:xfrm>
          <a:prstGeom prst="rect">
            <a:avLst/>
          </a:prstGeom>
        </p:spPr>
        <p:txBody>
          <a:bodyPr vert="horz" wrap="square" lIns="0" tIns="28044" rIns="0" bIns="0" rtlCol="0">
            <a:spAutoFit/>
          </a:bodyPr>
          <a:lstStyle/>
          <a:p>
            <a:pPr marL="31159">
              <a:spcBef>
                <a:spcPts val="221"/>
              </a:spcBef>
            </a:pPr>
            <a:r>
              <a:rPr sz="2700" i="1" spc="159" dirty="0">
                <a:latin typeface="Georgia"/>
                <a:cs typeface="Georgia"/>
              </a:rPr>
              <a:t>x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45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2</a:t>
            </a:r>
            <a:endParaRPr sz="2700">
              <a:latin typeface="Garamond"/>
              <a:cs typeface="Garamond"/>
            </a:endParaRPr>
          </a:p>
          <a:p>
            <a:pPr marL="37391">
              <a:spcBef>
                <a:spcPts val="86"/>
              </a:spcBef>
            </a:pPr>
            <a:r>
              <a:rPr sz="2700" i="1" spc="-209" dirty="0">
                <a:latin typeface="Georgia"/>
                <a:cs typeface="Georgia"/>
              </a:rPr>
              <a:t>y 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09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0</a:t>
            </a:r>
            <a:endParaRPr sz="2700">
              <a:latin typeface="Garamond"/>
              <a:cs typeface="Garamond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87498" y="2708718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30" h="468630">
                <a:moveTo>
                  <a:pt x="234002" y="0"/>
                </a:moveTo>
                <a:lnTo>
                  <a:pt x="186842" y="4754"/>
                </a:lnTo>
                <a:lnTo>
                  <a:pt x="142917" y="18388"/>
                </a:lnTo>
                <a:lnTo>
                  <a:pt x="103168" y="39963"/>
                </a:lnTo>
                <a:lnTo>
                  <a:pt x="68537" y="68537"/>
                </a:lnTo>
                <a:lnTo>
                  <a:pt x="39963" y="103168"/>
                </a:lnTo>
                <a:lnTo>
                  <a:pt x="18388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88" y="325087"/>
                </a:lnTo>
                <a:lnTo>
                  <a:pt x="39963" y="364836"/>
                </a:lnTo>
                <a:lnTo>
                  <a:pt x="68537" y="399468"/>
                </a:lnTo>
                <a:lnTo>
                  <a:pt x="103168" y="428041"/>
                </a:lnTo>
                <a:lnTo>
                  <a:pt x="142917" y="449616"/>
                </a:lnTo>
                <a:lnTo>
                  <a:pt x="186842" y="463251"/>
                </a:lnTo>
                <a:lnTo>
                  <a:pt x="234002" y="468005"/>
                </a:lnTo>
                <a:lnTo>
                  <a:pt x="281162" y="463251"/>
                </a:lnTo>
                <a:lnTo>
                  <a:pt x="325087" y="449616"/>
                </a:lnTo>
                <a:lnTo>
                  <a:pt x="364836" y="428041"/>
                </a:lnTo>
                <a:lnTo>
                  <a:pt x="399468" y="399468"/>
                </a:lnTo>
                <a:lnTo>
                  <a:pt x="428041" y="364836"/>
                </a:lnTo>
                <a:lnTo>
                  <a:pt x="449616" y="325087"/>
                </a:lnTo>
                <a:lnTo>
                  <a:pt x="463251" y="281162"/>
                </a:lnTo>
                <a:lnTo>
                  <a:pt x="468005" y="234002"/>
                </a:lnTo>
                <a:lnTo>
                  <a:pt x="463251" y="186842"/>
                </a:lnTo>
                <a:lnTo>
                  <a:pt x="449616" y="142917"/>
                </a:lnTo>
                <a:lnTo>
                  <a:pt x="428041" y="103168"/>
                </a:lnTo>
                <a:lnTo>
                  <a:pt x="399468" y="68537"/>
                </a:lnTo>
                <a:lnTo>
                  <a:pt x="364836" y="39963"/>
                </a:lnTo>
                <a:lnTo>
                  <a:pt x="325087" y="18388"/>
                </a:lnTo>
                <a:lnTo>
                  <a:pt x="281162" y="4754"/>
                </a:lnTo>
                <a:lnTo>
                  <a:pt x="234002" y="0"/>
                </a:lnTo>
                <a:close/>
              </a:path>
            </a:pathLst>
          </a:custGeom>
          <a:solidFill>
            <a:srgbClr val="FCE9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87498" y="2708718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30" h="468630">
                <a:moveTo>
                  <a:pt x="468005" y="234002"/>
                </a:moveTo>
                <a:lnTo>
                  <a:pt x="463251" y="186842"/>
                </a:lnTo>
                <a:lnTo>
                  <a:pt x="449616" y="142917"/>
                </a:lnTo>
                <a:lnTo>
                  <a:pt x="428041" y="103168"/>
                </a:lnTo>
                <a:lnTo>
                  <a:pt x="399468" y="68537"/>
                </a:lnTo>
                <a:lnTo>
                  <a:pt x="364836" y="39963"/>
                </a:lnTo>
                <a:lnTo>
                  <a:pt x="325087" y="18388"/>
                </a:lnTo>
                <a:lnTo>
                  <a:pt x="281162" y="4754"/>
                </a:lnTo>
                <a:lnTo>
                  <a:pt x="234002" y="0"/>
                </a:lnTo>
                <a:lnTo>
                  <a:pt x="186842" y="4754"/>
                </a:lnTo>
                <a:lnTo>
                  <a:pt x="142917" y="18388"/>
                </a:lnTo>
                <a:lnTo>
                  <a:pt x="103168" y="39963"/>
                </a:lnTo>
                <a:lnTo>
                  <a:pt x="68537" y="68537"/>
                </a:lnTo>
                <a:lnTo>
                  <a:pt x="39963" y="103168"/>
                </a:lnTo>
                <a:lnTo>
                  <a:pt x="18388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88" y="325087"/>
                </a:lnTo>
                <a:lnTo>
                  <a:pt x="39963" y="364836"/>
                </a:lnTo>
                <a:lnTo>
                  <a:pt x="68537" y="399468"/>
                </a:lnTo>
                <a:lnTo>
                  <a:pt x="103168" y="428041"/>
                </a:lnTo>
                <a:lnTo>
                  <a:pt x="142917" y="449616"/>
                </a:lnTo>
                <a:lnTo>
                  <a:pt x="186842" y="463251"/>
                </a:lnTo>
                <a:lnTo>
                  <a:pt x="234002" y="468005"/>
                </a:lnTo>
                <a:lnTo>
                  <a:pt x="281162" y="463251"/>
                </a:lnTo>
                <a:lnTo>
                  <a:pt x="325087" y="449616"/>
                </a:lnTo>
                <a:lnTo>
                  <a:pt x="364836" y="428041"/>
                </a:lnTo>
                <a:lnTo>
                  <a:pt x="399468" y="399468"/>
                </a:lnTo>
                <a:lnTo>
                  <a:pt x="428041" y="364836"/>
                </a:lnTo>
                <a:lnTo>
                  <a:pt x="449616" y="325087"/>
                </a:lnTo>
                <a:lnTo>
                  <a:pt x="463251" y="281162"/>
                </a:lnTo>
                <a:lnTo>
                  <a:pt x="468005" y="234002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637037" y="2767257"/>
            <a:ext cx="980701" cy="872139"/>
          </a:xfrm>
          <a:prstGeom prst="rect">
            <a:avLst/>
          </a:prstGeom>
        </p:spPr>
        <p:txBody>
          <a:bodyPr vert="horz" wrap="square" lIns="0" tIns="28044" rIns="0" bIns="0" rtlCol="0">
            <a:spAutoFit/>
          </a:bodyPr>
          <a:lstStyle/>
          <a:p>
            <a:pPr marL="31159">
              <a:spcBef>
                <a:spcPts val="221"/>
              </a:spcBef>
            </a:pPr>
            <a:r>
              <a:rPr sz="2700" i="1" spc="159" dirty="0">
                <a:latin typeface="Georgia"/>
                <a:cs typeface="Georgia"/>
              </a:rPr>
              <a:t>x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45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2</a:t>
            </a:r>
            <a:endParaRPr sz="2700">
              <a:latin typeface="Garamond"/>
              <a:cs typeface="Garamond"/>
            </a:endParaRPr>
          </a:p>
          <a:p>
            <a:pPr marL="37391">
              <a:spcBef>
                <a:spcPts val="86"/>
              </a:spcBef>
            </a:pPr>
            <a:r>
              <a:rPr sz="2700" i="1" spc="-209" dirty="0">
                <a:latin typeface="Georgia"/>
                <a:cs typeface="Georgia"/>
              </a:rPr>
              <a:t>y 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09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1</a:t>
            </a:r>
            <a:endParaRPr sz="2700">
              <a:latin typeface="Garamond"/>
              <a:cs typeface="Garamond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652418" y="2708718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29" h="468630">
                <a:moveTo>
                  <a:pt x="234010" y="0"/>
                </a:moveTo>
                <a:lnTo>
                  <a:pt x="186850" y="4754"/>
                </a:lnTo>
                <a:lnTo>
                  <a:pt x="142925" y="18388"/>
                </a:lnTo>
                <a:lnTo>
                  <a:pt x="103175" y="39963"/>
                </a:lnTo>
                <a:lnTo>
                  <a:pt x="68541" y="68537"/>
                </a:lnTo>
                <a:lnTo>
                  <a:pt x="39966" y="103168"/>
                </a:lnTo>
                <a:lnTo>
                  <a:pt x="18390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90" y="325087"/>
                </a:lnTo>
                <a:lnTo>
                  <a:pt x="39966" y="364836"/>
                </a:lnTo>
                <a:lnTo>
                  <a:pt x="68541" y="399468"/>
                </a:lnTo>
                <a:lnTo>
                  <a:pt x="103175" y="428041"/>
                </a:lnTo>
                <a:lnTo>
                  <a:pt x="142925" y="449616"/>
                </a:lnTo>
                <a:lnTo>
                  <a:pt x="186850" y="463251"/>
                </a:lnTo>
                <a:lnTo>
                  <a:pt x="234010" y="468005"/>
                </a:lnTo>
                <a:lnTo>
                  <a:pt x="281169" y="463251"/>
                </a:lnTo>
                <a:lnTo>
                  <a:pt x="325093" y="449616"/>
                </a:lnTo>
                <a:lnTo>
                  <a:pt x="364841" y="428041"/>
                </a:lnTo>
                <a:lnTo>
                  <a:pt x="399472" y="399468"/>
                </a:lnTo>
                <a:lnTo>
                  <a:pt x="428045" y="364836"/>
                </a:lnTo>
                <a:lnTo>
                  <a:pt x="449619" y="325087"/>
                </a:lnTo>
                <a:lnTo>
                  <a:pt x="463253" y="281162"/>
                </a:lnTo>
                <a:lnTo>
                  <a:pt x="468007" y="234002"/>
                </a:lnTo>
                <a:lnTo>
                  <a:pt x="463253" y="186842"/>
                </a:lnTo>
                <a:lnTo>
                  <a:pt x="449619" y="142917"/>
                </a:lnTo>
                <a:lnTo>
                  <a:pt x="428045" y="103168"/>
                </a:lnTo>
                <a:lnTo>
                  <a:pt x="399472" y="68537"/>
                </a:lnTo>
                <a:lnTo>
                  <a:pt x="364841" y="39963"/>
                </a:lnTo>
                <a:lnTo>
                  <a:pt x="325093" y="18388"/>
                </a:lnTo>
                <a:lnTo>
                  <a:pt x="281169" y="4754"/>
                </a:lnTo>
                <a:lnTo>
                  <a:pt x="234010" y="0"/>
                </a:lnTo>
                <a:close/>
              </a:path>
            </a:pathLst>
          </a:custGeom>
          <a:solidFill>
            <a:srgbClr val="FCE9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52418" y="2708718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29" h="468630">
                <a:moveTo>
                  <a:pt x="468007" y="234002"/>
                </a:moveTo>
                <a:lnTo>
                  <a:pt x="463253" y="186842"/>
                </a:lnTo>
                <a:lnTo>
                  <a:pt x="449619" y="142917"/>
                </a:lnTo>
                <a:lnTo>
                  <a:pt x="428045" y="103168"/>
                </a:lnTo>
                <a:lnTo>
                  <a:pt x="399472" y="68537"/>
                </a:lnTo>
                <a:lnTo>
                  <a:pt x="364841" y="39963"/>
                </a:lnTo>
                <a:lnTo>
                  <a:pt x="325093" y="18388"/>
                </a:lnTo>
                <a:lnTo>
                  <a:pt x="281169" y="4754"/>
                </a:lnTo>
                <a:lnTo>
                  <a:pt x="234010" y="0"/>
                </a:lnTo>
                <a:lnTo>
                  <a:pt x="186850" y="4754"/>
                </a:lnTo>
                <a:lnTo>
                  <a:pt x="142925" y="18388"/>
                </a:lnTo>
                <a:lnTo>
                  <a:pt x="103175" y="39963"/>
                </a:lnTo>
                <a:lnTo>
                  <a:pt x="68541" y="68537"/>
                </a:lnTo>
                <a:lnTo>
                  <a:pt x="39966" y="103168"/>
                </a:lnTo>
                <a:lnTo>
                  <a:pt x="18390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90" y="325087"/>
                </a:lnTo>
                <a:lnTo>
                  <a:pt x="39966" y="364836"/>
                </a:lnTo>
                <a:lnTo>
                  <a:pt x="68541" y="399468"/>
                </a:lnTo>
                <a:lnTo>
                  <a:pt x="103175" y="428041"/>
                </a:lnTo>
                <a:lnTo>
                  <a:pt x="142925" y="449616"/>
                </a:lnTo>
                <a:lnTo>
                  <a:pt x="186850" y="463251"/>
                </a:lnTo>
                <a:lnTo>
                  <a:pt x="234010" y="468005"/>
                </a:lnTo>
                <a:lnTo>
                  <a:pt x="281169" y="463251"/>
                </a:lnTo>
                <a:lnTo>
                  <a:pt x="325093" y="449616"/>
                </a:lnTo>
                <a:lnTo>
                  <a:pt x="364841" y="428041"/>
                </a:lnTo>
                <a:lnTo>
                  <a:pt x="399472" y="399468"/>
                </a:lnTo>
                <a:lnTo>
                  <a:pt x="428045" y="364836"/>
                </a:lnTo>
                <a:lnTo>
                  <a:pt x="449619" y="325087"/>
                </a:lnTo>
                <a:lnTo>
                  <a:pt x="463253" y="281162"/>
                </a:lnTo>
                <a:lnTo>
                  <a:pt x="468007" y="234002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801937" y="2767257"/>
            <a:ext cx="980701" cy="872139"/>
          </a:xfrm>
          <a:prstGeom prst="rect">
            <a:avLst/>
          </a:prstGeom>
        </p:spPr>
        <p:txBody>
          <a:bodyPr vert="horz" wrap="square" lIns="0" tIns="28044" rIns="0" bIns="0" rtlCol="0">
            <a:spAutoFit/>
          </a:bodyPr>
          <a:lstStyle/>
          <a:p>
            <a:pPr marL="31159">
              <a:spcBef>
                <a:spcPts val="221"/>
              </a:spcBef>
            </a:pPr>
            <a:r>
              <a:rPr sz="2700" i="1" spc="159" dirty="0">
                <a:latin typeface="Georgia"/>
                <a:cs typeface="Georgia"/>
              </a:rPr>
              <a:t>x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45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0</a:t>
            </a:r>
            <a:endParaRPr sz="2700">
              <a:latin typeface="Garamond"/>
              <a:cs typeface="Garamond"/>
            </a:endParaRPr>
          </a:p>
          <a:p>
            <a:pPr marL="37391">
              <a:spcBef>
                <a:spcPts val="86"/>
              </a:spcBef>
            </a:pPr>
            <a:r>
              <a:rPr sz="2700" i="1" spc="-209" dirty="0">
                <a:latin typeface="Georgia"/>
                <a:cs typeface="Georgia"/>
              </a:rPr>
              <a:t>y 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09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0</a:t>
            </a:r>
            <a:endParaRPr sz="2700">
              <a:latin typeface="Garamond"/>
              <a:cs typeface="Garamond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615676" y="3195616"/>
            <a:ext cx="826219" cy="0"/>
          </a:xfrm>
          <a:custGeom>
            <a:avLst/>
            <a:gdLst/>
            <a:ahLst/>
            <a:cxnLst/>
            <a:rect l="l" t="t" r="r" b="b"/>
            <a:pathLst>
              <a:path w="302260">
                <a:moveTo>
                  <a:pt x="0" y="0"/>
                </a:moveTo>
                <a:lnTo>
                  <a:pt x="301735" y="0"/>
                </a:lnTo>
              </a:path>
            </a:pathLst>
          </a:custGeom>
          <a:ln w="15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74059" y="3128220"/>
            <a:ext cx="83316" cy="136090"/>
          </a:xfrm>
          <a:custGeom>
            <a:avLst/>
            <a:gdLst/>
            <a:ahLst/>
            <a:cxnLst/>
            <a:rect l="l" t="t" r="r" b="b"/>
            <a:pathLst>
              <a:path w="30480" h="65405">
                <a:moveTo>
                  <a:pt x="0" y="0"/>
                </a:moveTo>
                <a:lnTo>
                  <a:pt x="4744" y="9900"/>
                </a:lnTo>
                <a:lnTo>
                  <a:pt x="13664" y="19991"/>
                </a:lnTo>
                <a:lnTo>
                  <a:pt x="23344" y="28183"/>
                </a:lnTo>
                <a:lnTo>
                  <a:pt x="30366" y="32390"/>
                </a:lnTo>
                <a:lnTo>
                  <a:pt x="23344" y="36597"/>
                </a:lnTo>
                <a:lnTo>
                  <a:pt x="13664" y="44790"/>
                </a:lnTo>
                <a:lnTo>
                  <a:pt x="4744" y="54880"/>
                </a:lnTo>
                <a:lnTo>
                  <a:pt x="0" y="64781"/>
                </a:lnTo>
              </a:path>
            </a:pathLst>
          </a:custGeom>
          <a:ln w="12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15676" y="4843576"/>
            <a:ext cx="826219" cy="0"/>
          </a:xfrm>
          <a:custGeom>
            <a:avLst/>
            <a:gdLst/>
            <a:ahLst/>
            <a:cxnLst/>
            <a:rect l="l" t="t" r="r" b="b"/>
            <a:pathLst>
              <a:path w="302260">
                <a:moveTo>
                  <a:pt x="0" y="0"/>
                </a:moveTo>
                <a:lnTo>
                  <a:pt x="301735" y="0"/>
                </a:lnTo>
              </a:path>
            </a:pathLst>
          </a:custGeom>
          <a:ln w="15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74059" y="4776180"/>
            <a:ext cx="83316" cy="136090"/>
          </a:xfrm>
          <a:custGeom>
            <a:avLst/>
            <a:gdLst/>
            <a:ahLst/>
            <a:cxnLst/>
            <a:rect l="l" t="t" r="r" b="b"/>
            <a:pathLst>
              <a:path w="30480" h="65405">
                <a:moveTo>
                  <a:pt x="0" y="0"/>
                </a:moveTo>
                <a:lnTo>
                  <a:pt x="4744" y="9900"/>
                </a:lnTo>
                <a:lnTo>
                  <a:pt x="13664" y="19991"/>
                </a:lnTo>
                <a:lnTo>
                  <a:pt x="23344" y="28183"/>
                </a:lnTo>
                <a:lnTo>
                  <a:pt x="30366" y="32390"/>
                </a:lnTo>
                <a:lnTo>
                  <a:pt x="23344" y="36597"/>
                </a:lnTo>
                <a:lnTo>
                  <a:pt x="13664" y="44790"/>
                </a:lnTo>
                <a:lnTo>
                  <a:pt x="4744" y="54880"/>
                </a:lnTo>
                <a:lnTo>
                  <a:pt x="0" y="64781"/>
                </a:lnTo>
              </a:path>
            </a:pathLst>
          </a:custGeom>
          <a:ln w="12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80610" y="4843576"/>
            <a:ext cx="826219" cy="0"/>
          </a:xfrm>
          <a:custGeom>
            <a:avLst/>
            <a:gdLst/>
            <a:ahLst/>
            <a:cxnLst/>
            <a:rect l="l" t="t" r="r" b="b"/>
            <a:pathLst>
              <a:path w="302260">
                <a:moveTo>
                  <a:pt x="0" y="0"/>
                </a:moveTo>
                <a:lnTo>
                  <a:pt x="301729" y="0"/>
                </a:lnTo>
              </a:path>
            </a:pathLst>
          </a:custGeom>
          <a:ln w="15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38973" y="4776180"/>
            <a:ext cx="83316" cy="136090"/>
          </a:xfrm>
          <a:custGeom>
            <a:avLst/>
            <a:gdLst/>
            <a:ahLst/>
            <a:cxnLst/>
            <a:rect l="l" t="t" r="r" b="b"/>
            <a:pathLst>
              <a:path w="30480" h="65405">
                <a:moveTo>
                  <a:pt x="0" y="0"/>
                </a:moveTo>
                <a:lnTo>
                  <a:pt x="4744" y="9900"/>
                </a:lnTo>
                <a:lnTo>
                  <a:pt x="13664" y="19991"/>
                </a:lnTo>
                <a:lnTo>
                  <a:pt x="23344" y="28183"/>
                </a:lnTo>
                <a:lnTo>
                  <a:pt x="30366" y="32390"/>
                </a:lnTo>
                <a:lnTo>
                  <a:pt x="23344" y="36597"/>
                </a:lnTo>
                <a:lnTo>
                  <a:pt x="13664" y="44790"/>
                </a:lnTo>
                <a:lnTo>
                  <a:pt x="4744" y="54880"/>
                </a:lnTo>
                <a:lnTo>
                  <a:pt x="0" y="64781"/>
                </a:lnTo>
              </a:path>
            </a:pathLst>
          </a:custGeom>
          <a:ln w="12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98765" y="2603024"/>
            <a:ext cx="397944" cy="3762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62303" y="2469347"/>
            <a:ext cx="708185" cy="556253"/>
          </a:xfrm>
          <a:custGeom>
            <a:avLst/>
            <a:gdLst/>
            <a:ahLst/>
            <a:cxnLst/>
            <a:rect l="l" t="t" r="r" b="b"/>
            <a:pathLst>
              <a:path w="259080" h="267334">
                <a:moveTo>
                  <a:pt x="138901" y="267173"/>
                </a:moveTo>
                <a:lnTo>
                  <a:pt x="177016" y="250350"/>
                </a:lnTo>
                <a:lnTo>
                  <a:pt x="229855" y="209753"/>
                </a:lnTo>
                <a:lnTo>
                  <a:pt x="255199" y="163515"/>
                </a:lnTo>
                <a:lnTo>
                  <a:pt x="258946" y="139640"/>
                </a:lnTo>
                <a:lnTo>
                  <a:pt x="257480" y="115986"/>
                </a:lnTo>
                <a:lnTo>
                  <a:pt x="241131" y="71519"/>
                </a:lnTo>
                <a:lnTo>
                  <a:pt x="210584" y="34464"/>
                </a:lnTo>
                <a:lnTo>
                  <a:pt x="170270" y="9174"/>
                </a:lnTo>
                <a:lnTo>
                  <a:pt x="124623" y="0"/>
                </a:lnTo>
                <a:lnTo>
                  <a:pt x="101184" y="2815"/>
                </a:lnTo>
                <a:lnTo>
                  <a:pt x="78074" y="11292"/>
                </a:lnTo>
                <a:lnTo>
                  <a:pt x="55846" y="25973"/>
                </a:lnTo>
                <a:lnTo>
                  <a:pt x="35055" y="47403"/>
                </a:lnTo>
                <a:lnTo>
                  <a:pt x="16255" y="76125"/>
                </a:lnTo>
                <a:lnTo>
                  <a:pt x="0" y="112684"/>
                </a:lnTo>
              </a:path>
            </a:pathLst>
          </a:custGeom>
          <a:ln w="15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01736" y="2633174"/>
            <a:ext cx="166632" cy="83240"/>
          </a:xfrm>
          <a:custGeom>
            <a:avLst/>
            <a:gdLst/>
            <a:ahLst/>
            <a:cxnLst/>
            <a:rect l="l" t="t" r="r" b="b"/>
            <a:pathLst>
              <a:path w="60960" h="40005">
                <a:moveTo>
                  <a:pt x="60952" y="22183"/>
                </a:moveTo>
                <a:lnTo>
                  <a:pt x="50012" y="23257"/>
                </a:lnTo>
                <a:lnTo>
                  <a:pt x="37463" y="28195"/>
                </a:lnTo>
                <a:lnTo>
                  <a:pt x="26440" y="34496"/>
                </a:lnTo>
                <a:lnTo>
                  <a:pt x="20077" y="39663"/>
                </a:lnTo>
                <a:lnTo>
                  <a:pt x="18524" y="31615"/>
                </a:lnTo>
                <a:lnTo>
                  <a:pt x="14130" y="19702"/>
                </a:lnTo>
                <a:lnTo>
                  <a:pt x="7690" y="7854"/>
                </a:lnTo>
                <a:lnTo>
                  <a:pt x="0" y="0"/>
                </a:lnTo>
              </a:path>
            </a:pathLst>
          </a:custGeom>
          <a:ln w="121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383297" y="3658817"/>
            <a:ext cx="1142126" cy="1768589"/>
          </a:xfrm>
          <a:prstGeom prst="rect">
            <a:avLst/>
          </a:prstGeom>
        </p:spPr>
        <p:txBody>
          <a:bodyPr vert="horz" wrap="square" lIns="0" tIns="42065" rIns="0" bIns="0" rtlCol="0">
            <a:spAutoFit/>
          </a:bodyPr>
          <a:lstStyle/>
          <a:p>
            <a:pPr marL="31159">
              <a:spcBef>
                <a:spcPts val="331"/>
              </a:spcBef>
            </a:pPr>
            <a:r>
              <a:rPr sz="3400" i="1" spc="74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700" spc="108" baseline="-11111" dirty="0">
                <a:solidFill>
                  <a:srgbClr val="FF0000"/>
                </a:solidFill>
                <a:latin typeface="Garamond"/>
                <a:cs typeface="Garamond"/>
              </a:rPr>
              <a:t>1</a:t>
            </a:r>
            <a:r>
              <a:rPr sz="3400" i="1" spc="74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3400" i="1" spc="-47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400" i="1" spc="2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700" spc="37" baseline="-11111" dirty="0">
                <a:solidFill>
                  <a:srgbClr val="FF0000"/>
                </a:solidFill>
                <a:latin typeface="Garamond"/>
                <a:cs typeface="Garamond"/>
              </a:rPr>
              <a:t>2</a:t>
            </a:r>
            <a:endParaRPr sz="3700" baseline="-11111">
              <a:latin typeface="Garamond"/>
              <a:cs typeface="Garamond"/>
            </a:endParaRPr>
          </a:p>
          <a:p>
            <a:pPr marL="110616">
              <a:spcBef>
                <a:spcPts val="2785"/>
              </a:spcBef>
            </a:pPr>
            <a:r>
              <a:rPr sz="2700" i="1" spc="159" dirty="0">
                <a:latin typeface="Georgia"/>
                <a:cs typeface="Georgia"/>
              </a:rPr>
              <a:t>x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45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1</a:t>
            </a:r>
            <a:endParaRPr sz="2700">
              <a:latin typeface="Garamond"/>
              <a:cs typeface="Garamond"/>
            </a:endParaRPr>
          </a:p>
          <a:p>
            <a:pPr marL="118406">
              <a:spcBef>
                <a:spcPts val="86"/>
              </a:spcBef>
            </a:pPr>
            <a:r>
              <a:rPr sz="2700" i="1" spc="-209" dirty="0">
                <a:latin typeface="Georgia"/>
                <a:cs typeface="Georgia"/>
              </a:rPr>
              <a:t>y 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09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0</a:t>
            </a:r>
            <a:endParaRPr sz="2700">
              <a:latin typeface="Garamond"/>
              <a:cs typeface="Garamond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298634" y="5141967"/>
            <a:ext cx="1805184" cy="565696"/>
          </a:xfrm>
          <a:prstGeom prst="rect">
            <a:avLst/>
          </a:prstGeom>
        </p:spPr>
        <p:txBody>
          <a:bodyPr vert="horz" wrap="square" lIns="0" tIns="42065" rIns="0" bIns="0" rtlCol="0">
            <a:spAutoFit/>
          </a:bodyPr>
          <a:lstStyle/>
          <a:p>
            <a:pPr marL="31159">
              <a:spcBef>
                <a:spcPts val="331"/>
              </a:spcBef>
            </a:pPr>
            <a:r>
              <a:rPr sz="3400" spc="-37" dirty="0">
                <a:solidFill>
                  <a:srgbClr val="FF0000"/>
                </a:solidFill>
                <a:latin typeface="Lucida Sans Unicode"/>
                <a:cs typeface="Lucida Sans Unicode"/>
              </a:rPr>
              <a:t>¬</a:t>
            </a:r>
            <a:r>
              <a:rPr sz="3400" i="1" spc="-37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700" spc="-54" baseline="-11111" dirty="0">
                <a:solidFill>
                  <a:srgbClr val="FF0000"/>
                </a:solidFill>
                <a:latin typeface="Garamond"/>
                <a:cs typeface="Garamond"/>
              </a:rPr>
              <a:t>1</a:t>
            </a:r>
            <a:r>
              <a:rPr sz="3400" i="1" spc="-37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3400" i="1" spc="-39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400" spc="-110" dirty="0">
                <a:solidFill>
                  <a:srgbClr val="FF0000"/>
                </a:solidFill>
                <a:latin typeface="Lucida Sans Unicode"/>
                <a:cs typeface="Lucida Sans Unicode"/>
              </a:rPr>
              <a:t>¬</a:t>
            </a:r>
            <a:r>
              <a:rPr sz="3400" i="1" spc="-1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700" spc="-164" baseline="-11111" dirty="0">
                <a:solidFill>
                  <a:srgbClr val="FF0000"/>
                </a:solidFill>
                <a:latin typeface="Garamond"/>
                <a:cs typeface="Garamond"/>
              </a:rPr>
              <a:t>2</a:t>
            </a:r>
            <a:endParaRPr sz="3700" baseline="-11111">
              <a:latin typeface="Garamond"/>
              <a:cs typeface="Garamond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82191" y="3494030"/>
            <a:ext cx="3638141" cy="565696"/>
          </a:xfrm>
          <a:prstGeom prst="rect">
            <a:avLst/>
          </a:prstGeom>
        </p:spPr>
        <p:txBody>
          <a:bodyPr vert="horz" wrap="square" lIns="0" tIns="42065" rIns="0" bIns="0" rtlCol="0">
            <a:spAutoFit/>
          </a:bodyPr>
          <a:lstStyle/>
          <a:p>
            <a:pPr marL="31159">
              <a:spcBef>
                <a:spcPts val="331"/>
              </a:spcBef>
              <a:tabLst>
                <a:tab pos="1973951" algn="l"/>
              </a:tabLst>
            </a:pPr>
            <a:r>
              <a:rPr sz="3400" i="1" spc="74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700" spc="108" baseline="-11111" dirty="0">
                <a:solidFill>
                  <a:srgbClr val="FF0000"/>
                </a:solidFill>
                <a:latin typeface="Garamond"/>
                <a:cs typeface="Garamond"/>
              </a:rPr>
              <a:t>1</a:t>
            </a:r>
            <a:r>
              <a:rPr sz="3400" i="1" spc="74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3400" i="1" spc="-2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400" spc="-110" dirty="0">
                <a:solidFill>
                  <a:srgbClr val="FF0000"/>
                </a:solidFill>
                <a:latin typeface="Lucida Sans Unicode"/>
                <a:cs typeface="Lucida Sans Unicode"/>
              </a:rPr>
              <a:t>¬</a:t>
            </a:r>
            <a:r>
              <a:rPr sz="3400" i="1" spc="-1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700" spc="-164" baseline="-11111" dirty="0">
                <a:solidFill>
                  <a:srgbClr val="FF0000"/>
                </a:solidFill>
                <a:latin typeface="Garamond"/>
                <a:cs typeface="Garamond"/>
              </a:rPr>
              <a:t>2	</a:t>
            </a:r>
            <a:r>
              <a:rPr sz="3400" spc="-37" dirty="0">
                <a:solidFill>
                  <a:srgbClr val="FF0000"/>
                </a:solidFill>
                <a:latin typeface="Lucida Sans Unicode"/>
                <a:cs typeface="Lucida Sans Unicode"/>
              </a:rPr>
              <a:t>¬</a:t>
            </a:r>
            <a:r>
              <a:rPr sz="3400" i="1" spc="-37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700" spc="-54" baseline="-11111" dirty="0">
                <a:solidFill>
                  <a:srgbClr val="FF0000"/>
                </a:solidFill>
                <a:latin typeface="Garamond"/>
                <a:cs typeface="Garamond"/>
              </a:rPr>
              <a:t>1</a:t>
            </a:r>
            <a:r>
              <a:rPr sz="3400" i="1" spc="-37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3400" i="1" spc="-4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400" i="1" spc="2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700" spc="37" baseline="-11111" dirty="0">
                <a:solidFill>
                  <a:srgbClr val="FF0000"/>
                </a:solidFill>
                <a:latin typeface="Garamond"/>
                <a:cs typeface="Garamond"/>
              </a:rPr>
              <a:t>2</a:t>
            </a:r>
            <a:endParaRPr sz="3700" baseline="-11111">
              <a:latin typeface="Garamond"/>
              <a:cs typeface="Garamond"/>
            </a:endParaRPr>
          </a:p>
        </p:txBody>
      </p:sp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 to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3595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96244" y="2536442"/>
            <a:ext cx="1732283" cy="2967564"/>
          </a:xfrm>
          <a:custGeom>
            <a:avLst/>
            <a:gdLst/>
            <a:ahLst/>
            <a:cxnLst/>
            <a:rect l="l" t="t" r="r" b="b"/>
            <a:pathLst>
              <a:path w="633730" h="1426210">
                <a:moveTo>
                  <a:pt x="0" y="1425606"/>
                </a:moveTo>
                <a:lnTo>
                  <a:pt x="0" y="0"/>
                </a:lnTo>
                <a:lnTo>
                  <a:pt x="633597" y="0"/>
                </a:lnTo>
                <a:lnTo>
                  <a:pt x="633597" y="1425606"/>
                </a:lnTo>
                <a:lnTo>
                  <a:pt x="0" y="1425606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61177" y="4184402"/>
            <a:ext cx="3898504" cy="1318624"/>
          </a:xfrm>
          <a:custGeom>
            <a:avLst/>
            <a:gdLst/>
            <a:ahLst/>
            <a:cxnLst/>
            <a:rect l="l" t="t" r="r" b="b"/>
            <a:pathLst>
              <a:path w="1426210" h="633730">
                <a:moveTo>
                  <a:pt x="0" y="633597"/>
                </a:moveTo>
                <a:lnTo>
                  <a:pt x="0" y="0"/>
                </a:lnTo>
                <a:lnTo>
                  <a:pt x="1425611" y="0"/>
                </a:lnTo>
                <a:lnTo>
                  <a:pt x="1425611" y="633597"/>
                </a:lnTo>
                <a:lnTo>
                  <a:pt x="0" y="633597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61177" y="2536441"/>
            <a:ext cx="1732283" cy="1318624"/>
          </a:xfrm>
          <a:custGeom>
            <a:avLst/>
            <a:gdLst/>
            <a:ahLst/>
            <a:cxnLst/>
            <a:rect l="l" t="t" r="r" b="b"/>
            <a:pathLst>
              <a:path w="633730" h="633730">
                <a:moveTo>
                  <a:pt x="0" y="633597"/>
                </a:moveTo>
                <a:lnTo>
                  <a:pt x="0" y="0"/>
                </a:lnTo>
                <a:lnTo>
                  <a:pt x="633597" y="0"/>
                </a:lnTo>
                <a:lnTo>
                  <a:pt x="633597" y="633597"/>
                </a:lnTo>
                <a:lnTo>
                  <a:pt x="0" y="633597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26111" y="2536441"/>
            <a:ext cx="1732283" cy="1318624"/>
          </a:xfrm>
          <a:custGeom>
            <a:avLst/>
            <a:gdLst/>
            <a:ahLst/>
            <a:cxnLst/>
            <a:rect l="l" t="t" r="r" b="b"/>
            <a:pathLst>
              <a:path w="633729" h="633730">
                <a:moveTo>
                  <a:pt x="0" y="633597"/>
                </a:moveTo>
                <a:lnTo>
                  <a:pt x="0" y="0"/>
                </a:lnTo>
                <a:lnTo>
                  <a:pt x="633602" y="0"/>
                </a:lnTo>
                <a:lnTo>
                  <a:pt x="633602" y="633597"/>
                </a:lnTo>
                <a:lnTo>
                  <a:pt x="0" y="633597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22564" y="4356678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30" h="468630">
                <a:moveTo>
                  <a:pt x="234002" y="0"/>
                </a:moveTo>
                <a:lnTo>
                  <a:pt x="186842" y="4754"/>
                </a:lnTo>
                <a:lnTo>
                  <a:pt x="142917" y="18388"/>
                </a:lnTo>
                <a:lnTo>
                  <a:pt x="103168" y="39963"/>
                </a:lnTo>
                <a:lnTo>
                  <a:pt x="68537" y="68537"/>
                </a:lnTo>
                <a:lnTo>
                  <a:pt x="39963" y="103168"/>
                </a:lnTo>
                <a:lnTo>
                  <a:pt x="18388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88" y="325087"/>
                </a:lnTo>
                <a:lnTo>
                  <a:pt x="39963" y="364836"/>
                </a:lnTo>
                <a:lnTo>
                  <a:pt x="68537" y="399468"/>
                </a:lnTo>
                <a:lnTo>
                  <a:pt x="103168" y="428041"/>
                </a:lnTo>
                <a:lnTo>
                  <a:pt x="142917" y="449616"/>
                </a:lnTo>
                <a:lnTo>
                  <a:pt x="186842" y="463251"/>
                </a:lnTo>
                <a:lnTo>
                  <a:pt x="234002" y="468005"/>
                </a:lnTo>
                <a:lnTo>
                  <a:pt x="281162" y="463251"/>
                </a:lnTo>
                <a:lnTo>
                  <a:pt x="325087" y="449616"/>
                </a:lnTo>
                <a:lnTo>
                  <a:pt x="364836" y="428041"/>
                </a:lnTo>
                <a:lnTo>
                  <a:pt x="399468" y="399468"/>
                </a:lnTo>
                <a:lnTo>
                  <a:pt x="428041" y="364836"/>
                </a:lnTo>
                <a:lnTo>
                  <a:pt x="449616" y="325087"/>
                </a:lnTo>
                <a:lnTo>
                  <a:pt x="463251" y="281162"/>
                </a:lnTo>
                <a:lnTo>
                  <a:pt x="468005" y="234002"/>
                </a:lnTo>
                <a:lnTo>
                  <a:pt x="463251" y="186842"/>
                </a:lnTo>
                <a:lnTo>
                  <a:pt x="449616" y="142917"/>
                </a:lnTo>
                <a:lnTo>
                  <a:pt x="428041" y="103168"/>
                </a:lnTo>
                <a:lnTo>
                  <a:pt x="399468" y="68537"/>
                </a:lnTo>
                <a:lnTo>
                  <a:pt x="364836" y="39963"/>
                </a:lnTo>
                <a:lnTo>
                  <a:pt x="325087" y="18388"/>
                </a:lnTo>
                <a:lnTo>
                  <a:pt x="281162" y="4754"/>
                </a:lnTo>
                <a:lnTo>
                  <a:pt x="234002" y="0"/>
                </a:lnTo>
                <a:close/>
              </a:path>
            </a:pathLst>
          </a:custGeom>
          <a:solidFill>
            <a:srgbClr val="FCE9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22564" y="4356678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30" h="468630">
                <a:moveTo>
                  <a:pt x="468005" y="234002"/>
                </a:moveTo>
                <a:lnTo>
                  <a:pt x="463251" y="186842"/>
                </a:lnTo>
                <a:lnTo>
                  <a:pt x="449616" y="142917"/>
                </a:lnTo>
                <a:lnTo>
                  <a:pt x="428041" y="103168"/>
                </a:lnTo>
                <a:lnTo>
                  <a:pt x="399468" y="68537"/>
                </a:lnTo>
                <a:lnTo>
                  <a:pt x="364836" y="39963"/>
                </a:lnTo>
                <a:lnTo>
                  <a:pt x="325087" y="18388"/>
                </a:lnTo>
                <a:lnTo>
                  <a:pt x="281162" y="4754"/>
                </a:lnTo>
                <a:lnTo>
                  <a:pt x="234002" y="0"/>
                </a:lnTo>
                <a:lnTo>
                  <a:pt x="186842" y="4754"/>
                </a:lnTo>
                <a:lnTo>
                  <a:pt x="142917" y="18388"/>
                </a:lnTo>
                <a:lnTo>
                  <a:pt x="103168" y="39963"/>
                </a:lnTo>
                <a:lnTo>
                  <a:pt x="68537" y="68537"/>
                </a:lnTo>
                <a:lnTo>
                  <a:pt x="39963" y="103168"/>
                </a:lnTo>
                <a:lnTo>
                  <a:pt x="18388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88" y="325087"/>
                </a:lnTo>
                <a:lnTo>
                  <a:pt x="39963" y="364836"/>
                </a:lnTo>
                <a:lnTo>
                  <a:pt x="68537" y="399468"/>
                </a:lnTo>
                <a:lnTo>
                  <a:pt x="103168" y="428041"/>
                </a:lnTo>
                <a:lnTo>
                  <a:pt x="142917" y="449616"/>
                </a:lnTo>
                <a:lnTo>
                  <a:pt x="186842" y="463251"/>
                </a:lnTo>
                <a:lnTo>
                  <a:pt x="234002" y="468005"/>
                </a:lnTo>
                <a:lnTo>
                  <a:pt x="281162" y="463251"/>
                </a:lnTo>
                <a:lnTo>
                  <a:pt x="325087" y="449616"/>
                </a:lnTo>
                <a:lnTo>
                  <a:pt x="364836" y="428041"/>
                </a:lnTo>
                <a:lnTo>
                  <a:pt x="399468" y="399468"/>
                </a:lnTo>
                <a:lnTo>
                  <a:pt x="428041" y="364836"/>
                </a:lnTo>
                <a:lnTo>
                  <a:pt x="449616" y="325087"/>
                </a:lnTo>
                <a:lnTo>
                  <a:pt x="463251" y="281162"/>
                </a:lnTo>
                <a:lnTo>
                  <a:pt x="468005" y="234002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87498" y="4356678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30" h="468630">
                <a:moveTo>
                  <a:pt x="234002" y="0"/>
                </a:moveTo>
                <a:lnTo>
                  <a:pt x="186842" y="4754"/>
                </a:lnTo>
                <a:lnTo>
                  <a:pt x="142917" y="18388"/>
                </a:lnTo>
                <a:lnTo>
                  <a:pt x="103168" y="39963"/>
                </a:lnTo>
                <a:lnTo>
                  <a:pt x="68537" y="68537"/>
                </a:lnTo>
                <a:lnTo>
                  <a:pt x="39963" y="103168"/>
                </a:lnTo>
                <a:lnTo>
                  <a:pt x="18388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88" y="325087"/>
                </a:lnTo>
                <a:lnTo>
                  <a:pt x="39963" y="364836"/>
                </a:lnTo>
                <a:lnTo>
                  <a:pt x="68537" y="399468"/>
                </a:lnTo>
                <a:lnTo>
                  <a:pt x="103168" y="428041"/>
                </a:lnTo>
                <a:lnTo>
                  <a:pt x="142917" y="449616"/>
                </a:lnTo>
                <a:lnTo>
                  <a:pt x="186842" y="463251"/>
                </a:lnTo>
                <a:lnTo>
                  <a:pt x="234002" y="468005"/>
                </a:lnTo>
                <a:lnTo>
                  <a:pt x="281162" y="463251"/>
                </a:lnTo>
                <a:lnTo>
                  <a:pt x="325087" y="449616"/>
                </a:lnTo>
                <a:lnTo>
                  <a:pt x="364836" y="428041"/>
                </a:lnTo>
                <a:lnTo>
                  <a:pt x="399468" y="399468"/>
                </a:lnTo>
                <a:lnTo>
                  <a:pt x="428041" y="364836"/>
                </a:lnTo>
                <a:lnTo>
                  <a:pt x="449616" y="325087"/>
                </a:lnTo>
                <a:lnTo>
                  <a:pt x="463251" y="281162"/>
                </a:lnTo>
                <a:lnTo>
                  <a:pt x="468005" y="234002"/>
                </a:lnTo>
                <a:lnTo>
                  <a:pt x="463251" y="186842"/>
                </a:lnTo>
                <a:lnTo>
                  <a:pt x="449616" y="142917"/>
                </a:lnTo>
                <a:lnTo>
                  <a:pt x="428041" y="103168"/>
                </a:lnTo>
                <a:lnTo>
                  <a:pt x="399468" y="68537"/>
                </a:lnTo>
                <a:lnTo>
                  <a:pt x="364836" y="39963"/>
                </a:lnTo>
                <a:lnTo>
                  <a:pt x="325087" y="18388"/>
                </a:lnTo>
                <a:lnTo>
                  <a:pt x="281162" y="4754"/>
                </a:lnTo>
                <a:lnTo>
                  <a:pt x="234002" y="0"/>
                </a:lnTo>
                <a:close/>
              </a:path>
            </a:pathLst>
          </a:custGeom>
          <a:solidFill>
            <a:srgbClr val="FCE9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7498" y="4356678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30" h="468630">
                <a:moveTo>
                  <a:pt x="468005" y="234002"/>
                </a:moveTo>
                <a:lnTo>
                  <a:pt x="463251" y="186842"/>
                </a:lnTo>
                <a:lnTo>
                  <a:pt x="449616" y="142917"/>
                </a:lnTo>
                <a:lnTo>
                  <a:pt x="428041" y="103168"/>
                </a:lnTo>
                <a:lnTo>
                  <a:pt x="399468" y="68537"/>
                </a:lnTo>
                <a:lnTo>
                  <a:pt x="364836" y="39963"/>
                </a:lnTo>
                <a:lnTo>
                  <a:pt x="325087" y="18388"/>
                </a:lnTo>
                <a:lnTo>
                  <a:pt x="281162" y="4754"/>
                </a:lnTo>
                <a:lnTo>
                  <a:pt x="234002" y="0"/>
                </a:lnTo>
                <a:lnTo>
                  <a:pt x="186842" y="4754"/>
                </a:lnTo>
                <a:lnTo>
                  <a:pt x="142917" y="18388"/>
                </a:lnTo>
                <a:lnTo>
                  <a:pt x="103168" y="39963"/>
                </a:lnTo>
                <a:lnTo>
                  <a:pt x="68537" y="68537"/>
                </a:lnTo>
                <a:lnTo>
                  <a:pt x="39963" y="103168"/>
                </a:lnTo>
                <a:lnTo>
                  <a:pt x="18388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88" y="325087"/>
                </a:lnTo>
                <a:lnTo>
                  <a:pt x="39963" y="364836"/>
                </a:lnTo>
                <a:lnTo>
                  <a:pt x="68537" y="399468"/>
                </a:lnTo>
                <a:lnTo>
                  <a:pt x="103168" y="428041"/>
                </a:lnTo>
                <a:lnTo>
                  <a:pt x="142917" y="449616"/>
                </a:lnTo>
                <a:lnTo>
                  <a:pt x="186842" y="463251"/>
                </a:lnTo>
                <a:lnTo>
                  <a:pt x="234002" y="468005"/>
                </a:lnTo>
                <a:lnTo>
                  <a:pt x="281162" y="463251"/>
                </a:lnTo>
                <a:lnTo>
                  <a:pt x="325087" y="449616"/>
                </a:lnTo>
                <a:lnTo>
                  <a:pt x="364836" y="428041"/>
                </a:lnTo>
                <a:lnTo>
                  <a:pt x="399468" y="399468"/>
                </a:lnTo>
                <a:lnTo>
                  <a:pt x="428041" y="364836"/>
                </a:lnTo>
                <a:lnTo>
                  <a:pt x="449616" y="325087"/>
                </a:lnTo>
                <a:lnTo>
                  <a:pt x="463251" y="281162"/>
                </a:lnTo>
                <a:lnTo>
                  <a:pt x="468005" y="234002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637037" y="4415194"/>
            <a:ext cx="980701" cy="872139"/>
          </a:xfrm>
          <a:prstGeom prst="rect">
            <a:avLst/>
          </a:prstGeom>
        </p:spPr>
        <p:txBody>
          <a:bodyPr vert="horz" wrap="square" lIns="0" tIns="28044" rIns="0" bIns="0" rtlCol="0">
            <a:spAutoFit/>
          </a:bodyPr>
          <a:lstStyle/>
          <a:p>
            <a:pPr marL="31159">
              <a:spcBef>
                <a:spcPts val="221"/>
              </a:spcBef>
            </a:pPr>
            <a:r>
              <a:rPr sz="2700" i="1" spc="159" dirty="0">
                <a:latin typeface="Georgia"/>
                <a:cs typeface="Georgia"/>
              </a:rPr>
              <a:t>x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45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1</a:t>
            </a:r>
            <a:endParaRPr sz="2700">
              <a:latin typeface="Garamond"/>
              <a:cs typeface="Garamond"/>
            </a:endParaRPr>
          </a:p>
          <a:p>
            <a:pPr marL="37391">
              <a:spcBef>
                <a:spcPts val="86"/>
              </a:spcBef>
            </a:pPr>
            <a:r>
              <a:rPr sz="2700" i="1" spc="-209" dirty="0">
                <a:latin typeface="Georgia"/>
                <a:cs typeface="Georgia"/>
              </a:rPr>
              <a:t>y 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09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1</a:t>
            </a:r>
            <a:endParaRPr sz="2700">
              <a:latin typeface="Garamond"/>
              <a:cs typeface="Garamond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52418" y="4356678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29" h="468630">
                <a:moveTo>
                  <a:pt x="234010" y="0"/>
                </a:moveTo>
                <a:lnTo>
                  <a:pt x="186850" y="4754"/>
                </a:lnTo>
                <a:lnTo>
                  <a:pt x="142925" y="18388"/>
                </a:lnTo>
                <a:lnTo>
                  <a:pt x="103175" y="39963"/>
                </a:lnTo>
                <a:lnTo>
                  <a:pt x="68541" y="68537"/>
                </a:lnTo>
                <a:lnTo>
                  <a:pt x="39966" y="103168"/>
                </a:lnTo>
                <a:lnTo>
                  <a:pt x="18390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90" y="325087"/>
                </a:lnTo>
                <a:lnTo>
                  <a:pt x="39966" y="364836"/>
                </a:lnTo>
                <a:lnTo>
                  <a:pt x="68541" y="399468"/>
                </a:lnTo>
                <a:lnTo>
                  <a:pt x="103175" y="428041"/>
                </a:lnTo>
                <a:lnTo>
                  <a:pt x="142925" y="449616"/>
                </a:lnTo>
                <a:lnTo>
                  <a:pt x="186850" y="463251"/>
                </a:lnTo>
                <a:lnTo>
                  <a:pt x="234010" y="468005"/>
                </a:lnTo>
                <a:lnTo>
                  <a:pt x="281169" y="463251"/>
                </a:lnTo>
                <a:lnTo>
                  <a:pt x="325093" y="449616"/>
                </a:lnTo>
                <a:lnTo>
                  <a:pt x="364841" y="428041"/>
                </a:lnTo>
                <a:lnTo>
                  <a:pt x="399472" y="399468"/>
                </a:lnTo>
                <a:lnTo>
                  <a:pt x="428045" y="364836"/>
                </a:lnTo>
                <a:lnTo>
                  <a:pt x="449619" y="325087"/>
                </a:lnTo>
                <a:lnTo>
                  <a:pt x="463253" y="281162"/>
                </a:lnTo>
                <a:lnTo>
                  <a:pt x="468007" y="234002"/>
                </a:lnTo>
                <a:lnTo>
                  <a:pt x="463253" y="186842"/>
                </a:lnTo>
                <a:lnTo>
                  <a:pt x="449619" y="142917"/>
                </a:lnTo>
                <a:lnTo>
                  <a:pt x="428045" y="103168"/>
                </a:lnTo>
                <a:lnTo>
                  <a:pt x="399472" y="68537"/>
                </a:lnTo>
                <a:lnTo>
                  <a:pt x="364841" y="39963"/>
                </a:lnTo>
                <a:lnTo>
                  <a:pt x="325093" y="18388"/>
                </a:lnTo>
                <a:lnTo>
                  <a:pt x="281169" y="4754"/>
                </a:lnTo>
                <a:lnTo>
                  <a:pt x="234010" y="0"/>
                </a:lnTo>
                <a:close/>
              </a:path>
            </a:pathLst>
          </a:custGeom>
          <a:solidFill>
            <a:srgbClr val="FCE9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52418" y="4356678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29" h="468630">
                <a:moveTo>
                  <a:pt x="468007" y="234002"/>
                </a:moveTo>
                <a:lnTo>
                  <a:pt x="463253" y="186842"/>
                </a:lnTo>
                <a:lnTo>
                  <a:pt x="449619" y="142917"/>
                </a:lnTo>
                <a:lnTo>
                  <a:pt x="428045" y="103168"/>
                </a:lnTo>
                <a:lnTo>
                  <a:pt x="399472" y="68537"/>
                </a:lnTo>
                <a:lnTo>
                  <a:pt x="364841" y="39963"/>
                </a:lnTo>
                <a:lnTo>
                  <a:pt x="325093" y="18388"/>
                </a:lnTo>
                <a:lnTo>
                  <a:pt x="281169" y="4754"/>
                </a:lnTo>
                <a:lnTo>
                  <a:pt x="234010" y="0"/>
                </a:lnTo>
                <a:lnTo>
                  <a:pt x="186850" y="4754"/>
                </a:lnTo>
                <a:lnTo>
                  <a:pt x="142925" y="18388"/>
                </a:lnTo>
                <a:lnTo>
                  <a:pt x="103175" y="39963"/>
                </a:lnTo>
                <a:lnTo>
                  <a:pt x="68541" y="68537"/>
                </a:lnTo>
                <a:lnTo>
                  <a:pt x="39966" y="103168"/>
                </a:lnTo>
                <a:lnTo>
                  <a:pt x="18390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90" y="325087"/>
                </a:lnTo>
                <a:lnTo>
                  <a:pt x="39966" y="364836"/>
                </a:lnTo>
                <a:lnTo>
                  <a:pt x="68541" y="399468"/>
                </a:lnTo>
                <a:lnTo>
                  <a:pt x="103175" y="428041"/>
                </a:lnTo>
                <a:lnTo>
                  <a:pt x="142925" y="449616"/>
                </a:lnTo>
                <a:lnTo>
                  <a:pt x="186850" y="463251"/>
                </a:lnTo>
                <a:lnTo>
                  <a:pt x="234010" y="468005"/>
                </a:lnTo>
                <a:lnTo>
                  <a:pt x="281169" y="463251"/>
                </a:lnTo>
                <a:lnTo>
                  <a:pt x="325093" y="449616"/>
                </a:lnTo>
                <a:lnTo>
                  <a:pt x="364841" y="428041"/>
                </a:lnTo>
                <a:lnTo>
                  <a:pt x="399472" y="399468"/>
                </a:lnTo>
                <a:lnTo>
                  <a:pt x="428045" y="364836"/>
                </a:lnTo>
                <a:lnTo>
                  <a:pt x="449619" y="325087"/>
                </a:lnTo>
                <a:lnTo>
                  <a:pt x="463253" y="281162"/>
                </a:lnTo>
                <a:lnTo>
                  <a:pt x="468007" y="234002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801937" y="4415194"/>
            <a:ext cx="980701" cy="872139"/>
          </a:xfrm>
          <a:prstGeom prst="rect">
            <a:avLst/>
          </a:prstGeom>
        </p:spPr>
        <p:txBody>
          <a:bodyPr vert="horz" wrap="square" lIns="0" tIns="28044" rIns="0" bIns="0" rtlCol="0">
            <a:spAutoFit/>
          </a:bodyPr>
          <a:lstStyle/>
          <a:p>
            <a:pPr marL="31159">
              <a:spcBef>
                <a:spcPts val="221"/>
              </a:spcBef>
            </a:pPr>
            <a:r>
              <a:rPr sz="2700" i="1" spc="159" dirty="0">
                <a:latin typeface="Georgia"/>
                <a:cs typeface="Georgia"/>
              </a:rPr>
              <a:t>x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45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1</a:t>
            </a:r>
            <a:endParaRPr sz="2700">
              <a:latin typeface="Garamond"/>
              <a:cs typeface="Garamond"/>
            </a:endParaRPr>
          </a:p>
          <a:p>
            <a:pPr marL="37391">
              <a:spcBef>
                <a:spcPts val="86"/>
              </a:spcBef>
            </a:pPr>
            <a:r>
              <a:rPr sz="2700" i="1" spc="-209" dirty="0">
                <a:latin typeface="Georgia"/>
                <a:cs typeface="Georgia"/>
              </a:rPr>
              <a:t>y 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09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2</a:t>
            </a:r>
            <a:endParaRPr sz="2700">
              <a:latin typeface="Garamond"/>
              <a:cs typeface="Garamond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22564" y="2708718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30" h="468630">
                <a:moveTo>
                  <a:pt x="234002" y="0"/>
                </a:moveTo>
                <a:lnTo>
                  <a:pt x="186842" y="4754"/>
                </a:lnTo>
                <a:lnTo>
                  <a:pt x="142917" y="18388"/>
                </a:lnTo>
                <a:lnTo>
                  <a:pt x="103168" y="39963"/>
                </a:lnTo>
                <a:lnTo>
                  <a:pt x="68537" y="68537"/>
                </a:lnTo>
                <a:lnTo>
                  <a:pt x="39963" y="103168"/>
                </a:lnTo>
                <a:lnTo>
                  <a:pt x="18388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88" y="325087"/>
                </a:lnTo>
                <a:lnTo>
                  <a:pt x="39963" y="364836"/>
                </a:lnTo>
                <a:lnTo>
                  <a:pt x="68537" y="399468"/>
                </a:lnTo>
                <a:lnTo>
                  <a:pt x="103168" y="428041"/>
                </a:lnTo>
                <a:lnTo>
                  <a:pt x="142917" y="449616"/>
                </a:lnTo>
                <a:lnTo>
                  <a:pt x="186842" y="463251"/>
                </a:lnTo>
                <a:lnTo>
                  <a:pt x="234002" y="468005"/>
                </a:lnTo>
                <a:lnTo>
                  <a:pt x="281162" y="463251"/>
                </a:lnTo>
                <a:lnTo>
                  <a:pt x="325087" y="449616"/>
                </a:lnTo>
                <a:lnTo>
                  <a:pt x="364836" y="428041"/>
                </a:lnTo>
                <a:lnTo>
                  <a:pt x="399468" y="399468"/>
                </a:lnTo>
                <a:lnTo>
                  <a:pt x="428041" y="364836"/>
                </a:lnTo>
                <a:lnTo>
                  <a:pt x="449616" y="325087"/>
                </a:lnTo>
                <a:lnTo>
                  <a:pt x="463251" y="281162"/>
                </a:lnTo>
                <a:lnTo>
                  <a:pt x="468005" y="234002"/>
                </a:lnTo>
                <a:lnTo>
                  <a:pt x="463251" y="186842"/>
                </a:lnTo>
                <a:lnTo>
                  <a:pt x="449616" y="142917"/>
                </a:lnTo>
                <a:lnTo>
                  <a:pt x="428041" y="103168"/>
                </a:lnTo>
                <a:lnTo>
                  <a:pt x="399468" y="68537"/>
                </a:lnTo>
                <a:lnTo>
                  <a:pt x="364836" y="39963"/>
                </a:lnTo>
                <a:lnTo>
                  <a:pt x="325087" y="18388"/>
                </a:lnTo>
                <a:lnTo>
                  <a:pt x="281162" y="4754"/>
                </a:lnTo>
                <a:lnTo>
                  <a:pt x="234002" y="0"/>
                </a:lnTo>
                <a:close/>
              </a:path>
            </a:pathLst>
          </a:custGeom>
          <a:solidFill>
            <a:srgbClr val="FCE9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22564" y="2708718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30" h="468630">
                <a:moveTo>
                  <a:pt x="468005" y="234002"/>
                </a:moveTo>
                <a:lnTo>
                  <a:pt x="463251" y="186842"/>
                </a:lnTo>
                <a:lnTo>
                  <a:pt x="449616" y="142917"/>
                </a:lnTo>
                <a:lnTo>
                  <a:pt x="428041" y="103168"/>
                </a:lnTo>
                <a:lnTo>
                  <a:pt x="399468" y="68537"/>
                </a:lnTo>
                <a:lnTo>
                  <a:pt x="364836" y="39963"/>
                </a:lnTo>
                <a:lnTo>
                  <a:pt x="325087" y="18388"/>
                </a:lnTo>
                <a:lnTo>
                  <a:pt x="281162" y="4754"/>
                </a:lnTo>
                <a:lnTo>
                  <a:pt x="234002" y="0"/>
                </a:lnTo>
                <a:lnTo>
                  <a:pt x="186842" y="4754"/>
                </a:lnTo>
                <a:lnTo>
                  <a:pt x="142917" y="18388"/>
                </a:lnTo>
                <a:lnTo>
                  <a:pt x="103168" y="39963"/>
                </a:lnTo>
                <a:lnTo>
                  <a:pt x="68537" y="68537"/>
                </a:lnTo>
                <a:lnTo>
                  <a:pt x="39963" y="103168"/>
                </a:lnTo>
                <a:lnTo>
                  <a:pt x="18388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88" y="325087"/>
                </a:lnTo>
                <a:lnTo>
                  <a:pt x="39963" y="364836"/>
                </a:lnTo>
                <a:lnTo>
                  <a:pt x="68537" y="399468"/>
                </a:lnTo>
                <a:lnTo>
                  <a:pt x="103168" y="428041"/>
                </a:lnTo>
                <a:lnTo>
                  <a:pt x="142917" y="449616"/>
                </a:lnTo>
                <a:lnTo>
                  <a:pt x="186842" y="463251"/>
                </a:lnTo>
                <a:lnTo>
                  <a:pt x="234002" y="468005"/>
                </a:lnTo>
                <a:lnTo>
                  <a:pt x="281162" y="463251"/>
                </a:lnTo>
                <a:lnTo>
                  <a:pt x="325087" y="449616"/>
                </a:lnTo>
                <a:lnTo>
                  <a:pt x="364836" y="428041"/>
                </a:lnTo>
                <a:lnTo>
                  <a:pt x="399468" y="399468"/>
                </a:lnTo>
                <a:lnTo>
                  <a:pt x="428041" y="364836"/>
                </a:lnTo>
                <a:lnTo>
                  <a:pt x="449616" y="325087"/>
                </a:lnTo>
                <a:lnTo>
                  <a:pt x="463251" y="281162"/>
                </a:lnTo>
                <a:lnTo>
                  <a:pt x="468005" y="234002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472133" y="2767257"/>
            <a:ext cx="980701" cy="872139"/>
          </a:xfrm>
          <a:prstGeom prst="rect">
            <a:avLst/>
          </a:prstGeom>
        </p:spPr>
        <p:txBody>
          <a:bodyPr vert="horz" wrap="square" lIns="0" tIns="28044" rIns="0" bIns="0" rtlCol="0">
            <a:spAutoFit/>
          </a:bodyPr>
          <a:lstStyle/>
          <a:p>
            <a:pPr marL="31159">
              <a:spcBef>
                <a:spcPts val="221"/>
              </a:spcBef>
            </a:pPr>
            <a:r>
              <a:rPr sz="2700" i="1" spc="159" dirty="0">
                <a:latin typeface="Georgia"/>
                <a:cs typeface="Georgia"/>
              </a:rPr>
              <a:t>x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45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2</a:t>
            </a:r>
            <a:endParaRPr sz="2700">
              <a:latin typeface="Garamond"/>
              <a:cs typeface="Garamond"/>
            </a:endParaRPr>
          </a:p>
          <a:p>
            <a:pPr marL="37391">
              <a:spcBef>
                <a:spcPts val="86"/>
              </a:spcBef>
            </a:pPr>
            <a:r>
              <a:rPr sz="2700" i="1" spc="-209" dirty="0">
                <a:latin typeface="Georgia"/>
                <a:cs typeface="Georgia"/>
              </a:rPr>
              <a:t>y 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09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0</a:t>
            </a:r>
            <a:endParaRPr sz="2700">
              <a:latin typeface="Garamond"/>
              <a:cs typeface="Garamond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87498" y="2708718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30" h="468630">
                <a:moveTo>
                  <a:pt x="234002" y="0"/>
                </a:moveTo>
                <a:lnTo>
                  <a:pt x="186842" y="4754"/>
                </a:lnTo>
                <a:lnTo>
                  <a:pt x="142917" y="18388"/>
                </a:lnTo>
                <a:lnTo>
                  <a:pt x="103168" y="39963"/>
                </a:lnTo>
                <a:lnTo>
                  <a:pt x="68537" y="68537"/>
                </a:lnTo>
                <a:lnTo>
                  <a:pt x="39963" y="103168"/>
                </a:lnTo>
                <a:lnTo>
                  <a:pt x="18388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88" y="325087"/>
                </a:lnTo>
                <a:lnTo>
                  <a:pt x="39963" y="364836"/>
                </a:lnTo>
                <a:lnTo>
                  <a:pt x="68537" y="399468"/>
                </a:lnTo>
                <a:lnTo>
                  <a:pt x="103168" y="428041"/>
                </a:lnTo>
                <a:lnTo>
                  <a:pt x="142917" y="449616"/>
                </a:lnTo>
                <a:lnTo>
                  <a:pt x="186842" y="463251"/>
                </a:lnTo>
                <a:lnTo>
                  <a:pt x="234002" y="468005"/>
                </a:lnTo>
                <a:lnTo>
                  <a:pt x="281162" y="463251"/>
                </a:lnTo>
                <a:lnTo>
                  <a:pt x="325087" y="449616"/>
                </a:lnTo>
                <a:lnTo>
                  <a:pt x="364836" y="428041"/>
                </a:lnTo>
                <a:lnTo>
                  <a:pt x="399468" y="399468"/>
                </a:lnTo>
                <a:lnTo>
                  <a:pt x="428041" y="364836"/>
                </a:lnTo>
                <a:lnTo>
                  <a:pt x="449616" y="325087"/>
                </a:lnTo>
                <a:lnTo>
                  <a:pt x="463251" y="281162"/>
                </a:lnTo>
                <a:lnTo>
                  <a:pt x="468005" y="234002"/>
                </a:lnTo>
                <a:lnTo>
                  <a:pt x="463251" y="186842"/>
                </a:lnTo>
                <a:lnTo>
                  <a:pt x="449616" y="142917"/>
                </a:lnTo>
                <a:lnTo>
                  <a:pt x="428041" y="103168"/>
                </a:lnTo>
                <a:lnTo>
                  <a:pt x="399468" y="68537"/>
                </a:lnTo>
                <a:lnTo>
                  <a:pt x="364836" y="39963"/>
                </a:lnTo>
                <a:lnTo>
                  <a:pt x="325087" y="18388"/>
                </a:lnTo>
                <a:lnTo>
                  <a:pt x="281162" y="4754"/>
                </a:lnTo>
                <a:lnTo>
                  <a:pt x="234002" y="0"/>
                </a:lnTo>
                <a:close/>
              </a:path>
            </a:pathLst>
          </a:custGeom>
          <a:solidFill>
            <a:srgbClr val="FCE9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87498" y="2708718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30" h="468630">
                <a:moveTo>
                  <a:pt x="468005" y="234002"/>
                </a:moveTo>
                <a:lnTo>
                  <a:pt x="463251" y="186842"/>
                </a:lnTo>
                <a:lnTo>
                  <a:pt x="449616" y="142917"/>
                </a:lnTo>
                <a:lnTo>
                  <a:pt x="428041" y="103168"/>
                </a:lnTo>
                <a:lnTo>
                  <a:pt x="399468" y="68537"/>
                </a:lnTo>
                <a:lnTo>
                  <a:pt x="364836" y="39963"/>
                </a:lnTo>
                <a:lnTo>
                  <a:pt x="325087" y="18388"/>
                </a:lnTo>
                <a:lnTo>
                  <a:pt x="281162" y="4754"/>
                </a:lnTo>
                <a:lnTo>
                  <a:pt x="234002" y="0"/>
                </a:lnTo>
                <a:lnTo>
                  <a:pt x="186842" y="4754"/>
                </a:lnTo>
                <a:lnTo>
                  <a:pt x="142917" y="18388"/>
                </a:lnTo>
                <a:lnTo>
                  <a:pt x="103168" y="39963"/>
                </a:lnTo>
                <a:lnTo>
                  <a:pt x="68537" y="68537"/>
                </a:lnTo>
                <a:lnTo>
                  <a:pt x="39963" y="103168"/>
                </a:lnTo>
                <a:lnTo>
                  <a:pt x="18388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88" y="325087"/>
                </a:lnTo>
                <a:lnTo>
                  <a:pt x="39963" y="364836"/>
                </a:lnTo>
                <a:lnTo>
                  <a:pt x="68537" y="399468"/>
                </a:lnTo>
                <a:lnTo>
                  <a:pt x="103168" y="428041"/>
                </a:lnTo>
                <a:lnTo>
                  <a:pt x="142917" y="449616"/>
                </a:lnTo>
                <a:lnTo>
                  <a:pt x="186842" y="463251"/>
                </a:lnTo>
                <a:lnTo>
                  <a:pt x="234002" y="468005"/>
                </a:lnTo>
                <a:lnTo>
                  <a:pt x="281162" y="463251"/>
                </a:lnTo>
                <a:lnTo>
                  <a:pt x="325087" y="449616"/>
                </a:lnTo>
                <a:lnTo>
                  <a:pt x="364836" y="428041"/>
                </a:lnTo>
                <a:lnTo>
                  <a:pt x="399468" y="399468"/>
                </a:lnTo>
                <a:lnTo>
                  <a:pt x="428041" y="364836"/>
                </a:lnTo>
                <a:lnTo>
                  <a:pt x="449616" y="325087"/>
                </a:lnTo>
                <a:lnTo>
                  <a:pt x="463251" y="281162"/>
                </a:lnTo>
                <a:lnTo>
                  <a:pt x="468005" y="234002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637037" y="2767257"/>
            <a:ext cx="980701" cy="872139"/>
          </a:xfrm>
          <a:prstGeom prst="rect">
            <a:avLst/>
          </a:prstGeom>
        </p:spPr>
        <p:txBody>
          <a:bodyPr vert="horz" wrap="square" lIns="0" tIns="28044" rIns="0" bIns="0" rtlCol="0">
            <a:spAutoFit/>
          </a:bodyPr>
          <a:lstStyle/>
          <a:p>
            <a:pPr marL="31159">
              <a:spcBef>
                <a:spcPts val="221"/>
              </a:spcBef>
            </a:pPr>
            <a:r>
              <a:rPr sz="2700" i="1" spc="159" dirty="0">
                <a:latin typeface="Georgia"/>
                <a:cs typeface="Georgia"/>
              </a:rPr>
              <a:t>x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45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2</a:t>
            </a:r>
            <a:endParaRPr sz="2700">
              <a:latin typeface="Garamond"/>
              <a:cs typeface="Garamond"/>
            </a:endParaRPr>
          </a:p>
          <a:p>
            <a:pPr marL="37391">
              <a:spcBef>
                <a:spcPts val="86"/>
              </a:spcBef>
            </a:pPr>
            <a:r>
              <a:rPr sz="2700" i="1" spc="-209" dirty="0">
                <a:latin typeface="Georgia"/>
                <a:cs typeface="Georgia"/>
              </a:rPr>
              <a:t>y 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09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1</a:t>
            </a:r>
            <a:endParaRPr sz="2700">
              <a:latin typeface="Garamond"/>
              <a:cs typeface="Garamond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652418" y="2708718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29" h="468630">
                <a:moveTo>
                  <a:pt x="234010" y="0"/>
                </a:moveTo>
                <a:lnTo>
                  <a:pt x="186850" y="4754"/>
                </a:lnTo>
                <a:lnTo>
                  <a:pt x="142925" y="18388"/>
                </a:lnTo>
                <a:lnTo>
                  <a:pt x="103175" y="39963"/>
                </a:lnTo>
                <a:lnTo>
                  <a:pt x="68541" y="68537"/>
                </a:lnTo>
                <a:lnTo>
                  <a:pt x="39966" y="103168"/>
                </a:lnTo>
                <a:lnTo>
                  <a:pt x="18390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90" y="325087"/>
                </a:lnTo>
                <a:lnTo>
                  <a:pt x="39966" y="364836"/>
                </a:lnTo>
                <a:lnTo>
                  <a:pt x="68541" y="399468"/>
                </a:lnTo>
                <a:lnTo>
                  <a:pt x="103175" y="428041"/>
                </a:lnTo>
                <a:lnTo>
                  <a:pt x="142925" y="449616"/>
                </a:lnTo>
                <a:lnTo>
                  <a:pt x="186850" y="463251"/>
                </a:lnTo>
                <a:lnTo>
                  <a:pt x="234010" y="468005"/>
                </a:lnTo>
                <a:lnTo>
                  <a:pt x="281169" y="463251"/>
                </a:lnTo>
                <a:lnTo>
                  <a:pt x="325093" y="449616"/>
                </a:lnTo>
                <a:lnTo>
                  <a:pt x="364841" y="428041"/>
                </a:lnTo>
                <a:lnTo>
                  <a:pt x="399472" y="399468"/>
                </a:lnTo>
                <a:lnTo>
                  <a:pt x="428045" y="364836"/>
                </a:lnTo>
                <a:lnTo>
                  <a:pt x="449619" y="325087"/>
                </a:lnTo>
                <a:lnTo>
                  <a:pt x="463253" y="281162"/>
                </a:lnTo>
                <a:lnTo>
                  <a:pt x="468007" y="234002"/>
                </a:lnTo>
                <a:lnTo>
                  <a:pt x="463253" y="186842"/>
                </a:lnTo>
                <a:lnTo>
                  <a:pt x="449619" y="142917"/>
                </a:lnTo>
                <a:lnTo>
                  <a:pt x="428045" y="103168"/>
                </a:lnTo>
                <a:lnTo>
                  <a:pt x="399472" y="68537"/>
                </a:lnTo>
                <a:lnTo>
                  <a:pt x="364841" y="39963"/>
                </a:lnTo>
                <a:lnTo>
                  <a:pt x="325093" y="18388"/>
                </a:lnTo>
                <a:lnTo>
                  <a:pt x="281169" y="4754"/>
                </a:lnTo>
                <a:lnTo>
                  <a:pt x="234010" y="0"/>
                </a:lnTo>
                <a:close/>
              </a:path>
            </a:pathLst>
          </a:custGeom>
          <a:solidFill>
            <a:srgbClr val="FCE9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52418" y="2708718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29" h="468630">
                <a:moveTo>
                  <a:pt x="468007" y="234002"/>
                </a:moveTo>
                <a:lnTo>
                  <a:pt x="463253" y="186842"/>
                </a:lnTo>
                <a:lnTo>
                  <a:pt x="449619" y="142917"/>
                </a:lnTo>
                <a:lnTo>
                  <a:pt x="428045" y="103168"/>
                </a:lnTo>
                <a:lnTo>
                  <a:pt x="399472" y="68537"/>
                </a:lnTo>
                <a:lnTo>
                  <a:pt x="364841" y="39963"/>
                </a:lnTo>
                <a:lnTo>
                  <a:pt x="325093" y="18388"/>
                </a:lnTo>
                <a:lnTo>
                  <a:pt x="281169" y="4754"/>
                </a:lnTo>
                <a:lnTo>
                  <a:pt x="234010" y="0"/>
                </a:lnTo>
                <a:lnTo>
                  <a:pt x="186850" y="4754"/>
                </a:lnTo>
                <a:lnTo>
                  <a:pt x="142925" y="18388"/>
                </a:lnTo>
                <a:lnTo>
                  <a:pt x="103175" y="39963"/>
                </a:lnTo>
                <a:lnTo>
                  <a:pt x="68541" y="68537"/>
                </a:lnTo>
                <a:lnTo>
                  <a:pt x="39966" y="103168"/>
                </a:lnTo>
                <a:lnTo>
                  <a:pt x="18390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90" y="325087"/>
                </a:lnTo>
                <a:lnTo>
                  <a:pt x="39966" y="364836"/>
                </a:lnTo>
                <a:lnTo>
                  <a:pt x="68541" y="399468"/>
                </a:lnTo>
                <a:lnTo>
                  <a:pt x="103175" y="428041"/>
                </a:lnTo>
                <a:lnTo>
                  <a:pt x="142925" y="449616"/>
                </a:lnTo>
                <a:lnTo>
                  <a:pt x="186850" y="463251"/>
                </a:lnTo>
                <a:lnTo>
                  <a:pt x="234010" y="468005"/>
                </a:lnTo>
                <a:lnTo>
                  <a:pt x="281169" y="463251"/>
                </a:lnTo>
                <a:lnTo>
                  <a:pt x="325093" y="449616"/>
                </a:lnTo>
                <a:lnTo>
                  <a:pt x="364841" y="428041"/>
                </a:lnTo>
                <a:lnTo>
                  <a:pt x="399472" y="399468"/>
                </a:lnTo>
                <a:lnTo>
                  <a:pt x="428045" y="364836"/>
                </a:lnTo>
                <a:lnTo>
                  <a:pt x="449619" y="325087"/>
                </a:lnTo>
                <a:lnTo>
                  <a:pt x="463253" y="281162"/>
                </a:lnTo>
                <a:lnTo>
                  <a:pt x="468007" y="234002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801937" y="2767257"/>
            <a:ext cx="980701" cy="872139"/>
          </a:xfrm>
          <a:prstGeom prst="rect">
            <a:avLst/>
          </a:prstGeom>
        </p:spPr>
        <p:txBody>
          <a:bodyPr vert="horz" wrap="square" lIns="0" tIns="28044" rIns="0" bIns="0" rtlCol="0">
            <a:spAutoFit/>
          </a:bodyPr>
          <a:lstStyle/>
          <a:p>
            <a:pPr marL="31159">
              <a:spcBef>
                <a:spcPts val="221"/>
              </a:spcBef>
            </a:pPr>
            <a:r>
              <a:rPr sz="2700" i="1" spc="159" dirty="0">
                <a:latin typeface="Georgia"/>
                <a:cs typeface="Georgia"/>
              </a:rPr>
              <a:t>x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45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0</a:t>
            </a:r>
            <a:endParaRPr sz="2700">
              <a:latin typeface="Garamond"/>
              <a:cs typeface="Garamond"/>
            </a:endParaRPr>
          </a:p>
          <a:p>
            <a:pPr marL="37391">
              <a:spcBef>
                <a:spcPts val="86"/>
              </a:spcBef>
            </a:pPr>
            <a:r>
              <a:rPr sz="2700" i="1" spc="-209" dirty="0">
                <a:latin typeface="Georgia"/>
                <a:cs typeface="Georgia"/>
              </a:rPr>
              <a:t>y 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09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0</a:t>
            </a:r>
            <a:endParaRPr sz="2700">
              <a:latin typeface="Garamond"/>
              <a:cs typeface="Garamond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615676" y="3195616"/>
            <a:ext cx="826219" cy="0"/>
          </a:xfrm>
          <a:custGeom>
            <a:avLst/>
            <a:gdLst/>
            <a:ahLst/>
            <a:cxnLst/>
            <a:rect l="l" t="t" r="r" b="b"/>
            <a:pathLst>
              <a:path w="302260">
                <a:moveTo>
                  <a:pt x="0" y="0"/>
                </a:moveTo>
                <a:lnTo>
                  <a:pt x="301735" y="0"/>
                </a:lnTo>
              </a:path>
            </a:pathLst>
          </a:custGeom>
          <a:ln w="15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74059" y="3128220"/>
            <a:ext cx="83316" cy="136090"/>
          </a:xfrm>
          <a:custGeom>
            <a:avLst/>
            <a:gdLst/>
            <a:ahLst/>
            <a:cxnLst/>
            <a:rect l="l" t="t" r="r" b="b"/>
            <a:pathLst>
              <a:path w="30480" h="65405">
                <a:moveTo>
                  <a:pt x="0" y="0"/>
                </a:moveTo>
                <a:lnTo>
                  <a:pt x="4744" y="9900"/>
                </a:lnTo>
                <a:lnTo>
                  <a:pt x="13664" y="19991"/>
                </a:lnTo>
                <a:lnTo>
                  <a:pt x="23344" y="28183"/>
                </a:lnTo>
                <a:lnTo>
                  <a:pt x="30366" y="32390"/>
                </a:lnTo>
                <a:lnTo>
                  <a:pt x="23344" y="36597"/>
                </a:lnTo>
                <a:lnTo>
                  <a:pt x="13664" y="44790"/>
                </a:lnTo>
                <a:lnTo>
                  <a:pt x="4744" y="54880"/>
                </a:lnTo>
                <a:lnTo>
                  <a:pt x="0" y="64781"/>
                </a:lnTo>
              </a:path>
            </a:pathLst>
          </a:custGeom>
          <a:ln w="12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15676" y="4843576"/>
            <a:ext cx="826219" cy="0"/>
          </a:xfrm>
          <a:custGeom>
            <a:avLst/>
            <a:gdLst/>
            <a:ahLst/>
            <a:cxnLst/>
            <a:rect l="l" t="t" r="r" b="b"/>
            <a:pathLst>
              <a:path w="302260">
                <a:moveTo>
                  <a:pt x="0" y="0"/>
                </a:moveTo>
                <a:lnTo>
                  <a:pt x="301735" y="0"/>
                </a:lnTo>
              </a:path>
            </a:pathLst>
          </a:custGeom>
          <a:ln w="15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74059" y="4776180"/>
            <a:ext cx="83316" cy="136090"/>
          </a:xfrm>
          <a:custGeom>
            <a:avLst/>
            <a:gdLst/>
            <a:ahLst/>
            <a:cxnLst/>
            <a:rect l="l" t="t" r="r" b="b"/>
            <a:pathLst>
              <a:path w="30480" h="65405">
                <a:moveTo>
                  <a:pt x="0" y="0"/>
                </a:moveTo>
                <a:lnTo>
                  <a:pt x="4744" y="9900"/>
                </a:lnTo>
                <a:lnTo>
                  <a:pt x="13664" y="19991"/>
                </a:lnTo>
                <a:lnTo>
                  <a:pt x="23344" y="28183"/>
                </a:lnTo>
                <a:lnTo>
                  <a:pt x="30366" y="32390"/>
                </a:lnTo>
                <a:lnTo>
                  <a:pt x="23344" y="36597"/>
                </a:lnTo>
                <a:lnTo>
                  <a:pt x="13664" y="44790"/>
                </a:lnTo>
                <a:lnTo>
                  <a:pt x="4744" y="54880"/>
                </a:lnTo>
                <a:lnTo>
                  <a:pt x="0" y="64781"/>
                </a:lnTo>
              </a:path>
            </a:pathLst>
          </a:custGeom>
          <a:ln w="12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80610" y="4843576"/>
            <a:ext cx="826219" cy="0"/>
          </a:xfrm>
          <a:custGeom>
            <a:avLst/>
            <a:gdLst/>
            <a:ahLst/>
            <a:cxnLst/>
            <a:rect l="l" t="t" r="r" b="b"/>
            <a:pathLst>
              <a:path w="302260">
                <a:moveTo>
                  <a:pt x="0" y="0"/>
                </a:moveTo>
                <a:lnTo>
                  <a:pt x="301729" y="0"/>
                </a:lnTo>
              </a:path>
            </a:pathLst>
          </a:custGeom>
          <a:ln w="15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38973" y="4776180"/>
            <a:ext cx="83316" cy="136090"/>
          </a:xfrm>
          <a:custGeom>
            <a:avLst/>
            <a:gdLst/>
            <a:ahLst/>
            <a:cxnLst/>
            <a:rect l="l" t="t" r="r" b="b"/>
            <a:pathLst>
              <a:path w="30480" h="65405">
                <a:moveTo>
                  <a:pt x="0" y="0"/>
                </a:moveTo>
                <a:lnTo>
                  <a:pt x="4744" y="9900"/>
                </a:lnTo>
                <a:lnTo>
                  <a:pt x="13664" y="19991"/>
                </a:lnTo>
                <a:lnTo>
                  <a:pt x="23344" y="28183"/>
                </a:lnTo>
                <a:lnTo>
                  <a:pt x="30366" y="32390"/>
                </a:lnTo>
                <a:lnTo>
                  <a:pt x="23344" y="36597"/>
                </a:lnTo>
                <a:lnTo>
                  <a:pt x="13664" y="44790"/>
                </a:lnTo>
                <a:lnTo>
                  <a:pt x="4744" y="54880"/>
                </a:lnTo>
                <a:lnTo>
                  <a:pt x="0" y="64781"/>
                </a:lnTo>
              </a:path>
            </a:pathLst>
          </a:custGeom>
          <a:ln w="12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98765" y="2603024"/>
            <a:ext cx="397944" cy="3762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62303" y="2469347"/>
            <a:ext cx="708185" cy="556253"/>
          </a:xfrm>
          <a:custGeom>
            <a:avLst/>
            <a:gdLst/>
            <a:ahLst/>
            <a:cxnLst/>
            <a:rect l="l" t="t" r="r" b="b"/>
            <a:pathLst>
              <a:path w="259080" h="267334">
                <a:moveTo>
                  <a:pt x="138901" y="267173"/>
                </a:moveTo>
                <a:lnTo>
                  <a:pt x="177016" y="250350"/>
                </a:lnTo>
                <a:lnTo>
                  <a:pt x="229855" y="209753"/>
                </a:lnTo>
                <a:lnTo>
                  <a:pt x="255199" y="163515"/>
                </a:lnTo>
                <a:lnTo>
                  <a:pt x="258946" y="139640"/>
                </a:lnTo>
                <a:lnTo>
                  <a:pt x="257480" y="115986"/>
                </a:lnTo>
                <a:lnTo>
                  <a:pt x="241131" y="71519"/>
                </a:lnTo>
                <a:lnTo>
                  <a:pt x="210584" y="34464"/>
                </a:lnTo>
                <a:lnTo>
                  <a:pt x="170270" y="9174"/>
                </a:lnTo>
                <a:lnTo>
                  <a:pt x="124623" y="0"/>
                </a:lnTo>
                <a:lnTo>
                  <a:pt x="101184" y="2815"/>
                </a:lnTo>
                <a:lnTo>
                  <a:pt x="78074" y="11292"/>
                </a:lnTo>
                <a:lnTo>
                  <a:pt x="55846" y="25973"/>
                </a:lnTo>
                <a:lnTo>
                  <a:pt x="35055" y="47403"/>
                </a:lnTo>
                <a:lnTo>
                  <a:pt x="16255" y="76125"/>
                </a:lnTo>
                <a:lnTo>
                  <a:pt x="0" y="112684"/>
                </a:lnTo>
              </a:path>
            </a:pathLst>
          </a:custGeom>
          <a:ln w="15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01736" y="2633174"/>
            <a:ext cx="166632" cy="83240"/>
          </a:xfrm>
          <a:custGeom>
            <a:avLst/>
            <a:gdLst/>
            <a:ahLst/>
            <a:cxnLst/>
            <a:rect l="l" t="t" r="r" b="b"/>
            <a:pathLst>
              <a:path w="60960" h="40005">
                <a:moveTo>
                  <a:pt x="60952" y="22183"/>
                </a:moveTo>
                <a:lnTo>
                  <a:pt x="50012" y="23257"/>
                </a:lnTo>
                <a:lnTo>
                  <a:pt x="37463" y="28195"/>
                </a:lnTo>
                <a:lnTo>
                  <a:pt x="26440" y="34496"/>
                </a:lnTo>
                <a:lnTo>
                  <a:pt x="20077" y="39663"/>
                </a:lnTo>
                <a:lnTo>
                  <a:pt x="18524" y="31615"/>
                </a:lnTo>
                <a:lnTo>
                  <a:pt x="14130" y="19702"/>
                </a:lnTo>
                <a:lnTo>
                  <a:pt x="7690" y="7854"/>
                </a:lnTo>
                <a:lnTo>
                  <a:pt x="0" y="0"/>
                </a:lnTo>
              </a:path>
            </a:pathLst>
          </a:custGeom>
          <a:ln w="121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383297" y="3658817"/>
            <a:ext cx="1142126" cy="1768589"/>
          </a:xfrm>
          <a:prstGeom prst="rect">
            <a:avLst/>
          </a:prstGeom>
        </p:spPr>
        <p:txBody>
          <a:bodyPr vert="horz" wrap="square" lIns="0" tIns="42065" rIns="0" bIns="0" rtlCol="0">
            <a:spAutoFit/>
          </a:bodyPr>
          <a:lstStyle/>
          <a:p>
            <a:pPr marL="31159">
              <a:spcBef>
                <a:spcPts val="331"/>
              </a:spcBef>
            </a:pPr>
            <a:r>
              <a:rPr sz="3400" i="1" spc="74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700" spc="108" baseline="-11111" dirty="0">
                <a:solidFill>
                  <a:srgbClr val="FF0000"/>
                </a:solidFill>
                <a:latin typeface="Garamond"/>
                <a:cs typeface="Garamond"/>
              </a:rPr>
              <a:t>1</a:t>
            </a:r>
            <a:r>
              <a:rPr sz="3400" i="1" spc="74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3400" i="1" spc="-47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400" i="1" spc="2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700" spc="37" baseline="-11111" dirty="0">
                <a:solidFill>
                  <a:srgbClr val="FF0000"/>
                </a:solidFill>
                <a:latin typeface="Garamond"/>
                <a:cs typeface="Garamond"/>
              </a:rPr>
              <a:t>2</a:t>
            </a:r>
            <a:endParaRPr sz="3700" baseline="-11111">
              <a:latin typeface="Garamond"/>
              <a:cs typeface="Garamond"/>
            </a:endParaRPr>
          </a:p>
          <a:p>
            <a:pPr marL="110616">
              <a:spcBef>
                <a:spcPts val="2785"/>
              </a:spcBef>
            </a:pPr>
            <a:r>
              <a:rPr sz="2700" i="1" spc="159" dirty="0">
                <a:latin typeface="Georgia"/>
                <a:cs typeface="Georgia"/>
              </a:rPr>
              <a:t>x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45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1</a:t>
            </a:r>
            <a:endParaRPr sz="2700">
              <a:latin typeface="Garamond"/>
              <a:cs typeface="Garamond"/>
            </a:endParaRPr>
          </a:p>
          <a:p>
            <a:pPr marL="118406">
              <a:spcBef>
                <a:spcPts val="86"/>
              </a:spcBef>
            </a:pPr>
            <a:r>
              <a:rPr sz="2700" i="1" spc="-209" dirty="0">
                <a:latin typeface="Georgia"/>
                <a:cs typeface="Georgia"/>
              </a:rPr>
              <a:t>y 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09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0</a:t>
            </a:r>
            <a:endParaRPr sz="2700">
              <a:latin typeface="Garamond"/>
              <a:cs typeface="Garamond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298634" y="5141967"/>
            <a:ext cx="1805184" cy="565696"/>
          </a:xfrm>
          <a:prstGeom prst="rect">
            <a:avLst/>
          </a:prstGeom>
        </p:spPr>
        <p:txBody>
          <a:bodyPr vert="horz" wrap="square" lIns="0" tIns="42065" rIns="0" bIns="0" rtlCol="0">
            <a:spAutoFit/>
          </a:bodyPr>
          <a:lstStyle/>
          <a:p>
            <a:pPr marL="31159">
              <a:spcBef>
                <a:spcPts val="331"/>
              </a:spcBef>
            </a:pPr>
            <a:r>
              <a:rPr sz="3400" spc="-37" dirty="0">
                <a:solidFill>
                  <a:srgbClr val="FF0000"/>
                </a:solidFill>
                <a:latin typeface="Lucida Sans Unicode"/>
                <a:cs typeface="Lucida Sans Unicode"/>
              </a:rPr>
              <a:t>¬</a:t>
            </a:r>
            <a:r>
              <a:rPr sz="3400" i="1" spc="-37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700" spc="-54" baseline="-11111" dirty="0">
                <a:solidFill>
                  <a:srgbClr val="FF0000"/>
                </a:solidFill>
                <a:latin typeface="Garamond"/>
                <a:cs typeface="Garamond"/>
              </a:rPr>
              <a:t>1</a:t>
            </a:r>
            <a:r>
              <a:rPr sz="3400" i="1" spc="-37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3400" i="1" spc="-39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400" spc="-110" dirty="0">
                <a:solidFill>
                  <a:srgbClr val="FF0000"/>
                </a:solidFill>
                <a:latin typeface="Lucida Sans Unicode"/>
                <a:cs typeface="Lucida Sans Unicode"/>
              </a:rPr>
              <a:t>¬</a:t>
            </a:r>
            <a:r>
              <a:rPr sz="3400" i="1" spc="-1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700" spc="-164" baseline="-11111" dirty="0">
                <a:solidFill>
                  <a:srgbClr val="FF0000"/>
                </a:solidFill>
                <a:latin typeface="Garamond"/>
                <a:cs typeface="Garamond"/>
              </a:rPr>
              <a:t>2</a:t>
            </a:r>
            <a:endParaRPr sz="3700" baseline="-11111">
              <a:latin typeface="Garamond"/>
              <a:cs typeface="Garamond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82191" y="3494030"/>
            <a:ext cx="3638141" cy="565696"/>
          </a:xfrm>
          <a:prstGeom prst="rect">
            <a:avLst/>
          </a:prstGeom>
        </p:spPr>
        <p:txBody>
          <a:bodyPr vert="horz" wrap="square" lIns="0" tIns="42065" rIns="0" bIns="0" rtlCol="0">
            <a:spAutoFit/>
          </a:bodyPr>
          <a:lstStyle/>
          <a:p>
            <a:pPr marL="31159">
              <a:spcBef>
                <a:spcPts val="331"/>
              </a:spcBef>
              <a:tabLst>
                <a:tab pos="1973951" algn="l"/>
              </a:tabLst>
            </a:pPr>
            <a:r>
              <a:rPr sz="3400" i="1" spc="74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700" spc="108" baseline="-11111" dirty="0">
                <a:solidFill>
                  <a:srgbClr val="FF0000"/>
                </a:solidFill>
                <a:latin typeface="Garamond"/>
                <a:cs typeface="Garamond"/>
              </a:rPr>
              <a:t>1</a:t>
            </a:r>
            <a:r>
              <a:rPr sz="3400" i="1" spc="74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3400" i="1" spc="-2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400" spc="-110" dirty="0">
                <a:solidFill>
                  <a:srgbClr val="FF0000"/>
                </a:solidFill>
                <a:latin typeface="Lucida Sans Unicode"/>
                <a:cs typeface="Lucida Sans Unicode"/>
              </a:rPr>
              <a:t>¬</a:t>
            </a:r>
            <a:r>
              <a:rPr sz="3400" i="1" spc="-1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700" spc="-164" baseline="-11111" dirty="0">
                <a:solidFill>
                  <a:srgbClr val="FF0000"/>
                </a:solidFill>
                <a:latin typeface="Garamond"/>
                <a:cs typeface="Garamond"/>
              </a:rPr>
              <a:t>2	</a:t>
            </a:r>
            <a:r>
              <a:rPr sz="3400" spc="-37" dirty="0">
                <a:solidFill>
                  <a:srgbClr val="FF0000"/>
                </a:solidFill>
                <a:latin typeface="Lucida Sans Unicode"/>
                <a:cs typeface="Lucida Sans Unicode"/>
              </a:rPr>
              <a:t>¬</a:t>
            </a:r>
            <a:r>
              <a:rPr sz="3400" i="1" spc="-37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700" spc="-54" baseline="-11111" dirty="0">
                <a:solidFill>
                  <a:srgbClr val="FF0000"/>
                </a:solidFill>
                <a:latin typeface="Garamond"/>
                <a:cs typeface="Garamond"/>
              </a:rPr>
              <a:t>1</a:t>
            </a:r>
            <a:r>
              <a:rPr sz="3400" i="1" spc="-37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3400" i="1" spc="-4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400" i="1" spc="2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700" spc="37" baseline="-11111" dirty="0">
                <a:solidFill>
                  <a:srgbClr val="FF0000"/>
                </a:solidFill>
                <a:latin typeface="Garamond"/>
                <a:cs typeface="Garamond"/>
              </a:rPr>
              <a:t>2</a:t>
            </a:r>
            <a:endParaRPr sz="3700" baseline="-11111">
              <a:latin typeface="Garamond"/>
              <a:cs typeface="Garamond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230254" y="4019597"/>
            <a:ext cx="786297" cy="0"/>
          </a:xfrm>
          <a:custGeom>
            <a:avLst/>
            <a:gdLst/>
            <a:ahLst/>
            <a:cxnLst/>
            <a:rect l="l" t="t" r="r" b="b"/>
            <a:pathLst>
              <a:path w="287655">
                <a:moveTo>
                  <a:pt x="0" y="0"/>
                </a:moveTo>
                <a:lnTo>
                  <a:pt x="287154" y="0"/>
                </a:lnTo>
              </a:path>
            </a:pathLst>
          </a:custGeom>
          <a:ln w="43198">
            <a:solidFill>
              <a:srgbClr val="1F4A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832621" y="3846295"/>
            <a:ext cx="263624" cy="3466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Title 3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 to Example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0529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96244" y="2536442"/>
            <a:ext cx="1732283" cy="2967564"/>
          </a:xfrm>
          <a:custGeom>
            <a:avLst/>
            <a:gdLst/>
            <a:ahLst/>
            <a:cxnLst/>
            <a:rect l="l" t="t" r="r" b="b"/>
            <a:pathLst>
              <a:path w="633730" h="1426210">
                <a:moveTo>
                  <a:pt x="0" y="1425606"/>
                </a:moveTo>
                <a:lnTo>
                  <a:pt x="0" y="0"/>
                </a:lnTo>
                <a:lnTo>
                  <a:pt x="633597" y="0"/>
                </a:lnTo>
                <a:lnTo>
                  <a:pt x="633597" y="1425606"/>
                </a:lnTo>
                <a:lnTo>
                  <a:pt x="0" y="1425606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61177" y="4184402"/>
            <a:ext cx="3898504" cy="1318624"/>
          </a:xfrm>
          <a:custGeom>
            <a:avLst/>
            <a:gdLst/>
            <a:ahLst/>
            <a:cxnLst/>
            <a:rect l="l" t="t" r="r" b="b"/>
            <a:pathLst>
              <a:path w="1426210" h="633730">
                <a:moveTo>
                  <a:pt x="0" y="633597"/>
                </a:moveTo>
                <a:lnTo>
                  <a:pt x="0" y="0"/>
                </a:lnTo>
                <a:lnTo>
                  <a:pt x="1425611" y="0"/>
                </a:lnTo>
                <a:lnTo>
                  <a:pt x="1425611" y="633597"/>
                </a:lnTo>
                <a:lnTo>
                  <a:pt x="0" y="633597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61177" y="2536441"/>
            <a:ext cx="1732283" cy="1318624"/>
          </a:xfrm>
          <a:custGeom>
            <a:avLst/>
            <a:gdLst/>
            <a:ahLst/>
            <a:cxnLst/>
            <a:rect l="l" t="t" r="r" b="b"/>
            <a:pathLst>
              <a:path w="633730" h="633730">
                <a:moveTo>
                  <a:pt x="0" y="633597"/>
                </a:moveTo>
                <a:lnTo>
                  <a:pt x="0" y="0"/>
                </a:lnTo>
                <a:lnTo>
                  <a:pt x="633597" y="0"/>
                </a:lnTo>
                <a:lnTo>
                  <a:pt x="633597" y="633597"/>
                </a:lnTo>
                <a:lnTo>
                  <a:pt x="0" y="633597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26111" y="2536441"/>
            <a:ext cx="1732283" cy="1318624"/>
          </a:xfrm>
          <a:custGeom>
            <a:avLst/>
            <a:gdLst/>
            <a:ahLst/>
            <a:cxnLst/>
            <a:rect l="l" t="t" r="r" b="b"/>
            <a:pathLst>
              <a:path w="633729" h="633730">
                <a:moveTo>
                  <a:pt x="0" y="633597"/>
                </a:moveTo>
                <a:lnTo>
                  <a:pt x="0" y="0"/>
                </a:lnTo>
                <a:lnTo>
                  <a:pt x="633602" y="0"/>
                </a:lnTo>
                <a:lnTo>
                  <a:pt x="633602" y="633597"/>
                </a:lnTo>
                <a:lnTo>
                  <a:pt x="0" y="633597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22564" y="4356678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30" h="468630">
                <a:moveTo>
                  <a:pt x="234002" y="0"/>
                </a:moveTo>
                <a:lnTo>
                  <a:pt x="186842" y="4754"/>
                </a:lnTo>
                <a:lnTo>
                  <a:pt x="142917" y="18388"/>
                </a:lnTo>
                <a:lnTo>
                  <a:pt x="103168" y="39963"/>
                </a:lnTo>
                <a:lnTo>
                  <a:pt x="68537" y="68537"/>
                </a:lnTo>
                <a:lnTo>
                  <a:pt x="39963" y="103168"/>
                </a:lnTo>
                <a:lnTo>
                  <a:pt x="18388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88" y="325087"/>
                </a:lnTo>
                <a:lnTo>
                  <a:pt x="39963" y="364836"/>
                </a:lnTo>
                <a:lnTo>
                  <a:pt x="68537" y="399468"/>
                </a:lnTo>
                <a:lnTo>
                  <a:pt x="103168" y="428041"/>
                </a:lnTo>
                <a:lnTo>
                  <a:pt x="142917" y="449616"/>
                </a:lnTo>
                <a:lnTo>
                  <a:pt x="186842" y="463251"/>
                </a:lnTo>
                <a:lnTo>
                  <a:pt x="234002" y="468005"/>
                </a:lnTo>
                <a:lnTo>
                  <a:pt x="281162" y="463251"/>
                </a:lnTo>
                <a:lnTo>
                  <a:pt x="325087" y="449616"/>
                </a:lnTo>
                <a:lnTo>
                  <a:pt x="364836" y="428041"/>
                </a:lnTo>
                <a:lnTo>
                  <a:pt x="399468" y="399468"/>
                </a:lnTo>
                <a:lnTo>
                  <a:pt x="428041" y="364836"/>
                </a:lnTo>
                <a:lnTo>
                  <a:pt x="449616" y="325087"/>
                </a:lnTo>
                <a:lnTo>
                  <a:pt x="463251" y="281162"/>
                </a:lnTo>
                <a:lnTo>
                  <a:pt x="468005" y="234002"/>
                </a:lnTo>
                <a:lnTo>
                  <a:pt x="463251" y="186842"/>
                </a:lnTo>
                <a:lnTo>
                  <a:pt x="449616" y="142917"/>
                </a:lnTo>
                <a:lnTo>
                  <a:pt x="428041" y="103168"/>
                </a:lnTo>
                <a:lnTo>
                  <a:pt x="399468" y="68537"/>
                </a:lnTo>
                <a:lnTo>
                  <a:pt x="364836" y="39963"/>
                </a:lnTo>
                <a:lnTo>
                  <a:pt x="325087" y="18388"/>
                </a:lnTo>
                <a:lnTo>
                  <a:pt x="281162" y="4754"/>
                </a:lnTo>
                <a:lnTo>
                  <a:pt x="234002" y="0"/>
                </a:lnTo>
                <a:close/>
              </a:path>
            </a:pathLst>
          </a:custGeom>
          <a:solidFill>
            <a:srgbClr val="FCE9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22564" y="4356678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30" h="468630">
                <a:moveTo>
                  <a:pt x="468005" y="234002"/>
                </a:moveTo>
                <a:lnTo>
                  <a:pt x="463251" y="186842"/>
                </a:lnTo>
                <a:lnTo>
                  <a:pt x="449616" y="142917"/>
                </a:lnTo>
                <a:lnTo>
                  <a:pt x="428041" y="103168"/>
                </a:lnTo>
                <a:lnTo>
                  <a:pt x="399468" y="68537"/>
                </a:lnTo>
                <a:lnTo>
                  <a:pt x="364836" y="39963"/>
                </a:lnTo>
                <a:lnTo>
                  <a:pt x="325087" y="18388"/>
                </a:lnTo>
                <a:lnTo>
                  <a:pt x="281162" y="4754"/>
                </a:lnTo>
                <a:lnTo>
                  <a:pt x="234002" y="0"/>
                </a:lnTo>
                <a:lnTo>
                  <a:pt x="186842" y="4754"/>
                </a:lnTo>
                <a:lnTo>
                  <a:pt x="142917" y="18388"/>
                </a:lnTo>
                <a:lnTo>
                  <a:pt x="103168" y="39963"/>
                </a:lnTo>
                <a:lnTo>
                  <a:pt x="68537" y="68537"/>
                </a:lnTo>
                <a:lnTo>
                  <a:pt x="39963" y="103168"/>
                </a:lnTo>
                <a:lnTo>
                  <a:pt x="18388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88" y="325087"/>
                </a:lnTo>
                <a:lnTo>
                  <a:pt x="39963" y="364836"/>
                </a:lnTo>
                <a:lnTo>
                  <a:pt x="68537" y="399468"/>
                </a:lnTo>
                <a:lnTo>
                  <a:pt x="103168" y="428041"/>
                </a:lnTo>
                <a:lnTo>
                  <a:pt x="142917" y="449616"/>
                </a:lnTo>
                <a:lnTo>
                  <a:pt x="186842" y="463251"/>
                </a:lnTo>
                <a:lnTo>
                  <a:pt x="234002" y="468005"/>
                </a:lnTo>
                <a:lnTo>
                  <a:pt x="281162" y="463251"/>
                </a:lnTo>
                <a:lnTo>
                  <a:pt x="325087" y="449616"/>
                </a:lnTo>
                <a:lnTo>
                  <a:pt x="364836" y="428041"/>
                </a:lnTo>
                <a:lnTo>
                  <a:pt x="399468" y="399468"/>
                </a:lnTo>
                <a:lnTo>
                  <a:pt x="428041" y="364836"/>
                </a:lnTo>
                <a:lnTo>
                  <a:pt x="449616" y="325087"/>
                </a:lnTo>
                <a:lnTo>
                  <a:pt x="463251" y="281162"/>
                </a:lnTo>
                <a:lnTo>
                  <a:pt x="468005" y="234002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87498" y="4356678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30" h="468630">
                <a:moveTo>
                  <a:pt x="234002" y="0"/>
                </a:moveTo>
                <a:lnTo>
                  <a:pt x="186842" y="4754"/>
                </a:lnTo>
                <a:lnTo>
                  <a:pt x="142917" y="18388"/>
                </a:lnTo>
                <a:lnTo>
                  <a:pt x="103168" y="39963"/>
                </a:lnTo>
                <a:lnTo>
                  <a:pt x="68537" y="68537"/>
                </a:lnTo>
                <a:lnTo>
                  <a:pt x="39963" y="103168"/>
                </a:lnTo>
                <a:lnTo>
                  <a:pt x="18388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88" y="325087"/>
                </a:lnTo>
                <a:lnTo>
                  <a:pt x="39963" y="364836"/>
                </a:lnTo>
                <a:lnTo>
                  <a:pt x="68537" y="399468"/>
                </a:lnTo>
                <a:lnTo>
                  <a:pt x="103168" y="428041"/>
                </a:lnTo>
                <a:lnTo>
                  <a:pt x="142917" y="449616"/>
                </a:lnTo>
                <a:lnTo>
                  <a:pt x="186842" y="463251"/>
                </a:lnTo>
                <a:lnTo>
                  <a:pt x="234002" y="468005"/>
                </a:lnTo>
                <a:lnTo>
                  <a:pt x="281162" y="463251"/>
                </a:lnTo>
                <a:lnTo>
                  <a:pt x="325087" y="449616"/>
                </a:lnTo>
                <a:lnTo>
                  <a:pt x="364836" y="428041"/>
                </a:lnTo>
                <a:lnTo>
                  <a:pt x="399468" y="399468"/>
                </a:lnTo>
                <a:lnTo>
                  <a:pt x="428041" y="364836"/>
                </a:lnTo>
                <a:lnTo>
                  <a:pt x="449616" y="325087"/>
                </a:lnTo>
                <a:lnTo>
                  <a:pt x="463251" y="281162"/>
                </a:lnTo>
                <a:lnTo>
                  <a:pt x="468005" y="234002"/>
                </a:lnTo>
                <a:lnTo>
                  <a:pt x="463251" y="186842"/>
                </a:lnTo>
                <a:lnTo>
                  <a:pt x="449616" y="142917"/>
                </a:lnTo>
                <a:lnTo>
                  <a:pt x="428041" y="103168"/>
                </a:lnTo>
                <a:lnTo>
                  <a:pt x="399468" y="68537"/>
                </a:lnTo>
                <a:lnTo>
                  <a:pt x="364836" y="39963"/>
                </a:lnTo>
                <a:lnTo>
                  <a:pt x="325087" y="18388"/>
                </a:lnTo>
                <a:lnTo>
                  <a:pt x="281162" y="4754"/>
                </a:lnTo>
                <a:lnTo>
                  <a:pt x="234002" y="0"/>
                </a:lnTo>
                <a:close/>
              </a:path>
            </a:pathLst>
          </a:custGeom>
          <a:solidFill>
            <a:srgbClr val="FCE9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7498" y="4356678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30" h="468630">
                <a:moveTo>
                  <a:pt x="468005" y="234002"/>
                </a:moveTo>
                <a:lnTo>
                  <a:pt x="463251" y="186842"/>
                </a:lnTo>
                <a:lnTo>
                  <a:pt x="449616" y="142917"/>
                </a:lnTo>
                <a:lnTo>
                  <a:pt x="428041" y="103168"/>
                </a:lnTo>
                <a:lnTo>
                  <a:pt x="399468" y="68537"/>
                </a:lnTo>
                <a:lnTo>
                  <a:pt x="364836" y="39963"/>
                </a:lnTo>
                <a:lnTo>
                  <a:pt x="325087" y="18388"/>
                </a:lnTo>
                <a:lnTo>
                  <a:pt x="281162" y="4754"/>
                </a:lnTo>
                <a:lnTo>
                  <a:pt x="234002" y="0"/>
                </a:lnTo>
                <a:lnTo>
                  <a:pt x="186842" y="4754"/>
                </a:lnTo>
                <a:lnTo>
                  <a:pt x="142917" y="18388"/>
                </a:lnTo>
                <a:lnTo>
                  <a:pt x="103168" y="39963"/>
                </a:lnTo>
                <a:lnTo>
                  <a:pt x="68537" y="68537"/>
                </a:lnTo>
                <a:lnTo>
                  <a:pt x="39963" y="103168"/>
                </a:lnTo>
                <a:lnTo>
                  <a:pt x="18388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88" y="325087"/>
                </a:lnTo>
                <a:lnTo>
                  <a:pt x="39963" y="364836"/>
                </a:lnTo>
                <a:lnTo>
                  <a:pt x="68537" y="399468"/>
                </a:lnTo>
                <a:lnTo>
                  <a:pt x="103168" y="428041"/>
                </a:lnTo>
                <a:lnTo>
                  <a:pt x="142917" y="449616"/>
                </a:lnTo>
                <a:lnTo>
                  <a:pt x="186842" y="463251"/>
                </a:lnTo>
                <a:lnTo>
                  <a:pt x="234002" y="468005"/>
                </a:lnTo>
                <a:lnTo>
                  <a:pt x="281162" y="463251"/>
                </a:lnTo>
                <a:lnTo>
                  <a:pt x="325087" y="449616"/>
                </a:lnTo>
                <a:lnTo>
                  <a:pt x="364836" y="428041"/>
                </a:lnTo>
                <a:lnTo>
                  <a:pt x="399468" y="399468"/>
                </a:lnTo>
                <a:lnTo>
                  <a:pt x="428041" y="364836"/>
                </a:lnTo>
                <a:lnTo>
                  <a:pt x="449616" y="325087"/>
                </a:lnTo>
                <a:lnTo>
                  <a:pt x="463251" y="281162"/>
                </a:lnTo>
                <a:lnTo>
                  <a:pt x="468005" y="234002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637037" y="4415194"/>
            <a:ext cx="980701" cy="872139"/>
          </a:xfrm>
          <a:prstGeom prst="rect">
            <a:avLst/>
          </a:prstGeom>
        </p:spPr>
        <p:txBody>
          <a:bodyPr vert="horz" wrap="square" lIns="0" tIns="28044" rIns="0" bIns="0" rtlCol="0">
            <a:spAutoFit/>
          </a:bodyPr>
          <a:lstStyle/>
          <a:p>
            <a:pPr marL="31159">
              <a:spcBef>
                <a:spcPts val="221"/>
              </a:spcBef>
            </a:pPr>
            <a:r>
              <a:rPr sz="2700" i="1" spc="159" dirty="0">
                <a:latin typeface="Georgia"/>
                <a:cs typeface="Georgia"/>
              </a:rPr>
              <a:t>x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45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1</a:t>
            </a:r>
            <a:endParaRPr sz="2700">
              <a:latin typeface="Garamond"/>
              <a:cs typeface="Garamond"/>
            </a:endParaRPr>
          </a:p>
          <a:p>
            <a:pPr marL="37391">
              <a:spcBef>
                <a:spcPts val="86"/>
              </a:spcBef>
            </a:pPr>
            <a:r>
              <a:rPr sz="2700" i="1" spc="-209" dirty="0">
                <a:latin typeface="Georgia"/>
                <a:cs typeface="Georgia"/>
              </a:rPr>
              <a:t>y 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09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1</a:t>
            </a:r>
            <a:endParaRPr sz="2700">
              <a:latin typeface="Garamond"/>
              <a:cs typeface="Garamond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52418" y="4356678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29" h="468630">
                <a:moveTo>
                  <a:pt x="234010" y="0"/>
                </a:moveTo>
                <a:lnTo>
                  <a:pt x="186850" y="4754"/>
                </a:lnTo>
                <a:lnTo>
                  <a:pt x="142925" y="18388"/>
                </a:lnTo>
                <a:lnTo>
                  <a:pt x="103175" y="39963"/>
                </a:lnTo>
                <a:lnTo>
                  <a:pt x="68541" y="68537"/>
                </a:lnTo>
                <a:lnTo>
                  <a:pt x="39966" y="103168"/>
                </a:lnTo>
                <a:lnTo>
                  <a:pt x="18390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90" y="325087"/>
                </a:lnTo>
                <a:lnTo>
                  <a:pt x="39966" y="364836"/>
                </a:lnTo>
                <a:lnTo>
                  <a:pt x="68541" y="399468"/>
                </a:lnTo>
                <a:lnTo>
                  <a:pt x="103175" y="428041"/>
                </a:lnTo>
                <a:lnTo>
                  <a:pt x="142925" y="449616"/>
                </a:lnTo>
                <a:lnTo>
                  <a:pt x="186850" y="463251"/>
                </a:lnTo>
                <a:lnTo>
                  <a:pt x="234010" y="468005"/>
                </a:lnTo>
                <a:lnTo>
                  <a:pt x="281169" y="463251"/>
                </a:lnTo>
                <a:lnTo>
                  <a:pt x="325093" y="449616"/>
                </a:lnTo>
                <a:lnTo>
                  <a:pt x="364841" y="428041"/>
                </a:lnTo>
                <a:lnTo>
                  <a:pt x="399472" y="399468"/>
                </a:lnTo>
                <a:lnTo>
                  <a:pt x="428045" y="364836"/>
                </a:lnTo>
                <a:lnTo>
                  <a:pt x="449619" y="325087"/>
                </a:lnTo>
                <a:lnTo>
                  <a:pt x="463253" y="281162"/>
                </a:lnTo>
                <a:lnTo>
                  <a:pt x="468007" y="234002"/>
                </a:lnTo>
                <a:lnTo>
                  <a:pt x="463253" y="186842"/>
                </a:lnTo>
                <a:lnTo>
                  <a:pt x="449619" y="142917"/>
                </a:lnTo>
                <a:lnTo>
                  <a:pt x="428045" y="103168"/>
                </a:lnTo>
                <a:lnTo>
                  <a:pt x="399472" y="68537"/>
                </a:lnTo>
                <a:lnTo>
                  <a:pt x="364841" y="39963"/>
                </a:lnTo>
                <a:lnTo>
                  <a:pt x="325093" y="18388"/>
                </a:lnTo>
                <a:lnTo>
                  <a:pt x="281169" y="4754"/>
                </a:lnTo>
                <a:lnTo>
                  <a:pt x="234010" y="0"/>
                </a:lnTo>
                <a:close/>
              </a:path>
            </a:pathLst>
          </a:custGeom>
          <a:solidFill>
            <a:srgbClr val="FCE9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52418" y="4356678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29" h="468630">
                <a:moveTo>
                  <a:pt x="468007" y="234002"/>
                </a:moveTo>
                <a:lnTo>
                  <a:pt x="463253" y="186842"/>
                </a:lnTo>
                <a:lnTo>
                  <a:pt x="449619" y="142917"/>
                </a:lnTo>
                <a:lnTo>
                  <a:pt x="428045" y="103168"/>
                </a:lnTo>
                <a:lnTo>
                  <a:pt x="399472" y="68537"/>
                </a:lnTo>
                <a:lnTo>
                  <a:pt x="364841" y="39963"/>
                </a:lnTo>
                <a:lnTo>
                  <a:pt x="325093" y="18388"/>
                </a:lnTo>
                <a:lnTo>
                  <a:pt x="281169" y="4754"/>
                </a:lnTo>
                <a:lnTo>
                  <a:pt x="234010" y="0"/>
                </a:lnTo>
                <a:lnTo>
                  <a:pt x="186850" y="4754"/>
                </a:lnTo>
                <a:lnTo>
                  <a:pt x="142925" y="18388"/>
                </a:lnTo>
                <a:lnTo>
                  <a:pt x="103175" y="39963"/>
                </a:lnTo>
                <a:lnTo>
                  <a:pt x="68541" y="68537"/>
                </a:lnTo>
                <a:lnTo>
                  <a:pt x="39966" y="103168"/>
                </a:lnTo>
                <a:lnTo>
                  <a:pt x="18390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90" y="325087"/>
                </a:lnTo>
                <a:lnTo>
                  <a:pt x="39966" y="364836"/>
                </a:lnTo>
                <a:lnTo>
                  <a:pt x="68541" y="399468"/>
                </a:lnTo>
                <a:lnTo>
                  <a:pt x="103175" y="428041"/>
                </a:lnTo>
                <a:lnTo>
                  <a:pt x="142925" y="449616"/>
                </a:lnTo>
                <a:lnTo>
                  <a:pt x="186850" y="463251"/>
                </a:lnTo>
                <a:lnTo>
                  <a:pt x="234010" y="468005"/>
                </a:lnTo>
                <a:lnTo>
                  <a:pt x="281169" y="463251"/>
                </a:lnTo>
                <a:lnTo>
                  <a:pt x="325093" y="449616"/>
                </a:lnTo>
                <a:lnTo>
                  <a:pt x="364841" y="428041"/>
                </a:lnTo>
                <a:lnTo>
                  <a:pt x="399472" y="399468"/>
                </a:lnTo>
                <a:lnTo>
                  <a:pt x="428045" y="364836"/>
                </a:lnTo>
                <a:lnTo>
                  <a:pt x="449619" y="325087"/>
                </a:lnTo>
                <a:lnTo>
                  <a:pt x="463253" y="281162"/>
                </a:lnTo>
                <a:lnTo>
                  <a:pt x="468007" y="234002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801937" y="4415194"/>
            <a:ext cx="980701" cy="872139"/>
          </a:xfrm>
          <a:prstGeom prst="rect">
            <a:avLst/>
          </a:prstGeom>
        </p:spPr>
        <p:txBody>
          <a:bodyPr vert="horz" wrap="square" lIns="0" tIns="28044" rIns="0" bIns="0" rtlCol="0">
            <a:spAutoFit/>
          </a:bodyPr>
          <a:lstStyle/>
          <a:p>
            <a:pPr marL="31159">
              <a:spcBef>
                <a:spcPts val="221"/>
              </a:spcBef>
            </a:pPr>
            <a:r>
              <a:rPr sz="2700" i="1" spc="159" dirty="0">
                <a:latin typeface="Georgia"/>
                <a:cs typeface="Georgia"/>
              </a:rPr>
              <a:t>x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45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1</a:t>
            </a:r>
            <a:endParaRPr sz="2700">
              <a:latin typeface="Garamond"/>
              <a:cs typeface="Garamond"/>
            </a:endParaRPr>
          </a:p>
          <a:p>
            <a:pPr marL="37391">
              <a:spcBef>
                <a:spcPts val="86"/>
              </a:spcBef>
            </a:pPr>
            <a:r>
              <a:rPr sz="2700" i="1" spc="-209" dirty="0">
                <a:latin typeface="Georgia"/>
                <a:cs typeface="Georgia"/>
              </a:rPr>
              <a:t>y 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09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2</a:t>
            </a:r>
            <a:endParaRPr sz="2700">
              <a:latin typeface="Garamond"/>
              <a:cs typeface="Garamond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22564" y="2708718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30" h="468630">
                <a:moveTo>
                  <a:pt x="234002" y="0"/>
                </a:moveTo>
                <a:lnTo>
                  <a:pt x="186842" y="4754"/>
                </a:lnTo>
                <a:lnTo>
                  <a:pt x="142917" y="18388"/>
                </a:lnTo>
                <a:lnTo>
                  <a:pt x="103168" y="39963"/>
                </a:lnTo>
                <a:lnTo>
                  <a:pt x="68537" y="68537"/>
                </a:lnTo>
                <a:lnTo>
                  <a:pt x="39963" y="103168"/>
                </a:lnTo>
                <a:lnTo>
                  <a:pt x="18388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88" y="325087"/>
                </a:lnTo>
                <a:lnTo>
                  <a:pt x="39963" y="364836"/>
                </a:lnTo>
                <a:lnTo>
                  <a:pt x="68537" y="399468"/>
                </a:lnTo>
                <a:lnTo>
                  <a:pt x="103168" y="428041"/>
                </a:lnTo>
                <a:lnTo>
                  <a:pt x="142917" y="449616"/>
                </a:lnTo>
                <a:lnTo>
                  <a:pt x="186842" y="463251"/>
                </a:lnTo>
                <a:lnTo>
                  <a:pt x="234002" y="468005"/>
                </a:lnTo>
                <a:lnTo>
                  <a:pt x="281162" y="463251"/>
                </a:lnTo>
                <a:lnTo>
                  <a:pt x="325087" y="449616"/>
                </a:lnTo>
                <a:lnTo>
                  <a:pt x="364836" y="428041"/>
                </a:lnTo>
                <a:lnTo>
                  <a:pt x="399468" y="399468"/>
                </a:lnTo>
                <a:lnTo>
                  <a:pt x="428041" y="364836"/>
                </a:lnTo>
                <a:lnTo>
                  <a:pt x="449616" y="325087"/>
                </a:lnTo>
                <a:lnTo>
                  <a:pt x="463251" y="281162"/>
                </a:lnTo>
                <a:lnTo>
                  <a:pt x="468005" y="234002"/>
                </a:lnTo>
                <a:lnTo>
                  <a:pt x="463251" y="186842"/>
                </a:lnTo>
                <a:lnTo>
                  <a:pt x="449616" y="142917"/>
                </a:lnTo>
                <a:lnTo>
                  <a:pt x="428041" y="103168"/>
                </a:lnTo>
                <a:lnTo>
                  <a:pt x="399468" y="68537"/>
                </a:lnTo>
                <a:lnTo>
                  <a:pt x="364836" y="39963"/>
                </a:lnTo>
                <a:lnTo>
                  <a:pt x="325087" y="18388"/>
                </a:lnTo>
                <a:lnTo>
                  <a:pt x="281162" y="4754"/>
                </a:lnTo>
                <a:lnTo>
                  <a:pt x="234002" y="0"/>
                </a:lnTo>
                <a:close/>
              </a:path>
            </a:pathLst>
          </a:custGeom>
          <a:solidFill>
            <a:srgbClr val="FCE9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22564" y="2708718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30" h="468630">
                <a:moveTo>
                  <a:pt x="468005" y="234002"/>
                </a:moveTo>
                <a:lnTo>
                  <a:pt x="463251" y="186842"/>
                </a:lnTo>
                <a:lnTo>
                  <a:pt x="449616" y="142917"/>
                </a:lnTo>
                <a:lnTo>
                  <a:pt x="428041" y="103168"/>
                </a:lnTo>
                <a:lnTo>
                  <a:pt x="399468" y="68537"/>
                </a:lnTo>
                <a:lnTo>
                  <a:pt x="364836" y="39963"/>
                </a:lnTo>
                <a:lnTo>
                  <a:pt x="325087" y="18388"/>
                </a:lnTo>
                <a:lnTo>
                  <a:pt x="281162" y="4754"/>
                </a:lnTo>
                <a:lnTo>
                  <a:pt x="234002" y="0"/>
                </a:lnTo>
                <a:lnTo>
                  <a:pt x="186842" y="4754"/>
                </a:lnTo>
                <a:lnTo>
                  <a:pt x="142917" y="18388"/>
                </a:lnTo>
                <a:lnTo>
                  <a:pt x="103168" y="39963"/>
                </a:lnTo>
                <a:lnTo>
                  <a:pt x="68537" y="68537"/>
                </a:lnTo>
                <a:lnTo>
                  <a:pt x="39963" y="103168"/>
                </a:lnTo>
                <a:lnTo>
                  <a:pt x="18388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88" y="325087"/>
                </a:lnTo>
                <a:lnTo>
                  <a:pt x="39963" y="364836"/>
                </a:lnTo>
                <a:lnTo>
                  <a:pt x="68537" y="399468"/>
                </a:lnTo>
                <a:lnTo>
                  <a:pt x="103168" y="428041"/>
                </a:lnTo>
                <a:lnTo>
                  <a:pt x="142917" y="449616"/>
                </a:lnTo>
                <a:lnTo>
                  <a:pt x="186842" y="463251"/>
                </a:lnTo>
                <a:lnTo>
                  <a:pt x="234002" y="468005"/>
                </a:lnTo>
                <a:lnTo>
                  <a:pt x="281162" y="463251"/>
                </a:lnTo>
                <a:lnTo>
                  <a:pt x="325087" y="449616"/>
                </a:lnTo>
                <a:lnTo>
                  <a:pt x="364836" y="428041"/>
                </a:lnTo>
                <a:lnTo>
                  <a:pt x="399468" y="399468"/>
                </a:lnTo>
                <a:lnTo>
                  <a:pt x="428041" y="364836"/>
                </a:lnTo>
                <a:lnTo>
                  <a:pt x="449616" y="325087"/>
                </a:lnTo>
                <a:lnTo>
                  <a:pt x="463251" y="281162"/>
                </a:lnTo>
                <a:lnTo>
                  <a:pt x="468005" y="234002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472133" y="2767257"/>
            <a:ext cx="980701" cy="872139"/>
          </a:xfrm>
          <a:prstGeom prst="rect">
            <a:avLst/>
          </a:prstGeom>
        </p:spPr>
        <p:txBody>
          <a:bodyPr vert="horz" wrap="square" lIns="0" tIns="28044" rIns="0" bIns="0" rtlCol="0">
            <a:spAutoFit/>
          </a:bodyPr>
          <a:lstStyle/>
          <a:p>
            <a:pPr marL="31159">
              <a:spcBef>
                <a:spcPts val="221"/>
              </a:spcBef>
            </a:pPr>
            <a:r>
              <a:rPr sz="2700" i="1" spc="159" dirty="0">
                <a:latin typeface="Georgia"/>
                <a:cs typeface="Georgia"/>
              </a:rPr>
              <a:t>x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45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2</a:t>
            </a:r>
            <a:endParaRPr sz="2700">
              <a:latin typeface="Garamond"/>
              <a:cs typeface="Garamond"/>
            </a:endParaRPr>
          </a:p>
          <a:p>
            <a:pPr marL="37391">
              <a:spcBef>
                <a:spcPts val="86"/>
              </a:spcBef>
            </a:pPr>
            <a:r>
              <a:rPr sz="2700" i="1" spc="-209" dirty="0">
                <a:latin typeface="Georgia"/>
                <a:cs typeface="Georgia"/>
              </a:rPr>
              <a:t>y 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09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0</a:t>
            </a:r>
            <a:endParaRPr sz="2700">
              <a:latin typeface="Garamond"/>
              <a:cs typeface="Garamond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87498" y="2708718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30" h="468630">
                <a:moveTo>
                  <a:pt x="234002" y="0"/>
                </a:moveTo>
                <a:lnTo>
                  <a:pt x="186842" y="4754"/>
                </a:lnTo>
                <a:lnTo>
                  <a:pt x="142917" y="18388"/>
                </a:lnTo>
                <a:lnTo>
                  <a:pt x="103168" y="39963"/>
                </a:lnTo>
                <a:lnTo>
                  <a:pt x="68537" y="68537"/>
                </a:lnTo>
                <a:lnTo>
                  <a:pt x="39963" y="103168"/>
                </a:lnTo>
                <a:lnTo>
                  <a:pt x="18388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88" y="325087"/>
                </a:lnTo>
                <a:lnTo>
                  <a:pt x="39963" y="364836"/>
                </a:lnTo>
                <a:lnTo>
                  <a:pt x="68537" y="399468"/>
                </a:lnTo>
                <a:lnTo>
                  <a:pt x="103168" y="428041"/>
                </a:lnTo>
                <a:lnTo>
                  <a:pt x="142917" y="449616"/>
                </a:lnTo>
                <a:lnTo>
                  <a:pt x="186842" y="463251"/>
                </a:lnTo>
                <a:lnTo>
                  <a:pt x="234002" y="468005"/>
                </a:lnTo>
                <a:lnTo>
                  <a:pt x="281162" y="463251"/>
                </a:lnTo>
                <a:lnTo>
                  <a:pt x="325087" y="449616"/>
                </a:lnTo>
                <a:lnTo>
                  <a:pt x="364836" y="428041"/>
                </a:lnTo>
                <a:lnTo>
                  <a:pt x="399468" y="399468"/>
                </a:lnTo>
                <a:lnTo>
                  <a:pt x="428041" y="364836"/>
                </a:lnTo>
                <a:lnTo>
                  <a:pt x="449616" y="325087"/>
                </a:lnTo>
                <a:lnTo>
                  <a:pt x="463251" y="281162"/>
                </a:lnTo>
                <a:lnTo>
                  <a:pt x="468005" y="234002"/>
                </a:lnTo>
                <a:lnTo>
                  <a:pt x="463251" y="186842"/>
                </a:lnTo>
                <a:lnTo>
                  <a:pt x="449616" y="142917"/>
                </a:lnTo>
                <a:lnTo>
                  <a:pt x="428041" y="103168"/>
                </a:lnTo>
                <a:lnTo>
                  <a:pt x="399468" y="68537"/>
                </a:lnTo>
                <a:lnTo>
                  <a:pt x="364836" y="39963"/>
                </a:lnTo>
                <a:lnTo>
                  <a:pt x="325087" y="18388"/>
                </a:lnTo>
                <a:lnTo>
                  <a:pt x="281162" y="4754"/>
                </a:lnTo>
                <a:lnTo>
                  <a:pt x="234002" y="0"/>
                </a:lnTo>
                <a:close/>
              </a:path>
            </a:pathLst>
          </a:custGeom>
          <a:solidFill>
            <a:srgbClr val="FCE9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87498" y="2708718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30" h="468630">
                <a:moveTo>
                  <a:pt x="468005" y="234002"/>
                </a:moveTo>
                <a:lnTo>
                  <a:pt x="463251" y="186842"/>
                </a:lnTo>
                <a:lnTo>
                  <a:pt x="449616" y="142917"/>
                </a:lnTo>
                <a:lnTo>
                  <a:pt x="428041" y="103168"/>
                </a:lnTo>
                <a:lnTo>
                  <a:pt x="399468" y="68537"/>
                </a:lnTo>
                <a:lnTo>
                  <a:pt x="364836" y="39963"/>
                </a:lnTo>
                <a:lnTo>
                  <a:pt x="325087" y="18388"/>
                </a:lnTo>
                <a:lnTo>
                  <a:pt x="281162" y="4754"/>
                </a:lnTo>
                <a:lnTo>
                  <a:pt x="234002" y="0"/>
                </a:lnTo>
                <a:lnTo>
                  <a:pt x="186842" y="4754"/>
                </a:lnTo>
                <a:lnTo>
                  <a:pt x="142917" y="18388"/>
                </a:lnTo>
                <a:lnTo>
                  <a:pt x="103168" y="39963"/>
                </a:lnTo>
                <a:lnTo>
                  <a:pt x="68537" y="68537"/>
                </a:lnTo>
                <a:lnTo>
                  <a:pt x="39963" y="103168"/>
                </a:lnTo>
                <a:lnTo>
                  <a:pt x="18388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88" y="325087"/>
                </a:lnTo>
                <a:lnTo>
                  <a:pt x="39963" y="364836"/>
                </a:lnTo>
                <a:lnTo>
                  <a:pt x="68537" y="399468"/>
                </a:lnTo>
                <a:lnTo>
                  <a:pt x="103168" y="428041"/>
                </a:lnTo>
                <a:lnTo>
                  <a:pt x="142917" y="449616"/>
                </a:lnTo>
                <a:lnTo>
                  <a:pt x="186842" y="463251"/>
                </a:lnTo>
                <a:lnTo>
                  <a:pt x="234002" y="468005"/>
                </a:lnTo>
                <a:lnTo>
                  <a:pt x="281162" y="463251"/>
                </a:lnTo>
                <a:lnTo>
                  <a:pt x="325087" y="449616"/>
                </a:lnTo>
                <a:lnTo>
                  <a:pt x="364836" y="428041"/>
                </a:lnTo>
                <a:lnTo>
                  <a:pt x="399468" y="399468"/>
                </a:lnTo>
                <a:lnTo>
                  <a:pt x="428041" y="364836"/>
                </a:lnTo>
                <a:lnTo>
                  <a:pt x="449616" y="325087"/>
                </a:lnTo>
                <a:lnTo>
                  <a:pt x="463251" y="281162"/>
                </a:lnTo>
                <a:lnTo>
                  <a:pt x="468005" y="234002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637037" y="2767257"/>
            <a:ext cx="980701" cy="872139"/>
          </a:xfrm>
          <a:prstGeom prst="rect">
            <a:avLst/>
          </a:prstGeom>
        </p:spPr>
        <p:txBody>
          <a:bodyPr vert="horz" wrap="square" lIns="0" tIns="28044" rIns="0" bIns="0" rtlCol="0">
            <a:spAutoFit/>
          </a:bodyPr>
          <a:lstStyle/>
          <a:p>
            <a:pPr marL="31159">
              <a:spcBef>
                <a:spcPts val="221"/>
              </a:spcBef>
            </a:pPr>
            <a:r>
              <a:rPr sz="2700" i="1" spc="159" dirty="0">
                <a:latin typeface="Georgia"/>
                <a:cs typeface="Georgia"/>
              </a:rPr>
              <a:t>x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45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2</a:t>
            </a:r>
            <a:endParaRPr sz="2700">
              <a:latin typeface="Garamond"/>
              <a:cs typeface="Garamond"/>
            </a:endParaRPr>
          </a:p>
          <a:p>
            <a:pPr marL="37391">
              <a:spcBef>
                <a:spcPts val="86"/>
              </a:spcBef>
            </a:pPr>
            <a:r>
              <a:rPr sz="2700" i="1" spc="-209" dirty="0">
                <a:latin typeface="Georgia"/>
                <a:cs typeface="Georgia"/>
              </a:rPr>
              <a:t>y 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09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1</a:t>
            </a:r>
            <a:endParaRPr sz="2700">
              <a:latin typeface="Garamond"/>
              <a:cs typeface="Garamond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652418" y="2708718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29" h="468630">
                <a:moveTo>
                  <a:pt x="234010" y="0"/>
                </a:moveTo>
                <a:lnTo>
                  <a:pt x="186850" y="4754"/>
                </a:lnTo>
                <a:lnTo>
                  <a:pt x="142925" y="18388"/>
                </a:lnTo>
                <a:lnTo>
                  <a:pt x="103175" y="39963"/>
                </a:lnTo>
                <a:lnTo>
                  <a:pt x="68541" y="68537"/>
                </a:lnTo>
                <a:lnTo>
                  <a:pt x="39966" y="103168"/>
                </a:lnTo>
                <a:lnTo>
                  <a:pt x="18390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90" y="325087"/>
                </a:lnTo>
                <a:lnTo>
                  <a:pt x="39966" y="364836"/>
                </a:lnTo>
                <a:lnTo>
                  <a:pt x="68541" y="399468"/>
                </a:lnTo>
                <a:lnTo>
                  <a:pt x="103175" y="428041"/>
                </a:lnTo>
                <a:lnTo>
                  <a:pt x="142925" y="449616"/>
                </a:lnTo>
                <a:lnTo>
                  <a:pt x="186850" y="463251"/>
                </a:lnTo>
                <a:lnTo>
                  <a:pt x="234010" y="468005"/>
                </a:lnTo>
                <a:lnTo>
                  <a:pt x="281169" y="463251"/>
                </a:lnTo>
                <a:lnTo>
                  <a:pt x="325093" y="449616"/>
                </a:lnTo>
                <a:lnTo>
                  <a:pt x="364841" y="428041"/>
                </a:lnTo>
                <a:lnTo>
                  <a:pt x="399472" y="399468"/>
                </a:lnTo>
                <a:lnTo>
                  <a:pt x="428045" y="364836"/>
                </a:lnTo>
                <a:lnTo>
                  <a:pt x="449619" y="325087"/>
                </a:lnTo>
                <a:lnTo>
                  <a:pt x="463253" y="281162"/>
                </a:lnTo>
                <a:lnTo>
                  <a:pt x="468007" y="234002"/>
                </a:lnTo>
                <a:lnTo>
                  <a:pt x="463253" y="186842"/>
                </a:lnTo>
                <a:lnTo>
                  <a:pt x="449619" y="142917"/>
                </a:lnTo>
                <a:lnTo>
                  <a:pt x="428045" y="103168"/>
                </a:lnTo>
                <a:lnTo>
                  <a:pt x="399472" y="68537"/>
                </a:lnTo>
                <a:lnTo>
                  <a:pt x="364841" y="39963"/>
                </a:lnTo>
                <a:lnTo>
                  <a:pt x="325093" y="18388"/>
                </a:lnTo>
                <a:lnTo>
                  <a:pt x="281169" y="4754"/>
                </a:lnTo>
                <a:lnTo>
                  <a:pt x="234010" y="0"/>
                </a:lnTo>
                <a:close/>
              </a:path>
            </a:pathLst>
          </a:custGeom>
          <a:solidFill>
            <a:srgbClr val="FCE9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52418" y="2708718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29" h="468630">
                <a:moveTo>
                  <a:pt x="468007" y="234002"/>
                </a:moveTo>
                <a:lnTo>
                  <a:pt x="463253" y="186842"/>
                </a:lnTo>
                <a:lnTo>
                  <a:pt x="449619" y="142917"/>
                </a:lnTo>
                <a:lnTo>
                  <a:pt x="428045" y="103168"/>
                </a:lnTo>
                <a:lnTo>
                  <a:pt x="399472" y="68537"/>
                </a:lnTo>
                <a:lnTo>
                  <a:pt x="364841" y="39963"/>
                </a:lnTo>
                <a:lnTo>
                  <a:pt x="325093" y="18388"/>
                </a:lnTo>
                <a:lnTo>
                  <a:pt x="281169" y="4754"/>
                </a:lnTo>
                <a:lnTo>
                  <a:pt x="234010" y="0"/>
                </a:lnTo>
                <a:lnTo>
                  <a:pt x="186850" y="4754"/>
                </a:lnTo>
                <a:lnTo>
                  <a:pt x="142925" y="18388"/>
                </a:lnTo>
                <a:lnTo>
                  <a:pt x="103175" y="39963"/>
                </a:lnTo>
                <a:lnTo>
                  <a:pt x="68541" y="68537"/>
                </a:lnTo>
                <a:lnTo>
                  <a:pt x="39966" y="103168"/>
                </a:lnTo>
                <a:lnTo>
                  <a:pt x="18390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90" y="325087"/>
                </a:lnTo>
                <a:lnTo>
                  <a:pt x="39966" y="364836"/>
                </a:lnTo>
                <a:lnTo>
                  <a:pt x="68541" y="399468"/>
                </a:lnTo>
                <a:lnTo>
                  <a:pt x="103175" y="428041"/>
                </a:lnTo>
                <a:lnTo>
                  <a:pt x="142925" y="449616"/>
                </a:lnTo>
                <a:lnTo>
                  <a:pt x="186850" y="463251"/>
                </a:lnTo>
                <a:lnTo>
                  <a:pt x="234010" y="468005"/>
                </a:lnTo>
                <a:lnTo>
                  <a:pt x="281169" y="463251"/>
                </a:lnTo>
                <a:lnTo>
                  <a:pt x="325093" y="449616"/>
                </a:lnTo>
                <a:lnTo>
                  <a:pt x="364841" y="428041"/>
                </a:lnTo>
                <a:lnTo>
                  <a:pt x="399472" y="399468"/>
                </a:lnTo>
                <a:lnTo>
                  <a:pt x="428045" y="364836"/>
                </a:lnTo>
                <a:lnTo>
                  <a:pt x="449619" y="325087"/>
                </a:lnTo>
                <a:lnTo>
                  <a:pt x="463253" y="281162"/>
                </a:lnTo>
                <a:lnTo>
                  <a:pt x="468007" y="234002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801937" y="2767257"/>
            <a:ext cx="980701" cy="872139"/>
          </a:xfrm>
          <a:prstGeom prst="rect">
            <a:avLst/>
          </a:prstGeom>
        </p:spPr>
        <p:txBody>
          <a:bodyPr vert="horz" wrap="square" lIns="0" tIns="28044" rIns="0" bIns="0" rtlCol="0">
            <a:spAutoFit/>
          </a:bodyPr>
          <a:lstStyle/>
          <a:p>
            <a:pPr marL="31159">
              <a:spcBef>
                <a:spcPts val="221"/>
              </a:spcBef>
            </a:pPr>
            <a:r>
              <a:rPr sz="2700" i="1" spc="159" dirty="0">
                <a:latin typeface="Georgia"/>
                <a:cs typeface="Georgia"/>
              </a:rPr>
              <a:t>x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45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0</a:t>
            </a:r>
            <a:endParaRPr sz="2700">
              <a:latin typeface="Garamond"/>
              <a:cs typeface="Garamond"/>
            </a:endParaRPr>
          </a:p>
          <a:p>
            <a:pPr marL="37391">
              <a:spcBef>
                <a:spcPts val="86"/>
              </a:spcBef>
            </a:pPr>
            <a:r>
              <a:rPr sz="2700" i="1" spc="-209" dirty="0">
                <a:latin typeface="Georgia"/>
                <a:cs typeface="Georgia"/>
              </a:rPr>
              <a:t>y 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09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0</a:t>
            </a:r>
            <a:endParaRPr sz="2700">
              <a:latin typeface="Garamond"/>
              <a:cs typeface="Garamond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615676" y="3195616"/>
            <a:ext cx="826219" cy="0"/>
          </a:xfrm>
          <a:custGeom>
            <a:avLst/>
            <a:gdLst/>
            <a:ahLst/>
            <a:cxnLst/>
            <a:rect l="l" t="t" r="r" b="b"/>
            <a:pathLst>
              <a:path w="302260">
                <a:moveTo>
                  <a:pt x="0" y="0"/>
                </a:moveTo>
                <a:lnTo>
                  <a:pt x="301735" y="0"/>
                </a:lnTo>
              </a:path>
            </a:pathLst>
          </a:custGeom>
          <a:ln w="15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74059" y="3128220"/>
            <a:ext cx="83316" cy="136090"/>
          </a:xfrm>
          <a:custGeom>
            <a:avLst/>
            <a:gdLst/>
            <a:ahLst/>
            <a:cxnLst/>
            <a:rect l="l" t="t" r="r" b="b"/>
            <a:pathLst>
              <a:path w="30480" h="65405">
                <a:moveTo>
                  <a:pt x="0" y="0"/>
                </a:moveTo>
                <a:lnTo>
                  <a:pt x="4744" y="9900"/>
                </a:lnTo>
                <a:lnTo>
                  <a:pt x="13664" y="19991"/>
                </a:lnTo>
                <a:lnTo>
                  <a:pt x="23344" y="28183"/>
                </a:lnTo>
                <a:lnTo>
                  <a:pt x="30366" y="32390"/>
                </a:lnTo>
                <a:lnTo>
                  <a:pt x="23344" y="36597"/>
                </a:lnTo>
                <a:lnTo>
                  <a:pt x="13664" y="44790"/>
                </a:lnTo>
                <a:lnTo>
                  <a:pt x="4744" y="54880"/>
                </a:lnTo>
                <a:lnTo>
                  <a:pt x="0" y="64781"/>
                </a:lnTo>
              </a:path>
            </a:pathLst>
          </a:custGeom>
          <a:ln w="12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15676" y="4843576"/>
            <a:ext cx="826219" cy="0"/>
          </a:xfrm>
          <a:custGeom>
            <a:avLst/>
            <a:gdLst/>
            <a:ahLst/>
            <a:cxnLst/>
            <a:rect l="l" t="t" r="r" b="b"/>
            <a:pathLst>
              <a:path w="302260">
                <a:moveTo>
                  <a:pt x="0" y="0"/>
                </a:moveTo>
                <a:lnTo>
                  <a:pt x="301735" y="0"/>
                </a:lnTo>
              </a:path>
            </a:pathLst>
          </a:custGeom>
          <a:ln w="15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74059" y="4776180"/>
            <a:ext cx="83316" cy="136090"/>
          </a:xfrm>
          <a:custGeom>
            <a:avLst/>
            <a:gdLst/>
            <a:ahLst/>
            <a:cxnLst/>
            <a:rect l="l" t="t" r="r" b="b"/>
            <a:pathLst>
              <a:path w="30480" h="65405">
                <a:moveTo>
                  <a:pt x="0" y="0"/>
                </a:moveTo>
                <a:lnTo>
                  <a:pt x="4744" y="9900"/>
                </a:lnTo>
                <a:lnTo>
                  <a:pt x="13664" y="19991"/>
                </a:lnTo>
                <a:lnTo>
                  <a:pt x="23344" y="28183"/>
                </a:lnTo>
                <a:lnTo>
                  <a:pt x="30366" y="32390"/>
                </a:lnTo>
                <a:lnTo>
                  <a:pt x="23344" y="36597"/>
                </a:lnTo>
                <a:lnTo>
                  <a:pt x="13664" y="44790"/>
                </a:lnTo>
                <a:lnTo>
                  <a:pt x="4744" y="54880"/>
                </a:lnTo>
                <a:lnTo>
                  <a:pt x="0" y="64781"/>
                </a:lnTo>
              </a:path>
            </a:pathLst>
          </a:custGeom>
          <a:ln w="12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80610" y="4843576"/>
            <a:ext cx="826219" cy="0"/>
          </a:xfrm>
          <a:custGeom>
            <a:avLst/>
            <a:gdLst/>
            <a:ahLst/>
            <a:cxnLst/>
            <a:rect l="l" t="t" r="r" b="b"/>
            <a:pathLst>
              <a:path w="302260">
                <a:moveTo>
                  <a:pt x="0" y="0"/>
                </a:moveTo>
                <a:lnTo>
                  <a:pt x="301729" y="0"/>
                </a:lnTo>
              </a:path>
            </a:pathLst>
          </a:custGeom>
          <a:ln w="15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38973" y="4776180"/>
            <a:ext cx="83316" cy="136090"/>
          </a:xfrm>
          <a:custGeom>
            <a:avLst/>
            <a:gdLst/>
            <a:ahLst/>
            <a:cxnLst/>
            <a:rect l="l" t="t" r="r" b="b"/>
            <a:pathLst>
              <a:path w="30480" h="65405">
                <a:moveTo>
                  <a:pt x="0" y="0"/>
                </a:moveTo>
                <a:lnTo>
                  <a:pt x="4744" y="9900"/>
                </a:lnTo>
                <a:lnTo>
                  <a:pt x="13664" y="19991"/>
                </a:lnTo>
                <a:lnTo>
                  <a:pt x="23344" y="28183"/>
                </a:lnTo>
                <a:lnTo>
                  <a:pt x="30366" y="32390"/>
                </a:lnTo>
                <a:lnTo>
                  <a:pt x="23344" y="36597"/>
                </a:lnTo>
                <a:lnTo>
                  <a:pt x="13664" y="44790"/>
                </a:lnTo>
                <a:lnTo>
                  <a:pt x="4744" y="54880"/>
                </a:lnTo>
                <a:lnTo>
                  <a:pt x="0" y="64781"/>
                </a:lnTo>
              </a:path>
            </a:pathLst>
          </a:custGeom>
          <a:ln w="12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98765" y="2603024"/>
            <a:ext cx="397944" cy="3762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62303" y="2469347"/>
            <a:ext cx="708185" cy="556253"/>
          </a:xfrm>
          <a:custGeom>
            <a:avLst/>
            <a:gdLst/>
            <a:ahLst/>
            <a:cxnLst/>
            <a:rect l="l" t="t" r="r" b="b"/>
            <a:pathLst>
              <a:path w="259080" h="267334">
                <a:moveTo>
                  <a:pt x="138901" y="267173"/>
                </a:moveTo>
                <a:lnTo>
                  <a:pt x="177016" y="250350"/>
                </a:lnTo>
                <a:lnTo>
                  <a:pt x="229855" y="209753"/>
                </a:lnTo>
                <a:lnTo>
                  <a:pt x="255199" y="163515"/>
                </a:lnTo>
                <a:lnTo>
                  <a:pt x="258946" y="139640"/>
                </a:lnTo>
                <a:lnTo>
                  <a:pt x="257480" y="115986"/>
                </a:lnTo>
                <a:lnTo>
                  <a:pt x="241131" y="71519"/>
                </a:lnTo>
                <a:lnTo>
                  <a:pt x="210584" y="34464"/>
                </a:lnTo>
                <a:lnTo>
                  <a:pt x="170270" y="9174"/>
                </a:lnTo>
                <a:lnTo>
                  <a:pt x="124623" y="0"/>
                </a:lnTo>
                <a:lnTo>
                  <a:pt x="101184" y="2815"/>
                </a:lnTo>
                <a:lnTo>
                  <a:pt x="78074" y="11292"/>
                </a:lnTo>
                <a:lnTo>
                  <a:pt x="55846" y="25973"/>
                </a:lnTo>
                <a:lnTo>
                  <a:pt x="35055" y="47403"/>
                </a:lnTo>
                <a:lnTo>
                  <a:pt x="16255" y="76125"/>
                </a:lnTo>
                <a:lnTo>
                  <a:pt x="0" y="112684"/>
                </a:lnTo>
              </a:path>
            </a:pathLst>
          </a:custGeom>
          <a:ln w="15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01736" y="2633174"/>
            <a:ext cx="166632" cy="83240"/>
          </a:xfrm>
          <a:custGeom>
            <a:avLst/>
            <a:gdLst/>
            <a:ahLst/>
            <a:cxnLst/>
            <a:rect l="l" t="t" r="r" b="b"/>
            <a:pathLst>
              <a:path w="60960" h="40005">
                <a:moveTo>
                  <a:pt x="60952" y="22183"/>
                </a:moveTo>
                <a:lnTo>
                  <a:pt x="50012" y="23257"/>
                </a:lnTo>
                <a:lnTo>
                  <a:pt x="37463" y="28195"/>
                </a:lnTo>
                <a:lnTo>
                  <a:pt x="26440" y="34496"/>
                </a:lnTo>
                <a:lnTo>
                  <a:pt x="20077" y="39663"/>
                </a:lnTo>
                <a:lnTo>
                  <a:pt x="18524" y="31615"/>
                </a:lnTo>
                <a:lnTo>
                  <a:pt x="14130" y="19702"/>
                </a:lnTo>
                <a:lnTo>
                  <a:pt x="7690" y="7854"/>
                </a:lnTo>
                <a:lnTo>
                  <a:pt x="0" y="0"/>
                </a:lnTo>
              </a:path>
            </a:pathLst>
          </a:custGeom>
          <a:ln w="121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383297" y="3658817"/>
            <a:ext cx="1142126" cy="1768589"/>
          </a:xfrm>
          <a:prstGeom prst="rect">
            <a:avLst/>
          </a:prstGeom>
        </p:spPr>
        <p:txBody>
          <a:bodyPr vert="horz" wrap="square" lIns="0" tIns="42065" rIns="0" bIns="0" rtlCol="0">
            <a:spAutoFit/>
          </a:bodyPr>
          <a:lstStyle/>
          <a:p>
            <a:pPr marL="31159">
              <a:spcBef>
                <a:spcPts val="331"/>
              </a:spcBef>
            </a:pPr>
            <a:r>
              <a:rPr sz="3400" i="1" spc="74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700" spc="108" baseline="-11111" dirty="0">
                <a:solidFill>
                  <a:srgbClr val="FF0000"/>
                </a:solidFill>
                <a:latin typeface="Garamond"/>
                <a:cs typeface="Garamond"/>
              </a:rPr>
              <a:t>1</a:t>
            </a:r>
            <a:r>
              <a:rPr sz="3400" i="1" spc="74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3400" i="1" spc="-47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400" i="1" spc="2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700" spc="37" baseline="-11111" dirty="0">
                <a:solidFill>
                  <a:srgbClr val="FF0000"/>
                </a:solidFill>
                <a:latin typeface="Garamond"/>
                <a:cs typeface="Garamond"/>
              </a:rPr>
              <a:t>2</a:t>
            </a:r>
            <a:endParaRPr sz="3700" baseline="-11111">
              <a:latin typeface="Garamond"/>
              <a:cs typeface="Garamond"/>
            </a:endParaRPr>
          </a:p>
          <a:p>
            <a:pPr marL="110616">
              <a:spcBef>
                <a:spcPts val="2785"/>
              </a:spcBef>
            </a:pPr>
            <a:r>
              <a:rPr sz="2700" i="1" spc="159" dirty="0">
                <a:latin typeface="Georgia"/>
                <a:cs typeface="Georgia"/>
              </a:rPr>
              <a:t>x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45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1</a:t>
            </a:r>
            <a:endParaRPr sz="2700">
              <a:latin typeface="Garamond"/>
              <a:cs typeface="Garamond"/>
            </a:endParaRPr>
          </a:p>
          <a:p>
            <a:pPr marL="118406">
              <a:spcBef>
                <a:spcPts val="86"/>
              </a:spcBef>
            </a:pPr>
            <a:r>
              <a:rPr sz="2700" i="1" spc="-209" dirty="0">
                <a:latin typeface="Georgia"/>
                <a:cs typeface="Georgia"/>
              </a:rPr>
              <a:t>y 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09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0</a:t>
            </a:r>
            <a:endParaRPr sz="2700">
              <a:latin typeface="Garamond"/>
              <a:cs typeface="Garamond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298634" y="5141967"/>
            <a:ext cx="1805184" cy="565696"/>
          </a:xfrm>
          <a:prstGeom prst="rect">
            <a:avLst/>
          </a:prstGeom>
        </p:spPr>
        <p:txBody>
          <a:bodyPr vert="horz" wrap="square" lIns="0" tIns="42065" rIns="0" bIns="0" rtlCol="0">
            <a:spAutoFit/>
          </a:bodyPr>
          <a:lstStyle/>
          <a:p>
            <a:pPr marL="31159">
              <a:spcBef>
                <a:spcPts val="331"/>
              </a:spcBef>
            </a:pPr>
            <a:r>
              <a:rPr sz="3400" spc="-37" dirty="0">
                <a:solidFill>
                  <a:srgbClr val="FF0000"/>
                </a:solidFill>
                <a:latin typeface="Lucida Sans Unicode"/>
                <a:cs typeface="Lucida Sans Unicode"/>
              </a:rPr>
              <a:t>¬</a:t>
            </a:r>
            <a:r>
              <a:rPr sz="3400" i="1" spc="-37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700" spc="-54" baseline="-11111" dirty="0">
                <a:solidFill>
                  <a:srgbClr val="FF0000"/>
                </a:solidFill>
                <a:latin typeface="Garamond"/>
                <a:cs typeface="Garamond"/>
              </a:rPr>
              <a:t>1</a:t>
            </a:r>
            <a:r>
              <a:rPr sz="3400" i="1" spc="-37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3400" i="1" spc="-39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400" spc="-110" dirty="0">
                <a:solidFill>
                  <a:srgbClr val="FF0000"/>
                </a:solidFill>
                <a:latin typeface="Lucida Sans Unicode"/>
                <a:cs typeface="Lucida Sans Unicode"/>
              </a:rPr>
              <a:t>¬</a:t>
            </a:r>
            <a:r>
              <a:rPr sz="3400" i="1" spc="-1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700" spc="-164" baseline="-11111" dirty="0">
                <a:solidFill>
                  <a:srgbClr val="FF0000"/>
                </a:solidFill>
                <a:latin typeface="Garamond"/>
                <a:cs typeface="Garamond"/>
              </a:rPr>
              <a:t>2</a:t>
            </a:r>
            <a:endParaRPr sz="3700" baseline="-11111">
              <a:latin typeface="Garamond"/>
              <a:cs typeface="Garamond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82191" y="3494030"/>
            <a:ext cx="3638141" cy="565696"/>
          </a:xfrm>
          <a:prstGeom prst="rect">
            <a:avLst/>
          </a:prstGeom>
        </p:spPr>
        <p:txBody>
          <a:bodyPr vert="horz" wrap="square" lIns="0" tIns="42065" rIns="0" bIns="0" rtlCol="0">
            <a:spAutoFit/>
          </a:bodyPr>
          <a:lstStyle/>
          <a:p>
            <a:pPr marL="31159">
              <a:spcBef>
                <a:spcPts val="331"/>
              </a:spcBef>
              <a:tabLst>
                <a:tab pos="1973951" algn="l"/>
              </a:tabLst>
            </a:pPr>
            <a:r>
              <a:rPr sz="3400" i="1" spc="74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700" spc="108" baseline="-11111" dirty="0">
                <a:solidFill>
                  <a:srgbClr val="FF0000"/>
                </a:solidFill>
                <a:latin typeface="Garamond"/>
                <a:cs typeface="Garamond"/>
              </a:rPr>
              <a:t>1</a:t>
            </a:r>
            <a:r>
              <a:rPr sz="3400" i="1" spc="74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3400" i="1" spc="-2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400" spc="-110" dirty="0">
                <a:solidFill>
                  <a:srgbClr val="FF0000"/>
                </a:solidFill>
                <a:latin typeface="Lucida Sans Unicode"/>
                <a:cs typeface="Lucida Sans Unicode"/>
              </a:rPr>
              <a:t>¬</a:t>
            </a:r>
            <a:r>
              <a:rPr sz="3400" i="1" spc="-1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700" spc="-164" baseline="-11111" dirty="0">
                <a:solidFill>
                  <a:srgbClr val="FF0000"/>
                </a:solidFill>
                <a:latin typeface="Garamond"/>
                <a:cs typeface="Garamond"/>
              </a:rPr>
              <a:t>2	</a:t>
            </a:r>
            <a:r>
              <a:rPr sz="3400" spc="-37" dirty="0">
                <a:solidFill>
                  <a:srgbClr val="FF0000"/>
                </a:solidFill>
                <a:latin typeface="Lucida Sans Unicode"/>
                <a:cs typeface="Lucida Sans Unicode"/>
              </a:rPr>
              <a:t>¬</a:t>
            </a:r>
            <a:r>
              <a:rPr sz="3400" i="1" spc="-37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700" spc="-54" baseline="-11111" dirty="0">
                <a:solidFill>
                  <a:srgbClr val="FF0000"/>
                </a:solidFill>
                <a:latin typeface="Garamond"/>
                <a:cs typeface="Garamond"/>
              </a:rPr>
              <a:t>1</a:t>
            </a:r>
            <a:r>
              <a:rPr sz="3400" i="1" spc="-37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3400" i="1" spc="-4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400" i="1" spc="2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700" spc="37" baseline="-11111" dirty="0">
                <a:solidFill>
                  <a:srgbClr val="FF0000"/>
                </a:solidFill>
                <a:latin typeface="Garamond"/>
                <a:cs typeface="Garamond"/>
              </a:rPr>
              <a:t>2</a:t>
            </a:r>
            <a:endParaRPr sz="3700" baseline="-11111">
              <a:latin typeface="Garamond"/>
              <a:cs typeface="Garamond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230254" y="4019597"/>
            <a:ext cx="786297" cy="0"/>
          </a:xfrm>
          <a:custGeom>
            <a:avLst/>
            <a:gdLst/>
            <a:ahLst/>
            <a:cxnLst/>
            <a:rect l="l" t="t" r="r" b="b"/>
            <a:pathLst>
              <a:path w="287655">
                <a:moveTo>
                  <a:pt x="0" y="0"/>
                </a:moveTo>
                <a:lnTo>
                  <a:pt x="287154" y="0"/>
                </a:lnTo>
              </a:path>
            </a:pathLst>
          </a:custGeom>
          <a:ln w="43198">
            <a:solidFill>
              <a:srgbClr val="1F4A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832621" y="3846295"/>
            <a:ext cx="263624" cy="3466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719946" y="2692726"/>
            <a:ext cx="649454" cy="3466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 to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3136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96244" y="2536442"/>
            <a:ext cx="1732283" cy="2967564"/>
          </a:xfrm>
          <a:custGeom>
            <a:avLst/>
            <a:gdLst/>
            <a:ahLst/>
            <a:cxnLst/>
            <a:rect l="l" t="t" r="r" b="b"/>
            <a:pathLst>
              <a:path w="633730" h="1426210">
                <a:moveTo>
                  <a:pt x="0" y="1425606"/>
                </a:moveTo>
                <a:lnTo>
                  <a:pt x="0" y="0"/>
                </a:lnTo>
                <a:lnTo>
                  <a:pt x="633597" y="0"/>
                </a:lnTo>
                <a:lnTo>
                  <a:pt x="633597" y="1425606"/>
                </a:lnTo>
                <a:lnTo>
                  <a:pt x="0" y="1425606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61177" y="4184402"/>
            <a:ext cx="3898504" cy="1318624"/>
          </a:xfrm>
          <a:custGeom>
            <a:avLst/>
            <a:gdLst/>
            <a:ahLst/>
            <a:cxnLst/>
            <a:rect l="l" t="t" r="r" b="b"/>
            <a:pathLst>
              <a:path w="1426210" h="633730">
                <a:moveTo>
                  <a:pt x="0" y="633597"/>
                </a:moveTo>
                <a:lnTo>
                  <a:pt x="0" y="0"/>
                </a:lnTo>
                <a:lnTo>
                  <a:pt x="1425611" y="0"/>
                </a:lnTo>
                <a:lnTo>
                  <a:pt x="1425611" y="633597"/>
                </a:lnTo>
                <a:lnTo>
                  <a:pt x="0" y="633597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61177" y="2536441"/>
            <a:ext cx="1732283" cy="1318624"/>
          </a:xfrm>
          <a:custGeom>
            <a:avLst/>
            <a:gdLst/>
            <a:ahLst/>
            <a:cxnLst/>
            <a:rect l="l" t="t" r="r" b="b"/>
            <a:pathLst>
              <a:path w="633730" h="633730">
                <a:moveTo>
                  <a:pt x="0" y="633597"/>
                </a:moveTo>
                <a:lnTo>
                  <a:pt x="0" y="0"/>
                </a:lnTo>
                <a:lnTo>
                  <a:pt x="633597" y="0"/>
                </a:lnTo>
                <a:lnTo>
                  <a:pt x="633597" y="633597"/>
                </a:lnTo>
                <a:lnTo>
                  <a:pt x="0" y="633597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26111" y="2536441"/>
            <a:ext cx="1732283" cy="1318624"/>
          </a:xfrm>
          <a:custGeom>
            <a:avLst/>
            <a:gdLst/>
            <a:ahLst/>
            <a:cxnLst/>
            <a:rect l="l" t="t" r="r" b="b"/>
            <a:pathLst>
              <a:path w="633729" h="633730">
                <a:moveTo>
                  <a:pt x="0" y="633597"/>
                </a:moveTo>
                <a:lnTo>
                  <a:pt x="0" y="0"/>
                </a:lnTo>
                <a:lnTo>
                  <a:pt x="633602" y="0"/>
                </a:lnTo>
                <a:lnTo>
                  <a:pt x="633602" y="633597"/>
                </a:lnTo>
                <a:lnTo>
                  <a:pt x="0" y="633597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22564" y="4356678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30" h="468630">
                <a:moveTo>
                  <a:pt x="234002" y="0"/>
                </a:moveTo>
                <a:lnTo>
                  <a:pt x="186842" y="4754"/>
                </a:lnTo>
                <a:lnTo>
                  <a:pt x="142917" y="18388"/>
                </a:lnTo>
                <a:lnTo>
                  <a:pt x="103168" y="39963"/>
                </a:lnTo>
                <a:lnTo>
                  <a:pt x="68537" y="68537"/>
                </a:lnTo>
                <a:lnTo>
                  <a:pt x="39963" y="103168"/>
                </a:lnTo>
                <a:lnTo>
                  <a:pt x="18388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88" y="325087"/>
                </a:lnTo>
                <a:lnTo>
                  <a:pt x="39963" y="364836"/>
                </a:lnTo>
                <a:lnTo>
                  <a:pt x="68537" y="399468"/>
                </a:lnTo>
                <a:lnTo>
                  <a:pt x="103168" y="428041"/>
                </a:lnTo>
                <a:lnTo>
                  <a:pt x="142917" y="449616"/>
                </a:lnTo>
                <a:lnTo>
                  <a:pt x="186842" y="463251"/>
                </a:lnTo>
                <a:lnTo>
                  <a:pt x="234002" y="468005"/>
                </a:lnTo>
                <a:lnTo>
                  <a:pt x="281162" y="463251"/>
                </a:lnTo>
                <a:lnTo>
                  <a:pt x="325087" y="449616"/>
                </a:lnTo>
                <a:lnTo>
                  <a:pt x="364836" y="428041"/>
                </a:lnTo>
                <a:lnTo>
                  <a:pt x="399468" y="399468"/>
                </a:lnTo>
                <a:lnTo>
                  <a:pt x="428041" y="364836"/>
                </a:lnTo>
                <a:lnTo>
                  <a:pt x="449616" y="325087"/>
                </a:lnTo>
                <a:lnTo>
                  <a:pt x="463251" y="281162"/>
                </a:lnTo>
                <a:lnTo>
                  <a:pt x="468005" y="234002"/>
                </a:lnTo>
                <a:lnTo>
                  <a:pt x="463251" y="186842"/>
                </a:lnTo>
                <a:lnTo>
                  <a:pt x="449616" y="142917"/>
                </a:lnTo>
                <a:lnTo>
                  <a:pt x="428041" y="103168"/>
                </a:lnTo>
                <a:lnTo>
                  <a:pt x="399468" y="68537"/>
                </a:lnTo>
                <a:lnTo>
                  <a:pt x="364836" y="39963"/>
                </a:lnTo>
                <a:lnTo>
                  <a:pt x="325087" y="18388"/>
                </a:lnTo>
                <a:lnTo>
                  <a:pt x="281162" y="4754"/>
                </a:lnTo>
                <a:lnTo>
                  <a:pt x="234002" y="0"/>
                </a:lnTo>
                <a:close/>
              </a:path>
            </a:pathLst>
          </a:custGeom>
          <a:solidFill>
            <a:srgbClr val="FCE9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22564" y="4356678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30" h="468630">
                <a:moveTo>
                  <a:pt x="468005" y="234002"/>
                </a:moveTo>
                <a:lnTo>
                  <a:pt x="463251" y="186842"/>
                </a:lnTo>
                <a:lnTo>
                  <a:pt x="449616" y="142917"/>
                </a:lnTo>
                <a:lnTo>
                  <a:pt x="428041" y="103168"/>
                </a:lnTo>
                <a:lnTo>
                  <a:pt x="399468" y="68537"/>
                </a:lnTo>
                <a:lnTo>
                  <a:pt x="364836" y="39963"/>
                </a:lnTo>
                <a:lnTo>
                  <a:pt x="325087" y="18388"/>
                </a:lnTo>
                <a:lnTo>
                  <a:pt x="281162" y="4754"/>
                </a:lnTo>
                <a:lnTo>
                  <a:pt x="234002" y="0"/>
                </a:lnTo>
                <a:lnTo>
                  <a:pt x="186842" y="4754"/>
                </a:lnTo>
                <a:lnTo>
                  <a:pt x="142917" y="18388"/>
                </a:lnTo>
                <a:lnTo>
                  <a:pt x="103168" y="39963"/>
                </a:lnTo>
                <a:lnTo>
                  <a:pt x="68537" y="68537"/>
                </a:lnTo>
                <a:lnTo>
                  <a:pt x="39963" y="103168"/>
                </a:lnTo>
                <a:lnTo>
                  <a:pt x="18388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88" y="325087"/>
                </a:lnTo>
                <a:lnTo>
                  <a:pt x="39963" y="364836"/>
                </a:lnTo>
                <a:lnTo>
                  <a:pt x="68537" y="399468"/>
                </a:lnTo>
                <a:lnTo>
                  <a:pt x="103168" y="428041"/>
                </a:lnTo>
                <a:lnTo>
                  <a:pt x="142917" y="449616"/>
                </a:lnTo>
                <a:lnTo>
                  <a:pt x="186842" y="463251"/>
                </a:lnTo>
                <a:lnTo>
                  <a:pt x="234002" y="468005"/>
                </a:lnTo>
                <a:lnTo>
                  <a:pt x="281162" y="463251"/>
                </a:lnTo>
                <a:lnTo>
                  <a:pt x="325087" y="449616"/>
                </a:lnTo>
                <a:lnTo>
                  <a:pt x="364836" y="428041"/>
                </a:lnTo>
                <a:lnTo>
                  <a:pt x="399468" y="399468"/>
                </a:lnTo>
                <a:lnTo>
                  <a:pt x="428041" y="364836"/>
                </a:lnTo>
                <a:lnTo>
                  <a:pt x="449616" y="325087"/>
                </a:lnTo>
                <a:lnTo>
                  <a:pt x="463251" y="281162"/>
                </a:lnTo>
                <a:lnTo>
                  <a:pt x="468005" y="234002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87498" y="4356678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30" h="468630">
                <a:moveTo>
                  <a:pt x="234002" y="0"/>
                </a:moveTo>
                <a:lnTo>
                  <a:pt x="186842" y="4754"/>
                </a:lnTo>
                <a:lnTo>
                  <a:pt x="142917" y="18388"/>
                </a:lnTo>
                <a:lnTo>
                  <a:pt x="103168" y="39963"/>
                </a:lnTo>
                <a:lnTo>
                  <a:pt x="68537" y="68537"/>
                </a:lnTo>
                <a:lnTo>
                  <a:pt x="39963" y="103168"/>
                </a:lnTo>
                <a:lnTo>
                  <a:pt x="18388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88" y="325087"/>
                </a:lnTo>
                <a:lnTo>
                  <a:pt x="39963" y="364836"/>
                </a:lnTo>
                <a:lnTo>
                  <a:pt x="68537" y="399468"/>
                </a:lnTo>
                <a:lnTo>
                  <a:pt x="103168" y="428041"/>
                </a:lnTo>
                <a:lnTo>
                  <a:pt x="142917" y="449616"/>
                </a:lnTo>
                <a:lnTo>
                  <a:pt x="186842" y="463251"/>
                </a:lnTo>
                <a:lnTo>
                  <a:pt x="234002" y="468005"/>
                </a:lnTo>
                <a:lnTo>
                  <a:pt x="281162" y="463251"/>
                </a:lnTo>
                <a:lnTo>
                  <a:pt x="325087" y="449616"/>
                </a:lnTo>
                <a:lnTo>
                  <a:pt x="364836" y="428041"/>
                </a:lnTo>
                <a:lnTo>
                  <a:pt x="399468" y="399468"/>
                </a:lnTo>
                <a:lnTo>
                  <a:pt x="428041" y="364836"/>
                </a:lnTo>
                <a:lnTo>
                  <a:pt x="449616" y="325087"/>
                </a:lnTo>
                <a:lnTo>
                  <a:pt x="463251" y="281162"/>
                </a:lnTo>
                <a:lnTo>
                  <a:pt x="468005" y="234002"/>
                </a:lnTo>
                <a:lnTo>
                  <a:pt x="463251" y="186842"/>
                </a:lnTo>
                <a:lnTo>
                  <a:pt x="449616" y="142917"/>
                </a:lnTo>
                <a:lnTo>
                  <a:pt x="428041" y="103168"/>
                </a:lnTo>
                <a:lnTo>
                  <a:pt x="399468" y="68537"/>
                </a:lnTo>
                <a:lnTo>
                  <a:pt x="364836" y="39963"/>
                </a:lnTo>
                <a:lnTo>
                  <a:pt x="325087" y="18388"/>
                </a:lnTo>
                <a:lnTo>
                  <a:pt x="281162" y="4754"/>
                </a:lnTo>
                <a:lnTo>
                  <a:pt x="234002" y="0"/>
                </a:lnTo>
                <a:close/>
              </a:path>
            </a:pathLst>
          </a:custGeom>
          <a:solidFill>
            <a:srgbClr val="FCE9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7498" y="4356678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30" h="468630">
                <a:moveTo>
                  <a:pt x="468005" y="234002"/>
                </a:moveTo>
                <a:lnTo>
                  <a:pt x="463251" y="186842"/>
                </a:lnTo>
                <a:lnTo>
                  <a:pt x="449616" y="142917"/>
                </a:lnTo>
                <a:lnTo>
                  <a:pt x="428041" y="103168"/>
                </a:lnTo>
                <a:lnTo>
                  <a:pt x="399468" y="68537"/>
                </a:lnTo>
                <a:lnTo>
                  <a:pt x="364836" y="39963"/>
                </a:lnTo>
                <a:lnTo>
                  <a:pt x="325087" y="18388"/>
                </a:lnTo>
                <a:lnTo>
                  <a:pt x="281162" y="4754"/>
                </a:lnTo>
                <a:lnTo>
                  <a:pt x="234002" y="0"/>
                </a:lnTo>
                <a:lnTo>
                  <a:pt x="186842" y="4754"/>
                </a:lnTo>
                <a:lnTo>
                  <a:pt x="142917" y="18388"/>
                </a:lnTo>
                <a:lnTo>
                  <a:pt x="103168" y="39963"/>
                </a:lnTo>
                <a:lnTo>
                  <a:pt x="68537" y="68537"/>
                </a:lnTo>
                <a:lnTo>
                  <a:pt x="39963" y="103168"/>
                </a:lnTo>
                <a:lnTo>
                  <a:pt x="18388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88" y="325087"/>
                </a:lnTo>
                <a:lnTo>
                  <a:pt x="39963" y="364836"/>
                </a:lnTo>
                <a:lnTo>
                  <a:pt x="68537" y="399468"/>
                </a:lnTo>
                <a:lnTo>
                  <a:pt x="103168" y="428041"/>
                </a:lnTo>
                <a:lnTo>
                  <a:pt x="142917" y="449616"/>
                </a:lnTo>
                <a:lnTo>
                  <a:pt x="186842" y="463251"/>
                </a:lnTo>
                <a:lnTo>
                  <a:pt x="234002" y="468005"/>
                </a:lnTo>
                <a:lnTo>
                  <a:pt x="281162" y="463251"/>
                </a:lnTo>
                <a:lnTo>
                  <a:pt x="325087" y="449616"/>
                </a:lnTo>
                <a:lnTo>
                  <a:pt x="364836" y="428041"/>
                </a:lnTo>
                <a:lnTo>
                  <a:pt x="399468" y="399468"/>
                </a:lnTo>
                <a:lnTo>
                  <a:pt x="428041" y="364836"/>
                </a:lnTo>
                <a:lnTo>
                  <a:pt x="449616" y="325087"/>
                </a:lnTo>
                <a:lnTo>
                  <a:pt x="463251" y="281162"/>
                </a:lnTo>
                <a:lnTo>
                  <a:pt x="468005" y="234002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637037" y="4415194"/>
            <a:ext cx="980701" cy="872139"/>
          </a:xfrm>
          <a:prstGeom prst="rect">
            <a:avLst/>
          </a:prstGeom>
        </p:spPr>
        <p:txBody>
          <a:bodyPr vert="horz" wrap="square" lIns="0" tIns="28044" rIns="0" bIns="0" rtlCol="0">
            <a:spAutoFit/>
          </a:bodyPr>
          <a:lstStyle/>
          <a:p>
            <a:pPr marL="31159">
              <a:spcBef>
                <a:spcPts val="221"/>
              </a:spcBef>
            </a:pPr>
            <a:r>
              <a:rPr sz="2700" i="1" spc="159" dirty="0">
                <a:latin typeface="Georgia"/>
                <a:cs typeface="Georgia"/>
              </a:rPr>
              <a:t>x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45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1</a:t>
            </a:r>
            <a:endParaRPr sz="2700">
              <a:latin typeface="Garamond"/>
              <a:cs typeface="Garamond"/>
            </a:endParaRPr>
          </a:p>
          <a:p>
            <a:pPr marL="37391">
              <a:spcBef>
                <a:spcPts val="86"/>
              </a:spcBef>
            </a:pPr>
            <a:r>
              <a:rPr sz="2700" i="1" spc="-209" dirty="0">
                <a:latin typeface="Georgia"/>
                <a:cs typeface="Georgia"/>
              </a:rPr>
              <a:t>y 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09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1</a:t>
            </a:r>
            <a:endParaRPr sz="2700">
              <a:latin typeface="Garamond"/>
              <a:cs typeface="Garamond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52418" y="4356678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29" h="468630">
                <a:moveTo>
                  <a:pt x="234010" y="0"/>
                </a:moveTo>
                <a:lnTo>
                  <a:pt x="186850" y="4754"/>
                </a:lnTo>
                <a:lnTo>
                  <a:pt x="142925" y="18388"/>
                </a:lnTo>
                <a:lnTo>
                  <a:pt x="103175" y="39963"/>
                </a:lnTo>
                <a:lnTo>
                  <a:pt x="68541" y="68537"/>
                </a:lnTo>
                <a:lnTo>
                  <a:pt x="39966" y="103168"/>
                </a:lnTo>
                <a:lnTo>
                  <a:pt x="18390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90" y="325087"/>
                </a:lnTo>
                <a:lnTo>
                  <a:pt x="39966" y="364836"/>
                </a:lnTo>
                <a:lnTo>
                  <a:pt x="68541" y="399468"/>
                </a:lnTo>
                <a:lnTo>
                  <a:pt x="103175" y="428041"/>
                </a:lnTo>
                <a:lnTo>
                  <a:pt x="142925" y="449616"/>
                </a:lnTo>
                <a:lnTo>
                  <a:pt x="186850" y="463251"/>
                </a:lnTo>
                <a:lnTo>
                  <a:pt x="234010" y="468005"/>
                </a:lnTo>
                <a:lnTo>
                  <a:pt x="281169" y="463251"/>
                </a:lnTo>
                <a:lnTo>
                  <a:pt x="325093" y="449616"/>
                </a:lnTo>
                <a:lnTo>
                  <a:pt x="364841" y="428041"/>
                </a:lnTo>
                <a:lnTo>
                  <a:pt x="399472" y="399468"/>
                </a:lnTo>
                <a:lnTo>
                  <a:pt x="428045" y="364836"/>
                </a:lnTo>
                <a:lnTo>
                  <a:pt x="449619" y="325087"/>
                </a:lnTo>
                <a:lnTo>
                  <a:pt x="463253" y="281162"/>
                </a:lnTo>
                <a:lnTo>
                  <a:pt x="468007" y="234002"/>
                </a:lnTo>
                <a:lnTo>
                  <a:pt x="463253" y="186842"/>
                </a:lnTo>
                <a:lnTo>
                  <a:pt x="449619" y="142917"/>
                </a:lnTo>
                <a:lnTo>
                  <a:pt x="428045" y="103168"/>
                </a:lnTo>
                <a:lnTo>
                  <a:pt x="399472" y="68537"/>
                </a:lnTo>
                <a:lnTo>
                  <a:pt x="364841" y="39963"/>
                </a:lnTo>
                <a:lnTo>
                  <a:pt x="325093" y="18388"/>
                </a:lnTo>
                <a:lnTo>
                  <a:pt x="281169" y="4754"/>
                </a:lnTo>
                <a:lnTo>
                  <a:pt x="234010" y="0"/>
                </a:lnTo>
                <a:close/>
              </a:path>
            </a:pathLst>
          </a:custGeom>
          <a:solidFill>
            <a:srgbClr val="FCE9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52418" y="4356678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29" h="468630">
                <a:moveTo>
                  <a:pt x="468007" y="234002"/>
                </a:moveTo>
                <a:lnTo>
                  <a:pt x="463253" y="186842"/>
                </a:lnTo>
                <a:lnTo>
                  <a:pt x="449619" y="142917"/>
                </a:lnTo>
                <a:lnTo>
                  <a:pt x="428045" y="103168"/>
                </a:lnTo>
                <a:lnTo>
                  <a:pt x="399472" y="68537"/>
                </a:lnTo>
                <a:lnTo>
                  <a:pt x="364841" y="39963"/>
                </a:lnTo>
                <a:lnTo>
                  <a:pt x="325093" y="18388"/>
                </a:lnTo>
                <a:lnTo>
                  <a:pt x="281169" y="4754"/>
                </a:lnTo>
                <a:lnTo>
                  <a:pt x="234010" y="0"/>
                </a:lnTo>
                <a:lnTo>
                  <a:pt x="186850" y="4754"/>
                </a:lnTo>
                <a:lnTo>
                  <a:pt x="142925" y="18388"/>
                </a:lnTo>
                <a:lnTo>
                  <a:pt x="103175" y="39963"/>
                </a:lnTo>
                <a:lnTo>
                  <a:pt x="68541" y="68537"/>
                </a:lnTo>
                <a:lnTo>
                  <a:pt x="39966" y="103168"/>
                </a:lnTo>
                <a:lnTo>
                  <a:pt x="18390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90" y="325087"/>
                </a:lnTo>
                <a:lnTo>
                  <a:pt x="39966" y="364836"/>
                </a:lnTo>
                <a:lnTo>
                  <a:pt x="68541" y="399468"/>
                </a:lnTo>
                <a:lnTo>
                  <a:pt x="103175" y="428041"/>
                </a:lnTo>
                <a:lnTo>
                  <a:pt x="142925" y="449616"/>
                </a:lnTo>
                <a:lnTo>
                  <a:pt x="186850" y="463251"/>
                </a:lnTo>
                <a:lnTo>
                  <a:pt x="234010" y="468005"/>
                </a:lnTo>
                <a:lnTo>
                  <a:pt x="281169" y="463251"/>
                </a:lnTo>
                <a:lnTo>
                  <a:pt x="325093" y="449616"/>
                </a:lnTo>
                <a:lnTo>
                  <a:pt x="364841" y="428041"/>
                </a:lnTo>
                <a:lnTo>
                  <a:pt x="399472" y="399468"/>
                </a:lnTo>
                <a:lnTo>
                  <a:pt x="428045" y="364836"/>
                </a:lnTo>
                <a:lnTo>
                  <a:pt x="449619" y="325087"/>
                </a:lnTo>
                <a:lnTo>
                  <a:pt x="463253" y="281162"/>
                </a:lnTo>
                <a:lnTo>
                  <a:pt x="468007" y="234002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801937" y="4415194"/>
            <a:ext cx="980701" cy="872139"/>
          </a:xfrm>
          <a:prstGeom prst="rect">
            <a:avLst/>
          </a:prstGeom>
        </p:spPr>
        <p:txBody>
          <a:bodyPr vert="horz" wrap="square" lIns="0" tIns="28044" rIns="0" bIns="0" rtlCol="0">
            <a:spAutoFit/>
          </a:bodyPr>
          <a:lstStyle/>
          <a:p>
            <a:pPr marL="31159">
              <a:spcBef>
                <a:spcPts val="221"/>
              </a:spcBef>
            </a:pPr>
            <a:r>
              <a:rPr sz="2700" i="1" spc="159" dirty="0">
                <a:latin typeface="Georgia"/>
                <a:cs typeface="Georgia"/>
              </a:rPr>
              <a:t>x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45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1</a:t>
            </a:r>
            <a:endParaRPr sz="2700">
              <a:latin typeface="Garamond"/>
              <a:cs typeface="Garamond"/>
            </a:endParaRPr>
          </a:p>
          <a:p>
            <a:pPr marL="37391">
              <a:spcBef>
                <a:spcPts val="86"/>
              </a:spcBef>
            </a:pPr>
            <a:r>
              <a:rPr sz="2700" i="1" spc="-209" dirty="0">
                <a:latin typeface="Georgia"/>
                <a:cs typeface="Georgia"/>
              </a:rPr>
              <a:t>y 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09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2</a:t>
            </a:r>
            <a:endParaRPr sz="2700">
              <a:latin typeface="Garamond"/>
              <a:cs typeface="Garamond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22564" y="2708718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30" h="468630">
                <a:moveTo>
                  <a:pt x="234002" y="0"/>
                </a:moveTo>
                <a:lnTo>
                  <a:pt x="186842" y="4754"/>
                </a:lnTo>
                <a:lnTo>
                  <a:pt x="142917" y="18388"/>
                </a:lnTo>
                <a:lnTo>
                  <a:pt x="103168" y="39963"/>
                </a:lnTo>
                <a:lnTo>
                  <a:pt x="68537" y="68537"/>
                </a:lnTo>
                <a:lnTo>
                  <a:pt x="39963" y="103168"/>
                </a:lnTo>
                <a:lnTo>
                  <a:pt x="18388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88" y="325087"/>
                </a:lnTo>
                <a:lnTo>
                  <a:pt x="39963" y="364836"/>
                </a:lnTo>
                <a:lnTo>
                  <a:pt x="68537" y="399468"/>
                </a:lnTo>
                <a:lnTo>
                  <a:pt x="103168" y="428041"/>
                </a:lnTo>
                <a:lnTo>
                  <a:pt x="142917" y="449616"/>
                </a:lnTo>
                <a:lnTo>
                  <a:pt x="186842" y="463251"/>
                </a:lnTo>
                <a:lnTo>
                  <a:pt x="234002" y="468005"/>
                </a:lnTo>
                <a:lnTo>
                  <a:pt x="281162" y="463251"/>
                </a:lnTo>
                <a:lnTo>
                  <a:pt x="325087" y="449616"/>
                </a:lnTo>
                <a:lnTo>
                  <a:pt x="364836" y="428041"/>
                </a:lnTo>
                <a:lnTo>
                  <a:pt x="399468" y="399468"/>
                </a:lnTo>
                <a:lnTo>
                  <a:pt x="428041" y="364836"/>
                </a:lnTo>
                <a:lnTo>
                  <a:pt x="449616" y="325087"/>
                </a:lnTo>
                <a:lnTo>
                  <a:pt x="463251" y="281162"/>
                </a:lnTo>
                <a:lnTo>
                  <a:pt x="468005" y="234002"/>
                </a:lnTo>
                <a:lnTo>
                  <a:pt x="463251" y="186842"/>
                </a:lnTo>
                <a:lnTo>
                  <a:pt x="449616" y="142917"/>
                </a:lnTo>
                <a:lnTo>
                  <a:pt x="428041" y="103168"/>
                </a:lnTo>
                <a:lnTo>
                  <a:pt x="399468" y="68537"/>
                </a:lnTo>
                <a:lnTo>
                  <a:pt x="364836" y="39963"/>
                </a:lnTo>
                <a:lnTo>
                  <a:pt x="325087" y="18388"/>
                </a:lnTo>
                <a:lnTo>
                  <a:pt x="281162" y="4754"/>
                </a:lnTo>
                <a:lnTo>
                  <a:pt x="234002" y="0"/>
                </a:lnTo>
                <a:close/>
              </a:path>
            </a:pathLst>
          </a:custGeom>
          <a:solidFill>
            <a:srgbClr val="FCE9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22564" y="2708718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30" h="468630">
                <a:moveTo>
                  <a:pt x="468005" y="234002"/>
                </a:moveTo>
                <a:lnTo>
                  <a:pt x="463251" y="186842"/>
                </a:lnTo>
                <a:lnTo>
                  <a:pt x="449616" y="142917"/>
                </a:lnTo>
                <a:lnTo>
                  <a:pt x="428041" y="103168"/>
                </a:lnTo>
                <a:lnTo>
                  <a:pt x="399468" y="68537"/>
                </a:lnTo>
                <a:lnTo>
                  <a:pt x="364836" y="39963"/>
                </a:lnTo>
                <a:lnTo>
                  <a:pt x="325087" y="18388"/>
                </a:lnTo>
                <a:lnTo>
                  <a:pt x="281162" y="4754"/>
                </a:lnTo>
                <a:lnTo>
                  <a:pt x="234002" y="0"/>
                </a:lnTo>
                <a:lnTo>
                  <a:pt x="186842" y="4754"/>
                </a:lnTo>
                <a:lnTo>
                  <a:pt x="142917" y="18388"/>
                </a:lnTo>
                <a:lnTo>
                  <a:pt x="103168" y="39963"/>
                </a:lnTo>
                <a:lnTo>
                  <a:pt x="68537" y="68537"/>
                </a:lnTo>
                <a:lnTo>
                  <a:pt x="39963" y="103168"/>
                </a:lnTo>
                <a:lnTo>
                  <a:pt x="18388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88" y="325087"/>
                </a:lnTo>
                <a:lnTo>
                  <a:pt x="39963" y="364836"/>
                </a:lnTo>
                <a:lnTo>
                  <a:pt x="68537" y="399468"/>
                </a:lnTo>
                <a:lnTo>
                  <a:pt x="103168" y="428041"/>
                </a:lnTo>
                <a:lnTo>
                  <a:pt x="142917" y="449616"/>
                </a:lnTo>
                <a:lnTo>
                  <a:pt x="186842" y="463251"/>
                </a:lnTo>
                <a:lnTo>
                  <a:pt x="234002" y="468005"/>
                </a:lnTo>
                <a:lnTo>
                  <a:pt x="281162" y="463251"/>
                </a:lnTo>
                <a:lnTo>
                  <a:pt x="325087" y="449616"/>
                </a:lnTo>
                <a:lnTo>
                  <a:pt x="364836" y="428041"/>
                </a:lnTo>
                <a:lnTo>
                  <a:pt x="399468" y="399468"/>
                </a:lnTo>
                <a:lnTo>
                  <a:pt x="428041" y="364836"/>
                </a:lnTo>
                <a:lnTo>
                  <a:pt x="449616" y="325087"/>
                </a:lnTo>
                <a:lnTo>
                  <a:pt x="463251" y="281162"/>
                </a:lnTo>
                <a:lnTo>
                  <a:pt x="468005" y="234002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472133" y="2767257"/>
            <a:ext cx="980701" cy="872139"/>
          </a:xfrm>
          <a:prstGeom prst="rect">
            <a:avLst/>
          </a:prstGeom>
        </p:spPr>
        <p:txBody>
          <a:bodyPr vert="horz" wrap="square" lIns="0" tIns="28044" rIns="0" bIns="0" rtlCol="0">
            <a:spAutoFit/>
          </a:bodyPr>
          <a:lstStyle/>
          <a:p>
            <a:pPr marL="31159">
              <a:spcBef>
                <a:spcPts val="221"/>
              </a:spcBef>
            </a:pPr>
            <a:r>
              <a:rPr sz="2700" i="1" spc="159" dirty="0">
                <a:latin typeface="Georgia"/>
                <a:cs typeface="Georgia"/>
              </a:rPr>
              <a:t>x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45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2</a:t>
            </a:r>
            <a:endParaRPr sz="2700">
              <a:latin typeface="Garamond"/>
              <a:cs typeface="Garamond"/>
            </a:endParaRPr>
          </a:p>
          <a:p>
            <a:pPr marL="37391">
              <a:spcBef>
                <a:spcPts val="86"/>
              </a:spcBef>
            </a:pPr>
            <a:r>
              <a:rPr sz="2700" i="1" spc="-209" dirty="0">
                <a:latin typeface="Georgia"/>
                <a:cs typeface="Georgia"/>
              </a:rPr>
              <a:t>y 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09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0</a:t>
            </a:r>
            <a:endParaRPr sz="2700">
              <a:latin typeface="Garamond"/>
              <a:cs typeface="Garamond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87498" y="2708718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30" h="468630">
                <a:moveTo>
                  <a:pt x="234002" y="0"/>
                </a:moveTo>
                <a:lnTo>
                  <a:pt x="186842" y="4754"/>
                </a:lnTo>
                <a:lnTo>
                  <a:pt x="142917" y="18388"/>
                </a:lnTo>
                <a:lnTo>
                  <a:pt x="103168" y="39963"/>
                </a:lnTo>
                <a:lnTo>
                  <a:pt x="68537" y="68537"/>
                </a:lnTo>
                <a:lnTo>
                  <a:pt x="39963" y="103168"/>
                </a:lnTo>
                <a:lnTo>
                  <a:pt x="18388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88" y="325087"/>
                </a:lnTo>
                <a:lnTo>
                  <a:pt x="39963" y="364836"/>
                </a:lnTo>
                <a:lnTo>
                  <a:pt x="68537" y="399468"/>
                </a:lnTo>
                <a:lnTo>
                  <a:pt x="103168" y="428041"/>
                </a:lnTo>
                <a:lnTo>
                  <a:pt x="142917" y="449616"/>
                </a:lnTo>
                <a:lnTo>
                  <a:pt x="186842" y="463251"/>
                </a:lnTo>
                <a:lnTo>
                  <a:pt x="234002" y="468005"/>
                </a:lnTo>
                <a:lnTo>
                  <a:pt x="281162" y="463251"/>
                </a:lnTo>
                <a:lnTo>
                  <a:pt x="325087" y="449616"/>
                </a:lnTo>
                <a:lnTo>
                  <a:pt x="364836" y="428041"/>
                </a:lnTo>
                <a:lnTo>
                  <a:pt x="399468" y="399468"/>
                </a:lnTo>
                <a:lnTo>
                  <a:pt x="428041" y="364836"/>
                </a:lnTo>
                <a:lnTo>
                  <a:pt x="449616" y="325087"/>
                </a:lnTo>
                <a:lnTo>
                  <a:pt x="463251" y="281162"/>
                </a:lnTo>
                <a:lnTo>
                  <a:pt x="468005" y="234002"/>
                </a:lnTo>
                <a:lnTo>
                  <a:pt x="463251" y="186842"/>
                </a:lnTo>
                <a:lnTo>
                  <a:pt x="449616" y="142917"/>
                </a:lnTo>
                <a:lnTo>
                  <a:pt x="428041" y="103168"/>
                </a:lnTo>
                <a:lnTo>
                  <a:pt x="399468" y="68537"/>
                </a:lnTo>
                <a:lnTo>
                  <a:pt x="364836" y="39963"/>
                </a:lnTo>
                <a:lnTo>
                  <a:pt x="325087" y="18388"/>
                </a:lnTo>
                <a:lnTo>
                  <a:pt x="281162" y="4754"/>
                </a:lnTo>
                <a:lnTo>
                  <a:pt x="234002" y="0"/>
                </a:lnTo>
                <a:close/>
              </a:path>
            </a:pathLst>
          </a:custGeom>
          <a:solidFill>
            <a:srgbClr val="FCE9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87498" y="2708718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30" h="468630">
                <a:moveTo>
                  <a:pt x="468005" y="234002"/>
                </a:moveTo>
                <a:lnTo>
                  <a:pt x="463251" y="186842"/>
                </a:lnTo>
                <a:lnTo>
                  <a:pt x="449616" y="142917"/>
                </a:lnTo>
                <a:lnTo>
                  <a:pt x="428041" y="103168"/>
                </a:lnTo>
                <a:lnTo>
                  <a:pt x="399468" y="68537"/>
                </a:lnTo>
                <a:lnTo>
                  <a:pt x="364836" y="39963"/>
                </a:lnTo>
                <a:lnTo>
                  <a:pt x="325087" y="18388"/>
                </a:lnTo>
                <a:lnTo>
                  <a:pt x="281162" y="4754"/>
                </a:lnTo>
                <a:lnTo>
                  <a:pt x="234002" y="0"/>
                </a:lnTo>
                <a:lnTo>
                  <a:pt x="186842" y="4754"/>
                </a:lnTo>
                <a:lnTo>
                  <a:pt x="142917" y="18388"/>
                </a:lnTo>
                <a:lnTo>
                  <a:pt x="103168" y="39963"/>
                </a:lnTo>
                <a:lnTo>
                  <a:pt x="68537" y="68537"/>
                </a:lnTo>
                <a:lnTo>
                  <a:pt x="39963" y="103168"/>
                </a:lnTo>
                <a:lnTo>
                  <a:pt x="18388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88" y="325087"/>
                </a:lnTo>
                <a:lnTo>
                  <a:pt x="39963" y="364836"/>
                </a:lnTo>
                <a:lnTo>
                  <a:pt x="68537" y="399468"/>
                </a:lnTo>
                <a:lnTo>
                  <a:pt x="103168" y="428041"/>
                </a:lnTo>
                <a:lnTo>
                  <a:pt x="142917" y="449616"/>
                </a:lnTo>
                <a:lnTo>
                  <a:pt x="186842" y="463251"/>
                </a:lnTo>
                <a:lnTo>
                  <a:pt x="234002" y="468005"/>
                </a:lnTo>
                <a:lnTo>
                  <a:pt x="281162" y="463251"/>
                </a:lnTo>
                <a:lnTo>
                  <a:pt x="325087" y="449616"/>
                </a:lnTo>
                <a:lnTo>
                  <a:pt x="364836" y="428041"/>
                </a:lnTo>
                <a:lnTo>
                  <a:pt x="399468" y="399468"/>
                </a:lnTo>
                <a:lnTo>
                  <a:pt x="428041" y="364836"/>
                </a:lnTo>
                <a:lnTo>
                  <a:pt x="449616" y="325087"/>
                </a:lnTo>
                <a:lnTo>
                  <a:pt x="463251" y="281162"/>
                </a:lnTo>
                <a:lnTo>
                  <a:pt x="468005" y="234002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637037" y="2767257"/>
            <a:ext cx="980701" cy="872139"/>
          </a:xfrm>
          <a:prstGeom prst="rect">
            <a:avLst/>
          </a:prstGeom>
        </p:spPr>
        <p:txBody>
          <a:bodyPr vert="horz" wrap="square" lIns="0" tIns="28044" rIns="0" bIns="0" rtlCol="0">
            <a:spAutoFit/>
          </a:bodyPr>
          <a:lstStyle/>
          <a:p>
            <a:pPr marL="31159">
              <a:spcBef>
                <a:spcPts val="221"/>
              </a:spcBef>
            </a:pPr>
            <a:r>
              <a:rPr sz="2700" i="1" spc="159" dirty="0">
                <a:latin typeface="Georgia"/>
                <a:cs typeface="Georgia"/>
              </a:rPr>
              <a:t>x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45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2</a:t>
            </a:r>
            <a:endParaRPr sz="2700">
              <a:latin typeface="Garamond"/>
              <a:cs typeface="Garamond"/>
            </a:endParaRPr>
          </a:p>
          <a:p>
            <a:pPr marL="37391">
              <a:spcBef>
                <a:spcPts val="86"/>
              </a:spcBef>
            </a:pPr>
            <a:r>
              <a:rPr sz="2700" i="1" spc="-209" dirty="0">
                <a:latin typeface="Georgia"/>
                <a:cs typeface="Georgia"/>
              </a:rPr>
              <a:t>y 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09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1</a:t>
            </a:r>
            <a:endParaRPr sz="2700">
              <a:latin typeface="Garamond"/>
              <a:cs typeface="Garamond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652418" y="2708718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29" h="468630">
                <a:moveTo>
                  <a:pt x="234010" y="0"/>
                </a:moveTo>
                <a:lnTo>
                  <a:pt x="186850" y="4754"/>
                </a:lnTo>
                <a:lnTo>
                  <a:pt x="142925" y="18388"/>
                </a:lnTo>
                <a:lnTo>
                  <a:pt x="103175" y="39963"/>
                </a:lnTo>
                <a:lnTo>
                  <a:pt x="68541" y="68537"/>
                </a:lnTo>
                <a:lnTo>
                  <a:pt x="39966" y="103168"/>
                </a:lnTo>
                <a:lnTo>
                  <a:pt x="18390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90" y="325087"/>
                </a:lnTo>
                <a:lnTo>
                  <a:pt x="39966" y="364836"/>
                </a:lnTo>
                <a:lnTo>
                  <a:pt x="68541" y="399468"/>
                </a:lnTo>
                <a:lnTo>
                  <a:pt x="103175" y="428041"/>
                </a:lnTo>
                <a:lnTo>
                  <a:pt x="142925" y="449616"/>
                </a:lnTo>
                <a:lnTo>
                  <a:pt x="186850" y="463251"/>
                </a:lnTo>
                <a:lnTo>
                  <a:pt x="234010" y="468005"/>
                </a:lnTo>
                <a:lnTo>
                  <a:pt x="281169" y="463251"/>
                </a:lnTo>
                <a:lnTo>
                  <a:pt x="325093" y="449616"/>
                </a:lnTo>
                <a:lnTo>
                  <a:pt x="364841" y="428041"/>
                </a:lnTo>
                <a:lnTo>
                  <a:pt x="399472" y="399468"/>
                </a:lnTo>
                <a:lnTo>
                  <a:pt x="428045" y="364836"/>
                </a:lnTo>
                <a:lnTo>
                  <a:pt x="449619" y="325087"/>
                </a:lnTo>
                <a:lnTo>
                  <a:pt x="463253" y="281162"/>
                </a:lnTo>
                <a:lnTo>
                  <a:pt x="468007" y="234002"/>
                </a:lnTo>
                <a:lnTo>
                  <a:pt x="463253" y="186842"/>
                </a:lnTo>
                <a:lnTo>
                  <a:pt x="449619" y="142917"/>
                </a:lnTo>
                <a:lnTo>
                  <a:pt x="428045" y="103168"/>
                </a:lnTo>
                <a:lnTo>
                  <a:pt x="399472" y="68537"/>
                </a:lnTo>
                <a:lnTo>
                  <a:pt x="364841" y="39963"/>
                </a:lnTo>
                <a:lnTo>
                  <a:pt x="325093" y="18388"/>
                </a:lnTo>
                <a:lnTo>
                  <a:pt x="281169" y="4754"/>
                </a:lnTo>
                <a:lnTo>
                  <a:pt x="234010" y="0"/>
                </a:lnTo>
                <a:close/>
              </a:path>
            </a:pathLst>
          </a:custGeom>
          <a:solidFill>
            <a:srgbClr val="FCE9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52418" y="2708718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29" h="468630">
                <a:moveTo>
                  <a:pt x="468007" y="234002"/>
                </a:moveTo>
                <a:lnTo>
                  <a:pt x="463253" y="186842"/>
                </a:lnTo>
                <a:lnTo>
                  <a:pt x="449619" y="142917"/>
                </a:lnTo>
                <a:lnTo>
                  <a:pt x="428045" y="103168"/>
                </a:lnTo>
                <a:lnTo>
                  <a:pt x="399472" y="68537"/>
                </a:lnTo>
                <a:lnTo>
                  <a:pt x="364841" y="39963"/>
                </a:lnTo>
                <a:lnTo>
                  <a:pt x="325093" y="18388"/>
                </a:lnTo>
                <a:lnTo>
                  <a:pt x="281169" y="4754"/>
                </a:lnTo>
                <a:lnTo>
                  <a:pt x="234010" y="0"/>
                </a:lnTo>
                <a:lnTo>
                  <a:pt x="186850" y="4754"/>
                </a:lnTo>
                <a:lnTo>
                  <a:pt x="142925" y="18388"/>
                </a:lnTo>
                <a:lnTo>
                  <a:pt x="103175" y="39963"/>
                </a:lnTo>
                <a:lnTo>
                  <a:pt x="68541" y="68537"/>
                </a:lnTo>
                <a:lnTo>
                  <a:pt x="39966" y="103168"/>
                </a:lnTo>
                <a:lnTo>
                  <a:pt x="18390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90" y="325087"/>
                </a:lnTo>
                <a:lnTo>
                  <a:pt x="39966" y="364836"/>
                </a:lnTo>
                <a:lnTo>
                  <a:pt x="68541" y="399468"/>
                </a:lnTo>
                <a:lnTo>
                  <a:pt x="103175" y="428041"/>
                </a:lnTo>
                <a:lnTo>
                  <a:pt x="142925" y="449616"/>
                </a:lnTo>
                <a:lnTo>
                  <a:pt x="186850" y="463251"/>
                </a:lnTo>
                <a:lnTo>
                  <a:pt x="234010" y="468005"/>
                </a:lnTo>
                <a:lnTo>
                  <a:pt x="281169" y="463251"/>
                </a:lnTo>
                <a:lnTo>
                  <a:pt x="325093" y="449616"/>
                </a:lnTo>
                <a:lnTo>
                  <a:pt x="364841" y="428041"/>
                </a:lnTo>
                <a:lnTo>
                  <a:pt x="399472" y="399468"/>
                </a:lnTo>
                <a:lnTo>
                  <a:pt x="428045" y="364836"/>
                </a:lnTo>
                <a:lnTo>
                  <a:pt x="449619" y="325087"/>
                </a:lnTo>
                <a:lnTo>
                  <a:pt x="463253" y="281162"/>
                </a:lnTo>
                <a:lnTo>
                  <a:pt x="468007" y="234002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801937" y="2767257"/>
            <a:ext cx="980701" cy="872139"/>
          </a:xfrm>
          <a:prstGeom prst="rect">
            <a:avLst/>
          </a:prstGeom>
        </p:spPr>
        <p:txBody>
          <a:bodyPr vert="horz" wrap="square" lIns="0" tIns="28044" rIns="0" bIns="0" rtlCol="0">
            <a:spAutoFit/>
          </a:bodyPr>
          <a:lstStyle/>
          <a:p>
            <a:pPr marL="31159">
              <a:spcBef>
                <a:spcPts val="221"/>
              </a:spcBef>
            </a:pPr>
            <a:r>
              <a:rPr sz="2700" i="1" spc="159" dirty="0">
                <a:latin typeface="Georgia"/>
                <a:cs typeface="Georgia"/>
              </a:rPr>
              <a:t>x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45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0</a:t>
            </a:r>
            <a:endParaRPr sz="2700">
              <a:latin typeface="Garamond"/>
              <a:cs typeface="Garamond"/>
            </a:endParaRPr>
          </a:p>
          <a:p>
            <a:pPr marL="37391">
              <a:spcBef>
                <a:spcPts val="86"/>
              </a:spcBef>
            </a:pPr>
            <a:r>
              <a:rPr sz="2700" i="1" spc="-209" dirty="0">
                <a:latin typeface="Georgia"/>
                <a:cs typeface="Georgia"/>
              </a:rPr>
              <a:t>y 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09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0</a:t>
            </a:r>
            <a:endParaRPr sz="2700">
              <a:latin typeface="Garamond"/>
              <a:cs typeface="Garamond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615676" y="3195616"/>
            <a:ext cx="826219" cy="0"/>
          </a:xfrm>
          <a:custGeom>
            <a:avLst/>
            <a:gdLst/>
            <a:ahLst/>
            <a:cxnLst/>
            <a:rect l="l" t="t" r="r" b="b"/>
            <a:pathLst>
              <a:path w="302260">
                <a:moveTo>
                  <a:pt x="0" y="0"/>
                </a:moveTo>
                <a:lnTo>
                  <a:pt x="301735" y="0"/>
                </a:lnTo>
              </a:path>
            </a:pathLst>
          </a:custGeom>
          <a:ln w="15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74059" y="3128220"/>
            <a:ext cx="83316" cy="136090"/>
          </a:xfrm>
          <a:custGeom>
            <a:avLst/>
            <a:gdLst/>
            <a:ahLst/>
            <a:cxnLst/>
            <a:rect l="l" t="t" r="r" b="b"/>
            <a:pathLst>
              <a:path w="30480" h="65405">
                <a:moveTo>
                  <a:pt x="0" y="0"/>
                </a:moveTo>
                <a:lnTo>
                  <a:pt x="4744" y="9900"/>
                </a:lnTo>
                <a:lnTo>
                  <a:pt x="13664" y="19991"/>
                </a:lnTo>
                <a:lnTo>
                  <a:pt x="23344" y="28183"/>
                </a:lnTo>
                <a:lnTo>
                  <a:pt x="30366" y="32390"/>
                </a:lnTo>
                <a:lnTo>
                  <a:pt x="23344" y="36597"/>
                </a:lnTo>
                <a:lnTo>
                  <a:pt x="13664" y="44790"/>
                </a:lnTo>
                <a:lnTo>
                  <a:pt x="4744" y="54880"/>
                </a:lnTo>
                <a:lnTo>
                  <a:pt x="0" y="64781"/>
                </a:lnTo>
              </a:path>
            </a:pathLst>
          </a:custGeom>
          <a:ln w="12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15676" y="4843576"/>
            <a:ext cx="826219" cy="0"/>
          </a:xfrm>
          <a:custGeom>
            <a:avLst/>
            <a:gdLst/>
            <a:ahLst/>
            <a:cxnLst/>
            <a:rect l="l" t="t" r="r" b="b"/>
            <a:pathLst>
              <a:path w="302260">
                <a:moveTo>
                  <a:pt x="0" y="0"/>
                </a:moveTo>
                <a:lnTo>
                  <a:pt x="301735" y="0"/>
                </a:lnTo>
              </a:path>
            </a:pathLst>
          </a:custGeom>
          <a:ln w="15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74059" y="4776180"/>
            <a:ext cx="83316" cy="136090"/>
          </a:xfrm>
          <a:custGeom>
            <a:avLst/>
            <a:gdLst/>
            <a:ahLst/>
            <a:cxnLst/>
            <a:rect l="l" t="t" r="r" b="b"/>
            <a:pathLst>
              <a:path w="30480" h="65405">
                <a:moveTo>
                  <a:pt x="0" y="0"/>
                </a:moveTo>
                <a:lnTo>
                  <a:pt x="4744" y="9900"/>
                </a:lnTo>
                <a:lnTo>
                  <a:pt x="13664" y="19991"/>
                </a:lnTo>
                <a:lnTo>
                  <a:pt x="23344" y="28183"/>
                </a:lnTo>
                <a:lnTo>
                  <a:pt x="30366" y="32390"/>
                </a:lnTo>
                <a:lnTo>
                  <a:pt x="23344" y="36597"/>
                </a:lnTo>
                <a:lnTo>
                  <a:pt x="13664" y="44790"/>
                </a:lnTo>
                <a:lnTo>
                  <a:pt x="4744" y="54880"/>
                </a:lnTo>
                <a:lnTo>
                  <a:pt x="0" y="64781"/>
                </a:lnTo>
              </a:path>
            </a:pathLst>
          </a:custGeom>
          <a:ln w="12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80610" y="4843576"/>
            <a:ext cx="826219" cy="0"/>
          </a:xfrm>
          <a:custGeom>
            <a:avLst/>
            <a:gdLst/>
            <a:ahLst/>
            <a:cxnLst/>
            <a:rect l="l" t="t" r="r" b="b"/>
            <a:pathLst>
              <a:path w="302260">
                <a:moveTo>
                  <a:pt x="0" y="0"/>
                </a:moveTo>
                <a:lnTo>
                  <a:pt x="301729" y="0"/>
                </a:lnTo>
              </a:path>
            </a:pathLst>
          </a:custGeom>
          <a:ln w="15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38973" y="4776180"/>
            <a:ext cx="83316" cy="136090"/>
          </a:xfrm>
          <a:custGeom>
            <a:avLst/>
            <a:gdLst/>
            <a:ahLst/>
            <a:cxnLst/>
            <a:rect l="l" t="t" r="r" b="b"/>
            <a:pathLst>
              <a:path w="30480" h="65405">
                <a:moveTo>
                  <a:pt x="0" y="0"/>
                </a:moveTo>
                <a:lnTo>
                  <a:pt x="4744" y="9900"/>
                </a:lnTo>
                <a:lnTo>
                  <a:pt x="13664" y="19991"/>
                </a:lnTo>
                <a:lnTo>
                  <a:pt x="23344" y="28183"/>
                </a:lnTo>
                <a:lnTo>
                  <a:pt x="30366" y="32390"/>
                </a:lnTo>
                <a:lnTo>
                  <a:pt x="23344" y="36597"/>
                </a:lnTo>
                <a:lnTo>
                  <a:pt x="13664" y="44790"/>
                </a:lnTo>
                <a:lnTo>
                  <a:pt x="4744" y="54880"/>
                </a:lnTo>
                <a:lnTo>
                  <a:pt x="0" y="64781"/>
                </a:lnTo>
              </a:path>
            </a:pathLst>
          </a:custGeom>
          <a:ln w="12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98765" y="2603024"/>
            <a:ext cx="397944" cy="3762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62303" y="2469347"/>
            <a:ext cx="708185" cy="556253"/>
          </a:xfrm>
          <a:custGeom>
            <a:avLst/>
            <a:gdLst/>
            <a:ahLst/>
            <a:cxnLst/>
            <a:rect l="l" t="t" r="r" b="b"/>
            <a:pathLst>
              <a:path w="259080" h="267334">
                <a:moveTo>
                  <a:pt x="138901" y="267173"/>
                </a:moveTo>
                <a:lnTo>
                  <a:pt x="177016" y="250350"/>
                </a:lnTo>
                <a:lnTo>
                  <a:pt x="229855" y="209753"/>
                </a:lnTo>
                <a:lnTo>
                  <a:pt x="255199" y="163515"/>
                </a:lnTo>
                <a:lnTo>
                  <a:pt x="258946" y="139640"/>
                </a:lnTo>
                <a:lnTo>
                  <a:pt x="257480" y="115986"/>
                </a:lnTo>
                <a:lnTo>
                  <a:pt x="241131" y="71519"/>
                </a:lnTo>
                <a:lnTo>
                  <a:pt x="210584" y="34464"/>
                </a:lnTo>
                <a:lnTo>
                  <a:pt x="170270" y="9174"/>
                </a:lnTo>
                <a:lnTo>
                  <a:pt x="124623" y="0"/>
                </a:lnTo>
                <a:lnTo>
                  <a:pt x="101184" y="2815"/>
                </a:lnTo>
                <a:lnTo>
                  <a:pt x="78074" y="11292"/>
                </a:lnTo>
                <a:lnTo>
                  <a:pt x="55846" y="25973"/>
                </a:lnTo>
                <a:lnTo>
                  <a:pt x="35055" y="47403"/>
                </a:lnTo>
                <a:lnTo>
                  <a:pt x="16255" y="76125"/>
                </a:lnTo>
                <a:lnTo>
                  <a:pt x="0" y="112684"/>
                </a:lnTo>
              </a:path>
            </a:pathLst>
          </a:custGeom>
          <a:ln w="15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01736" y="2633174"/>
            <a:ext cx="166632" cy="83240"/>
          </a:xfrm>
          <a:custGeom>
            <a:avLst/>
            <a:gdLst/>
            <a:ahLst/>
            <a:cxnLst/>
            <a:rect l="l" t="t" r="r" b="b"/>
            <a:pathLst>
              <a:path w="60960" h="40005">
                <a:moveTo>
                  <a:pt x="60952" y="22183"/>
                </a:moveTo>
                <a:lnTo>
                  <a:pt x="50012" y="23257"/>
                </a:lnTo>
                <a:lnTo>
                  <a:pt x="37463" y="28195"/>
                </a:lnTo>
                <a:lnTo>
                  <a:pt x="26440" y="34496"/>
                </a:lnTo>
                <a:lnTo>
                  <a:pt x="20077" y="39663"/>
                </a:lnTo>
                <a:lnTo>
                  <a:pt x="18524" y="31615"/>
                </a:lnTo>
                <a:lnTo>
                  <a:pt x="14130" y="19702"/>
                </a:lnTo>
                <a:lnTo>
                  <a:pt x="7690" y="7854"/>
                </a:lnTo>
                <a:lnTo>
                  <a:pt x="0" y="0"/>
                </a:lnTo>
              </a:path>
            </a:pathLst>
          </a:custGeom>
          <a:ln w="121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383297" y="3658817"/>
            <a:ext cx="1142126" cy="1768589"/>
          </a:xfrm>
          <a:prstGeom prst="rect">
            <a:avLst/>
          </a:prstGeom>
        </p:spPr>
        <p:txBody>
          <a:bodyPr vert="horz" wrap="square" lIns="0" tIns="42065" rIns="0" bIns="0" rtlCol="0">
            <a:spAutoFit/>
          </a:bodyPr>
          <a:lstStyle/>
          <a:p>
            <a:pPr marL="31159">
              <a:spcBef>
                <a:spcPts val="331"/>
              </a:spcBef>
            </a:pPr>
            <a:r>
              <a:rPr sz="3400" i="1" spc="74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700" spc="108" baseline="-11111" dirty="0">
                <a:solidFill>
                  <a:srgbClr val="FF0000"/>
                </a:solidFill>
                <a:latin typeface="Garamond"/>
                <a:cs typeface="Garamond"/>
              </a:rPr>
              <a:t>1</a:t>
            </a:r>
            <a:r>
              <a:rPr sz="3400" i="1" spc="74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3400" i="1" spc="-47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400" i="1" spc="2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700" spc="37" baseline="-11111" dirty="0">
                <a:solidFill>
                  <a:srgbClr val="FF0000"/>
                </a:solidFill>
                <a:latin typeface="Garamond"/>
                <a:cs typeface="Garamond"/>
              </a:rPr>
              <a:t>2</a:t>
            </a:r>
            <a:endParaRPr sz="3700" baseline="-11111">
              <a:latin typeface="Garamond"/>
              <a:cs typeface="Garamond"/>
            </a:endParaRPr>
          </a:p>
          <a:p>
            <a:pPr marL="110616">
              <a:spcBef>
                <a:spcPts val="2785"/>
              </a:spcBef>
            </a:pPr>
            <a:r>
              <a:rPr sz="2700" i="1" spc="159" dirty="0">
                <a:latin typeface="Georgia"/>
                <a:cs typeface="Georgia"/>
              </a:rPr>
              <a:t>x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45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1</a:t>
            </a:r>
            <a:endParaRPr sz="2700">
              <a:latin typeface="Garamond"/>
              <a:cs typeface="Garamond"/>
            </a:endParaRPr>
          </a:p>
          <a:p>
            <a:pPr marL="118406">
              <a:spcBef>
                <a:spcPts val="86"/>
              </a:spcBef>
            </a:pPr>
            <a:r>
              <a:rPr sz="2700" i="1" spc="-209" dirty="0">
                <a:latin typeface="Georgia"/>
                <a:cs typeface="Georgia"/>
              </a:rPr>
              <a:t>y 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09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0</a:t>
            </a:r>
            <a:endParaRPr sz="2700">
              <a:latin typeface="Garamond"/>
              <a:cs typeface="Garamond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298634" y="5141967"/>
            <a:ext cx="1805184" cy="565696"/>
          </a:xfrm>
          <a:prstGeom prst="rect">
            <a:avLst/>
          </a:prstGeom>
        </p:spPr>
        <p:txBody>
          <a:bodyPr vert="horz" wrap="square" lIns="0" tIns="42065" rIns="0" bIns="0" rtlCol="0">
            <a:spAutoFit/>
          </a:bodyPr>
          <a:lstStyle/>
          <a:p>
            <a:pPr marL="31159">
              <a:spcBef>
                <a:spcPts val="331"/>
              </a:spcBef>
            </a:pPr>
            <a:r>
              <a:rPr sz="3400" spc="-37" dirty="0">
                <a:solidFill>
                  <a:srgbClr val="FF0000"/>
                </a:solidFill>
                <a:latin typeface="Lucida Sans Unicode"/>
                <a:cs typeface="Lucida Sans Unicode"/>
              </a:rPr>
              <a:t>¬</a:t>
            </a:r>
            <a:r>
              <a:rPr sz="3400" i="1" spc="-37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700" spc="-54" baseline="-11111" dirty="0">
                <a:solidFill>
                  <a:srgbClr val="FF0000"/>
                </a:solidFill>
                <a:latin typeface="Garamond"/>
                <a:cs typeface="Garamond"/>
              </a:rPr>
              <a:t>1</a:t>
            </a:r>
            <a:r>
              <a:rPr sz="3400" i="1" spc="-37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3400" i="1" spc="-39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400" spc="-110" dirty="0">
                <a:solidFill>
                  <a:srgbClr val="FF0000"/>
                </a:solidFill>
                <a:latin typeface="Lucida Sans Unicode"/>
                <a:cs typeface="Lucida Sans Unicode"/>
              </a:rPr>
              <a:t>¬</a:t>
            </a:r>
            <a:r>
              <a:rPr sz="3400" i="1" spc="-1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700" spc="-164" baseline="-11111" dirty="0">
                <a:solidFill>
                  <a:srgbClr val="FF0000"/>
                </a:solidFill>
                <a:latin typeface="Garamond"/>
                <a:cs typeface="Garamond"/>
              </a:rPr>
              <a:t>2</a:t>
            </a:r>
            <a:endParaRPr sz="3700" baseline="-11111">
              <a:latin typeface="Garamond"/>
              <a:cs typeface="Garamond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82191" y="3494030"/>
            <a:ext cx="3638141" cy="565696"/>
          </a:xfrm>
          <a:prstGeom prst="rect">
            <a:avLst/>
          </a:prstGeom>
        </p:spPr>
        <p:txBody>
          <a:bodyPr vert="horz" wrap="square" lIns="0" tIns="42065" rIns="0" bIns="0" rtlCol="0">
            <a:spAutoFit/>
          </a:bodyPr>
          <a:lstStyle/>
          <a:p>
            <a:pPr marL="31159">
              <a:spcBef>
                <a:spcPts val="331"/>
              </a:spcBef>
              <a:tabLst>
                <a:tab pos="1973951" algn="l"/>
              </a:tabLst>
            </a:pPr>
            <a:r>
              <a:rPr sz="3400" i="1" spc="74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700" spc="108" baseline="-11111" dirty="0">
                <a:solidFill>
                  <a:srgbClr val="FF0000"/>
                </a:solidFill>
                <a:latin typeface="Garamond"/>
                <a:cs typeface="Garamond"/>
              </a:rPr>
              <a:t>1</a:t>
            </a:r>
            <a:r>
              <a:rPr sz="3400" i="1" spc="74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3400" i="1" spc="-2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400" spc="-110" dirty="0">
                <a:solidFill>
                  <a:srgbClr val="FF0000"/>
                </a:solidFill>
                <a:latin typeface="Lucida Sans Unicode"/>
                <a:cs typeface="Lucida Sans Unicode"/>
              </a:rPr>
              <a:t>¬</a:t>
            </a:r>
            <a:r>
              <a:rPr sz="3400" i="1" spc="-1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700" spc="-164" baseline="-11111" dirty="0">
                <a:solidFill>
                  <a:srgbClr val="FF0000"/>
                </a:solidFill>
                <a:latin typeface="Garamond"/>
                <a:cs typeface="Garamond"/>
              </a:rPr>
              <a:t>2	</a:t>
            </a:r>
            <a:r>
              <a:rPr sz="3400" spc="-37" dirty="0">
                <a:solidFill>
                  <a:srgbClr val="FF0000"/>
                </a:solidFill>
                <a:latin typeface="Lucida Sans Unicode"/>
                <a:cs typeface="Lucida Sans Unicode"/>
              </a:rPr>
              <a:t>¬</a:t>
            </a:r>
            <a:r>
              <a:rPr sz="3400" i="1" spc="-37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700" spc="-54" baseline="-11111" dirty="0">
                <a:solidFill>
                  <a:srgbClr val="FF0000"/>
                </a:solidFill>
                <a:latin typeface="Garamond"/>
                <a:cs typeface="Garamond"/>
              </a:rPr>
              <a:t>1</a:t>
            </a:r>
            <a:r>
              <a:rPr sz="3400" i="1" spc="-37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3400" i="1" spc="-4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400" i="1" spc="2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700" spc="37" baseline="-11111" dirty="0">
                <a:solidFill>
                  <a:srgbClr val="FF0000"/>
                </a:solidFill>
                <a:latin typeface="Garamond"/>
                <a:cs typeface="Garamond"/>
              </a:rPr>
              <a:t>2</a:t>
            </a:r>
            <a:endParaRPr sz="3700" baseline="-11111">
              <a:latin typeface="Garamond"/>
              <a:cs typeface="Garamond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230254" y="4019597"/>
            <a:ext cx="786297" cy="0"/>
          </a:xfrm>
          <a:custGeom>
            <a:avLst/>
            <a:gdLst/>
            <a:ahLst/>
            <a:cxnLst/>
            <a:rect l="l" t="t" r="r" b="b"/>
            <a:pathLst>
              <a:path w="287655">
                <a:moveTo>
                  <a:pt x="0" y="0"/>
                </a:moveTo>
                <a:lnTo>
                  <a:pt x="287154" y="0"/>
                </a:lnTo>
              </a:path>
            </a:pathLst>
          </a:custGeom>
          <a:ln w="43198">
            <a:solidFill>
              <a:srgbClr val="1F4A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832621" y="3846295"/>
            <a:ext cx="263624" cy="3466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719946" y="2692726"/>
            <a:ext cx="649454" cy="3466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19946" y="4340686"/>
            <a:ext cx="649454" cy="3466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Title 4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 to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9599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96244" y="2536442"/>
            <a:ext cx="1732283" cy="2967564"/>
          </a:xfrm>
          <a:custGeom>
            <a:avLst/>
            <a:gdLst/>
            <a:ahLst/>
            <a:cxnLst/>
            <a:rect l="l" t="t" r="r" b="b"/>
            <a:pathLst>
              <a:path w="633730" h="1426210">
                <a:moveTo>
                  <a:pt x="0" y="1425606"/>
                </a:moveTo>
                <a:lnTo>
                  <a:pt x="0" y="0"/>
                </a:lnTo>
                <a:lnTo>
                  <a:pt x="633597" y="0"/>
                </a:lnTo>
                <a:lnTo>
                  <a:pt x="633597" y="1425606"/>
                </a:lnTo>
                <a:lnTo>
                  <a:pt x="0" y="1425606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61177" y="4184402"/>
            <a:ext cx="3898504" cy="1318624"/>
          </a:xfrm>
          <a:custGeom>
            <a:avLst/>
            <a:gdLst/>
            <a:ahLst/>
            <a:cxnLst/>
            <a:rect l="l" t="t" r="r" b="b"/>
            <a:pathLst>
              <a:path w="1426210" h="633730">
                <a:moveTo>
                  <a:pt x="0" y="633597"/>
                </a:moveTo>
                <a:lnTo>
                  <a:pt x="0" y="0"/>
                </a:lnTo>
                <a:lnTo>
                  <a:pt x="1425611" y="0"/>
                </a:lnTo>
                <a:lnTo>
                  <a:pt x="1425611" y="633597"/>
                </a:lnTo>
                <a:lnTo>
                  <a:pt x="0" y="633597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61177" y="2536441"/>
            <a:ext cx="1732283" cy="1318624"/>
          </a:xfrm>
          <a:custGeom>
            <a:avLst/>
            <a:gdLst/>
            <a:ahLst/>
            <a:cxnLst/>
            <a:rect l="l" t="t" r="r" b="b"/>
            <a:pathLst>
              <a:path w="633730" h="633730">
                <a:moveTo>
                  <a:pt x="0" y="633597"/>
                </a:moveTo>
                <a:lnTo>
                  <a:pt x="0" y="0"/>
                </a:lnTo>
                <a:lnTo>
                  <a:pt x="633597" y="0"/>
                </a:lnTo>
                <a:lnTo>
                  <a:pt x="633597" y="633597"/>
                </a:lnTo>
                <a:lnTo>
                  <a:pt x="0" y="633597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26111" y="2536441"/>
            <a:ext cx="1732283" cy="1318624"/>
          </a:xfrm>
          <a:custGeom>
            <a:avLst/>
            <a:gdLst/>
            <a:ahLst/>
            <a:cxnLst/>
            <a:rect l="l" t="t" r="r" b="b"/>
            <a:pathLst>
              <a:path w="633729" h="633730">
                <a:moveTo>
                  <a:pt x="0" y="633597"/>
                </a:moveTo>
                <a:lnTo>
                  <a:pt x="0" y="0"/>
                </a:lnTo>
                <a:lnTo>
                  <a:pt x="633602" y="0"/>
                </a:lnTo>
                <a:lnTo>
                  <a:pt x="633602" y="633597"/>
                </a:lnTo>
                <a:lnTo>
                  <a:pt x="0" y="633597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22564" y="4356678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30" h="468630">
                <a:moveTo>
                  <a:pt x="234002" y="0"/>
                </a:moveTo>
                <a:lnTo>
                  <a:pt x="186842" y="4754"/>
                </a:lnTo>
                <a:lnTo>
                  <a:pt x="142917" y="18388"/>
                </a:lnTo>
                <a:lnTo>
                  <a:pt x="103168" y="39963"/>
                </a:lnTo>
                <a:lnTo>
                  <a:pt x="68537" y="68537"/>
                </a:lnTo>
                <a:lnTo>
                  <a:pt x="39963" y="103168"/>
                </a:lnTo>
                <a:lnTo>
                  <a:pt x="18388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88" y="325087"/>
                </a:lnTo>
                <a:lnTo>
                  <a:pt x="39963" y="364836"/>
                </a:lnTo>
                <a:lnTo>
                  <a:pt x="68537" y="399468"/>
                </a:lnTo>
                <a:lnTo>
                  <a:pt x="103168" y="428041"/>
                </a:lnTo>
                <a:lnTo>
                  <a:pt x="142917" y="449616"/>
                </a:lnTo>
                <a:lnTo>
                  <a:pt x="186842" y="463251"/>
                </a:lnTo>
                <a:lnTo>
                  <a:pt x="234002" y="468005"/>
                </a:lnTo>
                <a:lnTo>
                  <a:pt x="281162" y="463251"/>
                </a:lnTo>
                <a:lnTo>
                  <a:pt x="325087" y="449616"/>
                </a:lnTo>
                <a:lnTo>
                  <a:pt x="364836" y="428041"/>
                </a:lnTo>
                <a:lnTo>
                  <a:pt x="399468" y="399468"/>
                </a:lnTo>
                <a:lnTo>
                  <a:pt x="428041" y="364836"/>
                </a:lnTo>
                <a:lnTo>
                  <a:pt x="449616" y="325087"/>
                </a:lnTo>
                <a:lnTo>
                  <a:pt x="463251" y="281162"/>
                </a:lnTo>
                <a:lnTo>
                  <a:pt x="468005" y="234002"/>
                </a:lnTo>
                <a:lnTo>
                  <a:pt x="463251" y="186842"/>
                </a:lnTo>
                <a:lnTo>
                  <a:pt x="449616" y="142917"/>
                </a:lnTo>
                <a:lnTo>
                  <a:pt x="428041" y="103168"/>
                </a:lnTo>
                <a:lnTo>
                  <a:pt x="399468" y="68537"/>
                </a:lnTo>
                <a:lnTo>
                  <a:pt x="364836" y="39963"/>
                </a:lnTo>
                <a:lnTo>
                  <a:pt x="325087" y="18388"/>
                </a:lnTo>
                <a:lnTo>
                  <a:pt x="281162" y="4754"/>
                </a:lnTo>
                <a:lnTo>
                  <a:pt x="234002" y="0"/>
                </a:lnTo>
                <a:close/>
              </a:path>
            </a:pathLst>
          </a:custGeom>
          <a:solidFill>
            <a:srgbClr val="FCE9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22564" y="4356678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30" h="468630">
                <a:moveTo>
                  <a:pt x="468005" y="234002"/>
                </a:moveTo>
                <a:lnTo>
                  <a:pt x="463251" y="186842"/>
                </a:lnTo>
                <a:lnTo>
                  <a:pt x="449616" y="142917"/>
                </a:lnTo>
                <a:lnTo>
                  <a:pt x="428041" y="103168"/>
                </a:lnTo>
                <a:lnTo>
                  <a:pt x="399468" y="68537"/>
                </a:lnTo>
                <a:lnTo>
                  <a:pt x="364836" y="39963"/>
                </a:lnTo>
                <a:lnTo>
                  <a:pt x="325087" y="18388"/>
                </a:lnTo>
                <a:lnTo>
                  <a:pt x="281162" y="4754"/>
                </a:lnTo>
                <a:lnTo>
                  <a:pt x="234002" y="0"/>
                </a:lnTo>
                <a:lnTo>
                  <a:pt x="186842" y="4754"/>
                </a:lnTo>
                <a:lnTo>
                  <a:pt x="142917" y="18388"/>
                </a:lnTo>
                <a:lnTo>
                  <a:pt x="103168" y="39963"/>
                </a:lnTo>
                <a:lnTo>
                  <a:pt x="68537" y="68537"/>
                </a:lnTo>
                <a:lnTo>
                  <a:pt x="39963" y="103168"/>
                </a:lnTo>
                <a:lnTo>
                  <a:pt x="18388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88" y="325087"/>
                </a:lnTo>
                <a:lnTo>
                  <a:pt x="39963" y="364836"/>
                </a:lnTo>
                <a:lnTo>
                  <a:pt x="68537" y="399468"/>
                </a:lnTo>
                <a:lnTo>
                  <a:pt x="103168" y="428041"/>
                </a:lnTo>
                <a:lnTo>
                  <a:pt x="142917" y="449616"/>
                </a:lnTo>
                <a:lnTo>
                  <a:pt x="186842" y="463251"/>
                </a:lnTo>
                <a:lnTo>
                  <a:pt x="234002" y="468005"/>
                </a:lnTo>
                <a:lnTo>
                  <a:pt x="281162" y="463251"/>
                </a:lnTo>
                <a:lnTo>
                  <a:pt x="325087" y="449616"/>
                </a:lnTo>
                <a:lnTo>
                  <a:pt x="364836" y="428041"/>
                </a:lnTo>
                <a:lnTo>
                  <a:pt x="399468" y="399468"/>
                </a:lnTo>
                <a:lnTo>
                  <a:pt x="428041" y="364836"/>
                </a:lnTo>
                <a:lnTo>
                  <a:pt x="449616" y="325087"/>
                </a:lnTo>
                <a:lnTo>
                  <a:pt x="463251" y="281162"/>
                </a:lnTo>
                <a:lnTo>
                  <a:pt x="468005" y="234002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87498" y="4356678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30" h="468630">
                <a:moveTo>
                  <a:pt x="234002" y="0"/>
                </a:moveTo>
                <a:lnTo>
                  <a:pt x="186842" y="4754"/>
                </a:lnTo>
                <a:lnTo>
                  <a:pt x="142917" y="18388"/>
                </a:lnTo>
                <a:lnTo>
                  <a:pt x="103168" y="39963"/>
                </a:lnTo>
                <a:lnTo>
                  <a:pt x="68537" y="68537"/>
                </a:lnTo>
                <a:lnTo>
                  <a:pt x="39963" y="103168"/>
                </a:lnTo>
                <a:lnTo>
                  <a:pt x="18388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88" y="325087"/>
                </a:lnTo>
                <a:lnTo>
                  <a:pt x="39963" y="364836"/>
                </a:lnTo>
                <a:lnTo>
                  <a:pt x="68537" y="399468"/>
                </a:lnTo>
                <a:lnTo>
                  <a:pt x="103168" y="428041"/>
                </a:lnTo>
                <a:lnTo>
                  <a:pt x="142917" y="449616"/>
                </a:lnTo>
                <a:lnTo>
                  <a:pt x="186842" y="463251"/>
                </a:lnTo>
                <a:lnTo>
                  <a:pt x="234002" y="468005"/>
                </a:lnTo>
                <a:lnTo>
                  <a:pt x="281162" y="463251"/>
                </a:lnTo>
                <a:lnTo>
                  <a:pt x="325087" y="449616"/>
                </a:lnTo>
                <a:lnTo>
                  <a:pt x="364836" y="428041"/>
                </a:lnTo>
                <a:lnTo>
                  <a:pt x="399468" y="399468"/>
                </a:lnTo>
                <a:lnTo>
                  <a:pt x="428041" y="364836"/>
                </a:lnTo>
                <a:lnTo>
                  <a:pt x="449616" y="325087"/>
                </a:lnTo>
                <a:lnTo>
                  <a:pt x="463251" y="281162"/>
                </a:lnTo>
                <a:lnTo>
                  <a:pt x="468005" y="234002"/>
                </a:lnTo>
                <a:lnTo>
                  <a:pt x="463251" y="186842"/>
                </a:lnTo>
                <a:lnTo>
                  <a:pt x="449616" y="142917"/>
                </a:lnTo>
                <a:lnTo>
                  <a:pt x="428041" y="103168"/>
                </a:lnTo>
                <a:lnTo>
                  <a:pt x="399468" y="68537"/>
                </a:lnTo>
                <a:lnTo>
                  <a:pt x="364836" y="39963"/>
                </a:lnTo>
                <a:lnTo>
                  <a:pt x="325087" y="18388"/>
                </a:lnTo>
                <a:lnTo>
                  <a:pt x="281162" y="4754"/>
                </a:lnTo>
                <a:lnTo>
                  <a:pt x="234002" y="0"/>
                </a:lnTo>
                <a:close/>
              </a:path>
            </a:pathLst>
          </a:custGeom>
          <a:solidFill>
            <a:srgbClr val="FCE9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7498" y="4356678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30" h="468630">
                <a:moveTo>
                  <a:pt x="468005" y="234002"/>
                </a:moveTo>
                <a:lnTo>
                  <a:pt x="463251" y="186842"/>
                </a:lnTo>
                <a:lnTo>
                  <a:pt x="449616" y="142917"/>
                </a:lnTo>
                <a:lnTo>
                  <a:pt x="428041" y="103168"/>
                </a:lnTo>
                <a:lnTo>
                  <a:pt x="399468" y="68537"/>
                </a:lnTo>
                <a:lnTo>
                  <a:pt x="364836" y="39963"/>
                </a:lnTo>
                <a:lnTo>
                  <a:pt x="325087" y="18388"/>
                </a:lnTo>
                <a:lnTo>
                  <a:pt x="281162" y="4754"/>
                </a:lnTo>
                <a:lnTo>
                  <a:pt x="234002" y="0"/>
                </a:lnTo>
                <a:lnTo>
                  <a:pt x="186842" y="4754"/>
                </a:lnTo>
                <a:lnTo>
                  <a:pt x="142917" y="18388"/>
                </a:lnTo>
                <a:lnTo>
                  <a:pt x="103168" y="39963"/>
                </a:lnTo>
                <a:lnTo>
                  <a:pt x="68537" y="68537"/>
                </a:lnTo>
                <a:lnTo>
                  <a:pt x="39963" y="103168"/>
                </a:lnTo>
                <a:lnTo>
                  <a:pt x="18388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88" y="325087"/>
                </a:lnTo>
                <a:lnTo>
                  <a:pt x="39963" y="364836"/>
                </a:lnTo>
                <a:lnTo>
                  <a:pt x="68537" y="399468"/>
                </a:lnTo>
                <a:lnTo>
                  <a:pt x="103168" y="428041"/>
                </a:lnTo>
                <a:lnTo>
                  <a:pt x="142917" y="449616"/>
                </a:lnTo>
                <a:lnTo>
                  <a:pt x="186842" y="463251"/>
                </a:lnTo>
                <a:lnTo>
                  <a:pt x="234002" y="468005"/>
                </a:lnTo>
                <a:lnTo>
                  <a:pt x="281162" y="463251"/>
                </a:lnTo>
                <a:lnTo>
                  <a:pt x="325087" y="449616"/>
                </a:lnTo>
                <a:lnTo>
                  <a:pt x="364836" y="428041"/>
                </a:lnTo>
                <a:lnTo>
                  <a:pt x="399468" y="399468"/>
                </a:lnTo>
                <a:lnTo>
                  <a:pt x="428041" y="364836"/>
                </a:lnTo>
                <a:lnTo>
                  <a:pt x="449616" y="325087"/>
                </a:lnTo>
                <a:lnTo>
                  <a:pt x="463251" y="281162"/>
                </a:lnTo>
                <a:lnTo>
                  <a:pt x="468005" y="234002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637037" y="4415194"/>
            <a:ext cx="980701" cy="872139"/>
          </a:xfrm>
          <a:prstGeom prst="rect">
            <a:avLst/>
          </a:prstGeom>
        </p:spPr>
        <p:txBody>
          <a:bodyPr vert="horz" wrap="square" lIns="0" tIns="28044" rIns="0" bIns="0" rtlCol="0">
            <a:spAutoFit/>
          </a:bodyPr>
          <a:lstStyle/>
          <a:p>
            <a:pPr marL="31159">
              <a:spcBef>
                <a:spcPts val="221"/>
              </a:spcBef>
            </a:pPr>
            <a:r>
              <a:rPr sz="2700" i="1" spc="159" dirty="0">
                <a:latin typeface="Georgia"/>
                <a:cs typeface="Georgia"/>
              </a:rPr>
              <a:t>x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45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1</a:t>
            </a:r>
            <a:endParaRPr sz="2700">
              <a:latin typeface="Garamond"/>
              <a:cs typeface="Garamond"/>
            </a:endParaRPr>
          </a:p>
          <a:p>
            <a:pPr marL="37391">
              <a:spcBef>
                <a:spcPts val="86"/>
              </a:spcBef>
            </a:pPr>
            <a:r>
              <a:rPr sz="2700" i="1" spc="-209" dirty="0">
                <a:latin typeface="Georgia"/>
                <a:cs typeface="Georgia"/>
              </a:rPr>
              <a:t>y 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09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1</a:t>
            </a:r>
            <a:endParaRPr sz="2700">
              <a:latin typeface="Garamond"/>
              <a:cs typeface="Garamond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52418" y="4356678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29" h="468630">
                <a:moveTo>
                  <a:pt x="234010" y="0"/>
                </a:moveTo>
                <a:lnTo>
                  <a:pt x="186850" y="4754"/>
                </a:lnTo>
                <a:lnTo>
                  <a:pt x="142925" y="18388"/>
                </a:lnTo>
                <a:lnTo>
                  <a:pt x="103175" y="39963"/>
                </a:lnTo>
                <a:lnTo>
                  <a:pt x="68541" y="68537"/>
                </a:lnTo>
                <a:lnTo>
                  <a:pt x="39966" y="103168"/>
                </a:lnTo>
                <a:lnTo>
                  <a:pt x="18390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90" y="325087"/>
                </a:lnTo>
                <a:lnTo>
                  <a:pt x="39966" y="364836"/>
                </a:lnTo>
                <a:lnTo>
                  <a:pt x="68541" y="399468"/>
                </a:lnTo>
                <a:lnTo>
                  <a:pt x="103175" y="428041"/>
                </a:lnTo>
                <a:lnTo>
                  <a:pt x="142925" y="449616"/>
                </a:lnTo>
                <a:lnTo>
                  <a:pt x="186850" y="463251"/>
                </a:lnTo>
                <a:lnTo>
                  <a:pt x="234010" y="468005"/>
                </a:lnTo>
                <a:lnTo>
                  <a:pt x="281169" y="463251"/>
                </a:lnTo>
                <a:lnTo>
                  <a:pt x="325093" y="449616"/>
                </a:lnTo>
                <a:lnTo>
                  <a:pt x="364841" y="428041"/>
                </a:lnTo>
                <a:lnTo>
                  <a:pt x="399472" y="399468"/>
                </a:lnTo>
                <a:lnTo>
                  <a:pt x="428045" y="364836"/>
                </a:lnTo>
                <a:lnTo>
                  <a:pt x="449619" y="325087"/>
                </a:lnTo>
                <a:lnTo>
                  <a:pt x="463253" y="281162"/>
                </a:lnTo>
                <a:lnTo>
                  <a:pt x="468007" y="234002"/>
                </a:lnTo>
                <a:lnTo>
                  <a:pt x="463253" y="186842"/>
                </a:lnTo>
                <a:lnTo>
                  <a:pt x="449619" y="142917"/>
                </a:lnTo>
                <a:lnTo>
                  <a:pt x="428045" y="103168"/>
                </a:lnTo>
                <a:lnTo>
                  <a:pt x="399472" y="68537"/>
                </a:lnTo>
                <a:lnTo>
                  <a:pt x="364841" y="39963"/>
                </a:lnTo>
                <a:lnTo>
                  <a:pt x="325093" y="18388"/>
                </a:lnTo>
                <a:lnTo>
                  <a:pt x="281169" y="4754"/>
                </a:lnTo>
                <a:lnTo>
                  <a:pt x="234010" y="0"/>
                </a:lnTo>
                <a:close/>
              </a:path>
            </a:pathLst>
          </a:custGeom>
          <a:solidFill>
            <a:srgbClr val="FCE9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52418" y="4356678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29" h="468630">
                <a:moveTo>
                  <a:pt x="468007" y="234002"/>
                </a:moveTo>
                <a:lnTo>
                  <a:pt x="463253" y="186842"/>
                </a:lnTo>
                <a:lnTo>
                  <a:pt x="449619" y="142917"/>
                </a:lnTo>
                <a:lnTo>
                  <a:pt x="428045" y="103168"/>
                </a:lnTo>
                <a:lnTo>
                  <a:pt x="399472" y="68537"/>
                </a:lnTo>
                <a:lnTo>
                  <a:pt x="364841" y="39963"/>
                </a:lnTo>
                <a:lnTo>
                  <a:pt x="325093" y="18388"/>
                </a:lnTo>
                <a:lnTo>
                  <a:pt x="281169" y="4754"/>
                </a:lnTo>
                <a:lnTo>
                  <a:pt x="234010" y="0"/>
                </a:lnTo>
                <a:lnTo>
                  <a:pt x="186850" y="4754"/>
                </a:lnTo>
                <a:lnTo>
                  <a:pt x="142925" y="18388"/>
                </a:lnTo>
                <a:lnTo>
                  <a:pt x="103175" y="39963"/>
                </a:lnTo>
                <a:lnTo>
                  <a:pt x="68541" y="68537"/>
                </a:lnTo>
                <a:lnTo>
                  <a:pt x="39966" y="103168"/>
                </a:lnTo>
                <a:lnTo>
                  <a:pt x="18390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90" y="325087"/>
                </a:lnTo>
                <a:lnTo>
                  <a:pt x="39966" y="364836"/>
                </a:lnTo>
                <a:lnTo>
                  <a:pt x="68541" y="399468"/>
                </a:lnTo>
                <a:lnTo>
                  <a:pt x="103175" y="428041"/>
                </a:lnTo>
                <a:lnTo>
                  <a:pt x="142925" y="449616"/>
                </a:lnTo>
                <a:lnTo>
                  <a:pt x="186850" y="463251"/>
                </a:lnTo>
                <a:lnTo>
                  <a:pt x="234010" y="468005"/>
                </a:lnTo>
                <a:lnTo>
                  <a:pt x="281169" y="463251"/>
                </a:lnTo>
                <a:lnTo>
                  <a:pt x="325093" y="449616"/>
                </a:lnTo>
                <a:lnTo>
                  <a:pt x="364841" y="428041"/>
                </a:lnTo>
                <a:lnTo>
                  <a:pt x="399472" y="399468"/>
                </a:lnTo>
                <a:lnTo>
                  <a:pt x="428045" y="364836"/>
                </a:lnTo>
                <a:lnTo>
                  <a:pt x="449619" y="325087"/>
                </a:lnTo>
                <a:lnTo>
                  <a:pt x="463253" y="281162"/>
                </a:lnTo>
                <a:lnTo>
                  <a:pt x="468007" y="234002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801937" y="4415194"/>
            <a:ext cx="980701" cy="872139"/>
          </a:xfrm>
          <a:prstGeom prst="rect">
            <a:avLst/>
          </a:prstGeom>
        </p:spPr>
        <p:txBody>
          <a:bodyPr vert="horz" wrap="square" lIns="0" tIns="28044" rIns="0" bIns="0" rtlCol="0">
            <a:spAutoFit/>
          </a:bodyPr>
          <a:lstStyle/>
          <a:p>
            <a:pPr marL="31159">
              <a:spcBef>
                <a:spcPts val="221"/>
              </a:spcBef>
            </a:pPr>
            <a:r>
              <a:rPr sz="2700" i="1" spc="159" dirty="0">
                <a:latin typeface="Georgia"/>
                <a:cs typeface="Georgia"/>
              </a:rPr>
              <a:t>x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45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1</a:t>
            </a:r>
            <a:endParaRPr sz="2700">
              <a:latin typeface="Garamond"/>
              <a:cs typeface="Garamond"/>
            </a:endParaRPr>
          </a:p>
          <a:p>
            <a:pPr marL="37391">
              <a:spcBef>
                <a:spcPts val="86"/>
              </a:spcBef>
            </a:pPr>
            <a:r>
              <a:rPr sz="2700" i="1" spc="-209" dirty="0">
                <a:latin typeface="Georgia"/>
                <a:cs typeface="Georgia"/>
              </a:rPr>
              <a:t>y 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09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2</a:t>
            </a:r>
            <a:endParaRPr sz="2700">
              <a:latin typeface="Garamond"/>
              <a:cs typeface="Garamond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22564" y="2708718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30" h="468630">
                <a:moveTo>
                  <a:pt x="234002" y="0"/>
                </a:moveTo>
                <a:lnTo>
                  <a:pt x="186842" y="4754"/>
                </a:lnTo>
                <a:lnTo>
                  <a:pt x="142917" y="18388"/>
                </a:lnTo>
                <a:lnTo>
                  <a:pt x="103168" y="39963"/>
                </a:lnTo>
                <a:lnTo>
                  <a:pt x="68537" y="68537"/>
                </a:lnTo>
                <a:lnTo>
                  <a:pt x="39963" y="103168"/>
                </a:lnTo>
                <a:lnTo>
                  <a:pt x="18388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88" y="325087"/>
                </a:lnTo>
                <a:lnTo>
                  <a:pt x="39963" y="364836"/>
                </a:lnTo>
                <a:lnTo>
                  <a:pt x="68537" y="399468"/>
                </a:lnTo>
                <a:lnTo>
                  <a:pt x="103168" y="428041"/>
                </a:lnTo>
                <a:lnTo>
                  <a:pt x="142917" y="449616"/>
                </a:lnTo>
                <a:lnTo>
                  <a:pt x="186842" y="463251"/>
                </a:lnTo>
                <a:lnTo>
                  <a:pt x="234002" y="468005"/>
                </a:lnTo>
                <a:lnTo>
                  <a:pt x="281162" y="463251"/>
                </a:lnTo>
                <a:lnTo>
                  <a:pt x="325087" y="449616"/>
                </a:lnTo>
                <a:lnTo>
                  <a:pt x="364836" y="428041"/>
                </a:lnTo>
                <a:lnTo>
                  <a:pt x="399468" y="399468"/>
                </a:lnTo>
                <a:lnTo>
                  <a:pt x="428041" y="364836"/>
                </a:lnTo>
                <a:lnTo>
                  <a:pt x="449616" y="325087"/>
                </a:lnTo>
                <a:lnTo>
                  <a:pt x="463251" y="281162"/>
                </a:lnTo>
                <a:lnTo>
                  <a:pt x="468005" y="234002"/>
                </a:lnTo>
                <a:lnTo>
                  <a:pt x="463251" y="186842"/>
                </a:lnTo>
                <a:lnTo>
                  <a:pt x="449616" y="142917"/>
                </a:lnTo>
                <a:lnTo>
                  <a:pt x="428041" y="103168"/>
                </a:lnTo>
                <a:lnTo>
                  <a:pt x="399468" y="68537"/>
                </a:lnTo>
                <a:lnTo>
                  <a:pt x="364836" y="39963"/>
                </a:lnTo>
                <a:lnTo>
                  <a:pt x="325087" y="18388"/>
                </a:lnTo>
                <a:lnTo>
                  <a:pt x="281162" y="4754"/>
                </a:lnTo>
                <a:lnTo>
                  <a:pt x="234002" y="0"/>
                </a:lnTo>
                <a:close/>
              </a:path>
            </a:pathLst>
          </a:custGeom>
          <a:solidFill>
            <a:srgbClr val="FCE9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22564" y="2708718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30" h="468630">
                <a:moveTo>
                  <a:pt x="468005" y="234002"/>
                </a:moveTo>
                <a:lnTo>
                  <a:pt x="463251" y="186842"/>
                </a:lnTo>
                <a:lnTo>
                  <a:pt x="449616" y="142917"/>
                </a:lnTo>
                <a:lnTo>
                  <a:pt x="428041" y="103168"/>
                </a:lnTo>
                <a:lnTo>
                  <a:pt x="399468" y="68537"/>
                </a:lnTo>
                <a:lnTo>
                  <a:pt x="364836" y="39963"/>
                </a:lnTo>
                <a:lnTo>
                  <a:pt x="325087" y="18388"/>
                </a:lnTo>
                <a:lnTo>
                  <a:pt x="281162" y="4754"/>
                </a:lnTo>
                <a:lnTo>
                  <a:pt x="234002" y="0"/>
                </a:lnTo>
                <a:lnTo>
                  <a:pt x="186842" y="4754"/>
                </a:lnTo>
                <a:lnTo>
                  <a:pt x="142917" y="18388"/>
                </a:lnTo>
                <a:lnTo>
                  <a:pt x="103168" y="39963"/>
                </a:lnTo>
                <a:lnTo>
                  <a:pt x="68537" y="68537"/>
                </a:lnTo>
                <a:lnTo>
                  <a:pt x="39963" y="103168"/>
                </a:lnTo>
                <a:lnTo>
                  <a:pt x="18388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88" y="325087"/>
                </a:lnTo>
                <a:lnTo>
                  <a:pt x="39963" y="364836"/>
                </a:lnTo>
                <a:lnTo>
                  <a:pt x="68537" y="399468"/>
                </a:lnTo>
                <a:lnTo>
                  <a:pt x="103168" y="428041"/>
                </a:lnTo>
                <a:lnTo>
                  <a:pt x="142917" y="449616"/>
                </a:lnTo>
                <a:lnTo>
                  <a:pt x="186842" y="463251"/>
                </a:lnTo>
                <a:lnTo>
                  <a:pt x="234002" y="468005"/>
                </a:lnTo>
                <a:lnTo>
                  <a:pt x="281162" y="463251"/>
                </a:lnTo>
                <a:lnTo>
                  <a:pt x="325087" y="449616"/>
                </a:lnTo>
                <a:lnTo>
                  <a:pt x="364836" y="428041"/>
                </a:lnTo>
                <a:lnTo>
                  <a:pt x="399468" y="399468"/>
                </a:lnTo>
                <a:lnTo>
                  <a:pt x="428041" y="364836"/>
                </a:lnTo>
                <a:lnTo>
                  <a:pt x="449616" y="325087"/>
                </a:lnTo>
                <a:lnTo>
                  <a:pt x="463251" y="281162"/>
                </a:lnTo>
                <a:lnTo>
                  <a:pt x="468005" y="234002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472133" y="2767257"/>
            <a:ext cx="980701" cy="872139"/>
          </a:xfrm>
          <a:prstGeom prst="rect">
            <a:avLst/>
          </a:prstGeom>
        </p:spPr>
        <p:txBody>
          <a:bodyPr vert="horz" wrap="square" lIns="0" tIns="28044" rIns="0" bIns="0" rtlCol="0">
            <a:spAutoFit/>
          </a:bodyPr>
          <a:lstStyle/>
          <a:p>
            <a:pPr marL="31159">
              <a:spcBef>
                <a:spcPts val="221"/>
              </a:spcBef>
            </a:pPr>
            <a:r>
              <a:rPr sz="2700" i="1" spc="159" dirty="0">
                <a:latin typeface="Georgia"/>
                <a:cs typeface="Georgia"/>
              </a:rPr>
              <a:t>x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45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2</a:t>
            </a:r>
            <a:endParaRPr sz="2700">
              <a:latin typeface="Garamond"/>
              <a:cs typeface="Garamond"/>
            </a:endParaRPr>
          </a:p>
          <a:p>
            <a:pPr marL="37391">
              <a:spcBef>
                <a:spcPts val="86"/>
              </a:spcBef>
            </a:pPr>
            <a:r>
              <a:rPr sz="2700" i="1" spc="-209" dirty="0">
                <a:latin typeface="Georgia"/>
                <a:cs typeface="Georgia"/>
              </a:rPr>
              <a:t>y 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09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0</a:t>
            </a:r>
            <a:endParaRPr sz="2700">
              <a:latin typeface="Garamond"/>
              <a:cs typeface="Garamond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87498" y="2708718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30" h="468630">
                <a:moveTo>
                  <a:pt x="234002" y="0"/>
                </a:moveTo>
                <a:lnTo>
                  <a:pt x="186842" y="4754"/>
                </a:lnTo>
                <a:lnTo>
                  <a:pt x="142917" y="18388"/>
                </a:lnTo>
                <a:lnTo>
                  <a:pt x="103168" y="39963"/>
                </a:lnTo>
                <a:lnTo>
                  <a:pt x="68537" y="68537"/>
                </a:lnTo>
                <a:lnTo>
                  <a:pt x="39963" y="103168"/>
                </a:lnTo>
                <a:lnTo>
                  <a:pt x="18388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88" y="325087"/>
                </a:lnTo>
                <a:lnTo>
                  <a:pt x="39963" y="364836"/>
                </a:lnTo>
                <a:lnTo>
                  <a:pt x="68537" y="399468"/>
                </a:lnTo>
                <a:lnTo>
                  <a:pt x="103168" y="428041"/>
                </a:lnTo>
                <a:lnTo>
                  <a:pt x="142917" y="449616"/>
                </a:lnTo>
                <a:lnTo>
                  <a:pt x="186842" y="463251"/>
                </a:lnTo>
                <a:lnTo>
                  <a:pt x="234002" y="468005"/>
                </a:lnTo>
                <a:lnTo>
                  <a:pt x="281162" y="463251"/>
                </a:lnTo>
                <a:lnTo>
                  <a:pt x="325087" y="449616"/>
                </a:lnTo>
                <a:lnTo>
                  <a:pt x="364836" y="428041"/>
                </a:lnTo>
                <a:lnTo>
                  <a:pt x="399468" y="399468"/>
                </a:lnTo>
                <a:lnTo>
                  <a:pt x="428041" y="364836"/>
                </a:lnTo>
                <a:lnTo>
                  <a:pt x="449616" y="325087"/>
                </a:lnTo>
                <a:lnTo>
                  <a:pt x="463251" y="281162"/>
                </a:lnTo>
                <a:lnTo>
                  <a:pt x="468005" y="234002"/>
                </a:lnTo>
                <a:lnTo>
                  <a:pt x="463251" y="186842"/>
                </a:lnTo>
                <a:lnTo>
                  <a:pt x="449616" y="142917"/>
                </a:lnTo>
                <a:lnTo>
                  <a:pt x="428041" y="103168"/>
                </a:lnTo>
                <a:lnTo>
                  <a:pt x="399468" y="68537"/>
                </a:lnTo>
                <a:lnTo>
                  <a:pt x="364836" y="39963"/>
                </a:lnTo>
                <a:lnTo>
                  <a:pt x="325087" y="18388"/>
                </a:lnTo>
                <a:lnTo>
                  <a:pt x="281162" y="4754"/>
                </a:lnTo>
                <a:lnTo>
                  <a:pt x="234002" y="0"/>
                </a:lnTo>
                <a:close/>
              </a:path>
            </a:pathLst>
          </a:custGeom>
          <a:solidFill>
            <a:srgbClr val="FCE9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87498" y="2708718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30" h="468630">
                <a:moveTo>
                  <a:pt x="468005" y="234002"/>
                </a:moveTo>
                <a:lnTo>
                  <a:pt x="463251" y="186842"/>
                </a:lnTo>
                <a:lnTo>
                  <a:pt x="449616" y="142917"/>
                </a:lnTo>
                <a:lnTo>
                  <a:pt x="428041" y="103168"/>
                </a:lnTo>
                <a:lnTo>
                  <a:pt x="399468" y="68537"/>
                </a:lnTo>
                <a:lnTo>
                  <a:pt x="364836" y="39963"/>
                </a:lnTo>
                <a:lnTo>
                  <a:pt x="325087" y="18388"/>
                </a:lnTo>
                <a:lnTo>
                  <a:pt x="281162" y="4754"/>
                </a:lnTo>
                <a:lnTo>
                  <a:pt x="234002" y="0"/>
                </a:lnTo>
                <a:lnTo>
                  <a:pt x="186842" y="4754"/>
                </a:lnTo>
                <a:lnTo>
                  <a:pt x="142917" y="18388"/>
                </a:lnTo>
                <a:lnTo>
                  <a:pt x="103168" y="39963"/>
                </a:lnTo>
                <a:lnTo>
                  <a:pt x="68537" y="68537"/>
                </a:lnTo>
                <a:lnTo>
                  <a:pt x="39963" y="103168"/>
                </a:lnTo>
                <a:lnTo>
                  <a:pt x="18388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88" y="325087"/>
                </a:lnTo>
                <a:lnTo>
                  <a:pt x="39963" y="364836"/>
                </a:lnTo>
                <a:lnTo>
                  <a:pt x="68537" y="399468"/>
                </a:lnTo>
                <a:lnTo>
                  <a:pt x="103168" y="428041"/>
                </a:lnTo>
                <a:lnTo>
                  <a:pt x="142917" y="449616"/>
                </a:lnTo>
                <a:lnTo>
                  <a:pt x="186842" y="463251"/>
                </a:lnTo>
                <a:lnTo>
                  <a:pt x="234002" y="468005"/>
                </a:lnTo>
                <a:lnTo>
                  <a:pt x="281162" y="463251"/>
                </a:lnTo>
                <a:lnTo>
                  <a:pt x="325087" y="449616"/>
                </a:lnTo>
                <a:lnTo>
                  <a:pt x="364836" y="428041"/>
                </a:lnTo>
                <a:lnTo>
                  <a:pt x="399468" y="399468"/>
                </a:lnTo>
                <a:lnTo>
                  <a:pt x="428041" y="364836"/>
                </a:lnTo>
                <a:lnTo>
                  <a:pt x="449616" y="325087"/>
                </a:lnTo>
                <a:lnTo>
                  <a:pt x="463251" y="281162"/>
                </a:lnTo>
                <a:lnTo>
                  <a:pt x="468005" y="234002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637037" y="2767257"/>
            <a:ext cx="980701" cy="872139"/>
          </a:xfrm>
          <a:prstGeom prst="rect">
            <a:avLst/>
          </a:prstGeom>
        </p:spPr>
        <p:txBody>
          <a:bodyPr vert="horz" wrap="square" lIns="0" tIns="28044" rIns="0" bIns="0" rtlCol="0">
            <a:spAutoFit/>
          </a:bodyPr>
          <a:lstStyle/>
          <a:p>
            <a:pPr marL="31159">
              <a:spcBef>
                <a:spcPts val="221"/>
              </a:spcBef>
            </a:pPr>
            <a:r>
              <a:rPr sz="2700" i="1" spc="159" dirty="0">
                <a:latin typeface="Georgia"/>
                <a:cs typeface="Georgia"/>
              </a:rPr>
              <a:t>x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45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2</a:t>
            </a:r>
            <a:endParaRPr sz="2700">
              <a:latin typeface="Garamond"/>
              <a:cs typeface="Garamond"/>
            </a:endParaRPr>
          </a:p>
          <a:p>
            <a:pPr marL="37391">
              <a:spcBef>
                <a:spcPts val="86"/>
              </a:spcBef>
            </a:pPr>
            <a:r>
              <a:rPr sz="2700" i="1" spc="-209" dirty="0">
                <a:latin typeface="Georgia"/>
                <a:cs typeface="Georgia"/>
              </a:rPr>
              <a:t>y 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09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1</a:t>
            </a:r>
            <a:endParaRPr sz="2700">
              <a:latin typeface="Garamond"/>
              <a:cs typeface="Garamond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652418" y="2708718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29" h="468630">
                <a:moveTo>
                  <a:pt x="234010" y="0"/>
                </a:moveTo>
                <a:lnTo>
                  <a:pt x="186850" y="4754"/>
                </a:lnTo>
                <a:lnTo>
                  <a:pt x="142925" y="18388"/>
                </a:lnTo>
                <a:lnTo>
                  <a:pt x="103175" y="39963"/>
                </a:lnTo>
                <a:lnTo>
                  <a:pt x="68541" y="68537"/>
                </a:lnTo>
                <a:lnTo>
                  <a:pt x="39966" y="103168"/>
                </a:lnTo>
                <a:lnTo>
                  <a:pt x="18390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90" y="325087"/>
                </a:lnTo>
                <a:lnTo>
                  <a:pt x="39966" y="364836"/>
                </a:lnTo>
                <a:lnTo>
                  <a:pt x="68541" y="399468"/>
                </a:lnTo>
                <a:lnTo>
                  <a:pt x="103175" y="428041"/>
                </a:lnTo>
                <a:lnTo>
                  <a:pt x="142925" y="449616"/>
                </a:lnTo>
                <a:lnTo>
                  <a:pt x="186850" y="463251"/>
                </a:lnTo>
                <a:lnTo>
                  <a:pt x="234010" y="468005"/>
                </a:lnTo>
                <a:lnTo>
                  <a:pt x="281169" y="463251"/>
                </a:lnTo>
                <a:lnTo>
                  <a:pt x="325093" y="449616"/>
                </a:lnTo>
                <a:lnTo>
                  <a:pt x="364841" y="428041"/>
                </a:lnTo>
                <a:lnTo>
                  <a:pt x="399472" y="399468"/>
                </a:lnTo>
                <a:lnTo>
                  <a:pt x="428045" y="364836"/>
                </a:lnTo>
                <a:lnTo>
                  <a:pt x="449619" y="325087"/>
                </a:lnTo>
                <a:lnTo>
                  <a:pt x="463253" y="281162"/>
                </a:lnTo>
                <a:lnTo>
                  <a:pt x="468007" y="234002"/>
                </a:lnTo>
                <a:lnTo>
                  <a:pt x="463253" y="186842"/>
                </a:lnTo>
                <a:lnTo>
                  <a:pt x="449619" y="142917"/>
                </a:lnTo>
                <a:lnTo>
                  <a:pt x="428045" y="103168"/>
                </a:lnTo>
                <a:lnTo>
                  <a:pt x="399472" y="68537"/>
                </a:lnTo>
                <a:lnTo>
                  <a:pt x="364841" y="39963"/>
                </a:lnTo>
                <a:lnTo>
                  <a:pt x="325093" y="18388"/>
                </a:lnTo>
                <a:lnTo>
                  <a:pt x="281169" y="4754"/>
                </a:lnTo>
                <a:lnTo>
                  <a:pt x="234010" y="0"/>
                </a:lnTo>
                <a:close/>
              </a:path>
            </a:pathLst>
          </a:custGeom>
          <a:solidFill>
            <a:srgbClr val="FCE9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52418" y="2708718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29" h="468630">
                <a:moveTo>
                  <a:pt x="468007" y="234002"/>
                </a:moveTo>
                <a:lnTo>
                  <a:pt x="463253" y="186842"/>
                </a:lnTo>
                <a:lnTo>
                  <a:pt x="449619" y="142917"/>
                </a:lnTo>
                <a:lnTo>
                  <a:pt x="428045" y="103168"/>
                </a:lnTo>
                <a:lnTo>
                  <a:pt x="399472" y="68537"/>
                </a:lnTo>
                <a:lnTo>
                  <a:pt x="364841" y="39963"/>
                </a:lnTo>
                <a:lnTo>
                  <a:pt x="325093" y="18388"/>
                </a:lnTo>
                <a:lnTo>
                  <a:pt x="281169" y="4754"/>
                </a:lnTo>
                <a:lnTo>
                  <a:pt x="234010" y="0"/>
                </a:lnTo>
                <a:lnTo>
                  <a:pt x="186850" y="4754"/>
                </a:lnTo>
                <a:lnTo>
                  <a:pt x="142925" y="18388"/>
                </a:lnTo>
                <a:lnTo>
                  <a:pt x="103175" y="39963"/>
                </a:lnTo>
                <a:lnTo>
                  <a:pt x="68541" y="68537"/>
                </a:lnTo>
                <a:lnTo>
                  <a:pt x="39966" y="103168"/>
                </a:lnTo>
                <a:lnTo>
                  <a:pt x="18390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90" y="325087"/>
                </a:lnTo>
                <a:lnTo>
                  <a:pt x="39966" y="364836"/>
                </a:lnTo>
                <a:lnTo>
                  <a:pt x="68541" y="399468"/>
                </a:lnTo>
                <a:lnTo>
                  <a:pt x="103175" y="428041"/>
                </a:lnTo>
                <a:lnTo>
                  <a:pt x="142925" y="449616"/>
                </a:lnTo>
                <a:lnTo>
                  <a:pt x="186850" y="463251"/>
                </a:lnTo>
                <a:lnTo>
                  <a:pt x="234010" y="468005"/>
                </a:lnTo>
                <a:lnTo>
                  <a:pt x="281169" y="463251"/>
                </a:lnTo>
                <a:lnTo>
                  <a:pt x="325093" y="449616"/>
                </a:lnTo>
                <a:lnTo>
                  <a:pt x="364841" y="428041"/>
                </a:lnTo>
                <a:lnTo>
                  <a:pt x="399472" y="399468"/>
                </a:lnTo>
                <a:lnTo>
                  <a:pt x="428045" y="364836"/>
                </a:lnTo>
                <a:lnTo>
                  <a:pt x="449619" y="325087"/>
                </a:lnTo>
                <a:lnTo>
                  <a:pt x="463253" y="281162"/>
                </a:lnTo>
                <a:lnTo>
                  <a:pt x="468007" y="234002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801937" y="2767257"/>
            <a:ext cx="980701" cy="872139"/>
          </a:xfrm>
          <a:prstGeom prst="rect">
            <a:avLst/>
          </a:prstGeom>
        </p:spPr>
        <p:txBody>
          <a:bodyPr vert="horz" wrap="square" lIns="0" tIns="28044" rIns="0" bIns="0" rtlCol="0">
            <a:spAutoFit/>
          </a:bodyPr>
          <a:lstStyle/>
          <a:p>
            <a:pPr marL="31159">
              <a:spcBef>
                <a:spcPts val="221"/>
              </a:spcBef>
            </a:pPr>
            <a:r>
              <a:rPr sz="2700" i="1" spc="159" dirty="0">
                <a:latin typeface="Georgia"/>
                <a:cs typeface="Georgia"/>
              </a:rPr>
              <a:t>x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45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0</a:t>
            </a:r>
            <a:endParaRPr sz="2700">
              <a:latin typeface="Garamond"/>
              <a:cs typeface="Garamond"/>
            </a:endParaRPr>
          </a:p>
          <a:p>
            <a:pPr marL="37391">
              <a:spcBef>
                <a:spcPts val="86"/>
              </a:spcBef>
            </a:pPr>
            <a:r>
              <a:rPr sz="2700" i="1" spc="-209" dirty="0">
                <a:latin typeface="Georgia"/>
                <a:cs typeface="Georgia"/>
              </a:rPr>
              <a:t>y 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09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0</a:t>
            </a:r>
            <a:endParaRPr sz="2700">
              <a:latin typeface="Garamond"/>
              <a:cs typeface="Garamond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615676" y="3195616"/>
            <a:ext cx="826219" cy="0"/>
          </a:xfrm>
          <a:custGeom>
            <a:avLst/>
            <a:gdLst/>
            <a:ahLst/>
            <a:cxnLst/>
            <a:rect l="l" t="t" r="r" b="b"/>
            <a:pathLst>
              <a:path w="302260">
                <a:moveTo>
                  <a:pt x="0" y="0"/>
                </a:moveTo>
                <a:lnTo>
                  <a:pt x="301735" y="0"/>
                </a:lnTo>
              </a:path>
            </a:pathLst>
          </a:custGeom>
          <a:ln w="15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74059" y="3128220"/>
            <a:ext cx="83316" cy="136090"/>
          </a:xfrm>
          <a:custGeom>
            <a:avLst/>
            <a:gdLst/>
            <a:ahLst/>
            <a:cxnLst/>
            <a:rect l="l" t="t" r="r" b="b"/>
            <a:pathLst>
              <a:path w="30480" h="65405">
                <a:moveTo>
                  <a:pt x="0" y="0"/>
                </a:moveTo>
                <a:lnTo>
                  <a:pt x="4744" y="9900"/>
                </a:lnTo>
                <a:lnTo>
                  <a:pt x="13664" y="19991"/>
                </a:lnTo>
                <a:lnTo>
                  <a:pt x="23344" y="28183"/>
                </a:lnTo>
                <a:lnTo>
                  <a:pt x="30366" y="32390"/>
                </a:lnTo>
                <a:lnTo>
                  <a:pt x="23344" y="36597"/>
                </a:lnTo>
                <a:lnTo>
                  <a:pt x="13664" y="44790"/>
                </a:lnTo>
                <a:lnTo>
                  <a:pt x="4744" y="54880"/>
                </a:lnTo>
                <a:lnTo>
                  <a:pt x="0" y="64781"/>
                </a:lnTo>
              </a:path>
            </a:pathLst>
          </a:custGeom>
          <a:ln w="12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15676" y="4843576"/>
            <a:ext cx="826219" cy="0"/>
          </a:xfrm>
          <a:custGeom>
            <a:avLst/>
            <a:gdLst/>
            <a:ahLst/>
            <a:cxnLst/>
            <a:rect l="l" t="t" r="r" b="b"/>
            <a:pathLst>
              <a:path w="302260">
                <a:moveTo>
                  <a:pt x="0" y="0"/>
                </a:moveTo>
                <a:lnTo>
                  <a:pt x="301735" y="0"/>
                </a:lnTo>
              </a:path>
            </a:pathLst>
          </a:custGeom>
          <a:ln w="15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74059" y="4776180"/>
            <a:ext cx="83316" cy="136090"/>
          </a:xfrm>
          <a:custGeom>
            <a:avLst/>
            <a:gdLst/>
            <a:ahLst/>
            <a:cxnLst/>
            <a:rect l="l" t="t" r="r" b="b"/>
            <a:pathLst>
              <a:path w="30480" h="65405">
                <a:moveTo>
                  <a:pt x="0" y="0"/>
                </a:moveTo>
                <a:lnTo>
                  <a:pt x="4744" y="9900"/>
                </a:lnTo>
                <a:lnTo>
                  <a:pt x="13664" y="19991"/>
                </a:lnTo>
                <a:lnTo>
                  <a:pt x="23344" y="28183"/>
                </a:lnTo>
                <a:lnTo>
                  <a:pt x="30366" y="32390"/>
                </a:lnTo>
                <a:lnTo>
                  <a:pt x="23344" y="36597"/>
                </a:lnTo>
                <a:lnTo>
                  <a:pt x="13664" y="44790"/>
                </a:lnTo>
                <a:lnTo>
                  <a:pt x="4744" y="54880"/>
                </a:lnTo>
                <a:lnTo>
                  <a:pt x="0" y="64781"/>
                </a:lnTo>
              </a:path>
            </a:pathLst>
          </a:custGeom>
          <a:ln w="12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80610" y="4843576"/>
            <a:ext cx="826219" cy="0"/>
          </a:xfrm>
          <a:custGeom>
            <a:avLst/>
            <a:gdLst/>
            <a:ahLst/>
            <a:cxnLst/>
            <a:rect l="l" t="t" r="r" b="b"/>
            <a:pathLst>
              <a:path w="302260">
                <a:moveTo>
                  <a:pt x="0" y="0"/>
                </a:moveTo>
                <a:lnTo>
                  <a:pt x="301729" y="0"/>
                </a:lnTo>
              </a:path>
            </a:pathLst>
          </a:custGeom>
          <a:ln w="15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38973" y="4776180"/>
            <a:ext cx="83316" cy="136090"/>
          </a:xfrm>
          <a:custGeom>
            <a:avLst/>
            <a:gdLst/>
            <a:ahLst/>
            <a:cxnLst/>
            <a:rect l="l" t="t" r="r" b="b"/>
            <a:pathLst>
              <a:path w="30480" h="65405">
                <a:moveTo>
                  <a:pt x="0" y="0"/>
                </a:moveTo>
                <a:lnTo>
                  <a:pt x="4744" y="9900"/>
                </a:lnTo>
                <a:lnTo>
                  <a:pt x="13664" y="19991"/>
                </a:lnTo>
                <a:lnTo>
                  <a:pt x="23344" y="28183"/>
                </a:lnTo>
                <a:lnTo>
                  <a:pt x="30366" y="32390"/>
                </a:lnTo>
                <a:lnTo>
                  <a:pt x="23344" y="36597"/>
                </a:lnTo>
                <a:lnTo>
                  <a:pt x="13664" y="44790"/>
                </a:lnTo>
                <a:lnTo>
                  <a:pt x="4744" y="54880"/>
                </a:lnTo>
                <a:lnTo>
                  <a:pt x="0" y="64781"/>
                </a:lnTo>
              </a:path>
            </a:pathLst>
          </a:custGeom>
          <a:ln w="12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98765" y="2603024"/>
            <a:ext cx="397944" cy="3762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62303" y="2469347"/>
            <a:ext cx="708185" cy="556253"/>
          </a:xfrm>
          <a:custGeom>
            <a:avLst/>
            <a:gdLst/>
            <a:ahLst/>
            <a:cxnLst/>
            <a:rect l="l" t="t" r="r" b="b"/>
            <a:pathLst>
              <a:path w="259080" h="267334">
                <a:moveTo>
                  <a:pt x="138901" y="267173"/>
                </a:moveTo>
                <a:lnTo>
                  <a:pt x="177016" y="250350"/>
                </a:lnTo>
                <a:lnTo>
                  <a:pt x="229855" y="209753"/>
                </a:lnTo>
                <a:lnTo>
                  <a:pt x="255199" y="163515"/>
                </a:lnTo>
                <a:lnTo>
                  <a:pt x="258946" y="139640"/>
                </a:lnTo>
                <a:lnTo>
                  <a:pt x="257480" y="115986"/>
                </a:lnTo>
                <a:lnTo>
                  <a:pt x="241131" y="71519"/>
                </a:lnTo>
                <a:lnTo>
                  <a:pt x="210584" y="34464"/>
                </a:lnTo>
                <a:lnTo>
                  <a:pt x="170270" y="9174"/>
                </a:lnTo>
                <a:lnTo>
                  <a:pt x="124623" y="0"/>
                </a:lnTo>
                <a:lnTo>
                  <a:pt x="101184" y="2815"/>
                </a:lnTo>
                <a:lnTo>
                  <a:pt x="78074" y="11292"/>
                </a:lnTo>
                <a:lnTo>
                  <a:pt x="55846" y="25973"/>
                </a:lnTo>
                <a:lnTo>
                  <a:pt x="35055" y="47403"/>
                </a:lnTo>
                <a:lnTo>
                  <a:pt x="16255" y="76125"/>
                </a:lnTo>
                <a:lnTo>
                  <a:pt x="0" y="112684"/>
                </a:lnTo>
              </a:path>
            </a:pathLst>
          </a:custGeom>
          <a:ln w="15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01736" y="2633174"/>
            <a:ext cx="166632" cy="83240"/>
          </a:xfrm>
          <a:custGeom>
            <a:avLst/>
            <a:gdLst/>
            <a:ahLst/>
            <a:cxnLst/>
            <a:rect l="l" t="t" r="r" b="b"/>
            <a:pathLst>
              <a:path w="60960" h="40005">
                <a:moveTo>
                  <a:pt x="60952" y="22183"/>
                </a:moveTo>
                <a:lnTo>
                  <a:pt x="50012" y="23257"/>
                </a:lnTo>
                <a:lnTo>
                  <a:pt x="37463" y="28195"/>
                </a:lnTo>
                <a:lnTo>
                  <a:pt x="26440" y="34496"/>
                </a:lnTo>
                <a:lnTo>
                  <a:pt x="20077" y="39663"/>
                </a:lnTo>
                <a:lnTo>
                  <a:pt x="18524" y="31615"/>
                </a:lnTo>
                <a:lnTo>
                  <a:pt x="14130" y="19702"/>
                </a:lnTo>
                <a:lnTo>
                  <a:pt x="7690" y="7854"/>
                </a:lnTo>
                <a:lnTo>
                  <a:pt x="0" y="0"/>
                </a:lnTo>
              </a:path>
            </a:pathLst>
          </a:custGeom>
          <a:ln w="121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383297" y="3658817"/>
            <a:ext cx="1142126" cy="1768589"/>
          </a:xfrm>
          <a:prstGeom prst="rect">
            <a:avLst/>
          </a:prstGeom>
        </p:spPr>
        <p:txBody>
          <a:bodyPr vert="horz" wrap="square" lIns="0" tIns="42065" rIns="0" bIns="0" rtlCol="0">
            <a:spAutoFit/>
          </a:bodyPr>
          <a:lstStyle/>
          <a:p>
            <a:pPr marL="31159">
              <a:spcBef>
                <a:spcPts val="331"/>
              </a:spcBef>
            </a:pPr>
            <a:r>
              <a:rPr sz="3400" i="1" spc="74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700" spc="108" baseline="-11111" dirty="0">
                <a:solidFill>
                  <a:srgbClr val="FF0000"/>
                </a:solidFill>
                <a:latin typeface="Garamond"/>
                <a:cs typeface="Garamond"/>
              </a:rPr>
              <a:t>1</a:t>
            </a:r>
            <a:r>
              <a:rPr sz="3400" i="1" spc="74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3400" i="1" spc="-47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400" i="1" spc="2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700" spc="37" baseline="-11111" dirty="0">
                <a:solidFill>
                  <a:srgbClr val="FF0000"/>
                </a:solidFill>
                <a:latin typeface="Garamond"/>
                <a:cs typeface="Garamond"/>
              </a:rPr>
              <a:t>2</a:t>
            </a:r>
            <a:endParaRPr sz="3700" baseline="-11111">
              <a:latin typeface="Garamond"/>
              <a:cs typeface="Garamond"/>
            </a:endParaRPr>
          </a:p>
          <a:p>
            <a:pPr marL="110616">
              <a:spcBef>
                <a:spcPts val="2785"/>
              </a:spcBef>
            </a:pPr>
            <a:r>
              <a:rPr sz="2700" i="1" spc="159" dirty="0">
                <a:latin typeface="Georgia"/>
                <a:cs typeface="Georgia"/>
              </a:rPr>
              <a:t>x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45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1</a:t>
            </a:r>
            <a:endParaRPr sz="2700">
              <a:latin typeface="Garamond"/>
              <a:cs typeface="Garamond"/>
            </a:endParaRPr>
          </a:p>
          <a:p>
            <a:pPr marL="118406">
              <a:spcBef>
                <a:spcPts val="86"/>
              </a:spcBef>
            </a:pPr>
            <a:r>
              <a:rPr sz="2700" i="1" spc="-209" dirty="0">
                <a:latin typeface="Georgia"/>
                <a:cs typeface="Georgia"/>
              </a:rPr>
              <a:t>y 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09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0</a:t>
            </a:r>
            <a:endParaRPr sz="2700">
              <a:latin typeface="Garamond"/>
              <a:cs typeface="Garamond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298634" y="5141967"/>
            <a:ext cx="1805184" cy="565696"/>
          </a:xfrm>
          <a:prstGeom prst="rect">
            <a:avLst/>
          </a:prstGeom>
        </p:spPr>
        <p:txBody>
          <a:bodyPr vert="horz" wrap="square" lIns="0" tIns="42065" rIns="0" bIns="0" rtlCol="0">
            <a:spAutoFit/>
          </a:bodyPr>
          <a:lstStyle/>
          <a:p>
            <a:pPr marL="31159">
              <a:spcBef>
                <a:spcPts val="331"/>
              </a:spcBef>
            </a:pPr>
            <a:r>
              <a:rPr sz="3400" spc="-37" dirty="0">
                <a:solidFill>
                  <a:srgbClr val="FF0000"/>
                </a:solidFill>
                <a:latin typeface="Lucida Sans Unicode"/>
                <a:cs typeface="Lucida Sans Unicode"/>
              </a:rPr>
              <a:t>¬</a:t>
            </a:r>
            <a:r>
              <a:rPr sz="3400" i="1" spc="-37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700" spc="-54" baseline="-11111" dirty="0">
                <a:solidFill>
                  <a:srgbClr val="FF0000"/>
                </a:solidFill>
                <a:latin typeface="Garamond"/>
                <a:cs typeface="Garamond"/>
              </a:rPr>
              <a:t>1</a:t>
            </a:r>
            <a:r>
              <a:rPr sz="3400" i="1" spc="-37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3400" i="1" spc="-39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400" spc="-110" dirty="0">
                <a:solidFill>
                  <a:srgbClr val="FF0000"/>
                </a:solidFill>
                <a:latin typeface="Lucida Sans Unicode"/>
                <a:cs typeface="Lucida Sans Unicode"/>
              </a:rPr>
              <a:t>¬</a:t>
            </a:r>
            <a:r>
              <a:rPr sz="3400" i="1" spc="-1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700" spc="-164" baseline="-11111" dirty="0">
                <a:solidFill>
                  <a:srgbClr val="FF0000"/>
                </a:solidFill>
                <a:latin typeface="Garamond"/>
                <a:cs typeface="Garamond"/>
              </a:rPr>
              <a:t>2</a:t>
            </a:r>
            <a:endParaRPr sz="3700" baseline="-11111">
              <a:latin typeface="Garamond"/>
              <a:cs typeface="Garamond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82191" y="3494030"/>
            <a:ext cx="3638141" cy="565696"/>
          </a:xfrm>
          <a:prstGeom prst="rect">
            <a:avLst/>
          </a:prstGeom>
        </p:spPr>
        <p:txBody>
          <a:bodyPr vert="horz" wrap="square" lIns="0" tIns="42065" rIns="0" bIns="0" rtlCol="0">
            <a:spAutoFit/>
          </a:bodyPr>
          <a:lstStyle/>
          <a:p>
            <a:pPr marL="31159">
              <a:spcBef>
                <a:spcPts val="331"/>
              </a:spcBef>
              <a:tabLst>
                <a:tab pos="1973951" algn="l"/>
              </a:tabLst>
            </a:pPr>
            <a:r>
              <a:rPr sz="3400" i="1" spc="74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700" spc="108" baseline="-11111" dirty="0">
                <a:solidFill>
                  <a:srgbClr val="FF0000"/>
                </a:solidFill>
                <a:latin typeface="Garamond"/>
                <a:cs typeface="Garamond"/>
              </a:rPr>
              <a:t>1</a:t>
            </a:r>
            <a:r>
              <a:rPr sz="3400" i="1" spc="74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3400" i="1" spc="-2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400" spc="-110" dirty="0">
                <a:solidFill>
                  <a:srgbClr val="FF0000"/>
                </a:solidFill>
                <a:latin typeface="Lucida Sans Unicode"/>
                <a:cs typeface="Lucida Sans Unicode"/>
              </a:rPr>
              <a:t>¬</a:t>
            </a:r>
            <a:r>
              <a:rPr sz="3400" i="1" spc="-1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700" spc="-164" baseline="-11111" dirty="0">
                <a:solidFill>
                  <a:srgbClr val="FF0000"/>
                </a:solidFill>
                <a:latin typeface="Garamond"/>
                <a:cs typeface="Garamond"/>
              </a:rPr>
              <a:t>2	</a:t>
            </a:r>
            <a:r>
              <a:rPr sz="3400" spc="-37" dirty="0">
                <a:solidFill>
                  <a:srgbClr val="FF0000"/>
                </a:solidFill>
                <a:latin typeface="Lucida Sans Unicode"/>
                <a:cs typeface="Lucida Sans Unicode"/>
              </a:rPr>
              <a:t>¬</a:t>
            </a:r>
            <a:r>
              <a:rPr sz="3400" i="1" spc="-37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700" spc="-54" baseline="-11111" dirty="0">
                <a:solidFill>
                  <a:srgbClr val="FF0000"/>
                </a:solidFill>
                <a:latin typeface="Garamond"/>
                <a:cs typeface="Garamond"/>
              </a:rPr>
              <a:t>1</a:t>
            </a:r>
            <a:r>
              <a:rPr sz="3400" i="1" spc="-37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3400" i="1" spc="-4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400" i="1" spc="2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700" spc="37" baseline="-11111" dirty="0">
                <a:solidFill>
                  <a:srgbClr val="FF0000"/>
                </a:solidFill>
                <a:latin typeface="Garamond"/>
                <a:cs typeface="Garamond"/>
              </a:rPr>
              <a:t>2</a:t>
            </a:r>
            <a:endParaRPr sz="3700" baseline="-11111">
              <a:latin typeface="Garamond"/>
              <a:cs typeface="Garamond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230254" y="4019597"/>
            <a:ext cx="786297" cy="0"/>
          </a:xfrm>
          <a:custGeom>
            <a:avLst/>
            <a:gdLst/>
            <a:ahLst/>
            <a:cxnLst/>
            <a:rect l="l" t="t" r="r" b="b"/>
            <a:pathLst>
              <a:path w="287655">
                <a:moveTo>
                  <a:pt x="0" y="0"/>
                </a:moveTo>
                <a:lnTo>
                  <a:pt x="287154" y="0"/>
                </a:lnTo>
              </a:path>
            </a:pathLst>
          </a:custGeom>
          <a:ln w="43198">
            <a:solidFill>
              <a:srgbClr val="1F4A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832621" y="3846295"/>
            <a:ext cx="263624" cy="3466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719946" y="2692726"/>
            <a:ext cx="649454" cy="3466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19946" y="4340686"/>
            <a:ext cx="649454" cy="3466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371407" y="2198961"/>
            <a:ext cx="1041452" cy="832398"/>
          </a:xfrm>
          <a:custGeom>
            <a:avLst/>
            <a:gdLst/>
            <a:ahLst/>
            <a:cxnLst/>
            <a:rect l="l" t="t" r="r" b="b"/>
            <a:pathLst>
              <a:path w="381000" h="400050">
                <a:moveTo>
                  <a:pt x="148243" y="399785"/>
                </a:moveTo>
                <a:lnTo>
                  <a:pt x="190453" y="382827"/>
                </a:lnTo>
                <a:lnTo>
                  <a:pt x="227897" y="364578"/>
                </a:lnTo>
                <a:lnTo>
                  <a:pt x="260761" y="345219"/>
                </a:lnTo>
                <a:lnTo>
                  <a:pt x="313485" y="303885"/>
                </a:lnTo>
                <a:lnTo>
                  <a:pt x="350105" y="260262"/>
                </a:lnTo>
                <a:lnTo>
                  <a:pt x="372100" y="215785"/>
                </a:lnTo>
                <a:lnTo>
                  <a:pt x="380948" y="171892"/>
                </a:lnTo>
                <a:lnTo>
                  <a:pt x="380904" y="150613"/>
                </a:lnTo>
                <a:lnTo>
                  <a:pt x="372804" y="110289"/>
                </a:lnTo>
                <a:lnTo>
                  <a:pt x="355256" y="74138"/>
                </a:lnTo>
                <a:lnTo>
                  <a:pt x="329736" y="43597"/>
                </a:lnTo>
                <a:lnTo>
                  <a:pt x="297726" y="20103"/>
                </a:lnTo>
                <a:lnTo>
                  <a:pt x="260702" y="5092"/>
                </a:lnTo>
                <a:lnTo>
                  <a:pt x="220144" y="0"/>
                </a:lnTo>
                <a:lnTo>
                  <a:pt x="199003" y="1622"/>
                </a:lnTo>
                <a:lnTo>
                  <a:pt x="155917" y="14102"/>
                </a:lnTo>
                <a:lnTo>
                  <a:pt x="112996" y="40091"/>
                </a:lnTo>
                <a:lnTo>
                  <a:pt x="71716" y="81027"/>
                </a:lnTo>
                <a:lnTo>
                  <a:pt x="33558" y="138345"/>
                </a:lnTo>
                <a:lnTo>
                  <a:pt x="16111" y="173597"/>
                </a:lnTo>
                <a:lnTo>
                  <a:pt x="0" y="213482"/>
                </a:lnTo>
              </a:path>
            </a:pathLst>
          </a:custGeom>
          <a:ln w="43198">
            <a:solidFill>
              <a:srgbClr val="1F4A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200689" y="2463203"/>
            <a:ext cx="434127" cy="2401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 to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2315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601" rIns="0" bIns="0" rtlCol="0">
            <a:spAutoFit/>
          </a:bodyPr>
          <a:lstStyle/>
          <a:p>
            <a:pPr marL="31159">
              <a:spcBef>
                <a:spcPts val="233"/>
              </a:spcBef>
            </a:pPr>
            <a:r>
              <a:rPr spc="-25" dirty="0"/>
              <a:t>Back </a:t>
            </a:r>
            <a:r>
              <a:rPr spc="-12" dirty="0"/>
              <a:t>to the</a:t>
            </a:r>
            <a:r>
              <a:rPr spc="-147" dirty="0"/>
              <a:t> </a:t>
            </a:r>
            <a:r>
              <a:rPr spc="-12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3096244" y="2536442"/>
            <a:ext cx="1732283" cy="2967564"/>
          </a:xfrm>
          <a:custGeom>
            <a:avLst/>
            <a:gdLst/>
            <a:ahLst/>
            <a:cxnLst/>
            <a:rect l="l" t="t" r="r" b="b"/>
            <a:pathLst>
              <a:path w="633730" h="1426210">
                <a:moveTo>
                  <a:pt x="0" y="1425606"/>
                </a:moveTo>
                <a:lnTo>
                  <a:pt x="0" y="0"/>
                </a:lnTo>
                <a:lnTo>
                  <a:pt x="633597" y="0"/>
                </a:lnTo>
                <a:lnTo>
                  <a:pt x="633597" y="1425606"/>
                </a:lnTo>
                <a:lnTo>
                  <a:pt x="0" y="1425606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61177" y="4184402"/>
            <a:ext cx="3898504" cy="1318624"/>
          </a:xfrm>
          <a:custGeom>
            <a:avLst/>
            <a:gdLst/>
            <a:ahLst/>
            <a:cxnLst/>
            <a:rect l="l" t="t" r="r" b="b"/>
            <a:pathLst>
              <a:path w="1426210" h="633730">
                <a:moveTo>
                  <a:pt x="0" y="633597"/>
                </a:moveTo>
                <a:lnTo>
                  <a:pt x="0" y="0"/>
                </a:lnTo>
                <a:lnTo>
                  <a:pt x="1425611" y="0"/>
                </a:lnTo>
                <a:lnTo>
                  <a:pt x="1425611" y="633597"/>
                </a:lnTo>
                <a:lnTo>
                  <a:pt x="0" y="633597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61177" y="2536441"/>
            <a:ext cx="1732283" cy="1318624"/>
          </a:xfrm>
          <a:custGeom>
            <a:avLst/>
            <a:gdLst/>
            <a:ahLst/>
            <a:cxnLst/>
            <a:rect l="l" t="t" r="r" b="b"/>
            <a:pathLst>
              <a:path w="633730" h="633730">
                <a:moveTo>
                  <a:pt x="0" y="633597"/>
                </a:moveTo>
                <a:lnTo>
                  <a:pt x="0" y="0"/>
                </a:lnTo>
                <a:lnTo>
                  <a:pt x="633597" y="0"/>
                </a:lnTo>
                <a:lnTo>
                  <a:pt x="633597" y="633597"/>
                </a:lnTo>
                <a:lnTo>
                  <a:pt x="0" y="633597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26111" y="2536441"/>
            <a:ext cx="1732283" cy="1318624"/>
          </a:xfrm>
          <a:custGeom>
            <a:avLst/>
            <a:gdLst/>
            <a:ahLst/>
            <a:cxnLst/>
            <a:rect l="l" t="t" r="r" b="b"/>
            <a:pathLst>
              <a:path w="633729" h="633730">
                <a:moveTo>
                  <a:pt x="0" y="633597"/>
                </a:moveTo>
                <a:lnTo>
                  <a:pt x="0" y="0"/>
                </a:lnTo>
                <a:lnTo>
                  <a:pt x="633602" y="0"/>
                </a:lnTo>
                <a:lnTo>
                  <a:pt x="633602" y="633597"/>
                </a:lnTo>
                <a:lnTo>
                  <a:pt x="0" y="633597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22564" y="4356678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30" h="468630">
                <a:moveTo>
                  <a:pt x="234002" y="0"/>
                </a:moveTo>
                <a:lnTo>
                  <a:pt x="186842" y="4754"/>
                </a:lnTo>
                <a:lnTo>
                  <a:pt x="142917" y="18388"/>
                </a:lnTo>
                <a:lnTo>
                  <a:pt x="103168" y="39963"/>
                </a:lnTo>
                <a:lnTo>
                  <a:pt x="68537" y="68537"/>
                </a:lnTo>
                <a:lnTo>
                  <a:pt x="39963" y="103168"/>
                </a:lnTo>
                <a:lnTo>
                  <a:pt x="18388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88" y="325087"/>
                </a:lnTo>
                <a:lnTo>
                  <a:pt x="39963" y="364836"/>
                </a:lnTo>
                <a:lnTo>
                  <a:pt x="68537" y="399468"/>
                </a:lnTo>
                <a:lnTo>
                  <a:pt x="103168" y="428041"/>
                </a:lnTo>
                <a:lnTo>
                  <a:pt x="142917" y="449616"/>
                </a:lnTo>
                <a:lnTo>
                  <a:pt x="186842" y="463251"/>
                </a:lnTo>
                <a:lnTo>
                  <a:pt x="234002" y="468005"/>
                </a:lnTo>
                <a:lnTo>
                  <a:pt x="281162" y="463251"/>
                </a:lnTo>
                <a:lnTo>
                  <a:pt x="325087" y="449616"/>
                </a:lnTo>
                <a:lnTo>
                  <a:pt x="364836" y="428041"/>
                </a:lnTo>
                <a:lnTo>
                  <a:pt x="399468" y="399468"/>
                </a:lnTo>
                <a:lnTo>
                  <a:pt x="428041" y="364836"/>
                </a:lnTo>
                <a:lnTo>
                  <a:pt x="449616" y="325087"/>
                </a:lnTo>
                <a:lnTo>
                  <a:pt x="463251" y="281162"/>
                </a:lnTo>
                <a:lnTo>
                  <a:pt x="468005" y="234002"/>
                </a:lnTo>
                <a:lnTo>
                  <a:pt x="463251" y="186842"/>
                </a:lnTo>
                <a:lnTo>
                  <a:pt x="449616" y="142917"/>
                </a:lnTo>
                <a:lnTo>
                  <a:pt x="428041" y="103168"/>
                </a:lnTo>
                <a:lnTo>
                  <a:pt x="399468" y="68537"/>
                </a:lnTo>
                <a:lnTo>
                  <a:pt x="364836" y="39963"/>
                </a:lnTo>
                <a:lnTo>
                  <a:pt x="325087" y="18388"/>
                </a:lnTo>
                <a:lnTo>
                  <a:pt x="281162" y="4754"/>
                </a:lnTo>
                <a:lnTo>
                  <a:pt x="234002" y="0"/>
                </a:lnTo>
                <a:close/>
              </a:path>
            </a:pathLst>
          </a:custGeom>
          <a:solidFill>
            <a:srgbClr val="FCE9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22564" y="4356678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30" h="468630">
                <a:moveTo>
                  <a:pt x="468005" y="234002"/>
                </a:moveTo>
                <a:lnTo>
                  <a:pt x="463251" y="186842"/>
                </a:lnTo>
                <a:lnTo>
                  <a:pt x="449616" y="142917"/>
                </a:lnTo>
                <a:lnTo>
                  <a:pt x="428041" y="103168"/>
                </a:lnTo>
                <a:lnTo>
                  <a:pt x="399468" y="68537"/>
                </a:lnTo>
                <a:lnTo>
                  <a:pt x="364836" y="39963"/>
                </a:lnTo>
                <a:lnTo>
                  <a:pt x="325087" y="18388"/>
                </a:lnTo>
                <a:lnTo>
                  <a:pt x="281162" y="4754"/>
                </a:lnTo>
                <a:lnTo>
                  <a:pt x="234002" y="0"/>
                </a:lnTo>
                <a:lnTo>
                  <a:pt x="186842" y="4754"/>
                </a:lnTo>
                <a:lnTo>
                  <a:pt x="142917" y="18388"/>
                </a:lnTo>
                <a:lnTo>
                  <a:pt x="103168" y="39963"/>
                </a:lnTo>
                <a:lnTo>
                  <a:pt x="68537" y="68537"/>
                </a:lnTo>
                <a:lnTo>
                  <a:pt x="39963" y="103168"/>
                </a:lnTo>
                <a:lnTo>
                  <a:pt x="18388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88" y="325087"/>
                </a:lnTo>
                <a:lnTo>
                  <a:pt x="39963" y="364836"/>
                </a:lnTo>
                <a:lnTo>
                  <a:pt x="68537" y="399468"/>
                </a:lnTo>
                <a:lnTo>
                  <a:pt x="103168" y="428041"/>
                </a:lnTo>
                <a:lnTo>
                  <a:pt x="142917" y="449616"/>
                </a:lnTo>
                <a:lnTo>
                  <a:pt x="186842" y="463251"/>
                </a:lnTo>
                <a:lnTo>
                  <a:pt x="234002" y="468005"/>
                </a:lnTo>
                <a:lnTo>
                  <a:pt x="281162" y="463251"/>
                </a:lnTo>
                <a:lnTo>
                  <a:pt x="325087" y="449616"/>
                </a:lnTo>
                <a:lnTo>
                  <a:pt x="364836" y="428041"/>
                </a:lnTo>
                <a:lnTo>
                  <a:pt x="399468" y="399468"/>
                </a:lnTo>
                <a:lnTo>
                  <a:pt x="428041" y="364836"/>
                </a:lnTo>
                <a:lnTo>
                  <a:pt x="449616" y="325087"/>
                </a:lnTo>
                <a:lnTo>
                  <a:pt x="463251" y="281162"/>
                </a:lnTo>
                <a:lnTo>
                  <a:pt x="468005" y="234002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87498" y="4356678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30" h="468630">
                <a:moveTo>
                  <a:pt x="234002" y="0"/>
                </a:moveTo>
                <a:lnTo>
                  <a:pt x="186842" y="4754"/>
                </a:lnTo>
                <a:lnTo>
                  <a:pt x="142917" y="18388"/>
                </a:lnTo>
                <a:lnTo>
                  <a:pt x="103168" y="39963"/>
                </a:lnTo>
                <a:lnTo>
                  <a:pt x="68537" y="68537"/>
                </a:lnTo>
                <a:lnTo>
                  <a:pt x="39963" y="103168"/>
                </a:lnTo>
                <a:lnTo>
                  <a:pt x="18388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88" y="325087"/>
                </a:lnTo>
                <a:lnTo>
                  <a:pt x="39963" y="364836"/>
                </a:lnTo>
                <a:lnTo>
                  <a:pt x="68537" y="399468"/>
                </a:lnTo>
                <a:lnTo>
                  <a:pt x="103168" y="428041"/>
                </a:lnTo>
                <a:lnTo>
                  <a:pt x="142917" y="449616"/>
                </a:lnTo>
                <a:lnTo>
                  <a:pt x="186842" y="463251"/>
                </a:lnTo>
                <a:lnTo>
                  <a:pt x="234002" y="468005"/>
                </a:lnTo>
                <a:lnTo>
                  <a:pt x="281162" y="463251"/>
                </a:lnTo>
                <a:lnTo>
                  <a:pt x="325087" y="449616"/>
                </a:lnTo>
                <a:lnTo>
                  <a:pt x="364836" y="428041"/>
                </a:lnTo>
                <a:lnTo>
                  <a:pt x="399468" y="399468"/>
                </a:lnTo>
                <a:lnTo>
                  <a:pt x="428041" y="364836"/>
                </a:lnTo>
                <a:lnTo>
                  <a:pt x="449616" y="325087"/>
                </a:lnTo>
                <a:lnTo>
                  <a:pt x="463251" y="281162"/>
                </a:lnTo>
                <a:lnTo>
                  <a:pt x="468005" y="234002"/>
                </a:lnTo>
                <a:lnTo>
                  <a:pt x="463251" y="186842"/>
                </a:lnTo>
                <a:lnTo>
                  <a:pt x="449616" y="142917"/>
                </a:lnTo>
                <a:lnTo>
                  <a:pt x="428041" y="103168"/>
                </a:lnTo>
                <a:lnTo>
                  <a:pt x="399468" y="68537"/>
                </a:lnTo>
                <a:lnTo>
                  <a:pt x="364836" y="39963"/>
                </a:lnTo>
                <a:lnTo>
                  <a:pt x="325087" y="18388"/>
                </a:lnTo>
                <a:lnTo>
                  <a:pt x="281162" y="4754"/>
                </a:lnTo>
                <a:lnTo>
                  <a:pt x="234002" y="0"/>
                </a:lnTo>
                <a:close/>
              </a:path>
            </a:pathLst>
          </a:custGeom>
          <a:solidFill>
            <a:srgbClr val="FCE9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7498" y="4356678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30" h="468630">
                <a:moveTo>
                  <a:pt x="468005" y="234002"/>
                </a:moveTo>
                <a:lnTo>
                  <a:pt x="463251" y="186842"/>
                </a:lnTo>
                <a:lnTo>
                  <a:pt x="449616" y="142917"/>
                </a:lnTo>
                <a:lnTo>
                  <a:pt x="428041" y="103168"/>
                </a:lnTo>
                <a:lnTo>
                  <a:pt x="399468" y="68537"/>
                </a:lnTo>
                <a:lnTo>
                  <a:pt x="364836" y="39963"/>
                </a:lnTo>
                <a:lnTo>
                  <a:pt x="325087" y="18388"/>
                </a:lnTo>
                <a:lnTo>
                  <a:pt x="281162" y="4754"/>
                </a:lnTo>
                <a:lnTo>
                  <a:pt x="234002" y="0"/>
                </a:lnTo>
                <a:lnTo>
                  <a:pt x="186842" y="4754"/>
                </a:lnTo>
                <a:lnTo>
                  <a:pt x="142917" y="18388"/>
                </a:lnTo>
                <a:lnTo>
                  <a:pt x="103168" y="39963"/>
                </a:lnTo>
                <a:lnTo>
                  <a:pt x="68537" y="68537"/>
                </a:lnTo>
                <a:lnTo>
                  <a:pt x="39963" y="103168"/>
                </a:lnTo>
                <a:lnTo>
                  <a:pt x="18388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88" y="325087"/>
                </a:lnTo>
                <a:lnTo>
                  <a:pt x="39963" y="364836"/>
                </a:lnTo>
                <a:lnTo>
                  <a:pt x="68537" y="399468"/>
                </a:lnTo>
                <a:lnTo>
                  <a:pt x="103168" y="428041"/>
                </a:lnTo>
                <a:lnTo>
                  <a:pt x="142917" y="449616"/>
                </a:lnTo>
                <a:lnTo>
                  <a:pt x="186842" y="463251"/>
                </a:lnTo>
                <a:lnTo>
                  <a:pt x="234002" y="468005"/>
                </a:lnTo>
                <a:lnTo>
                  <a:pt x="281162" y="463251"/>
                </a:lnTo>
                <a:lnTo>
                  <a:pt x="325087" y="449616"/>
                </a:lnTo>
                <a:lnTo>
                  <a:pt x="364836" y="428041"/>
                </a:lnTo>
                <a:lnTo>
                  <a:pt x="399468" y="399468"/>
                </a:lnTo>
                <a:lnTo>
                  <a:pt x="428041" y="364836"/>
                </a:lnTo>
                <a:lnTo>
                  <a:pt x="449616" y="325087"/>
                </a:lnTo>
                <a:lnTo>
                  <a:pt x="463251" y="281162"/>
                </a:lnTo>
                <a:lnTo>
                  <a:pt x="468005" y="234002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637037" y="4415194"/>
            <a:ext cx="980701" cy="872139"/>
          </a:xfrm>
          <a:prstGeom prst="rect">
            <a:avLst/>
          </a:prstGeom>
        </p:spPr>
        <p:txBody>
          <a:bodyPr vert="horz" wrap="square" lIns="0" tIns="28044" rIns="0" bIns="0" rtlCol="0">
            <a:spAutoFit/>
          </a:bodyPr>
          <a:lstStyle/>
          <a:p>
            <a:pPr marL="31159">
              <a:spcBef>
                <a:spcPts val="221"/>
              </a:spcBef>
            </a:pPr>
            <a:r>
              <a:rPr sz="2700" i="1" spc="159" dirty="0">
                <a:latin typeface="Georgia"/>
                <a:cs typeface="Georgia"/>
              </a:rPr>
              <a:t>x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45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1</a:t>
            </a:r>
            <a:endParaRPr sz="2700">
              <a:latin typeface="Garamond"/>
              <a:cs typeface="Garamond"/>
            </a:endParaRPr>
          </a:p>
          <a:p>
            <a:pPr marL="37391">
              <a:spcBef>
                <a:spcPts val="86"/>
              </a:spcBef>
            </a:pPr>
            <a:r>
              <a:rPr sz="2700" i="1" spc="-209" dirty="0">
                <a:latin typeface="Georgia"/>
                <a:cs typeface="Georgia"/>
              </a:rPr>
              <a:t>y 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09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1</a:t>
            </a:r>
            <a:endParaRPr sz="2700">
              <a:latin typeface="Garamond"/>
              <a:cs typeface="Garamond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52418" y="4356678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29" h="468630">
                <a:moveTo>
                  <a:pt x="234010" y="0"/>
                </a:moveTo>
                <a:lnTo>
                  <a:pt x="186850" y="4754"/>
                </a:lnTo>
                <a:lnTo>
                  <a:pt x="142925" y="18388"/>
                </a:lnTo>
                <a:lnTo>
                  <a:pt x="103175" y="39963"/>
                </a:lnTo>
                <a:lnTo>
                  <a:pt x="68541" y="68537"/>
                </a:lnTo>
                <a:lnTo>
                  <a:pt x="39966" y="103168"/>
                </a:lnTo>
                <a:lnTo>
                  <a:pt x="18390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90" y="325087"/>
                </a:lnTo>
                <a:lnTo>
                  <a:pt x="39966" y="364836"/>
                </a:lnTo>
                <a:lnTo>
                  <a:pt x="68541" y="399468"/>
                </a:lnTo>
                <a:lnTo>
                  <a:pt x="103175" y="428041"/>
                </a:lnTo>
                <a:lnTo>
                  <a:pt x="142925" y="449616"/>
                </a:lnTo>
                <a:lnTo>
                  <a:pt x="186850" y="463251"/>
                </a:lnTo>
                <a:lnTo>
                  <a:pt x="234010" y="468005"/>
                </a:lnTo>
                <a:lnTo>
                  <a:pt x="281169" y="463251"/>
                </a:lnTo>
                <a:lnTo>
                  <a:pt x="325093" y="449616"/>
                </a:lnTo>
                <a:lnTo>
                  <a:pt x="364841" y="428041"/>
                </a:lnTo>
                <a:lnTo>
                  <a:pt x="399472" y="399468"/>
                </a:lnTo>
                <a:lnTo>
                  <a:pt x="428045" y="364836"/>
                </a:lnTo>
                <a:lnTo>
                  <a:pt x="449619" y="325087"/>
                </a:lnTo>
                <a:lnTo>
                  <a:pt x="463253" y="281162"/>
                </a:lnTo>
                <a:lnTo>
                  <a:pt x="468007" y="234002"/>
                </a:lnTo>
                <a:lnTo>
                  <a:pt x="463253" y="186842"/>
                </a:lnTo>
                <a:lnTo>
                  <a:pt x="449619" y="142917"/>
                </a:lnTo>
                <a:lnTo>
                  <a:pt x="428045" y="103168"/>
                </a:lnTo>
                <a:lnTo>
                  <a:pt x="399472" y="68537"/>
                </a:lnTo>
                <a:lnTo>
                  <a:pt x="364841" y="39963"/>
                </a:lnTo>
                <a:lnTo>
                  <a:pt x="325093" y="18388"/>
                </a:lnTo>
                <a:lnTo>
                  <a:pt x="281169" y="4754"/>
                </a:lnTo>
                <a:lnTo>
                  <a:pt x="234010" y="0"/>
                </a:lnTo>
                <a:close/>
              </a:path>
            </a:pathLst>
          </a:custGeom>
          <a:solidFill>
            <a:srgbClr val="FCE9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52418" y="4356678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29" h="468630">
                <a:moveTo>
                  <a:pt x="468007" y="234002"/>
                </a:moveTo>
                <a:lnTo>
                  <a:pt x="463253" y="186842"/>
                </a:lnTo>
                <a:lnTo>
                  <a:pt x="449619" y="142917"/>
                </a:lnTo>
                <a:lnTo>
                  <a:pt x="428045" y="103168"/>
                </a:lnTo>
                <a:lnTo>
                  <a:pt x="399472" y="68537"/>
                </a:lnTo>
                <a:lnTo>
                  <a:pt x="364841" y="39963"/>
                </a:lnTo>
                <a:lnTo>
                  <a:pt x="325093" y="18388"/>
                </a:lnTo>
                <a:lnTo>
                  <a:pt x="281169" y="4754"/>
                </a:lnTo>
                <a:lnTo>
                  <a:pt x="234010" y="0"/>
                </a:lnTo>
                <a:lnTo>
                  <a:pt x="186850" y="4754"/>
                </a:lnTo>
                <a:lnTo>
                  <a:pt x="142925" y="18388"/>
                </a:lnTo>
                <a:lnTo>
                  <a:pt x="103175" y="39963"/>
                </a:lnTo>
                <a:lnTo>
                  <a:pt x="68541" y="68537"/>
                </a:lnTo>
                <a:lnTo>
                  <a:pt x="39966" y="103168"/>
                </a:lnTo>
                <a:lnTo>
                  <a:pt x="18390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90" y="325087"/>
                </a:lnTo>
                <a:lnTo>
                  <a:pt x="39966" y="364836"/>
                </a:lnTo>
                <a:lnTo>
                  <a:pt x="68541" y="399468"/>
                </a:lnTo>
                <a:lnTo>
                  <a:pt x="103175" y="428041"/>
                </a:lnTo>
                <a:lnTo>
                  <a:pt x="142925" y="449616"/>
                </a:lnTo>
                <a:lnTo>
                  <a:pt x="186850" y="463251"/>
                </a:lnTo>
                <a:lnTo>
                  <a:pt x="234010" y="468005"/>
                </a:lnTo>
                <a:lnTo>
                  <a:pt x="281169" y="463251"/>
                </a:lnTo>
                <a:lnTo>
                  <a:pt x="325093" y="449616"/>
                </a:lnTo>
                <a:lnTo>
                  <a:pt x="364841" y="428041"/>
                </a:lnTo>
                <a:lnTo>
                  <a:pt x="399472" y="399468"/>
                </a:lnTo>
                <a:lnTo>
                  <a:pt x="428045" y="364836"/>
                </a:lnTo>
                <a:lnTo>
                  <a:pt x="449619" y="325087"/>
                </a:lnTo>
                <a:lnTo>
                  <a:pt x="463253" y="281162"/>
                </a:lnTo>
                <a:lnTo>
                  <a:pt x="468007" y="234002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801937" y="4415194"/>
            <a:ext cx="980701" cy="872139"/>
          </a:xfrm>
          <a:prstGeom prst="rect">
            <a:avLst/>
          </a:prstGeom>
        </p:spPr>
        <p:txBody>
          <a:bodyPr vert="horz" wrap="square" lIns="0" tIns="28044" rIns="0" bIns="0" rtlCol="0">
            <a:spAutoFit/>
          </a:bodyPr>
          <a:lstStyle/>
          <a:p>
            <a:pPr marL="31159">
              <a:spcBef>
                <a:spcPts val="221"/>
              </a:spcBef>
            </a:pPr>
            <a:r>
              <a:rPr sz="2700" i="1" spc="159" dirty="0">
                <a:latin typeface="Georgia"/>
                <a:cs typeface="Georgia"/>
              </a:rPr>
              <a:t>x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45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1</a:t>
            </a:r>
            <a:endParaRPr sz="2700">
              <a:latin typeface="Garamond"/>
              <a:cs typeface="Garamond"/>
            </a:endParaRPr>
          </a:p>
          <a:p>
            <a:pPr marL="37391">
              <a:spcBef>
                <a:spcPts val="86"/>
              </a:spcBef>
            </a:pPr>
            <a:r>
              <a:rPr sz="2700" i="1" spc="-209" dirty="0">
                <a:latin typeface="Georgia"/>
                <a:cs typeface="Georgia"/>
              </a:rPr>
              <a:t>y 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09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2</a:t>
            </a:r>
            <a:endParaRPr sz="2700">
              <a:latin typeface="Garamond"/>
              <a:cs typeface="Garamond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22564" y="2708718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30" h="468630">
                <a:moveTo>
                  <a:pt x="234002" y="0"/>
                </a:moveTo>
                <a:lnTo>
                  <a:pt x="186842" y="4754"/>
                </a:lnTo>
                <a:lnTo>
                  <a:pt x="142917" y="18388"/>
                </a:lnTo>
                <a:lnTo>
                  <a:pt x="103168" y="39963"/>
                </a:lnTo>
                <a:lnTo>
                  <a:pt x="68537" y="68537"/>
                </a:lnTo>
                <a:lnTo>
                  <a:pt x="39963" y="103168"/>
                </a:lnTo>
                <a:lnTo>
                  <a:pt x="18388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88" y="325087"/>
                </a:lnTo>
                <a:lnTo>
                  <a:pt x="39963" y="364836"/>
                </a:lnTo>
                <a:lnTo>
                  <a:pt x="68537" y="399468"/>
                </a:lnTo>
                <a:lnTo>
                  <a:pt x="103168" y="428041"/>
                </a:lnTo>
                <a:lnTo>
                  <a:pt x="142917" y="449616"/>
                </a:lnTo>
                <a:lnTo>
                  <a:pt x="186842" y="463251"/>
                </a:lnTo>
                <a:lnTo>
                  <a:pt x="234002" y="468005"/>
                </a:lnTo>
                <a:lnTo>
                  <a:pt x="281162" y="463251"/>
                </a:lnTo>
                <a:lnTo>
                  <a:pt x="325087" y="449616"/>
                </a:lnTo>
                <a:lnTo>
                  <a:pt x="364836" y="428041"/>
                </a:lnTo>
                <a:lnTo>
                  <a:pt x="399468" y="399468"/>
                </a:lnTo>
                <a:lnTo>
                  <a:pt x="428041" y="364836"/>
                </a:lnTo>
                <a:lnTo>
                  <a:pt x="449616" y="325087"/>
                </a:lnTo>
                <a:lnTo>
                  <a:pt x="463251" y="281162"/>
                </a:lnTo>
                <a:lnTo>
                  <a:pt x="468005" y="234002"/>
                </a:lnTo>
                <a:lnTo>
                  <a:pt x="463251" y="186842"/>
                </a:lnTo>
                <a:lnTo>
                  <a:pt x="449616" y="142917"/>
                </a:lnTo>
                <a:lnTo>
                  <a:pt x="428041" y="103168"/>
                </a:lnTo>
                <a:lnTo>
                  <a:pt x="399468" y="68537"/>
                </a:lnTo>
                <a:lnTo>
                  <a:pt x="364836" y="39963"/>
                </a:lnTo>
                <a:lnTo>
                  <a:pt x="325087" y="18388"/>
                </a:lnTo>
                <a:lnTo>
                  <a:pt x="281162" y="4754"/>
                </a:lnTo>
                <a:lnTo>
                  <a:pt x="234002" y="0"/>
                </a:lnTo>
                <a:close/>
              </a:path>
            </a:pathLst>
          </a:custGeom>
          <a:solidFill>
            <a:srgbClr val="FCE9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22564" y="2708718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30" h="468630">
                <a:moveTo>
                  <a:pt x="468005" y="234002"/>
                </a:moveTo>
                <a:lnTo>
                  <a:pt x="463251" y="186842"/>
                </a:lnTo>
                <a:lnTo>
                  <a:pt x="449616" y="142917"/>
                </a:lnTo>
                <a:lnTo>
                  <a:pt x="428041" y="103168"/>
                </a:lnTo>
                <a:lnTo>
                  <a:pt x="399468" y="68537"/>
                </a:lnTo>
                <a:lnTo>
                  <a:pt x="364836" y="39963"/>
                </a:lnTo>
                <a:lnTo>
                  <a:pt x="325087" y="18388"/>
                </a:lnTo>
                <a:lnTo>
                  <a:pt x="281162" y="4754"/>
                </a:lnTo>
                <a:lnTo>
                  <a:pt x="234002" y="0"/>
                </a:lnTo>
                <a:lnTo>
                  <a:pt x="186842" y="4754"/>
                </a:lnTo>
                <a:lnTo>
                  <a:pt x="142917" y="18388"/>
                </a:lnTo>
                <a:lnTo>
                  <a:pt x="103168" y="39963"/>
                </a:lnTo>
                <a:lnTo>
                  <a:pt x="68537" y="68537"/>
                </a:lnTo>
                <a:lnTo>
                  <a:pt x="39963" y="103168"/>
                </a:lnTo>
                <a:lnTo>
                  <a:pt x="18388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88" y="325087"/>
                </a:lnTo>
                <a:lnTo>
                  <a:pt x="39963" y="364836"/>
                </a:lnTo>
                <a:lnTo>
                  <a:pt x="68537" y="399468"/>
                </a:lnTo>
                <a:lnTo>
                  <a:pt x="103168" y="428041"/>
                </a:lnTo>
                <a:lnTo>
                  <a:pt x="142917" y="449616"/>
                </a:lnTo>
                <a:lnTo>
                  <a:pt x="186842" y="463251"/>
                </a:lnTo>
                <a:lnTo>
                  <a:pt x="234002" y="468005"/>
                </a:lnTo>
                <a:lnTo>
                  <a:pt x="281162" y="463251"/>
                </a:lnTo>
                <a:lnTo>
                  <a:pt x="325087" y="449616"/>
                </a:lnTo>
                <a:lnTo>
                  <a:pt x="364836" y="428041"/>
                </a:lnTo>
                <a:lnTo>
                  <a:pt x="399468" y="399468"/>
                </a:lnTo>
                <a:lnTo>
                  <a:pt x="428041" y="364836"/>
                </a:lnTo>
                <a:lnTo>
                  <a:pt x="449616" y="325087"/>
                </a:lnTo>
                <a:lnTo>
                  <a:pt x="463251" y="281162"/>
                </a:lnTo>
                <a:lnTo>
                  <a:pt x="468005" y="234002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472133" y="2767257"/>
            <a:ext cx="980701" cy="872139"/>
          </a:xfrm>
          <a:prstGeom prst="rect">
            <a:avLst/>
          </a:prstGeom>
        </p:spPr>
        <p:txBody>
          <a:bodyPr vert="horz" wrap="square" lIns="0" tIns="28044" rIns="0" bIns="0" rtlCol="0">
            <a:spAutoFit/>
          </a:bodyPr>
          <a:lstStyle/>
          <a:p>
            <a:pPr marL="31159">
              <a:spcBef>
                <a:spcPts val="221"/>
              </a:spcBef>
            </a:pPr>
            <a:r>
              <a:rPr sz="2700" i="1" spc="159" dirty="0">
                <a:latin typeface="Georgia"/>
                <a:cs typeface="Georgia"/>
              </a:rPr>
              <a:t>x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45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2</a:t>
            </a:r>
            <a:endParaRPr sz="2700">
              <a:latin typeface="Garamond"/>
              <a:cs typeface="Garamond"/>
            </a:endParaRPr>
          </a:p>
          <a:p>
            <a:pPr marL="37391">
              <a:spcBef>
                <a:spcPts val="86"/>
              </a:spcBef>
            </a:pPr>
            <a:r>
              <a:rPr sz="2700" i="1" spc="-209" dirty="0">
                <a:latin typeface="Georgia"/>
                <a:cs typeface="Georgia"/>
              </a:rPr>
              <a:t>y 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09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0</a:t>
            </a:r>
            <a:endParaRPr sz="2700">
              <a:latin typeface="Garamond"/>
              <a:cs typeface="Garamond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87498" y="2708718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30" h="468630">
                <a:moveTo>
                  <a:pt x="234002" y="0"/>
                </a:moveTo>
                <a:lnTo>
                  <a:pt x="186842" y="4754"/>
                </a:lnTo>
                <a:lnTo>
                  <a:pt x="142917" y="18388"/>
                </a:lnTo>
                <a:lnTo>
                  <a:pt x="103168" y="39963"/>
                </a:lnTo>
                <a:lnTo>
                  <a:pt x="68537" y="68537"/>
                </a:lnTo>
                <a:lnTo>
                  <a:pt x="39963" y="103168"/>
                </a:lnTo>
                <a:lnTo>
                  <a:pt x="18388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88" y="325087"/>
                </a:lnTo>
                <a:lnTo>
                  <a:pt x="39963" y="364836"/>
                </a:lnTo>
                <a:lnTo>
                  <a:pt x="68537" y="399468"/>
                </a:lnTo>
                <a:lnTo>
                  <a:pt x="103168" y="428041"/>
                </a:lnTo>
                <a:lnTo>
                  <a:pt x="142917" y="449616"/>
                </a:lnTo>
                <a:lnTo>
                  <a:pt x="186842" y="463251"/>
                </a:lnTo>
                <a:lnTo>
                  <a:pt x="234002" y="468005"/>
                </a:lnTo>
                <a:lnTo>
                  <a:pt x="281162" y="463251"/>
                </a:lnTo>
                <a:lnTo>
                  <a:pt x="325087" y="449616"/>
                </a:lnTo>
                <a:lnTo>
                  <a:pt x="364836" y="428041"/>
                </a:lnTo>
                <a:lnTo>
                  <a:pt x="399468" y="399468"/>
                </a:lnTo>
                <a:lnTo>
                  <a:pt x="428041" y="364836"/>
                </a:lnTo>
                <a:lnTo>
                  <a:pt x="449616" y="325087"/>
                </a:lnTo>
                <a:lnTo>
                  <a:pt x="463251" y="281162"/>
                </a:lnTo>
                <a:lnTo>
                  <a:pt x="468005" y="234002"/>
                </a:lnTo>
                <a:lnTo>
                  <a:pt x="463251" y="186842"/>
                </a:lnTo>
                <a:lnTo>
                  <a:pt x="449616" y="142917"/>
                </a:lnTo>
                <a:lnTo>
                  <a:pt x="428041" y="103168"/>
                </a:lnTo>
                <a:lnTo>
                  <a:pt x="399468" y="68537"/>
                </a:lnTo>
                <a:lnTo>
                  <a:pt x="364836" y="39963"/>
                </a:lnTo>
                <a:lnTo>
                  <a:pt x="325087" y="18388"/>
                </a:lnTo>
                <a:lnTo>
                  <a:pt x="281162" y="4754"/>
                </a:lnTo>
                <a:lnTo>
                  <a:pt x="234002" y="0"/>
                </a:lnTo>
                <a:close/>
              </a:path>
            </a:pathLst>
          </a:custGeom>
          <a:solidFill>
            <a:srgbClr val="FCE9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87498" y="2708718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30" h="468630">
                <a:moveTo>
                  <a:pt x="468005" y="234002"/>
                </a:moveTo>
                <a:lnTo>
                  <a:pt x="463251" y="186842"/>
                </a:lnTo>
                <a:lnTo>
                  <a:pt x="449616" y="142917"/>
                </a:lnTo>
                <a:lnTo>
                  <a:pt x="428041" y="103168"/>
                </a:lnTo>
                <a:lnTo>
                  <a:pt x="399468" y="68537"/>
                </a:lnTo>
                <a:lnTo>
                  <a:pt x="364836" y="39963"/>
                </a:lnTo>
                <a:lnTo>
                  <a:pt x="325087" y="18388"/>
                </a:lnTo>
                <a:lnTo>
                  <a:pt x="281162" y="4754"/>
                </a:lnTo>
                <a:lnTo>
                  <a:pt x="234002" y="0"/>
                </a:lnTo>
                <a:lnTo>
                  <a:pt x="186842" y="4754"/>
                </a:lnTo>
                <a:lnTo>
                  <a:pt x="142917" y="18388"/>
                </a:lnTo>
                <a:lnTo>
                  <a:pt x="103168" y="39963"/>
                </a:lnTo>
                <a:lnTo>
                  <a:pt x="68537" y="68537"/>
                </a:lnTo>
                <a:lnTo>
                  <a:pt x="39963" y="103168"/>
                </a:lnTo>
                <a:lnTo>
                  <a:pt x="18388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88" y="325087"/>
                </a:lnTo>
                <a:lnTo>
                  <a:pt x="39963" y="364836"/>
                </a:lnTo>
                <a:lnTo>
                  <a:pt x="68537" y="399468"/>
                </a:lnTo>
                <a:lnTo>
                  <a:pt x="103168" y="428041"/>
                </a:lnTo>
                <a:lnTo>
                  <a:pt x="142917" y="449616"/>
                </a:lnTo>
                <a:lnTo>
                  <a:pt x="186842" y="463251"/>
                </a:lnTo>
                <a:lnTo>
                  <a:pt x="234002" y="468005"/>
                </a:lnTo>
                <a:lnTo>
                  <a:pt x="281162" y="463251"/>
                </a:lnTo>
                <a:lnTo>
                  <a:pt x="325087" y="449616"/>
                </a:lnTo>
                <a:lnTo>
                  <a:pt x="364836" y="428041"/>
                </a:lnTo>
                <a:lnTo>
                  <a:pt x="399468" y="399468"/>
                </a:lnTo>
                <a:lnTo>
                  <a:pt x="428041" y="364836"/>
                </a:lnTo>
                <a:lnTo>
                  <a:pt x="449616" y="325087"/>
                </a:lnTo>
                <a:lnTo>
                  <a:pt x="463251" y="281162"/>
                </a:lnTo>
                <a:lnTo>
                  <a:pt x="468005" y="234002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637037" y="2767257"/>
            <a:ext cx="980701" cy="872139"/>
          </a:xfrm>
          <a:prstGeom prst="rect">
            <a:avLst/>
          </a:prstGeom>
        </p:spPr>
        <p:txBody>
          <a:bodyPr vert="horz" wrap="square" lIns="0" tIns="28044" rIns="0" bIns="0" rtlCol="0">
            <a:spAutoFit/>
          </a:bodyPr>
          <a:lstStyle/>
          <a:p>
            <a:pPr marL="31159">
              <a:spcBef>
                <a:spcPts val="221"/>
              </a:spcBef>
            </a:pPr>
            <a:r>
              <a:rPr sz="2700" i="1" spc="159" dirty="0">
                <a:latin typeface="Georgia"/>
                <a:cs typeface="Georgia"/>
              </a:rPr>
              <a:t>x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45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2</a:t>
            </a:r>
            <a:endParaRPr sz="2700">
              <a:latin typeface="Garamond"/>
              <a:cs typeface="Garamond"/>
            </a:endParaRPr>
          </a:p>
          <a:p>
            <a:pPr marL="37391">
              <a:spcBef>
                <a:spcPts val="86"/>
              </a:spcBef>
            </a:pPr>
            <a:r>
              <a:rPr sz="2700" i="1" spc="-209" dirty="0">
                <a:latin typeface="Georgia"/>
                <a:cs typeface="Georgia"/>
              </a:rPr>
              <a:t>y 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09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1</a:t>
            </a:r>
            <a:endParaRPr sz="2700">
              <a:latin typeface="Garamond"/>
              <a:cs typeface="Garamond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652418" y="2708718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29" h="468630">
                <a:moveTo>
                  <a:pt x="234010" y="0"/>
                </a:moveTo>
                <a:lnTo>
                  <a:pt x="186850" y="4754"/>
                </a:lnTo>
                <a:lnTo>
                  <a:pt x="142925" y="18388"/>
                </a:lnTo>
                <a:lnTo>
                  <a:pt x="103175" y="39963"/>
                </a:lnTo>
                <a:lnTo>
                  <a:pt x="68541" y="68537"/>
                </a:lnTo>
                <a:lnTo>
                  <a:pt x="39966" y="103168"/>
                </a:lnTo>
                <a:lnTo>
                  <a:pt x="18390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90" y="325087"/>
                </a:lnTo>
                <a:lnTo>
                  <a:pt x="39966" y="364836"/>
                </a:lnTo>
                <a:lnTo>
                  <a:pt x="68541" y="399468"/>
                </a:lnTo>
                <a:lnTo>
                  <a:pt x="103175" y="428041"/>
                </a:lnTo>
                <a:lnTo>
                  <a:pt x="142925" y="449616"/>
                </a:lnTo>
                <a:lnTo>
                  <a:pt x="186850" y="463251"/>
                </a:lnTo>
                <a:lnTo>
                  <a:pt x="234010" y="468005"/>
                </a:lnTo>
                <a:lnTo>
                  <a:pt x="281169" y="463251"/>
                </a:lnTo>
                <a:lnTo>
                  <a:pt x="325093" y="449616"/>
                </a:lnTo>
                <a:lnTo>
                  <a:pt x="364841" y="428041"/>
                </a:lnTo>
                <a:lnTo>
                  <a:pt x="399472" y="399468"/>
                </a:lnTo>
                <a:lnTo>
                  <a:pt x="428045" y="364836"/>
                </a:lnTo>
                <a:lnTo>
                  <a:pt x="449619" y="325087"/>
                </a:lnTo>
                <a:lnTo>
                  <a:pt x="463253" y="281162"/>
                </a:lnTo>
                <a:lnTo>
                  <a:pt x="468007" y="234002"/>
                </a:lnTo>
                <a:lnTo>
                  <a:pt x="463253" y="186842"/>
                </a:lnTo>
                <a:lnTo>
                  <a:pt x="449619" y="142917"/>
                </a:lnTo>
                <a:lnTo>
                  <a:pt x="428045" y="103168"/>
                </a:lnTo>
                <a:lnTo>
                  <a:pt x="399472" y="68537"/>
                </a:lnTo>
                <a:lnTo>
                  <a:pt x="364841" y="39963"/>
                </a:lnTo>
                <a:lnTo>
                  <a:pt x="325093" y="18388"/>
                </a:lnTo>
                <a:lnTo>
                  <a:pt x="281169" y="4754"/>
                </a:lnTo>
                <a:lnTo>
                  <a:pt x="234010" y="0"/>
                </a:lnTo>
                <a:close/>
              </a:path>
            </a:pathLst>
          </a:custGeom>
          <a:solidFill>
            <a:srgbClr val="FCE9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52418" y="2708718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29" h="468630">
                <a:moveTo>
                  <a:pt x="468007" y="234002"/>
                </a:moveTo>
                <a:lnTo>
                  <a:pt x="463253" y="186842"/>
                </a:lnTo>
                <a:lnTo>
                  <a:pt x="449619" y="142917"/>
                </a:lnTo>
                <a:lnTo>
                  <a:pt x="428045" y="103168"/>
                </a:lnTo>
                <a:lnTo>
                  <a:pt x="399472" y="68537"/>
                </a:lnTo>
                <a:lnTo>
                  <a:pt x="364841" y="39963"/>
                </a:lnTo>
                <a:lnTo>
                  <a:pt x="325093" y="18388"/>
                </a:lnTo>
                <a:lnTo>
                  <a:pt x="281169" y="4754"/>
                </a:lnTo>
                <a:lnTo>
                  <a:pt x="234010" y="0"/>
                </a:lnTo>
                <a:lnTo>
                  <a:pt x="186850" y="4754"/>
                </a:lnTo>
                <a:lnTo>
                  <a:pt x="142925" y="18388"/>
                </a:lnTo>
                <a:lnTo>
                  <a:pt x="103175" y="39963"/>
                </a:lnTo>
                <a:lnTo>
                  <a:pt x="68541" y="68537"/>
                </a:lnTo>
                <a:lnTo>
                  <a:pt x="39966" y="103168"/>
                </a:lnTo>
                <a:lnTo>
                  <a:pt x="18390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90" y="325087"/>
                </a:lnTo>
                <a:lnTo>
                  <a:pt x="39966" y="364836"/>
                </a:lnTo>
                <a:lnTo>
                  <a:pt x="68541" y="399468"/>
                </a:lnTo>
                <a:lnTo>
                  <a:pt x="103175" y="428041"/>
                </a:lnTo>
                <a:lnTo>
                  <a:pt x="142925" y="449616"/>
                </a:lnTo>
                <a:lnTo>
                  <a:pt x="186850" y="463251"/>
                </a:lnTo>
                <a:lnTo>
                  <a:pt x="234010" y="468005"/>
                </a:lnTo>
                <a:lnTo>
                  <a:pt x="281169" y="463251"/>
                </a:lnTo>
                <a:lnTo>
                  <a:pt x="325093" y="449616"/>
                </a:lnTo>
                <a:lnTo>
                  <a:pt x="364841" y="428041"/>
                </a:lnTo>
                <a:lnTo>
                  <a:pt x="399472" y="399468"/>
                </a:lnTo>
                <a:lnTo>
                  <a:pt x="428045" y="364836"/>
                </a:lnTo>
                <a:lnTo>
                  <a:pt x="449619" y="325087"/>
                </a:lnTo>
                <a:lnTo>
                  <a:pt x="463253" y="281162"/>
                </a:lnTo>
                <a:lnTo>
                  <a:pt x="468007" y="234002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801937" y="2767257"/>
            <a:ext cx="980701" cy="872139"/>
          </a:xfrm>
          <a:prstGeom prst="rect">
            <a:avLst/>
          </a:prstGeom>
        </p:spPr>
        <p:txBody>
          <a:bodyPr vert="horz" wrap="square" lIns="0" tIns="28044" rIns="0" bIns="0" rtlCol="0">
            <a:spAutoFit/>
          </a:bodyPr>
          <a:lstStyle/>
          <a:p>
            <a:pPr marL="31159">
              <a:spcBef>
                <a:spcPts val="221"/>
              </a:spcBef>
            </a:pPr>
            <a:r>
              <a:rPr sz="2700" i="1" spc="159" dirty="0">
                <a:latin typeface="Georgia"/>
                <a:cs typeface="Georgia"/>
              </a:rPr>
              <a:t>x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45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0</a:t>
            </a:r>
            <a:endParaRPr sz="2700">
              <a:latin typeface="Garamond"/>
              <a:cs typeface="Garamond"/>
            </a:endParaRPr>
          </a:p>
          <a:p>
            <a:pPr marL="37391">
              <a:spcBef>
                <a:spcPts val="86"/>
              </a:spcBef>
            </a:pPr>
            <a:r>
              <a:rPr sz="2700" i="1" spc="-209" dirty="0">
                <a:latin typeface="Georgia"/>
                <a:cs typeface="Georgia"/>
              </a:rPr>
              <a:t>y 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09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0</a:t>
            </a:r>
            <a:endParaRPr sz="2700">
              <a:latin typeface="Garamond"/>
              <a:cs typeface="Garamond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615676" y="3195616"/>
            <a:ext cx="826219" cy="0"/>
          </a:xfrm>
          <a:custGeom>
            <a:avLst/>
            <a:gdLst/>
            <a:ahLst/>
            <a:cxnLst/>
            <a:rect l="l" t="t" r="r" b="b"/>
            <a:pathLst>
              <a:path w="302260">
                <a:moveTo>
                  <a:pt x="0" y="0"/>
                </a:moveTo>
                <a:lnTo>
                  <a:pt x="301735" y="0"/>
                </a:lnTo>
              </a:path>
            </a:pathLst>
          </a:custGeom>
          <a:ln w="15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74059" y="3128220"/>
            <a:ext cx="83316" cy="136090"/>
          </a:xfrm>
          <a:custGeom>
            <a:avLst/>
            <a:gdLst/>
            <a:ahLst/>
            <a:cxnLst/>
            <a:rect l="l" t="t" r="r" b="b"/>
            <a:pathLst>
              <a:path w="30480" h="65405">
                <a:moveTo>
                  <a:pt x="0" y="0"/>
                </a:moveTo>
                <a:lnTo>
                  <a:pt x="4744" y="9900"/>
                </a:lnTo>
                <a:lnTo>
                  <a:pt x="13664" y="19991"/>
                </a:lnTo>
                <a:lnTo>
                  <a:pt x="23344" y="28183"/>
                </a:lnTo>
                <a:lnTo>
                  <a:pt x="30366" y="32390"/>
                </a:lnTo>
                <a:lnTo>
                  <a:pt x="23344" y="36597"/>
                </a:lnTo>
                <a:lnTo>
                  <a:pt x="13664" y="44790"/>
                </a:lnTo>
                <a:lnTo>
                  <a:pt x="4744" y="54880"/>
                </a:lnTo>
                <a:lnTo>
                  <a:pt x="0" y="64781"/>
                </a:lnTo>
              </a:path>
            </a:pathLst>
          </a:custGeom>
          <a:ln w="12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15676" y="4843576"/>
            <a:ext cx="826219" cy="0"/>
          </a:xfrm>
          <a:custGeom>
            <a:avLst/>
            <a:gdLst/>
            <a:ahLst/>
            <a:cxnLst/>
            <a:rect l="l" t="t" r="r" b="b"/>
            <a:pathLst>
              <a:path w="302260">
                <a:moveTo>
                  <a:pt x="0" y="0"/>
                </a:moveTo>
                <a:lnTo>
                  <a:pt x="301735" y="0"/>
                </a:lnTo>
              </a:path>
            </a:pathLst>
          </a:custGeom>
          <a:ln w="15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74059" y="4776180"/>
            <a:ext cx="83316" cy="136090"/>
          </a:xfrm>
          <a:custGeom>
            <a:avLst/>
            <a:gdLst/>
            <a:ahLst/>
            <a:cxnLst/>
            <a:rect l="l" t="t" r="r" b="b"/>
            <a:pathLst>
              <a:path w="30480" h="65405">
                <a:moveTo>
                  <a:pt x="0" y="0"/>
                </a:moveTo>
                <a:lnTo>
                  <a:pt x="4744" y="9900"/>
                </a:lnTo>
                <a:lnTo>
                  <a:pt x="13664" y="19991"/>
                </a:lnTo>
                <a:lnTo>
                  <a:pt x="23344" y="28183"/>
                </a:lnTo>
                <a:lnTo>
                  <a:pt x="30366" y="32390"/>
                </a:lnTo>
                <a:lnTo>
                  <a:pt x="23344" y="36597"/>
                </a:lnTo>
                <a:lnTo>
                  <a:pt x="13664" y="44790"/>
                </a:lnTo>
                <a:lnTo>
                  <a:pt x="4744" y="54880"/>
                </a:lnTo>
                <a:lnTo>
                  <a:pt x="0" y="64781"/>
                </a:lnTo>
              </a:path>
            </a:pathLst>
          </a:custGeom>
          <a:ln w="12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80610" y="4843576"/>
            <a:ext cx="826219" cy="0"/>
          </a:xfrm>
          <a:custGeom>
            <a:avLst/>
            <a:gdLst/>
            <a:ahLst/>
            <a:cxnLst/>
            <a:rect l="l" t="t" r="r" b="b"/>
            <a:pathLst>
              <a:path w="302260">
                <a:moveTo>
                  <a:pt x="0" y="0"/>
                </a:moveTo>
                <a:lnTo>
                  <a:pt x="301729" y="0"/>
                </a:lnTo>
              </a:path>
            </a:pathLst>
          </a:custGeom>
          <a:ln w="15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38973" y="4776180"/>
            <a:ext cx="83316" cy="136090"/>
          </a:xfrm>
          <a:custGeom>
            <a:avLst/>
            <a:gdLst/>
            <a:ahLst/>
            <a:cxnLst/>
            <a:rect l="l" t="t" r="r" b="b"/>
            <a:pathLst>
              <a:path w="30480" h="65405">
                <a:moveTo>
                  <a:pt x="0" y="0"/>
                </a:moveTo>
                <a:lnTo>
                  <a:pt x="4744" y="9900"/>
                </a:lnTo>
                <a:lnTo>
                  <a:pt x="13664" y="19991"/>
                </a:lnTo>
                <a:lnTo>
                  <a:pt x="23344" y="28183"/>
                </a:lnTo>
                <a:lnTo>
                  <a:pt x="30366" y="32390"/>
                </a:lnTo>
                <a:lnTo>
                  <a:pt x="23344" y="36597"/>
                </a:lnTo>
                <a:lnTo>
                  <a:pt x="13664" y="44790"/>
                </a:lnTo>
                <a:lnTo>
                  <a:pt x="4744" y="54880"/>
                </a:lnTo>
                <a:lnTo>
                  <a:pt x="0" y="64781"/>
                </a:lnTo>
              </a:path>
            </a:pathLst>
          </a:custGeom>
          <a:ln w="12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98765" y="2603024"/>
            <a:ext cx="397944" cy="3762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62303" y="2469347"/>
            <a:ext cx="708185" cy="556253"/>
          </a:xfrm>
          <a:custGeom>
            <a:avLst/>
            <a:gdLst/>
            <a:ahLst/>
            <a:cxnLst/>
            <a:rect l="l" t="t" r="r" b="b"/>
            <a:pathLst>
              <a:path w="259080" h="267334">
                <a:moveTo>
                  <a:pt x="138901" y="267173"/>
                </a:moveTo>
                <a:lnTo>
                  <a:pt x="177016" y="250350"/>
                </a:lnTo>
                <a:lnTo>
                  <a:pt x="229855" y="209753"/>
                </a:lnTo>
                <a:lnTo>
                  <a:pt x="255199" y="163515"/>
                </a:lnTo>
                <a:lnTo>
                  <a:pt x="258946" y="139640"/>
                </a:lnTo>
                <a:lnTo>
                  <a:pt x="257480" y="115986"/>
                </a:lnTo>
                <a:lnTo>
                  <a:pt x="241131" y="71519"/>
                </a:lnTo>
                <a:lnTo>
                  <a:pt x="210584" y="34464"/>
                </a:lnTo>
                <a:lnTo>
                  <a:pt x="170270" y="9174"/>
                </a:lnTo>
                <a:lnTo>
                  <a:pt x="124623" y="0"/>
                </a:lnTo>
                <a:lnTo>
                  <a:pt x="101184" y="2815"/>
                </a:lnTo>
                <a:lnTo>
                  <a:pt x="78074" y="11292"/>
                </a:lnTo>
                <a:lnTo>
                  <a:pt x="55846" y="25973"/>
                </a:lnTo>
                <a:lnTo>
                  <a:pt x="35055" y="47403"/>
                </a:lnTo>
                <a:lnTo>
                  <a:pt x="16255" y="76125"/>
                </a:lnTo>
                <a:lnTo>
                  <a:pt x="0" y="112684"/>
                </a:lnTo>
              </a:path>
            </a:pathLst>
          </a:custGeom>
          <a:ln w="15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01736" y="2633174"/>
            <a:ext cx="166632" cy="83240"/>
          </a:xfrm>
          <a:custGeom>
            <a:avLst/>
            <a:gdLst/>
            <a:ahLst/>
            <a:cxnLst/>
            <a:rect l="l" t="t" r="r" b="b"/>
            <a:pathLst>
              <a:path w="60960" h="40005">
                <a:moveTo>
                  <a:pt x="60952" y="22183"/>
                </a:moveTo>
                <a:lnTo>
                  <a:pt x="50012" y="23257"/>
                </a:lnTo>
                <a:lnTo>
                  <a:pt x="37463" y="28195"/>
                </a:lnTo>
                <a:lnTo>
                  <a:pt x="26440" y="34496"/>
                </a:lnTo>
                <a:lnTo>
                  <a:pt x="20077" y="39663"/>
                </a:lnTo>
                <a:lnTo>
                  <a:pt x="18524" y="31615"/>
                </a:lnTo>
                <a:lnTo>
                  <a:pt x="14130" y="19702"/>
                </a:lnTo>
                <a:lnTo>
                  <a:pt x="7690" y="7854"/>
                </a:lnTo>
                <a:lnTo>
                  <a:pt x="0" y="0"/>
                </a:lnTo>
              </a:path>
            </a:pathLst>
          </a:custGeom>
          <a:ln w="121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383297" y="3658817"/>
            <a:ext cx="1142126" cy="1768589"/>
          </a:xfrm>
          <a:prstGeom prst="rect">
            <a:avLst/>
          </a:prstGeom>
        </p:spPr>
        <p:txBody>
          <a:bodyPr vert="horz" wrap="square" lIns="0" tIns="42065" rIns="0" bIns="0" rtlCol="0">
            <a:spAutoFit/>
          </a:bodyPr>
          <a:lstStyle/>
          <a:p>
            <a:pPr marL="31159">
              <a:spcBef>
                <a:spcPts val="331"/>
              </a:spcBef>
            </a:pPr>
            <a:r>
              <a:rPr sz="3400" i="1" spc="74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700" spc="108" baseline="-11111" dirty="0">
                <a:solidFill>
                  <a:srgbClr val="FF0000"/>
                </a:solidFill>
                <a:latin typeface="Garamond"/>
                <a:cs typeface="Garamond"/>
              </a:rPr>
              <a:t>1</a:t>
            </a:r>
            <a:r>
              <a:rPr sz="3400" i="1" spc="74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3400" i="1" spc="-47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400" i="1" spc="2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700" spc="37" baseline="-11111" dirty="0">
                <a:solidFill>
                  <a:srgbClr val="FF0000"/>
                </a:solidFill>
                <a:latin typeface="Garamond"/>
                <a:cs typeface="Garamond"/>
              </a:rPr>
              <a:t>2</a:t>
            </a:r>
            <a:endParaRPr sz="3700" baseline="-11111">
              <a:latin typeface="Garamond"/>
              <a:cs typeface="Garamond"/>
            </a:endParaRPr>
          </a:p>
          <a:p>
            <a:pPr marL="110616">
              <a:spcBef>
                <a:spcPts val="2785"/>
              </a:spcBef>
            </a:pPr>
            <a:r>
              <a:rPr sz="2700" i="1" spc="159" dirty="0">
                <a:latin typeface="Georgia"/>
                <a:cs typeface="Georgia"/>
              </a:rPr>
              <a:t>x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45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1</a:t>
            </a:r>
            <a:endParaRPr sz="2700">
              <a:latin typeface="Garamond"/>
              <a:cs typeface="Garamond"/>
            </a:endParaRPr>
          </a:p>
          <a:p>
            <a:pPr marL="118406">
              <a:spcBef>
                <a:spcPts val="86"/>
              </a:spcBef>
            </a:pPr>
            <a:r>
              <a:rPr sz="2700" i="1" spc="-209" dirty="0">
                <a:latin typeface="Georgia"/>
                <a:cs typeface="Georgia"/>
              </a:rPr>
              <a:t>y 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09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0</a:t>
            </a:r>
            <a:endParaRPr sz="2700">
              <a:latin typeface="Garamond"/>
              <a:cs typeface="Garamond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298634" y="5141967"/>
            <a:ext cx="1805184" cy="565696"/>
          </a:xfrm>
          <a:prstGeom prst="rect">
            <a:avLst/>
          </a:prstGeom>
        </p:spPr>
        <p:txBody>
          <a:bodyPr vert="horz" wrap="square" lIns="0" tIns="42065" rIns="0" bIns="0" rtlCol="0">
            <a:spAutoFit/>
          </a:bodyPr>
          <a:lstStyle/>
          <a:p>
            <a:pPr marL="31159">
              <a:spcBef>
                <a:spcPts val="331"/>
              </a:spcBef>
            </a:pPr>
            <a:r>
              <a:rPr sz="3400" spc="-37" dirty="0">
                <a:solidFill>
                  <a:srgbClr val="FF0000"/>
                </a:solidFill>
                <a:latin typeface="Lucida Sans Unicode"/>
                <a:cs typeface="Lucida Sans Unicode"/>
              </a:rPr>
              <a:t>¬</a:t>
            </a:r>
            <a:r>
              <a:rPr sz="3400" i="1" spc="-37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700" spc="-54" baseline="-11111" dirty="0">
                <a:solidFill>
                  <a:srgbClr val="FF0000"/>
                </a:solidFill>
                <a:latin typeface="Garamond"/>
                <a:cs typeface="Garamond"/>
              </a:rPr>
              <a:t>1</a:t>
            </a:r>
            <a:r>
              <a:rPr sz="3400" i="1" spc="-37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3400" i="1" spc="-39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400" spc="-110" dirty="0">
                <a:solidFill>
                  <a:srgbClr val="FF0000"/>
                </a:solidFill>
                <a:latin typeface="Lucida Sans Unicode"/>
                <a:cs typeface="Lucida Sans Unicode"/>
              </a:rPr>
              <a:t>¬</a:t>
            </a:r>
            <a:r>
              <a:rPr sz="3400" i="1" spc="-1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700" spc="-164" baseline="-11111" dirty="0">
                <a:solidFill>
                  <a:srgbClr val="FF0000"/>
                </a:solidFill>
                <a:latin typeface="Garamond"/>
                <a:cs typeface="Garamond"/>
              </a:rPr>
              <a:t>2</a:t>
            </a:r>
            <a:endParaRPr sz="3700" baseline="-11111">
              <a:latin typeface="Garamond"/>
              <a:cs typeface="Garamond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82191" y="3494030"/>
            <a:ext cx="3638141" cy="565696"/>
          </a:xfrm>
          <a:prstGeom prst="rect">
            <a:avLst/>
          </a:prstGeom>
        </p:spPr>
        <p:txBody>
          <a:bodyPr vert="horz" wrap="square" lIns="0" tIns="42065" rIns="0" bIns="0" rtlCol="0">
            <a:spAutoFit/>
          </a:bodyPr>
          <a:lstStyle/>
          <a:p>
            <a:pPr marL="31159">
              <a:spcBef>
                <a:spcPts val="331"/>
              </a:spcBef>
              <a:tabLst>
                <a:tab pos="1973951" algn="l"/>
              </a:tabLst>
            </a:pPr>
            <a:r>
              <a:rPr sz="3400" i="1" spc="74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700" spc="108" baseline="-11111" dirty="0">
                <a:solidFill>
                  <a:srgbClr val="FF0000"/>
                </a:solidFill>
                <a:latin typeface="Garamond"/>
                <a:cs typeface="Garamond"/>
              </a:rPr>
              <a:t>1</a:t>
            </a:r>
            <a:r>
              <a:rPr sz="3400" i="1" spc="74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3400" i="1" spc="-2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400" spc="-110" dirty="0">
                <a:solidFill>
                  <a:srgbClr val="FF0000"/>
                </a:solidFill>
                <a:latin typeface="Lucida Sans Unicode"/>
                <a:cs typeface="Lucida Sans Unicode"/>
              </a:rPr>
              <a:t>¬</a:t>
            </a:r>
            <a:r>
              <a:rPr sz="3400" i="1" spc="-1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700" spc="-164" baseline="-11111" dirty="0">
                <a:solidFill>
                  <a:srgbClr val="FF0000"/>
                </a:solidFill>
                <a:latin typeface="Garamond"/>
                <a:cs typeface="Garamond"/>
              </a:rPr>
              <a:t>2	</a:t>
            </a:r>
            <a:r>
              <a:rPr sz="3400" spc="-37" dirty="0">
                <a:solidFill>
                  <a:srgbClr val="FF0000"/>
                </a:solidFill>
                <a:latin typeface="Lucida Sans Unicode"/>
                <a:cs typeface="Lucida Sans Unicode"/>
              </a:rPr>
              <a:t>¬</a:t>
            </a:r>
            <a:r>
              <a:rPr sz="3400" i="1" spc="-37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700" spc="-54" baseline="-11111" dirty="0">
                <a:solidFill>
                  <a:srgbClr val="FF0000"/>
                </a:solidFill>
                <a:latin typeface="Garamond"/>
                <a:cs typeface="Garamond"/>
              </a:rPr>
              <a:t>1</a:t>
            </a:r>
            <a:r>
              <a:rPr sz="3400" i="1" spc="-37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3400" i="1" spc="-4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400" i="1" spc="2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700" spc="37" baseline="-11111" dirty="0">
                <a:solidFill>
                  <a:srgbClr val="FF0000"/>
                </a:solidFill>
                <a:latin typeface="Garamond"/>
                <a:cs typeface="Garamond"/>
              </a:rPr>
              <a:t>2</a:t>
            </a:r>
            <a:endParaRPr sz="3700" baseline="-11111">
              <a:latin typeface="Garamond"/>
              <a:cs typeface="Garamond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230254" y="4019597"/>
            <a:ext cx="786297" cy="0"/>
          </a:xfrm>
          <a:custGeom>
            <a:avLst/>
            <a:gdLst/>
            <a:ahLst/>
            <a:cxnLst/>
            <a:rect l="l" t="t" r="r" b="b"/>
            <a:pathLst>
              <a:path w="287655">
                <a:moveTo>
                  <a:pt x="0" y="0"/>
                </a:moveTo>
                <a:lnTo>
                  <a:pt x="287154" y="0"/>
                </a:lnTo>
              </a:path>
            </a:pathLst>
          </a:custGeom>
          <a:ln w="43198">
            <a:solidFill>
              <a:srgbClr val="1F4A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832621" y="3846295"/>
            <a:ext cx="263624" cy="3466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719946" y="2692726"/>
            <a:ext cx="649454" cy="3466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19946" y="4340686"/>
            <a:ext cx="649454" cy="3466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371407" y="2198961"/>
            <a:ext cx="1041452" cy="832398"/>
          </a:xfrm>
          <a:custGeom>
            <a:avLst/>
            <a:gdLst/>
            <a:ahLst/>
            <a:cxnLst/>
            <a:rect l="l" t="t" r="r" b="b"/>
            <a:pathLst>
              <a:path w="381000" h="400050">
                <a:moveTo>
                  <a:pt x="148243" y="399785"/>
                </a:moveTo>
                <a:lnTo>
                  <a:pt x="190453" y="382827"/>
                </a:lnTo>
                <a:lnTo>
                  <a:pt x="227897" y="364578"/>
                </a:lnTo>
                <a:lnTo>
                  <a:pt x="260761" y="345219"/>
                </a:lnTo>
                <a:lnTo>
                  <a:pt x="313485" y="303885"/>
                </a:lnTo>
                <a:lnTo>
                  <a:pt x="350105" y="260262"/>
                </a:lnTo>
                <a:lnTo>
                  <a:pt x="372100" y="215785"/>
                </a:lnTo>
                <a:lnTo>
                  <a:pt x="380948" y="171892"/>
                </a:lnTo>
                <a:lnTo>
                  <a:pt x="380904" y="150613"/>
                </a:lnTo>
                <a:lnTo>
                  <a:pt x="372804" y="110289"/>
                </a:lnTo>
                <a:lnTo>
                  <a:pt x="355256" y="74138"/>
                </a:lnTo>
                <a:lnTo>
                  <a:pt x="329736" y="43597"/>
                </a:lnTo>
                <a:lnTo>
                  <a:pt x="297726" y="20103"/>
                </a:lnTo>
                <a:lnTo>
                  <a:pt x="260702" y="5092"/>
                </a:lnTo>
                <a:lnTo>
                  <a:pt x="220144" y="0"/>
                </a:lnTo>
                <a:lnTo>
                  <a:pt x="199003" y="1622"/>
                </a:lnTo>
                <a:lnTo>
                  <a:pt x="155917" y="14102"/>
                </a:lnTo>
                <a:lnTo>
                  <a:pt x="112996" y="40091"/>
                </a:lnTo>
                <a:lnTo>
                  <a:pt x="71716" y="81027"/>
                </a:lnTo>
                <a:lnTo>
                  <a:pt x="33558" y="138345"/>
                </a:lnTo>
                <a:lnTo>
                  <a:pt x="16111" y="173597"/>
                </a:lnTo>
                <a:lnTo>
                  <a:pt x="0" y="213482"/>
                </a:lnTo>
              </a:path>
            </a:pathLst>
          </a:custGeom>
          <a:ln w="43198">
            <a:solidFill>
              <a:srgbClr val="1F4A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200689" y="2463203"/>
            <a:ext cx="434127" cy="2401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536332" y="3846919"/>
            <a:ext cx="1041452" cy="832398"/>
          </a:xfrm>
          <a:custGeom>
            <a:avLst/>
            <a:gdLst/>
            <a:ahLst/>
            <a:cxnLst/>
            <a:rect l="l" t="t" r="r" b="b"/>
            <a:pathLst>
              <a:path w="381000" h="400050">
                <a:moveTo>
                  <a:pt x="148247" y="399787"/>
                </a:moveTo>
                <a:lnTo>
                  <a:pt x="190456" y="382829"/>
                </a:lnTo>
                <a:lnTo>
                  <a:pt x="227901" y="364580"/>
                </a:lnTo>
                <a:lnTo>
                  <a:pt x="260764" y="345220"/>
                </a:lnTo>
                <a:lnTo>
                  <a:pt x="313489" y="303886"/>
                </a:lnTo>
                <a:lnTo>
                  <a:pt x="350109" y="260263"/>
                </a:lnTo>
                <a:lnTo>
                  <a:pt x="372103" y="215786"/>
                </a:lnTo>
                <a:lnTo>
                  <a:pt x="380950" y="171893"/>
                </a:lnTo>
                <a:lnTo>
                  <a:pt x="380906" y="150614"/>
                </a:lnTo>
                <a:lnTo>
                  <a:pt x="372807" y="110289"/>
                </a:lnTo>
                <a:lnTo>
                  <a:pt x="355258" y="74138"/>
                </a:lnTo>
                <a:lnTo>
                  <a:pt x="329738" y="43597"/>
                </a:lnTo>
                <a:lnTo>
                  <a:pt x="297727" y="20103"/>
                </a:lnTo>
                <a:lnTo>
                  <a:pt x="260703" y="5091"/>
                </a:lnTo>
                <a:lnTo>
                  <a:pt x="220145" y="0"/>
                </a:lnTo>
                <a:lnTo>
                  <a:pt x="199003" y="1622"/>
                </a:lnTo>
                <a:lnTo>
                  <a:pt x="155918" y="14102"/>
                </a:lnTo>
                <a:lnTo>
                  <a:pt x="112996" y="40092"/>
                </a:lnTo>
                <a:lnTo>
                  <a:pt x="71716" y="81028"/>
                </a:lnTo>
                <a:lnTo>
                  <a:pt x="33558" y="138347"/>
                </a:lnTo>
                <a:lnTo>
                  <a:pt x="16111" y="173599"/>
                </a:lnTo>
                <a:lnTo>
                  <a:pt x="0" y="213485"/>
                </a:lnTo>
              </a:path>
            </a:pathLst>
          </a:custGeom>
          <a:ln w="43198">
            <a:solidFill>
              <a:srgbClr val="1F4A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365617" y="4111165"/>
            <a:ext cx="434127" cy="2401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4490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601" rIns="0" bIns="0" rtlCol="0">
            <a:spAutoFit/>
          </a:bodyPr>
          <a:lstStyle/>
          <a:p>
            <a:pPr marL="31159">
              <a:spcBef>
                <a:spcPts val="233"/>
              </a:spcBef>
            </a:pPr>
            <a:r>
              <a:rPr spc="-49" dirty="0"/>
              <a:t>Let’s </a:t>
            </a:r>
            <a:r>
              <a:rPr spc="-12" dirty="0"/>
              <a:t>try a</a:t>
            </a:r>
            <a:r>
              <a:rPr spc="-86" dirty="0"/>
              <a:t> </a:t>
            </a:r>
            <a:r>
              <a:rPr spc="-12" dirty="0"/>
              <a:t>Property</a:t>
            </a:r>
          </a:p>
        </p:txBody>
      </p:sp>
      <p:sp>
        <p:nvSpPr>
          <p:cNvPr id="3" name="object 3"/>
          <p:cNvSpPr/>
          <p:nvPr/>
        </p:nvSpPr>
        <p:spPr>
          <a:xfrm>
            <a:off x="3096244" y="1630448"/>
            <a:ext cx="1732283" cy="2967564"/>
          </a:xfrm>
          <a:custGeom>
            <a:avLst/>
            <a:gdLst/>
            <a:ahLst/>
            <a:cxnLst/>
            <a:rect l="l" t="t" r="r" b="b"/>
            <a:pathLst>
              <a:path w="633730" h="1426210">
                <a:moveTo>
                  <a:pt x="0" y="1425606"/>
                </a:moveTo>
                <a:lnTo>
                  <a:pt x="0" y="0"/>
                </a:lnTo>
                <a:lnTo>
                  <a:pt x="633597" y="0"/>
                </a:lnTo>
                <a:lnTo>
                  <a:pt x="633597" y="1425606"/>
                </a:lnTo>
                <a:lnTo>
                  <a:pt x="0" y="1425606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61177" y="3278408"/>
            <a:ext cx="3898504" cy="1318624"/>
          </a:xfrm>
          <a:custGeom>
            <a:avLst/>
            <a:gdLst/>
            <a:ahLst/>
            <a:cxnLst/>
            <a:rect l="l" t="t" r="r" b="b"/>
            <a:pathLst>
              <a:path w="1426210" h="633730">
                <a:moveTo>
                  <a:pt x="0" y="633597"/>
                </a:moveTo>
                <a:lnTo>
                  <a:pt x="0" y="0"/>
                </a:lnTo>
                <a:lnTo>
                  <a:pt x="1425611" y="0"/>
                </a:lnTo>
                <a:lnTo>
                  <a:pt x="1425611" y="633597"/>
                </a:lnTo>
                <a:lnTo>
                  <a:pt x="0" y="633597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61177" y="1630448"/>
            <a:ext cx="1732283" cy="1318624"/>
          </a:xfrm>
          <a:custGeom>
            <a:avLst/>
            <a:gdLst/>
            <a:ahLst/>
            <a:cxnLst/>
            <a:rect l="l" t="t" r="r" b="b"/>
            <a:pathLst>
              <a:path w="633730" h="633730">
                <a:moveTo>
                  <a:pt x="0" y="633597"/>
                </a:moveTo>
                <a:lnTo>
                  <a:pt x="0" y="0"/>
                </a:lnTo>
                <a:lnTo>
                  <a:pt x="633597" y="0"/>
                </a:lnTo>
                <a:lnTo>
                  <a:pt x="633597" y="633597"/>
                </a:lnTo>
                <a:lnTo>
                  <a:pt x="0" y="633597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26111" y="1630448"/>
            <a:ext cx="1732283" cy="1318624"/>
          </a:xfrm>
          <a:custGeom>
            <a:avLst/>
            <a:gdLst/>
            <a:ahLst/>
            <a:cxnLst/>
            <a:rect l="l" t="t" r="r" b="b"/>
            <a:pathLst>
              <a:path w="633729" h="633730">
                <a:moveTo>
                  <a:pt x="0" y="633597"/>
                </a:moveTo>
                <a:lnTo>
                  <a:pt x="0" y="0"/>
                </a:lnTo>
                <a:lnTo>
                  <a:pt x="633602" y="0"/>
                </a:lnTo>
                <a:lnTo>
                  <a:pt x="633602" y="633597"/>
                </a:lnTo>
                <a:lnTo>
                  <a:pt x="0" y="633597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22564" y="3450687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30" h="468630">
                <a:moveTo>
                  <a:pt x="234002" y="0"/>
                </a:moveTo>
                <a:lnTo>
                  <a:pt x="186842" y="4754"/>
                </a:lnTo>
                <a:lnTo>
                  <a:pt x="142917" y="18388"/>
                </a:lnTo>
                <a:lnTo>
                  <a:pt x="103168" y="39963"/>
                </a:lnTo>
                <a:lnTo>
                  <a:pt x="68537" y="68537"/>
                </a:lnTo>
                <a:lnTo>
                  <a:pt x="39963" y="103168"/>
                </a:lnTo>
                <a:lnTo>
                  <a:pt x="18388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88" y="325087"/>
                </a:lnTo>
                <a:lnTo>
                  <a:pt x="39963" y="364836"/>
                </a:lnTo>
                <a:lnTo>
                  <a:pt x="68537" y="399468"/>
                </a:lnTo>
                <a:lnTo>
                  <a:pt x="103168" y="428041"/>
                </a:lnTo>
                <a:lnTo>
                  <a:pt x="142917" y="449616"/>
                </a:lnTo>
                <a:lnTo>
                  <a:pt x="186842" y="463251"/>
                </a:lnTo>
                <a:lnTo>
                  <a:pt x="234002" y="468005"/>
                </a:lnTo>
                <a:lnTo>
                  <a:pt x="281162" y="463251"/>
                </a:lnTo>
                <a:lnTo>
                  <a:pt x="325087" y="449616"/>
                </a:lnTo>
                <a:lnTo>
                  <a:pt x="364836" y="428041"/>
                </a:lnTo>
                <a:lnTo>
                  <a:pt x="399468" y="399468"/>
                </a:lnTo>
                <a:lnTo>
                  <a:pt x="428041" y="364836"/>
                </a:lnTo>
                <a:lnTo>
                  <a:pt x="449616" y="325087"/>
                </a:lnTo>
                <a:lnTo>
                  <a:pt x="463251" y="281162"/>
                </a:lnTo>
                <a:lnTo>
                  <a:pt x="468005" y="234002"/>
                </a:lnTo>
                <a:lnTo>
                  <a:pt x="463251" y="186842"/>
                </a:lnTo>
                <a:lnTo>
                  <a:pt x="449616" y="142917"/>
                </a:lnTo>
                <a:lnTo>
                  <a:pt x="428041" y="103168"/>
                </a:lnTo>
                <a:lnTo>
                  <a:pt x="399468" y="68537"/>
                </a:lnTo>
                <a:lnTo>
                  <a:pt x="364836" y="39963"/>
                </a:lnTo>
                <a:lnTo>
                  <a:pt x="325087" y="18388"/>
                </a:lnTo>
                <a:lnTo>
                  <a:pt x="281162" y="4754"/>
                </a:lnTo>
                <a:lnTo>
                  <a:pt x="234002" y="0"/>
                </a:lnTo>
                <a:close/>
              </a:path>
            </a:pathLst>
          </a:custGeom>
          <a:solidFill>
            <a:srgbClr val="FCE9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22564" y="3450687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30" h="468630">
                <a:moveTo>
                  <a:pt x="468005" y="234002"/>
                </a:moveTo>
                <a:lnTo>
                  <a:pt x="463251" y="186842"/>
                </a:lnTo>
                <a:lnTo>
                  <a:pt x="449616" y="142917"/>
                </a:lnTo>
                <a:lnTo>
                  <a:pt x="428041" y="103168"/>
                </a:lnTo>
                <a:lnTo>
                  <a:pt x="399468" y="68537"/>
                </a:lnTo>
                <a:lnTo>
                  <a:pt x="364836" y="39963"/>
                </a:lnTo>
                <a:lnTo>
                  <a:pt x="325087" y="18388"/>
                </a:lnTo>
                <a:lnTo>
                  <a:pt x="281162" y="4754"/>
                </a:lnTo>
                <a:lnTo>
                  <a:pt x="234002" y="0"/>
                </a:lnTo>
                <a:lnTo>
                  <a:pt x="186842" y="4754"/>
                </a:lnTo>
                <a:lnTo>
                  <a:pt x="142917" y="18388"/>
                </a:lnTo>
                <a:lnTo>
                  <a:pt x="103168" y="39963"/>
                </a:lnTo>
                <a:lnTo>
                  <a:pt x="68537" y="68537"/>
                </a:lnTo>
                <a:lnTo>
                  <a:pt x="39963" y="103168"/>
                </a:lnTo>
                <a:lnTo>
                  <a:pt x="18388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88" y="325087"/>
                </a:lnTo>
                <a:lnTo>
                  <a:pt x="39963" y="364836"/>
                </a:lnTo>
                <a:lnTo>
                  <a:pt x="68537" y="399468"/>
                </a:lnTo>
                <a:lnTo>
                  <a:pt x="103168" y="428041"/>
                </a:lnTo>
                <a:lnTo>
                  <a:pt x="142917" y="449616"/>
                </a:lnTo>
                <a:lnTo>
                  <a:pt x="186842" y="463251"/>
                </a:lnTo>
                <a:lnTo>
                  <a:pt x="234002" y="468005"/>
                </a:lnTo>
                <a:lnTo>
                  <a:pt x="281162" y="463251"/>
                </a:lnTo>
                <a:lnTo>
                  <a:pt x="325087" y="449616"/>
                </a:lnTo>
                <a:lnTo>
                  <a:pt x="364836" y="428041"/>
                </a:lnTo>
                <a:lnTo>
                  <a:pt x="399468" y="399468"/>
                </a:lnTo>
                <a:lnTo>
                  <a:pt x="428041" y="364836"/>
                </a:lnTo>
                <a:lnTo>
                  <a:pt x="449616" y="325087"/>
                </a:lnTo>
                <a:lnTo>
                  <a:pt x="463251" y="281162"/>
                </a:lnTo>
                <a:lnTo>
                  <a:pt x="468005" y="234002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87498" y="3450687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30" h="468630">
                <a:moveTo>
                  <a:pt x="234002" y="0"/>
                </a:moveTo>
                <a:lnTo>
                  <a:pt x="186842" y="4754"/>
                </a:lnTo>
                <a:lnTo>
                  <a:pt x="142917" y="18388"/>
                </a:lnTo>
                <a:lnTo>
                  <a:pt x="103168" y="39963"/>
                </a:lnTo>
                <a:lnTo>
                  <a:pt x="68537" y="68537"/>
                </a:lnTo>
                <a:lnTo>
                  <a:pt x="39963" y="103168"/>
                </a:lnTo>
                <a:lnTo>
                  <a:pt x="18388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88" y="325087"/>
                </a:lnTo>
                <a:lnTo>
                  <a:pt x="39963" y="364836"/>
                </a:lnTo>
                <a:lnTo>
                  <a:pt x="68537" y="399468"/>
                </a:lnTo>
                <a:lnTo>
                  <a:pt x="103168" y="428041"/>
                </a:lnTo>
                <a:lnTo>
                  <a:pt x="142917" y="449616"/>
                </a:lnTo>
                <a:lnTo>
                  <a:pt x="186842" y="463251"/>
                </a:lnTo>
                <a:lnTo>
                  <a:pt x="234002" y="468005"/>
                </a:lnTo>
                <a:lnTo>
                  <a:pt x="281162" y="463251"/>
                </a:lnTo>
                <a:lnTo>
                  <a:pt x="325087" y="449616"/>
                </a:lnTo>
                <a:lnTo>
                  <a:pt x="364836" y="428041"/>
                </a:lnTo>
                <a:lnTo>
                  <a:pt x="399468" y="399468"/>
                </a:lnTo>
                <a:lnTo>
                  <a:pt x="428041" y="364836"/>
                </a:lnTo>
                <a:lnTo>
                  <a:pt x="449616" y="325087"/>
                </a:lnTo>
                <a:lnTo>
                  <a:pt x="463251" y="281162"/>
                </a:lnTo>
                <a:lnTo>
                  <a:pt x="468005" y="234002"/>
                </a:lnTo>
                <a:lnTo>
                  <a:pt x="463251" y="186842"/>
                </a:lnTo>
                <a:lnTo>
                  <a:pt x="449616" y="142917"/>
                </a:lnTo>
                <a:lnTo>
                  <a:pt x="428041" y="103168"/>
                </a:lnTo>
                <a:lnTo>
                  <a:pt x="399468" y="68537"/>
                </a:lnTo>
                <a:lnTo>
                  <a:pt x="364836" y="39963"/>
                </a:lnTo>
                <a:lnTo>
                  <a:pt x="325087" y="18388"/>
                </a:lnTo>
                <a:lnTo>
                  <a:pt x="281162" y="4754"/>
                </a:lnTo>
                <a:lnTo>
                  <a:pt x="234002" y="0"/>
                </a:lnTo>
                <a:close/>
              </a:path>
            </a:pathLst>
          </a:custGeom>
          <a:solidFill>
            <a:srgbClr val="FCE9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7498" y="3450687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30" h="468630">
                <a:moveTo>
                  <a:pt x="468005" y="234002"/>
                </a:moveTo>
                <a:lnTo>
                  <a:pt x="463251" y="186842"/>
                </a:lnTo>
                <a:lnTo>
                  <a:pt x="449616" y="142917"/>
                </a:lnTo>
                <a:lnTo>
                  <a:pt x="428041" y="103168"/>
                </a:lnTo>
                <a:lnTo>
                  <a:pt x="399468" y="68537"/>
                </a:lnTo>
                <a:lnTo>
                  <a:pt x="364836" y="39963"/>
                </a:lnTo>
                <a:lnTo>
                  <a:pt x="325087" y="18388"/>
                </a:lnTo>
                <a:lnTo>
                  <a:pt x="281162" y="4754"/>
                </a:lnTo>
                <a:lnTo>
                  <a:pt x="234002" y="0"/>
                </a:lnTo>
                <a:lnTo>
                  <a:pt x="186842" y="4754"/>
                </a:lnTo>
                <a:lnTo>
                  <a:pt x="142917" y="18388"/>
                </a:lnTo>
                <a:lnTo>
                  <a:pt x="103168" y="39963"/>
                </a:lnTo>
                <a:lnTo>
                  <a:pt x="68537" y="68537"/>
                </a:lnTo>
                <a:lnTo>
                  <a:pt x="39963" y="103168"/>
                </a:lnTo>
                <a:lnTo>
                  <a:pt x="18388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88" y="325087"/>
                </a:lnTo>
                <a:lnTo>
                  <a:pt x="39963" y="364836"/>
                </a:lnTo>
                <a:lnTo>
                  <a:pt x="68537" y="399468"/>
                </a:lnTo>
                <a:lnTo>
                  <a:pt x="103168" y="428041"/>
                </a:lnTo>
                <a:lnTo>
                  <a:pt x="142917" y="449616"/>
                </a:lnTo>
                <a:lnTo>
                  <a:pt x="186842" y="463251"/>
                </a:lnTo>
                <a:lnTo>
                  <a:pt x="234002" y="468005"/>
                </a:lnTo>
                <a:lnTo>
                  <a:pt x="281162" y="463251"/>
                </a:lnTo>
                <a:lnTo>
                  <a:pt x="325087" y="449616"/>
                </a:lnTo>
                <a:lnTo>
                  <a:pt x="364836" y="428041"/>
                </a:lnTo>
                <a:lnTo>
                  <a:pt x="399468" y="399468"/>
                </a:lnTo>
                <a:lnTo>
                  <a:pt x="428041" y="364836"/>
                </a:lnTo>
                <a:lnTo>
                  <a:pt x="449616" y="325087"/>
                </a:lnTo>
                <a:lnTo>
                  <a:pt x="463251" y="281162"/>
                </a:lnTo>
                <a:lnTo>
                  <a:pt x="468005" y="234002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637037" y="3509201"/>
            <a:ext cx="980701" cy="872139"/>
          </a:xfrm>
          <a:prstGeom prst="rect">
            <a:avLst/>
          </a:prstGeom>
        </p:spPr>
        <p:txBody>
          <a:bodyPr vert="horz" wrap="square" lIns="0" tIns="28044" rIns="0" bIns="0" rtlCol="0">
            <a:spAutoFit/>
          </a:bodyPr>
          <a:lstStyle/>
          <a:p>
            <a:pPr marL="31159">
              <a:spcBef>
                <a:spcPts val="221"/>
              </a:spcBef>
            </a:pPr>
            <a:r>
              <a:rPr sz="2700" i="1" spc="159" dirty="0">
                <a:latin typeface="Georgia"/>
                <a:cs typeface="Georgia"/>
              </a:rPr>
              <a:t>x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45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1</a:t>
            </a:r>
            <a:endParaRPr sz="2700">
              <a:latin typeface="Garamond"/>
              <a:cs typeface="Garamond"/>
            </a:endParaRPr>
          </a:p>
          <a:p>
            <a:pPr marL="37391">
              <a:spcBef>
                <a:spcPts val="86"/>
              </a:spcBef>
            </a:pPr>
            <a:r>
              <a:rPr sz="2700" i="1" spc="-209" dirty="0">
                <a:latin typeface="Georgia"/>
                <a:cs typeface="Georgia"/>
              </a:rPr>
              <a:t>y 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09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1</a:t>
            </a:r>
            <a:endParaRPr sz="2700">
              <a:latin typeface="Garamond"/>
              <a:cs typeface="Garamond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52418" y="3450687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29" h="468630">
                <a:moveTo>
                  <a:pt x="234010" y="0"/>
                </a:moveTo>
                <a:lnTo>
                  <a:pt x="186850" y="4754"/>
                </a:lnTo>
                <a:lnTo>
                  <a:pt x="142925" y="18388"/>
                </a:lnTo>
                <a:lnTo>
                  <a:pt x="103175" y="39963"/>
                </a:lnTo>
                <a:lnTo>
                  <a:pt x="68541" y="68537"/>
                </a:lnTo>
                <a:lnTo>
                  <a:pt x="39966" y="103168"/>
                </a:lnTo>
                <a:lnTo>
                  <a:pt x="18390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90" y="325087"/>
                </a:lnTo>
                <a:lnTo>
                  <a:pt x="39966" y="364836"/>
                </a:lnTo>
                <a:lnTo>
                  <a:pt x="68541" y="399468"/>
                </a:lnTo>
                <a:lnTo>
                  <a:pt x="103175" y="428041"/>
                </a:lnTo>
                <a:lnTo>
                  <a:pt x="142925" y="449616"/>
                </a:lnTo>
                <a:lnTo>
                  <a:pt x="186850" y="463251"/>
                </a:lnTo>
                <a:lnTo>
                  <a:pt x="234010" y="468005"/>
                </a:lnTo>
                <a:lnTo>
                  <a:pt x="281169" y="463251"/>
                </a:lnTo>
                <a:lnTo>
                  <a:pt x="325093" y="449616"/>
                </a:lnTo>
                <a:lnTo>
                  <a:pt x="364841" y="428041"/>
                </a:lnTo>
                <a:lnTo>
                  <a:pt x="399472" y="399468"/>
                </a:lnTo>
                <a:lnTo>
                  <a:pt x="428045" y="364836"/>
                </a:lnTo>
                <a:lnTo>
                  <a:pt x="449619" y="325087"/>
                </a:lnTo>
                <a:lnTo>
                  <a:pt x="463253" y="281162"/>
                </a:lnTo>
                <a:lnTo>
                  <a:pt x="468007" y="234002"/>
                </a:lnTo>
                <a:lnTo>
                  <a:pt x="463253" y="186842"/>
                </a:lnTo>
                <a:lnTo>
                  <a:pt x="449619" y="142917"/>
                </a:lnTo>
                <a:lnTo>
                  <a:pt x="428045" y="103168"/>
                </a:lnTo>
                <a:lnTo>
                  <a:pt x="399472" y="68537"/>
                </a:lnTo>
                <a:lnTo>
                  <a:pt x="364841" y="39963"/>
                </a:lnTo>
                <a:lnTo>
                  <a:pt x="325093" y="18388"/>
                </a:lnTo>
                <a:lnTo>
                  <a:pt x="281169" y="4754"/>
                </a:lnTo>
                <a:lnTo>
                  <a:pt x="234010" y="0"/>
                </a:lnTo>
                <a:close/>
              </a:path>
            </a:pathLst>
          </a:custGeom>
          <a:solidFill>
            <a:srgbClr val="FCE9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52418" y="3450687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29" h="468630">
                <a:moveTo>
                  <a:pt x="468007" y="234002"/>
                </a:moveTo>
                <a:lnTo>
                  <a:pt x="463253" y="186842"/>
                </a:lnTo>
                <a:lnTo>
                  <a:pt x="449619" y="142917"/>
                </a:lnTo>
                <a:lnTo>
                  <a:pt x="428045" y="103168"/>
                </a:lnTo>
                <a:lnTo>
                  <a:pt x="399472" y="68537"/>
                </a:lnTo>
                <a:lnTo>
                  <a:pt x="364841" y="39963"/>
                </a:lnTo>
                <a:lnTo>
                  <a:pt x="325093" y="18388"/>
                </a:lnTo>
                <a:lnTo>
                  <a:pt x="281169" y="4754"/>
                </a:lnTo>
                <a:lnTo>
                  <a:pt x="234010" y="0"/>
                </a:lnTo>
                <a:lnTo>
                  <a:pt x="186850" y="4754"/>
                </a:lnTo>
                <a:lnTo>
                  <a:pt x="142925" y="18388"/>
                </a:lnTo>
                <a:lnTo>
                  <a:pt x="103175" y="39963"/>
                </a:lnTo>
                <a:lnTo>
                  <a:pt x="68541" y="68537"/>
                </a:lnTo>
                <a:lnTo>
                  <a:pt x="39966" y="103168"/>
                </a:lnTo>
                <a:lnTo>
                  <a:pt x="18390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90" y="325087"/>
                </a:lnTo>
                <a:lnTo>
                  <a:pt x="39966" y="364836"/>
                </a:lnTo>
                <a:lnTo>
                  <a:pt x="68541" y="399468"/>
                </a:lnTo>
                <a:lnTo>
                  <a:pt x="103175" y="428041"/>
                </a:lnTo>
                <a:lnTo>
                  <a:pt x="142925" y="449616"/>
                </a:lnTo>
                <a:lnTo>
                  <a:pt x="186850" y="463251"/>
                </a:lnTo>
                <a:lnTo>
                  <a:pt x="234010" y="468005"/>
                </a:lnTo>
                <a:lnTo>
                  <a:pt x="281169" y="463251"/>
                </a:lnTo>
                <a:lnTo>
                  <a:pt x="325093" y="449616"/>
                </a:lnTo>
                <a:lnTo>
                  <a:pt x="364841" y="428041"/>
                </a:lnTo>
                <a:lnTo>
                  <a:pt x="399472" y="399468"/>
                </a:lnTo>
                <a:lnTo>
                  <a:pt x="428045" y="364836"/>
                </a:lnTo>
                <a:lnTo>
                  <a:pt x="449619" y="325087"/>
                </a:lnTo>
                <a:lnTo>
                  <a:pt x="463253" y="281162"/>
                </a:lnTo>
                <a:lnTo>
                  <a:pt x="468007" y="234002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801937" y="3509201"/>
            <a:ext cx="980701" cy="872139"/>
          </a:xfrm>
          <a:prstGeom prst="rect">
            <a:avLst/>
          </a:prstGeom>
        </p:spPr>
        <p:txBody>
          <a:bodyPr vert="horz" wrap="square" lIns="0" tIns="28044" rIns="0" bIns="0" rtlCol="0">
            <a:spAutoFit/>
          </a:bodyPr>
          <a:lstStyle/>
          <a:p>
            <a:pPr marL="31159">
              <a:spcBef>
                <a:spcPts val="221"/>
              </a:spcBef>
            </a:pPr>
            <a:r>
              <a:rPr sz="2700" i="1" spc="159" dirty="0">
                <a:latin typeface="Georgia"/>
                <a:cs typeface="Georgia"/>
              </a:rPr>
              <a:t>x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45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1</a:t>
            </a:r>
            <a:endParaRPr sz="2700">
              <a:latin typeface="Garamond"/>
              <a:cs typeface="Garamond"/>
            </a:endParaRPr>
          </a:p>
          <a:p>
            <a:pPr marL="37391">
              <a:spcBef>
                <a:spcPts val="86"/>
              </a:spcBef>
            </a:pPr>
            <a:r>
              <a:rPr sz="2700" i="1" spc="-209" dirty="0">
                <a:latin typeface="Georgia"/>
                <a:cs typeface="Georgia"/>
              </a:rPr>
              <a:t>y 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09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2</a:t>
            </a:r>
            <a:endParaRPr sz="2700">
              <a:latin typeface="Garamond"/>
              <a:cs typeface="Garamond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22564" y="1802727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30" h="468630">
                <a:moveTo>
                  <a:pt x="234002" y="0"/>
                </a:moveTo>
                <a:lnTo>
                  <a:pt x="186842" y="4754"/>
                </a:lnTo>
                <a:lnTo>
                  <a:pt x="142917" y="18388"/>
                </a:lnTo>
                <a:lnTo>
                  <a:pt x="103168" y="39963"/>
                </a:lnTo>
                <a:lnTo>
                  <a:pt x="68537" y="68537"/>
                </a:lnTo>
                <a:lnTo>
                  <a:pt x="39963" y="103168"/>
                </a:lnTo>
                <a:lnTo>
                  <a:pt x="18388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88" y="325087"/>
                </a:lnTo>
                <a:lnTo>
                  <a:pt x="39963" y="364836"/>
                </a:lnTo>
                <a:lnTo>
                  <a:pt x="68537" y="399468"/>
                </a:lnTo>
                <a:lnTo>
                  <a:pt x="103168" y="428041"/>
                </a:lnTo>
                <a:lnTo>
                  <a:pt x="142917" y="449616"/>
                </a:lnTo>
                <a:lnTo>
                  <a:pt x="186842" y="463251"/>
                </a:lnTo>
                <a:lnTo>
                  <a:pt x="234002" y="468005"/>
                </a:lnTo>
                <a:lnTo>
                  <a:pt x="281162" y="463251"/>
                </a:lnTo>
                <a:lnTo>
                  <a:pt x="325087" y="449616"/>
                </a:lnTo>
                <a:lnTo>
                  <a:pt x="364836" y="428041"/>
                </a:lnTo>
                <a:lnTo>
                  <a:pt x="399468" y="399468"/>
                </a:lnTo>
                <a:lnTo>
                  <a:pt x="428041" y="364836"/>
                </a:lnTo>
                <a:lnTo>
                  <a:pt x="449616" y="325087"/>
                </a:lnTo>
                <a:lnTo>
                  <a:pt x="463251" y="281162"/>
                </a:lnTo>
                <a:lnTo>
                  <a:pt x="468005" y="234002"/>
                </a:lnTo>
                <a:lnTo>
                  <a:pt x="463251" y="186842"/>
                </a:lnTo>
                <a:lnTo>
                  <a:pt x="449616" y="142917"/>
                </a:lnTo>
                <a:lnTo>
                  <a:pt x="428041" y="103168"/>
                </a:lnTo>
                <a:lnTo>
                  <a:pt x="399468" y="68537"/>
                </a:lnTo>
                <a:lnTo>
                  <a:pt x="364836" y="39963"/>
                </a:lnTo>
                <a:lnTo>
                  <a:pt x="325087" y="18388"/>
                </a:lnTo>
                <a:lnTo>
                  <a:pt x="281162" y="4754"/>
                </a:lnTo>
                <a:lnTo>
                  <a:pt x="234002" y="0"/>
                </a:lnTo>
                <a:close/>
              </a:path>
            </a:pathLst>
          </a:custGeom>
          <a:solidFill>
            <a:srgbClr val="FCE9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22564" y="1802727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30" h="468630">
                <a:moveTo>
                  <a:pt x="468005" y="234002"/>
                </a:moveTo>
                <a:lnTo>
                  <a:pt x="463251" y="186842"/>
                </a:lnTo>
                <a:lnTo>
                  <a:pt x="449616" y="142917"/>
                </a:lnTo>
                <a:lnTo>
                  <a:pt x="428041" y="103168"/>
                </a:lnTo>
                <a:lnTo>
                  <a:pt x="399468" y="68537"/>
                </a:lnTo>
                <a:lnTo>
                  <a:pt x="364836" y="39963"/>
                </a:lnTo>
                <a:lnTo>
                  <a:pt x="325087" y="18388"/>
                </a:lnTo>
                <a:lnTo>
                  <a:pt x="281162" y="4754"/>
                </a:lnTo>
                <a:lnTo>
                  <a:pt x="234002" y="0"/>
                </a:lnTo>
                <a:lnTo>
                  <a:pt x="186842" y="4754"/>
                </a:lnTo>
                <a:lnTo>
                  <a:pt x="142917" y="18388"/>
                </a:lnTo>
                <a:lnTo>
                  <a:pt x="103168" y="39963"/>
                </a:lnTo>
                <a:lnTo>
                  <a:pt x="68537" y="68537"/>
                </a:lnTo>
                <a:lnTo>
                  <a:pt x="39963" y="103168"/>
                </a:lnTo>
                <a:lnTo>
                  <a:pt x="18388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88" y="325087"/>
                </a:lnTo>
                <a:lnTo>
                  <a:pt x="39963" y="364836"/>
                </a:lnTo>
                <a:lnTo>
                  <a:pt x="68537" y="399468"/>
                </a:lnTo>
                <a:lnTo>
                  <a:pt x="103168" y="428041"/>
                </a:lnTo>
                <a:lnTo>
                  <a:pt x="142917" y="449616"/>
                </a:lnTo>
                <a:lnTo>
                  <a:pt x="186842" y="463251"/>
                </a:lnTo>
                <a:lnTo>
                  <a:pt x="234002" y="468005"/>
                </a:lnTo>
                <a:lnTo>
                  <a:pt x="281162" y="463251"/>
                </a:lnTo>
                <a:lnTo>
                  <a:pt x="325087" y="449616"/>
                </a:lnTo>
                <a:lnTo>
                  <a:pt x="364836" y="428041"/>
                </a:lnTo>
                <a:lnTo>
                  <a:pt x="399468" y="399468"/>
                </a:lnTo>
                <a:lnTo>
                  <a:pt x="428041" y="364836"/>
                </a:lnTo>
                <a:lnTo>
                  <a:pt x="449616" y="325087"/>
                </a:lnTo>
                <a:lnTo>
                  <a:pt x="463251" y="281162"/>
                </a:lnTo>
                <a:lnTo>
                  <a:pt x="468005" y="234002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472133" y="1861266"/>
            <a:ext cx="980701" cy="872139"/>
          </a:xfrm>
          <a:prstGeom prst="rect">
            <a:avLst/>
          </a:prstGeom>
        </p:spPr>
        <p:txBody>
          <a:bodyPr vert="horz" wrap="square" lIns="0" tIns="28044" rIns="0" bIns="0" rtlCol="0">
            <a:spAutoFit/>
          </a:bodyPr>
          <a:lstStyle/>
          <a:p>
            <a:pPr marL="31159">
              <a:spcBef>
                <a:spcPts val="221"/>
              </a:spcBef>
            </a:pPr>
            <a:r>
              <a:rPr sz="2700" i="1" spc="159" dirty="0">
                <a:latin typeface="Georgia"/>
                <a:cs typeface="Georgia"/>
              </a:rPr>
              <a:t>x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45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2</a:t>
            </a:r>
            <a:endParaRPr sz="2700">
              <a:latin typeface="Garamond"/>
              <a:cs typeface="Garamond"/>
            </a:endParaRPr>
          </a:p>
          <a:p>
            <a:pPr marL="37391">
              <a:spcBef>
                <a:spcPts val="86"/>
              </a:spcBef>
            </a:pPr>
            <a:r>
              <a:rPr sz="2700" i="1" spc="-209" dirty="0">
                <a:latin typeface="Georgia"/>
                <a:cs typeface="Georgia"/>
              </a:rPr>
              <a:t>y 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09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0</a:t>
            </a:r>
            <a:endParaRPr sz="2700">
              <a:latin typeface="Garamond"/>
              <a:cs typeface="Garamond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87498" y="1802727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30" h="468630">
                <a:moveTo>
                  <a:pt x="234002" y="0"/>
                </a:moveTo>
                <a:lnTo>
                  <a:pt x="186842" y="4754"/>
                </a:lnTo>
                <a:lnTo>
                  <a:pt x="142917" y="18388"/>
                </a:lnTo>
                <a:lnTo>
                  <a:pt x="103168" y="39963"/>
                </a:lnTo>
                <a:lnTo>
                  <a:pt x="68537" y="68537"/>
                </a:lnTo>
                <a:lnTo>
                  <a:pt x="39963" y="103168"/>
                </a:lnTo>
                <a:lnTo>
                  <a:pt x="18388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88" y="325087"/>
                </a:lnTo>
                <a:lnTo>
                  <a:pt x="39963" y="364836"/>
                </a:lnTo>
                <a:lnTo>
                  <a:pt x="68537" y="399468"/>
                </a:lnTo>
                <a:lnTo>
                  <a:pt x="103168" y="428041"/>
                </a:lnTo>
                <a:lnTo>
                  <a:pt x="142917" y="449616"/>
                </a:lnTo>
                <a:lnTo>
                  <a:pt x="186842" y="463251"/>
                </a:lnTo>
                <a:lnTo>
                  <a:pt x="234002" y="468005"/>
                </a:lnTo>
                <a:lnTo>
                  <a:pt x="281162" y="463251"/>
                </a:lnTo>
                <a:lnTo>
                  <a:pt x="325087" y="449616"/>
                </a:lnTo>
                <a:lnTo>
                  <a:pt x="364836" y="428041"/>
                </a:lnTo>
                <a:lnTo>
                  <a:pt x="399468" y="399468"/>
                </a:lnTo>
                <a:lnTo>
                  <a:pt x="428041" y="364836"/>
                </a:lnTo>
                <a:lnTo>
                  <a:pt x="449616" y="325087"/>
                </a:lnTo>
                <a:lnTo>
                  <a:pt x="463251" y="281162"/>
                </a:lnTo>
                <a:lnTo>
                  <a:pt x="468005" y="234002"/>
                </a:lnTo>
                <a:lnTo>
                  <a:pt x="463251" y="186842"/>
                </a:lnTo>
                <a:lnTo>
                  <a:pt x="449616" y="142917"/>
                </a:lnTo>
                <a:lnTo>
                  <a:pt x="428041" y="103168"/>
                </a:lnTo>
                <a:lnTo>
                  <a:pt x="399468" y="68537"/>
                </a:lnTo>
                <a:lnTo>
                  <a:pt x="364836" y="39963"/>
                </a:lnTo>
                <a:lnTo>
                  <a:pt x="325087" y="18388"/>
                </a:lnTo>
                <a:lnTo>
                  <a:pt x="281162" y="4754"/>
                </a:lnTo>
                <a:lnTo>
                  <a:pt x="234002" y="0"/>
                </a:lnTo>
                <a:close/>
              </a:path>
            </a:pathLst>
          </a:custGeom>
          <a:solidFill>
            <a:srgbClr val="FCE9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87498" y="1802727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30" h="468630">
                <a:moveTo>
                  <a:pt x="468005" y="234002"/>
                </a:moveTo>
                <a:lnTo>
                  <a:pt x="463251" y="186842"/>
                </a:lnTo>
                <a:lnTo>
                  <a:pt x="449616" y="142917"/>
                </a:lnTo>
                <a:lnTo>
                  <a:pt x="428041" y="103168"/>
                </a:lnTo>
                <a:lnTo>
                  <a:pt x="399468" y="68537"/>
                </a:lnTo>
                <a:lnTo>
                  <a:pt x="364836" y="39963"/>
                </a:lnTo>
                <a:lnTo>
                  <a:pt x="325087" y="18388"/>
                </a:lnTo>
                <a:lnTo>
                  <a:pt x="281162" y="4754"/>
                </a:lnTo>
                <a:lnTo>
                  <a:pt x="234002" y="0"/>
                </a:lnTo>
                <a:lnTo>
                  <a:pt x="186842" y="4754"/>
                </a:lnTo>
                <a:lnTo>
                  <a:pt x="142917" y="18388"/>
                </a:lnTo>
                <a:lnTo>
                  <a:pt x="103168" y="39963"/>
                </a:lnTo>
                <a:lnTo>
                  <a:pt x="68537" y="68537"/>
                </a:lnTo>
                <a:lnTo>
                  <a:pt x="39963" y="103168"/>
                </a:lnTo>
                <a:lnTo>
                  <a:pt x="18388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88" y="325087"/>
                </a:lnTo>
                <a:lnTo>
                  <a:pt x="39963" y="364836"/>
                </a:lnTo>
                <a:lnTo>
                  <a:pt x="68537" y="399468"/>
                </a:lnTo>
                <a:lnTo>
                  <a:pt x="103168" y="428041"/>
                </a:lnTo>
                <a:lnTo>
                  <a:pt x="142917" y="449616"/>
                </a:lnTo>
                <a:lnTo>
                  <a:pt x="186842" y="463251"/>
                </a:lnTo>
                <a:lnTo>
                  <a:pt x="234002" y="468005"/>
                </a:lnTo>
                <a:lnTo>
                  <a:pt x="281162" y="463251"/>
                </a:lnTo>
                <a:lnTo>
                  <a:pt x="325087" y="449616"/>
                </a:lnTo>
                <a:lnTo>
                  <a:pt x="364836" y="428041"/>
                </a:lnTo>
                <a:lnTo>
                  <a:pt x="399468" y="399468"/>
                </a:lnTo>
                <a:lnTo>
                  <a:pt x="428041" y="364836"/>
                </a:lnTo>
                <a:lnTo>
                  <a:pt x="449616" y="325087"/>
                </a:lnTo>
                <a:lnTo>
                  <a:pt x="463251" y="281162"/>
                </a:lnTo>
                <a:lnTo>
                  <a:pt x="468005" y="234002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637037" y="1861266"/>
            <a:ext cx="980701" cy="872139"/>
          </a:xfrm>
          <a:prstGeom prst="rect">
            <a:avLst/>
          </a:prstGeom>
        </p:spPr>
        <p:txBody>
          <a:bodyPr vert="horz" wrap="square" lIns="0" tIns="28044" rIns="0" bIns="0" rtlCol="0">
            <a:spAutoFit/>
          </a:bodyPr>
          <a:lstStyle/>
          <a:p>
            <a:pPr marL="31159">
              <a:spcBef>
                <a:spcPts val="221"/>
              </a:spcBef>
            </a:pPr>
            <a:r>
              <a:rPr sz="2700" i="1" spc="159" dirty="0">
                <a:latin typeface="Georgia"/>
                <a:cs typeface="Georgia"/>
              </a:rPr>
              <a:t>x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45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2</a:t>
            </a:r>
            <a:endParaRPr sz="2700">
              <a:latin typeface="Garamond"/>
              <a:cs typeface="Garamond"/>
            </a:endParaRPr>
          </a:p>
          <a:p>
            <a:pPr marL="37391">
              <a:spcBef>
                <a:spcPts val="86"/>
              </a:spcBef>
            </a:pPr>
            <a:r>
              <a:rPr sz="2700" i="1" spc="-209" dirty="0">
                <a:latin typeface="Georgia"/>
                <a:cs typeface="Georgia"/>
              </a:rPr>
              <a:t>y 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09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1</a:t>
            </a:r>
            <a:endParaRPr sz="2700">
              <a:latin typeface="Garamond"/>
              <a:cs typeface="Garamond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652418" y="1802727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29" h="468630">
                <a:moveTo>
                  <a:pt x="234010" y="0"/>
                </a:moveTo>
                <a:lnTo>
                  <a:pt x="186850" y="4754"/>
                </a:lnTo>
                <a:lnTo>
                  <a:pt x="142925" y="18388"/>
                </a:lnTo>
                <a:lnTo>
                  <a:pt x="103175" y="39963"/>
                </a:lnTo>
                <a:lnTo>
                  <a:pt x="68541" y="68537"/>
                </a:lnTo>
                <a:lnTo>
                  <a:pt x="39966" y="103168"/>
                </a:lnTo>
                <a:lnTo>
                  <a:pt x="18390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90" y="325087"/>
                </a:lnTo>
                <a:lnTo>
                  <a:pt x="39966" y="364836"/>
                </a:lnTo>
                <a:lnTo>
                  <a:pt x="68541" y="399468"/>
                </a:lnTo>
                <a:lnTo>
                  <a:pt x="103175" y="428041"/>
                </a:lnTo>
                <a:lnTo>
                  <a:pt x="142925" y="449616"/>
                </a:lnTo>
                <a:lnTo>
                  <a:pt x="186850" y="463251"/>
                </a:lnTo>
                <a:lnTo>
                  <a:pt x="234010" y="468005"/>
                </a:lnTo>
                <a:lnTo>
                  <a:pt x="281169" y="463251"/>
                </a:lnTo>
                <a:lnTo>
                  <a:pt x="325093" y="449616"/>
                </a:lnTo>
                <a:lnTo>
                  <a:pt x="364841" y="428041"/>
                </a:lnTo>
                <a:lnTo>
                  <a:pt x="399472" y="399468"/>
                </a:lnTo>
                <a:lnTo>
                  <a:pt x="428045" y="364836"/>
                </a:lnTo>
                <a:lnTo>
                  <a:pt x="449619" y="325087"/>
                </a:lnTo>
                <a:lnTo>
                  <a:pt x="463253" y="281162"/>
                </a:lnTo>
                <a:lnTo>
                  <a:pt x="468007" y="234002"/>
                </a:lnTo>
                <a:lnTo>
                  <a:pt x="463253" y="186842"/>
                </a:lnTo>
                <a:lnTo>
                  <a:pt x="449619" y="142917"/>
                </a:lnTo>
                <a:lnTo>
                  <a:pt x="428045" y="103168"/>
                </a:lnTo>
                <a:lnTo>
                  <a:pt x="399472" y="68537"/>
                </a:lnTo>
                <a:lnTo>
                  <a:pt x="364841" y="39963"/>
                </a:lnTo>
                <a:lnTo>
                  <a:pt x="325093" y="18388"/>
                </a:lnTo>
                <a:lnTo>
                  <a:pt x="281169" y="4754"/>
                </a:lnTo>
                <a:lnTo>
                  <a:pt x="234010" y="0"/>
                </a:lnTo>
                <a:close/>
              </a:path>
            </a:pathLst>
          </a:custGeom>
          <a:solidFill>
            <a:srgbClr val="FCE9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52418" y="1802727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29" h="468630">
                <a:moveTo>
                  <a:pt x="468007" y="234002"/>
                </a:moveTo>
                <a:lnTo>
                  <a:pt x="463253" y="186842"/>
                </a:lnTo>
                <a:lnTo>
                  <a:pt x="449619" y="142917"/>
                </a:lnTo>
                <a:lnTo>
                  <a:pt x="428045" y="103168"/>
                </a:lnTo>
                <a:lnTo>
                  <a:pt x="399472" y="68537"/>
                </a:lnTo>
                <a:lnTo>
                  <a:pt x="364841" y="39963"/>
                </a:lnTo>
                <a:lnTo>
                  <a:pt x="325093" y="18388"/>
                </a:lnTo>
                <a:lnTo>
                  <a:pt x="281169" y="4754"/>
                </a:lnTo>
                <a:lnTo>
                  <a:pt x="234010" y="0"/>
                </a:lnTo>
                <a:lnTo>
                  <a:pt x="186850" y="4754"/>
                </a:lnTo>
                <a:lnTo>
                  <a:pt x="142925" y="18388"/>
                </a:lnTo>
                <a:lnTo>
                  <a:pt x="103175" y="39963"/>
                </a:lnTo>
                <a:lnTo>
                  <a:pt x="68541" y="68537"/>
                </a:lnTo>
                <a:lnTo>
                  <a:pt x="39966" y="103168"/>
                </a:lnTo>
                <a:lnTo>
                  <a:pt x="18390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90" y="325087"/>
                </a:lnTo>
                <a:lnTo>
                  <a:pt x="39966" y="364836"/>
                </a:lnTo>
                <a:lnTo>
                  <a:pt x="68541" y="399468"/>
                </a:lnTo>
                <a:lnTo>
                  <a:pt x="103175" y="428041"/>
                </a:lnTo>
                <a:lnTo>
                  <a:pt x="142925" y="449616"/>
                </a:lnTo>
                <a:lnTo>
                  <a:pt x="186850" y="463251"/>
                </a:lnTo>
                <a:lnTo>
                  <a:pt x="234010" y="468005"/>
                </a:lnTo>
                <a:lnTo>
                  <a:pt x="281169" y="463251"/>
                </a:lnTo>
                <a:lnTo>
                  <a:pt x="325093" y="449616"/>
                </a:lnTo>
                <a:lnTo>
                  <a:pt x="364841" y="428041"/>
                </a:lnTo>
                <a:lnTo>
                  <a:pt x="399472" y="399468"/>
                </a:lnTo>
                <a:lnTo>
                  <a:pt x="428045" y="364836"/>
                </a:lnTo>
                <a:lnTo>
                  <a:pt x="449619" y="325087"/>
                </a:lnTo>
                <a:lnTo>
                  <a:pt x="463253" y="281162"/>
                </a:lnTo>
                <a:lnTo>
                  <a:pt x="468007" y="234002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801937" y="1861266"/>
            <a:ext cx="980701" cy="872139"/>
          </a:xfrm>
          <a:prstGeom prst="rect">
            <a:avLst/>
          </a:prstGeom>
        </p:spPr>
        <p:txBody>
          <a:bodyPr vert="horz" wrap="square" lIns="0" tIns="28044" rIns="0" bIns="0" rtlCol="0">
            <a:spAutoFit/>
          </a:bodyPr>
          <a:lstStyle/>
          <a:p>
            <a:pPr marL="31159">
              <a:spcBef>
                <a:spcPts val="221"/>
              </a:spcBef>
            </a:pPr>
            <a:r>
              <a:rPr sz="2700" i="1" spc="159" dirty="0">
                <a:latin typeface="Georgia"/>
                <a:cs typeface="Georgia"/>
              </a:rPr>
              <a:t>x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45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0</a:t>
            </a:r>
            <a:endParaRPr sz="2700">
              <a:latin typeface="Garamond"/>
              <a:cs typeface="Garamond"/>
            </a:endParaRPr>
          </a:p>
          <a:p>
            <a:pPr marL="37391">
              <a:spcBef>
                <a:spcPts val="86"/>
              </a:spcBef>
            </a:pPr>
            <a:r>
              <a:rPr sz="2700" i="1" spc="-209" dirty="0">
                <a:latin typeface="Georgia"/>
                <a:cs typeface="Georgia"/>
              </a:rPr>
              <a:t>y 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09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0</a:t>
            </a:r>
            <a:endParaRPr sz="2700">
              <a:latin typeface="Garamond"/>
              <a:cs typeface="Garamond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615676" y="2289623"/>
            <a:ext cx="826219" cy="0"/>
          </a:xfrm>
          <a:custGeom>
            <a:avLst/>
            <a:gdLst/>
            <a:ahLst/>
            <a:cxnLst/>
            <a:rect l="l" t="t" r="r" b="b"/>
            <a:pathLst>
              <a:path w="302260">
                <a:moveTo>
                  <a:pt x="0" y="0"/>
                </a:moveTo>
                <a:lnTo>
                  <a:pt x="301735" y="0"/>
                </a:lnTo>
              </a:path>
            </a:pathLst>
          </a:custGeom>
          <a:ln w="15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74059" y="2222229"/>
            <a:ext cx="83316" cy="136090"/>
          </a:xfrm>
          <a:custGeom>
            <a:avLst/>
            <a:gdLst/>
            <a:ahLst/>
            <a:cxnLst/>
            <a:rect l="l" t="t" r="r" b="b"/>
            <a:pathLst>
              <a:path w="30480" h="65405">
                <a:moveTo>
                  <a:pt x="0" y="0"/>
                </a:moveTo>
                <a:lnTo>
                  <a:pt x="4744" y="9900"/>
                </a:lnTo>
                <a:lnTo>
                  <a:pt x="13664" y="19991"/>
                </a:lnTo>
                <a:lnTo>
                  <a:pt x="23344" y="28183"/>
                </a:lnTo>
                <a:lnTo>
                  <a:pt x="30366" y="32390"/>
                </a:lnTo>
                <a:lnTo>
                  <a:pt x="23344" y="36597"/>
                </a:lnTo>
                <a:lnTo>
                  <a:pt x="13664" y="44790"/>
                </a:lnTo>
                <a:lnTo>
                  <a:pt x="4744" y="54880"/>
                </a:lnTo>
                <a:lnTo>
                  <a:pt x="0" y="64781"/>
                </a:lnTo>
              </a:path>
            </a:pathLst>
          </a:custGeom>
          <a:ln w="12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15676" y="3937583"/>
            <a:ext cx="826219" cy="0"/>
          </a:xfrm>
          <a:custGeom>
            <a:avLst/>
            <a:gdLst/>
            <a:ahLst/>
            <a:cxnLst/>
            <a:rect l="l" t="t" r="r" b="b"/>
            <a:pathLst>
              <a:path w="302260">
                <a:moveTo>
                  <a:pt x="0" y="0"/>
                </a:moveTo>
                <a:lnTo>
                  <a:pt x="301735" y="0"/>
                </a:lnTo>
              </a:path>
            </a:pathLst>
          </a:custGeom>
          <a:ln w="15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74059" y="3870187"/>
            <a:ext cx="83316" cy="136090"/>
          </a:xfrm>
          <a:custGeom>
            <a:avLst/>
            <a:gdLst/>
            <a:ahLst/>
            <a:cxnLst/>
            <a:rect l="l" t="t" r="r" b="b"/>
            <a:pathLst>
              <a:path w="30480" h="65405">
                <a:moveTo>
                  <a:pt x="0" y="0"/>
                </a:moveTo>
                <a:lnTo>
                  <a:pt x="4744" y="9900"/>
                </a:lnTo>
                <a:lnTo>
                  <a:pt x="13664" y="19991"/>
                </a:lnTo>
                <a:lnTo>
                  <a:pt x="23344" y="28183"/>
                </a:lnTo>
                <a:lnTo>
                  <a:pt x="30366" y="32390"/>
                </a:lnTo>
                <a:lnTo>
                  <a:pt x="23344" y="36597"/>
                </a:lnTo>
                <a:lnTo>
                  <a:pt x="13664" y="44790"/>
                </a:lnTo>
                <a:lnTo>
                  <a:pt x="4744" y="54880"/>
                </a:lnTo>
                <a:lnTo>
                  <a:pt x="0" y="64781"/>
                </a:lnTo>
              </a:path>
            </a:pathLst>
          </a:custGeom>
          <a:ln w="12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80610" y="3937583"/>
            <a:ext cx="826219" cy="0"/>
          </a:xfrm>
          <a:custGeom>
            <a:avLst/>
            <a:gdLst/>
            <a:ahLst/>
            <a:cxnLst/>
            <a:rect l="l" t="t" r="r" b="b"/>
            <a:pathLst>
              <a:path w="302260">
                <a:moveTo>
                  <a:pt x="0" y="0"/>
                </a:moveTo>
                <a:lnTo>
                  <a:pt x="301729" y="0"/>
                </a:lnTo>
              </a:path>
            </a:pathLst>
          </a:custGeom>
          <a:ln w="15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38973" y="3870187"/>
            <a:ext cx="83316" cy="136090"/>
          </a:xfrm>
          <a:custGeom>
            <a:avLst/>
            <a:gdLst/>
            <a:ahLst/>
            <a:cxnLst/>
            <a:rect l="l" t="t" r="r" b="b"/>
            <a:pathLst>
              <a:path w="30480" h="65405">
                <a:moveTo>
                  <a:pt x="0" y="0"/>
                </a:moveTo>
                <a:lnTo>
                  <a:pt x="4744" y="9900"/>
                </a:lnTo>
                <a:lnTo>
                  <a:pt x="13664" y="19991"/>
                </a:lnTo>
                <a:lnTo>
                  <a:pt x="23344" y="28183"/>
                </a:lnTo>
                <a:lnTo>
                  <a:pt x="30366" y="32390"/>
                </a:lnTo>
                <a:lnTo>
                  <a:pt x="23344" y="36597"/>
                </a:lnTo>
                <a:lnTo>
                  <a:pt x="13664" y="44790"/>
                </a:lnTo>
                <a:lnTo>
                  <a:pt x="4744" y="54880"/>
                </a:lnTo>
                <a:lnTo>
                  <a:pt x="0" y="64781"/>
                </a:lnTo>
              </a:path>
            </a:pathLst>
          </a:custGeom>
          <a:ln w="12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98765" y="1697033"/>
            <a:ext cx="397944" cy="3762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62303" y="1563354"/>
            <a:ext cx="708185" cy="556253"/>
          </a:xfrm>
          <a:custGeom>
            <a:avLst/>
            <a:gdLst/>
            <a:ahLst/>
            <a:cxnLst/>
            <a:rect l="l" t="t" r="r" b="b"/>
            <a:pathLst>
              <a:path w="259080" h="267334">
                <a:moveTo>
                  <a:pt x="138901" y="267173"/>
                </a:moveTo>
                <a:lnTo>
                  <a:pt x="177016" y="250350"/>
                </a:lnTo>
                <a:lnTo>
                  <a:pt x="229855" y="209753"/>
                </a:lnTo>
                <a:lnTo>
                  <a:pt x="255199" y="163515"/>
                </a:lnTo>
                <a:lnTo>
                  <a:pt x="258946" y="139640"/>
                </a:lnTo>
                <a:lnTo>
                  <a:pt x="257480" y="115986"/>
                </a:lnTo>
                <a:lnTo>
                  <a:pt x="241131" y="71519"/>
                </a:lnTo>
                <a:lnTo>
                  <a:pt x="210584" y="34464"/>
                </a:lnTo>
                <a:lnTo>
                  <a:pt x="170270" y="9174"/>
                </a:lnTo>
                <a:lnTo>
                  <a:pt x="124623" y="0"/>
                </a:lnTo>
                <a:lnTo>
                  <a:pt x="101184" y="2815"/>
                </a:lnTo>
                <a:lnTo>
                  <a:pt x="78074" y="11292"/>
                </a:lnTo>
                <a:lnTo>
                  <a:pt x="55846" y="25973"/>
                </a:lnTo>
                <a:lnTo>
                  <a:pt x="35055" y="47403"/>
                </a:lnTo>
                <a:lnTo>
                  <a:pt x="16255" y="76125"/>
                </a:lnTo>
                <a:lnTo>
                  <a:pt x="0" y="112684"/>
                </a:lnTo>
              </a:path>
            </a:pathLst>
          </a:custGeom>
          <a:ln w="15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01736" y="1727181"/>
            <a:ext cx="166632" cy="83240"/>
          </a:xfrm>
          <a:custGeom>
            <a:avLst/>
            <a:gdLst/>
            <a:ahLst/>
            <a:cxnLst/>
            <a:rect l="l" t="t" r="r" b="b"/>
            <a:pathLst>
              <a:path w="60960" h="40005">
                <a:moveTo>
                  <a:pt x="60952" y="22183"/>
                </a:moveTo>
                <a:lnTo>
                  <a:pt x="50012" y="23257"/>
                </a:lnTo>
                <a:lnTo>
                  <a:pt x="37463" y="28195"/>
                </a:lnTo>
                <a:lnTo>
                  <a:pt x="26440" y="34496"/>
                </a:lnTo>
                <a:lnTo>
                  <a:pt x="20077" y="39663"/>
                </a:lnTo>
                <a:lnTo>
                  <a:pt x="18524" y="31615"/>
                </a:lnTo>
                <a:lnTo>
                  <a:pt x="14130" y="19702"/>
                </a:lnTo>
                <a:lnTo>
                  <a:pt x="7690" y="7854"/>
                </a:lnTo>
                <a:lnTo>
                  <a:pt x="0" y="0"/>
                </a:lnTo>
              </a:path>
            </a:pathLst>
          </a:custGeom>
          <a:ln w="121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383297" y="2752826"/>
            <a:ext cx="1142126" cy="1768589"/>
          </a:xfrm>
          <a:prstGeom prst="rect">
            <a:avLst/>
          </a:prstGeom>
        </p:spPr>
        <p:txBody>
          <a:bodyPr vert="horz" wrap="square" lIns="0" tIns="42065" rIns="0" bIns="0" rtlCol="0">
            <a:spAutoFit/>
          </a:bodyPr>
          <a:lstStyle/>
          <a:p>
            <a:pPr marL="31159">
              <a:spcBef>
                <a:spcPts val="331"/>
              </a:spcBef>
            </a:pPr>
            <a:r>
              <a:rPr sz="3400" i="1" spc="74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700" spc="108" baseline="-11111" dirty="0">
                <a:solidFill>
                  <a:srgbClr val="FF0000"/>
                </a:solidFill>
                <a:latin typeface="Garamond"/>
                <a:cs typeface="Garamond"/>
              </a:rPr>
              <a:t>1</a:t>
            </a:r>
            <a:r>
              <a:rPr sz="3400" i="1" spc="74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3400" i="1" spc="-47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400" i="1" spc="2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700" spc="37" baseline="-11111" dirty="0">
                <a:solidFill>
                  <a:srgbClr val="FF0000"/>
                </a:solidFill>
                <a:latin typeface="Garamond"/>
                <a:cs typeface="Garamond"/>
              </a:rPr>
              <a:t>2</a:t>
            </a:r>
            <a:endParaRPr sz="3700" baseline="-11111">
              <a:latin typeface="Garamond"/>
              <a:cs typeface="Garamond"/>
            </a:endParaRPr>
          </a:p>
          <a:p>
            <a:pPr marL="110616">
              <a:spcBef>
                <a:spcPts val="2785"/>
              </a:spcBef>
            </a:pPr>
            <a:r>
              <a:rPr sz="2700" i="1" spc="159" dirty="0">
                <a:latin typeface="Georgia"/>
                <a:cs typeface="Georgia"/>
              </a:rPr>
              <a:t>x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45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1</a:t>
            </a:r>
            <a:endParaRPr sz="2700">
              <a:latin typeface="Garamond"/>
              <a:cs typeface="Garamond"/>
            </a:endParaRPr>
          </a:p>
          <a:p>
            <a:pPr marL="118406">
              <a:spcBef>
                <a:spcPts val="86"/>
              </a:spcBef>
            </a:pPr>
            <a:r>
              <a:rPr sz="2700" i="1" spc="-209" dirty="0">
                <a:latin typeface="Georgia"/>
                <a:cs typeface="Georgia"/>
              </a:rPr>
              <a:t>y 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09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0</a:t>
            </a:r>
            <a:endParaRPr sz="2700">
              <a:latin typeface="Garamond"/>
              <a:cs typeface="Garamond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298634" y="4235974"/>
            <a:ext cx="1805184" cy="565696"/>
          </a:xfrm>
          <a:prstGeom prst="rect">
            <a:avLst/>
          </a:prstGeom>
        </p:spPr>
        <p:txBody>
          <a:bodyPr vert="horz" wrap="square" lIns="0" tIns="42065" rIns="0" bIns="0" rtlCol="0">
            <a:spAutoFit/>
          </a:bodyPr>
          <a:lstStyle/>
          <a:p>
            <a:pPr marL="31159">
              <a:spcBef>
                <a:spcPts val="331"/>
              </a:spcBef>
            </a:pPr>
            <a:r>
              <a:rPr sz="3400" spc="-37" dirty="0">
                <a:solidFill>
                  <a:srgbClr val="FF0000"/>
                </a:solidFill>
                <a:latin typeface="Lucida Sans Unicode"/>
                <a:cs typeface="Lucida Sans Unicode"/>
              </a:rPr>
              <a:t>¬</a:t>
            </a:r>
            <a:r>
              <a:rPr sz="3400" i="1" spc="-37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700" spc="-54" baseline="-11111" dirty="0">
                <a:solidFill>
                  <a:srgbClr val="FF0000"/>
                </a:solidFill>
                <a:latin typeface="Garamond"/>
                <a:cs typeface="Garamond"/>
              </a:rPr>
              <a:t>1</a:t>
            </a:r>
            <a:r>
              <a:rPr sz="3400" i="1" spc="-37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3400" i="1" spc="-39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400" spc="-110" dirty="0">
                <a:solidFill>
                  <a:srgbClr val="FF0000"/>
                </a:solidFill>
                <a:latin typeface="Lucida Sans Unicode"/>
                <a:cs typeface="Lucida Sans Unicode"/>
              </a:rPr>
              <a:t>¬</a:t>
            </a:r>
            <a:r>
              <a:rPr sz="3400" i="1" spc="-1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700" spc="-164" baseline="-11111" dirty="0">
                <a:solidFill>
                  <a:srgbClr val="FF0000"/>
                </a:solidFill>
                <a:latin typeface="Garamond"/>
                <a:cs typeface="Garamond"/>
              </a:rPr>
              <a:t>2</a:t>
            </a:r>
            <a:endParaRPr sz="3700" baseline="-11111">
              <a:latin typeface="Garamond"/>
              <a:cs typeface="Garamond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82191" y="2588039"/>
            <a:ext cx="3638141" cy="565696"/>
          </a:xfrm>
          <a:prstGeom prst="rect">
            <a:avLst/>
          </a:prstGeom>
        </p:spPr>
        <p:txBody>
          <a:bodyPr vert="horz" wrap="square" lIns="0" tIns="42065" rIns="0" bIns="0" rtlCol="0">
            <a:spAutoFit/>
          </a:bodyPr>
          <a:lstStyle/>
          <a:p>
            <a:pPr marL="31159">
              <a:spcBef>
                <a:spcPts val="331"/>
              </a:spcBef>
              <a:tabLst>
                <a:tab pos="1973951" algn="l"/>
              </a:tabLst>
            </a:pPr>
            <a:r>
              <a:rPr sz="3400" i="1" spc="74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700" spc="108" baseline="-11111" dirty="0">
                <a:solidFill>
                  <a:srgbClr val="FF0000"/>
                </a:solidFill>
                <a:latin typeface="Garamond"/>
                <a:cs typeface="Garamond"/>
              </a:rPr>
              <a:t>1</a:t>
            </a:r>
            <a:r>
              <a:rPr sz="3400" i="1" spc="74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3400" i="1" spc="-2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400" spc="-110" dirty="0">
                <a:solidFill>
                  <a:srgbClr val="FF0000"/>
                </a:solidFill>
                <a:latin typeface="Lucida Sans Unicode"/>
                <a:cs typeface="Lucida Sans Unicode"/>
              </a:rPr>
              <a:t>¬</a:t>
            </a:r>
            <a:r>
              <a:rPr sz="3400" i="1" spc="-1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700" spc="-164" baseline="-11111" dirty="0">
                <a:solidFill>
                  <a:srgbClr val="FF0000"/>
                </a:solidFill>
                <a:latin typeface="Garamond"/>
                <a:cs typeface="Garamond"/>
              </a:rPr>
              <a:t>2	</a:t>
            </a:r>
            <a:r>
              <a:rPr sz="3400" spc="-37" dirty="0">
                <a:solidFill>
                  <a:srgbClr val="FF0000"/>
                </a:solidFill>
                <a:latin typeface="Lucida Sans Unicode"/>
                <a:cs typeface="Lucida Sans Unicode"/>
              </a:rPr>
              <a:t>¬</a:t>
            </a:r>
            <a:r>
              <a:rPr sz="3400" i="1" spc="-37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700" spc="-54" baseline="-11111" dirty="0">
                <a:solidFill>
                  <a:srgbClr val="FF0000"/>
                </a:solidFill>
                <a:latin typeface="Garamond"/>
                <a:cs typeface="Garamond"/>
              </a:rPr>
              <a:t>1</a:t>
            </a:r>
            <a:r>
              <a:rPr sz="3400" i="1" spc="-37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3400" i="1" spc="-4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400" i="1" spc="2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700" spc="37" baseline="-11111" dirty="0">
                <a:solidFill>
                  <a:srgbClr val="FF0000"/>
                </a:solidFill>
                <a:latin typeface="Garamond"/>
                <a:cs typeface="Garamond"/>
              </a:rPr>
              <a:t>2</a:t>
            </a:r>
            <a:endParaRPr sz="3700" baseline="-11111">
              <a:latin typeface="Garamond"/>
              <a:cs typeface="Garamond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230254" y="3113604"/>
            <a:ext cx="786297" cy="0"/>
          </a:xfrm>
          <a:custGeom>
            <a:avLst/>
            <a:gdLst/>
            <a:ahLst/>
            <a:cxnLst/>
            <a:rect l="l" t="t" r="r" b="b"/>
            <a:pathLst>
              <a:path w="287655">
                <a:moveTo>
                  <a:pt x="0" y="0"/>
                </a:moveTo>
                <a:lnTo>
                  <a:pt x="287154" y="0"/>
                </a:lnTo>
              </a:path>
            </a:pathLst>
          </a:custGeom>
          <a:ln w="43198">
            <a:solidFill>
              <a:srgbClr val="1F4A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832621" y="2940302"/>
            <a:ext cx="263624" cy="3466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719946" y="1786735"/>
            <a:ext cx="649454" cy="3466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19946" y="3434695"/>
            <a:ext cx="649454" cy="3466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371407" y="1292970"/>
            <a:ext cx="1041452" cy="832398"/>
          </a:xfrm>
          <a:custGeom>
            <a:avLst/>
            <a:gdLst/>
            <a:ahLst/>
            <a:cxnLst/>
            <a:rect l="l" t="t" r="r" b="b"/>
            <a:pathLst>
              <a:path w="381000" h="400050">
                <a:moveTo>
                  <a:pt x="148243" y="399785"/>
                </a:moveTo>
                <a:lnTo>
                  <a:pt x="190453" y="382827"/>
                </a:lnTo>
                <a:lnTo>
                  <a:pt x="227897" y="364578"/>
                </a:lnTo>
                <a:lnTo>
                  <a:pt x="260761" y="345219"/>
                </a:lnTo>
                <a:lnTo>
                  <a:pt x="313485" y="303885"/>
                </a:lnTo>
                <a:lnTo>
                  <a:pt x="350105" y="260262"/>
                </a:lnTo>
                <a:lnTo>
                  <a:pt x="372100" y="215785"/>
                </a:lnTo>
                <a:lnTo>
                  <a:pt x="380948" y="171892"/>
                </a:lnTo>
                <a:lnTo>
                  <a:pt x="380904" y="150613"/>
                </a:lnTo>
                <a:lnTo>
                  <a:pt x="372804" y="110289"/>
                </a:lnTo>
                <a:lnTo>
                  <a:pt x="355256" y="74138"/>
                </a:lnTo>
                <a:lnTo>
                  <a:pt x="329736" y="43597"/>
                </a:lnTo>
                <a:lnTo>
                  <a:pt x="297726" y="20103"/>
                </a:lnTo>
                <a:lnTo>
                  <a:pt x="260702" y="5092"/>
                </a:lnTo>
                <a:lnTo>
                  <a:pt x="220144" y="0"/>
                </a:lnTo>
                <a:lnTo>
                  <a:pt x="199003" y="1622"/>
                </a:lnTo>
                <a:lnTo>
                  <a:pt x="155917" y="14102"/>
                </a:lnTo>
                <a:lnTo>
                  <a:pt x="112996" y="40091"/>
                </a:lnTo>
                <a:lnTo>
                  <a:pt x="71716" y="81027"/>
                </a:lnTo>
                <a:lnTo>
                  <a:pt x="33558" y="138345"/>
                </a:lnTo>
                <a:lnTo>
                  <a:pt x="16111" y="173597"/>
                </a:lnTo>
                <a:lnTo>
                  <a:pt x="0" y="213482"/>
                </a:lnTo>
              </a:path>
            </a:pathLst>
          </a:custGeom>
          <a:ln w="43198">
            <a:solidFill>
              <a:srgbClr val="1F4A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200689" y="1557212"/>
            <a:ext cx="434127" cy="2401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536332" y="2940926"/>
            <a:ext cx="1041452" cy="832398"/>
          </a:xfrm>
          <a:custGeom>
            <a:avLst/>
            <a:gdLst/>
            <a:ahLst/>
            <a:cxnLst/>
            <a:rect l="l" t="t" r="r" b="b"/>
            <a:pathLst>
              <a:path w="381000" h="400050">
                <a:moveTo>
                  <a:pt x="148247" y="399787"/>
                </a:moveTo>
                <a:lnTo>
                  <a:pt x="190456" y="382829"/>
                </a:lnTo>
                <a:lnTo>
                  <a:pt x="227901" y="364580"/>
                </a:lnTo>
                <a:lnTo>
                  <a:pt x="260764" y="345220"/>
                </a:lnTo>
                <a:lnTo>
                  <a:pt x="313489" y="303886"/>
                </a:lnTo>
                <a:lnTo>
                  <a:pt x="350109" y="260263"/>
                </a:lnTo>
                <a:lnTo>
                  <a:pt x="372103" y="215786"/>
                </a:lnTo>
                <a:lnTo>
                  <a:pt x="380950" y="171893"/>
                </a:lnTo>
                <a:lnTo>
                  <a:pt x="380906" y="150614"/>
                </a:lnTo>
                <a:lnTo>
                  <a:pt x="372807" y="110289"/>
                </a:lnTo>
                <a:lnTo>
                  <a:pt x="355258" y="74138"/>
                </a:lnTo>
                <a:lnTo>
                  <a:pt x="329738" y="43597"/>
                </a:lnTo>
                <a:lnTo>
                  <a:pt x="297727" y="20103"/>
                </a:lnTo>
                <a:lnTo>
                  <a:pt x="260703" y="5091"/>
                </a:lnTo>
                <a:lnTo>
                  <a:pt x="220145" y="0"/>
                </a:lnTo>
                <a:lnTo>
                  <a:pt x="199003" y="1622"/>
                </a:lnTo>
                <a:lnTo>
                  <a:pt x="155918" y="14102"/>
                </a:lnTo>
                <a:lnTo>
                  <a:pt x="112996" y="40092"/>
                </a:lnTo>
                <a:lnTo>
                  <a:pt x="71716" y="81028"/>
                </a:lnTo>
                <a:lnTo>
                  <a:pt x="33558" y="138347"/>
                </a:lnTo>
                <a:lnTo>
                  <a:pt x="16111" y="173599"/>
                </a:lnTo>
                <a:lnTo>
                  <a:pt x="0" y="213485"/>
                </a:lnTo>
              </a:path>
            </a:pathLst>
          </a:custGeom>
          <a:ln w="43198">
            <a:solidFill>
              <a:srgbClr val="1F4A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365617" y="3205174"/>
            <a:ext cx="434127" cy="2401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4"/>
          <p:cNvSpPr txBox="1"/>
          <p:nvPr/>
        </p:nvSpPr>
        <p:spPr>
          <a:xfrm>
            <a:off x="949318" y="5539801"/>
            <a:ext cx="5942815" cy="1346627"/>
          </a:xfrm>
          <a:prstGeom prst="rect">
            <a:avLst/>
          </a:prstGeom>
        </p:spPr>
        <p:txBody>
          <a:bodyPr vert="horz" wrap="square" lIns="0" tIns="28044" rIns="0" bIns="0" rtlCol="0">
            <a:spAutoFit/>
          </a:bodyPr>
          <a:lstStyle/>
          <a:p>
            <a:pPr marL="31159">
              <a:spcBef>
                <a:spcPts val="221"/>
              </a:spcBef>
            </a:pPr>
            <a:r>
              <a:rPr sz="2800" b="1" spc="-12" dirty="0">
                <a:latin typeface="Arial Narrow" pitchFamily="34" charset="0"/>
                <a:cs typeface="Arial"/>
              </a:rPr>
              <a:t>Property:</a:t>
            </a:r>
            <a:endParaRPr sz="2800" b="1" dirty="0">
              <a:latin typeface="Arial Narrow" pitchFamily="34" charset="0"/>
              <a:cs typeface="Arial"/>
            </a:endParaRPr>
          </a:p>
          <a:p>
            <a:pPr marL="710435">
              <a:spcBef>
                <a:spcPts val="86"/>
              </a:spcBef>
            </a:pPr>
            <a:r>
              <a:rPr sz="2800" b="1" spc="159" dirty="0">
                <a:latin typeface="Arial Narrow" pitchFamily="34" charset="0"/>
                <a:cs typeface="Georgia"/>
              </a:rPr>
              <a:t>x </a:t>
            </a:r>
            <a:r>
              <a:rPr sz="2800" b="1" spc="331" dirty="0">
                <a:latin typeface="Arial Narrow" pitchFamily="34" charset="0"/>
                <a:cs typeface="Georgia"/>
              </a:rPr>
              <a:t>&gt; </a:t>
            </a:r>
            <a:r>
              <a:rPr sz="2800" b="1" spc="-209" dirty="0">
                <a:latin typeface="Arial Narrow" pitchFamily="34" charset="0"/>
                <a:cs typeface="Georgia"/>
              </a:rPr>
              <a:t>y </a:t>
            </a:r>
            <a:r>
              <a:rPr lang="en-US" sz="2800" b="1" spc="-209" dirty="0" smtClean="0">
                <a:latin typeface="Arial Narrow" pitchFamily="34" charset="0"/>
                <a:cs typeface="Georgia"/>
              </a:rPr>
              <a:t>    </a:t>
            </a:r>
            <a:r>
              <a:rPr sz="2800" b="1" spc="-368" dirty="0" smtClean="0">
                <a:latin typeface="Arial Narrow" pitchFamily="34" charset="0"/>
                <a:cs typeface="Lucida Sans Unicode"/>
              </a:rPr>
              <a:t>∨</a:t>
            </a:r>
            <a:r>
              <a:rPr lang="en-US" sz="2800" b="1" spc="-368" dirty="0" smtClean="0">
                <a:latin typeface="Arial Narrow" pitchFamily="34" charset="0"/>
                <a:cs typeface="Lucida Sans Unicode"/>
              </a:rPr>
              <a:t>   </a:t>
            </a:r>
            <a:r>
              <a:rPr sz="2800" b="1" spc="-368" dirty="0" smtClean="0">
                <a:latin typeface="Arial Narrow" pitchFamily="34" charset="0"/>
                <a:cs typeface="Lucida Sans Unicode"/>
              </a:rPr>
              <a:t> </a:t>
            </a:r>
            <a:r>
              <a:rPr lang="en-US" sz="2800" b="1" spc="-368" dirty="0" smtClean="0">
                <a:latin typeface="Arial Narrow" pitchFamily="34" charset="0"/>
                <a:cs typeface="Lucida Sans Unicode"/>
              </a:rPr>
              <a:t>   </a:t>
            </a:r>
            <a:r>
              <a:rPr lang="en-US" sz="2800" b="1" spc="-209" dirty="0" smtClean="0">
                <a:latin typeface="Arial Narrow" pitchFamily="34" charset="0"/>
                <a:cs typeface="Lucida Sans Unicode"/>
              </a:rPr>
              <a:t>y  !=  0	</a:t>
            </a:r>
            <a:r>
              <a:rPr lang="en-US" sz="2800" b="1" spc="-822" dirty="0" smtClean="0">
                <a:latin typeface="Arial Narrow" pitchFamily="34" charset="0"/>
                <a:cs typeface="Garamond"/>
              </a:rPr>
              <a:t> </a:t>
            </a:r>
            <a:r>
              <a:rPr lang="en-US" sz="2800" b="1" spc="-86" dirty="0" smtClean="0">
                <a:latin typeface="Arial Narrow" pitchFamily="34" charset="0"/>
                <a:cs typeface="Lucida Sans Unicode"/>
              </a:rPr>
              <a:t>⇐⇒	</a:t>
            </a:r>
            <a:r>
              <a:rPr lang="en-US" sz="2800" b="1" spc="-135" dirty="0" smtClean="0">
                <a:latin typeface="Arial Narrow" pitchFamily="34" charset="0"/>
                <a:cs typeface="Georgia"/>
              </a:rPr>
              <a:t>p</a:t>
            </a:r>
            <a:r>
              <a:rPr lang="en-US" sz="2800" b="1" spc="-201" baseline="-10416" dirty="0" smtClean="0">
                <a:latin typeface="Arial Narrow" pitchFamily="34" charset="0"/>
                <a:cs typeface="Tahoma"/>
              </a:rPr>
              <a:t>1  </a:t>
            </a:r>
            <a:r>
              <a:rPr lang="en-US" sz="2800" b="1" spc="-368" dirty="0" smtClean="0">
                <a:latin typeface="Arial Narrow" pitchFamily="34" charset="0"/>
                <a:cs typeface="Lucida Sans Unicode"/>
              </a:rPr>
              <a:t>∨</a:t>
            </a:r>
            <a:r>
              <a:rPr lang="en-US" sz="2800" b="1" spc="-209" dirty="0" smtClean="0">
                <a:latin typeface="Arial Narrow" pitchFamily="34" charset="0"/>
                <a:cs typeface="Lucida Sans Unicode"/>
              </a:rPr>
              <a:t>  ¬ </a:t>
            </a:r>
            <a:r>
              <a:rPr lang="en-US" sz="2800" b="1" spc="-209" dirty="0" smtClean="0">
                <a:latin typeface="Arial Narrow" pitchFamily="34" charset="0"/>
                <a:cs typeface="Georgia"/>
              </a:rPr>
              <a:t>p</a:t>
            </a:r>
            <a:r>
              <a:rPr lang="en-US" sz="2800" b="1" spc="-312" baseline="-10416" dirty="0" smtClean="0">
                <a:latin typeface="Arial Narrow" pitchFamily="34" charset="0"/>
                <a:cs typeface="Tahoma"/>
              </a:rPr>
              <a:t>2</a:t>
            </a:r>
            <a:endParaRPr lang="en-US" sz="2800" b="1" baseline="-10416" dirty="0">
              <a:latin typeface="Arial Narrow" pitchFamily="34" charset="0"/>
              <a:cs typeface="Tahoma"/>
            </a:endParaRPr>
          </a:p>
          <a:p>
            <a:pPr marL="710435">
              <a:spcBef>
                <a:spcPts val="86"/>
              </a:spcBef>
            </a:pPr>
            <a:endParaRPr sz="2800" b="1" dirty="0">
              <a:latin typeface="Arial Narrow" pitchFamily="34" charset="0"/>
              <a:cs typeface="Garamond"/>
            </a:endParaRPr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7029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5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49" dirty="0"/>
              <a:t>Let’s </a:t>
            </a:r>
            <a:r>
              <a:rPr lang="en-US" spc="-12" dirty="0"/>
              <a:t>try a</a:t>
            </a:r>
            <a:r>
              <a:rPr lang="en-US" spc="-86" dirty="0"/>
              <a:t> </a:t>
            </a:r>
            <a:r>
              <a:rPr lang="en-US" spc="-12" dirty="0"/>
              <a:t>Property</a:t>
            </a:r>
            <a:endParaRPr lang="en-US" dirty="0"/>
          </a:p>
        </p:txBody>
      </p:sp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7" y="864178"/>
            <a:ext cx="7467600" cy="4412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object 44"/>
          <p:cNvSpPr txBox="1"/>
          <p:nvPr/>
        </p:nvSpPr>
        <p:spPr>
          <a:xfrm>
            <a:off x="949318" y="5539801"/>
            <a:ext cx="5942815" cy="1346627"/>
          </a:xfrm>
          <a:prstGeom prst="rect">
            <a:avLst/>
          </a:prstGeom>
        </p:spPr>
        <p:txBody>
          <a:bodyPr vert="horz" wrap="square" lIns="0" tIns="28044" rIns="0" bIns="0" rtlCol="0">
            <a:spAutoFit/>
          </a:bodyPr>
          <a:lstStyle/>
          <a:p>
            <a:pPr marL="31159">
              <a:spcBef>
                <a:spcPts val="221"/>
              </a:spcBef>
            </a:pPr>
            <a:r>
              <a:rPr sz="2800" b="1" spc="-12" dirty="0">
                <a:latin typeface="Arial Narrow" pitchFamily="34" charset="0"/>
                <a:cs typeface="Arial"/>
              </a:rPr>
              <a:t>Property:</a:t>
            </a:r>
            <a:endParaRPr sz="2800" b="1" dirty="0">
              <a:latin typeface="Arial Narrow" pitchFamily="34" charset="0"/>
              <a:cs typeface="Arial"/>
            </a:endParaRPr>
          </a:p>
          <a:p>
            <a:pPr marL="710435">
              <a:spcBef>
                <a:spcPts val="86"/>
              </a:spcBef>
            </a:pPr>
            <a:r>
              <a:rPr sz="2800" b="1" spc="159" dirty="0">
                <a:latin typeface="Arial Narrow" pitchFamily="34" charset="0"/>
                <a:cs typeface="Georgia"/>
              </a:rPr>
              <a:t>x </a:t>
            </a:r>
            <a:r>
              <a:rPr sz="2800" b="1" spc="331" dirty="0">
                <a:latin typeface="Arial Narrow" pitchFamily="34" charset="0"/>
                <a:cs typeface="Georgia"/>
              </a:rPr>
              <a:t>&gt; </a:t>
            </a:r>
            <a:r>
              <a:rPr sz="2800" b="1" spc="-209" dirty="0">
                <a:latin typeface="Arial Narrow" pitchFamily="34" charset="0"/>
                <a:cs typeface="Georgia"/>
              </a:rPr>
              <a:t>y </a:t>
            </a:r>
            <a:r>
              <a:rPr lang="en-US" sz="2800" b="1" spc="-209" dirty="0" smtClean="0">
                <a:latin typeface="Arial Narrow" pitchFamily="34" charset="0"/>
                <a:cs typeface="Georgia"/>
              </a:rPr>
              <a:t>    </a:t>
            </a:r>
            <a:r>
              <a:rPr sz="2800" b="1" spc="-368" dirty="0" smtClean="0">
                <a:latin typeface="Arial Narrow" pitchFamily="34" charset="0"/>
                <a:cs typeface="Lucida Sans Unicode"/>
              </a:rPr>
              <a:t>∨</a:t>
            </a:r>
            <a:r>
              <a:rPr lang="en-US" sz="2800" b="1" spc="-368" dirty="0" smtClean="0">
                <a:latin typeface="Arial Narrow" pitchFamily="34" charset="0"/>
                <a:cs typeface="Lucida Sans Unicode"/>
              </a:rPr>
              <a:t>   </a:t>
            </a:r>
            <a:r>
              <a:rPr sz="2800" b="1" spc="-368" dirty="0" smtClean="0">
                <a:latin typeface="Arial Narrow" pitchFamily="34" charset="0"/>
                <a:cs typeface="Lucida Sans Unicode"/>
              </a:rPr>
              <a:t> </a:t>
            </a:r>
            <a:r>
              <a:rPr lang="en-US" sz="2800" b="1" spc="-368" dirty="0" smtClean="0">
                <a:latin typeface="Arial Narrow" pitchFamily="34" charset="0"/>
                <a:cs typeface="Lucida Sans Unicode"/>
              </a:rPr>
              <a:t>   </a:t>
            </a:r>
            <a:r>
              <a:rPr lang="en-US" sz="2800" b="1" spc="-209" dirty="0" smtClean="0">
                <a:latin typeface="Arial Narrow" pitchFamily="34" charset="0"/>
                <a:cs typeface="Lucida Sans Unicode"/>
              </a:rPr>
              <a:t>y  !=  0	</a:t>
            </a:r>
            <a:r>
              <a:rPr lang="en-US" sz="2800" b="1" spc="-822" dirty="0" smtClean="0">
                <a:latin typeface="Arial Narrow" pitchFamily="34" charset="0"/>
                <a:cs typeface="Garamond"/>
              </a:rPr>
              <a:t> </a:t>
            </a:r>
            <a:r>
              <a:rPr lang="en-US" sz="2800" b="1" spc="-86" dirty="0" smtClean="0">
                <a:latin typeface="Arial Narrow" pitchFamily="34" charset="0"/>
                <a:cs typeface="Lucida Sans Unicode"/>
              </a:rPr>
              <a:t>⇐⇒	</a:t>
            </a:r>
            <a:r>
              <a:rPr lang="en-US" sz="2800" b="1" spc="-135" dirty="0" smtClean="0">
                <a:latin typeface="Arial Narrow" pitchFamily="34" charset="0"/>
                <a:cs typeface="Georgia"/>
              </a:rPr>
              <a:t>p</a:t>
            </a:r>
            <a:r>
              <a:rPr lang="en-US" sz="2800" b="1" spc="-201" baseline="-10416" dirty="0" smtClean="0">
                <a:latin typeface="Arial Narrow" pitchFamily="34" charset="0"/>
                <a:cs typeface="Tahoma"/>
              </a:rPr>
              <a:t>1 </a:t>
            </a:r>
            <a:r>
              <a:rPr lang="en-US" sz="2800" b="1" spc="-368" dirty="0">
                <a:latin typeface="Arial Narrow" pitchFamily="34" charset="0"/>
                <a:cs typeface="Lucida Sans Unicode"/>
              </a:rPr>
              <a:t>∨</a:t>
            </a:r>
            <a:r>
              <a:rPr lang="en-US" sz="2800" b="1" spc="-209" dirty="0">
                <a:latin typeface="Arial Narrow" pitchFamily="34" charset="0"/>
                <a:cs typeface="Lucida Sans Unicode"/>
              </a:rPr>
              <a:t> ¬</a:t>
            </a:r>
            <a:r>
              <a:rPr lang="en-US" sz="2800" b="1" spc="-209" dirty="0">
                <a:latin typeface="Arial Narrow" pitchFamily="34" charset="0"/>
                <a:cs typeface="Georgia"/>
              </a:rPr>
              <a:t>p</a:t>
            </a:r>
            <a:r>
              <a:rPr lang="en-US" sz="2800" b="1" spc="-312" baseline="-10416" dirty="0">
                <a:latin typeface="Arial Narrow" pitchFamily="34" charset="0"/>
                <a:cs typeface="Tahoma"/>
              </a:rPr>
              <a:t>2</a:t>
            </a:r>
            <a:endParaRPr lang="en-US" sz="2800" b="1" baseline="-10416" dirty="0">
              <a:latin typeface="Arial Narrow" pitchFamily="34" charset="0"/>
              <a:cs typeface="Tahoma"/>
            </a:endParaRPr>
          </a:p>
          <a:p>
            <a:pPr marL="710435">
              <a:spcBef>
                <a:spcPts val="86"/>
              </a:spcBef>
            </a:pPr>
            <a:endParaRPr sz="2800" b="1" dirty="0">
              <a:latin typeface="Arial Narrow" pitchFamily="34" charset="0"/>
              <a:cs typeface="Garamond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832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601" rIns="0" bIns="0" rtlCol="0">
            <a:spAutoFit/>
          </a:bodyPr>
          <a:lstStyle/>
          <a:p>
            <a:pPr marL="31159">
              <a:spcBef>
                <a:spcPts val="233"/>
              </a:spcBef>
            </a:pPr>
            <a:r>
              <a:rPr spc="-12" dirty="0"/>
              <a:t>Another</a:t>
            </a:r>
            <a:r>
              <a:rPr spc="-135" dirty="0"/>
              <a:t> </a:t>
            </a:r>
            <a:r>
              <a:rPr spc="-12" dirty="0"/>
              <a:t>Property</a:t>
            </a:r>
          </a:p>
        </p:txBody>
      </p:sp>
      <p:sp>
        <p:nvSpPr>
          <p:cNvPr id="3" name="object 3"/>
          <p:cNvSpPr/>
          <p:nvPr/>
        </p:nvSpPr>
        <p:spPr>
          <a:xfrm>
            <a:off x="3096244" y="1665700"/>
            <a:ext cx="1732283" cy="2967564"/>
          </a:xfrm>
          <a:custGeom>
            <a:avLst/>
            <a:gdLst/>
            <a:ahLst/>
            <a:cxnLst/>
            <a:rect l="l" t="t" r="r" b="b"/>
            <a:pathLst>
              <a:path w="633730" h="1426210">
                <a:moveTo>
                  <a:pt x="0" y="1425606"/>
                </a:moveTo>
                <a:lnTo>
                  <a:pt x="0" y="0"/>
                </a:lnTo>
                <a:lnTo>
                  <a:pt x="633597" y="0"/>
                </a:lnTo>
                <a:lnTo>
                  <a:pt x="633597" y="1425606"/>
                </a:lnTo>
                <a:lnTo>
                  <a:pt x="0" y="1425606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61177" y="3313660"/>
            <a:ext cx="3898504" cy="1318624"/>
          </a:xfrm>
          <a:custGeom>
            <a:avLst/>
            <a:gdLst/>
            <a:ahLst/>
            <a:cxnLst/>
            <a:rect l="l" t="t" r="r" b="b"/>
            <a:pathLst>
              <a:path w="1426210" h="633730">
                <a:moveTo>
                  <a:pt x="0" y="633597"/>
                </a:moveTo>
                <a:lnTo>
                  <a:pt x="0" y="0"/>
                </a:lnTo>
                <a:lnTo>
                  <a:pt x="1425611" y="0"/>
                </a:lnTo>
                <a:lnTo>
                  <a:pt x="1425611" y="633597"/>
                </a:lnTo>
                <a:lnTo>
                  <a:pt x="0" y="633597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61177" y="1665700"/>
            <a:ext cx="1732283" cy="1318624"/>
          </a:xfrm>
          <a:custGeom>
            <a:avLst/>
            <a:gdLst/>
            <a:ahLst/>
            <a:cxnLst/>
            <a:rect l="l" t="t" r="r" b="b"/>
            <a:pathLst>
              <a:path w="633730" h="633730">
                <a:moveTo>
                  <a:pt x="0" y="633597"/>
                </a:moveTo>
                <a:lnTo>
                  <a:pt x="0" y="0"/>
                </a:lnTo>
                <a:lnTo>
                  <a:pt x="633597" y="0"/>
                </a:lnTo>
                <a:lnTo>
                  <a:pt x="633597" y="633597"/>
                </a:lnTo>
                <a:lnTo>
                  <a:pt x="0" y="633597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26111" y="1665700"/>
            <a:ext cx="1732283" cy="1318624"/>
          </a:xfrm>
          <a:custGeom>
            <a:avLst/>
            <a:gdLst/>
            <a:ahLst/>
            <a:cxnLst/>
            <a:rect l="l" t="t" r="r" b="b"/>
            <a:pathLst>
              <a:path w="633729" h="633730">
                <a:moveTo>
                  <a:pt x="0" y="633597"/>
                </a:moveTo>
                <a:lnTo>
                  <a:pt x="0" y="0"/>
                </a:lnTo>
                <a:lnTo>
                  <a:pt x="633602" y="0"/>
                </a:lnTo>
                <a:lnTo>
                  <a:pt x="633602" y="633597"/>
                </a:lnTo>
                <a:lnTo>
                  <a:pt x="0" y="633597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22564" y="3485937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30" h="468630">
                <a:moveTo>
                  <a:pt x="234002" y="0"/>
                </a:moveTo>
                <a:lnTo>
                  <a:pt x="186842" y="4754"/>
                </a:lnTo>
                <a:lnTo>
                  <a:pt x="142917" y="18388"/>
                </a:lnTo>
                <a:lnTo>
                  <a:pt x="103168" y="39963"/>
                </a:lnTo>
                <a:lnTo>
                  <a:pt x="68537" y="68537"/>
                </a:lnTo>
                <a:lnTo>
                  <a:pt x="39963" y="103168"/>
                </a:lnTo>
                <a:lnTo>
                  <a:pt x="18388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88" y="325087"/>
                </a:lnTo>
                <a:lnTo>
                  <a:pt x="39963" y="364836"/>
                </a:lnTo>
                <a:lnTo>
                  <a:pt x="68537" y="399468"/>
                </a:lnTo>
                <a:lnTo>
                  <a:pt x="103168" y="428041"/>
                </a:lnTo>
                <a:lnTo>
                  <a:pt x="142917" y="449616"/>
                </a:lnTo>
                <a:lnTo>
                  <a:pt x="186842" y="463251"/>
                </a:lnTo>
                <a:lnTo>
                  <a:pt x="234002" y="468005"/>
                </a:lnTo>
                <a:lnTo>
                  <a:pt x="281162" y="463251"/>
                </a:lnTo>
                <a:lnTo>
                  <a:pt x="325087" y="449616"/>
                </a:lnTo>
                <a:lnTo>
                  <a:pt x="364836" y="428041"/>
                </a:lnTo>
                <a:lnTo>
                  <a:pt x="399468" y="399468"/>
                </a:lnTo>
                <a:lnTo>
                  <a:pt x="428041" y="364836"/>
                </a:lnTo>
                <a:lnTo>
                  <a:pt x="449616" y="325087"/>
                </a:lnTo>
                <a:lnTo>
                  <a:pt x="463251" y="281162"/>
                </a:lnTo>
                <a:lnTo>
                  <a:pt x="468005" y="234002"/>
                </a:lnTo>
                <a:lnTo>
                  <a:pt x="463251" y="186842"/>
                </a:lnTo>
                <a:lnTo>
                  <a:pt x="449616" y="142917"/>
                </a:lnTo>
                <a:lnTo>
                  <a:pt x="428041" y="103168"/>
                </a:lnTo>
                <a:lnTo>
                  <a:pt x="399468" y="68537"/>
                </a:lnTo>
                <a:lnTo>
                  <a:pt x="364836" y="39963"/>
                </a:lnTo>
                <a:lnTo>
                  <a:pt x="325087" y="18388"/>
                </a:lnTo>
                <a:lnTo>
                  <a:pt x="281162" y="4754"/>
                </a:lnTo>
                <a:lnTo>
                  <a:pt x="234002" y="0"/>
                </a:lnTo>
                <a:close/>
              </a:path>
            </a:pathLst>
          </a:custGeom>
          <a:solidFill>
            <a:srgbClr val="FCE9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22564" y="3485937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30" h="468630">
                <a:moveTo>
                  <a:pt x="468005" y="234002"/>
                </a:moveTo>
                <a:lnTo>
                  <a:pt x="463251" y="186842"/>
                </a:lnTo>
                <a:lnTo>
                  <a:pt x="449616" y="142917"/>
                </a:lnTo>
                <a:lnTo>
                  <a:pt x="428041" y="103168"/>
                </a:lnTo>
                <a:lnTo>
                  <a:pt x="399468" y="68537"/>
                </a:lnTo>
                <a:lnTo>
                  <a:pt x="364836" y="39963"/>
                </a:lnTo>
                <a:lnTo>
                  <a:pt x="325087" y="18388"/>
                </a:lnTo>
                <a:lnTo>
                  <a:pt x="281162" y="4754"/>
                </a:lnTo>
                <a:lnTo>
                  <a:pt x="234002" y="0"/>
                </a:lnTo>
                <a:lnTo>
                  <a:pt x="186842" y="4754"/>
                </a:lnTo>
                <a:lnTo>
                  <a:pt x="142917" y="18388"/>
                </a:lnTo>
                <a:lnTo>
                  <a:pt x="103168" y="39963"/>
                </a:lnTo>
                <a:lnTo>
                  <a:pt x="68537" y="68537"/>
                </a:lnTo>
                <a:lnTo>
                  <a:pt x="39963" y="103168"/>
                </a:lnTo>
                <a:lnTo>
                  <a:pt x="18388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88" y="325087"/>
                </a:lnTo>
                <a:lnTo>
                  <a:pt x="39963" y="364836"/>
                </a:lnTo>
                <a:lnTo>
                  <a:pt x="68537" y="399468"/>
                </a:lnTo>
                <a:lnTo>
                  <a:pt x="103168" y="428041"/>
                </a:lnTo>
                <a:lnTo>
                  <a:pt x="142917" y="449616"/>
                </a:lnTo>
                <a:lnTo>
                  <a:pt x="186842" y="463251"/>
                </a:lnTo>
                <a:lnTo>
                  <a:pt x="234002" y="468005"/>
                </a:lnTo>
                <a:lnTo>
                  <a:pt x="281162" y="463251"/>
                </a:lnTo>
                <a:lnTo>
                  <a:pt x="325087" y="449616"/>
                </a:lnTo>
                <a:lnTo>
                  <a:pt x="364836" y="428041"/>
                </a:lnTo>
                <a:lnTo>
                  <a:pt x="399468" y="399468"/>
                </a:lnTo>
                <a:lnTo>
                  <a:pt x="428041" y="364836"/>
                </a:lnTo>
                <a:lnTo>
                  <a:pt x="449616" y="325087"/>
                </a:lnTo>
                <a:lnTo>
                  <a:pt x="463251" y="281162"/>
                </a:lnTo>
                <a:lnTo>
                  <a:pt x="468005" y="234002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87498" y="3485937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30" h="468630">
                <a:moveTo>
                  <a:pt x="234002" y="0"/>
                </a:moveTo>
                <a:lnTo>
                  <a:pt x="186842" y="4754"/>
                </a:lnTo>
                <a:lnTo>
                  <a:pt x="142917" y="18388"/>
                </a:lnTo>
                <a:lnTo>
                  <a:pt x="103168" y="39963"/>
                </a:lnTo>
                <a:lnTo>
                  <a:pt x="68537" y="68537"/>
                </a:lnTo>
                <a:lnTo>
                  <a:pt x="39963" y="103168"/>
                </a:lnTo>
                <a:lnTo>
                  <a:pt x="18388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88" y="325087"/>
                </a:lnTo>
                <a:lnTo>
                  <a:pt x="39963" y="364836"/>
                </a:lnTo>
                <a:lnTo>
                  <a:pt x="68537" y="399468"/>
                </a:lnTo>
                <a:lnTo>
                  <a:pt x="103168" y="428041"/>
                </a:lnTo>
                <a:lnTo>
                  <a:pt x="142917" y="449616"/>
                </a:lnTo>
                <a:lnTo>
                  <a:pt x="186842" y="463251"/>
                </a:lnTo>
                <a:lnTo>
                  <a:pt x="234002" y="468005"/>
                </a:lnTo>
                <a:lnTo>
                  <a:pt x="281162" y="463251"/>
                </a:lnTo>
                <a:lnTo>
                  <a:pt x="325087" y="449616"/>
                </a:lnTo>
                <a:lnTo>
                  <a:pt x="364836" y="428041"/>
                </a:lnTo>
                <a:lnTo>
                  <a:pt x="399468" y="399468"/>
                </a:lnTo>
                <a:lnTo>
                  <a:pt x="428041" y="364836"/>
                </a:lnTo>
                <a:lnTo>
                  <a:pt x="449616" y="325087"/>
                </a:lnTo>
                <a:lnTo>
                  <a:pt x="463251" y="281162"/>
                </a:lnTo>
                <a:lnTo>
                  <a:pt x="468005" y="234002"/>
                </a:lnTo>
                <a:lnTo>
                  <a:pt x="463251" y="186842"/>
                </a:lnTo>
                <a:lnTo>
                  <a:pt x="449616" y="142917"/>
                </a:lnTo>
                <a:lnTo>
                  <a:pt x="428041" y="103168"/>
                </a:lnTo>
                <a:lnTo>
                  <a:pt x="399468" y="68537"/>
                </a:lnTo>
                <a:lnTo>
                  <a:pt x="364836" y="39963"/>
                </a:lnTo>
                <a:lnTo>
                  <a:pt x="325087" y="18388"/>
                </a:lnTo>
                <a:lnTo>
                  <a:pt x="281162" y="4754"/>
                </a:lnTo>
                <a:lnTo>
                  <a:pt x="234002" y="0"/>
                </a:lnTo>
                <a:close/>
              </a:path>
            </a:pathLst>
          </a:custGeom>
          <a:solidFill>
            <a:srgbClr val="FCE9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7498" y="3485937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30" h="468630">
                <a:moveTo>
                  <a:pt x="468005" y="234002"/>
                </a:moveTo>
                <a:lnTo>
                  <a:pt x="463251" y="186842"/>
                </a:lnTo>
                <a:lnTo>
                  <a:pt x="449616" y="142917"/>
                </a:lnTo>
                <a:lnTo>
                  <a:pt x="428041" y="103168"/>
                </a:lnTo>
                <a:lnTo>
                  <a:pt x="399468" y="68537"/>
                </a:lnTo>
                <a:lnTo>
                  <a:pt x="364836" y="39963"/>
                </a:lnTo>
                <a:lnTo>
                  <a:pt x="325087" y="18388"/>
                </a:lnTo>
                <a:lnTo>
                  <a:pt x="281162" y="4754"/>
                </a:lnTo>
                <a:lnTo>
                  <a:pt x="234002" y="0"/>
                </a:lnTo>
                <a:lnTo>
                  <a:pt x="186842" y="4754"/>
                </a:lnTo>
                <a:lnTo>
                  <a:pt x="142917" y="18388"/>
                </a:lnTo>
                <a:lnTo>
                  <a:pt x="103168" y="39963"/>
                </a:lnTo>
                <a:lnTo>
                  <a:pt x="68537" y="68537"/>
                </a:lnTo>
                <a:lnTo>
                  <a:pt x="39963" y="103168"/>
                </a:lnTo>
                <a:lnTo>
                  <a:pt x="18388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88" y="325087"/>
                </a:lnTo>
                <a:lnTo>
                  <a:pt x="39963" y="364836"/>
                </a:lnTo>
                <a:lnTo>
                  <a:pt x="68537" y="399468"/>
                </a:lnTo>
                <a:lnTo>
                  <a:pt x="103168" y="428041"/>
                </a:lnTo>
                <a:lnTo>
                  <a:pt x="142917" y="449616"/>
                </a:lnTo>
                <a:lnTo>
                  <a:pt x="186842" y="463251"/>
                </a:lnTo>
                <a:lnTo>
                  <a:pt x="234002" y="468005"/>
                </a:lnTo>
                <a:lnTo>
                  <a:pt x="281162" y="463251"/>
                </a:lnTo>
                <a:lnTo>
                  <a:pt x="325087" y="449616"/>
                </a:lnTo>
                <a:lnTo>
                  <a:pt x="364836" y="428041"/>
                </a:lnTo>
                <a:lnTo>
                  <a:pt x="399468" y="399468"/>
                </a:lnTo>
                <a:lnTo>
                  <a:pt x="428041" y="364836"/>
                </a:lnTo>
                <a:lnTo>
                  <a:pt x="449616" y="325087"/>
                </a:lnTo>
                <a:lnTo>
                  <a:pt x="463251" y="281162"/>
                </a:lnTo>
                <a:lnTo>
                  <a:pt x="468005" y="234002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637037" y="3544480"/>
            <a:ext cx="980701" cy="872139"/>
          </a:xfrm>
          <a:prstGeom prst="rect">
            <a:avLst/>
          </a:prstGeom>
        </p:spPr>
        <p:txBody>
          <a:bodyPr vert="horz" wrap="square" lIns="0" tIns="28044" rIns="0" bIns="0" rtlCol="0">
            <a:spAutoFit/>
          </a:bodyPr>
          <a:lstStyle/>
          <a:p>
            <a:pPr marL="31159">
              <a:spcBef>
                <a:spcPts val="221"/>
              </a:spcBef>
            </a:pPr>
            <a:r>
              <a:rPr sz="2700" i="1" spc="159" dirty="0">
                <a:latin typeface="Georgia"/>
                <a:cs typeface="Georgia"/>
              </a:rPr>
              <a:t>x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45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1</a:t>
            </a:r>
            <a:endParaRPr sz="2700">
              <a:latin typeface="Garamond"/>
              <a:cs typeface="Garamond"/>
            </a:endParaRPr>
          </a:p>
          <a:p>
            <a:pPr marL="37391">
              <a:spcBef>
                <a:spcPts val="86"/>
              </a:spcBef>
            </a:pPr>
            <a:r>
              <a:rPr sz="2700" i="1" spc="-209" dirty="0">
                <a:latin typeface="Georgia"/>
                <a:cs typeface="Georgia"/>
              </a:rPr>
              <a:t>y 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09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1</a:t>
            </a:r>
            <a:endParaRPr sz="2700">
              <a:latin typeface="Garamond"/>
              <a:cs typeface="Garamond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52418" y="3485937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29" h="468630">
                <a:moveTo>
                  <a:pt x="234010" y="0"/>
                </a:moveTo>
                <a:lnTo>
                  <a:pt x="186850" y="4754"/>
                </a:lnTo>
                <a:lnTo>
                  <a:pt x="142925" y="18388"/>
                </a:lnTo>
                <a:lnTo>
                  <a:pt x="103175" y="39963"/>
                </a:lnTo>
                <a:lnTo>
                  <a:pt x="68541" y="68537"/>
                </a:lnTo>
                <a:lnTo>
                  <a:pt x="39966" y="103168"/>
                </a:lnTo>
                <a:lnTo>
                  <a:pt x="18390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90" y="325087"/>
                </a:lnTo>
                <a:lnTo>
                  <a:pt x="39966" y="364836"/>
                </a:lnTo>
                <a:lnTo>
                  <a:pt x="68541" y="399468"/>
                </a:lnTo>
                <a:lnTo>
                  <a:pt x="103175" y="428041"/>
                </a:lnTo>
                <a:lnTo>
                  <a:pt x="142925" y="449616"/>
                </a:lnTo>
                <a:lnTo>
                  <a:pt x="186850" y="463251"/>
                </a:lnTo>
                <a:lnTo>
                  <a:pt x="234010" y="468005"/>
                </a:lnTo>
                <a:lnTo>
                  <a:pt x="281169" y="463251"/>
                </a:lnTo>
                <a:lnTo>
                  <a:pt x="325093" y="449616"/>
                </a:lnTo>
                <a:lnTo>
                  <a:pt x="364841" y="428041"/>
                </a:lnTo>
                <a:lnTo>
                  <a:pt x="399472" y="399468"/>
                </a:lnTo>
                <a:lnTo>
                  <a:pt x="428045" y="364836"/>
                </a:lnTo>
                <a:lnTo>
                  <a:pt x="449619" y="325087"/>
                </a:lnTo>
                <a:lnTo>
                  <a:pt x="463253" y="281162"/>
                </a:lnTo>
                <a:lnTo>
                  <a:pt x="468007" y="234002"/>
                </a:lnTo>
                <a:lnTo>
                  <a:pt x="463253" y="186842"/>
                </a:lnTo>
                <a:lnTo>
                  <a:pt x="449619" y="142917"/>
                </a:lnTo>
                <a:lnTo>
                  <a:pt x="428045" y="103168"/>
                </a:lnTo>
                <a:lnTo>
                  <a:pt x="399472" y="68537"/>
                </a:lnTo>
                <a:lnTo>
                  <a:pt x="364841" y="39963"/>
                </a:lnTo>
                <a:lnTo>
                  <a:pt x="325093" y="18388"/>
                </a:lnTo>
                <a:lnTo>
                  <a:pt x="281169" y="4754"/>
                </a:lnTo>
                <a:lnTo>
                  <a:pt x="234010" y="0"/>
                </a:lnTo>
                <a:close/>
              </a:path>
            </a:pathLst>
          </a:custGeom>
          <a:solidFill>
            <a:srgbClr val="FCE9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52418" y="3485937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29" h="468630">
                <a:moveTo>
                  <a:pt x="468007" y="234002"/>
                </a:moveTo>
                <a:lnTo>
                  <a:pt x="463253" y="186842"/>
                </a:lnTo>
                <a:lnTo>
                  <a:pt x="449619" y="142917"/>
                </a:lnTo>
                <a:lnTo>
                  <a:pt x="428045" y="103168"/>
                </a:lnTo>
                <a:lnTo>
                  <a:pt x="399472" y="68537"/>
                </a:lnTo>
                <a:lnTo>
                  <a:pt x="364841" y="39963"/>
                </a:lnTo>
                <a:lnTo>
                  <a:pt x="325093" y="18388"/>
                </a:lnTo>
                <a:lnTo>
                  <a:pt x="281169" y="4754"/>
                </a:lnTo>
                <a:lnTo>
                  <a:pt x="234010" y="0"/>
                </a:lnTo>
                <a:lnTo>
                  <a:pt x="186850" y="4754"/>
                </a:lnTo>
                <a:lnTo>
                  <a:pt x="142925" y="18388"/>
                </a:lnTo>
                <a:lnTo>
                  <a:pt x="103175" y="39963"/>
                </a:lnTo>
                <a:lnTo>
                  <a:pt x="68541" y="68537"/>
                </a:lnTo>
                <a:lnTo>
                  <a:pt x="39966" y="103168"/>
                </a:lnTo>
                <a:lnTo>
                  <a:pt x="18390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90" y="325087"/>
                </a:lnTo>
                <a:lnTo>
                  <a:pt x="39966" y="364836"/>
                </a:lnTo>
                <a:lnTo>
                  <a:pt x="68541" y="399468"/>
                </a:lnTo>
                <a:lnTo>
                  <a:pt x="103175" y="428041"/>
                </a:lnTo>
                <a:lnTo>
                  <a:pt x="142925" y="449616"/>
                </a:lnTo>
                <a:lnTo>
                  <a:pt x="186850" y="463251"/>
                </a:lnTo>
                <a:lnTo>
                  <a:pt x="234010" y="468005"/>
                </a:lnTo>
                <a:lnTo>
                  <a:pt x="281169" y="463251"/>
                </a:lnTo>
                <a:lnTo>
                  <a:pt x="325093" y="449616"/>
                </a:lnTo>
                <a:lnTo>
                  <a:pt x="364841" y="428041"/>
                </a:lnTo>
                <a:lnTo>
                  <a:pt x="399472" y="399468"/>
                </a:lnTo>
                <a:lnTo>
                  <a:pt x="428045" y="364836"/>
                </a:lnTo>
                <a:lnTo>
                  <a:pt x="449619" y="325087"/>
                </a:lnTo>
                <a:lnTo>
                  <a:pt x="463253" y="281162"/>
                </a:lnTo>
                <a:lnTo>
                  <a:pt x="468007" y="234002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22564" y="1837979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30" h="468630">
                <a:moveTo>
                  <a:pt x="234002" y="0"/>
                </a:moveTo>
                <a:lnTo>
                  <a:pt x="186842" y="4754"/>
                </a:lnTo>
                <a:lnTo>
                  <a:pt x="142917" y="18388"/>
                </a:lnTo>
                <a:lnTo>
                  <a:pt x="103168" y="39963"/>
                </a:lnTo>
                <a:lnTo>
                  <a:pt x="68537" y="68537"/>
                </a:lnTo>
                <a:lnTo>
                  <a:pt x="39963" y="103168"/>
                </a:lnTo>
                <a:lnTo>
                  <a:pt x="18388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88" y="325087"/>
                </a:lnTo>
                <a:lnTo>
                  <a:pt x="39963" y="364836"/>
                </a:lnTo>
                <a:lnTo>
                  <a:pt x="68537" y="399468"/>
                </a:lnTo>
                <a:lnTo>
                  <a:pt x="103168" y="428041"/>
                </a:lnTo>
                <a:lnTo>
                  <a:pt x="142917" y="449616"/>
                </a:lnTo>
                <a:lnTo>
                  <a:pt x="186842" y="463251"/>
                </a:lnTo>
                <a:lnTo>
                  <a:pt x="234002" y="468005"/>
                </a:lnTo>
                <a:lnTo>
                  <a:pt x="281162" y="463251"/>
                </a:lnTo>
                <a:lnTo>
                  <a:pt x="325087" y="449616"/>
                </a:lnTo>
                <a:lnTo>
                  <a:pt x="364836" y="428041"/>
                </a:lnTo>
                <a:lnTo>
                  <a:pt x="399468" y="399468"/>
                </a:lnTo>
                <a:lnTo>
                  <a:pt x="428041" y="364836"/>
                </a:lnTo>
                <a:lnTo>
                  <a:pt x="449616" y="325087"/>
                </a:lnTo>
                <a:lnTo>
                  <a:pt x="463251" y="281162"/>
                </a:lnTo>
                <a:lnTo>
                  <a:pt x="468005" y="234002"/>
                </a:lnTo>
                <a:lnTo>
                  <a:pt x="463251" y="186842"/>
                </a:lnTo>
                <a:lnTo>
                  <a:pt x="449616" y="142917"/>
                </a:lnTo>
                <a:lnTo>
                  <a:pt x="428041" y="103168"/>
                </a:lnTo>
                <a:lnTo>
                  <a:pt x="399468" y="68537"/>
                </a:lnTo>
                <a:lnTo>
                  <a:pt x="364836" y="39963"/>
                </a:lnTo>
                <a:lnTo>
                  <a:pt x="325087" y="18388"/>
                </a:lnTo>
                <a:lnTo>
                  <a:pt x="281162" y="4754"/>
                </a:lnTo>
                <a:lnTo>
                  <a:pt x="234002" y="0"/>
                </a:lnTo>
                <a:close/>
              </a:path>
            </a:pathLst>
          </a:custGeom>
          <a:solidFill>
            <a:srgbClr val="FCE9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22564" y="1837979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30" h="468630">
                <a:moveTo>
                  <a:pt x="468005" y="234002"/>
                </a:moveTo>
                <a:lnTo>
                  <a:pt x="463251" y="186842"/>
                </a:lnTo>
                <a:lnTo>
                  <a:pt x="449616" y="142917"/>
                </a:lnTo>
                <a:lnTo>
                  <a:pt x="428041" y="103168"/>
                </a:lnTo>
                <a:lnTo>
                  <a:pt x="399468" y="68537"/>
                </a:lnTo>
                <a:lnTo>
                  <a:pt x="364836" y="39963"/>
                </a:lnTo>
                <a:lnTo>
                  <a:pt x="325087" y="18388"/>
                </a:lnTo>
                <a:lnTo>
                  <a:pt x="281162" y="4754"/>
                </a:lnTo>
                <a:lnTo>
                  <a:pt x="234002" y="0"/>
                </a:lnTo>
                <a:lnTo>
                  <a:pt x="186842" y="4754"/>
                </a:lnTo>
                <a:lnTo>
                  <a:pt x="142917" y="18388"/>
                </a:lnTo>
                <a:lnTo>
                  <a:pt x="103168" y="39963"/>
                </a:lnTo>
                <a:lnTo>
                  <a:pt x="68537" y="68537"/>
                </a:lnTo>
                <a:lnTo>
                  <a:pt x="39963" y="103168"/>
                </a:lnTo>
                <a:lnTo>
                  <a:pt x="18388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88" y="325087"/>
                </a:lnTo>
                <a:lnTo>
                  <a:pt x="39963" y="364836"/>
                </a:lnTo>
                <a:lnTo>
                  <a:pt x="68537" y="399468"/>
                </a:lnTo>
                <a:lnTo>
                  <a:pt x="103168" y="428041"/>
                </a:lnTo>
                <a:lnTo>
                  <a:pt x="142917" y="449616"/>
                </a:lnTo>
                <a:lnTo>
                  <a:pt x="186842" y="463251"/>
                </a:lnTo>
                <a:lnTo>
                  <a:pt x="234002" y="468005"/>
                </a:lnTo>
                <a:lnTo>
                  <a:pt x="281162" y="463251"/>
                </a:lnTo>
                <a:lnTo>
                  <a:pt x="325087" y="449616"/>
                </a:lnTo>
                <a:lnTo>
                  <a:pt x="364836" y="428041"/>
                </a:lnTo>
                <a:lnTo>
                  <a:pt x="399468" y="399468"/>
                </a:lnTo>
                <a:lnTo>
                  <a:pt x="428041" y="364836"/>
                </a:lnTo>
                <a:lnTo>
                  <a:pt x="449616" y="325087"/>
                </a:lnTo>
                <a:lnTo>
                  <a:pt x="463251" y="281162"/>
                </a:lnTo>
                <a:lnTo>
                  <a:pt x="468005" y="234002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87498" y="1837979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30" h="468630">
                <a:moveTo>
                  <a:pt x="234002" y="0"/>
                </a:moveTo>
                <a:lnTo>
                  <a:pt x="186842" y="4754"/>
                </a:lnTo>
                <a:lnTo>
                  <a:pt x="142917" y="18388"/>
                </a:lnTo>
                <a:lnTo>
                  <a:pt x="103168" y="39963"/>
                </a:lnTo>
                <a:lnTo>
                  <a:pt x="68537" y="68537"/>
                </a:lnTo>
                <a:lnTo>
                  <a:pt x="39963" y="103168"/>
                </a:lnTo>
                <a:lnTo>
                  <a:pt x="18388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88" y="325087"/>
                </a:lnTo>
                <a:lnTo>
                  <a:pt x="39963" y="364836"/>
                </a:lnTo>
                <a:lnTo>
                  <a:pt x="68537" y="399468"/>
                </a:lnTo>
                <a:lnTo>
                  <a:pt x="103168" y="428041"/>
                </a:lnTo>
                <a:lnTo>
                  <a:pt x="142917" y="449616"/>
                </a:lnTo>
                <a:lnTo>
                  <a:pt x="186842" y="463251"/>
                </a:lnTo>
                <a:lnTo>
                  <a:pt x="234002" y="468005"/>
                </a:lnTo>
                <a:lnTo>
                  <a:pt x="281162" y="463251"/>
                </a:lnTo>
                <a:lnTo>
                  <a:pt x="325087" y="449616"/>
                </a:lnTo>
                <a:lnTo>
                  <a:pt x="364836" y="428041"/>
                </a:lnTo>
                <a:lnTo>
                  <a:pt x="399468" y="399468"/>
                </a:lnTo>
                <a:lnTo>
                  <a:pt x="428041" y="364836"/>
                </a:lnTo>
                <a:lnTo>
                  <a:pt x="449616" y="325087"/>
                </a:lnTo>
                <a:lnTo>
                  <a:pt x="463251" y="281162"/>
                </a:lnTo>
                <a:lnTo>
                  <a:pt x="468005" y="234002"/>
                </a:lnTo>
                <a:lnTo>
                  <a:pt x="463251" y="186842"/>
                </a:lnTo>
                <a:lnTo>
                  <a:pt x="449616" y="142917"/>
                </a:lnTo>
                <a:lnTo>
                  <a:pt x="428041" y="103168"/>
                </a:lnTo>
                <a:lnTo>
                  <a:pt x="399468" y="68537"/>
                </a:lnTo>
                <a:lnTo>
                  <a:pt x="364836" y="39963"/>
                </a:lnTo>
                <a:lnTo>
                  <a:pt x="325087" y="18388"/>
                </a:lnTo>
                <a:lnTo>
                  <a:pt x="281162" y="4754"/>
                </a:lnTo>
                <a:lnTo>
                  <a:pt x="234002" y="0"/>
                </a:lnTo>
                <a:close/>
              </a:path>
            </a:pathLst>
          </a:custGeom>
          <a:solidFill>
            <a:srgbClr val="FCE9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87498" y="1837979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30" h="468630">
                <a:moveTo>
                  <a:pt x="468005" y="234002"/>
                </a:moveTo>
                <a:lnTo>
                  <a:pt x="463251" y="186842"/>
                </a:lnTo>
                <a:lnTo>
                  <a:pt x="449616" y="142917"/>
                </a:lnTo>
                <a:lnTo>
                  <a:pt x="428041" y="103168"/>
                </a:lnTo>
                <a:lnTo>
                  <a:pt x="399468" y="68537"/>
                </a:lnTo>
                <a:lnTo>
                  <a:pt x="364836" y="39963"/>
                </a:lnTo>
                <a:lnTo>
                  <a:pt x="325087" y="18388"/>
                </a:lnTo>
                <a:lnTo>
                  <a:pt x="281162" y="4754"/>
                </a:lnTo>
                <a:lnTo>
                  <a:pt x="234002" y="0"/>
                </a:lnTo>
                <a:lnTo>
                  <a:pt x="186842" y="4754"/>
                </a:lnTo>
                <a:lnTo>
                  <a:pt x="142917" y="18388"/>
                </a:lnTo>
                <a:lnTo>
                  <a:pt x="103168" y="39963"/>
                </a:lnTo>
                <a:lnTo>
                  <a:pt x="68537" y="68537"/>
                </a:lnTo>
                <a:lnTo>
                  <a:pt x="39963" y="103168"/>
                </a:lnTo>
                <a:lnTo>
                  <a:pt x="18388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88" y="325087"/>
                </a:lnTo>
                <a:lnTo>
                  <a:pt x="39963" y="364836"/>
                </a:lnTo>
                <a:lnTo>
                  <a:pt x="68537" y="399468"/>
                </a:lnTo>
                <a:lnTo>
                  <a:pt x="103168" y="428041"/>
                </a:lnTo>
                <a:lnTo>
                  <a:pt x="142917" y="449616"/>
                </a:lnTo>
                <a:lnTo>
                  <a:pt x="186842" y="463251"/>
                </a:lnTo>
                <a:lnTo>
                  <a:pt x="234002" y="468005"/>
                </a:lnTo>
                <a:lnTo>
                  <a:pt x="281162" y="463251"/>
                </a:lnTo>
                <a:lnTo>
                  <a:pt x="325087" y="449616"/>
                </a:lnTo>
                <a:lnTo>
                  <a:pt x="364836" y="428041"/>
                </a:lnTo>
                <a:lnTo>
                  <a:pt x="399468" y="399468"/>
                </a:lnTo>
                <a:lnTo>
                  <a:pt x="428041" y="364836"/>
                </a:lnTo>
                <a:lnTo>
                  <a:pt x="449616" y="325087"/>
                </a:lnTo>
                <a:lnTo>
                  <a:pt x="463251" y="281162"/>
                </a:lnTo>
                <a:lnTo>
                  <a:pt x="468005" y="234002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637037" y="1896542"/>
            <a:ext cx="980701" cy="872139"/>
          </a:xfrm>
          <a:prstGeom prst="rect">
            <a:avLst/>
          </a:prstGeom>
        </p:spPr>
        <p:txBody>
          <a:bodyPr vert="horz" wrap="square" lIns="0" tIns="28044" rIns="0" bIns="0" rtlCol="0">
            <a:spAutoFit/>
          </a:bodyPr>
          <a:lstStyle/>
          <a:p>
            <a:pPr marL="31159">
              <a:spcBef>
                <a:spcPts val="221"/>
              </a:spcBef>
            </a:pPr>
            <a:r>
              <a:rPr sz="2700" i="1" spc="159" dirty="0">
                <a:latin typeface="Georgia"/>
                <a:cs typeface="Georgia"/>
              </a:rPr>
              <a:t>x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45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2</a:t>
            </a:r>
            <a:endParaRPr sz="2700">
              <a:latin typeface="Garamond"/>
              <a:cs typeface="Garamond"/>
            </a:endParaRPr>
          </a:p>
          <a:p>
            <a:pPr marL="37391">
              <a:spcBef>
                <a:spcPts val="86"/>
              </a:spcBef>
            </a:pPr>
            <a:r>
              <a:rPr sz="2700" i="1" spc="-209" dirty="0">
                <a:latin typeface="Georgia"/>
                <a:cs typeface="Georgia"/>
              </a:rPr>
              <a:t>y 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09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1</a:t>
            </a:r>
            <a:endParaRPr sz="2700">
              <a:latin typeface="Garamond"/>
              <a:cs typeface="Garamond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652418" y="1837979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29" h="468630">
                <a:moveTo>
                  <a:pt x="234010" y="0"/>
                </a:moveTo>
                <a:lnTo>
                  <a:pt x="186850" y="4754"/>
                </a:lnTo>
                <a:lnTo>
                  <a:pt x="142925" y="18388"/>
                </a:lnTo>
                <a:lnTo>
                  <a:pt x="103175" y="39963"/>
                </a:lnTo>
                <a:lnTo>
                  <a:pt x="68541" y="68537"/>
                </a:lnTo>
                <a:lnTo>
                  <a:pt x="39966" y="103168"/>
                </a:lnTo>
                <a:lnTo>
                  <a:pt x="18390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90" y="325087"/>
                </a:lnTo>
                <a:lnTo>
                  <a:pt x="39966" y="364836"/>
                </a:lnTo>
                <a:lnTo>
                  <a:pt x="68541" y="399468"/>
                </a:lnTo>
                <a:lnTo>
                  <a:pt x="103175" y="428041"/>
                </a:lnTo>
                <a:lnTo>
                  <a:pt x="142925" y="449616"/>
                </a:lnTo>
                <a:lnTo>
                  <a:pt x="186850" y="463251"/>
                </a:lnTo>
                <a:lnTo>
                  <a:pt x="234010" y="468005"/>
                </a:lnTo>
                <a:lnTo>
                  <a:pt x="281169" y="463251"/>
                </a:lnTo>
                <a:lnTo>
                  <a:pt x="325093" y="449616"/>
                </a:lnTo>
                <a:lnTo>
                  <a:pt x="364841" y="428041"/>
                </a:lnTo>
                <a:lnTo>
                  <a:pt x="399472" y="399468"/>
                </a:lnTo>
                <a:lnTo>
                  <a:pt x="428045" y="364836"/>
                </a:lnTo>
                <a:lnTo>
                  <a:pt x="449619" y="325087"/>
                </a:lnTo>
                <a:lnTo>
                  <a:pt x="463253" y="281162"/>
                </a:lnTo>
                <a:lnTo>
                  <a:pt x="468007" y="234002"/>
                </a:lnTo>
                <a:lnTo>
                  <a:pt x="463253" y="186842"/>
                </a:lnTo>
                <a:lnTo>
                  <a:pt x="449619" y="142917"/>
                </a:lnTo>
                <a:lnTo>
                  <a:pt x="428045" y="103168"/>
                </a:lnTo>
                <a:lnTo>
                  <a:pt x="399472" y="68537"/>
                </a:lnTo>
                <a:lnTo>
                  <a:pt x="364841" y="39963"/>
                </a:lnTo>
                <a:lnTo>
                  <a:pt x="325093" y="18388"/>
                </a:lnTo>
                <a:lnTo>
                  <a:pt x="281169" y="4754"/>
                </a:lnTo>
                <a:lnTo>
                  <a:pt x="234010" y="0"/>
                </a:lnTo>
                <a:close/>
              </a:path>
            </a:pathLst>
          </a:custGeom>
          <a:solidFill>
            <a:srgbClr val="FCE9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52418" y="1837979"/>
            <a:ext cx="1280987" cy="975094"/>
          </a:xfrm>
          <a:custGeom>
            <a:avLst/>
            <a:gdLst/>
            <a:ahLst/>
            <a:cxnLst/>
            <a:rect l="l" t="t" r="r" b="b"/>
            <a:pathLst>
              <a:path w="468629" h="468630">
                <a:moveTo>
                  <a:pt x="468007" y="234002"/>
                </a:moveTo>
                <a:lnTo>
                  <a:pt x="463253" y="186842"/>
                </a:lnTo>
                <a:lnTo>
                  <a:pt x="449619" y="142917"/>
                </a:lnTo>
                <a:lnTo>
                  <a:pt x="428045" y="103168"/>
                </a:lnTo>
                <a:lnTo>
                  <a:pt x="399472" y="68537"/>
                </a:lnTo>
                <a:lnTo>
                  <a:pt x="364841" y="39963"/>
                </a:lnTo>
                <a:lnTo>
                  <a:pt x="325093" y="18388"/>
                </a:lnTo>
                <a:lnTo>
                  <a:pt x="281169" y="4754"/>
                </a:lnTo>
                <a:lnTo>
                  <a:pt x="234010" y="0"/>
                </a:lnTo>
                <a:lnTo>
                  <a:pt x="186850" y="4754"/>
                </a:lnTo>
                <a:lnTo>
                  <a:pt x="142925" y="18388"/>
                </a:lnTo>
                <a:lnTo>
                  <a:pt x="103175" y="39963"/>
                </a:lnTo>
                <a:lnTo>
                  <a:pt x="68541" y="68537"/>
                </a:lnTo>
                <a:lnTo>
                  <a:pt x="39966" y="103168"/>
                </a:lnTo>
                <a:lnTo>
                  <a:pt x="18390" y="142917"/>
                </a:lnTo>
                <a:lnTo>
                  <a:pt x="4754" y="186842"/>
                </a:lnTo>
                <a:lnTo>
                  <a:pt x="0" y="234002"/>
                </a:lnTo>
                <a:lnTo>
                  <a:pt x="4754" y="281162"/>
                </a:lnTo>
                <a:lnTo>
                  <a:pt x="18390" y="325087"/>
                </a:lnTo>
                <a:lnTo>
                  <a:pt x="39966" y="364836"/>
                </a:lnTo>
                <a:lnTo>
                  <a:pt x="68541" y="399468"/>
                </a:lnTo>
                <a:lnTo>
                  <a:pt x="103175" y="428041"/>
                </a:lnTo>
                <a:lnTo>
                  <a:pt x="142925" y="449616"/>
                </a:lnTo>
                <a:lnTo>
                  <a:pt x="186850" y="463251"/>
                </a:lnTo>
                <a:lnTo>
                  <a:pt x="234010" y="468005"/>
                </a:lnTo>
                <a:lnTo>
                  <a:pt x="281169" y="463251"/>
                </a:lnTo>
                <a:lnTo>
                  <a:pt x="325093" y="449616"/>
                </a:lnTo>
                <a:lnTo>
                  <a:pt x="364841" y="428041"/>
                </a:lnTo>
                <a:lnTo>
                  <a:pt x="399472" y="399468"/>
                </a:lnTo>
                <a:lnTo>
                  <a:pt x="428045" y="364836"/>
                </a:lnTo>
                <a:lnTo>
                  <a:pt x="449619" y="325087"/>
                </a:lnTo>
                <a:lnTo>
                  <a:pt x="463253" y="281162"/>
                </a:lnTo>
                <a:lnTo>
                  <a:pt x="468007" y="234002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15676" y="2324875"/>
            <a:ext cx="826219" cy="0"/>
          </a:xfrm>
          <a:custGeom>
            <a:avLst/>
            <a:gdLst/>
            <a:ahLst/>
            <a:cxnLst/>
            <a:rect l="l" t="t" r="r" b="b"/>
            <a:pathLst>
              <a:path w="302260">
                <a:moveTo>
                  <a:pt x="0" y="0"/>
                </a:moveTo>
                <a:lnTo>
                  <a:pt x="301735" y="0"/>
                </a:lnTo>
              </a:path>
            </a:pathLst>
          </a:custGeom>
          <a:ln w="15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74059" y="2257479"/>
            <a:ext cx="83316" cy="136090"/>
          </a:xfrm>
          <a:custGeom>
            <a:avLst/>
            <a:gdLst/>
            <a:ahLst/>
            <a:cxnLst/>
            <a:rect l="l" t="t" r="r" b="b"/>
            <a:pathLst>
              <a:path w="30480" h="65405">
                <a:moveTo>
                  <a:pt x="0" y="0"/>
                </a:moveTo>
                <a:lnTo>
                  <a:pt x="4744" y="9900"/>
                </a:lnTo>
                <a:lnTo>
                  <a:pt x="13664" y="19991"/>
                </a:lnTo>
                <a:lnTo>
                  <a:pt x="23344" y="28183"/>
                </a:lnTo>
                <a:lnTo>
                  <a:pt x="30366" y="32390"/>
                </a:lnTo>
                <a:lnTo>
                  <a:pt x="23344" y="36597"/>
                </a:lnTo>
                <a:lnTo>
                  <a:pt x="13664" y="44790"/>
                </a:lnTo>
                <a:lnTo>
                  <a:pt x="4744" y="54880"/>
                </a:lnTo>
                <a:lnTo>
                  <a:pt x="0" y="64781"/>
                </a:lnTo>
              </a:path>
            </a:pathLst>
          </a:custGeom>
          <a:ln w="12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15676" y="3972835"/>
            <a:ext cx="826219" cy="0"/>
          </a:xfrm>
          <a:custGeom>
            <a:avLst/>
            <a:gdLst/>
            <a:ahLst/>
            <a:cxnLst/>
            <a:rect l="l" t="t" r="r" b="b"/>
            <a:pathLst>
              <a:path w="302260">
                <a:moveTo>
                  <a:pt x="0" y="0"/>
                </a:moveTo>
                <a:lnTo>
                  <a:pt x="301735" y="0"/>
                </a:lnTo>
              </a:path>
            </a:pathLst>
          </a:custGeom>
          <a:ln w="15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74059" y="3905439"/>
            <a:ext cx="83316" cy="136090"/>
          </a:xfrm>
          <a:custGeom>
            <a:avLst/>
            <a:gdLst/>
            <a:ahLst/>
            <a:cxnLst/>
            <a:rect l="l" t="t" r="r" b="b"/>
            <a:pathLst>
              <a:path w="30480" h="65405">
                <a:moveTo>
                  <a:pt x="0" y="0"/>
                </a:moveTo>
                <a:lnTo>
                  <a:pt x="4744" y="9900"/>
                </a:lnTo>
                <a:lnTo>
                  <a:pt x="13664" y="19991"/>
                </a:lnTo>
                <a:lnTo>
                  <a:pt x="23344" y="28183"/>
                </a:lnTo>
                <a:lnTo>
                  <a:pt x="30366" y="32390"/>
                </a:lnTo>
                <a:lnTo>
                  <a:pt x="23344" y="36597"/>
                </a:lnTo>
                <a:lnTo>
                  <a:pt x="13664" y="44790"/>
                </a:lnTo>
                <a:lnTo>
                  <a:pt x="4744" y="54880"/>
                </a:lnTo>
                <a:lnTo>
                  <a:pt x="0" y="64781"/>
                </a:lnTo>
              </a:path>
            </a:pathLst>
          </a:custGeom>
          <a:ln w="12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80610" y="3972835"/>
            <a:ext cx="826219" cy="0"/>
          </a:xfrm>
          <a:custGeom>
            <a:avLst/>
            <a:gdLst/>
            <a:ahLst/>
            <a:cxnLst/>
            <a:rect l="l" t="t" r="r" b="b"/>
            <a:pathLst>
              <a:path w="302260">
                <a:moveTo>
                  <a:pt x="0" y="0"/>
                </a:moveTo>
                <a:lnTo>
                  <a:pt x="301729" y="0"/>
                </a:lnTo>
              </a:path>
            </a:pathLst>
          </a:custGeom>
          <a:ln w="15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38973" y="3905439"/>
            <a:ext cx="83316" cy="136090"/>
          </a:xfrm>
          <a:custGeom>
            <a:avLst/>
            <a:gdLst/>
            <a:ahLst/>
            <a:cxnLst/>
            <a:rect l="l" t="t" r="r" b="b"/>
            <a:pathLst>
              <a:path w="30480" h="65405">
                <a:moveTo>
                  <a:pt x="0" y="0"/>
                </a:moveTo>
                <a:lnTo>
                  <a:pt x="4744" y="9900"/>
                </a:lnTo>
                <a:lnTo>
                  <a:pt x="13664" y="19991"/>
                </a:lnTo>
                <a:lnTo>
                  <a:pt x="23344" y="28183"/>
                </a:lnTo>
                <a:lnTo>
                  <a:pt x="30366" y="32390"/>
                </a:lnTo>
                <a:lnTo>
                  <a:pt x="23344" y="36597"/>
                </a:lnTo>
                <a:lnTo>
                  <a:pt x="13664" y="44790"/>
                </a:lnTo>
                <a:lnTo>
                  <a:pt x="4744" y="54880"/>
                </a:lnTo>
                <a:lnTo>
                  <a:pt x="0" y="64781"/>
                </a:lnTo>
              </a:path>
            </a:pathLst>
          </a:custGeom>
          <a:ln w="12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98765" y="1732285"/>
            <a:ext cx="397944" cy="3762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362303" y="1598606"/>
            <a:ext cx="708185" cy="556253"/>
          </a:xfrm>
          <a:custGeom>
            <a:avLst/>
            <a:gdLst/>
            <a:ahLst/>
            <a:cxnLst/>
            <a:rect l="l" t="t" r="r" b="b"/>
            <a:pathLst>
              <a:path w="259080" h="267334">
                <a:moveTo>
                  <a:pt x="138901" y="267173"/>
                </a:moveTo>
                <a:lnTo>
                  <a:pt x="177016" y="250350"/>
                </a:lnTo>
                <a:lnTo>
                  <a:pt x="229855" y="209753"/>
                </a:lnTo>
                <a:lnTo>
                  <a:pt x="255199" y="163515"/>
                </a:lnTo>
                <a:lnTo>
                  <a:pt x="258946" y="139640"/>
                </a:lnTo>
                <a:lnTo>
                  <a:pt x="257480" y="115986"/>
                </a:lnTo>
                <a:lnTo>
                  <a:pt x="241131" y="71519"/>
                </a:lnTo>
                <a:lnTo>
                  <a:pt x="210584" y="34464"/>
                </a:lnTo>
                <a:lnTo>
                  <a:pt x="170270" y="9174"/>
                </a:lnTo>
                <a:lnTo>
                  <a:pt x="124623" y="0"/>
                </a:lnTo>
                <a:lnTo>
                  <a:pt x="101184" y="2815"/>
                </a:lnTo>
                <a:lnTo>
                  <a:pt x="78074" y="11292"/>
                </a:lnTo>
                <a:lnTo>
                  <a:pt x="55846" y="25973"/>
                </a:lnTo>
                <a:lnTo>
                  <a:pt x="35055" y="47403"/>
                </a:lnTo>
                <a:lnTo>
                  <a:pt x="16255" y="76125"/>
                </a:lnTo>
                <a:lnTo>
                  <a:pt x="0" y="112684"/>
                </a:lnTo>
              </a:path>
            </a:pathLst>
          </a:custGeom>
          <a:ln w="15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01736" y="1762433"/>
            <a:ext cx="166632" cy="83240"/>
          </a:xfrm>
          <a:custGeom>
            <a:avLst/>
            <a:gdLst/>
            <a:ahLst/>
            <a:cxnLst/>
            <a:rect l="l" t="t" r="r" b="b"/>
            <a:pathLst>
              <a:path w="60960" h="40005">
                <a:moveTo>
                  <a:pt x="60952" y="22183"/>
                </a:moveTo>
                <a:lnTo>
                  <a:pt x="50012" y="23257"/>
                </a:lnTo>
                <a:lnTo>
                  <a:pt x="37463" y="28195"/>
                </a:lnTo>
                <a:lnTo>
                  <a:pt x="26440" y="34496"/>
                </a:lnTo>
                <a:lnTo>
                  <a:pt x="20077" y="39663"/>
                </a:lnTo>
                <a:lnTo>
                  <a:pt x="18524" y="31615"/>
                </a:lnTo>
                <a:lnTo>
                  <a:pt x="14130" y="19702"/>
                </a:lnTo>
                <a:lnTo>
                  <a:pt x="7690" y="7854"/>
                </a:lnTo>
                <a:lnTo>
                  <a:pt x="0" y="0"/>
                </a:lnTo>
              </a:path>
            </a:pathLst>
          </a:custGeom>
          <a:ln w="121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383297" y="1896542"/>
            <a:ext cx="1142126" cy="2829085"/>
          </a:xfrm>
          <a:prstGeom prst="rect">
            <a:avLst/>
          </a:prstGeom>
        </p:spPr>
        <p:txBody>
          <a:bodyPr vert="horz" wrap="square" lIns="0" tIns="28044" rIns="0" bIns="0" rtlCol="0">
            <a:spAutoFit/>
          </a:bodyPr>
          <a:lstStyle/>
          <a:p>
            <a:pPr marL="110616">
              <a:spcBef>
                <a:spcPts val="221"/>
              </a:spcBef>
            </a:pPr>
            <a:r>
              <a:rPr sz="2700" i="1" spc="159" dirty="0">
                <a:latin typeface="Georgia"/>
                <a:cs typeface="Georgia"/>
              </a:rPr>
              <a:t>x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45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2</a:t>
            </a:r>
            <a:endParaRPr sz="2700" dirty="0">
              <a:latin typeface="Garamond"/>
              <a:cs typeface="Garamond"/>
            </a:endParaRPr>
          </a:p>
          <a:p>
            <a:pPr marL="118406">
              <a:spcBef>
                <a:spcPts val="86"/>
              </a:spcBef>
            </a:pPr>
            <a:r>
              <a:rPr sz="2700" i="1" spc="-209" dirty="0">
                <a:latin typeface="Georgia"/>
                <a:cs typeface="Georgia"/>
              </a:rPr>
              <a:t>y 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09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0</a:t>
            </a:r>
            <a:endParaRPr sz="2700" dirty="0">
              <a:latin typeface="Garamond"/>
              <a:cs typeface="Garamond"/>
            </a:endParaRPr>
          </a:p>
          <a:p>
            <a:pPr marL="31159">
              <a:spcBef>
                <a:spcPts val="1816"/>
              </a:spcBef>
            </a:pPr>
            <a:r>
              <a:rPr sz="3400" i="1" spc="74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700" spc="108" baseline="-11111" dirty="0">
                <a:solidFill>
                  <a:srgbClr val="FF0000"/>
                </a:solidFill>
                <a:latin typeface="Garamond"/>
                <a:cs typeface="Garamond"/>
              </a:rPr>
              <a:t>1</a:t>
            </a:r>
            <a:r>
              <a:rPr sz="3400" i="1" spc="74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3400" i="1" spc="-47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400" i="1" spc="2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700" spc="37" baseline="-11111" dirty="0">
                <a:solidFill>
                  <a:srgbClr val="FF0000"/>
                </a:solidFill>
                <a:latin typeface="Garamond"/>
                <a:cs typeface="Garamond"/>
              </a:rPr>
              <a:t>2</a:t>
            </a:r>
            <a:endParaRPr sz="3700" baseline="-11111" dirty="0">
              <a:latin typeface="Garamond"/>
              <a:cs typeface="Garamond"/>
            </a:endParaRPr>
          </a:p>
          <a:p>
            <a:pPr marL="110616">
              <a:spcBef>
                <a:spcPts val="2797"/>
              </a:spcBef>
            </a:pPr>
            <a:r>
              <a:rPr sz="2700" i="1" spc="159" dirty="0">
                <a:latin typeface="Georgia"/>
                <a:cs typeface="Georgia"/>
              </a:rPr>
              <a:t>x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45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1</a:t>
            </a:r>
            <a:endParaRPr sz="2700" dirty="0">
              <a:latin typeface="Garamond"/>
              <a:cs typeface="Garamond"/>
            </a:endParaRPr>
          </a:p>
          <a:p>
            <a:pPr marL="118406">
              <a:spcBef>
                <a:spcPts val="86"/>
              </a:spcBef>
            </a:pPr>
            <a:r>
              <a:rPr sz="2700" i="1" spc="-209" dirty="0">
                <a:latin typeface="Georgia"/>
                <a:cs typeface="Georgia"/>
              </a:rPr>
              <a:t>y 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09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0</a:t>
            </a:r>
            <a:endParaRPr sz="2700" dirty="0">
              <a:latin typeface="Garamond"/>
              <a:cs typeface="Garamond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298634" y="4271226"/>
            <a:ext cx="1805184" cy="565696"/>
          </a:xfrm>
          <a:prstGeom prst="rect">
            <a:avLst/>
          </a:prstGeom>
        </p:spPr>
        <p:txBody>
          <a:bodyPr vert="horz" wrap="square" lIns="0" tIns="42065" rIns="0" bIns="0" rtlCol="0">
            <a:spAutoFit/>
          </a:bodyPr>
          <a:lstStyle/>
          <a:p>
            <a:pPr marL="31159">
              <a:spcBef>
                <a:spcPts val="331"/>
              </a:spcBef>
            </a:pPr>
            <a:r>
              <a:rPr sz="3400" spc="-37" dirty="0">
                <a:solidFill>
                  <a:srgbClr val="FF0000"/>
                </a:solidFill>
                <a:latin typeface="Lucida Sans Unicode"/>
                <a:cs typeface="Lucida Sans Unicode"/>
              </a:rPr>
              <a:t>¬</a:t>
            </a:r>
            <a:r>
              <a:rPr sz="3400" i="1" spc="-37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700" spc="-54" baseline="-11111" dirty="0">
                <a:solidFill>
                  <a:srgbClr val="FF0000"/>
                </a:solidFill>
                <a:latin typeface="Garamond"/>
                <a:cs typeface="Garamond"/>
              </a:rPr>
              <a:t>1</a:t>
            </a:r>
            <a:r>
              <a:rPr sz="3400" i="1" spc="-37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3400" i="1" spc="-39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400" spc="-110" dirty="0">
                <a:solidFill>
                  <a:srgbClr val="FF0000"/>
                </a:solidFill>
                <a:latin typeface="Lucida Sans Unicode"/>
                <a:cs typeface="Lucida Sans Unicode"/>
              </a:rPr>
              <a:t>¬</a:t>
            </a:r>
            <a:r>
              <a:rPr sz="3400" i="1" spc="-1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700" spc="-164" baseline="-11111" dirty="0">
                <a:solidFill>
                  <a:srgbClr val="FF0000"/>
                </a:solidFill>
                <a:latin typeface="Garamond"/>
                <a:cs typeface="Garamond"/>
              </a:rPr>
              <a:t>2</a:t>
            </a:r>
            <a:endParaRPr sz="3700" baseline="-11111">
              <a:latin typeface="Garamond"/>
              <a:cs typeface="Garamond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382191" y="1896542"/>
            <a:ext cx="3638141" cy="2829085"/>
          </a:xfrm>
          <a:prstGeom prst="rect">
            <a:avLst/>
          </a:prstGeom>
        </p:spPr>
        <p:txBody>
          <a:bodyPr vert="horz" wrap="square" lIns="0" tIns="28044" rIns="0" bIns="0" rtlCol="0">
            <a:spAutoFit/>
          </a:bodyPr>
          <a:lstStyle/>
          <a:p>
            <a:pPr marR="224348" algn="r">
              <a:spcBef>
                <a:spcPts val="221"/>
              </a:spcBef>
            </a:pPr>
            <a:r>
              <a:rPr sz="2700" i="1" spc="159" dirty="0">
                <a:latin typeface="Georgia"/>
                <a:cs typeface="Georgia"/>
              </a:rPr>
              <a:t>x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45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0</a:t>
            </a:r>
            <a:endParaRPr sz="2700">
              <a:latin typeface="Garamond"/>
              <a:cs typeface="Garamond"/>
            </a:endParaRPr>
          </a:p>
          <a:p>
            <a:pPr marR="232138" algn="r">
              <a:spcBef>
                <a:spcPts val="86"/>
              </a:spcBef>
            </a:pPr>
            <a:r>
              <a:rPr sz="2700" i="1" spc="-209" dirty="0">
                <a:latin typeface="Georgia"/>
                <a:cs typeface="Georgia"/>
              </a:rPr>
              <a:t>y 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09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0</a:t>
            </a:r>
            <a:endParaRPr sz="2700">
              <a:latin typeface="Garamond"/>
              <a:cs typeface="Garamond"/>
            </a:endParaRPr>
          </a:p>
          <a:p>
            <a:pPr marL="31159">
              <a:spcBef>
                <a:spcPts val="294"/>
              </a:spcBef>
              <a:tabLst>
                <a:tab pos="1973951" algn="l"/>
              </a:tabLst>
            </a:pPr>
            <a:r>
              <a:rPr sz="3400" i="1" spc="74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700" spc="108" baseline="-11111" dirty="0">
                <a:solidFill>
                  <a:srgbClr val="FF0000"/>
                </a:solidFill>
                <a:latin typeface="Garamond"/>
                <a:cs typeface="Garamond"/>
              </a:rPr>
              <a:t>1</a:t>
            </a:r>
            <a:r>
              <a:rPr sz="3400" i="1" spc="74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3400" i="1" spc="-2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400" spc="-110" dirty="0">
                <a:solidFill>
                  <a:srgbClr val="FF0000"/>
                </a:solidFill>
                <a:latin typeface="Lucida Sans Unicode"/>
                <a:cs typeface="Lucida Sans Unicode"/>
              </a:rPr>
              <a:t>¬</a:t>
            </a:r>
            <a:r>
              <a:rPr sz="3400" i="1" spc="-1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700" spc="-164" baseline="-11111" dirty="0">
                <a:solidFill>
                  <a:srgbClr val="FF0000"/>
                </a:solidFill>
                <a:latin typeface="Garamond"/>
                <a:cs typeface="Garamond"/>
              </a:rPr>
              <a:t>2	</a:t>
            </a:r>
            <a:r>
              <a:rPr sz="3400" spc="-37" dirty="0">
                <a:solidFill>
                  <a:srgbClr val="FF0000"/>
                </a:solidFill>
                <a:latin typeface="Lucida Sans Unicode"/>
                <a:cs typeface="Lucida Sans Unicode"/>
              </a:rPr>
              <a:t>¬</a:t>
            </a:r>
            <a:r>
              <a:rPr sz="3400" i="1" spc="-37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700" spc="-54" baseline="-11111" dirty="0">
                <a:solidFill>
                  <a:srgbClr val="FF0000"/>
                </a:solidFill>
                <a:latin typeface="Garamond"/>
                <a:cs typeface="Garamond"/>
              </a:rPr>
              <a:t>1</a:t>
            </a:r>
            <a:r>
              <a:rPr sz="3400" i="1" spc="-37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3400" i="1" spc="-4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400" i="1" spc="2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700" spc="37" baseline="-11111" dirty="0">
                <a:solidFill>
                  <a:srgbClr val="FF0000"/>
                </a:solidFill>
                <a:latin typeface="Garamond"/>
                <a:cs typeface="Garamond"/>
              </a:rPr>
              <a:t>2</a:t>
            </a:r>
            <a:endParaRPr sz="3700" baseline="-11111">
              <a:latin typeface="Garamond"/>
              <a:cs typeface="Garamond"/>
            </a:endParaRPr>
          </a:p>
          <a:p>
            <a:pPr marR="224348" algn="r">
              <a:spcBef>
                <a:spcPts val="4318"/>
              </a:spcBef>
            </a:pPr>
            <a:r>
              <a:rPr sz="2700" i="1" spc="159" dirty="0">
                <a:latin typeface="Georgia"/>
                <a:cs typeface="Georgia"/>
              </a:rPr>
              <a:t>x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45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1</a:t>
            </a:r>
            <a:endParaRPr sz="2700">
              <a:latin typeface="Garamond"/>
              <a:cs typeface="Garamond"/>
            </a:endParaRPr>
          </a:p>
          <a:p>
            <a:pPr marR="232138" algn="r">
              <a:spcBef>
                <a:spcPts val="86"/>
              </a:spcBef>
            </a:pPr>
            <a:r>
              <a:rPr sz="2700" i="1" spc="-209" dirty="0">
                <a:latin typeface="Georgia"/>
                <a:cs typeface="Georgia"/>
              </a:rPr>
              <a:t>y 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-209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2</a:t>
            </a:r>
            <a:endParaRPr sz="2700">
              <a:latin typeface="Garamond"/>
              <a:cs typeface="Garamond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230254" y="3148856"/>
            <a:ext cx="786297" cy="0"/>
          </a:xfrm>
          <a:custGeom>
            <a:avLst/>
            <a:gdLst/>
            <a:ahLst/>
            <a:cxnLst/>
            <a:rect l="l" t="t" r="r" b="b"/>
            <a:pathLst>
              <a:path w="287655">
                <a:moveTo>
                  <a:pt x="0" y="0"/>
                </a:moveTo>
                <a:lnTo>
                  <a:pt x="287154" y="0"/>
                </a:lnTo>
              </a:path>
            </a:pathLst>
          </a:custGeom>
          <a:ln w="43198">
            <a:solidFill>
              <a:srgbClr val="1F4A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32621" y="2975554"/>
            <a:ext cx="263624" cy="3466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19946" y="1821985"/>
            <a:ext cx="649454" cy="3466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719946" y="3469945"/>
            <a:ext cx="649454" cy="3466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371407" y="1328220"/>
            <a:ext cx="1041452" cy="832398"/>
          </a:xfrm>
          <a:custGeom>
            <a:avLst/>
            <a:gdLst/>
            <a:ahLst/>
            <a:cxnLst/>
            <a:rect l="l" t="t" r="r" b="b"/>
            <a:pathLst>
              <a:path w="381000" h="400050">
                <a:moveTo>
                  <a:pt x="148243" y="399785"/>
                </a:moveTo>
                <a:lnTo>
                  <a:pt x="190453" y="382827"/>
                </a:lnTo>
                <a:lnTo>
                  <a:pt x="227897" y="364578"/>
                </a:lnTo>
                <a:lnTo>
                  <a:pt x="260761" y="345219"/>
                </a:lnTo>
                <a:lnTo>
                  <a:pt x="313485" y="303885"/>
                </a:lnTo>
                <a:lnTo>
                  <a:pt x="350105" y="260262"/>
                </a:lnTo>
                <a:lnTo>
                  <a:pt x="372100" y="215785"/>
                </a:lnTo>
                <a:lnTo>
                  <a:pt x="380948" y="171892"/>
                </a:lnTo>
                <a:lnTo>
                  <a:pt x="380904" y="150613"/>
                </a:lnTo>
                <a:lnTo>
                  <a:pt x="372804" y="110289"/>
                </a:lnTo>
                <a:lnTo>
                  <a:pt x="355256" y="74138"/>
                </a:lnTo>
                <a:lnTo>
                  <a:pt x="329736" y="43597"/>
                </a:lnTo>
                <a:lnTo>
                  <a:pt x="297726" y="20103"/>
                </a:lnTo>
                <a:lnTo>
                  <a:pt x="260702" y="5092"/>
                </a:lnTo>
                <a:lnTo>
                  <a:pt x="220144" y="0"/>
                </a:lnTo>
                <a:lnTo>
                  <a:pt x="199003" y="1622"/>
                </a:lnTo>
                <a:lnTo>
                  <a:pt x="155917" y="14102"/>
                </a:lnTo>
                <a:lnTo>
                  <a:pt x="112996" y="40091"/>
                </a:lnTo>
                <a:lnTo>
                  <a:pt x="71716" y="81027"/>
                </a:lnTo>
                <a:lnTo>
                  <a:pt x="33558" y="138345"/>
                </a:lnTo>
                <a:lnTo>
                  <a:pt x="16111" y="173597"/>
                </a:lnTo>
                <a:lnTo>
                  <a:pt x="0" y="213482"/>
                </a:lnTo>
              </a:path>
            </a:pathLst>
          </a:custGeom>
          <a:ln w="43198">
            <a:solidFill>
              <a:srgbClr val="1F4A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00689" y="1592463"/>
            <a:ext cx="434127" cy="2401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536332" y="2976178"/>
            <a:ext cx="1041452" cy="832398"/>
          </a:xfrm>
          <a:custGeom>
            <a:avLst/>
            <a:gdLst/>
            <a:ahLst/>
            <a:cxnLst/>
            <a:rect l="l" t="t" r="r" b="b"/>
            <a:pathLst>
              <a:path w="381000" h="400050">
                <a:moveTo>
                  <a:pt x="148247" y="399787"/>
                </a:moveTo>
                <a:lnTo>
                  <a:pt x="190456" y="382829"/>
                </a:lnTo>
                <a:lnTo>
                  <a:pt x="227901" y="364580"/>
                </a:lnTo>
                <a:lnTo>
                  <a:pt x="260764" y="345220"/>
                </a:lnTo>
                <a:lnTo>
                  <a:pt x="313489" y="303886"/>
                </a:lnTo>
                <a:lnTo>
                  <a:pt x="350109" y="260263"/>
                </a:lnTo>
                <a:lnTo>
                  <a:pt x="372103" y="215786"/>
                </a:lnTo>
                <a:lnTo>
                  <a:pt x="380950" y="171893"/>
                </a:lnTo>
                <a:lnTo>
                  <a:pt x="380906" y="150614"/>
                </a:lnTo>
                <a:lnTo>
                  <a:pt x="372807" y="110289"/>
                </a:lnTo>
                <a:lnTo>
                  <a:pt x="355258" y="74138"/>
                </a:lnTo>
                <a:lnTo>
                  <a:pt x="329738" y="43597"/>
                </a:lnTo>
                <a:lnTo>
                  <a:pt x="297727" y="20103"/>
                </a:lnTo>
                <a:lnTo>
                  <a:pt x="260703" y="5091"/>
                </a:lnTo>
                <a:lnTo>
                  <a:pt x="220145" y="0"/>
                </a:lnTo>
                <a:lnTo>
                  <a:pt x="199003" y="1622"/>
                </a:lnTo>
                <a:lnTo>
                  <a:pt x="155918" y="14102"/>
                </a:lnTo>
                <a:lnTo>
                  <a:pt x="112996" y="40092"/>
                </a:lnTo>
                <a:lnTo>
                  <a:pt x="71716" y="81028"/>
                </a:lnTo>
                <a:lnTo>
                  <a:pt x="33558" y="138347"/>
                </a:lnTo>
                <a:lnTo>
                  <a:pt x="16111" y="173599"/>
                </a:lnTo>
                <a:lnTo>
                  <a:pt x="0" y="213485"/>
                </a:lnTo>
              </a:path>
            </a:pathLst>
          </a:custGeom>
          <a:ln w="43198">
            <a:solidFill>
              <a:srgbClr val="1F4A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65617" y="3240426"/>
            <a:ext cx="434127" cy="2401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49318" y="5486899"/>
            <a:ext cx="3200731" cy="902916"/>
          </a:xfrm>
          <a:prstGeom prst="rect">
            <a:avLst/>
          </a:prstGeom>
        </p:spPr>
        <p:txBody>
          <a:bodyPr vert="horz" wrap="square" lIns="0" tIns="28044" rIns="0" bIns="0" rtlCol="0">
            <a:spAutoFit/>
          </a:bodyPr>
          <a:lstStyle/>
          <a:p>
            <a:pPr marL="31159">
              <a:spcBef>
                <a:spcPts val="221"/>
              </a:spcBef>
            </a:pPr>
            <a:r>
              <a:rPr sz="2800" b="1" spc="-12" dirty="0">
                <a:latin typeface="Arial Narrow" pitchFamily="34" charset="0"/>
                <a:cs typeface="Arial"/>
              </a:rPr>
              <a:t>Property:</a:t>
            </a:r>
            <a:endParaRPr sz="2800" b="1" dirty="0">
              <a:latin typeface="Arial Narrow" pitchFamily="34" charset="0"/>
              <a:cs typeface="Arial"/>
            </a:endParaRPr>
          </a:p>
          <a:p>
            <a:pPr marL="31159">
              <a:spcBef>
                <a:spcPts val="86"/>
              </a:spcBef>
              <a:tabLst>
                <a:tab pos="1385038" algn="l"/>
                <a:tab pos="2537937" algn="l"/>
              </a:tabLst>
            </a:pPr>
            <a:r>
              <a:rPr sz="2800" b="1" i="1" spc="159" dirty="0">
                <a:latin typeface="Arial Narrow" pitchFamily="34" charset="0"/>
                <a:cs typeface="Georgia"/>
              </a:rPr>
              <a:t>x</a:t>
            </a:r>
            <a:r>
              <a:rPr sz="2800" b="1" i="1" spc="74" dirty="0">
                <a:latin typeface="Arial Narrow" pitchFamily="34" charset="0"/>
                <a:cs typeface="Georgia"/>
              </a:rPr>
              <a:t> </a:t>
            </a:r>
            <a:r>
              <a:rPr sz="2800" b="1" i="1" spc="331" dirty="0">
                <a:latin typeface="Arial Narrow" pitchFamily="34" charset="0"/>
                <a:cs typeface="Georgia"/>
              </a:rPr>
              <a:t>&gt;</a:t>
            </a:r>
            <a:r>
              <a:rPr sz="2800" b="1" i="1" spc="74" dirty="0">
                <a:latin typeface="Arial Narrow" pitchFamily="34" charset="0"/>
                <a:cs typeface="Georgia"/>
              </a:rPr>
              <a:t> </a:t>
            </a:r>
            <a:r>
              <a:rPr sz="2800" b="1" i="1" spc="-209" dirty="0">
                <a:latin typeface="Arial Narrow" pitchFamily="34" charset="0"/>
                <a:cs typeface="Georgia"/>
              </a:rPr>
              <a:t>y</a:t>
            </a:r>
            <a:r>
              <a:rPr sz="2800" b="1" i="1" dirty="0">
                <a:latin typeface="Arial Narrow" pitchFamily="34" charset="0"/>
                <a:cs typeface="Georgia"/>
              </a:rPr>
              <a:t>	</a:t>
            </a:r>
            <a:r>
              <a:rPr sz="2800" b="1" spc="-319" dirty="0">
                <a:latin typeface="Arial Narrow" pitchFamily="34" charset="0"/>
                <a:cs typeface="Lucida Sans Unicode"/>
              </a:rPr>
              <a:t>⇐</a:t>
            </a:r>
            <a:r>
              <a:rPr sz="2800" b="1" spc="123" dirty="0">
                <a:latin typeface="Arial Narrow" pitchFamily="34" charset="0"/>
                <a:cs typeface="Lucida Sans Unicode"/>
              </a:rPr>
              <a:t>⇒</a:t>
            </a:r>
            <a:r>
              <a:rPr sz="2800" b="1" dirty="0">
                <a:latin typeface="Arial Narrow" pitchFamily="34" charset="0"/>
                <a:cs typeface="Lucida Sans Unicode"/>
              </a:rPr>
              <a:t>	</a:t>
            </a:r>
            <a:r>
              <a:rPr sz="2800" b="1" i="1" spc="-221" dirty="0">
                <a:latin typeface="Arial Narrow" pitchFamily="34" charset="0"/>
                <a:cs typeface="Georgia"/>
              </a:rPr>
              <a:t>p</a:t>
            </a:r>
            <a:r>
              <a:rPr sz="2800" b="1" spc="-54" baseline="-10416" dirty="0">
                <a:latin typeface="Arial Narrow" pitchFamily="34" charset="0"/>
                <a:cs typeface="Tahoma"/>
              </a:rPr>
              <a:t>1</a:t>
            </a:r>
            <a:endParaRPr sz="2800" b="1" baseline="-10416" dirty="0">
              <a:latin typeface="Arial Narrow" pitchFamily="34" charset="0"/>
              <a:cs typeface="Tahoma"/>
            </a:endParaRP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8997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mtClean="0"/>
              <a:t>Abstraction: Sound versus Complete</a:t>
            </a:r>
          </a:p>
        </p:txBody>
      </p:sp>
      <p:sp>
        <p:nvSpPr>
          <p:cNvPr id="2536451" name="Rectangle 3"/>
          <p:cNvSpPr>
            <a:spLocks noGrp="1" noChangeArrowheads="1"/>
          </p:cNvSpPr>
          <p:nvPr>
            <p:ph idx="1"/>
          </p:nvPr>
        </p:nvSpPr>
        <p:spPr>
          <a:xfrm>
            <a:off x="630078" y="1488519"/>
            <a:ext cx="11551444" cy="5312331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buFont typeface="Arial" charset="0"/>
              <a:buChar char="■"/>
              <a:defRPr/>
            </a:pPr>
            <a:r>
              <a:rPr lang="en-US" altLang="en-US" dirty="0"/>
              <a:t> </a:t>
            </a:r>
            <a:r>
              <a:rPr lang="en-US" altLang="en-US" u="sng" dirty="0" smtClean="0"/>
              <a:t>Sound Abstraction</a:t>
            </a:r>
          </a:p>
          <a:p>
            <a:pPr marL="1028700" lvl="2" indent="0">
              <a:lnSpc>
                <a:spcPct val="125000"/>
              </a:lnSpc>
              <a:spcBef>
                <a:spcPts val="0"/>
              </a:spcBef>
              <a:buNone/>
              <a:defRPr/>
            </a:pPr>
            <a:r>
              <a:rPr lang="en-US" altLang="en-US" dirty="0" smtClean="0"/>
              <a:t>If the abstraction shows no bugs, then the original program also doesn’t have bugs</a:t>
            </a:r>
          </a:p>
          <a:p>
            <a:pPr marL="1028700" lvl="2" indent="0">
              <a:lnSpc>
                <a:spcPct val="125000"/>
              </a:lnSpc>
              <a:spcBef>
                <a:spcPts val="0"/>
              </a:spcBef>
              <a:buNone/>
              <a:defRPr/>
            </a:pPr>
            <a:endParaRPr lang="en-US" altLang="en-US" dirty="0" smtClean="0"/>
          </a:p>
          <a:p>
            <a:pPr>
              <a:lnSpc>
                <a:spcPct val="125000"/>
              </a:lnSpc>
              <a:spcBef>
                <a:spcPts val="0"/>
              </a:spcBef>
              <a:buFont typeface="Arial" charset="0"/>
              <a:buChar char="■"/>
              <a:defRPr/>
            </a:pPr>
            <a:r>
              <a:rPr lang="en-US" altLang="en-US" dirty="0" smtClean="0"/>
              <a:t> </a:t>
            </a:r>
            <a:r>
              <a:rPr lang="en-US" altLang="en-US" u="sng" dirty="0" smtClean="0"/>
              <a:t>Complete </a:t>
            </a:r>
            <a:r>
              <a:rPr lang="en-US" altLang="en-US" u="sng" dirty="0"/>
              <a:t>Abstraction</a:t>
            </a:r>
          </a:p>
          <a:p>
            <a:pPr marL="1028700" lvl="2" indent="0">
              <a:lnSpc>
                <a:spcPct val="125000"/>
              </a:lnSpc>
              <a:spcBef>
                <a:spcPts val="0"/>
              </a:spcBef>
              <a:buNone/>
              <a:defRPr/>
            </a:pPr>
            <a:r>
              <a:rPr lang="en-US" altLang="en-US" dirty="0"/>
              <a:t>If the abstraction shows a bug, then the original program has a bug</a:t>
            </a:r>
          </a:p>
          <a:p>
            <a:pPr>
              <a:spcBef>
                <a:spcPts val="0"/>
              </a:spcBef>
              <a:defRPr/>
            </a:pPr>
            <a:endParaRPr lang="en-US" altLang="en-US" dirty="0" smtClean="0">
              <a:solidFill>
                <a:srgbClr val="0000CC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altLang="en-US" dirty="0" smtClean="0">
                <a:solidFill>
                  <a:srgbClr val="0000CC"/>
                </a:solidFill>
              </a:rPr>
              <a:t>Due </a:t>
            </a:r>
            <a:r>
              <a:rPr lang="en-US" altLang="en-US" dirty="0">
                <a:solidFill>
                  <a:srgbClr val="0000CC"/>
                </a:solidFill>
              </a:rPr>
              <a:t>to </a:t>
            </a:r>
            <a:r>
              <a:rPr lang="en-US" altLang="en-US" dirty="0" err="1">
                <a:solidFill>
                  <a:srgbClr val="0000CC"/>
                </a:solidFill>
              </a:rPr>
              <a:t>undecidability</a:t>
            </a:r>
            <a:r>
              <a:rPr lang="en-US" altLang="en-US" dirty="0">
                <a:solidFill>
                  <a:srgbClr val="0000CC"/>
                </a:solidFill>
              </a:rPr>
              <a:t> of static analysis problems, we cant have a </a:t>
            </a:r>
            <a:r>
              <a:rPr lang="en-US" altLang="en-US" dirty="0" smtClean="0">
                <a:solidFill>
                  <a:srgbClr val="0000CC"/>
                </a:solidFill>
              </a:rPr>
              <a:t>general procedure </a:t>
            </a:r>
            <a:r>
              <a:rPr lang="en-US" altLang="en-US" dirty="0">
                <a:solidFill>
                  <a:srgbClr val="0000CC"/>
                </a:solidFill>
              </a:rPr>
              <a:t>that is both sound and complete.</a:t>
            </a:r>
          </a:p>
          <a:p>
            <a:pPr lvl="2">
              <a:lnSpc>
                <a:spcPct val="125000"/>
              </a:lnSpc>
              <a:spcBef>
                <a:spcPts val="0"/>
              </a:spcBef>
              <a:buFont typeface="Arial" charset="0"/>
              <a:buChar char="●"/>
              <a:defRPr/>
            </a:pP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2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949318" y="5486899"/>
            <a:ext cx="3200731" cy="902916"/>
          </a:xfrm>
          <a:prstGeom prst="rect">
            <a:avLst/>
          </a:prstGeom>
        </p:spPr>
        <p:txBody>
          <a:bodyPr vert="horz" wrap="square" lIns="0" tIns="28044" rIns="0" bIns="0" rtlCol="0">
            <a:spAutoFit/>
          </a:bodyPr>
          <a:lstStyle/>
          <a:p>
            <a:pPr marL="31159">
              <a:spcBef>
                <a:spcPts val="221"/>
              </a:spcBef>
            </a:pPr>
            <a:r>
              <a:rPr sz="2800" b="1" spc="-12" dirty="0">
                <a:latin typeface="Arial Narrow" pitchFamily="34" charset="0"/>
                <a:cs typeface="Arial"/>
              </a:rPr>
              <a:t>Property:</a:t>
            </a:r>
            <a:endParaRPr sz="2800" b="1" dirty="0">
              <a:latin typeface="Arial Narrow" pitchFamily="34" charset="0"/>
              <a:cs typeface="Arial"/>
            </a:endParaRPr>
          </a:p>
          <a:p>
            <a:pPr marL="31159">
              <a:spcBef>
                <a:spcPts val="86"/>
              </a:spcBef>
              <a:tabLst>
                <a:tab pos="1385038" algn="l"/>
                <a:tab pos="2537937" algn="l"/>
              </a:tabLst>
            </a:pPr>
            <a:r>
              <a:rPr sz="2800" b="1" i="1" spc="159" dirty="0">
                <a:latin typeface="Arial Narrow" pitchFamily="34" charset="0"/>
                <a:cs typeface="Georgia"/>
              </a:rPr>
              <a:t>x</a:t>
            </a:r>
            <a:r>
              <a:rPr sz="2800" b="1" i="1" spc="74" dirty="0">
                <a:latin typeface="Arial Narrow" pitchFamily="34" charset="0"/>
                <a:cs typeface="Georgia"/>
              </a:rPr>
              <a:t> </a:t>
            </a:r>
            <a:r>
              <a:rPr sz="2800" b="1" i="1" spc="331" dirty="0">
                <a:latin typeface="Arial Narrow" pitchFamily="34" charset="0"/>
                <a:cs typeface="Georgia"/>
              </a:rPr>
              <a:t>&gt;</a:t>
            </a:r>
            <a:r>
              <a:rPr sz="2800" b="1" i="1" spc="74" dirty="0">
                <a:latin typeface="Arial Narrow" pitchFamily="34" charset="0"/>
                <a:cs typeface="Georgia"/>
              </a:rPr>
              <a:t> </a:t>
            </a:r>
            <a:r>
              <a:rPr sz="2800" b="1" i="1" spc="-209" dirty="0">
                <a:latin typeface="Arial Narrow" pitchFamily="34" charset="0"/>
                <a:cs typeface="Georgia"/>
              </a:rPr>
              <a:t>y</a:t>
            </a:r>
            <a:r>
              <a:rPr sz="2800" b="1" i="1" dirty="0">
                <a:latin typeface="Arial Narrow" pitchFamily="34" charset="0"/>
                <a:cs typeface="Georgia"/>
              </a:rPr>
              <a:t>	</a:t>
            </a:r>
            <a:r>
              <a:rPr sz="2800" b="1" spc="-319" dirty="0">
                <a:latin typeface="Arial Narrow" pitchFamily="34" charset="0"/>
                <a:cs typeface="Lucida Sans Unicode"/>
              </a:rPr>
              <a:t>⇐</a:t>
            </a:r>
            <a:r>
              <a:rPr sz="2800" b="1" spc="123" dirty="0">
                <a:latin typeface="Arial Narrow" pitchFamily="34" charset="0"/>
                <a:cs typeface="Lucida Sans Unicode"/>
              </a:rPr>
              <a:t>⇒</a:t>
            </a:r>
            <a:r>
              <a:rPr sz="2800" b="1" dirty="0">
                <a:latin typeface="Arial Narrow" pitchFamily="34" charset="0"/>
                <a:cs typeface="Lucida Sans Unicode"/>
              </a:rPr>
              <a:t>	</a:t>
            </a:r>
            <a:r>
              <a:rPr sz="2800" b="1" i="1" spc="-221" dirty="0">
                <a:latin typeface="Arial Narrow" pitchFamily="34" charset="0"/>
                <a:cs typeface="Georgia"/>
              </a:rPr>
              <a:t>p</a:t>
            </a:r>
            <a:r>
              <a:rPr sz="2800" b="1" spc="-54" baseline="-10416" dirty="0">
                <a:latin typeface="Arial Narrow" pitchFamily="34" charset="0"/>
                <a:cs typeface="Tahoma"/>
              </a:rPr>
              <a:t>1</a:t>
            </a:r>
            <a:endParaRPr sz="2800" b="1" baseline="-10416" dirty="0">
              <a:latin typeface="Arial Narrow" pitchFamily="34" charset="0"/>
              <a:cs typeface="Tahoma"/>
            </a:endParaRPr>
          </a:p>
        </p:txBody>
      </p:sp>
      <p:sp>
        <p:nvSpPr>
          <p:cNvPr id="48" name="Title 4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12" dirty="0"/>
              <a:t>Another</a:t>
            </a:r>
            <a:r>
              <a:rPr lang="en-US" spc="-135" dirty="0"/>
              <a:t> </a:t>
            </a:r>
            <a:r>
              <a:rPr lang="en-US" spc="-12" dirty="0"/>
              <a:t>Property</a:t>
            </a:r>
            <a:endParaRPr lang="en-US" dirty="0"/>
          </a:p>
        </p:txBody>
      </p: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7" y="933450"/>
            <a:ext cx="6967538" cy="4207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1947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5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Property</a:t>
            </a:r>
            <a:endParaRPr lang="en-US" dirty="0"/>
          </a:p>
        </p:txBody>
      </p:sp>
      <p:sp>
        <p:nvSpPr>
          <p:cNvPr id="46" name="object 46"/>
          <p:cNvSpPr txBox="1"/>
          <p:nvPr/>
        </p:nvSpPr>
        <p:spPr>
          <a:xfrm>
            <a:off x="949318" y="5486899"/>
            <a:ext cx="3200731" cy="902916"/>
          </a:xfrm>
          <a:prstGeom prst="rect">
            <a:avLst/>
          </a:prstGeom>
        </p:spPr>
        <p:txBody>
          <a:bodyPr vert="horz" wrap="square" lIns="0" tIns="28044" rIns="0" bIns="0" rtlCol="0">
            <a:spAutoFit/>
          </a:bodyPr>
          <a:lstStyle/>
          <a:p>
            <a:pPr marL="31159">
              <a:spcBef>
                <a:spcPts val="221"/>
              </a:spcBef>
            </a:pPr>
            <a:r>
              <a:rPr sz="2800" b="1" spc="-12" dirty="0">
                <a:latin typeface="Arial Narrow" pitchFamily="34" charset="0"/>
                <a:cs typeface="Arial"/>
              </a:rPr>
              <a:t>Property:</a:t>
            </a:r>
            <a:endParaRPr sz="2800" b="1" dirty="0">
              <a:latin typeface="Arial Narrow" pitchFamily="34" charset="0"/>
              <a:cs typeface="Arial"/>
            </a:endParaRPr>
          </a:p>
          <a:p>
            <a:pPr marL="31159">
              <a:spcBef>
                <a:spcPts val="86"/>
              </a:spcBef>
              <a:tabLst>
                <a:tab pos="1385038" algn="l"/>
                <a:tab pos="2537937" algn="l"/>
              </a:tabLst>
            </a:pPr>
            <a:r>
              <a:rPr sz="2800" b="1" i="1" spc="159" dirty="0">
                <a:latin typeface="Arial Narrow" pitchFamily="34" charset="0"/>
                <a:cs typeface="Georgia"/>
              </a:rPr>
              <a:t>x</a:t>
            </a:r>
            <a:r>
              <a:rPr sz="2800" b="1" i="1" spc="74" dirty="0">
                <a:latin typeface="Arial Narrow" pitchFamily="34" charset="0"/>
                <a:cs typeface="Georgia"/>
              </a:rPr>
              <a:t> </a:t>
            </a:r>
            <a:r>
              <a:rPr sz="2800" b="1" i="1" spc="331" dirty="0">
                <a:latin typeface="Arial Narrow" pitchFamily="34" charset="0"/>
                <a:cs typeface="Georgia"/>
              </a:rPr>
              <a:t>&gt;</a:t>
            </a:r>
            <a:r>
              <a:rPr sz="2800" b="1" i="1" spc="74" dirty="0">
                <a:latin typeface="Arial Narrow" pitchFamily="34" charset="0"/>
                <a:cs typeface="Georgia"/>
              </a:rPr>
              <a:t> </a:t>
            </a:r>
            <a:r>
              <a:rPr sz="2800" b="1" i="1" spc="-209" dirty="0">
                <a:latin typeface="Arial Narrow" pitchFamily="34" charset="0"/>
                <a:cs typeface="Georgia"/>
              </a:rPr>
              <a:t>y</a:t>
            </a:r>
            <a:r>
              <a:rPr sz="2800" b="1" i="1" dirty="0">
                <a:latin typeface="Arial Narrow" pitchFamily="34" charset="0"/>
                <a:cs typeface="Georgia"/>
              </a:rPr>
              <a:t>	</a:t>
            </a:r>
            <a:r>
              <a:rPr sz="2800" b="1" spc="-319" dirty="0">
                <a:latin typeface="Arial Narrow" pitchFamily="34" charset="0"/>
                <a:cs typeface="Lucida Sans Unicode"/>
              </a:rPr>
              <a:t>⇐</a:t>
            </a:r>
            <a:r>
              <a:rPr sz="2800" b="1" spc="123" dirty="0">
                <a:latin typeface="Arial Narrow" pitchFamily="34" charset="0"/>
                <a:cs typeface="Lucida Sans Unicode"/>
              </a:rPr>
              <a:t>⇒</a:t>
            </a:r>
            <a:r>
              <a:rPr sz="2800" b="1" dirty="0">
                <a:latin typeface="Arial Narrow" pitchFamily="34" charset="0"/>
                <a:cs typeface="Lucida Sans Unicode"/>
              </a:rPr>
              <a:t>	</a:t>
            </a:r>
            <a:r>
              <a:rPr sz="2800" b="1" i="1" spc="-221" dirty="0">
                <a:latin typeface="Arial Narrow" pitchFamily="34" charset="0"/>
                <a:cs typeface="Georgia"/>
              </a:rPr>
              <a:t>p</a:t>
            </a:r>
            <a:r>
              <a:rPr sz="2800" b="1" spc="-54" baseline="-10416" dirty="0">
                <a:latin typeface="Arial Narrow" pitchFamily="34" charset="0"/>
                <a:cs typeface="Tahoma"/>
              </a:rPr>
              <a:t>1</a:t>
            </a:r>
            <a:endParaRPr sz="2800" b="1" baseline="-10416" dirty="0">
              <a:latin typeface="Arial Narrow" pitchFamily="34" charset="0"/>
              <a:cs typeface="Tahoma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7" y="1009650"/>
            <a:ext cx="72580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2358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5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Another Property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949318" y="5486899"/>
            <a:ext cx="3200731" cy="902916"/>
          </a:xfrm>
          <a:prstGeom prst="rect">
            <a:avLst/>
          </a:prstGeom>
        </p:spPr>
        <p:txBody>
          <a:bodyPr vert="horz" wrap="square" lIns="0" tIns="28044" rIns="0" bIns="0" rtlCol="0">
            <a:spAutoFit/>
          </a:bodyPr>
          <a:lstStyle/>
          <a:p>
            <a:pPr marL="31159">
              <a:spcBef>
                <a:spcPts val="221"/>
              </a:spcBef>
            </a:pPr>
            <a:r>
              <a:rPr sz="2800" b="1" spc="-12" dirty="0">
                <a:latin typeface="Arial Narrow" pitchFamily="34" charset="0"/>
                <a:cs typeface="Arial"/>
              </a:rPr>
              <a:t>Property:</a:t>
            </a:r>
            <a:endParaRPr sz="2800" b="1" dirty="0">
              <a:latin typeface="Arial Narrow" pitchFamily="34" charset="0"/>
              <a:cs typeface="Arial"/>
            </a:endParaRPr>
          </a:p>
          <a:p>
            <a:pPr marL="31159">
              <a:spcBef>
                <a:spcPts val="86"/>
              </a:spcBef>
              <a:tabLst>
                <a:tab pos="1385038" algn="l"/>
                <a:tab pos="2537937" algn="l"/>
              </a:tabLst>
            </a:pPr>
            <a:r>
              <a:rPr sz="2800" b="1" i="1" spc="159" dirty="0">
                <a:latin typeface="Arial Narrow" pitchFamily="34" charset="0"/>
                <a:cs typeface="Georgia"/>
              </a:rPr>
              <a:t>x</a:t>
            </a:r>
            <a:r>
              <a:rPr sz="2800" b="1" i="1" spc="74" dirty="0">
                <a:latin typeface="Arial Narrow" pitchFamily="34" charset="0"/>
                <a:cs typeface="Georgia"/>
              </a:rPr>
              <a:t> </a:t>
            </a:r>
            <a:r>
              <a:rPr sz="2800" b="1" i="1" spc="331" dirty="0">
                <a:latin typeface="Arial Narrow" pitchFamily="34" charset="0"/>
                <a:cs typeface="Georgia"/>
              </a:rPr>
              <a:t>&gt;</a:t>
            </a:r>
            <a:r>
              <a:rPr sz="2800" b="1" i="1" spc="74" dirty="0">
                <a:latin typeface="Arial Narrow" pitchFamily="34" charset="0"/>
                <a:cs typeface="Georgia"/>
              </a:rPr>
              <a:t> </a:t>
            </a:r>
            <a:r>
              <a:rPr sz="2800" b="1" i="1" spc="-209" dirty="0">
                <a:latin typeface="Arial Narrow" pitchFamily="34" charset="0"/>
                <a:cs typeface="Georgia"/>
              </a:rPr>
              <a:t>y</a:t>
            </a:r>
            <a:r>
              <a:rPr sz="2800" b="1" i="1" dirty="0">
                <a:latin typeface="Arial Narrow" pitchFamily="34" charset="0"/>
                <a:cs typeface="Georgia"/>
              </a:rPr>
              <a:t>	</a:t>
            </a:r>
            <a:r>
              <a:rPr sz="2800" b="1" spc="-319" dirty="0">
                <a:latin typeface="Arial Narrow" pitchFamily="34" charset="0"/>
                <a:cs typeface="Lucida Sans Unicode"/>
              </a:rPr>
              <a:t>⇐</a:t>
            </a:r>
            <a:r>
              <a:rPr sz="2800" b="1" spc="123" dirty="0">
                <a:latin typeface="Arial Narrow" pitchFamily="34" charset="0"/>
                <a:cs typeface="Lucida Sans Unicode"/>
              </a:rPr>
              <a:t>⇒</a:t>
            </a:r>
            <a:r>
              <a:rPr sz="2800" b="1" dirty="0">
                <a:latin typeface="Arial Narrow" pitchFamily="34" charset="0"/>
                <a:cs typeface="Lucida Sans Unicode"/>
              </a:rPr>
              <a:t>	</a:t>
            </a:r>
            <a:r>
              <a:rPr sz="2800" b="1" i="1" spc="-221" dirty="0">
                <a:latin typeface="Arial Narrow" pitchFamily="34" charset="0"/>
                <a:cs typeface="Georgia"/>
              </a:rPr>
              <a:t>p</a:t>
            </a:r>
            <a:r>
              <a:rPr sz="2800" b="1" spc="-54" baseline="-10416" dirty="0">
                <a:latin typeface="Arial Narrow" pitchFamily="34" charset="0"/>
                <a:cs typeface="Tahoma"/>
              </a:rPr>
              <a:t>1</a:t>
            </a:r>
            <a:endParaRPr sz="2800" b="1" baseline="-10416" dirty="0">
              <a:latin typeface="Arial Narrow" pitchFamily="34" charset="0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65078" y="5689292"/>
            <a:ext cx="6246979" cy="410369"/>
          </a:xfrm>
          <a:prstGeom prst="rect">
            <a:avLst/>
          </a:prstGeom>
          <a:solidFill>
            <a:srgbClr val="EDE2B2"/>
          </a:solidFill>
        </p:spPr>
        <p:txBody>
          <a:bodyPr vert="horz" wrap="square" lIns="0" tIns="0" rIns="0" bIns="0" rtlCol="0">
            <a:spAutoFit/>
          </a:bodyPr>
          <a:lstStyle/>
          <a:p>
            <a:pPr marL="91920">
              <a:lnSpc>
                <a:spcPts val="3202"/>
              </a:lnSpc>
            </a:pPr>
            <a:r>
              <a:rPr sz="2700" b="1" spc="-12" dirty="0">
                <a:latin typeface="Arial Narrow" pitchFamily="34" charset="0"/>
                <a:cs typeface="Arial"/>
              </a:rPr>
              <a:t>But: the </a:t>
            </a:r>
            <a:r>
              <a:rPr sz="2700" b="1" spc="-25" dirty="0">
                <a:latin typeface="Arial Narrow" pitchFamily="34" charset="0"/>
                <a:cs typeface="Arial"/>
              </a:rPr>
              <a:t>counterexample</a:t>
            </a:r>
            <a:r>
              <a:rPr sz="2700" b="1" spc="98" dirty="0">
                <a:latin typeface="Arial Narrow" pitchFamily="34" charset="0"/>
                <a:cs typeface="Arial"/>
              </a:rPr>
              <a:t> </a:t>
            </a:r>
            <a:r>
              <a:rPr sz="2700" b="1" spc="-12" dirty="0" smtClean="0">
                <a:latin typeface="Arial Narrow" pitchFamily="34" charset="0"/>
                <a:cs typeface="Arial"/>
              </a:rPr>
              <a:t>is</a:t>
            </a:r>
            <a:r>
              <a:rPr lang="en-US" sz="2700" b="1" spc="-12" dirty="0" smtClean="0">
                <a:latin typeface="Arial Narrow" pitchFamily="34" charset="0"/>
                <a:cs typeface="Arial"/>
              </a:rPr>
              <a:t> </a:t>
            </a:r>
            <a:r>
              <a:rPr sz="2700" b="1" spc="-12" dirty="0" smtClean="0">
                <a:solidFill>
                  <a:srgbClr val="FF0000"/>
                </a:solidFill>
                <a:latin typeface="Arial Narrow" pitchFamily="34" charset="0"/>
                <a:cs typeface="Arial"/>
              </a:rPr>
              <a:t>spurious</a:t>
            </a:r>
            <a:endParaRPr sz="2700" b="1" dirty="0">
              <a:latin typeface="Arial Narrow" pitchFamily="34" charset="0"/>
              <a:cs typeface="Arial"/>
            </a:endParaRP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7" y="933450"/>
            <a:ext cx="7448550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84780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12" dirty="0"/>
              <a:t>SLAM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585787" y="1009650"/>
            <a:ext cx="11430000" cy="4166262"/>
          </a:xfrm>
          <a:prstGeom prst="rect">
            <a:avLst/>
          </a:prstGeom>
        </p:spPr>
        <p:txBody>
          <a:bodyPr vert="horz" wrap="square" lIns="0" tIns="17138" rIns="0" bIns="0" rtlCol="0">
            <a:spAutoFit/>
          </a:bodyPr>
          <a:lstStyle/>
          <a:p>
            <a:pPr marL="486801" marR="12464" indent="-457200">
              <a:lnSpc>
                <a:spcPct val="102600"/>
              </a:lnSpc>
              <a:spcBef>
                <a:spcPts val="135"/>
              </a:spcBef>
              <a:buFont typeface="Wingdings" pitchFamily="2" charset="2"/>
              <a:buChar char="q"/>
            </a:pPr>
            <a:r>
              <a:rPr sz="2400" b="1" spc="-12" dirty="0" smtClean="0">
                <a:latin typeface="Arial Narrow" pitchFamily="34" charset="0"/>
                <a:cs typeface="Arial"/>
              </a:rPr>
              <a:t>Microsoft </a:t>
            </a:r>
            <a:r>
              <a:rPr sz="2400" b="1" spc="-25" dirty="0">
                <a:latin typeface="Arial Narrow" pitchFamily="34" charset="0"/>
                <a:cs typeface="Arial"/>
              </a:rPr>
              <a:t>blames </a:t>
            </a:r>
            <a:r>
              <a:rPr sz="2400" b="1" spc="-12" dirty="0">
                <a:latin typeface="Arial Narrow" pitchFamily="34" charset="0"/>
                <a:cs typeface="Arial"/>
              </a:rPr>
              <a:t>most </a:t>
            </a:r>
            <a:r>
              <a:rPr sz="2400" b="1" spc="-25" dirty="0">
                <a:latin typeface="Arial Narrow" pitchFamily="34" charset="0"/>
                <a:cs typeface="Arial"/>
              </a:rPr>
              <a:t>Windows crashes </a:t>
            </a:r>
            <a:r>
              <a:rPr sz="2400" b="1" spc="-12" dirty="0" smtClean="0">
                <a:latin typeface="Arial Narrow" pitchFamily="34" charset="0"/>
                <a:cs typeface="Arial"/>
              </a:rPr>
              <a:t>on</a:t>
            </a:r>
            <a:r>
              <a:rPr lang="en-US" sz="2400" b="1" spc="-12" dirty="0" smtClean="0">
                <a:latin typeface="Arial Narrow" pitchFamily="34" charset="0"/>
                <a:cs typeface="Arial"/>
              </a:rPr>
              <a:t> </a:t>
            </a:r>
            <a:r>
              <a:rPr sz="2400" b="1" spc="-12" dirty="0" smtClean="0">
                <a:solidFill>
                  <a:srgbClr val="FF0000"/>
                </a:solidFill>
                <a:latin typeface="Arial Narrow" pitchFamily="34" charset="0"/>
                <a:cs typeface="Arial"/>
              </a:rPr>
              <a:t>third </a:t>
            </a:r>
            <a:r>
              <a:rPr sz="2400" b="1" dirty="0" smtClean="0">
                <a:solidFill>
                  <a:srgbClr val="FF0000"/>
                </a:solidFill>
                <a:latin typeface="Arial Narrow" pitchFamily="34" charset="0"/>
                <a:cs typeface="Arial"/>
              </a:rPr>
              <a:t>party</a:t>
            </a:r>
            <a:r>
              <a:rPr lang="en-US" sz="2400" b="1" dirty="0" smtClean="0">
                <a:solidFill>
                  <a:srgbClr val="FF0000"/>
                </a:solidFill>
                <a:latin typeface="Arial Narrow" pitchFamily="34" charset="0"/>
                <a:cs typeface="Arial"/>
              </a:rPr>
              <a:t> </a:t>
            </a:r>
            <a:r>
              <a:rPr sz="2400" b="1" spc="-37" dirty="0" smtClean="0">
                <a:solidFill>
                  <a:srgbClr val="FF0000"/>
                </a:solidFill>
                <a:latin typeface="Arial Narrow" pitchFamily="34" charset="0"/>
                <a:cs typeface="Arial"/>
              </a:rPr>
              <a:t>device</a:t>
            </a:r>
            <a:r>
              <a:rPr sz="2400" b="1" spc="-25" dirty="0" smtClean="0">
                <a:solidFill>
                  <a:srgbClr val="FF0000"/>
                </a:solidFill>
                <a:latin typeface="Arial Narrow" pitchFamily="34" charset="0"/>
                <a:cs typeface="Arial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Arial Narrow" pitchFamily="34" charset="0"/>
                <a:cs typeface="Arial"/>
              </a:rPr>
              <a:t>drivers</a:t>
            </a:r>
            <a:endParaRPr sz="2400" b="1" dirty="0">
              <a:latin typeface="Arial Narrow" pitchFamily="34" charset="0"/>
              <a:cs typeface="Arial"/>
            </a:endParaRPr>
          </a:p>
          <a:p>
            <a:pPr marL="457200" indent="-457200">
              <a:spcBef>
                <a:spcPts val="61"/>
              </a:spcBef>
              <a:buFont typeface="Wingdings" pitchFamily="2" charset="2"/>
              <a:buChar char="q"/>
            </a:pPr>
            <a:endParaRPr sz="2400" b="1" dirty="0">
              <a:latin typeface="Arial Narrow" pitchFamily="34" charset="0"/>
              <a:cs typeface="Times New Roman"/>
            </a:endParaRPr>
          </a:p>
          <a:p>
            <a:pPr marL="488359" indent="-457200">
              <a:buFont typeface="Wingdings" pitchFamily="2" charset="2"/>
              <a:buChar char="q"/>
            </a:pPr>
            <a:r>
              <a:rPr sz="2400" b="1" spc="-25" dirty="0" smtClean="0">
                <a:latin typeface="Arial Narrow" pitchFamily="34" charset="0"/>
                <a:cs typeface="Arial"/>
              </a:rPr>
              <a:t>The </a:t>
            </a:r>
            <a:r>
              <a:rPr sz="2400" b="1" spc="-25" dirty="0">
                <a:latin typeface="Arial Narrow" pitchFamily="34" charset="0"/>
                <a:cs typeface="Arial"/>
              </a:rPr>
              <a:t>Windows </a:t>
            </a:r>
            <a:r>
              <a:rPr sz="2400" b="1" spc="-37" dirty="0">
                <a:latin typeface="Arial Narrow" pitchFamily="34" charset="0"/>
                <a:cs typeface="Arial"/>
              </a:rPr>
              <a:t>device </a:t>
            </a:r>
            <a:r>
              <a:rPr sz="2400" b="1" spc="-25" dirty="0">
                <a:latin typeface="Arial Narrow" pitchFamily="34" charset="0"/>
                <a:cs typeface="Arial"/>
              </a:rPr>
              <a:t>driver </a:t>
            </a:r>
            <a:r>
              <a:rPr sz="2400" b="1" spc="-12" dirty="0">
                <a:latin typeface="Arial Narrow" pitchFamily="34" charset="0"/>
                <a:cs typeface="Arial"/>
              </a:rPr>
              <a:t>API is quite</a:t>
            </a:r>
            <a:r>
              <a:rPr sz="2400" b="1" spc="-184" dirty="0">
                <a:latin typeface="Arial Narrow" pitchFamily="34" charset="0"/>
                <a:cs typeface="Arial"/>
              </a:rPr>
              <a:t> </a:t>
            </a:r>
            <a:r>
              <a:rPr sz="2400" b="1" spc="-12" dirty="0">
                <a:latin typeface="Arial Narrow" pitchFamily="34" charset="0"/>
                <a:cs typeface="Arial"/>
              </a:rPr>
              <a:t>complicated</a:t>
            </a:r>
            <a:endParaRPr sz="2400" b="1" dirty="0">
              <a:latin typeface="Arial Narrow" pitchFamily="34" charset="0"/>
              <a:cs typeface="Arial"/>
            </a:endParaRPr>
          </a:p>
          <a:p>
            <a:pPr marL="457200" indent="-457200">
              <a:spcBef>
                <a:spcPts val="61"/>
              </a:spcBef>
              <a:buFont typeface="Wingdings" pitchFamily="2" charset="2"/>
              <a:buChar char="q"/>
            </a:pPr>
            <a:endParaRPr sz="2400" b="1" dirty="0">
              <a:latin typeface="Arial Narrow" pitchFamily="34" charset="0"/>
              <a:cs typeface="Times New Roman"/>
            </a:endParaRPr>
          </a:p>
          <a:p>
            <a:pPr marL="488359" indent="-457200">
              <a:buFont typeface="Wingdings" pitchFamily="2" charset="2"/>
              <a:buChar char="q"/>
            </a:pPr>
            <a:r>
              <a:rPr sz="2400" b="1" spc="-25" dirty="0" smtClean="0">
                <a:latin typeface="Arial Narrow" pitchFamily="34" charset="0"/>
                <a:cs typeface="Arial"/>
              </a:rPr>
              <a:t>Drivers </a:t>
            </a:r>
            <a:r>
              <a:rPr sz="2400" b="1" spc="-12" dirty="0">
                <a:latin typeface="Arial Narrow" pitchFamily="34" charset="0"/>
                <a:cs typeface="Arial"/>
              </a:rPr>
              <a:t>are </a:t>
            </a:r>
            <a:r>
              <a:rPr sz="2400" b="1" spc="-37" dirty="0">
                <a:latin typeface="Arial Narrow" pitchFamily="34" charset="0"/>
                <a:cs typeface="Arial"/>
              </a:rPr>
              <a:t>low </a:t>
            </a:r>
            <a:r>
              <a:rPr sz="2400" b="1" spc="-49" dirty="0">
                <a:latin typeface="Arial Narrow" pitchFamily="34" charset="0"/>
                <a:cs typeface="Arial"/>
              </a:rPr>
              <a:t>level </a:t>
            </a:r>
            <a:r>
              <a:rPr sz="2400" b="1" spc="-25" dirty="0">
                <a:latin typeface="Arial Narrow" pitchFamily="34" charset="0"/>
                <a:cs typeface="Arial"/>
              </a:rPr>
              <a:t>C</a:t>
            </a:r>
            <a:r>
              <a:rPr sz="2400" b="1" spc="-172" dirty="0">
                <a:latin typeface="Arial Narrow" pitchFamily="34" charset="0"/>
                <a:cs typeface="Arial"/>
              </a:rPr>
              <a:t> </a:t>
            </a:r>
            <a:r>
              <a:rPr sz="2400" b="1" spc="-25" dirty="0">
                <a:latin typeface="Arial Narrow" pitchFamily="34" charset="0"/>
                <a:cs typeface="Arial"/>
              </a:rPr>
              <a:t>code</a:t>
            </a:r>
            <a:endParaRPr sz="2400" b="1" dirty="0">
              <a:latin typeface="Arial Narrow" pitchFamily="34" charset="0"/>
              <a:cs typeface="Arial"/>
            </a:endParaRPr>
          </a:p>
          <a:p>
            <a:pPr marL="457200" indent="-457200">
              <a:spcBef>
                <a:spcPts val="110"/>
              </a:spcBef>
              <a:buFont typeface="Wingdings" pitchFamily="2" charset="2"/>
              <a:buChar char="q"/>
            </a:pPr>
            <a:endParaRPr sz="2400" b="1" dirty="0">
              <a:latin typeface="Arial Narrow" pitchFamily="34" charset="0"/>
              <a:cs typeface="Times New Roman"/>
            </a:endParaRPr>
          </a:p>
          <a:p>
            <a:pPr marL="486801" marR="327174" indent="-457200">
              <a:lnSpc>
                <a:spcPct val="102600"/>
              </a:lnSpc>
              <a:buFont typeface="Wingdings" pitchFamily="2" charset="2"/>
              <a:buChar char="q"/>
            </a:pPr>
            <a:r>
              <a:rPr sz="2400" b="1" spc="-25" dirty="0" smtClean="0">
                <a:latin typeface="Arial Narrow" pitchFamily="34" charset="0"/>
                <a:cs typeface="Arial"/>
              </a:rPr>
              <a:t>SLAM</a:t>
            </a:r>
            <a:r>
              <a:rPr sz="2400" b="1" spc="-25" dirty="0">
                <a:latin typeface="Arial Narrow" pitchFamily="34" charset="0"/>
                <a:cs typeface="Arial"/>
              </a:rPr>
              <a:t>: </a:t>
            </a:r>
            <a:r>
              <a:rPr sz="2400" b="1" spc="-98" dirty="0">
                <a:latin typeface="Arial Narrow" pitchFamily="34" charset="0"/>
                <a:cs typeface="Arial"/>
              </a:rPr>
              <a:t>Tool </a:t>
            </a:r>
            <a:r>
              <a:rPr sz="2400" b="1" spc="-12" dirty="0">
                <a:latin typeface="Arial Narrow" pitchFamily="34" charset="0"/>
                <a:cs typeface="Arial"/>
              </a:rPr>
              <a:t>to automatically </a:t>
            </a:r>
            <a:r>
              <a:rPr sz="2400" b="1" spc="-25" dirty="0">
                <a:latin typeface="Arial Narrow" pitchFamily="34" charset="0"/>
                <a:cs typeface="Arial"/>
              </a:rPr>
              <a:t>check </a:t>
            </a:r>
            <a:r>
              <a:rPr sz="2400" b="1" spc="-37" dirty="0">
                <a:latin typeface="Arial Narrow" pitchFamily="34" charset="0"/>
                <a:cs typeface="Arial"/>
              </a:rPr>
              <a:t>device </a:t>
            </a:r>
            <a:r>
              <a:rPr sz="2400" b="1" spc="-25" dirty="0">
                <a:latin typeface="Arial Narrow" pitchFamily="34" charset="0"/>
                <a:cs typeface="Arial"/>
              </a:rPr>
              <a:t>drivers </a:t>
            </a:r>
            <a:r>
              <a:rPr sz="2400" b="1" spc="-49" dirty="0">
                <a:latin typeface="Arial Narrow" pitchFamily="34" charset="0"/>
                <a:cs typeface="Arial"/>
              </a:rPr>
              <a:t>for  </a:t>
            </a:r>
            <a:r>
              <a:rPr sz="2400" b="1" dirty="0">
                <a:latin typeface="Arial Narrow" pitchFamily="34" charset="0"/>
                <a:cs typeface="Arial"/>
              </a:rPr>
              <a:t>certain</a:t>
            </a:r>
            <a:r>
              <a:rPr sz="2400" b="1" spc="-25" dirty="0">
                <a:latin typeface="Arial Narrow" pitchFamily="34" charset="0"/>
                <a:cs typeface="Arial"/>
              </a:rPr>
              <a:t> </a:t>
            </a:r>
            <a:r>
              <a:rPr sz="2400" b="1" spc="-12" dirty="0">
                <a:latin typeface="Arial Narrow" pitchFamily="34" charset="0"/>
                <a:cs typeface="Arial"/>
              </a:rPr>
              <a:t>errors</a:t>
            </a:r>
            <a:endParaRPr sz="2400" b="1" dirty="0">
              <a:latin typeface="Arial Narrow" pitchFamily="34" charset="0"/>
              <a:cs typeface="Arial"/>
            </a:endParaRPr>
          </a:p>
          <a:p>
            <a:pPr marL="457200" indent="-457200">
              <a:spcBef>
                <a:spcPts val="61"/>
              </a:spcBef>
              <a:buFont typeface="Wingdings" pitchFamily="2" charset="2"/>
              <a:buChar char="q"/>
            </a:pPr>
            <a:endParaRPr sz="2400" b="1" dirty="0">
              <a:latin typeface="Arial Narrow" pitchFamily="34" charset="0"/>
              <a:cs typeface="Times New Roman"/>
            </a:endParaRPr>
          </a:p>
          <a:p>
            <a:pPr marL="488359" indent="-457200">
              <a:buFont typeface="Wingdings" pitchFamily="2" charset="2"/>
              <a:buChar char="q"/>
            </a:pPr>
            <a:r>
              <a:rPr sz="2400" b="1" spc="-25" dirty="0" smtClean="0">
                <a:latin typeface="Arial Narrow" pitchFamily="34" charset="0"/>
                <a:cs typeface="Arial"/>
              </a:rPr>
              <a:t>SLAM </a:t>
            </a:r>
            <a:r>
              <a:rPr sz="2400" b="1" spc="-12" dirty="0">
                <a:latin typeface="Arial Narrow" pitchFamily="34" charset="0"/>
                <a:cs typeface="Arial"/>
              </a:rPr>
              <a:t>is shipped with </a:t>
            </a:r>
            <a:r>
              <a:rPr sz="2400" b="1" spc="-37" dirty="0">
                <a:latin typeface="Arial Narrow" pitchFamily="34" charset="0"/>
                <a:cs typeface="Arial"/>
              </a:rPr>
              <a:t>Device </a:t>
            </a:r>
            <a:r>
              <a:rPr sz="2400" b="1" spc="-25" dirty="0">
                <a:latin typeface="Arial Narrow" pitchFamily="34" charset="0"/>
                <a:cs typeface="Arial"/>
              </a:rPr>
              <a:t>Driver </a:t>
            </a:r>
            <a:r>
              <a:rPr sz="2400" b="1" spc="-37" dirty="0">
                <a:latin typeface="Arial Narrow" pitchFamily="34" charset="0"/>
                <a:cs typeface="Arial"/>
              </a:rPr>
              <a:t>Development</a:t>
            </a:r>
            <a:r>
              <a:rPr sz="2400" b="1" spc="-147" dirty="0">
                <a:latin typeface="Arial Narrow" pitchFamily="34" charset="0"/>
                <a:cs typeface="Arial"/>
              </a:rPr>
              <a:t> </a:t>
            </a:r>
            <a:r>
              <a:rPr sz="2400" b="1" spc="-12" dirty="0">
                <a:latin typeface="Arial Narrow" pitchFamily="34" charset="0"/>
                <a:cs typeface="Arial"/>
              </a:rPr>
              <a:t>Kit</a:t>
            </a:r>
            <a:endParaRPr sz="2400" b="1" dirty="0">
              <a:latin typeface="Arial Narrow" pitchFamily="34" charset="0"/>
              <a:cs typeface="Arial"/>
            </a:endParaRPr>
          </a:p>
          <a:p>
            <a:pPr marL="457200" indent="-457200">
              <a:spcBef>
                <a:spcPts val="61"/>
              </a:spcBef>
              <a:buFont typeface="Wingdings" pitchFamily="2" charset="2"/>
              <a:buChar char="q"/>
            </a:pPr>
            <a:endParaRPr sz="2400" b="1" dirty="0">
              <a:latin typeface="Arial Narrow" pitchFamily="34" charset="0"/>
              <a:cs typeface="Times New Roman"/>
            </a:endParaRPr>
          </a:p>
          <a:p>
            <a:pPr marL="488359" indent="-457200">
              <a:buFont typeface="Wingdings" pitchFamily="2" charset="2"/>
              <a:buChar char="q"/>
            </a:pPr>
            <a:r>
              <a:rPr sz="2400" b="1" spc="-12" dirty="0" smtClean="0">
                <a:latin typeface="Arial Narrow" pitchFamily="34" charset="0"/>
                <a:cs typeface="Arial"/>
              </a:rPr>
              <a:t>Full </a:t>
            </a:r>
            <a:r>
              <a:rPr sz="2400" b="1" spc="-12" dirty="0">
                <a:latin typeface="Arial Narrow" pitchFamily="34" charset="0"/>
                <a:cs typeface="Arial"/>
              </a:rPr>
              <a:t>detail </a:t>
            </a:r>
            <a:r>
              <a:rPr sz="2400" b="1" spc="-37" dirty="0">
                <a:latin typeface="Arial Narrow" pitchFamily="34" charset="0"/>
                <a:cs typeface="Arial"/>
              </a:rPr>
              <a:t>available</a:t>
            </a:r>
            <a:r>
              <a:rPr sz="2400" b="1" spc="-258" dirty="0">
                <a:latin typeface="Arial Narrow" pitchFamily="34" charset="0"/>
                <a:cs typeface="Arial"/>
              </a:rPr>
              <a:t> </a:t>
            </a:r>
            <a:r>
              <a:rPr sz="2400" b="1" spc="-12" dirty="0" smtClean="0">
                <a:latin typeface="Arial Narrow" pitchFamily="34" charset="0"/>
                <a:cs typeface="Arial"/>
              </a:rPr>
              <a:t>at</a:t>
            </a:r>
            <a:r>
              <a:rPr lang="en-US" sz="2400" b="1" dirty="0">
                <a:latin typeface="Arial Narrow" pitchFamily="34" charset="0"/>
                <a:cs typeface="Arial"/>
              </a:rPr>
              <a:t> </a:t>
            </a:r>
            <a:r>
              <a:rPr sz="2400" b="1" spc="368" dirty="0" smtClean="0">
                <a:latin typeface="Arial Narrow" pitchFamily="34" charset="0"/>
                <a:cs typeface="PMingLiU"/>
                <a:hlinkClick r:id="rId2"/>
              </a:rPr>
              <a:t>http</a:t>
            </a:r>
            <a:r>
              <a:rPr sz="2400" b="1" spc="368" dirty="0">
                <a:latin typeface="Arial Narrow" pitchFamily="34" charset="0"/>
                <a:cs typeface="PMingLiU"/>
                <a:hlinkClick r:id="rId2"/>
              </a:rPr>
              <a:t>://research.microsoft.com/slam/</a:t>
            </a:r>
            <a:endParaRPr sz="2400" b="1" dirty="0">
              <a:latin typeface="Arial Narrow" pitchFamily="34" charset="0"/>
              <a:cs typeface="PMingLiU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5321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14387" y="1238250"/>
            <a:ext cx="10972800" cy="1878579"/>
          </a:xfrm>
          <a:prstGeom prst="rect">
            <a:avLst/>
          </a:prstGeom>
        </p:spPr>
        <p:txBody>
          <a:bodyPr vert="horz" wrap="square" lIns="0" tIns="191631" rIns="0" bIns="0" rtlCol="0">
            <a:spAutoFit/>
          </a:bodyPr>
          <a:lstStyle/>
          <a:p>
            <a:pPr marL="488359" indent="-457200">
              <a:spcBef>
                <a:spcPts val="1509"/>
              </a:spcBef>
              <a:buFont typeface="Wingdings" pitchFamily="2" charset="2"/>
              <a:buChar char="q"/>
            </a:pPr>
            <a:r>
              <a:rPr sz="2400" b="1" spc="-12" dirty="0" smtClean="0">
                <a:solidFill>
                  <a:srgbClr val="1F4A86"/>
                </a:solidFill>
                <a:latin typeface="Arial Narrow" pitchFamily="34" charset="0"/>
                <a:cs typeface="Arial"/>
              </a:rPr>
              <a:t>Finite </a:t>
            </a:r>
            <a:r>
              <a:rPr sz="2400" b="1" spc="-12" dirty="0">
                <a:solidFill>
                  <a:srgbClr val="1F4A86"/>
                </a:solidFill>
                <a:latin typeface="Arial Narrow" pitchFamily="34" charset="0"/>
                <a:cs typeface="Arial"/>
              </a:rPr>
              <a:t>state </a:t>
            </a:r>
            <a:r>
              <a:rPr sz="2400" b="1" spc="-25" dirty="0" smtClean="0">
                <a:solidFill>
                  <a:srgbClr val="1F4A86"/>
                </a:solidFill>
                <a:latin typeface="Arial Narrow" pitchFamily="34" charset="0"/>
                <a:cs typeface="Arial"/>
              </a:rPr>
              <a:t>language</a:t>
            </a:r>
            <a:r>
              <a:rPr lang="en-US" sz="2400" b="1" spc="-25" dirty="0" smtClean="0">
                <a:solidFill>
                  <a:srgbClr val="1F4A86"/>
                </a:solidFill>
                <a:latin typeface="Arial Narrow" pitchFamily="34" charset="0"/>
                <a:cs typeface="Arial"/>
              </a:rPr>
              <a:t> </a:t>
            </a:r>
            <a:r>
              <a:rPr sz="2400" b="1" spc="-25" dirty="0" smtClean="0">
                <a:latin typeface="Arial Narrow" pitchFamily="34" charset="0"/>
                <a:cs typeface="Arial"/>
              </a:rPr>
              <a:t>for </a:t>
            </a:r>
            <a:r>
              <a:rPr sz="2400" b="1" spc="-12" dirty="0">
                <a:latin typeface="Arial Narrow" pitchFamily="34" charset="0"/>
                <a:cs typeface="Arial"/>
              </a:rPr>
              <a:t>defining</a:t>
            </a:r>
            <a:r>
              <a:rPr sz="2400" b="1" spc="-233" dirty="0">
                <a:latin typeface="Arial Narrow" pitchFamily="34" charset="0"/>
                <a:cs typeface="Arial"/>
              </a:rPr>
              <a:t> </a:t>
            </a:r>
            <a:r>
              <a:rPr sz="2400" b="1" spc="-12" dirty="0">
                <a:latin typeface="Arial Narrow" pitchFamily="34" charset="0"/>
                <a:cs typeface="Arial"/>
              </a:rPr>
              <a:t>properties</a:t>
            </a:r>
            <a:endParaRPr sz="2400" b="1" dirty="0">
              <a:latin typeface="Arial Narrow" pitchFamily="34" charset="0"/>
              <a:cs typeface="Arial"/>
            </a:endParaRPr>
          </a:p>
          <a:p>
            <a:pPr marL="1079821" indent="-342900">
              <a:lnSpc>
                <a:spcPts val="2944"/>
              </a:lnSpc>
              <a:spcBef>
                <a:spcPts val="1165"/>
              </a:spcBef>
              <a:buFont typeface="Wingdings" pitchFamily="2" charset="2"/>
              <a:buChar char="§"/>
            </a:pPr>
            <a:r>
              <a:rPr lang="en-US" sz="2400" b="1" spc="-12" dirty="0" smtClean="0">
                <a:latin typeface="Arial Narrow" pitchFamily="34" charset="0"/>
                <a:cs typeface="Arial"/>
              </a:rPr>
              <a:t>M</a:t>
            </a:r>
            <a:r>
              <a:rPr sz="2400" b="1" spc="-12" dirty="0" smtClean="0">
                <a:latin typeface="Arial Narrow" pitchFamily="34" charset="0"/>
                <a:cs typeface="Arial"/>
              </a:rPr>
              <a:t>onitors </a:t>
            </a:r>
            <a:r>
              <a:rPr sz="2400" b="1" spc="-12" dirty="0">
                <a:latin typeface="Arial Narrow" pitchFamily="34" charset="0"/>
                <a:cs typeface="Arial"/>
              </a:rPr>
              <a:t>behavior of C</a:t>
            </a:r>
            <a:r>
              <a:rPr sz="2400" b="1" spc="74" dirty="0">
                <a:latin typeface="Arial Narrow" pitchFamily="34" charset="0"/>
                <a:cs typeface="Arial"/>
              </a:rPr>
              <a:t> </a:t>
            </a:r>
            <a:r>
              <a:rPr sz="2400" b="1" spc="-12" dirty="0">
                <a:latin typeface="Arial Narrow" pitchFamily="34" charset="0"/>
                <a:cs typeface="Arial"/>
              </a:rPr>
              <a:t>code</a:t>
            </a:r>
            <a:endParaRPr sz="2400" b="1" dirty="0">
              <a:latin typeface="Arial Narrow" pitchFamily="34" charset="0"/>
              <a:cs typeface="Arial"/>
            </a:endParaRPr>
          </a:p>
          <a:p>
            <a:pPr marL="1079821" indent="-342900">
              <a:lnSpc>
                <a:spcPts val="2932"/>
              </a:lnSpc>
              <a:buFont typeface="Wingdings" pitchFamily="2" charset="2"/>
              <a:buChar char="§"/>
            </a:pPr>
            <a:r>
              <a:rPr sz="2400" b="1" spc="-49" dirty="0" smtClean="0">
                <a:latin typeface="Arial Narrow" pitchFamily="34" charset="0"/>
                <a:cs typeface="Arial"/>
              </a:rPr>
              <a:t>Temporal </a:t>
            </a:r>
            <a:r>
              <a:rPr sz="2400" b="1" spc="-25" dirty="0">
                <a:latin typeface="Arial Narrow" pitchFamily="34" charset="0"/>
                <a:cs typeface="Arial"/>
              </a:rPr>
              <a:t>safety </a:t>
            </a:r>
            <a:r>
              <a:rPr sz="2400" b="1" dirty="0">
                <a:latin typeface="Arial Narrow" pitchFamily="34" charset="0"/>
                <a:cs typeface="Arial"/>
              </a:rPr>
              <a:t>properties </a:t>
            </a:r>
            <a:r>
              <a:rPr sz="2400" b="1" spc="-12" dirty="0">
                <a:latin typeface="Arial Narrow" pitchFamily="34" charset="0"/>
                <a:cs typeface="Arial"/>
              </a:rPr>
              <a:t>(security</a:t>
            </a:r>
            <a:r>
              <a:rPr sz="2400" b="1" spc="184" dirty="0">
                <a:latin typeface="Arial Narrow" pitchFamily="34" charset="0"/>
                <a:cs typeface="Arial"/>
              </a:rPr>
              <a:t> </a:t>
            </a:r>
            <a:r>
              <a:rPr sz="2400" b="1" spc="-12" dirty="0">
                <a:latin typeface="Arial Narrow" pitchFamily="34" charset="0"/>
                <a:cs typeface="Arial"/>
              </a:rPr>
              <a:t>automata)</a:t>
            </a:r>
            <a:endParaRPr sz="2400" b="1" dirty="0">
              <a:latin typeface="Arial Narrow" pitchFamily="34" charset="0"/>
              <a:cs typeface="Arial"/>
            </a:endParaRPr>
          </a:p>
          <a:p>
            <a:pPr marL="1079821" indent="-342900">
              <a:lnSpc>
                <a:spcPts val="2944"/>
              </a:lnSpc>
              <a:buFont typeface="Wingdings" pitchFamily="2" charset="2"/>
              <a:buChar char="§"/>
            </a:pPr>
            <a:r>
              <a:rPr sz="2400" b="1" spc="-25" dirty="0" smtClean="0">
                <a:latin typeface="Arial Narrow" pitchFamily="34" charset="0"/>
                <a:cs typeface="Arial"/>
              </a:rPr>
              <a:t>familiar </a:t>
            </a:r>
            <a:r>
              <a:rPr sz="2400" b="1" spc="-12" dirty="0">
                <a:latin typeface="Arial Narrow" pitchFamily="34" charset="0"/>
                <a:cs typeface="Arial"/>
              </a:rPr>
              <a:t>C</a:t>
            </a:r>
            <a:r>
              <a:rPr sz="2400" b="1" spc="98" dirty="0">
                <a:latin typeface="Arial Narrow" pitchFamily="34" charset="0"/>
                <a:cs typeface="Arial"/>
              </a:rPr>
              <a:t> </a:t>
            </a:r>
            <a:r>
              <a:rPr sz="2400" b="1" spc="-12" dirty="0">
                <a:latin typeface="Arial Narrow" pitchFamily="34" charset="0"/>
                <a:cs typeface="Arial"/>
              </a:rPr>
              <a:t>syntax</a:t>
            </a:r>
            <a:endParaRPr sz="2400" b="1" dirty="0">
              <a:latin typeface="Arial Narrow" pitchFamily="34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4387" y="3830572"/>
            <a:ext cx="9235948" cy="1229086"/>
          </a:xfrm>
          <a:prstGeom prst="rect">
            <a:avLst/>
          </a:prstGeom>
        </p:spPr>
        <p:txBody>
          <a:bodyPr vert="horz" wrap="square" lIns="0" tIns="88804" rIns="0" bIns="0" rtlCol="0">
            <a:spAutoFit/>
          </a:bodyPr>
          <a:lstStyle/>
          <a:p>
            <a:pPr marL="374059" indent="-342900">
              <a:spcBef>
                <a:spcPts val="699"/>
              </a:spcBef>
              <a:buFont typeface="Wingdings" pitchFamily="2" charset="2"/>
              <a:buChar char="q"/>
            </a:pPr>
            <a:r>
              <a:rPr sz="2400" b="1" spc="-25" dirty="0" smtClean="0">
                <a:latin typeface="Arial Narrow" pitchFamily="34" charset="0"/>
                <a:cs typeface="Arial"/>
              </a:rPr>
              <a:t>Suitable </a:t>
            </a:r>
            <a:r>
              <a:rPr sz="2400" b="1" spc="-49" dirty="0">
                <a:latin typeface="Arial Narrow" pitchFamily="34" charset="0"/>
                <a:cs typeface="Arial"/>
              </a:rPr>
              <a:t>for </a:t>
            </a:r>
            <a:r>
              <a:rPr sz="2400" b="1" spc="-25" dirty="0">
                <a:latin typeface="Arial Narrow" pitchFamily="34" charset="0"/>
                <a:cs typeface="Arial"/>
              </a:rPr>
              <a:t>expressing </a:t>
            </a:r>
            <a:r>
              <a:rPr sz="2400" b="1" spc="-12" dirty="0">
                <a:latin typeface="Arial Narrow" pitchFamily="34" charset="0"/>
                <a:cs typeface="Arial"/>
              </a:rPr>
              <a:t>control-dominated</a:t>
            </a:r>
            <a:r>
              <a:rPr sz="2400" b="1" spc="-135" dirty="0">
                <a:latin typeface="Arial Narrow" pitchFamily="34" charset="0"/>
                <a:cs typeface="Arial"/>
              </a:rPr>
              <a:t> </a:t>
            </a:r>
            <a:r>
              <a:rPr sz="2400" b="1" spc="-12" dirty="0">
                <a:latin typeface="Arial Narrow" pitchFamily="34" charset="0"/>
                <a:cs typeface="Arial"/>
              </a:rPr>
              <a:t>properties</a:t>
            </a:r>
            <a:endParaRPr sz="2400" b="1" dirty="0">
              <a:latin typeface="Arial Narrow" pitchFamily="34" charset="0"/>
              <a:cs typeface="Arial"/>
            </a:endParaRPr>
          </a:p>
          <a:p>
            <a:pPr marL="1079821" indent="-342900">
              <a:lnSpc>
                <a:spcPts val="2944"/>
              </a:lnSpc>
              <a:spcBef>
                <a:spcPts val="429"/>
              </a:spcBef>
              <a:buFont typeface="Wingdings" pitchFamily="2" charset="2"/>
              <a:buChar char="§"/>
            </a:pPr>
            <a:r>
              <a:rPr sz="2400" b="1" spc="-12" dirty="0" smtClean="0">
                <a:latin typeface="Arial Narrow" pitchFamily="34" charset="0"/>
                <a:cs typeface="Arial"/>
              </a:rPr>
              <a:t>e.g</a:t>
            </a:r>
            <a:r>
              <a:rPr sz="2400" b="1" spc="-12" dirty="0">
                <a:latin typeface="Arial Narrow" pitchFamily="34" charset="0"/>
                <a:cs typeface="Arial"/>
              </a:rPr>
              <a:t>., proper sequence of</a:t>
            </a:r>
            <a:r>
              <a:rPr sz="2400" b="1" spc="86" dirty="0">
                <a:latin typeface="Arial Narrow" pitchFamily="34" charset="0"/>
                <a:cs typeface="Arial"/>
              </a:rPr>
              <a:t> </a:t>
            </a:r>
            <a:r>
              <a:rPr sz="2400" b="1" spc="-37" dirty="0">
                <a:latin typeface="Arial Narrow" pitchFamily="34" charset="0"/>
                <a:cs typeface="Arial"/>
              </a:rPr>
              <a:t>events</a:t>
            </a:r>
            <a:endParaRPr sz="2400" b="1" dirty="0">
              <a:latin typeface="Arial Narrow" pitchFamily="34" charset="0"/>
              <a:cs typeface="Arial"/>
            </a:endParaRPr>
          </a:p>
          <a:p>
            <a:pPr marL="1079821" indent="-342900">
              <a:lnSpc>
                <a:spcPts val="2944"/>
              </a:lnSpc>
              <a:buFont typeface="Wingdings" pitchFamily="2" charset="2"/>
              <a:buChar char="§"/>
            </a:pPr>
            <a:r>
              <a:rPr sz="2400" b="1" spc="-12" dirty="0" smtClean="0">
                <a:latin typeface="Arial Narrow" pitchFamily="34" charset="0"/>
                <a:cs typeface="Arial"/>
              </a:rPr>
              <a:t>can </a:t>
            </a:r>
            <a:r>
              <a:rPr sz="2400" b="1" spc="-25" dirty="0">
                <a:latin typeface="Arial Narrow" pitchFamily="34" charset="0"/>
                <a:cs typeface="Arial"/>
              </a:rPr>
              <a:t>track </a:t>
            </a:r>
            <a:r>
              <a:rPr sz="2400" b="1" spc="-12" dirty="0">
                <a:latin typeface="Arial Narrow" pitchFamily="34" charset="0"/>
                <a:cs typeface="Arial"/>
              </a:rPr>
              <a:t>data</a:t>
            </a:r>
            <a:r>
              <a:rPr sz="2400" b="1" spc="86" dirty="0">
                <a:latin typeface="Arial Narrow" pitchFamily="34" charset="0"/>
                <a:cs typeface="Arial"/>
              </a:rPr>
              <a:t> </a:t>
            </a:r>
            <a:r>
              <a:rPr sz="2400" b="1" spc="-25" dirty="0">
                <a:latin typeface="Arial Narrow" pitchFamily="34" charset="0"/>
                <a:cs typeface="Arial"/>
              </a:rPr>
              <a:t>values</a:t>
            </a:r>
            <a:endParaRPr sz="2400" b="1" dirty="0">
              <a:latin typeface="Arial Narrow" pitchFamily="34" charset="0"/>
              <a:cs typeface="Arial"/>
            </a:endParaRP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525065" y="160354"/>
            <a:ext cx="11761470" cy="639746"/>
          </a:xfrm>
        </p:spPr>
        <p:txBody>
          <a:bodyPr>
            <a:normAutofit fontScale="90000"/>
          </a:bodyPr>
          <a:lstStyle/>
          <a:p>
            <a:r>
              <a:rPr lang="en-US" spc="-12" dirty="0" smtClean="0"/>
              <a:t>SLIC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693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301" y="118208"/>
            <a:ext cx="11526686" cy="660832"/>
          </a:xfrm>
          <a:prstGeom prst="rect">
            <a:avLst/>
          </a:prstGeom>
        </p:spPr>
        <p:txBody>
          <a:bodyPr vert="horz" wrap="square" lIns="0" tIns="29601" rIns="0" bIns="0" rtlCol="0">
            <a:spAutoFit/>
          </a:bodyPr>
          <a:lstStyle/>
          <a:p>
            <a:pPr marL="31159">
              <a:spcBef>
                <a:spcPts val="233"/>
              </a:spcBef>
            </a:pPr>
            <a:r>
              <a:rPr spc="-12" dirty="0"/>
              <a:t>SLIC</a:t>
            </a:r>
            <a:r>
              <a:rPr spc="-159" dirty="0"/>
              <a:t> </a:t>
            </a:r>
            <a:r>
              <a:rPr spc="-12" dirty="0"/>
              <a:t>Example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7" y="1238250"/>
            <a:ext cx="9729787" cy="537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6068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301" y="118208"/>
            <a:ext cx="11526686" cy="660832"/>
          </a:xfrm>
          <a:prstGeom prst="rect">
            <a:avLst/>
          </a:prstGeom>
        </p:spPr>
        <p:txBody>
          <a:bodyPr vert="horz" wrap="square" lIns="0" tIns="29601" rIns="0" bIns="0" rtlCol="0">
            <a:spAutoFit/>
          </a:bodyPr>
          <a:lstStyle/>
          <a:p>
            <a:pPr marL="31159">
              <a:spcBef>
                <a:spcPts val="233"/>
              </a:spcBef>
            </a:pPr>
            <a:r>
              <a:rPr spc="-12" dirty="0"/>
              <a:t>SLIC</a:t>
            </a:r>
            <a:r>
              <a:rPr spc="-159" dirty="0"/>
              <a:t> </a:t>
            </a:r>
            <a:r>
              <a:rPr spc="-12" dirty="0"/>
              <a:t>Example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" y="1054819"/>
            <a:ext cx="10263187" cy="5690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5117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12" dirty="0"/>
              <a:t>SLIC</a:t>
            </a:r>
            <a:r>
              <a:rPr lang="en-US" spc="-159" dirty="0"/>
              <a:t> </a:t>
            </a:r>
            <a:r>
              <a:rPr lang="en-US" spc="-12" dirty="0"/>
              <a:t>Example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387" y="622071"/>
            <a:ext cx="5805779" cy="6158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5820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12" dirty="0"/>
              <a:t>SLIC</a:t>
            </a:r>
            <a:r>
              <a:rPr lang="en-US" spc="-159" dirty="0"/>
              <a:t> </a:t>
            </a:r>
            <a:r>
              <a:rPr lang="en-US" spc="-12" dirty="0"/>
              <a:t>Example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387" y="622071"/>
            <a:ext cx="5805779" cy="6158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bject 5"/>
          <p:cNvSpPr/>
          <p:nvPr/>
        </p:nvSpPr>
        <p:spPr>
          <a:xfrm>
            <a:off x="1110258" y="2470246"/>
            <a:ext cx="3444204" cy="1948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9"/>
          <p:cNvSpPr txBox="1"/>
          <p:nvPr/>
        </p:nvSpPr>
        <p:spPr>
          <a:xfrm>
            <a:off x="1436961" y="2873512"/>
            <a:ext cx="2791093" cy="1301118"/>
          </a:xfrm>
          <a:prstGeom prst="rect">
            <a:avLst/>
          </a:prstGeom>
        </p:spPr>
        <p:txBody>
          <a:bodyPr vert="horz" wrap="square" lIns="0" tIns="17138" rIns="0" bIns="0" rtlCol="0">
            <a:spAutoFit/>
          </a:bodyPr>
          <a:lstStyle/>
          <a:p>
            <a:pPr marL="29601" marR="12464" algn="ctr">
              <a:lnSpc>
                <a:spcPct val="102600"/>
              </a:lnSpc>
              <a:spcBef>
                <a:spcPts val="135"/>
              </a:spcBef>
            </a:pPr>
            <a:r>
              <a:rPr sz="2700" spc="-25" dirty="0">
                <a:latin typeface="Arial"/>
                <a:cs typeface="Arial"/>
              </a:rPr>
              <a:t>Does </a:t>
            </a:r>
            <a:r>
              <a:rPr sz="2700" spc="-12" dirty="0">
                <a:latin typeface="Arial"/>
                <a:cs typeface="Arial"/>
              </a:rPr>
              <a:t>this </a:t>
            </a:r>
            <a:r>
              <a:rPr sz="2700" spc="-25" dirty="0">
                <a:latin typeface="Arial"/>
                <a:cs typeface="Arial"/>
              </a:rPr>
              <a:t>code  </a:t>
            </a:r>
            <a:r>
              <a:rPr sz="2700" spc="-37" dirty="0">
                <a:latin typeface="Arial"/>
                <a:cs typeface="Arial"/>
              </a:rPr>
              <a:t>obey </a:t>
            </a:r>
            <a:r>
              <a:rPr sz="2700" spc="-12" dirty="0">
                <a:latin typeface="Arial"/>
                <a:cs typeface="Arial"/>
              </a:rPr>
              <a:t>the</a:t>
            </a:r>
            <a:r>
              <a:rPr sz="2700" spc="-159" dirty="0">
                <a:latin typeface="Arial"/>
                <a:cs typeface="Arial"/>
              </a:rPr>
              <a:t> </a:t>
            </a:r>
            <a:r>
              <a:rPr sz="2700" spc="-25" dirty="0">
                <a:latin typeface="Arial"/>
                <a:cs typeface="Arial"/>
              </a:rPr>
              <a:t>locking  </a:t>
            </a:r>
            <a:r>
              <a:rPr sz="2700" spc="-12" dirty="0">
                <a:latin typeface="Arial"/>
                <a:cs typeface="Arial"/>
              </a:rPr>
              <a:t>rule?</a:t>
            </a:r>
            <a:endParaRPr sz="2700">
              <a:latin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1654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065" y="139268"/>
            <a:ext cx="11761470" cy="660832"/>
          </a:xfrm>
          <a:prstGeom prst="rect">
            <a:avLst/>
          </a:prstGeom>
        </p:spPr>
        <p:txBody>
          <a:bodyPr vert="horz" wrap="square" lIns="0" tIns="29601" rIns="0" bIns="0" rtlCol="0">
            <a:spAutoFit/>
          </a:bodyPr>
          <a:lstStyle/>
          <a:p>
            <a:pPr marL="31159">
              <a:spcBef>
                <a:spcPts val="233"/>
              </a:spcBef>
            </a:pPr>
            <a:r>
              <a:rPr spc="-12" dirty="0"/>
              <a:t>Refinement</a:t>
            </a:r>
            <a:r>
              <a:rPr spc="-123" dirty="0"/>
              <a:t> </a:t>
            </a:r>
            <a:r>
              <a:rPr spc="-12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7427" y="1178326"/>
            <a:ext cx="5231560" cy="5165324"/>
          </a:xfrm>
          <a:prstGeom prst="rect">
            <a:avLst/>
          </a:prstGeom>
        </p:spPr>
        <p:txBody>
          <a:bodyPr vert="horz" wrap="square" lIns="0" tIns="177609" rIns="0" bIns="0" rtlCol="0">
            <a:spAutoFit/>
          </a:bodyPr>
          <a:lstStyle/>
          <a:p>
            <a:pPr marL="31159">
              <a:spcBef>
                <a:spcPts val="1398"/>
              </a:spcBef>
            </a:pPr>
            <a:r>
              <a:rPr sz="2500" b="1" spc="-12" dirty="0">
                <a:latin typeface="Arial"/>
                <a:cs typeface="Arial"/>
              </a:rPr>
              <a:t>do</a:t>
            </a:r>
            <a:r>
              <a:rPr sz="2500" b="1" spc="-25" dirty="0">
                <a:latin typeface="Arial"/>
                <a:cs typeface="Arial"/>
              </a:rPr>
              <a:t> </a:t>
            </a:r>
            <a:r>
              <a:rPr sz="2500" spc="405" dirty="0">
                <a:latin typeface="Lucida Sans Unicode"/>
                <a:cs typeface="Lucida Sans Unicode"/>
              </a:rPr>
              <a:t>{</a:t>
            </a:r>
            <a:endParaRPr sz="2500" dirty="0">
              <a:latin typeface="Lucida Sans Unicode"/>
              <a:cs typeface="Lucida Sans Unicode"/>
            </a:endParaRPr>
          </a:p>
          <a:p>
            <a:pPr marL="648117">
              <a:spcBef>
                <a:spcPts val="1239"/>
              </a:spcBef>
            </a:pPr>
            <a:r>
              <a:rPr sz="2700" spc="-25" dirty="0" err="1">
                <a:solidFill>
                  <a:srgbClr val="1F4A86"/>
                </a:solidFill>
                <a:latin typeface="Arial"/>
                <a:cs typeface="Arial"/>
              </a:rPr>
              <a:t>KeAcquireSpinLock</a:t>
            </a:r>
            <a:r>
              <a:rPr sz="2700" spc="-280" dirty="0">
                <a:solidFill>
                  <a:srgbClr val="1F4A86"/>
                </a:solidFill>
                <a:latin typeface="Arial"/>
                <a:cs typeface="Arial"/>
              </a:rPr>
              <a:t> </a:t>
            </a:r>
            <a:r>
              <a:rPr sz="2500" spc="-12" dirty="0" smtClean="0">
                <a:latin typeface="Arial"/>
                <a:cs typeface="Arial"/>
              </a:rPr>
              <a:t>();</a:t>
            </a:r>
            <a:endParaRPr sz="3200" dirty="0">
              <a:latin typeface="Times New Roman"/>
              <a:cs typeface="Times New Roman"/>
            </a:endParaRPr>
          </a:p>
          <a:p>
            <a:pPr marL="693298">
              <a:spcBef>
                <a:spcPts val="1926"/>
              </a:spcBef>
            </a:pPr>
            <a:r>
              <a:rPr sz="2500" b="1" spc="-12" dirty="0">
                <a:latin typeface="Arial"/>
                <a:cs typeface="Arial"/>
              </a:rPr>
              <a:t>if </a:t>
            </a:r>
            <a:r>
              <a:rPr sz="2500" spc="-258" dirty="0">
                <a:latin typeface="Arial"/>
                <a:cs typeface="Arial"/>
              </a:rPr>
              <a:t>(</a:t>
            </a:r>
            <a:r>
              <a:rPr sz="2500" spc="-258" dirty="0">
                <a:latin typeface="Lucida Sans Unicode"/>
                <a:cs typeface="Lucida Sans Unicode"/>
              </a:rPr>
              <a:t>∗</a:t>
            </a:r>
            <a:r>
              <a:rPr sz="2500" spc="-258" dirty="0">
                <a:latin typeface="Arial"/>
                <a:cs typeface="Arial"/>
              </a:rPr>
              <a:t>)</a:t>
            </a:r>
            <a:r>
              <a:rPr sz="2500" spc="74" dirty="0">
                <a:latin typeface="Arial"/>
                <a:cs typeface="Arial"/>
              </a:rPr>
              <a:t> </a:t>
            </a:r>
            <a:endParaRPr lang="en-US" sz="2500" spc="74" dirty="0" smtClean="0">
              <a:latin typeface="Arial"/>
              <a:cs typeface="Arial"/>
            </a:endParaRPr>
          </a:p>
          <a:p>
            <a:pPr marL="693298">
              <a:spcBef>
                <a:spcPts val="1926"/>
              </a:spcBef>
            </a:pPr>
            <a:r>
              <a:rPr sz="2500" spc="405" dirty="0" smtClean="0">
                <a:latin typeface="Lucida Sans Unicode"/>
                <a:cs typeface="Lucida Sans Unicode"/>
              </a:rPr>
              <a:t>{</a:t>
            </a:r>
            <a:endParaRPr sz="4800" dirty="0">
              <a:latin typeface="Times New Roman"/>
              <a:cs typeface="Times New Roman"/>
            </a:endParaRPr>
          </a:p>
          <a:p>
            <a:pPr marL="1266632">
              <a:spcBef>
                <a:spcPts val="12"/>
              </a:spcBef>
            </a:pPr>
            <a:r>
              <a:rPr sz="2700" spc="-25" dirty="0" err="1">
                <a:solidFill>
                  <a:srgbClr val="1F4A86"/>
                </a:solidFill>
                <a:latin typeface="Arial"/>
                <a:cs typeface="Arial"/>
              </a:rPr>
              <a:t>KeReleaseSpinLock</a:t>
            </a:r>
            <a:r>
              <a:rPr sz="2700" spc="-380" dirty="0">
                <a:solidFill>
                  <a:srgbClr val="1F4A86"/>
                </a:solidFill>
                <a:latin typeface="Arial"/>
                <a:cs typeface="Arial"/>
              </a:rPr>
              <a:t> </a:t>
            </a:r>
            <a:r>
              <a:rPr sz="2500" spc="-12" dirty="0" smtClean="0">
                <a:latin typeface="Arial"/>
                <a:cs typeface="Arial"/>
              </a:rPr>
              <a:t>();</a:t>
            </a:r>
            <a:endParaRPr sz="3200" dirty="0">
              <a:latin typeface="Times New Roman"/>
              <a:cs typeface="Times New Roman"/>
            </a:endParaRPr>
          </a:p>
          <a:p>
            <a:pPr marL="648117">
              <a:spcBef>
                <a:spcPts val="1914"/>
              </a:spcBef>
            </a:pPr>
            <a:r>
              <a:rPr sz="2500" spc="405" dirty="0">
                <a:latin typeface="Lucida Sans Unicode"/>
                <a:cs typeface="Lucida Sans Unicode"/>
              </a:rPr>
              <a:t>}</a:t>
            </a:r>
            <a:endParaRPr sz="2500" dirty="0">
              <a:latin typeface="Lucida Sans Unicode"/>
              <a:cs typeface="Lucida Sans Unicode"/>
            </a:endParaRPr>
          </a:p>
          <a:p>
            <a:pPr marL="31159">
              <a:spcBef>
                <a:spcPts val="1398"/>
              </a:spcBef>
            </a:pPr>
            <a:r>
              <a:rPr sz="2500" spc="405" dirty="0">
                <a:latin typeface="Lucida Sans Unicode"/>
                <a:cs typeface="Lucida Sans Unicode"/>
              </a:rPr>
              <a:t>}</a:t>
            </a:r>
            <a:r>
              <a:rPr sz="2500" spc="184" dirty="0">
                <a:latin typeface="Lucida Sans Unicode"/>
                <a:cs typeface="Lucida Sans Unicode"/>
              </a:rPr>
              <a:t> </a:t>
            </a:r>
            <a:r>
              <a:rPr sz="2500" b="1" spc="-74" dirty="0">
                <a:latin typeface="Arial"/>
                <a:cs typeface="Arial"/>
              </a:rPr>
              <a:t>while</a:t>
            </a:r>
            <a:r>
              <a:rPr sz="2500" spc="-74" dirty="0">
                <a:latin typeface="Arial"/>
                <a:cs typeface="Arial"/>
              </a:rPr>
              <a:t>(</a:t>
            </a:r>
            <a:r>
              <a:rPr sz="2500" spc="-74" dirty="0">
                <a:latin typeface="Lucida Sans Unicode"/>
                <a:cs typeface="Lucida Sans Unicode"/>
              </a:rPr>
              <a:t>∗</a:t>
            </a:r>
            <a:r>
              <a:rPr sz="2500" spc="-74" dirty="0">
                <a:latin typeface="Arial"/>
                <a:cs typeface="Arial"/>
              </a:rPr>
              <a:t>);</a:t>
            </a:r>
            <a:endParaRPr sz="2500" dirty="0">
              <a:latin typeface="Arial"/>
              <a:cs typeface="Arial"/>
            </a:endParaRPr>
          </a:p>
          <a:p>
            <a:pPr>
              <a:spcBef>
                <a:spcPts val="86"/>
              </a:spcBef>
            </a:pPr>
            <a:endParaRPr sz="4800" dirty="0">
              <a:latin typeface="Times New Roman"/>
              <a:cs typeface="Times New Roman"/>
            </a:endParaRPr>
          </a:p>
          <a:p>
            <a:pPr marL="31159"/>
            <a:r>
              <a:rPr sz="2700" spc="-25" dirty="0">
                <a:solidFill>
                  <a:srgbClr val="1F4A86"/>
                </a:solidFill>
                <a:latin typeface="Arial"/>
                <a:cs typeface="Arial"/>
              </a:rPr>
              <a:t>KeReleaseSpinLock</a:t>
            </a:r>
            <a:r>
              <a:rPr sz="2700" spc="-270" dirty="0">
                <a:solidFill>
                  <a:srgbClr val="1F4A86"/>
                </a:solidFill>
                <a:latin typeface="Arial"/>
                <a:cs typeface="Arial"/>
              </a:rPr>
              <a:t> </a:t>
            </a:r>
            <a:r>
              <a:rPr sz="2500" spc="-12" dirty="0">
                <a:latin typeface="Arial"/>
                <a:cs typeface="Arial"/>
              </a:rPr>
              <a:t>();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6652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7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mtClean="0"/>
              <a:t>Techniques</a:t>
            </a:r>
          </a:p>
        </p:txBody>
      </p:sp>
      <p:sp>
        <p:nvSpPr>
          <p:cNvPr id="2537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5000"/>
              </a:lnSpc>
              <a:defRPr/>
            </a:pPr>
            <a:r>
              <a:rPr lang="en-US" altLang="en-US" sz="2400" dirty="0"/>
              <a:t>Abstract Static Analysis</a:t>
            </a:r>
          </a:p>
          <a:p>
            <a:pPr lvl="1">
              <a:lnSpc>
                <a:spcPct val="135000"/>
              </a:lnSpc>
              <a:buFont typeface="Arial" charset="0"/>
              <a:buChar char="■"/>
              <a:defRPr/>
            </a:pPr>
            <a:r>
              <a:rPr lang="en-US" altLang="en-US" sz="2400" dirty="0"/>
              <a:t>Abstract interpretation</a:t>
            </a:r>
          </a:p>
          <a:p>
            <a:pPr lvl="1">
              <a:lnSpc>
                <a:spcPct val="135000"/>
              </a:lnSpc>
              <a:buFont typeface="Arial" charset="0"/>
              <a:buChar char="■"/>
              <a:defRPr/>
            </a:pPr>
            <a:r>
              <a:rPr lang="en-US" altLang="en-US" sz="2400" dirty="0"/>
              <a:t>Numerical abstract domains</a:t>
            </a:r>
          </a:p>
          <a:p>
            <a:pPr>
              <a:lnSpc>
                <a:spcPct val="135000"/>
              </a:lnSpc>
              <a:defRPr/>
            </a:pPr>
            <a:endParaRPr lang="en-US" altLang="en-US" sz="2400" dirty="0" smtClean="0"/>
          </a:p>
          <a:p>
            <a:pPr>
              <a:lnSpc>
                <a:spcPct val="135000"/>
              </a:lnSpc>
              <a:defRPr/>
            </a:pPr>
            <a:r>
              <a:rPr lang="en-US" altLang="en-US" sz="2400" dirty="0" smtClean="0"/>
              <a:t>Software </a:t>
            </a:r>
            <a:r>
              <a:rPr lang="en-US" altLang="en-US" sz="2400" dirty="0"/>
              <a:t>Model Checking</a:t>
            </a:r>
          </a:p>
          <a:p>
            <a:pPr lvl="1">
              <a:lnSpc>
                <a:spcPct val="135000"/>
              </a:lnSpc>
              <a:buFont typeface="Arial" charset="0"/>
              <a:buChar char="■"/>
              <a:defRPr/>
            </a:pPr>
            <a:r>
              <a:rPr lang="en-US" altLang="en-US" sz="2400" dirty="0"/>
              <a:t>Explicit and symbolic model checking</a:t>
            </a:r>
          </a:p>
          <a:p>
            <a:pPr lvl="1">
              <a:lnSpc>
                <a:spcPct val="135000"/>
              </a:lnSpc>
              <a:buFont typeface="Arial" charset="0"/>
              <a:buChar char="■"/>
              <a:defRPr/>
            </a:pPr>
            <a:r>
              <a:rPr lang="en-US" altLang="en-US" sz="2400" dirty="0"/>
              <a:t>Predicate abstraction and abstraction refinement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065" y="139268"/>
            <a:ext cx="11761470" cy="660832"/>
          </a:xfrm>
          <a:prstGeom prst="rect">
            <a:avLst/>
          </a:prstGeom>
        </p:spPr>
        <p:txBody>
          <a:bodyPr vert="horz" wrap="square" lIns="0" tIns="29601" rIns="0" bIns="0" rtlCol="0">
            <a:spAutoFit/>
          </a:bodyPr>
          <a:lstStyle/>
          <a:p>
            <a:pPr marL="31159">
              <a:spcBef>
                <a:spcPts val="233"/>
              </a:spcBef>
            </a:pPr>
            <a:r>
              <a:rPr spc="-12" dirty="0"/>
              <a:t>Refinement</a:t>
            </a:r>
            <a:r>
              <a:rPr spc="-123" dirty="0"/>
              <a:t> </a:t>
            </a:r>
            <a:r>
              <a:rPr spc="-12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7427" y="1178326"/>
            <a:ext cx="5231560" cy="5165324"/>
          </a:xfrm>
          <a:prstGeom prst="rect">
            <a:avLst/>
          </a:prstGeom>
        </p:spPr>
        <p:txBody>
          <a:bodyPr vert="horz" wrap="square" lIns="0" tIns="177609" rIns="0" bIns="0" rtlCol="0">
            <a:spAutoFit/>
          </a:bodyPr>
          <a:lstStyle/>
          <a:p>
            <a:pPr marL="31159">
              <a:spcBef>
                <a:spcPts val="1398"/>
              </a:spcBef>
            </a:pPr>
            <a:r>
              <a:rPr sz="2500" b="1" spc="-12" dirty="0">
                <a:latin typeface="Arial"/>
                <a:cs typeface="Arial"/>
              </a:rPr>
              <a:t>do</a:t>
            </a:r>
            <a:r>
              <a:rPr sz="2500" b="1" spc="-25" dirty="0">
                <a:latin typeface="Arial"/>
                <a:cs typeface="Arial"/>
              </a:rPr>
              <a:t> </a:t>
            </a:r>
            <a:r>
              <a:rPr sz="2500" spc="405" dirty="0">
                <a:latin typeface="Lucida Sans Unicode"/>
                <a:cs typeface="Lucida Sans Unicode"/>
              </a:rPr>
              <a:t>{</a:t>
            </a:r>
            <a:endParaRPr sz="2500" dirty="0">
              <a:latin typeface="Lucida Sans Unicode"/>
              <a:cs typeface="Lucida Sans Unicode"/>
            </a:endParaRPr>
          </a:p>
          <a:p>
            <a:pPr marL="648117">
              <a:spcBef>
                <a:spcPts val="1239"/>
              </a:spcBef>
            </a:pPr>
            <a:r>
              <a:rPr sz="2700" spc="-25" dirty="0" err="1">
                <a:solidFill>
                  <a:srgbClr val="1F4A86"/>
                </a:solidFill>
                <a:latin typeface="Arial"/>
                <a:cs typeface="Arial"/>
              </a:rPr>
              <a:t>KeAcquireSpinLock</a:t>
            </a:r>
            <a:r>
              <a:rPr sz="2700" spc="-280" dirty="0">
                <a:solidFill>
                  <a:srgbClr val="1F4A86"/>
                </a:solidFill>
                <a:latin typeface="Arial"/>
                <a:cs typeface="Arial"/>
              </a:rPr>
              <a:t> </a:t>
            </a:r>
            <a:r>
              <a:rPr sz="2500" spc="-12" dirty="0" smtClean="0">
                <a:latin typeface="Arial"/>
                <a:cs typeface="Arial"/>
              </a:rPr>
              <a:t>();</a:t>
            </a:r>
            <a:endParaRPr sz="3200" dirty="0">
              <a:latin typeface="Times New Roman"/>
              <a:cs typeface="Times New Roman"/>
            </a:endParaRPr>
          </a:p>
          <a:p>
            <a:pPr marL="693298">
              <a:spcBef>
                <a:spcPts val="1926"/>
              </a:spcBef>
            </a:pPr>
            <a:r>
              <a:rPr sz="2500" b="1" spc="-12" dirty="0">
                <a:latin typeface="Arial"/>
                <a:cs typeface="Arial"/>
              </a:rPr>
              <a:t>if </a:t>
            </a:r>
            <a:r>
              <a:rPr sz="2500" spc="-258" dirty="0">
                <a:latin typeface="Arial"/>
                <a:cs typeface="Arial"/>
              </a:rPr>
              <a:t>(</a:t>
            </a:r>
            <a:r>
              <a:rPr sz="2500" spc="-258" dirty="0">
                <a:latin typeface="Lucida Sans Unicode"/>
                <a:cs typeface="Lucida Sans Unicode"/>
              </a:rPr>
              <a:t>∗</a:t>
            </a:r>
            <a:r>
              <a:rPr sz="2500" spc="-258" dirty="0">
                <a:latin typeface="Arial"/>
                <a:cs typeface="Arial"/>
              </a:rPr>
              <a:t>)</a:t>
            </a:r>
            <a:r>
              <a:rPr sz="2500" spc="74" dirty="0">
                <a:latin typeface="Arial"/>
                <a:cs typeface="Arial"/>
              </a:rPr>
              <a:t> </a:t>
            </a:r>
            <a:endParaRPr lang="en-US" sz="2500" spc="74" dirty="0" smtClean="0">
              <a:latin typeface="Arial"/>
              <a:cs typeface="Arial"/>
            </a:endParaRPr>
          </a:p>
          <a:p>
            <a:pPr marL="693298">
              <a:spcBef>
                <a:spcPts val="1926"/>
              </a:spcBef>
            </a:pPr>
            <a:r>
              <a:rPr sz="2500" spc="405" dirty="0" smtClean="0">
                <a:latin typeface="Lucida Sans Unicode"/>
                <a:cs typeface="Lucida Sans Unicode"/>
              </a:rPr>
              <a:t>{</a:t>
            </a:r>
            <a:endParaRPr sz="4800" dirty="0">
              <a:latin typeface="Times New Roman"/>
              <a:cs typeface="Times New Roman"/>
            </a:endParaRPr>
          </a:p>
          <a:p>
            <a:pPr marL="1266632">
              <a:spcBef>
                <a:spcPts val="12"/>
              </a:spcBef>
            </a:pPr>
            <a:r>
              <a:rPr sz="2700" spc="-25" dirty="0" err="1">
                <a:solidFill>
                  <a:srgbClr val="1F4A86"/>
                </a:solidFill>
                <a:latin typeface="Arial"/>
                <a:cs typeface="Arial"/>
              </a:rPr>
              <a:t>KeReleaseSpinLock</a:t>
            </a:r>
            <a:r>
              <a:rPr sz="2700" spc="-380" dirty="0">
                <a:solidFill>
                  <a:srgbClr val="1F4A86"/>
                </a:solidFill>
                <a:latin typeface="Arial"/>
                <a:cs typeface="Arial"/>
              </a:rPr>
              <a:t> </a:t>
            </a:r>
            <a:r>
              <a:rPr sz="2500" spc="-12" dirty="0" smtClean="0">
                <a:latin typeface="Arial"/>
                <a:cs typeface="Arial"/>
              </a:rPr>
              <a:t>();</a:t>
            </a:r>
            <a:endParaRPr sz="3200" dirty="0">
              <a:latin typeface="Times New Roman"/>
              <a:cs typeface="Times New Roman"/>
            </a:endParaRPr>
          </a:p>
          <a:p>
            <a:pPr marL="648117">
              <a:spcBef>
                <a:spcPts val="1914"/>
              </a:spcBef>
            </a:pPr>
            <a:r>
              <a:rPr sz="2500" spc="405" dirty="0">
                <a:latin typeface="Lucida Sans Unicode"/>
                <a:cs typeface="Lucida Sans Unicode"/>
              </a:rPr>
              <a:t>}</a:t>
            </a:r>
            <a:endParaRPr sz="2500" dirty="0">
              <a:latin typeface="Lucida Sans Unicode"/>
              <a:cs typeface="Lucida Sans Unicode"/>
            </a:endParaRPr>
          </a:p>
          <a:p>
            <a:pPr marL="31159">
              <a:spcBef>
                <a:spcPts val="1398"/>
              </a:spcBef>
            </a:pPr>
            <a:r>
              <a:rPr sz="2500" spc="405" dirty="0">
                <a:latin typeface="Lucida Sans Unicode"/>
                <a:cs typeface="Lucida Sans Unicode"/>
              </a:rPr>
              <a:t>}</a:t>
            </a:r>
            <a:r>
              <a:rPr sz="2500" spc="184" dirty="0">
                <a:latin typeface="Lucida Sans Unicode"/>
                <a:cs typeface="Lucida Sans Unicode"/>
              </a:rPr>
              <a:t> </a:t>
            </a:r>
            <a:r>
              <a:rPr sz="2500" b="1" spc="-74" dirty="0">
                <a:latin typeface="Arial"/>
                <a:cs typeface="Arial"/>
              </a:rPr>
              <a:t>while</a:t>
            </a:r>
            <a:r>
              <a:rPr sz="2500" spc="-74" dirty="0">
                <a:latin typeface="Arial"/>
                <a:cs typeface="Arial"/>
              </a:rPr>
              <a:t>(</a:t>
            </a:r>
            <a:r>
              <a:rPr sz="2500" spc="-74" dirty="0">
                <a:latin typeface="Lucida Sans Unicode"/>
                <a:cs typeface="Lucida Sans Unicode"/>
              </a:rPr>
              <a:t>∗</a:t>
            </a:r>
            <a:r>
              <a:rPr sz="2500" spc="-74" dirty="0">
                <a:latin typeface="Arial"/>
                <a:cs typeface="Arial"/>
              </a:rPr>
              <a:t>);</a:t>
            </a:r>
            <a:endParaRPr sz="2500" dirty="0">
              <a:latin typeface="Arial"/>
              <a:cs typeface="Arial"/>
            </a:endParaRPr>
          </a:p>
          <a:p>
            <a:pPr>
              <a:spcBef>
                <a:spcPts val="86"/>
              </a:spcBef>
            </a:pPr>
            <a:endParaRPr sz="4800" dirty="0">
              <a:latin typeface="Times New Roman"/>
              <a:cs typeface="Times New Roman"/>
            </a:endParaRPr>
          </a:p>
          <a:p>
            <a:pPr marL="31159"/>
            <a:r>
              <a:rPr sz="2700" spc="-25" dirty="0">
                <a:solidFill>
                  <a:srgbClr val="1F4A86"/>
                </a:solidFill>
                <a:latin typeface="Arial"/>
                <a:cs typeface="Arial"/>
              </a:rPr>
              <a:t>KeReleaseSpinLock</a:t>
            </a:r>
            <a:r>
              <a:rPr sz="2700" spc="-270" dirty="0">
                <a:solidFill>
                  <a:srgbClr val="1F4A86"/>
                </a:solidFill>
                <a:latin typeface="Arial"/>
                <a:cs typeface="Arial"/>
              </a:rPr>
              <a:t> </a:t>
            </a:r>
            <a:r>
              <a:rPr sz="2500" spc="-12" dirty="0">
                <a:latin typeface="Arial"/>
                <a:cs typeface="Arial"/>
              </a:rPr>
              <a:t>();</a:t>
            </a:r>
            <a:endParaRPr sz="2500" dirty="0">
              <a:latin typeface="Arial"/>
              <a:cs typeface="Arial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937052"/>
            <a:ext cx="2581275" cy="604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8245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065" y="139268"/>
            <a:ext cx="11761470" cy="660832"/>
          </a:xfrm>
          <a:prstGeom prst="rect">
            <a:avLst/>
          </a:prstGeom>
        </p:spPr>
        <p:txBody>
          <a:bodyPr vert="horz" wrap="square" lIns="0" tIns="29601" rIns="0" bIns="0" rtlCol="0">
            <a:spAutoFit/>
          </a:bodyPr>
          <a:lstStyle/>
          <a:p>
            <a:pPr marL="31159">
              <a:spcBef>
                <a:spcPts val="233"/>
              </a:spcBef>
            </a:pPr>
            <a:r>
              <a:rPr spc="-12" dirty="0"/>
              <a:t>Refinement</a:t>
            </a:r>
            <a:r>
              <a:rPr spc="-123" dirty="0"/>
              <a:t> </a:t>
            </a:r>
            <a:r>
              <a:rPr spc="-12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7427" y="1178326"/>
            <a:ext cx="5231560" cy="5165324"/>
          </a:xfrm>
          <a:prstGeom prst="rect">
            <a:avLst/>
          </a:prstGeom>
        </p:spPr>
        <p:txBody>
          <a:bodyPr vert="horz" wrap="square" lIns="0" tIns="177609" rIns="0" bIns="0" rtlCol="0">
            <a:spAutoFit/>
          </a:bodyPr>
          <a:lstStyle/>
          <a:p>
            <a:pPr marL="31159">
              <a:spcBef>
                <a:spcPts val="1398"/>
              </a:spcBef>
            </a:pPr>
            <a:r>
              <a:rPr sz="2500" b="1" spc="-12" dirty="0">
                <a:latin typeface="Arial"/>
                <a:cs typeface="Arial"/>
              </a:rPr>
              <a:t>do</a:t>
            </a:r>
            <a:r>
              <a:rPr sz="2500" b="1" spc="-25" dirty="0">
                <a:latin typeface="Arial"/>
                <a:cs typeface="Arial"/>
              </a:rPr>
              <a:t> </a:t>
            </a:r>
            <a:r>
              <a:rPr sz="2500" spc="405" dirty="0">
                <a:latin typeface="Lucida Sans Unicode"/>
                <a:cs typeface="Lucida Sans Unicode"/>
              </a:rPr>
              <a:t>{</a:t>
            </a:r>
            <a:endParaRPr sz="2500" dirty="0">
              <a:latin typeface="Lucida Sans Unicode"/>
              <a:cs typeface="Lucida Sans Unicode"/>
            </a:endParaRPr>
          </a:p>
          <a:p>
            <a:pPr marL="648117">
              <a:spcBef>
                <a:spcPts val="1239"/>
              </a:spcBef>
            </a:pPr>
            <a:r>
              <a:rPr sz="2700" spc="-25" dirty="0" err="1">
                <a:solidFill>
                  <a:srgbClr val="1F4A86"/>
                </a:solidFill>
                <a:latin typeface="Arial"/>
                <a:cs typeface="Arial"/>
              </a:rPr>
              <a:t>KeAcquireSpinLock</a:t>
            </a:r>
            <a:r>
              <a:rPr sz="2700" spc="-280" dirty="0">
                <a:solidFill>
                  <a:srgbClr val="1F4A86"/>
                </a:solidFill>
                <a:latin typeface="Arial"/>
                <a:cs typeface="Arial"/>
              </a:rPr>
              <a:t> </a:t>
            </a:r>
            <a:r>
              <a:rPr sz="2500" spc="-12" dirty="0" smtClean="0">
                <a:latin typeface="Arial"/>
                <a:cs typeface="Arial"/>
              </a:rPr>
              <a:t>();</a:t>
            </a:r>
            <a:endParaRPr sz="3200" dirty="0">
              <a:latin typeface="Times New Roman"/>
              <a:cs typeface="Times New Roman"/>
            </a:endParaRPr>
          </a:p>
          <a:p>
            <a:pPr marL="693298">
              <a:spcBef>
                <a:spcPts val="1926"/>
              </a:spcBef>
            </a:pPr>
            <a:r>
              <a:rPr sz="2500" b="1" spc="-12" dirty="0">
                <a:latin typeface="Arial"/>
                <a:cs typeface="Arial"/>
              </a:rPr>
              <a:t>if </a:t>
            </a:r>
            <a:r>
              <a:rPr sz="2500" spc="-258" dirty="0">
                <a:latin typeface="Arial"/>
                <a:cs typeface="Arial"/>
              </a:rPr>
              <a:t>(</a:t>
            </a:r>
            <a:r>
              <a:rPr sz="2500" spc="-258" dirty="0">
                <a:latin typeface="Lucida Sans Unicode"/>
                <a:cs typeface="Lucida Sans Unicode"/>
              </a:rPr>
              <a:t>∗</a:t>
            </a:r>
            <a:r>
              <a:rPr sz="2500" spc="-258" dirty="0">
                <a:latin typeface="Arial"/>
                <a:cs typeface="Arial"/>
              </a:rPr>
              <a:t>)</a:t>
            </a:r>
            <a:r>
              <a:rPr sz="2500" spc="74" dirty="0">
                <a:latin typeface="Arial"/>
                <a:cs typeface="Arial"/>
              </a:rPr>
              <a:t> </a:t>
            </a:r>
            <a:endParaRPr lang="en-US" sz="2500" spc="74" dirty="0" smtClean="0">
              <a:latin typeface="Arial"/>
              <a:cs typeface="Arial"/>
            </a:endParaRPr>
          </a:p>
          <a:p>
            <a:pPr marL="693298">
              <a:spcBef>
                <a:spcPts val="1926"/>
              </a:spcBef>
            </a:pPr>
            <a:r>
              <a:rPr sz="2500" spc="405" dirty="0" smtClean="0">
                <a:latin typeface="Lucida Sans Unicode"/>
                <a:cs typeface="Lucida Sans Unicode"/>
              </a:rPr>
              <a:t>{</a:t>
            </a:r>
            <a:endParaRPr sz="4800" dirty="0">
              <a:latin typeface="Times New Roman"/>
              <a:cs typeface="Times New Roman"/>
            </a:endParaRPr>
          </a:p>
          <a:p>
            <a:pPr marL="1266632">
              <a:spcBef>
                <a:spcPts val="12"/>
              </a:spcBef>
            </a:pPr>
            <a:r>
              <a:rPr sz="2700" spc="-25" dirty="0" err="1">
                <a:solidFill>
                  <a:srgbClr val="1F4A86"/>
                </a:solidFill>
                <a:latin typeface="Arial"/>
                <a:cs typeface="Arial"/>
              </a:rPr>
              <a:t>KeReleaseSpinLock</a:t>
            </a:r>
            <a:r>
              <a:rPr sz="2700" spc="-380" dirty="0">
                <a:solidFill>
                  <a:srgbClr val="1F4A86"/>
                </a:solidFill>
                <a:latin typeface="Arial"/>
                <a:cs typeface="Arial"/>
              </a:rPr>
              <a:t> </a:t>
            </a:r>
            <a:r>
              <a:rPr sz="2500" spc="-12" dirty="0" smtClean="0">
                <a:latin typeface="Arial"/>
                <a:cs typeface="Arial"/>
              </a:rPr>
              <a:t>();</a:t>
            </a:r>
            <a:endParaRPr sz="3200" dirty="0">
              <a:latin typeface="Times New Roman"/>
              <a:cs typeface="Times New Roman"/>
            </a:endParaRPr>
          </a:p>
          <a:p>
            <a:pPr marL="648117">
              <a:spcBef>
                <a:spcPts val="1914"/>
              </a:spcBef>
            </a:pPr>
            <a:r>
              <a:rPr sz="2500" spc="405" dirty="0">
                <a:latin typeface="Lucida Sans Unicode"/>
                <a:cs typeface="Lucida Sans Unicode"/>
              </a:rPr>
              <a:t>}</a:t>
            </a:r>
            <a:endParaRPr sz="2500" dirty="0">
              <a:latin typeface="Lucida Sans Unicode"/>
              <a:cs typeface="Lucida Sans Unicode"/>
            </a:endParaRPr>
          </a:p>
          <a:p>
            <a:pPr marL="31159">
              <a:spcBef>
                <a:spcPts val="1398"/>
              </a:spcBef>
            </a:pPr>
            <a:r>
              <a:rPr sz="2500" spc="405" dirty="0">
                <a:latin typeface="Lucida Sans Unicode"/>
                <a:cs typeface="Lucida Sans Unicode"/>
              </a:rPr>
              <a:t>}</a:t>
            </a:r>
            <a:r>
              <a:rPr sz="2500" spc="184" dirty="0">
                <a:latin typeface="Lucida Sans Unicode"/>
                <a:cs typeface="Lucida Sans Unicode"/>
              </a:rPr>
              <a:t> </a:t>
            </a:r>
            <a:r>
              <a:rPr sz="2500" b="1" spc="-74" dirty="0">
                <a:latin typeface="Arial"/>
                <a:cs typeface="Arial"/>
              </a:rPr>
              <a:t>while</a:t>
            </a:r>
            <a:r>
              <a:rPr sz="2500" spc="-74" dirty="0">
                <a:latin typeface="Arial"/>
                <a:cs typeface="Arial"/>
              </a:rPr>
              <a:t>(</a:t>
            </a:r>
            <a:r>
              <a:rPr sz="2500" spc="-74" dirty="0">
                <a:latin typeface="Lucida Sans Unicode"/>
                <a:cs typeface="Lucida Sans Unicode"/>
              </a:rPr>
              <a:t>∗</a:t>
            </a:r>
            <a:r>
              <a:rPr sz="2500" spc="-74" dirty="0">
                <a:latin typeface="Arial"/>
                <a:cs typeface="Arial"/>
              </a:rPr>
              <a:t>);</a:t>
            </a:r>
            <a:endParaRPr sz="2500" dirty="0">
              <a:latin typeface="Arial"/>
              <a:cs typeface="Arial"/>
            </a:endParaRPr>
          </a:p>
          <a:p>
            <a:pPr>
              <a:spcBef>
                <a:spcPts val="86"/>
              </a:spcBef>
            </a:pPr>
            <a:endParaRPr sz="4800" dirty="0">
              <a:latin typeface="Times New Roman"/>
              <a:cs typeface="Times New Roman"/>
            </a:endParaRPr>
          </a:p>
          <a:p>
            <a:pPr marL="31159"/>
            <a:r>
              <a:rPr sz="2700" spc="-25" dirty="0">
                <a:solidFill>
                  <a:srgbClr val="1F4A86"/>
                </a:solidFill>
                <a:latin typeface="Arial"/>
                <a:cs typeface="Arial"/>
              </a:rPr>
              <a:t>KeReleaseSpinLock</a:t>
            </a:r>
            <a:r>
              <a:rPr sz="2700" spc="-270" dirty="0">
                <a:solidFill>
                  <a:srgbClr val="1F4A86"/>
                </a:solidFill>
                <a:latin typeface="Arial"/>
                <a:cs typeface="Arial"/>
              </a:rPr>
              <a:t> </a:t>
            </a:r>
            <a:r>
              <a:rPr sz="2500" spc="-12" dirty="0">
                <a:latin typeface="Arial"/>
                <a:cs typeface="Arial"/>
              </a:rPr>
              <a:t>();</a:t>
            </a:r>
            <a:endParaRPr sz="2500" dirty="0">
              <a:latin typeface="Arial"/>
              <a:cs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639" y="1009650"/>
            <a:ext cx="2048748" cy="589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0338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065" y="139268"/>
            <a:ext cx="11761470" cy="660832"/>
          </a:xfrm>
          <a:prstGeom prst="rect">
            <a:avLst/>
          </a:prstGeom>
        </p:spPr>
        <p:txBody>
          <a:bodyPr vert="horz" wrap="square" lIns="0" tIns="29601" rIns="0" bIns="0" rtlCol="0">
            <a:spAutoFit/>
          </a:bodyPr>
          <a:lstStyle/>
          <a:p>
            <a:pPr marL="31159">
              <a:spcBef>
                <a:spcPts val="233"/>
              </a:spcBef>
            </a:pPr>
            <a:r>
              <a:rPr spc="-12" dirty="0"/>
              <a:t>Refinement</a:t>
            </a:r>
            <a:r>
              <a:rPr spc="-123" dirty="0"/>
              <a:t> </a:t>
            </a:r>
            <a:r>
              <a:rPr spc="-12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7427" y="1178326"/>
            <a:ext cx="5231560" cy="5165324"/>
          </a:xfrm>
          <a:prstGeom prst="rect">
            <a:avLst/>
          </a:prstGeom>
        </p:spPr>
        <p:txBody>
          <a:bodyPr vert="horz" wrap="square" lIns="0" tIns="177609" rIns="0" bIns="0" rtlCol="0">
            <a:spAutoFit/>
          </a:bodyPr>
          <a:lstStyle/>
          <a:p>
            <a:pPr marL="31159">
              <a:spcBef>
                <a:spcPts val="1398"/>
              </a:spcBef>
            </a:pPr>
            <a:r>
              <a:rPr sz="2500" b="1" spc="-12" dirty="0">
                <a:latin typeface="Arial"/>
                <a:cs typeface="Arial"/>
              </a:rPr>
              <a:t>do</a:t>
            </a:r>
            <a:r>
              <a:rPr sz="2500" b="1" spc="-25" dirty="0">
                <a:latin typeface="Arial"/>
                <a:cs typeface="Arial"/>
              </a:rPr>
              <a:t> </a:t>
            </a:r>
            <a:r>
              <a:rPr sz="2500" spc="405" dirty="0">
                <a:latin typeface="Lucida Sans Unicode"/>
                <a:cs typeface="Lucida Sans Unicode"/>
              </a:rPr>
              <a:t>{</a:t>
            </a:r>
            <a:endParaRPr sz="2500" dirty="0">
              <a:latin typeface="Lucida Sans Unicode"/>
              <a:cs typeface="Lucida Sans Unicode"/>
            </a:endParaRPr>
          </a:p>
          <a:p>
            <a:pPr marL="648117">
              <a:spcBef>
                <a:spcPts val="1239"/>
              </a:spcBef>
            </a:pPr>
            <a:r>
              <a:rPr sz="2700" spc="-25" dirty="0" err="1">
                <a:solidFill>
                  <a:srgbClr val="1F4A86"/>
                </a:solidFill>
                <a:latin typeface="Arial"/>
                <a:cs typeface="Arial"/>
              </a:rPr>
              <a:t>KeAcquireSpinLock</a:t>
            </a:r>
            <a:r>
              <a:rPr sz="2700" spc="-280" dirty="0">
                <a:solidFill>
                  <a:srgbClr val="1F4A86"/>
                </a:solidFill>
                <a:latin typeface="Arial"/>
                <a:cs typeface="Arial"/>
              </a:rPr>
              <a:t> </a:t>
            </a:r>
            <a:r>
              <a:rPr sz="2500" spc="-12" dirty="0" smtClean="0">
                <a:latin typeface="Arial"/>
                <a:cs typeface="Arial"/>
              </a:rPr>
              <a:t>();</a:t>
            </a:r>
            <a:endParaRPr sz="3200" dirty="0">
              <a:latin typeface="Times New Roman"/>
              <a:cs typeface="Times New Roman"/>
            </a:endParaRPr>
          </a:p>
          <a:p>
            <a:pPr marL="693298">
              <a:spcBef>
                <a:spcPts val="1926"/>
              </a:spcBef>
            </a:pPr>
            <a:r>
              <a:rPr sz="2500" b="1" spc="-12" dirty="0">
                <a:latin typeface="Arial"/>
                <a:cs typeface="Arial"/>
              </a:rPr>
              <a:t>if </a:t>
            </a:r>
            <a:r>
              <a:rPr sz="2500" spc="-258" dirty="0">
                <a:latin typeface="Arial"/>
                <a:cs typeface="Arial"/>
              </a:rPr>
              <a:t>(</a:t>
            </a:r>
            <a:r>
              <a:rPr sz="2500" spc="-258" dirty="0">
                <a:latin typeface="Lucida Sans Unicode"/>
                <a:cs typeface="Lucida Sans Unicode"/>
              </a:rPr>
              <a:t>∗</a:t>
            </a:r>
            <a:r>
              <a:rPr sz="2500" spc="-258" dirty="0">
                <a:latin typeface="Arial"/>
                <a:cs typeface="Arial"/>
              </a:rPr>
              <a:t>)</a:t>
            </a:r>
            <a:r>
              <a:rPr sz="2500" spc="74" dirty="0">
                <a:latin typeface="Arial"/>
                <a:cs typeface="Arial"/>
              </a:rPr>
              <a:t> </a:t>
            </a:r>
            <a:endParaRPr lang="en-US" sz="2500" spc="74" dirty="0" smtClean="0">
              <a:latin typeface="Arial"/>
              <a:cs typeface="Arial"/>
            </a:endParaRPr>
          </a:p>
          <a:p>
            <a:pPr marL="693298">
              <a:spcBef>
                <a:spcPts val="1926"/>
              </a:spcBef>
            </a:pPr>
            <a:r>
              <a:rPr sz="2500" spc="405" dirty="0" smtClean="0">
                <a:latin typeface="Lucida Sans Unicode"/>
                <a:cs typeface="Lucida Sans Unicode"/>
              </a:rPr>
              <a:t>{</a:t>
            </a:r>
            <a:endParaRPr sz="4800" dirty="0">
              <a:latin typeface="Times New Roman"/>
              <a:cs typeface="Times New Roman"/>
            </a:endParaRPr>
          </a:p>
          <a:p>
            <a:pPr marL="1266632">
              <a:spcBef>
                <a:spcPts val="12"/>
              </a:spcBef>
            </a:pPr>
            <a:r>
              <a:rPr sz="2700" spc="-25" dirty="0" err="1">
                <a:solidFill>
                  <a:srgbClr val="1F4A86"/>
                </a:solidFill>
                <a:latin typeface="Arial"/>
                <a:cs typeface="Arial"/>
              </a:rPr>
              <a:t>KeReleaseSpinLock</a:t>
            </a:r>
            <a:r>
              <a:rPr sz="2700" spc="-380" dirty="0">
                <a:solidFill>
                  <a:srgbClr val="1F4A86"/>
                </a:solidFill>
                <a:latin typeface="Arial"/>
                <a:cs typeface="Arial"/>
              </a:rPr>
              <a:t> </a:t>
            </a:r>
            <a:r>
              <a:rPr sz="2500" spc="-12" dirty="0" smtClean="0">
                <a:latin typeface="Arial"/>
                <a:cs typeface="Arial"/>
              </a:rPr>
              <a:t>();</a:t>
            </a:r>
            <a:endParaRPr sz="3200" dirty="0">
              <a:latin typeface="Times New Roman"/>
              <a:cs typeface="Times New Roman"/>
            </a:endParaRPr>
          </a:p>
          <a:p>
            <a:pPr marL="648117">
              <a:spcBef>
                <a:spcPts val="1914"/>
              </a:spcBef>
            </a:pPr>
            <a:r>
              <a:rPr sz="2500" spc="405" dirty="0">
                <a:latin typeface="Lucida Sans Unicode"/>
                <a:cs typeface="Lucida Sans Unicode"/>
              </a:rPr>
              <a:t>}</a:t>
            </a:r>
            <a:endParaRPr sz="2500" dirty="0">
              <a:latin typeface="Lucida Sans Unicode"/>
              <a:cs typeface="Lucida Sans Unicode"/>
            </a:endParaRPr>
          </a:p>
          <a:p>
            <a:pPr marL="31159">
              <a:spcBef>
                <a:spcPts val="1398"/>
              </a:spcBef>
            </a:pPr>
            <a:r>
              <a:rPr sz="2500" spc="405" dirty="0">
                <a:latin typeface="Lucida Sans Unicode"/>
                <a:cs typeface="Lucida Sans Unicode"/>
              </a:rPr>
              <a:t>}</a:t>
            </a:r>
            <a:r>
              <a:rPr sz="2500" spc="184" dirty="0">
                <a:latin typeface="Lucida Sans Unicode"/>
                <a:cs typeface="Lucida Sans Unicode"/>
              </a:rPr>
              <a:t> </a:t>
            </a:r>
            <a:r>
              <a:rPr sz="2500" b="1" spc="-74" dirty="0">
                <a:latin typeface="Arial"/>
                <a:cs typeface="Arial"/>
              </a:rPr>
              <a:t>while</a:t>
            </a:r>
            <a:r>
              <a:rPr sz="2500" spc="-74" dirty="0">
                <a:latin typeface="Arial"/>
                <a:cs typeface="Arial"/>
              </a:rPr>
              <a:t>(</a:t>
            </a:r>
            <a:r>
              <a:rPr sz="2500" spc="-74" dirty="0">
                <a:latin typeface="Lucida Sans Unicode"/>
                <a:cs typeface="Lucida Sans Unicode"/>
              </a:rPr>
              <a:t>∗</a:t>
            </a:r>
            <a:r>
              <a:rPr sz="2500" spc="-74" dirty="0">
                <a:latin typeface="Arial"/>
                <a:cs typeface="Arial"/>
              </a:rPr>
              <a:t>);</a:t>
            </a:r>
            <a:endParaRPr sz="2500" dirty="0">
              <a:latin typeface="Arial"/>
              <a:cs typeface="Arial"/>
            </a:endParaRPr>
          </a:p>
          <a:p>
            <a:pPr>
              <a:spcBef>
                <a:spcPts val="86"/>
              </a:spcBef>
            </a:pPr>
            <a:endParaRPr sz="4800" dirty="0">
              <a:latin typeface="Times New Roman"/>
              <a:cs typeface="Times New Roman"/>
            </a:endParaRPr>
          </a:p>
          <a:p>
            <a:pPr marL="31159"/>
            <a:r>
              <a:rPr sz="2700" spc="-25" dirty="0">
                <a:solidFill>
                  <a:srgbClr val="1F4A86"/>
                </a:solidFill>
                <a:latin typeface="Arial"/>
                <a:cs typeface="Arial"/>
              </a:rPr>
              <a:t>KeReleaseSpinLock</a:t>
            </a:r>
            <a:r>
              <a:rPr sz="2700" spc="-270" dirty="0">
                <a:solidFill>
                  <a:srgbClr val="1F4A86"/>
                </a:solidFill>
                <a:latin typeface="Arial"/>
                <a:cs typeface="Arial"/>
              </a:rPr>
              <a:t> </a:t>
            </a:r>
            <a:r>
              <a:rPr sz="2500" spc="-12" dirty="0">
                <a:latin typeface="Arial"/>
                <a:cs typeface="Arial"/>
              </a:rPr>
              <a:t>();</a:t>
            </a:r>
            <a:endParaRPr sz="2500" dirty="0">
              <a:latin typeface="Arial"/>
              <a:cs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639" y="1009650"/>
            <a:ext cx="2048748" cy="589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bject 13"/>
          <p:cNvSpPr/>
          <p:nvPr/>
        </p:nvSpPr>
        <p:spPr>
          <a:xfrm>
            <a:off x="9882187" y="4591050"/>
            <a:ext cx="2286000" cy="1371600"/>
          </a:xfrm>
          <a:custGeom>
            <a:avLst/>
            <a:gdLst/>
            <a:ahLst/>
            <a:cxnLst/>
            <a:rect l="l" t="t" r="r" b="b"/>
            <a:pathLst>
              <a:path w="1205229" h="628014">
                <a:moveTo>
                  <a:pt x="1205070" y="0"/>
                </a:moveTo>
                <a:lnTo>
                  <a:pt x="0" y="0"/>
                </a:lnTo>
                <a:lnTo>
                  <a:pt x="0" y="627966"/>
                </a:lnTo>
                <a:lnTo>
                  <a:pt x="1095990" y="627966"/>
                </a:lnTo>
                <a:lnTo>
                  <a:pt x="1205070" y="549470"/>
                </a:lnTo>
                <a:lnTo>
                  <a:pt x="1205070" y="0"/>
                </a:lnTo>
                <a:close/>
              </a:path>
            </a:pathLst>
          </a:custGeom>
          <a:solidFill>
            <a:srgbClr val="FFFD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6"/>
          <p:cNvSpPr txBox="1"/>
          <p:nvPr/>
        </p:nvSpPr>
        <p:spPr>
          <a:xfrm>
            <a:off x="9958387" y="4895851"/>
            <a:ext cx="2286000" cy="76790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109855">
              <a:lnSpc>
                <a:spcPct val="102600"/>
              </a:lnSpc>
              <a:spcBef>
                <a:spcPts val="55"/>
              </a:spcBef>
            </a:pPr>
            <a:r>
              <a:rPr sz="2400" b="1" i="1" spc="-5" dirty="0">
                <a:latin typeface="Arial"/>
                <a:cs typeface="Arial"/>
              </a:rPr>
              <a:t>Is this path  concretiza</a:t>
            </a:r>
            <a:r>
              <a:rPr sz="2400" b="1" i="1" spc="-35" dirty="0">
                <a:latin typeface="Arial"/>
                <a:cs typeface="Arial"/>
              </a:rPr>
              <a:t>b</a:t>
            </a:r>
            <a:r>
              <a:rPr sz="2400" b="1" i="1" spc="-5" dirty="0">
                <a:latin typeface="Arial"/>
                <a:cs typeface="Arial"/>
              </a:rPr>
              <a:t>le?</a:t>
            </a:r>
            <a:endParaRPr sz="2400" b="1" i="1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979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065" y="139268"/>
            <a:ext cx="11761470" cy="660832"/>
          </a:xfrm>
          <a:prstGeom prst="rect">
            <a:avLst/>
          </a:prstGeom>
        </p:spPr>
        <p:txBody>
          <a:bodyPr vert="horz" wrap="square" lIns="0" tIns="29601" rIns="0" bIns="0" rtlCol="0">
            <a:spAutoFit/>
          </a:bodyPr>
          <a:lstStyle/>
          <a:p>
            <a:pPr marL="31159">
              <a:spcBef>
                <a:spcPts val="233"/>
              </a:spcBef>
            </a:pPr>
            <a:r>
              <a:rPr spc="-12" dirty="0"/>
              <a:t>Refinement</a:t>
            </a:r>
            <a:r>
              <a:rPr spc="-123" dirty="0"/>
              <a:t> </a:t>
            </a:r>
            <a:r>
              <a:rPr spc="-12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66464" y="766552"/>
            <a:ext cx="5491923" cy="6222152"/>
          </a:xfrm>
          <a:prstGeom prst="rect">
            <a:avLst/>
          </a:prstGeom>
        </p:spPr>
        <p:txBody>
          <a:bodyPr vert="horz" wrap="square" lIns="0" tIns="177609" rIns="0" bIns="0" rtlCol="0">
            <a:spAutoFit/>
          </a:bodyPr>
          <a:lstStyle/>
          <a:p>
            <a:pPr marL="31159">
              <a:spcBef>
                <a:spcPts val="1398"/>
              </a:spcBef>
            </a:pPr>
            <a:r>
              <a:rPr sz="2500" b="1" spc="-12" dirty="0">
                <a:latin typeface="Arial"/>
                <a:cs typeface="Arial"/>
              </a:rPr>
              <a:t>do</a:t>
            </a:r>
            <a:r>
              <a:rPr sz="2500" b="1" spc="-25" dirty="0">
                <a:latin typeface="Arial"/>
                <a:cs typeface="Arial"/>
              </a:rPr>
              <a:t> </a:t>
            </a:r>
            <a:r>
              <a:rPr sz="2500" spc="405" dirty="0">
                <a:latin typeface="Lucida Sans Unicode"/>
                <a:cs typeface="Lucida Sans Unicode"/>
              </a:rPr>
              <a:t>{</a:t>
            </a:r>
            <a:endParaRPr sz="2500" dirty="0">
              <a:latin typeface="Lucida Sans Unicode"/>
              <a:cs typeface="Lucida Sans Unicode"/>
            </a:endParaRPr>
          </a:p>
          <a:p>
            <a:pPr marL="648117" marR="833515">
              <a:lnSpc>
                <a:spcPts val="4343"/>
              </a:lnSpc>
              <a:spcBef>
                <a:spcPts val="466"/>
              </a:spcBef>
            </a:pPr>
            <a:r>
              <a:rPr sz="2700" spc="-25" dirty="0">
                <a:solidFill>
                  <a:srgbClr val="1F4A86"/>
                </a:solidFill>
                <a:latin typeface="Arial"/>
                <a:cs typeface="Arial"/>
              </a:rPr>
              <a:t>KeAcquireSpinLock </a:t>
            </a:r>
            <a:r>
              <a:rPr sz="2500" spc="-12" dirty="0">
                <a:latin typeface="Arial"/>
                <a:cs typeface="Arial"/>
              </a:rPr>
              <a:t>();  </a:t>
            </a:r>
            <a:r>
              <a:rPr sz="2500" spc="-25" dirty="0">
                <a:latin typeface="Arial"/>
                <a:cs typeface="Arial"/>
              </a:rPr>
              <a:t>nPacketsOld </a:t>
            </a:r>
            <a:r>
              <a:rPr sz="2500" spc="-12" dirty="0">
                <a:latin typeface="Arial"/>
                <a:cs typeface="Arial"/>
              </a:rPr>
              <a:t>=</a:t>
            </a:r>
            <a:r>
              <a:rPr sz="2500" spc="-123" dirty="0">
                <a:latin typeface="Arial"/>
                <a:cs typeface="Arial"/>
              </a:rPr>
              <a:t> </a:t>
            </a:r>
            <a:r>
              <a:rPr sz="2500" spc="-37" dirty="0">
                <a:latin typeface="Arial"/>
                <a:cs typeface="Arial"/>
              </a:rPr>
              <a:t>nPackets;</a:t>
            </a:r>
            <a:endParaRPr sz="2500" dirty="0">
              <a:latin typeface="Arial"/>
              <a:cs typeface="Arial"/>
            </a:endParaRPr>
          </a:p>
          <a:p>
            <a:pPr marL="693298">
              <a:spcBef>
                <a:spcPts val="920"/>
              </a:spcBef>
            </a:pPr>
            <a:r>
              <a:rPr sz="2500" b="1" spc="-12" dirty="0">
                <a:latin typeface="Arial"/>
                <a:cs typeface="Arial"/>
              </a:rPr>
              <a:t>if </a:t>
            </a:r>
            <a:r>
              <a:rPr sz="2500" dirty="0">
                <a:latin typeface="Arial"/>
                <a:cs typeface="Arial"/>
              </a:rPr>
              <a:t>(request)</a:t>
            </a:r>
            <a:r>
              <a:rPr sz="2500" spc="37" dirty="0">
                <a:latin typeface="Arial"/>
                <a:cs typeface="Arial"/>
              </a:rPr>
              <a:t> </a:t>
            </a:r>
            <a:r>
              <a:rPr sz="2500" spc="405" dirty="0">
                <a:latin typeface="Lucida Sans Unicode"/>
                <a:cs typeface="Lucida Sans Unicode"/>
              </a:rPr>
              <a:t>{</a:t>
            </a:r>
            <a:endParaRPr sz="2500" dirty="0">
              <a:latin typeface="Lucida Sans Unicode"/>
              <a:cs typeface="Lucida Sans Unicode"/>
            </a:endParaRPr>
          </a:p>
          <a:p>
            <a:pPr marL="1266632" marR="12464">
              <a:lnSpc>
                <a:spcPct val="141600"/>
              </a:lnSpc>
              <a:spcBef>
                <a:spcPts val="184"/>
              </a:spcBef>
            </a:pPr>
            <a:r>
              <a:rPr sz="2500" spc="-12" dirty="0">
                <a:latin typeface="Arial"/>
                <a:cs typeface="Arial"/>
              </a:rPr>
              <a:t>request = </a:t>
            </a:r>
            <a:r>
              <a:rPr sz="2500" dirty="0">
                <a:latin typeface="Arial"/>
                <a:cs typeface="Arial"/>
              </a:rPr>
              <a:t>request</a:t>
            </a:r>
            <a:r>
              <a:rPr sz="2500" dirty="0">
                <a:latin typeface="Lucida Sans Unicode"/>
                <a:cs typeface="Lucida Sans Unicode"/>
              </a:rPr>
              <a:t>−</a:t>
            </a:r>
            <a:r>
              <a:rPr sz="2500" i="1" dirty="0">
                <a:latin typeface="Georgia"/>
                <a:cs typeface="Georgia"/>
              </a:rPr>
              <a:t>&gt;</a:t>
            </a:r>
            <a:r>
              <a:rPr sz="2500" dirty="0">
                <a:latin typeface="Arial"/>
                <a:cs typeface="Arial"/>
              </a:rPr>
              <a:t>Next;  </a:t>
            </a:r>
            <a:r>
              <a:rPr sz="2700" spc="-25" dirty="0">
                <a:solidFill>
                  <a:srgbClr val="1F4A86"/>
                </a:solidFill>
                <a:latin typeface="Arial"/>
                <a:cs typeface="Arial"/>
              </a:rPr>
              <a:t>KeReleaseSpinLock </a:t>
            </a:r>
            <a:r>
              <a:rPr sz="2500" spc="-12" dirty="0">
                <a:latin typeface="Arial"/>
                <a:cs typeface="Arial"/>
              </a:rPr>
              <a:t>();  </a:t>
            </a:r>
            <a:r>
              <a:rPr sz="2500" spc="-25" dirty="0">
                <a:latin typeface="Arial"/>
                <a:cs typeface="Arial"/>
              </a:rPr>
              <a:t>nPackets++;</a:t>
            </a:r>
            <a:endParaRPr sz="2500" dirty="0">
              <a:latin typeface="Arial"/>
              <a:cs typeface="Arial"/>
            </a:endParaRPr>
          </a:p>
          <a:p>
            <a:pPr marL="648117">
              <a:spcBef>
                <a:spcPts val="1300"/>
              </a:spcBef>
            </a:pPr>
            <a:r>
              <a:rPr sz="2500" spc="405" dirty="0">
                <a:latin typeface="Lucida Sans Unicode"/>
                <a:cs typeface="Lucida Sans Unicode"/>
              </a:rPr>
              <a:t>}</a:t>
            </a:r>
            <a:endParaRPr sz="2500" dirty="0">
              <a:latin typeface="Lucida Sans Unicode"/>
              <a:cs typeface="Lucida Sans Unicode"/>
            </a:endParaRPr>
          </a:p>
          <a:p>
            <a:pPr marL="31159">
              <a:spcBef>
                <a:spcPts val="1398"/>
              </a:spcBef>
            </a:pPr>
            <a:r>
              <a:rPr sz="2500" spc="405" dirty="0">
                <a:latin typeface="Lucida Sans Unicode"/>
                <a:cs typeface="Lucida Sans Unicode"/>
              </a:rPr>
              <a:t>} </a:t>
            </a:r>
            <a:r>
              <a:rPr sz="2500" b="1" spc="-25" dirty="0">
                <a:latin typeface="Arial"/>
                <a:cs typeface="Arial"/>
              </a:rPr>
              <a:t>while</a:t>
            </a:r>
            <a:r>
              <a:rPr sz="2500" spc="-25" dirty="0">
                <a:latin typeface="Arial"/>
                <a:cs typeface="Arial"/>
              </a:rPr>
              <a:t>(nPackets </a:t>
            </a:r>
            <a:r>
              <a:rPr sz="2500" spc="-12" dirty="0">
                <a:latin typeface="Arial"/>
                <a:cs typeface="Arial"/>
              </a:rPr>
              <a:t>!=</a:t>
            </a:r>
            <a:r>
              <a:rPr sz="2500" spc="-280" dirty="0">
                <a:latin typeface="Arial"/>
                <a:cs typeface="Arial"/>
              </a:rPr>
              <a:t> </a:t>
            </a:r>
            <a:r>
              <a:rPr sz="2500" spc="-25" dirty="0">
                <a:latin typeface="Arial"/>
                <a:cs typeface="Arial"/>
              </a:rPr>
              <a:t>nPacketsOld);</a:t>
            </a:r>
            <a:endParaRPr sz="2500" dirty="0">
              <a:latin typeface="Arial"/>
              <a:cs typeface="Arial"/>
            </a:endParaRPr>
          </a:p>
          <a:p>
            <a:pPr>
              <a:spcBef>
                <a:spcPts val="86"/>
              </a:spcBef>
            </a:pPr>
            <a:endParaRPr sz="4800" dirty="0">
              <a:latin typeface="Times New Roman"/>
              <a:cs typeface="Times New Roman"/>
            </a:endParaRPr>
          </a:p>
          <a:p>
            <a:pPr marL="31159"/>
            <a:r>
              <a:rPr sz="2700" spc="-25" dirty="0">
                <a:solidFill>
                  <a:srgbClr val="1F4A86"/>
                </a:solidFill>
                <a:latin typeface="Arial"/>
                <a:cs typeface="Arial"/>
              </a:rPr>
              <a:t>KeReleaseSpinLock</a:t>
            </a:r>
            <a:r>
              <a:rPr sz="2700" spc="-270" dirty="0">
                <a:solidFill>
                  <a:srgbClr val="1F4A86"/>
                </a:solidFill>
                <a:latin typeface="Arial"/>
                <a:cs typeface="Arial"/>
              </a:rPr>
              <a:t> </a:t>
            </a:r>
            <a:r>
              <a:rPr sz="2500" spc="-12" dirty="0">
                <a:latin typeface="Arial"/>
                <a:cs typeface="Arial"/>
              </a:rPr>
              <a:t>();</a:t>
            </a:r>
            <a:endParaRPr sz="2500" dirty="0">
              <a:latin typeface="Arial"/>
              <a:cs typeface="Arial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639" y="1009650"/>
            <a:ext cx="2048748" cy="589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object 11"/>
          <p:cNvSpPr/>
          <p:nvPr/>
        </p:nvSpPr>
        <p:spPr>
          <a:xfrm>
            <a:off x="9577387" y="5200202"/>
            <a:ext cx="2413583" cy="1448247"/>
          </a:xfrm>
          <a:custGeom>
            <a:avLst/>
            <a:gdLst/>
            <a:ahLst/>
            <a:cxnLst/>
            <a:rect l="l" t="t" r="r" b="b"/>
            <a:pathLst>
              <a:path w="1205229" h="628014">
                <a:moveTo>
                  <a:pt x="1205070" y="0"/>
                </a:moveTo>
                <a:lnTo>
                  <a:pt x="0" y="0"/>
                </a:lnTo>
                <a:lnTo>
                  <a:pt x="0" y="627966"/>
                </a:lnTo>
                <a:lnTo>
                  <a:pt x="1095990" y="627966"/>
                </a:lnTo>
                <a:lnTo>
                  <a:pt x="1205070" y="549470"/>
                </a:lnTo>
                <a:lnTo>
                  <a:pt x="1205070" y="0"/>
                </a:lnTo>
                <a:close/>
              </a:path>
            </a:pathLst>
          </a:custGeom>
          <a:solidFill>
            <a:srgbClr val="FFFDA9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sz="2400" b="1" i="1" dirty="0" smtClean="0">
                <a:latin typeface="Arial Narrow" pitchFamily="34" charset="0"/>
              </a:rPr>
              <a:t>This path is</a:t>
            </a:r>
          </a:p>
          <a:p>
            <a:pPr algn="ctr"/>
            <a:r>
              <a:rPr lang="en-US" sz="2400" b="1" i="1" spc="-5" dirty="0">
                <a:solidFill>
                  <a:srgbClr val="FF0000"/>
                </a:solidFill>
                <a:latin typeface="Arial Narrow" pitchFamily="34" charset="0"/>
                <a:cs typeface="Arial"/>
              </a:rPr>
              <a:t>spu</a:t>
            </a:r>
            <a:r>
              <a:rPr lang="en-US" sz="2400" b="1" i="1" spc="5" dirty="0">
                <a:solidFill>
                  <a:srgbClr val="FF0000"/>
                </a:solidFill>
                <a:latin typeface="Arial Narrow" pitchFamily="34" charset="0"/>
                <a:cs typeface="Arial"/>
              </a:rPr>
              <a:t>r</a:t>
            </a:r>
            <a:r>
              <a:rPr lang="en-US" sz="2400" b="1" i="1" spc="-5" dirty="0">
                <a:solidFill>
                  <a:srgbClr val="FF0000"/>
                </a:solidFill>
                <a:latin typeface="Arial Narrow" pitchFamily="34" charset="0"/>
                <a:cs typeface="Arial"/>
              </a:rPr>
              <a:t>ious</a:t>
            </a:r>
            <a:r>
              <a:rPr lang="en-US" sz="2400" b="1" i="1" spc="-5" dirty="0" smtClean="0">
                <a:latin typeface="Arial Narrow" pitchFamily="34" charset="0"/>
                <a:cs typeface="Arial"/>
              </a:rPr>
              <a:t>!</a:t>
            </a:r>
            <a:endParaRPr sz="2400" b="1" i="1" dirty="0">
              <a:latin typeface="Arial Narrow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7895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065" y="139268"/>
            <a:ext cx="11761470" cy="660832"/>
          </a:xfrm>
          <a:prstGeom prst="rect">
            <a:avLst/>
          </a:prstGeom>
        </p:spPr>
        <p:txBody>
          <a:bodyPr vert="horz" wrap="square" lIns="0" tIns="29601" rIns="0" bIns="0" rtlCol="0">
            <a:spAutoFit/>
          </a:bodyPr>
          <a:lstStyle/>
          <a:p>
            <a:pPr marL="31159">
              <a:spcBef>
                <a:spcPts val="233"/>
              </a:spcBef>
            </a:pPr>
            <a:r>
              <a:rPr spc="-12" dirty="0"/>
              <a:t>Refinement</a:t>
            </a:r>
            <a:r>
              <a:rPr spc="-123" dirty="0"/>
              <a:t> </a:t>
            </a:r>
            <a:r>
              <a:rPr spc="-12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66464" y="766552"/>
            <a:ext cx="5491923" cy="6222152"/>
          </a:xfrm>
          <a:prstGeom prst="rect">
            <a:avLst/>
          </a:prstGeom>
        </p:spPr>
        <p:txBody>
          <a:bodyPr vert="horz" wrap="square" lIns="0" tIns="177609" rIns="0" bIns="0" rtlCol="0">
            <a:spAutoFit/>
          </a:bodyPr>
          <a:lstStyle/>
          <a:p>
            <a:pPr marL="31159">
              <a:spcBef>
                <a:spcPts val="1398"/>
              </a:spcBef>
            </a:pPr>
            <a:r>
              <a:rPr sz="2500" b="1" spc="-12" dirty="0">
                <a:latin typeface="Arial"/>
                <a:cs typeface="Arial"/>
              </a:rPr>
              <a:t>do</a:t>
            </a:r>
            <a:r>
              <a:rPr sz="2500" b="1" spc="-25" dirty="0">
                <a:latin typeface="Arial"/>
                <a:cs typeface="Arial"/>
              </a:rPr>
              <a:t> </a:t>
            </a:r>
            <a:r>
              <a:rPr sz="2500" spc="405" dirty="0">
                <a:latin typeface="Lucida Sans Unicode"/>
                <a:cs typeface="Lucida Sans Unicode"/>
              </a:rPr>
              <a:t>{</a:t>
            </a:r>
            <a:endParaRPr sz="2500" dirty="0">
              <a:latin typeface="Lucida Sans Unicode"/>
              <a:cs typeface="Lucida Sans Unicode"/>
            </a:endParaRPr>
          </a:p>
          <a:p>
            <a:pPr marL="648117" marR="833515">
              <a:lnSpc>
                <a:spcPts val="4343"/>
              </a:lnSpc>
              <a:spcBef>
                <a:spcPts val="466"/>
              </a:spcBef>
            </a:pPr>
            <a:r>
              <a:rPr sz="2700" spc="-25" dirty="0">
                <a:solidFill>
                  <a:srgbClr val="1F4A86"/>
                </a:solidFill>
                <a:latin typeface="Arial"/>
                <a:cs typeface="Arial"/>
              </a:rPr>
              <a:t>KeAcquireSpinLock </a:t>
            </a:r>
            <a:r>
              <a:rPr sz="2500" spc="-12" dirty="0">
                <a:latin typeface="Arial"/>
                <a:cs typeface="Arial"/>
              </a:rPr>
              <a:t>();  </a:t>
            </a:r>
            <a:r>
              <a:rPr sz="2500" spc="-25" dirty="0">
                <a:latin typeface="Arial"/>
                <a:cs typeface="Arial"/>
              </a:rPr>
              <a:t>nPacketsOld </a:t>
            </a:r>
            <a:r>
              <a:rPr sz="2500" spc="-12" dirty="0">
                <a:latin typeface="Arial"/>
                <a:cs typeface="Arial"/>
              </a:rPr>
              <a:t>=</a:t>
            </a:r>
            <a:r>
              <a:rPr sz="2500" spc="-123" dirty="0">
                <a:latin typeface="Arial"/>
                <a:cs typeface="Arial"/>
              </a:rPr>
              <a:t> </a:t>
            </a:r>
            <a:r>
              <a:rPr sz="2500" spc="-37" dirty="0">
                <a:latin typeface="Arial"/>
                <a:cs typeface="Arial"/>
              </a:rPr>
              <a:t>nPackets;</a:t>
            </a:r>
            <a:endParaRPr sz="2500" dirty="0">
              <a:latin typeface="Arial"/>
              <a:cs typeface="Arial"/>
            </a:endParaRPr>
          </a:p>
          <a:p>
            <a:pPr marL="693298">
              <a:spcBef>
                <a:spcPts val="920"/>
              </a:spcBef>
            </a:pPr>
            <a:r>
              <a:rPr sz="2500" b="1" spc="-12" dirty="0">
                <a:latin typeface="Arial"/>
                <a:cs typeface="Arial"/>
              </a:rPr>
              <a:t>if </a:t>
            </a:r>
            <a:r>
              <a:rPr sz="2500" dirty="0">
                <a:latin typeface="Arial"/>
                <a:cs typeface="Arial"/>
              </a:rPr>
              <a:t>(request)</a:t>
            </a:r>
            <a:r>
              <a:rPr sz="2500" spc="37" dirty="0">
                <a:latin typeface="Arial"/>
                <a:cs typeface="Arial"/>
              </a:rPr>
              <a:t> </a:t>
            </a:r>
            <a:r>
              <a:rPr sz="2500" spc="405" dirty="0">
                <a:latin typeface="Lucida Sans Unicode"/>
                <a:cs typeface="Lucida Sans Unicode"/>
              </a:rPr>
              <a:t>{</a:t>
            </a:r>
            <a:endParaRPr sz="2500" dirty="0">
              <a:latin typeface="Lucida Sans Unicode"/>
              <a:cs typeface="Lucida Sans Unicode"/>
            </a:endParaRPr>
          </a:p>
          <a:p>
            <a:pPr marL="1266632" marR="12464">
              <a:lnSpc>
                <a:spcPct val="141600"/>
              </a:lnSpc>
              <a:spcBef>
                <a:spcPts val="184"/>
              </a:spcBef>
            </a:pPr>
            <a:r>
              <a:rPr sz="2500" spc="-12" dirty="0">
                <a:latin typeface="Arial"/>
                <a:cs typeface="Arial"/>
              </a:rPr>
              <a:t>request = </a:t>
            </a:r>
            <a:r>
              <a:rPr sz="2500" dirty="0">
                <a:latin typeface="Arial"/>
                <a:cs typeface="Arial"/>
              </a:rPr>
              <a:t>request</a:t>
            </a:r>
            <a:r>
              <a:rPr sz="2500" dirty="0">
                <a:latin typeface="Lucida Sans Unicode"/>
                <a:cs typeface="Lucida Sans Unicode"/>
              </a:rPr>
              <a:t>−</a:t>
            </a:r>
            <a:r>
              <a:rPr sz="2500" i="1" dirty="0">
                <a:latin typeface="Georgia"/>
                <a:cs typeface="Georgia"/>
              </a:rPr>
              <a:t>&gt;</a:t>
            </a:r>
            <a:r>
              <a:rPr sz="2500" dirty="0">
                <a:latin typeface="Arial"/>
                <a:cs typeface="Arial"/>
              </a:rPr>
              <a:t>Next;  </a:t>
            </a:r>
            <a:r>
              <a:rPr sz="2700" spc="-25" dirty="0">
                <a:solidFill>
                  <a:srgbClr val="1F4A86"/>
                </a:solidFill>
                <a:latin typeface="Arial"/>
                <a:cs typeface="Arial"/>
              </a:rPr>
              <a:t>KeReleaseSpinLock </a:t>
            </a:r>
            <a:r>
              <a:rPr sz="2500" spc="-12" dirty="0">
                <a:latin typeface="Arial"/>
                <a:cs typeface="Arial"/>
              </a:rPr>
              <a:t>();  </a:t>
            </a:r>
            <a:r>
              <a:rPr sz="2500" spc="-25" dirty="0">
                <a:latin typeface="Arial"/>
                <a:cs typeface="Arial"/>
              </a:rPr>
              <a:t>nPackets++;</a:t>
            </a:r>
            <a:endParaRPr sz="2500" dirty="0">
              <a:latin typeface="Arial"/>
              <a:cs typeface="Arial"/>
            </a:endParaRPr>
          </a:p>
          <a:p>
            <a:pPr marL="648117">
              <a:spcBef>
                <a:spcPts val="1300"/>
              </a:spcBef>
            </a:pPr>
            <a:r>
              <a:rPr sz="2500" spc="405" dirty="0">
                <a:latin typeface="Lucida Sans Unicode"/>
                <a:cs typeface="Lucida Sans Unicode"/>
              </a:rPr>
              <a:t>}</a:t>
            </a:r>
            <a:endParaRPr sz="2500" dirty="0">
              <a:latin typeface="Lucida Sans Unicode"/>
              <a:cs typeface="Lucida Sans Unicode"/>
            </a:endParaRPr>
          </a:p>
          <a:p>
            <a:pPr marL="31159">
              <a:spcBef>
                <a:spcPts val="1398"/>
              </a:spcBef>
            </a:pPr>
            <a:r>
              <a:rPr sz="2500" spc="405" dirty="0">
                <a:latin typeface="Lucida Sans Unicode"/>
                <a:cs typeface="Lucida Sans Unicode"/>
              </a:rPr>
              <a:t>} </a:t>
            </a:r>
            <a:r>
              <a:rPr sz="2500" b="1" spc="-25" dirty="0">
                <a:latin typeface="Arial"/>
                <a:cs typeface="Arial"/>
              </a:rPr>
              <a:t>while</a:t>
            </a:r>
            <a:r>
              <a:rPr sz="2500" spc="-25" dirty="0">
                <a:latin typeface="Arial"/>
                <a:cs typeface="Arial"/>
              </a:rPr>
              <a:t>(nPackets </a:t>
            </a:r>
            <a:r>
              <a:rPr sz="2500" spc="-12" dirty="0">
                <a:latin typeface="Arial"/>
                <a:cs typeface="Arial"/>
              </a:rPr>
              <a:t>!=</a:t>
            </a:r>
            <a:r>
              <a:rPr sz="2500" spc="-280" dirty="0">
                <a:latin typeface="Arial"/>
                <a:cs typeface="Arial"/>
              </a:rPr>
              <a:t> </a:t>
            </a:r>
            <a:r>
              <a:rPr sz="2500" spc="-25" dirty="0">
                <a:latin typeface="Arial"/>
                <a:cs typeface="Arial"/>
              </a:rPr>
              <a:t>nPacketsOld);</a:t>
            </a:r>
            <a:endParaRPr sz="2500" dirty="0">
              <a:latin typeface="Arial"/>
              <a:cs typeface="Arial"/>
            </a:endParaRPr>
          </a:p>
          <a:p>
            <a:pPr>
              <a:spcBef>
                <a:spcPts val="86"/>
              </a:spcBef>
            </a:pPr>
            <a:endParaRPr sz="4800" dirty="0">
              <a:latin typeface="Times New Roman"/>
              <a:cs typeface="Times New Roman"/>
            </a:endParaRPr>
          </a:p>
          <a:p>
            <a:pPr marL="31159"/>
            <a:r>
              <a:rPr sz="2700" spc="-25" dirty="0">
                <a:solidFill>
                  <a:srgbClr val="1F4A86"/>
                </a:solidFill>
                <a:latin typeface="Arial"/>
                <a:cs typeface="Arial"/>
              </a:rPr>
              <a:t>KeReleaseSpinLock</a:t>
            </a:r>
            <a:r>
              <a:rPr sz="2700" spc="-270" dirty="0">
                <a:solidFill>
                  <a:srgbClr val="1F4A86"/>
                </a:solidFill>
                <a:latin typeface="Arial"/>
                <a:cs typeface="Arial"/>
              </a:rPr>
              <a:t> </a:t>
            </a:r>
            <a:r>
              <a:rPr sz="2500" spc="-12" dirty="0">
                <a:latin typeface="Arial"/>
                <a:cs typeface="Arial"/>
              </a:rPr>
              <a:t>();</a:t>
            </a:r>
            <a:endParaRPr sz="2500" dirty="0">
              <a:latin typeface="Arial"/>
              <a:cs typeface="Arial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639" y="1009650"/>
            <a:ext cx="2048748" cy="589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object 11"/>
          <p:cNvSpPr/>
          <p:nvPr/>
        </p:nvSpPr>
        <p:spPr>
          <a:xfrm>
            <a:off x="9272587" y="5124450"/>
            <a:ext cx="3023183" cy="1448247"/>
          </a:xfrm>
          <a:custGeom>
            <a:avLst/>
            <a:gdLst/>
            <a:ahLst/>
            <a:cxnLst/>
            <a:rect l="l" t="t" r="r" b="b"/>
            <a:pathLst>
              <a:path w="1205229" h="628014">
                <a:moveTo>
                  <a:pt x="1205070" y="0"/>
                </a:moveTo>
                <a:lnTo>
                  <a:pt x="0" y="0"/>
                </a:lnTo>
                <a:lnTo>
                  <a:pt x="0" y="627966"/>
                </a:lnTo>
                <a:lnTo>
                  <a:pt x="1095990" y="627966"/>
                </a:lnTo>
                <a:lnTo>
                  <a:pt x="1205070" y="549470"/>
                </a:lnTo>
                <a:lnTo>
                  <a:pt x="1205070" y="0"/>
                </a:lnTo>
                <a:close/>
              </a:path>
            </a:pathLst>
          </a:custGeom>
          <a:solidFill>
            <a:srgbClr val="FFFDA9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b="1" i="1" dirty="0"/>
              <a:t>Let’s add the predicate</a:t>
            </a:r>
          </a:p>
          <a:p>
            <a:pPr algn="ctr"/>
            <a:r>
              <a:rPr lang="en-US" b="1" i="1" dirty="0" err="1"/>
              <a:t>nPacketsOld</a:t>
            </a:r>
            <a:r>
              <a:rPr lang="en-US" b="1" i="1" dirty="0"/>
              <a:t>==</a:t>
            </a:r>
            <a:r>
              <a:rPr lang="en-US" b="1" i="1" dirty="0" err="1"/>
              <a:t>nPackets</a:t>
            </a:r>
            <a:endParaRPr b="1" i="1" dirty="0">
              <a:latin typeface="Arial Narrow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7035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065" y="139268"/>
            <a:ext cx="11761470" cy="660832"/>
          </a:xfrm>
          <a:prstGeom prst="rect">
            <a:avLst/>
          </a:prstGeom>
        </p:spPr>
        <p:txBody>
          <a:bodyPr vert="horz" wrap="square" lIns="0" tIns="29601" rIns="0" bIns="0" rtlCol="0">
            <a:spAutoFit/>
          </a:bodyPr>
          <a:lstStyle/>
          <a:p>
            <a:pPr marL="31159">
              <a:spcBef>
                <a:spcPts val="233"/>
              </a:spcBef>
            </a:pPr>
            <a:r>
              <a:rPr spc="-12" dirty="0"/>
              <a:t>Refinement</a:t>
            </a:r>
            <a:r>
              <a:rPr spc="-123" dirty="0"/>
              <a:t> </a:t>
            </a:r>
            <a:r>
              <a:rPr spc="-12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66464" y="766552"/>
            <a:ext cx="5491923" cy="6222152"/>
          </a:xfrm>
          <a:prstGeom prst="rect">
            <a:avLst/>
          </a:prstGeom>
        </p:spPr>
        <p:txBody>
          <a:bodyPr vert="horz" wrap="square" lIns="0" tIns="177609" rIns="0" bIns="0" rtlCol="0">
            <a:spAutoFit/>
          </a:bodyPr>
          <a:lstStyle/>
          <a:p>
            <a:pPr marL="31159">
              <a:spcBef>
                <a:spcPts val="1398"/>
              </a:spcBef>
            </a:pPr>
            <a:r>
              <a:rPr sz="2500" b="1" spc="-12" dirty="0">
                <a:latin typeface="Arial"/>
                <a:cs typeface="Arial"/>
              </a:rPr>
              <a:t>do</a:t>
            </a:r>
            <a:r>
              <a:rPr sz="2500" b="1" spc="-25" dirty="0">
                <a:latin typeface="Arial"/>
                <a:cs typeface="Arial"/>
              </a:rPr>
              <a:t> </a:t>
            </a:r>
            <a:r>
              <a:rPr sz="2500" spc="405" dirty="0">
                <a:latin typeface="Lucida Sans Unicode"/>
                <a:cs typeface="Lucida Sans Unicode"/>
              </a:rPr>
              <a:t>{</a:t>
            </a:r>
            <a:endParaRPr sz="2500" dirty="0">
              <a:latin typeface="Lucida Sans Unicode"/>
              <a:cs typeface="Lucida Sans Unicode"/>
            </a:endParaRPr>
          </a:p>
          <a:p>
            <a:pPr marL="648117" marR="833515">
              <a:lnSpc>
                <a:spcPts val="4343"/>
              </a:lnSpc>
              <a:spcBef>
                <a:spcPts val="466"/>
              </a:spcBef>
            </a:pPr>
            <a:r>
              <a:rPr sz="2700" spc="-25" dirty="0">
                <a:solidFill>
                  <a:srgbClr val="1F4A86"/>
                </a:solidFill>
                <a:latin typeface="Arial"/>
                <a:cs typeface="Arial"/>
              </a:rPr>
              <a:t>KeAcquireSpinLock </a:t>
            </a:r>
            <a:r>
              <a:rPr sz="2500" spc="-12" dirty="0">
                <a:latin typeface="Arial"/>
                <a:cs typeface="Arial"/>
              </a:rPr>
              <a:t>();  </a:t>
            </a:r>
            <a:r>
              <a:rPr sz="2500" spc="-25" dirty="0">
                <a:latin typeface="Arial"/>
                <a:cs typeface="Arial"/>
              </a:rPr>
              <a:t>nPacketsOld </a:t>
            </a:r>
            <a:r>
              <a:rPr sz="2500" spc="-12" dirty="0">
                <a:latin typeface="Arial"/>
                <a:cs typeface="Arial"/>
              </a:rPr>
              <a:t>=</a:t>
            </a:r>
            <a:r>
              <a:rPr sz="2500" spc="-123" dirty="0">
                <a:latin typeface="Arial"/>
                <a:cs typeface="Arial"/>
              </a:rPr>
              <a:t> </a:t>
            </a:r>
            <a:r>
              <a:rPr sz="2500" spc="-37" dirty="0">
                <a:latin typeface="Arial"/>
                <a:cs typeface="Arial"/>
              </a:rPr>
              <a:t>nPackets;</a:t>
            </a:r>
            <a:endParaRPr sz="2500" dirty="0">
              <a:latin typeface="Arial"/>
              <a:cs typeface="Arial"/>
            </a:endParaRPr>
          </a:p>
          <a:p>
            <a:pPr marL="693298">
              <a:spcBef>
                <a:spcPts val="920"/>
              </a:spcBef>
            </a:pPr>
            <a:r>
              <a:rPr sz="2500" b="1" spc="-12" dirty="0">
                <a:latin typeface="Arial"/>
                <a:cs typeface="Arial"/>
              </a:rPr>
              <a:t>if </a:t>
            </a:r>
            <a:r>
              <a:rPr sz="2500" dirty="0">
                <a:latin typeface="Arial"/>
                <a:cs typeface="Arial"/>
              </a:rPr>
              <a:t>(request)</a:t>
            </a:r>
            <a:r>
              <a:rPr sz="2500" spc="37" dirty="0">
                <a:latin typeface="Arial"/>
                <a:cs typeface="Arial"/>
              </a:rPr>
              <a:t> </a:t>
            </a:r>
            <a:r>
              <a:rPr sz="2500" spc="405" dirty="0">
                <a:latin typeface="Lucida Sans Unicode"/>
                <a:cs typeface="Lucida Sans Unicode"/>
              </a:rPr>
              <a:t>{</a:t>
            </a:r>
            <a:endParaRPr sz="2500" dirty="0">
              <a:latin typeface="Lucida Sans Unicode"/>
              <a:cs typeface="Lucida Sans Unicode"/>
            </a:endParaRPr>
          </a:p>
          <a:p>
            <a:pPr marL="1266632" marR="12464">
              <a:lnSpc>
                <a:spcPct val="141600"/>
              </a:lnSpc>
              <a:spcBef>
                <a:spcPts val="184"/>
              </a:spcBef>
            </a:pPr>
            <a:r>
              <a:rPr sz="2500" spc="-12" dirty="0">
                <a:latin typeface="Arial"/>
                <a:cs typeface="Arial"/>
              </a:rPr>
              <a:t>request = </a:t>
            </a:r>
            <a:r>
              <a:rPr sz="2500" dirty="0">
                <a:latin typeface="Arial"/>
                <a:cs typeface="Arial"/>
              </a:rPr>
              <a:t>request</a:t>
            </a:r>
            <a:r>
              <a:rPr sz="2500" dirty="0">
                <a:latin typeface="Lucida Sans Unicode"/>
                <a:cs typeface="Lucida Sans Unicode"/>
              </a:rPr>
              <a:t>−</a:t>
            </a:r>
            <a:r>
              <a:rPr sz="2500" i="1" dirty="0">
                <a:latin typeface="Georgia"/>
                <a:cs typeface="Georgia"/>
              </a:rPr>
              <a:t>&gt;</a:t>
            </a:r>
            <a:r>
              <a:rPr sz="2500" dirty="0">
                <a:latin typeface="Arial"/>
                <a:cs typeface="Arial"/>
              </a:rPr>
              <a:t>Next;  </a:t>
            </a:r>
            <a:r>
              <a:rPr sz="2700" spc="-25" dirty="0">
                <a:solidFill>
                  <a:srgbClr val="1F4A86"/>
                </a:solidFill>
                <a:latin typeface="Arial"/>
                <a:cs typeface="Arial"/>
              </a:rPr>
              <a:t>KeReleaseSpinLock </a:t>
            </a:r>
            <a:r>
              <a:rPr sz="2500" spc="-12" dirty="0">
                <a:latin typeface="Arial"/>
                <a:cs typeface="Arial"/>
              </a:rPr>
              <a:t>();  </a:t>
            </a:r>
            <a:r>
              <a:rPr sz="2500" spc="-25" dirty="0">
                <a:latin typeface="Arial"/>
                <a:cs typeface="Arial"/>
              </a:rPr>
              <a:t>nPackets++;</a:t>
            </a:r>
            <a:endParaRPr sz="2500" dirty="0">
              <a:latin typeface="Arial"/>
              <a:cs typeface="Arial"/>
            </a:endParaRPr>
          </a:p>
          <a:p>
            <a:pPr marL="648117">
              <a:spcBef>
                <a:spcPts val="1300"/>
              </a:spcBef>
            </a:pPr>
            <a:r>
              <a:rPr sz="2500" spc="405" dirty="0">
                <a:latin typeface="Lucida Sans Unicode"/>
                <a:cs typeface="Lucida Sans Unicode"/>
              </a:rPr>
              <a:t>}</a:t>
            </a:r>
            <a:endParaRPr sz="2500" dirty="0">
              <a:latin typeface="Lucida Sans Unicode"/>
              <a:cs typeface="Lucida Sans Unicode"/>
            </a:endParaRPr>
          </a:p>
          <a:p>
            <a:pPr marL="31159">
              <a:spcBef>
                <a:spcPts val="1398"/>
              </a:spcBef>
            </a:pPr>
            <a:r>
              <a:rPr sz="2500" spc="405" dirty="0">
                <a:latin typeface="Lucida Sans Unicode"/>
                <a:cs typeface="Lucida Sans Unicode"/>
              </a:rPr>
              <a:t>} </a:t>
            </a:r>
            <a:r>
              <a:rPr sz="2500" b="1" spc="-25" dirty="0">
                <a:latin typeface="Arial"/>
                <a:cs typeface="Arial"/>
              </a:rPr>
              <a:t>while</a:t>
            </a:r>
            <a:r>
              <a:rPr sz="2500" spc="-25" dirty="0">
                <a:latin typeface="Arial"/>
                <a:cs typeface="Arial"/>
              </a:rPr>
              <a:t>(nPackets </a:t>
            </a:r>
            <a:r>
              <a:rPr sz="2500" spc="-12" dirty="0">
                <a:latin typeface="Arial"/>
                <a:cs typeface="Arial"/>
              </a:rPr>
              <a:t>!=</a:t>
            </a:r>
            <a:r>
              <a:rPr sz="2500" spc="-280" dirty="0">
                <a:latin typeface="Arial"/>
                <a:cs typeface="Arial"/>
              </a:rPr>
              <a:t> </a:t>
            </a:r>
            <a:r>
              <a:rPr sz="2500" spc="-25" dirty="0">
                <a:latin typeface="Arial"/>
                <a:cs typeface="Arial"/>
              </a:rPr>
              <a:t>nPacketsOld);</a:t>
            </a:r>
            <a:endParaRPr sz="2500" dirty="0">
              <a:latin typeface="Arial"/>
              <a:cs typeface="Arial"/>
            </a:endParaRPr>
          </a:p>
          <a:p>
            <a:pPr>
              <a:spcBef>
                <a:spcPts val="86"/>
              </a:spcBef>
            </a:pPr>
            <a:endParaRPr sz="4800" dirty="0">
              <a:latin typeface="Times New Roman"/>
              <a:cs typeface="Times New Roman"/>
            </a:endParaRPr>
          </a:p>
          <a:p>
            <a:pPr marL="31159"/>
            <a:r>
              <a:rPr sz="2700" spc="-25" dirty="0">
                <a:solidFill>
                  <a:srgbClr val="1F4A86"/>
                </a:solidFill>
                <a:latin typeface="Arial"/>
                <a:cs typeface="Arial"/>
              </a:rPr>
              <a:t>KeReleaseSpinLock</a:t>
            </a:r>
            <a:r>
              <a:rPr sz="2700" spc="-270" dirty="0">
                <a:solidFill>
                  <a:srgbClr val="1F4A86"/>
                </a:solidFill>
                <a:latin typeface="Arial"/>
                <a:cs typeface="Arial"/>
              </a:rPr>
              <a:t> </a:t>
            </a:r>
            <a:r>
              <a:rPr sz="2500" spc="-12" dirty="0">
                <a:latin typeface="Arial"/>
                <a:cs typeface="Arial"/>
              </a:rPr>
              <a:t>();</a:t>
            </a:r>
            <a:endParaRPr sz="2500" dirty="0">
              <a:latin typeface="Arial"/>
              <a:cs typeface="Arial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639" y="1009650"/>
            <a:ext cx="2048748" cy="589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object 11"/>
          <p:cNvSpPr/>
          <p:nvPr/>
        </p:nvSpPr>
        <p:spPr>
          <a:xfrm>
            <a:off x="9272587" y="5124450"/>
            <a:ext cx="3023183" cy="1448247"/>
          </a:xfrm>
          <a:custGeom>
            <a:avLst/>
            <a:gdLst/>
            <a:ahLst/>
            <a:cxnLst/>
            <a:rect l="l" t="t" r="r" b="b"/>
            <a:pathLst>
              <a:path w="1205229" h="628014">
                <a:moveTo>
                  <a:pt x="1205070" y="0"/>
                </a:moveTo>
                <a:lnTo>
                  <a:pt x="0" y="0"/>
                </a:lnTo>
                <a:lnTo>
                  <a:pt x="0" y="627966"/>
                </a:lnTo>
                <a:lnTo>
                  <a:pt x="1095990" y="627966"/>
                </a:lnTo>
                <a:lnTo>
                  <a:pt x="1205070" y="549470"/>
                </a:lnTo>
                <a:lnTo>
                  <a:pt x="1205070" y="0"/>
                </a:lnTo>
                <a:close/>
              </a:path>
            </a:pathLst>
          </a:custGeom>
          <a:solidFill>
            <a:srgbClr val="FFFDA9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b="1" i="1" dirty="0"/>
              <a:t>Let’s add the predicate</a:t>
            </a:r>
          </a:p>
          <a:p>
            <a:pPr algn="ctr"/>
            <a:r>
              <a:rPr lang="en-US" b="1" i="1" dirty="0" err="1"/>
              <a:t>nPacketsOld</a:t>
            </a:r>
            <a:r>
              <a:rPr lang="en-US" b="1" i="1" dirty="0"/>
              <a:t>==</a:t>
            </a:r>
            <a:r>
              <a:rPr lang="en-US" b="1" i="1" dirty="0" err="1"/>
              <a:t>nPackets</a:t>
            </a:r>
            <a:endParaRPr b="1" i="1" dirty="0">
              <a:latin typeface="Arial Narrow" pitchFamily="34" charset="0"/>
            </a:endParaRPr>
          </a:p>
        </p:txBody>
      </p:sp>
      <p:sp>
        <p:nvSpPr>
          <p:cNvPr id="7" name="object 17"/>
          <p:cNvSpPr txBox="1"/>
          <p:nvPr/>
        </p:nvSpPr>
        <p:spPr>
          <a:xfrm>
            <a:off x="9485376" y="1839507"/>
            <a:ext cx="1345209" cy="421484"/>
          </a:xfrm>
          <a:prstGeom prst="rect">
            <a:avLst/>
          </a:prstGeom>
          <a:solidFill>
            <a:srgbClr val="FCE94E"/>
          </a:solidFill>
        </p:spPr>
        <p:txBody>
          <a:bodyPr vert="horz" wrap="square" lIns="0" tIns="24928" rIns="0" bIns="0" rtlCol="0">
            <a:spAutoFit/>
          </a:bodyPr>
          <a:lstStyle/>
          <a:p>
            <a:pPr marL="112174">
              <a:spcBef>
                <a:spcPts val="196"/>
              </a:spcBef>
            </a:pPr>
            <a:r>
              <a:rPr sz="2500" spc="-12" dirty="0">
                <a:latin typeface="Arial"/>
                <a:cs typeface="Arial"/>
              </a:rPr>
              <a:t>b=true;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3236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065" y="139268"/>
            <a:ext cx="11761470" cy="660832"/>
          </a:xfrm>
          <a:prstGeom prst="rect">
            <a:avLst/>
          </a:prstGeom>
        </p:spPr>
        <p:txBody>
          <a:bodyPr vert="horz" wrap="square" lIns="0" tIns="29601" rIns="0" bIns="0" rtlCol="0">
            <a:spAutoFit/>
          </a:bodyPr>
          <a:lstStyle/>
          <a:p>
            <a:pPr marL="31159">
              <a:spcBef>
                <a:spcPts val="233"/>
              </a:spcBef>
            </a:pPr>
            <a:r>
              <a:rPr spc="-12" dirty="0"/>
              <a:t>Refinement</a:t>
            </a:r>
            <a:r>
              <a:rPr spc="-123" dirty="0"/>
              <a:t> </a:t>
            </a:r>
            <a:r>
              <a:rPr spc="-12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66464" y="766552"/>
            <a:ext cx="5491923" cy="6222152"/>
          </a:xfrm>
          <a:prstGeom prst="rect">
            <a:avLst/>
          </a:prstGeom>
        </p:spPr>
        <p:txBody>
          <a:bodyPr vert="horz" wrap="square" lIns="0" tIns="177609" rIns="0" bIns="0" rtlCol="0">
            <a:spAutoFit/>
          </a:bodyPr>
          <a:lstStyle/>
          <a:p>
            <a:pPr marL="31159">
              <a:spcBef>
                <a:spcPts val="1398"/>
              </a:spcBef>
            </a:pPr>
            <a:r>
              <a:rPr sz="2500" b="1" spc="-12" dirty="0">
                <a:latin typeface="Arial"/>
                <a:cs typeface="Arial"/>
              </a:rPr>
              <a:t>do</a:t>
            </a:r>
            <a:r>
              <a:rPr sz="2500" b="1" spc="-25" dirty="0">
                <a:latin typeface="Arial"/>
                <a:cs typeface="Arial"/>
              </a:rPr>
              <a:t> </a:t>
            </a:r>
            <a:r>
              <a:rPr sz="2500" spc="405" dirty="0">
                <a:latin typeface="Lucida Sans Unicode"/>
                <a:cs typeface="Lucida Sans Unicode"/>
              </a:rPr>
              <a:t>{</a:t>
            </a:r>
            <a:endParaRPr sz="2500" dirty="0">
              <a:latin typeface="Lucida Sans Unicode"/>
              <a:cs typeface="Lucida Sans Unicode"/>
            </a:endParaRPr>
          </a:p>
          <a:p>
            <a:pPr marL="648117" marR="833515">
              <a:lnSpc>
                <a:spcPts val="4343"/>
              </a:lnSpc>
              <a:spcBef>
                <a:spcPts val="466"/>
              </a:spcBef>
            </a:pPr>
            <a:r>
              <a:rPr sz="2700" spc="-25" dirty="0">
                <a:solidFill>
                  <a:srgbClr val="1F4A86"/>
                </a:solidFill>
                <a:latin typeface="Arial"/>
                <a:cs typeface="Arial"/>
              </a:rPr>
              <a:t>KeAcquireSpinLock </a:t>
            </a:r>
            <a:r>
              <a:rPr sz="2500" spc="-12" dirty="0">
                <a:latin typeface="Arial"/>
                <a:cs typeface="Arial"/>
              </a:rPr>
              <a:t>();  </a:t>
            </a:r>
            <a:r>
              <a:rPr sz="2500" spc="-25" dirty="0">
                <a:latin typeface="Arial"/>
                <a:cs typeface="Arial"/>
              </a:rPr>
              <a:t>nPacketsOld </a:t>
            </a:r>
            <a:r>
              <a:rPr sz="2500" spc="-12" dirty="0">
                <a:latin typeface="Arial"/>
                <a:cs typeface="Arial"/>
              </a:rPr>
              <a:t>=</a:t>
            </a:r>
            <a:r>
              <a:rPr sz="2500" spc="-123" dirty="0">
                <a:latin typeface="Arial"/>
                <a:cs typeface="Arial"/>
              </a:rPr>
              <a:t> </a:t>
            </a:r>
            <a:r>
              <a:rPr sz="2500" spc="-37" dirty="0">
                <a:latin typeface="Arial"/>
                <a:cs typeface="Arial"/>
              </a:rPr>
              <a:t>nPackets;</a:t>
            </a:r>
            <a:endParaRPr sz="2500" dirty="0">
              <a:latin typeface="Arial"/>
              <a:cs typeface="Arial"/>
            </a:endParaRPr>
          </a:p>
          <a:p>
            <a:pPr marL="693298">
              <a:spcBef>
                <a:spcPts val="920"/>
              </a:spcBef>
            </a:pPr>
            <a:r>
              <a:rPr sz="2500" b="1" spc="-12" dirty="0">
                <a:latin typeface="Arial"/>
                <a:cs typeface="Arial"/>
              </a:rPr>
              <a:t>if </a:t>
            </a:r>
            <a:r>
              <a:rPr sz="2500" dirty="0">
                <a:latin typeface="Arial"/>
                <a:cs typeface="Arial"/>
              </a:rPr>
              <a:t>(request)</a:t>
            </a:r>
            <a:r>
              <a:rPr sz="2500" spc="37" dirty="0">
                <a:latin typeface="Arial"/>
                <a:cs typeface="Arial"/>
              </a:rPr>
              <a:t> </a:t>
            </a:r>
            <a:r>
              <a:rPr sz="2500" spc="405" dirty="0">
                <a:latin typeface="Lucida Sans Unicode"/>
                <a:cs typeface="Lucida Sans Unicode"/>
              </a:rPr>
              <a:t>{</a:t>
            </a:r>
            <a:endParaRPr sz="2500" dirty="0">
              <a:latin typeface="Lucida Sans Unicode"/>
              <a:cs typeface="Lucida Sans Unicode"/>
            </a:endParaRPr>
          </a:p>
          <a:p>
            <a:pPr marL="1266632" marR="12464">
              <a:lnSpc>
                <a:spcPct val="141600"/>
              </a:lnSpc>
              <a:spcBef>
                <a:spcPts val="184"/>
              </a:spcBef>
            </a:pPr>
            <a:r>
              <a:rPr sz="2500" spc="-12" dirty="0">
                <a:latin typeface="Arial"/>
                <a:cs typeface="Arial"/>
              </a:rPr>
              <a:t>request = </a:t>
            </a:r>
            <a:r>
              <a:rPr sz="2500" dirty="0">
                <a:latin typeface="Arial"/>
                <a:cs typeface="Arial"/>
              </a:rPr>
              <a:t>request</a:t>
            </a:r>
            <a:r>
              <a:rPr sz="2500" dirty="0">
                <a:latin typeface="Lucida Sans Unicode"/>
                <a:cs typeface="Lucida Sans Unicode"/>
              </a:rPr>
              <a:t>−</a:t>
            </a:r>
            <a:r>
              <a:rPr sz="2500" i="1" dirty="0">
                <a:latin typeface="Georgia"/>
                <a:cs typeface="Georgia"/>
              </a:rPr>
              <a:t>&gt;</a:t>
            </a:r>
            <a:r>
              <a:rPr sz="2500" dirty="0">
                <a:latin typeface="Arial"/>
                <a:cs typeface="Arial"/>
              </a:rPr>
              <a:t>Next;  </a:t>
            </a:r>
            <a:r>
              <a:rPr sz="2700" spc="-25" dirty="0">
                <a:solidFill>
                  <a:srgbClr val="1F4A86"/>
                </a:solidFill>
                <a:latin typeface="Arial"/>
                <a:cs typeface="Arial"/>
              </a:rPr>
              <a:t>KeReleaseSpinLock </a:t>
            </a:r>
            <a:r>
              <a:rPr sz="2500" spc="-12" dirty="0">
                <a:latin typeface="Arial"/>
                <a:cs typeface="Arial"/>
              </a:rPr>
              <a:t>();  </a:t>
            </a:r>
            <a:r>
              <a:rPr sz="2500" spc="-25" dirty="0">
                <a:latin typeface="Arial"/>
                <a:cs typeface="Arial"/>
              </a:rPr>
              <a:t>nPackets++;</a:t>
            </a:r>
            <a:endParaRPr sz="2500" dirty="0">
              <a:latin typeface="Arial"/>
              <a:cs typeface="Arial"/>
            </a:endParaRPr>
          </a:p>
          <a:p>
            <a:pPr marL="648117">
              <a:spcBef>
                <a:spcPts val="1300"/>
              </a:spcBef>
            </a:pPr>
            <a:r>
              <a:rPr sz="2500" spc="405" dirty="0">
                <a:latin typeface="Lucida Sans Unicode"/>
                <a:cs typeface="Lucida Sans Unicode"/>
              </a:rPr>
              <a:t>}</a:t>
            </a:r>
            <a:endParaRPr sz="2500" dirty="0">
              <a:latin typeface="Lucida Sans Unicode"/>
              <a:cs typeface="Lucida Sans Unicode"/>
            </a:endParaRPr>
          </a:p>
          <a:p>
            <a:pPr marL="31159">
              <a:spcBef>
                <a:spcPts val="1398"/>
              </a:spcBef>
            </a:pPr>
            <a:r>
              <a:rPr sz="2500" spc="405" dirty="0">
                <a:latin typeface="Lucida Sans Unicode"/>
                <a:cs typeface="Lucida Sans Unicode"/>
              </a:rPr>
              <a:t>} </a:t>
            </a:r>
            <a:r>
              <a:rPr sz="2500" b="1" spc="-25" dirty="0">
                <a:latin typeface="Arial"/>
                <a:cs typeface="Arial"/>
              </a:rPr>
              <a:t>while</a:t>
            </a:r>
            <a:r>
              <a:rPr sz="2500" spc="-25" dirty="0">
                <a:latin typeface="Arial"/>
                <a:cs typeface="Arial"/>
              </a:rPr>
              <a:t>(nPackets </a:t>
            </a:r>
            <a:r>
              <a:rPr sz="2500" spc="-12" dirty="0">
                <a:latin typeface="Arial"/>
                <a:cs typeface="Arial"/>
              </a:rPr>
              <a:t>!=</a:t>
            </a:r>
            <a:r>
              <a:rPr sz="2500" spc="-280" dirty="0">
                <a:latin typeface="Arial"/>
                <a:cs typeface="Arial"/>
              </a:rPr>
              <a:t> </a:t>
            </a:r>
            <a:r>
              <a:rPr sz="2500" spc="-25" dirty="0">
                <a:latin typeface="Arial"/>
                <a:cs typeface="Arial"/>
              </a:rPr>
              <a:t>nPacketsOld);</a:t>
            </a:r>
            <a:endParaRPr sz="2500" dirty="0">
              <a:latin typeface="Arial"/>
              <a:cs typeface="Arial"/>
            </a:endParaRPr>
          </a:p>
          <a:p>
            <a:pPr>
              <a:spcBef>
                <a:spcPts val="86"/>
              </a:spcBef>
            </a:pPr>
            <a:endParaRPr sz="4800" dirty="0">
              <a:latin typeface="Times New Roman"/>
              <a:cs typeface="Times New Roman"/>
            </a:endParaRPr>
          </a:p>
          <a:p>
            <a:pPr marL="31159"/>
            <a:r>
              <a:rPr sz="2700" spc="-25" dirty="0">
                <a:solidFill>
                  <a:srgbClr val="1F4A86"/>
                </a:solidFill>
                <a:latin typeface="Arial"/>
                <a:cs typeface="Arial"/>
              </a:rPr>
              <a:t>KeReleaseSpinLock</a:t>
            </a:r>
            <a:r>
              <a:rPr sz="2700" spc="-270" dirty="0">
                <a:solidFill>
                  <a:srgbClr val="1F4A86"/>
                </a:solidFill>
                <a:latin typeface="Arial"/>
                <a:cs typeface="Arial"/>
              </a:rPr>
              <a:t> </a:t>
            </a:r>
            <a:r>
              <a:rPr sz="2500" spc="-12" dirty="0">
                <a:latin typeface="Arial"/>
                <a:cs typeface="Arial"/>
              </a:rPr>
              <a:t>();</a:t>
            </a:r>
            <a:endParaRPr sz="2500" dirty="0">
              <a:latin typeface="Arial"/>
              <a:cs typeface="Arial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639" y="1009650"/>
            <a:ext cx="2048748" cy="589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object 11"/>
          <p:cNvSpPr/>
          <p:nvPr/>
        </p:nvSpPr>
        <p:spPr>
          <a:xfrm>
            <a:off x="9272587" y="5124450"/>
            <a:ext cx="3023183" cy="1448247"/>
          </a:xfrm>
          <a:custGeom>
            <a:avLst/>
            <a:gdLst/>
            <a:ahLst/>
            <a:cxnLst/>
            <a:rect l="l" t="t" r="r" b="b"/>
            <a:pathLst>
              <a:path w="1205229" h="628014">
                <a:moveTo>
                  <a:pt x="1205070" y="0"/>
                </a:moveTo>
                <a:lnTo>
                  <a:pt x="0" y="0"/>
                </a:lnTo>
                <a:lnTo>
                  <a:pt x="0" y="627966"/>
                </a:lnTo>
                <a:lnTo>
                  <a:pt x="1095990" y="627966"/>
                </a:lnTo>
                <a:lnTo>
                  <a:pt x="1205070" y="549470"/>
                </a:lnTo>
                <a:lnTo>
                  <a:pt x="1205070" y="0"/>
                </a:lnTo>
                <a:close/>
              </a:path>
            </a:pathLst>
          </a:custGeom>
          <a:solidFill>
            <a:srgbClr val="FFFDA9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b="1" i="1" dirty="0"/>
              <a:t>Let’s add the predicate</a:t>
            </a:r>
          </a:p>
          <a:p>
            <a:pPr algn="ctr"/>
            <a:r>
              <a:rPr lang="en-US" b="1" i="1" dirty="0" err="1"/>
              <a:t>nPacketsOld</a:t>
            </a:r>
            <a:r>
              <a:rPr lang="en-US" b="1" i="1" dirty="0"/>
              <a:t>==</a:t>
            </a:r>
            <a:r>
              <a:rPr lang="en-US" b="1" i="1" dirty="0" err="1"/>
              <a:t>nPackets</a:t>
            </a:r>
            <a:endParaRPr b="1" i="1" dirty="0">
              <a:latin typeface="Arial Narrow" pitchFamily="34" charset="0"/>
            </a:endParaRPr>
          </a:p>
        </p:txBody>
      </p:sp>
      <p:sp>
        <p:nvSpPr>
          <p:cNvPr id="7" name="object 17"/>
          <p:cNvSpPr txBox="1"/>
          <p:nvPr/>
        </p:nvSpPr>
        <p:spPr>
          <a:xfrm>
            <a:off x="9485376" y="1839507"/>
            <a:ext cx="1345209" cy="421484"/>
          </a:xfrm>
          <a:prstGeom prst="rect">
            <a:avLst/>
          </a:prstGeom>
          <a:solidFill>
            <a:srgbClr val="FCE94E"/>
          </a:solidFill>
        </p:spPr>
        <p:txBody>
          <a:bodyPr vert="horz" wrap="square" lIns="0" tIns="24928" rIns="0" bIns="0" rtlCol="0">
            <a:spAutoFit/>
          </a:bodyPr>
          <a:lstStyle/>
          <a:p>
            <a:pPr marL="112174">
              <a:spcBef>
                <a:spcPts val="196"/>
              </a:spcBef>
            </a:pPr>
            <a:r>
              <a:rPr sz="2500" spc="-12" dirty="0">
                <a:latin typeface="Arial"/>
                <a:cs typeface="Arial"/>
              </a:rPr>
              <a:t>b=true;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8" name="object 17"/>
          <p:cNvSpPr txBox="1"/>
          <p:nvPr/>
        </p:nvSpPr>
        <p:spPr>
          <a:xfrm>
            <a:off x="9527578" y="3102766"/>
            <a:ext cx="2107209" cy="456059"/>
          </a:xfrm>
          <a:prstGeom prst="rect">
            <a:avLst/>
          </a:prstGeom>
          <a:solidFill>
            <a:srgbClr val="FCE94E"/>
          </a:solidFill>
        </p:spPr>
        <p:txBody>
          <a:bodyPr vert="horz" wrap="square" lIns="0" tIns="24928" rIns="0" bIns="0" rtlCol="0">
            <a:spAutoFit/>
          </a:bodyPr>
          <a:lstStyle/>
          <a:p>
            <a:pPr marL="112174">
              <a:spcBef>
                <a:spcPts val="196"/>
              </a:spcBef>
            </a:pPr>
            <a:r>
              <a:rPr lang="en-US" sz="2800" dirty="0"/>
              <a:t>b=</a:t>
            </a:r>
            <a:r>
              <a:rPr lang="en-US" sz="2800" dirty="0" err="1"/>
              <a:t>b?false</a:t>
            </a:r>
            <a:r>
              <a:rPr lang="en-US" sz="2800" dirty="0" smtClean="0"/>
              <a:t>:*;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9" name="object 17"/>
          <p:cNvSpPr txBox="1"/>
          <p:nvPr/>
        </p:nvSpPr>
        <p:spPr>
          <a:xfrm>
            <a:off x="9577387" y="3981450"/>
            <a:ext cx="580593" cy="421484"/>
          </a:xfrm>
          <a:prstGeom prst="rect">
            <a:avLst/>
          </a:prstGeom>
          <a:solidFill>
            <a:srgbClr val="FCE94E"/>
          </a:solidFill>
        </p:spPr>
        <p:txBody>
          <a:bodyPr vert="horz" wrap="square" lIns="0" tIns="24928" rIns="0" bIns="0" rtlCol="0">
            <a:spAutoFit/>
          </a:bodyPr>
          <a:lstStyle/>
          <a:p>
            <a:pPr marL="112174">
              <a:spcBef>
                <a:spcPts val="196"/>
              </a:spcBef>
            </a:pPr>
            <a:r>
              <a:rPr lang="en-US" sz="2500" dirty="0" smtClean="0">
                <a:latin typeface="Arial"/>
                <a:cs typeface="Arial"/>
              </a:rPr>
              <a:t>!b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5978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12" dirty="0"/>
              <a:t>Refinement</a:t>
            </a:r>
            <a:r>
              <a:rPr lang="en-US" spc="-123" dirty="0"/>
              <a:t> </a:t>
            </a:r>
            <a:r>
              <a:rPr lang="en-US" spc="-12" dirty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" y="1085850"/>
            <a:ext cx="7788862" cy="576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6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12" dirty="0"/>
              <a:t>Refinement</a:t>
            </a:r>
            <a:r>
              <a:rPr lang="en-US" spc="-123" dirty="0"/>
              <a:t> </a:t>
            </a:r>
            <a:r>
              <a:rPr lang="en-US" spc="-12" dirty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" y="1085850"/>
            <a:ext cx="7788862" cy="576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95387" y="230505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6787" y="474345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9187" y="571494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9187" y="619125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3587" y="335274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33587" y="380994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33587" y="474345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accent3">
                    <a:lumMod val="75000"/>
                  </a:schemeClr>
                </a:solidFill>
              </a:rPr>
              <a:t>!b</a:t>
            </a:r>
            <a:endParaRPr lang="en-US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0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12" dirty="0"/>
              <a:t>Refinement</a:t>
            </a:r>
            <a:r>
              <a:rPr lang="en-US" spc="-123" dirty="0"/>
              <a:t> </a:t>
            </a:r>
            <a:r>
              <a:rPr lang="en-US" spc="-12" dirty="0"/>
              <a:t>Example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" y="1238250"/>
            <a:ext cx="7271168" cy="561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bject 11"/>
          <p:cNvSpPr/>
          <p:nvPr/>
        </p:nvSpPr>
        <p:spPr>
          <a:xfrm>
            <a:off x="8063313" y="5124450"/>
            <a:ext cx="3023183" cy="1448247"/>
          </a:xfrm>
          <a:custGeom>
            <a:avLst/>
            <a:gdLst/>
            <a:ahLst/>
            <a:cxnLst/>
            <a:rect l="l" t="t" r="r" b="b"/>
            <a:pathLst>
              <a:path w="1205229" h="628014">
                <a:moveTo>
                  <a:pt x="1205070" y="0"/>
                </a:moveTo>
                <a:lnTo>
                  <a:pt x="0" y="0"/>
                </a:lnTo>
                <a:lnTo>
                  <a:pt x="0" y="627966"/>
                </a:lnTo>
                <a:lnTo>
                  <a:pt x="1095990" y="627966"/>
                </a:lnTo>
                <a:lnTo>
                  <a:pt x="1205070" y="549470"/>
                </a:lnTo>
                <a:lnTo>
                  <a:pt x="1205070" y="0"/>
                </a:lnTo>
                <a:close/>
              </a:path>
            </a:pathLst>
          </a:custGeom>
          <a:solidFill>
            <a:srgbClr val="FFFDA9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b="1" i="1" dirty="0"/>
              <a:t>Let’s add the predicate</a:t>
            </a:r>
          </a:p>
          <a:p>
            <a:pPr algn="ctr"/>
            <a:r>
              <a:rPr lang="en-US" b="1" i="1" dirty="0" err="1"/>
              <a:t>nPacketsOld</a:t>
            </a:r>
            <a:r>
              <a:rPr lang="en-US" b="1" i="1" dirty="0"/>
              <a:t>==</a:t>
            </a:r>
            <a:r>
              <a:rPr lang="en-US" b="1" i="1" dirty="0" err="1"/>
              <a:t>nPackets</a:t>
            </a:r>
            <a:endParaRPr b="1" i="1" dirty="0">
              <a:latin typeface="Arial Narrow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8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8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 smtClean="0"/>
              <a:t>Example</a:t>
            </a:r>
          </a:p>
        </p:txBody>
      </p:sp>
      <p:sp>
        <p:nvSpPr>
          <p:cNvPr id="25384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7" y="1775968"/>
            <a:ext cx="3689079" cy="28912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en-US" sz="2400" u="sng" dirty="0">
                <a:solidFill>
                  <a:srgbClr val="0000CC"/>
                </a:solidFill>
              </a:rPr>
              <a:t>Sample program</a:t>
            </a:r>
            <a:r>
              <a:rPr lang="en-US" altLang="en-US" sz="2400" u="sng" dirty="0"/>
              <a:t>:</a:t>
            </a:r>
            <a:endParaRPr lang="en-US" altLang="en-US" sz="2400" dirty="0"/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 </a:t>
            </a:r>
            <a:r>
              <a:rPr lang="en-US" altLang="en-US" sz="2400" dirty="0" err="1"/>
              <a:t>int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=0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 do {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	assert(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&lt;= 10);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	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= i+2;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 }	while (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&lt; 5);</a:t>
            </a:r>
            <a:endParaRPr lang="en-US" altLang="en-US" sz="2400" u="sng" dirty="0"/>
          </a:p>
        </p:txBody>
      </p:sp>
      <p:sp>
        <p:nvSpPr>
          <p:cNvPr id="2538500" name="Oval 4"/>
          <p:cNvSpPr>
            <a:spLocks noChangeArrowheads="1"/>
          </p:cNvSpPr>
          <p:nvPr/>
        </p:nvSpPr>
        <p:spPr bwMode="auto">
          <a:xfrm>
            <a:off x="7492745" y="2336659"/>
            <a:ext cx="120015" cy="12001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 b="1">
              <a:latin typeface="Arial Narrow" panose="020B0606020202030204" pitchFamily="34" charset="0"/>
            </a:endParaRPr>
          </a:p>
        </p:txBody>
      </p:sp>
      <p:sp>
        <p:nvSpPr>
          <p:cNvPr id="2538501" name="Oval 5"/>
          <p:cNvSpPr>
            <a:spLocks noChangeArrowheads="1"/>
          </p:cNvSpPr>
          <p:nvPr/>
        </p:nvSpPr>
        <p:spPr bwMode="auto">
          <a:xfrm>
            <a:off x="7492745" y="2990074"/>
            <a:ext cx="120015" cy="12001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 b="1">
              <a:latin typeface="Arial Narrow" panose="020B0606020202030204" pitchFamily="34" charset="0"/>
            </a:endParaRPr>
          </a:p>
        </p:txBody>
      </p:sp>
      <p:sp>
        <p:nvSpPr>
          <p:cNvPr id="2538503" name="Oval 7"/>
          <p:cNvSpPr>
            <a:spLocks noChangeArrowheads="1"/>
          </p:cNvSpPr>
          <p:nvPr/>
        </p:nvSpPr>
        <p:spPr bwMode="auto">
          <a:xfrm>
            <a:off x="8559545" y="2990074"/>
            <a:ext cx="120015" cy="12001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 b="1">
              <a:latin typeface="Arial Narrow" panose="020B0606020202030204" pitchFamily="34" charset="0"/>
            </a:endParaRPr>
          </a:p>
        </p:txBody>
      </p:sp>
      <p:cxnSp>
        <p:nvCxnSpPr>
          <p:cNvPr id="7176" name="AutoShape 9"/>
          <p:cNvCxnSpPr>
            <a:cxnSpLocks noChangeShapeType="1"/>
            <a:endCxn id="2538500" idx="0"/>
          </p:cNvCxnSpPr>
          <p:nvPr/>
        </p:nvCxnSpPr>
        <p:spPr bwMode="auto">
          <a:xfrm>
            <a:off x="7546085" y="2123299"/>
            <a:ext cx="6668" cy="21336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7" name="AutoShape 10"/>
          <p:cNvCxnSpPr>
            <a:cxnSpLocks noChangeShapeType="1"/>
            <a:stCxn id="2538500" idx="4"/>
            <a:endCxn id="2538501" idx="0"/>
          </p:cNvCxnSpPr>
          <p:nvPr/>
        </p:nvCxnSpPr>
        <p:spPr bwMode="auto">
          <a:xfrm>
            <a:off x="7552753" y="2456674"/>
            <a:ext cx="0" cy="533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38507" name="Oval 11"/>
          <p:cNvSpPr>
            <a:spLocks noChangeArrowheads="1"/>
          </p:cNvSpPr>
          <p:nvPr/>
        </p:nvSpPr>
        <p:spPr bwMode="auto">
          <a:xfrm>
            <a:off x="7492745" y="3803509"/>
            <a:ext cx="120015" cy="12001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 b="1">
              <a:latin typeface="Arial Narrow" panose="020B0606020202030204" pitchFamily="34" charset="0"/>
            </a:endParaRPr>
          </a:p>
        </p:txBody>
      </p:sp>
      <p:cxnSp>
        <p:nvCxnSpPr>
          <p:cNvPr id="7179" name="AutoShape 12"/>
          <p:cNvCxnSpPr>
            <a:cxnSpLocks noChangeShapeType="1"/>
            <a:stCxn id="2538501" idx="4"/>
            <a:endCxn id="2538507" idx="0"/>
          </p:cNvCxnSpPr>
          <p:nvPr/>
        </p:nvCxnSpPr>
        <p:spPr bwMode="auto">
          <a:xfrm>
            <a:off x="7552753" y="3110089"/>
            <a:ext cx="0" cy="69342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38509" name="Oval 13"/>
          <p:cNvSpPr>
            <a:spLocks noChangeArrowheads="1"/>
          </p:cNvSpPr>
          <p:nvPr/>
        </p:nvSpPr>
        <p:spPr bwMode="auto">
          <a:xfrm>
            <a:off x="7492745" y="4590274"/>
            <a:ext cx="120015" cy="12001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 b="1">
              <a:latin typeface="Arial Narrow" panose="020B0606020202030204" pitchFamily="34" charset="0"/>
            </a:endParaRPr>
          </a:p>
        </p:txBody>
      </p:sp>
      <p:cxnSp>
        <p:nvCxnSpPr>
          <p:cNvPr id="7181" name="AutoShape 14"/>
          <p:cNvCxnSpPr>
            <a:cxnSpLocks noChangeShapeType="1"/>
            <a:stCxn id="2538507" idx="4"/>
            <a:endCxn id="2538509" idx="0"/>
          </p:cNvCxnSpPr>
          <p:nvPr/>
        </p:nvCxnSpPr>
        <p:spPr bwMode="auto">
          <a:xfrm>
            <a:off x="7552753" y="3923524"/>
            <a:ext cx="0" cy="6667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38511" name="Oval 15"/>
          <p:cNvSpPr>
            <a:spLocks noChangeArrowheads="1"/>
          </p:cNvSpPr>
          <p:nvPr/>
        </p:nvSpPr>
        <p:spPr bwMode="auto">
          <a:xfrm>
            <a:off x="7492745" y="5243689"/>
            <a:ext cx="120015" cy="12001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 b="1">
              <a:latin typeface="Arial Narrow" panose="020B0606020202030204" pitchFamily="34" charset="0"/>
            </a:endParaRPr>
          </a:p>
        </p:txBody>
      </p:sp>
      <p:cxnSp>
        <p:nvCxnSpPr>
          <p:cNvPr id="7183" name="AutoShape 16"/>
          <p:cNvCxnSpPr>
            <a:cxnSpLocks noChangeShapeType="1"/>
            <a:stCxn id="2538509" idx="4"/>
            <a:endCxn id="2538511" idx="0"/>
          </p:cNvCxnSpPr>
          <p:nvPr/>
        </p:nvCxnSpPr>
        <p:spPr bwMode="auto">
          <a:xfrm>
            <a:off x="7552753" y="4710289"/>
            <a:ext cx="0" cy="533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4" name="AutoShape 17"/>
          <p:cNvCxnSpPr>
            <a:cxnSpLocks noChangeShapeType="1"/>
            <a:stCxn id="2538501" idx="6"/>
            <a:endCxn id="2538503" idx="2"/>
          </p:cNvCxnSpPr>
          <p:nvPr/>
        </p:nvCxnSpPr>
        <p:spPr bwMode="auto">
          <a:xfrm>
            <a:off x="7612760" y="3050082"/>
            <a:ext cx="94678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5" name="AutoShape 18"/>
          <p:cNvCxnSpPr>
            <a:cxnSpLocks noChangeShapeType="1"/>
            <a:stCxn id="2538509" idx="2"/>
            <a:endCxn id="2538501" idx="2"/>
          </p:cNvCxnSpPr>
          <p:nvPr/>
        </p:nvCxnSpPr>
        <p:spPr bwMode="auto">
          <a:xfrm rot="10800000" flipH="1">
            <a:off x="7492745" y="3050082"/>
            <a:ext cx="1667" cy="1600200"/>
          </a:xfrm>
          <a:prstGeom prst="curvedConnector3">
            <a:avLst>
              <a:gd name="adj1" fmla="val -424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38515" name="Text Box 19"/>
          <p:cNvSpPr txBox="1">
            <a:spLocks noChangeArrowheads="1"/>
          </p:cNvSpPr>
          <p:nvPr/>
        </p:nvSpPr>
        <p:spPr bwMode="auto">
          <a:xfrm>
            <a:off x="7129366" y="2211645"/>
            <a:ext cx="4299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b="1">
                <a:latin typeface="Arial Narrow" panose="020B0606020202030204" pitchFamily="34" charset="0"/>
              </a:rPr>
              <a:t>L1</a:t>
            </a:r>
          </a:p>
        </p:txBody>
      </p:sp>
      <p:sp>
        <p:nvSpPr>
          <p:cNvPr id="2538516" name="Text Box 20"/>
          <p:cNvSpPr txBox="1">
            <a:spLocks noChangeArrowheads="1"/>
          </p:cNvSpPr>
          <p:nvPr/>
        </p:nvSpPr>
        <p:spPr bwMode="auto">
          <a:xfrm>
            <a:off x="7142701" y="2691705"/>
            <a:ext cx="4299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b="1">
                <a:latin typeface="Arial Narrow" panose="020B0606020202030204" pitchFamily="34" charset="0"/>
              </a:rPr>
              <a:t>L2</a:t>
            </a:r>
          </a:p>
        </p:txBody>
      </p:sp>
      <p:sp>
        <p:nvSpPr>
          <p:cNvPr id="2538517" name="Text Box 21"/>
          <p:cNvSpPr txBox="1">
            <a:spLocks noChangeArrowheads="1"/>
          </p:cNvSpPr>
          <p:nvPr/>
        </p:nvSpPr>
        <p:spPr bwMode="auto">
          <a:xfrm>
            <a:off x="7142701" y="3678495"/>
            <a:ext cx="4299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b="1">
                <a:latin typeface="Arial Narrow" panose="020B0606020202030204" pitchFamily="34" charset="0"/>
              </a:rPr>
              <a:t>L3</a:t>
            </a:r>
          </a:p>
        </p:txBody>
      </p:sp>
      <p:sp>
        <p:nvSpPr>
          <p:cNvPr id="2538518" name="Text Box 22"/>
          <p:cNvSpPr txBox="1">
            <a:spLocks noChangeArrowheads="1"/>
          </p:cNvSpPr>
          <p:nvPr/>
        </p:nvSpPr>
        <p:spPr bwMode="auto">
          <a:xfrm>
            <a:off x="7156036" y="4585275"/>
            <a:ext cx="4299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b="1">
                <a:latin typeface="Arial Narrow" panose="020B0606020202030204" pitchFamily="34" charset="0"/>
              </a:rPr>
              <a:t>L4</a:t>
            </a:r>
          </a:p>
        </p:txBody>
      </p:sp>
      <p:sp>
        <p:nvSpPr>
          <p:cNvPr id="2538519" name="Text Box 23"/>
          <p:cNvSpPr txBox="1">
            <a:spLocks noChangeArrowheads="1"/>
          </p:cNvSpPr>
          <p:nvPr/>
        </p:nvSpPr>
        <p:spPr bwMode="auto">
          <a:xfrm>
            <a:off x="7142701" y="5105340"/>
            <a:ext cx="4299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b="1">
                <a:latin typeface="Arial Narrow" panose="020B0606020202030204" pitchFamily="34" charset="0"/>
              </a:rPr>
              <a:t>L5</a:t>
            </a:r>
          </a:p>
        </p:txBody>
      </p:sp>
      <p:sp>
        <p:nvSpPr>
          <p:cNvPr id="2538520" name="Text Box 24"/>
          <p:cNvSpPr txBox="1">
            <a:spLocks noChangeArrowheads="1"/>
          </p:cNvSpPr>
          <p:nvPr/>
        </p:nvSpPr>
        <p:spPr bwMode="auto">
          <a:xfrm>
            <a:off x="8649557" y="2865060"/>
            <a:ext cx="6992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b="1">
                <a:latin typeface="Arial Narrow" panose="020B0606020202030204" pitchFamily="34" charset="0"/>
              </a:rPr>
              <a:t>Error</a:t>
            </a:r>
          </a:p>
        </p:txBody>
      </p:sp>
      <p:sp>
        <p:nvSpPr>
          <p:cNvPr id="2538521" name="Text Box 25"/>
          <p:cNvSpPr txBox="1">
            <a:spLocks noChangeArrowheads="1"/>
          </p:cNvSpPr>
          <p:nvPr/>
        </p:nvSpPr>
        <p:spPr bwMode="auto">
          <a:xfrm>
            <a:off x="6782657" y="2453340"/>
            <a:ext cx="57099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b="1">
                <a:solidFill>
                  <a:srgbClr val="0000CC"/>
                </a:solidFill>
                <a:latin typeface="Arial Narrow" panose="020B0606020202030204" pitchFamily="34" charset="0"/>
              </a:rPr>
              <a:t>i=0;</a:t>
            </a:r>
          </a:p>
        </p:txBody>
      </p:sp>
      <p:sp>
        <p:nvSpPr>
          <p:cNvPr id="2538522" name="Text Box 26"/>
          <p:cNvSpPr txBox="1">
            <a:spLocks noChangeArrowheads="1"/>
          </p:cNvSpPr>
          <p:nvPr/>
        </p:nvSpPr>
        <p:spPr bwMode="auto">
          <a:xfrm>
            <a:off x="7769446" y="3000075"/>
            <a:ext cx="768159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b="1">
                <a:solidFill>
                  <a:srgbClr val="0000CC"/>
                </a:solidFill>
                <a:latin typeface="Arial Narrow" panose="020B0606020202030204" pitchFamily="34" charset="0"/>
              </a:rPr>
              <a:t>[i&gt;10]</a:t>
            </a:r>
          </a:p>
        </p:txBody>
      </p:sp>
      <p:sp>
        <p:nvSpPr>
          <p:cNvPr id="2538523" name="Text Box 27"/>
          <p:cNvSpPr txBox="1">
            <a:spLocks noChangeArrowheads="1"/>
          </p:cNvSpPr>
          <p:nvPr/>
        </p:nvSpPr>
        <p:spPr bwMode="auto">
          <a:xfrm>
            <a:off x="7502746" y="3318449"/>
            <a:ext cx="787395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b="1">
                <a:solidFill>
                  <a:srgbClr val="0000CC"/>
                </a:solidFill>
                <a:latin typeface="Arial Narrow" panose="020B0606020202030204" pitchFamily="34" charset="0"/>
              </a:rPr>
              <a:t>[i</a:t>
            </a:r>
            <a:r>
              <a:rPr lang="en-US" altLang="en-US" b="1">
                <a:solidFill>
                  <a:srgbClr val="0000CC"/>
                </a:solidFill>
                <a:latin typeface="Arial Narrow" pitchFamily="34" charset="0"/>
                <a:sym typeface="Symbol" pitchFamily="18" charset="2"/>
              </a:rPr>
              <a:t></a:t>
            </a:r>
            <a:r>
              <a:rPr lang="en-US" altLang="en-US" b="1">
                <a:solidFill>
                  <a:srgbClr val="0000CC"/>
                </a:solidFill>
                <a:latin typeface="Arial Narrow" pitchFamily="34" charset="0"/>
              </a:rPr>
              <a:t>10]</a:t>
            </a:r>
          </a:p>
        </p:txBody>
      </p:sp>
      <p:sp>
        <p:nvSpPr>
          <p:cNvPr id="2538524" name="Text Box 28"/>
          <p:cNvSpPr txBox="1">
            <a:spLocks noChangeArrowheads="1"/>
          </p:cNvSpPr>
          <p:nvPr/>
        </p:nvSpPr>
        <p:spPr bwMode="auto">
          <a:xfrm>
            <a:off x="7516081" y="3986865"/>
            <a:ext cx="760144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b="1">
                <a:solidFill>
                  <a:srgbClr val="0000CC"/>
                </a:solidFill>
                <a:latin typeface="Arial Narrow" panose="020B0606020202030204" pitchFamily="34" charset="0"/>
              </a:rPr>
              <a:t>i=i+2;</a:t>
            </a:r>
          </a:p>
        </p:txBody>
      </p:sp>
      <p:sp>
        <p:nvSpPr>
          <p:cNvPr id="2538525" name="Text Box 29"/>
          <p:cNvSpPr txBox="1">
            <a:spLocks noChangeArrowheads="1"/>
          </p:cNvSpPr>
          <p:nvPr/>
        </p:nvSpPr>
        <p:spPr bwMode="auto">
          <a:xfrm>
            <a:off x="6209252" y="3653490"/>
            <a:ext cx="644728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b="1" dirty="0">
                <a:solidFill>
                  <a:srgbClr val="0000CC"/>
                </a:solidFill>
                <a:latin typeface="Arial Narrow" panose="020B0606020202030204" pitchFamily="34" charset="0"/>
              </a:rPr>
              <a:t>[</a:t>
            </a:r>
            <a:r>
              <a:rPr lang="en-US" altLang="en-US" b="1" dirty="0" err="1">
                <a:solidFill>
                  <a:srgbClr val="0000CC"/>
                </a:solidFill>
                <a:latin typeface="Arial Narrow" pitchFamily="34" charset="0"/>
              </a:rPr>
              <a:t>i</a:t>
            </a:r>
            <a:r>
              <a:rPr lang="en-US" altLang="en-US" b="1" dirty="0">
                <a:solidFill>
                  <a:srgbClr val="0000CC"/>
                </a:solidFill>
                <a:latin typeface="Arial Narrow" pitchFamily="34" charset="0"/>
              </a:rPr>
              <a:t>&lt;5]</a:t>
            </a:r>
          </a:p>
        </p:txBody>
      </p:sp>
      <p:sp>
        <p:nvSpPr>
          <p:cNvPr id="2538526" name="Text Box 30"/>
          <p:cNvSpPr txBox="1">
            <a:spLocks noChangeArrowheads="1"/>
          </p:cNvSpPr>
          <p:nvPr/>
        </p:nvSpPr>
        <p:spPr bwMode="auto">
          <a:xfrm>
            <a:off x="7516082" y="4745294"/>
            <a:ext cx="663964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b="1">
                <a:solidFill>
                  <a:srgbClr val="0000CC"/>
                </a:solidFill>
                <a:latin typeface="Arial Narrow" panose="020B0606020202030204" pitchFamily="34" charset="0"/>
              </a:rPr>
              <a:t>[i</a:t>
            </a:r>
            <a:r>
              <a:rPr lang="en-US" altLang="en-US" b="1">
                <a:solidFill>
                  <a:srgbClr val="0000CC"/>
                </a:solidFill>
                <a:latin typeface="Arial Narrow" pitchFamily="34" charset="0"/>
                <a:sym typeface="Symbol" pitchFamily="18" charset="2"/>
              </a:rPr>
              <a:t></a:t>
            </a:r>
            <a:r>
              <a:rPr lang="en-US" altLang="en-US" b="1">
                <a:solidFill>
                  <a:srgbClr val="0000CC"/>
                </a:solidFill>
                <a:latin typeface="Arial Narrow" pitchFamily="34" charset="0"/>
              </a:rPr>
              <a:t>5]</a:t>
            </a:r>
          </a:p>
        </p:txBody>
      </p:sp>
      <p:sp>
        <p:nvSpPr>
          <p:cNvPr id="2538527" name="Text Box 31"/>
          <p:cNvSpPr txBox="1">
            <a:spLocks noChangeArrowheads="1"/>
          </p:cNvSpPr>
          <p:nvPr/>
        </p:nvSpPr>
        <p:spPr bwMode="auto">
          <a:xfrm>
            <a:off x="5742527" y="1561563"/>
            <a:ext cx="285687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b="1" u="sng">
                <a:solidFill>
                  <a:srgbClr val="0000CC"/>
                </a:solidFill>
                <a:latin typeface="Arial Narrow" panose="020B0606020202030204" pitchFamily="34" charset="0"/>
              </a:rPr>
              <a:t>Control Flow Graph (CFG):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2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Counterexample-guided Abstraction Refinement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5787" y="933450"/>
            <a:ext cx="11201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b="1" dirty="0">
                <a:latin typeface="Arial Narrow" pitchFamily="34" charset="0"/>
              </a:rPr>
              <a:t>”CEGAR</a:t>
            </a:r>
            <a:r>
              <a:rPr lang="en-US" sz="2400" b="1" dirty="0" smtClean="0">
                <a:latin typeface="Arial Narrow" pitchFamily="34" charset="0"/>
              </a:rPr>
              <a:t>”</a:t>
            </a:r>
          </a:p>
          <a:p>
            <a:endParaRPr lang="en-US" sz="2400" b="1" dirty="0">
              <a:latin typeface="Arial Narrow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b="1" dirty="0" smtClean="0">
                <a:latin typeface="Arial Narrow" pitchFamily="34" charset="0"/>
              </a:rPr>
              <a:t>An </a:t>
            </a:r>
            <a:r>
              <a:rPr lang="en-US" sz="2400" b="1" dirty="0">
                <a:latin typeface="Arial Narrow" pitchFamily="34" charset="0"/>
              </a:rPr>
              <a:t>iterative method to compute a sufficiently </a:t>
            </a:r>
            <a:r>
              <a:rPr lang="en-US" sz="2400" b="1" dirty="0" smtClean="0">
                <a:latin typeface="Arial Narrow" pitchFamily="34" charset="0"/>
              </a:rPr>
              <a:t>precise abstraction</a:t>
            </a:r>
          </a:p>
          <a:p>
            <a:endParaRPr lang="en-US" sz="2400" b="1" dirty="0">
              <a:latin typeface="Arial Narrow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b="1" dirty="0" smtClean="0">
                <a:latin typeface="Arial Narrow" pitchFamily="34" charset="0"/>
              </a:rPr>
              <a:t>Initially </a:t>
            </a:r>
            <a:r>
              <a:rPr lang="en-US" sz="2400" b="1" dirty="0">
                <a:latin typeface="Arial Narrow" pitchFamily="34" charset="0"/>
              </a:rPr>
              <a:t>applied in the context of hardware [</a:t>
            </a:r>
            <a:r>
              <a:rPr lang="en-US" sz="2400" b="1" dirty="0" err="1">
                <a:latin typeface="Arial Narrow" pitchFamily="34" charset="0"/>
              </a:rPr>
              <a:t>Kurshan</a:t>
            </a:r>
            <a:r>
              <a:rPr lang="en-US" sz="2400" b="1" dirty="0">
                <a:latin typeface="Arial Narrow" pitchFamily="34" charset="0"/>
              </a:rPr>
              <a:t>]</a:t>
            </a:r>
            <a:endParaRPr lang="en-US" sz="2400" b="1" dirty="0">
              <a:latin typeface="Arial Narrow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8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CEGAR Overview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7" y="1085780"/>
            <a:ext cx="9672638" cy="5410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0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Counterexample-guided Abstraction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Claims: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This </a:t>
            </a:r>
            <a:r>
              <a:rPr lang="en-US" sz="2400" dirty="0"/>
              <a:t>never returns a false error.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This </a:t>
            </a:r>
            <a:r>
              <a:rPr lang="en-US" sz="2400" dirty="0"/>
              <a:t>never returns a false proof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This </a:t>
            </a:r>
            <a:r>
              <a:rPr lang="en-US" sz="2400" dirty="0"/>
              <a:t>is complete for finite-state models.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But</a:t>
            </a:r>
            <a:r>
              <a:rPr lang="en-US" sz="2400" dirty="0"/>
              <a:t>: no termination guarantee in case of </a:t>
            </a:r>
            <a:r>
              <a:rPr lang="en-US" sz="2400" dirty="0" smtClean="0"/>
              <a:t>infinite-state systems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9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Computing Existential Abstractions of Programs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6" y="1192420"/>
            <a:ext cx="9525001" cy="5375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4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442" y="118208"/>
            <a:ext cx="11781881" cy="660832"/>
          </a:xfrm>
          <a:prstGeom prst="rect">
            <a:avLst/>
          </a:prstGeom>
        </p:spPr>
        <p:txBody>
          <a:bodyPr vert="horz" wrap="square" lIns="0" tIns="29601" rIns="0" bIns="0" rtlCol="0">
            <a:spAutoFit/>
          </a:bodyPr>
          <a:lstStyle/>
          <a:p>
            <a:pPr marL="31159">
              <a:spcBef>
                <a:spcPts val="233"/>
              </a:spcBef>
            </a:pPr>
            <a:r>
              <a:rPr spc="-12" dirty="0"/>
              <a:t>Computing Existential Abstractions of</a:t>
            </a:r>
            <a:r>
              <a:rPr spc="25" dirty="0"/>
              <a:t> </a:t>
            </a:r>
            <a:r>
              <a:rPr spc="-25" dirty="0"/>
              <a:t>Programs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37227" y="1489850"/>
            <a:ext cx="4079022" cy="4154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74">
              <a:lnSpc>
                <a:spcPts val="2809"/>
              </a:lnSpc>
            </a:pPr>
            <a:r>
              <a:rPr sz="2500" b="1" spc="86" dirty="0">
                <a:latin typeface="Arial"/>
                <a:cs typeface="Arial"/>
              </a:rPr>
              <a:t>void </a:t>
            </a:r>
            <a:r>
              <a:rPr sz="2500" spc="61" dirty="0">
                <a:latin typeface="Arial"/>
                <a:cs typeface="Arial"/>
              </a:rPr>
              <a:t>main </a:t>
            </a:r>
            <a:r>
              <a:rPr sz="2500" spc="-12" dirty="0">
                <a:latin typeface="Arial"/>
                <a:cs typeface="Arial"/>
              </a:rPr>
              <a:t>( )</a:t>
            </a:r>
            <a:r>
              <a:rPr sz="2500" spc="368" dirty="0">
                <a:latin typeface="Arial"/>
                <a:cs typeface="Arial"/>
              </a:rPr>
              <a:t> </a:t>
            </a:r>
            <a:r>
              <a:rPr sz="2500" spc="405" dirty="0">
                <a:latin typeface="Lucida Sans Unicode"/>
                <a:cs typeface="Lucida Sans Unicode"/>
              </a:rPr>
              <a:t>{</a:t>
            </a:r>
            <a:endParaRPr sz="2500">
              <a:latin typeface="Lucida Sans Unicode"/>
              <a:cs typeface="Lucida Sans Unicode"/>
            </a:endParaRPr>
          </a:p>
          <a:p>
            <a:pPr marL="373913">
              <a:lnSpc>
                <a:spcPts val="2944"/>
              </a:lnSpc>
            </a:pPr>
            <a:r>
              <a:rPr sz="2500" b="1" spc="74" dirty="0">
                <a:latin typeface="Arial"/>
                <a:cs typeface="Arial"/>
              </a:rPr>
              <a:t>bool </a:t>
            </a:r>
            <a:r>
              <a:rPr sz="2500" dirty="0">
                <a:latin typeface="Arial"/>
                <a:cs typeface="Arial"/>
              </a:rPr>
              <a:t>p1 </a:t>
            </a:r>
            <a:r>
              <a:rPr sz="2500" spc="-12" dirty="0">
                <a:latin typeface="Arial"/>
                <a:cs typeface="Arial"/>
              </a:rPr>
              <a:t>, </a:t>
            </a:r>
            <a:r>
              <a:rPr sz="2500" spc="12" dirty="0">
                <a:latin typeface="Arial"/>
                <a:cs typeface="Arial"/>
              </a:rPr>
              <a:t>p2</a:t>
            </a:r>
            <a:r>
              <a:rPr sz="2500" spc="-442" dirty="0">
                <a:latin typeface="Arial"/>
                <a:cs typeface="Arial"/>
              </a:rPr>
              <a:t> </a:t>
            </a:r>
            <a:r>
              <a:rPr sz="2500" spc="-12" dirty="0">
                <a:latin typeface="Arial"/>
                <a:cs typeface="Arial"/>
              </a:rPr>
              <a:t>;</a:t>
            </a:r>
            <a:endParaRPr sz="2500">
              <a:latin typeface="Arial"/>
              <a:cs typeface="Arial"/>
            </a:endParaRPr>
          </a:p>
          <a:p>
            <a:pPr>
              <a:spcBef>
                <a:spcPts val="98"/>
              </a:spcBef>
            </a:pPr>
            <a:endParaRPr sz="2500">
              <a:latin typeface="Times New Roman"/>
              <a:cs typeface="Times New Roman"/>
            </a:endParaRPr>
          </a:p>
          <a:p>
            <a:pPr marL="364566" marR="1843081"/>
            <a:r>
              <a:rPr sz="2500" spc="-86" dirty="0">
                <a:latin typeface="Arial"/>
                <a:cs typeface="Arial"/>
              </a:rPr>
              <a:t>p1=TRUE</a:t>
            </a:r>
            <a:r>
              <a:rPr sz="2500" spc="-562" dirty="0">
                <a:latin typeface="Arial"/>
                <a:cs typeface="Arial"/>
              </a:rPr>
              <a:t> </a:t>
            </a:r>
            <a:r>
              <a:rPr sz="2500" spc="-12" dirty="0">
                <a:latin typeface="Arial"/>
                <a:cs typeface="Arial"/>
              </a:rPr>
              <a:t>;  </a:t>
            </a:r>
            <a:r>
              <a:rPr sz="2500" spc="-86" dirty="0">
                <a:latin typeface="Arial"/>
                <a:cs typeface="Arial"/>
              </a:rPr>
              <a:t>p2=TRUE</a:t>
            </a:r>
            <a:r>
              <a:rPr sz="2500" spc="-562" dirty="0">
                <a:latin typeface="Arial"/>
                <a:cs typeface="Arial"/>
              </a:rPr>
              <a:t> </a:t>
            </a:r>
            <a:r>
              <a:rPr sz="2500" spc="-12" dirty="0">
                <a:latin typeface="Arial"/>
                <a:cs typeface="Arial"/>
              </a:rPr>
              <a:t>;</a:t>
            </a:r>
            <a:endParaRPr sz="2500">
              <a:latin typeface="Arial"/>
              <a:cs typeface="Arial"/>
            </a:endParaRPr>
          </a:p>
          <a:p>
            <a:pPr>
              <a:spcBef>
                <a:spcPts val="86"/>
              </a:spcBef>
            </a:pPr>
            <a:endParaRPr sz="2500">
              <a:latin typeface="Times New Roman"/>
              <a:cs typeface="Times New Roman"/>
            </a:endParaRPr>
          </a:p>
          <a:p>
            <a:pPr marL="381703">
              <a:lnSpc>
                <a:spcPts val="2944"/>
              </a:lnSpc>
            </a:pPr>
            <a:r>
              <a:rPr sz="2500" b="1" spc="123" dirty="0">
                <a:latin typeface="Arial"/>
                <a:cs typeface="Arial"/>
              </a:rPr>
              <a:t>while </a:t>
            </a:r>
            <a:r>
              <a:rPr sz="2500" spc="-12" dirty="0">
                <a:latin typeface="Arial"/>
                <a:cs typeface="Arial"/>
              </a:rPr>
              <a:t>( </a:t>
            </a:r>
            <a:r>
              <a:rPr sz="2500" spc="12" dirty="0">
                <a:latin typeface="Arial"/>
                <a:cs typeface="Arial"/>
              </a:rPr>
              <a:t>p2 </a:t>
            </a:r>
            <a:r>
              <a:rPr sz="2500" spc="-12" dirty="0">
                <a:latin typeface="Arial"/>
                <a:cs typeface="Arial"/>
              </a:rPr>
              <a:t>)</a:t>
            </a:r>
            <a:r>
              <a:rPr sz="2500" spc="280" dirty="0">
                <a:latin typeface="Arial"/>
                <a:cs typeface="Arial"/>
              </a:rPr>
              <a:t> </a:t>
            </a:r>
            <a:r>
              <a:rPr sz="2500" spc="405" dirty="0">
                <a:latin typeface="Lucida Sans Unicode"/>
                <a:cs typeface="Lucida Sans Unicode"/>
              </a:rPr>
              <a:t>{</a:t>
            </a:r>
            <a:endParaRPr sz="2500">
              <a:latin typeface="Lucida Sans Unicode"/>
              <a:cs typeface="Lucida Sans Unicode"/>
            </a:endParaRPr>
          </a:p>
          <a:p>
            <a:pPr marL="738479">
              <a:lnSpc>
                <a:spcPts val="2944"/>
              </a:lnSpc>
              <a:spcBef>
                <a:spcPts val="98"/>
              </a:spcBef>
            </a:pPr>
            <a:r>
              <a:rPr sz="2500" spc="25" dirty="0">
                <a:latin typeface="Arial"/>
                <a:cs typeface="Arial"/>
              </a:rPr>
              <a:t>p1= </a:t>
            </a:r>
            <a:r>
              <a:rPr sz="2500" spc="-12" dirty="0">
                <a:latin typeface="Arial"/>
                <a:cs typeface="Arial"/>
              </a:rPr>
              <a:t>p1 ? </a:t>
            </a:r>
            <a:r>
              <a:rPr sz="2500" spc="-49" dirty="0">
                <a:latin typeface="Arial"/>
                <a:cs typeface="Arial"/>
              </a:rPr>
              <a:t>FALSE </a:t>
            </a:r>
            <a:r>
              <a:rPr sz="2500" spc="-12" dirty="0">
                <a:latin typeface="Arial"/>
                <a:cs typeface="Arial"/>
              </a:rPr>
              <a:t>: *</a:t>
            </a:r>
            <a:r>
              <a:rPr sz="2500" spc="-209" dirty="0">
                <a:latin typeface="Arial"/>
                <a:cs typeface="Arial"/>
              </a:rPr>
              <a:t> </a:t>
            </a:r>
            <a:r>
              <a:rPr sz="2500" spc="-12" dirty="0">
                <a:latin typeface="Arial"/>
                <a:cs typeface="Arial"/>
              </a:rPr>
              <a:t>;  </a:t>
            </a:r>
            <a:r>
              <a:rPr sz="2500" spc="25" dirty="0">
                <a:latin typeface="Arial"/>
                <a:cs typeface="Arial"/>
              </a:rPr>
              <a:t>p2= </a:t>
            </a:r>
            <a:r>
              <a:rPr sz="2500" spc="-12" dirty="0">
                <a:latin typeface="Arial"/>
                <a:cs typeface="Arial"/>
              </a:rPr>
              <a:t>!p2</a:t>
            </a:r>
            <a:r>
              <a:rPr sz="2500" spc="-270" dirty="0">
                <a:latin typeface="Arial"/>
                <a:cs typeface="Arial"/>
              </a:rPr>
              <a:t> </a:t>
            </a:r>
            <a:r>
              <a:rPr sz="2500" spc="-12" dirty="0">
                <a:latin typeface="Arial"/>
                <a:cs typeface="Arial"/>
              </a:rPr>
              <a:t>;</a:t>
            </a:r>
            <a:endParaRPr sz="2500">
              <a:latin typeface="Arial"/>
              <a:cs typeface="Arial"/>
            </a:endParaRPr>
          </a:p>
          <a:p>
            <a:pPr marL="372355">
              <a:lnSpc>
                <a:spcPts val="2822"/>
              </a:lnSpc>
            </a:pPr>
            <a:r>
              <a:rPr sz="2500" spc="405" dirty="0">
                <a:latin typeface="Lucida Sans Unicode"/>
                <a:cs typeface="Lucida Sans Unicode"/>
              </a:rPr>
              <a:t>}</a:t>
            </a:r>
            <a:endParaRPr sz="2500">
              <a:latin typeface="Lucida Sans Unicode"/>
              <a:cs typeface="Lucida Sans Unicode"/>
            </a:endParaRPr>
          </a:p>
          <a:p>
            <a:pPr>
              <a:lnSpc>
                <a:spcPts val="2944"/>
              </a:lnSpc>
            </a:pPr>
            <a:r>
              <a:rPr sz="2500" spc="405" dirty="0">
                <a:latin typeface="Lucida Sans Unicode"/>
                <a:cs typeface="Lucida Sans Unicode"/>
              </a:rPr>
              <a:t>}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01158" y="1335296"/>
            <a:ext cx="5188166" cy="4081389"/>
          </a:xfrm>
          <a:custGeom>
            <a:avLst/>
            <a:gdLst/>
            <a:ahLst/>
            <a:cxnLst/>
            <a:rect l="l" t="t" r="r" b="b"/>
            <a:pathLst>
              <a:path w="1898014" h="1961514">
                <a:moveTo>
                  <a:pt x="0" y="1961146"/>
                </a:moveTo>
                <a:lnTo>
                  <a:pt x="1897888" y="1961146"/>
                </a:lnTo>
                <a:lnTo>
                  <a:pt x="1897888" y="0"/>
                </a:lnTo>
                <a:lnTo>
                  <a:pt x="0" y="0"/>
                </a:lnTo>
                <a:lnTo>
                  <a:pt x="0" y="19611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7443" y="2056561"/>
            <a:ext cx="3311819" cy="3112785"/>
          </a:xfrm>
          <a:prstGeom prst="rect">
            <a:avLst/>
          </a:prstGeom>
        </p:spPr>
        <p:txBody>
          <a:bodyPr vert="horz" wrap="square" lIns="0" tIns="29601" rIns="0" bIns="0" rtlCol="0">
            <a:spAutoFit/>
          </a:bodyPr>
          <a:lstStyle/>
          <a:p>
            <a:pPr marL="59203">
              <a:lnSpc>
                <a:spcPts val="2944"/>
              </a:lnSpc>
              <a:spcBef>
                <a:spcPts val="233"/>
              </a:spcBef>
            </a:pPr>
            <a:r>
              <a:rPr sz="2500" b="1" spc="-12" dirty="0">
                <a:latin typeface="Arial"/>
                <a:cs typeface="Arial"/>
              </a:rPr>
              <a:t>i n t </a:t>
            </a:r>
            <a:r>
              <a:rPr sz="2500" spc="61" dirty="0">
                <a:latin typeface="Arial"/>
                <a:cs typeface="Arial"/>
              </a:rPr>
              <a:t>main </a:t>
            </a:r>
            <a:r>
              <a:rPr sz="2500" spc="-12" dirty="0">
                <a:latin typeface="Arial"/>
                <a:cs typeface="Arial"/>
              </a:rPr>
              <a:t>( )</a:t>
            </a:r>
            <a:r>
              <a:rPr sz="2500" spc="98" dirty="0">
                <a:latin typeface="Arial"/>
                <a:cs typeface="Arial"/>
              </a:rPr>
              <a:t> </a:t>
            </a:r>
            <a:endParaRPr lang="en-US" sz="2500" spc="98" dirty="0" smtClean="0">
              <a:latin typeface="Arial"/>
              <a:cs typeface="Arial"/>
            </a:endParaRPr>
          </a:p>
          <a:p>
            <a:pPr marL="59203">
              <a:lnSpc>
                <a:spcPts val="2944"/>
              </a:lnSpc>
              <a:spcBef>
                <a:spcPts val="233"/>
              </a:spcBef>
            </a:pPr>
            <a:r>
              <a:rPr sz="2500" spc="405" dirty="0" smtClean="0">
                <a:latin typeface="Lucida Sans Unicode"/>
                <a:cs typeface="Lucida Sans Unicode"/>
              </a:rPr>
              <a:t>{</a:t>
            </a:r>
            <a:endParaRPr sz="2500" dirty="0">
              <a:latin typeface="Lucida Sans Unicode"/>
              <a:cs typeface="Lucida Sans Unicode"/>
            </a:endParaRPr>
          </a:p>
          <a:p>
            <a:pPr marL="431558">
              <a:lnSpc>
                <a:spcPts val="2944"/>
              </a:lnSpc>
            </a:pPr>
            <a:r>
              <a:rPr sz="2500" b="1" spc="-12" dirty="0">
                <a:latin typeface="Arial"/>
                <a:cs typeface="Arial"/>
              </a:rPr>
              <a:t>i n t </a:t>
            </a:r>
            <a:r>
              <a:rPr sz="2500" spc="-12" dirty="0">
                <a:latin typeface="Arial"/>
                <a:cs typeface="Arial"/>
              </a:rPr>
              <a:t>i</a:t>
            </a:r>
            <a:r>
              <a:rPr sz="2500" spc="-245" dirty="0">
                <a:latin typeface="Arial"/>
                <a:cs typeface="Arial"/>
              </a:rPr>
              <a:t> </a:t>
            </a:r>
            <a:r>
              <a:rPr sz="2500" spc="-12" dirty="0" smtClean="0">
                <a:latin typeface="Arial"/>
                <a:cs typeface="Arial"/>
              </a:rPr>
              <a:t>;</a:t>
            </a:r>
            <a:endParaRPr sz="2500" dirty="0">
              <a:latin typeface="Times New Roman"/>
              <a:cs typeface="Times New Roman"/>
            </a:endParaRPr>
          </a:p>
          <a:p>
            <a:pPr marL="445580"/>
            <a:r>
              <a:rPr sz="2500" spc="-12" dirty="0">
                <a:latin typeface="Arial"/>
                <a:cs typeface="Arial"/>
              </a:rPr>
              <a:t>i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12" dirty="0">
                <a:latin typeface="Arial"/>
                <a:cs typeface="Arial"/>
              </a:rPr>
              <a:t>=</a:t>
            </a:r>
            <a:r>
              <a:rPr sz="2500" spc="-466" dirty="0">
                <a:latin typeface="Arial"/>
                <a:cs typeface="Arial"/>
              </a:rPr>
              <a:t> </a:t>
            </a:r>
            <a:r>
              <a:rPr sz="2500" spc="-12" dirty="0">
                <a:latin typeface="Arial"/>
                <a:cs typeface="Arial"/>
              </a:rPr>
              <a:t>0</a:t>
            </a:r>
            <a:r>
              <a:rPr sz="2500" spc="-466" dirty="0">
                <a:latin typeface="Arial"/>
                <a:cs typeface="Arial"/>
              </a:rPr>
              <a:t> </a:t>
            </a:r>
            <a:r>
              <a:rPr sz="2500" spc="-12" dirty="0" smtClean="0">
                <a:latin typeface="Arial"/>
                <a:cs typeface="Arial"/>
              </a:rPr>
              <a:t>;</a:t>
            </a:r>
            <a:endParaRPr sz="2500" dirty="0">
              <a:latin typeface="Times New Roman"/>
              <a:cs typeface="Times New Roman"/>
            </a:endParaRPr>
          </a:p>
          <a:p>
            <a:pPr marL="817936" marR="12464" indent="-406631"/>
            <a:r>
              <a:rPr sz="2500" b="1" spc="123" dirty="0">
                <a:latin typeface="Arial"/>
                <a:cs typeface="Arial"/>
              </a:rPr>
              <a:t>while</a:t>
            </a:r>
            <a:r>
              <a:rPr sz="2500" b="1" spc="-172" dirty="0">
                <a:latin typeface="Arial"/>
                <a:cs typeface="Arial"/>
              </a:rPr>
              <a:t> </a:t>
            </a:r>
            <a:r>
              <a:rPr sz="2500" spc="-12" dirty="0">
                <a:latin typeface="Arial"/>
                <a:cs typeface="Arial"/>
              </a:rPr>
              <a:t>(</a:t>
            </a:r>
            <a:r>
              <a:rPr sz="2500" spc="-258" dirty="0">
                <a:latin typeface="Arial"/>
                <a:cs typeface="Arial"/>
              </a:rPr>
              <a:t> </a:t>
            </a:r>
            <a:r>
              <a:rPr sz="2500" spc="61" dirty="0">
                <a:latin typeface="Arial"/>
                <a:cs typeface="Arial"/>
              </a:rPr>
              <a:t>even</a:t>
            </a:r>
            <a:r>
              <a:rPr sz="2500" spc="-258" dirty="0">
                <a:latin typeface="Arial"/>
                <a:cs typeface="Arial"/>
              </a:rPr>
              <a:t> </a:t>
            </a:r>
            <a:r>
              <a:rPr sz="2500" spc="-12" dirty="0">
                <a:latin typeface="Arial"/>
                <a:cs typeface="Arial"/>
              </a:rPr>
              <a:t>(</a:t>
            </a:r>
            <a:r>
              <a:rPr sz="2500" spc="74" dirty="0">
                <a:latin typeface="Arial"/>
                <a:cs typeface="Arial"/>
              </a:rPr>
              <a:t> </a:t>
            </a:r>
            <a:r>
              <a:rPr sz="2500" spc="-12" dirty="0">
                <a:latin typeface="Arial"/>
                <a:cs typeface="Arial"/>
              </a:rPr>
              <a:t>i</a:t>
            </a:r>
            <a:r>
              <a:rPr sz="2500" spc="184" dirty="0">
                <a:latin typeface="Arial"/>
                <a:cs typeface="Arial"/>
              </a:rPr>
              <a:t> </a:t>
            </a:r>
            <a:r>
              <a:rPr sz="2500" spc="-12" dirty="0">
                <a:latin typeface="Arial"/>
                <a:cs typeface="Arial"/>
              </a:rPr>
              <a:t>)</a:t>
            </a:r>
            <a:r>
              <a:rPr sz="2500" spc="-270" dirty="0">
                <a:latin typeface="Arial"/>
                <a:cs typeface="Arial"/>
              </a:rPr>
              <a:t> </a:t>
            </a:r>
            <a:r>
              <a:rPr sz="2500" spc="-12" dirty="0">
                <a:latin typeface="Arial"/>
                <a:cs typeface="Arial"/>
              </a:rPr>
              <a:t>)  </a:t>
            </a:r>
            <a:endParaRPr lang="en-US" sz="2500" spc="-12" dirty="0" smtClean="0">
              <a:latin typeface="Arial"/>
              <a:cs typeface="Arial"/>
            </a:endParaRPr>
          </a:p>
          <a:p>
            <a:pPr marL="817936" marR="12464" indent="-406631"/>
            <a:r>
              <a:rPr lang="en-US" sz="2500" spc="-12" dirty="0">
                <a:latin typeface="Arial"/>
                <a:cs typeface="Arial"/>
              </a:rPr>
              <a:t>	</a:t>
            </a:r>
            <a:r>
              <a:rPr sz="2500" spc="-12" dirty="0" smtClean="0">
                <a:latin typeface="Arial"/>
                <a:cs typeface="Arial"/>
              </a:rPr>
              <a:t>i</a:t>
            </a:r>
            <a:r>
              <a:rPr sz="2500" spc="-25" dirty="0" smtClean="0">
                <a:latin typeface="Arial"/>
                <a:cs typeface="Arial"/>
              </a:rPr>
              <a:t> </a:t>
            </a:r>
            <a:r>
              <a:rPr sz="2500" spc="123" dirty="0">
                <a:latin typeface="Arial"/>
                <a:cs typeface="Arial"/>
              </a:rPr>
              <a:t>++;</a:t>
            </a:r>
            <a:endParaRPr sz="2500" dirty="0">
              <a:latin typeface="Arial"/>
              <a:cs typeface="Arial"/>
            </a:endParaRPr>
          </a:p>
          <a:p>
            <a:pPr marL="31159">
              <a:lnSpc>
                <a:spcPts val="2920"/>
              </a:lnSpc>
            </a:pPr>
            <a:r>
              <a:rPr sz="2500" spc="405" dirty="0">
                <a:latin typeface="Lucida Sans Unicode"/>
                <a:cs typeface="Lucida Sans Unicode"/>
              </a:rPr>
              <a:t>}</a:t>
            </a:r>
            <a:endParaRPr sz="2500" dirty="0">
              <a:latin typeface="Lucida Sans Unicode"/>
              <a:cs typeface="Lucida Sans Unicode"/>
            </a:endParaRPr>
          </a:p>
          <a:p>
            <a:pPr marL="520363"/>
            <a:r>
              <a:rPr sz="2700" spc="-25" dirty="0" smtClean="0">
                <a:latin typeface="Arial"/>
                <a:cs typeface="Arial"/>
              </a:rPr>
              <a:t>C</a:t>
            </a:r>
            <a:r>
              <a:rPr sz="2700" spc="-37" dirty="0" smtClean="0">
                <a:latin typeface="Arial"/>
                <a:cs typeface="Arial"/>
              </a:rPr>
              <a:t> </a:t>
            </a:r>
            <a:r>
              <a:rPr sz="2700" spc="-25" dirty="0">
                <a:latin typeface="Arial"/>
                <a:cs typeface="Arial"/>
              </a:rPr>
              <a:t>Program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2138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386" y="118208"/>
            <a:ext cx="11955937" cy="660832"/>
          </a:xfrm>
          <a:prstGeom prst="rect">
            <a:avLst/>
          </a:prstGeom>
        </p:spPr>
        <p:txBody>
          <a:bodyPr vert="horz" wrap="square" lIns="0" tIns="29601" rIns="0" bIns="0" rtlCol="0">
            <a:spAutoFit/>
          </a:bodyPr>
          <a:lstStyle/>
          <a:p>
            <a:pPr marL="31159">
              <a:spcBef>
                <a:spcPts val="233"/>
              </a:spcBef>
            </a:pPr>
            <a:r>
              <a:rPr spc="-12" dirty="0"/>
              <a:t>Computing Existential Abstractions of</a:t>
            </a:r>
            <a:r>
              <a:rPr spc="25" dirty="0"/>
              <a:t> </a:t>
            </a:r>
            <a:r>
              <a:rPr spc="-25" dirty="0"/>
              <a:t>Programs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71981" y="3091177"/>
            <a:ext cx="312436" cy="476166"/>
          </a:xfrm>
          <a:prstGeom prst="rect">
            <a:avLst/>
          </a:prstGeom>
        </p:spPr>
        <p:txBody>
          <a:bodyPr vert="horz" wrap="square" lIns="0" tIns="29601" rIns="0" bIns="0" rtlCol="0">
            <a:spAutoFit/>
          </a:bodyPr>
          <a:lstStyle/>
          <a:p>
            <a:pPr marL="31159">
              <a:spcBef>
                <a:spcPts val="233"/>
              </a:spcBef>
            </a:pPr>
            <a:r>
              <a:rPr sz="2900" b="1" spc="-12" dirty="0">
                <a:solidFill>
                  <a:srgbClr val="0000FF"/>
                </a:solidFill>
                <a:latin typeface="Arial"/>
                <a:cs typeface="Arial"/>
              </a:rPr>
              <a:t>+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52564" y="2962545"/>
            <a:ext cx="2929026" cy="8649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86209" y="2987193"/>
            <a:ext cx="2239123" cy="443816"/>
          </a:xfrm>
          <a:prstGeom prst="rect">
            <a:avLst/>
          </a:prstGeom>
        </p:spPr>
        <p:txBody>
          <a:bodyPr vert="horz" wrap="square" lIns="0" tIns="28044" rIns="0" bIns="0" rtlCol="0">
            <a:spAutoFit/>
          </a:bodyPr>
          <a:lstStyle/>
          <a:p>
            <a:pPr marL="31159">
              <a:spcBef>
                <a:spcPts val="221"/>
              </a:spcBef>
            </a:pPr>
            <a:r>
              <a:rPr sz="2700" i="1" spc="-135" dirty="0">
                <a:latin typeface="Georgia"/>
                <a:cs typeface="Georgia"/>
              </a:rPr>
              <a:t>p</a:t>
            </a:r>
            <a:r>
              <a:rPr sz="2900" spc="-201" baseline="-10416" dirty="0">
                <a:latin typeface="Tahoma"/>
                <a:cs typeface="Tahoma"/>
              </a:rPr>
              <a:t>1 </a:t>
            </a:r>
            <a:r>
              <a:rPr sz="2700" spc="-86" dirty="0">
                <a:latin typeface="Lucida Sans Unicode"/>
                <a:cs typeface="Lucida Sans Unicode"/>
              </a:rPr>
              <a:t>⇐⇒ </a:t>
            </a:r>
            <a:r>
              <a:rPr sz="2700" i="1" spc="98" dirty="0">
                <a:latin typeface="Georgia"/>
                <a:cs typeface="Georgia"/>
              </a:rPr>
              <a:t>i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307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0</a:t>
            </a:r>
            <a:endParaRPr sz="2700" dirty="0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03781" y="3329455"/>
            <a:ext cx="2603631" cy="443816"/>
          </a:xfrm>
          <a:prstGeom prst="rect">
            <a:avLst/>
          </a:prstGeom>
        </p:spPr>
        <p:txBody>
          <a:bodyPr vert="horz" wrap="square" lIns="0" tIns="28044" rIns="0" bIns="0" rtlCol="0">
            <a:spAutoFit/>
          </a:bodyPr>
          <a:lstStyle/>
          <a:p>
            <a:pPr marL="31159">
              <a:spcBef>
                <a:spcPts val="221"/>
              </a:spcBef>
            </a:pPr>
            <a:r>
              <a:rPr sz="2700" i="1" spc="-135" dirty="0">
                <a:latin typeface="Georgia"/>
                <a:cs typeface="Georgia"/>
              </a:rPr>
              <a:t>p</a:t>
            </a:r>
            <a:r>
              <a:rPr sz="2900" spc="-201" baseline="-10416" dirty="0">
                <a:latin typeface="Tahoma"/>
                <a:cs typeface="Tahoma"/>
              </a:rPr>
              <a:t>2 </a:t>
            </a:r>
            <a:r>
              <a:rPr sz="2700" spc="-86" dirty="0">
                <a:latin typeface="Lucida Sans Unicode"/>
                <a:cs typeface="Lucida Sans Unicode"/>
              </a:rPr>
              <a:t>⇐⇒</a:t>
            </a:r>
            <a:r>
              <a:rPr sz="2700" spc="245" dirty="0">
                <a:latin typeface="Lucida Sans Unicode"/>
                <a:cs typeface="Lucida Sans Unicode"/>
              </a:rPr>
              <a:t> </a:t>
            </a:r>
            <a:r>
              <a:rPr sz="2700" i="1" dirty="0">
                <a:latin typeface="Arial"/>
                <a:cs typeface="Arial"/>
              </a:rPr>
              <a:t>even</a:t>
            </a:r>
            <a:r>
              <a:rPr sz="2700" dirty="0">
                <a:latin typeface="Garamond"/>
                <a:cs typeface="Garamond"/>
              </a:rPr>
              <a:t>(</a:t>
            </a:r>
            <a:r>
              <a:rPr sz="2700" i="1" dirty="0">
                <a:latin typeface="Georgia"/>
                <a:cs typeface="Georgia"/>
              </a:rPr>
              <a:t>i</a:t>
            </a:r>
            <a:r>
              <a:rPr sz="2700" dirty="0">
                <a:latin typeface="Garamond"/>
                <a:cs typeface="Garamond"/>
              </a:rPr>
              <a:t>)</a:t>
            </a:r>
            <a:endParaRPr sz="2700">
              <a:latin typeface="Garamond"/>
              <a:cs typeface="Garamond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01158" y="1335296"/>
            <a:ext cx="5188166" cy="4081389"/>
          </a:xfrm>
          <a:custGeom>
            <a:avLst/>
            <a:gdLst/>
            <a:ahLst/>
            <a:cxnLst/>
            <a:rect l="l" t="t" r="r" b="b"/>
            <a:pathLst>
              <a:path w="1898014" h="1961514">
                <a:moveTo>
                  <a:pt x="0" y="1961146"/>
                </a:moveTo>
                <a:lnTo>
                  <a:pt x="1897888" y="1961146"/>
                </a:lnTo>
                <a:lnTo>
                  <a:pt x="1897888" y="0"/>
                </a:lnTo>
                <a:lnTo>
                  <a:pt x="0" y="0"/>
                </a:lnTo>
                <a:lnTo>
                  <a:pt x="0" y="19611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367539" y="5442634"/>
            <a:ext cx="1858993" cy="443816"/>
          </a:xfrm>
          <a:prstGeom prst="rect">
            <a:avLst/>
          </a:prstGeom>
        </p:spPr>
        <p:txBody>
          <a:bodyPr vert="horz" wrap="square" lIns="0" tIns="28044" rIns="0" bIns="0" rtlCol="0">
            <a:spAutoFit/>
          </a:bodyPr>
          <a:lstStyle/>
          <a:p>
            <a:pPr marL="31159">
              <a:spcBef>
                <a:spcPts val="221"/>
              </a:spcBef>
            </a:pPr>
            <a:r>
              <a:rPr sz="2700" spc="-12" dirty="0">
                <a:latin typeface="Arial"/>
                <a:cs typeface="Arial"/>
              </a:rPr>
              <a:t>Predicates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6" name="object 5"/>
          <p:cNvSpPr txBox="1"/>
          <p:nvPr/>
        </p:nvSpPr>
        <p:spPr>
          <a:xfrm>
            <a:off x="607443" y="2056561"/>
            <a:ext cx="3311819" cy="3856579"/>
          </a:xfrm>
          <a:prstGeom prst="rect">
            <a:avLst/>
          </a:prstGeom>
        </p:spPr>
        <p:txBody>
          <a:bodyPr vert="horz" wrap="square" lIns="0" tIns="29601" rIns="0" bIns="0" rtlCol="0">
            <a:spAutoFit/>
          </a:bodyPr>
          <a:lstStyle/>
          <a:p>
            <a:pPr marL="59203">
              <a:lnSpc>
                <a:spcPts val="2944"/>
              </a:lnSpc>
              <a:spcBef>
                <a:spcPts val="233"/>
              </a:spcBef>
            </a:pPr>
            <a:r>
              <a:rPr sz="2500" b="1" spc="-12" dirty="0">
                <a:latin typeface="Arial"/>
                <a:cs typeface="Arial"/>
              </a:rPr>
              <a:t>i n t </a:t>
            </a:r>
            <a:r>
              <a:rPr sz="2500" spc="61" dirty="0">
                <a:latin typeface="Arial"/>
                <a:cs typeface="Arial"/>
              </a:rPr>
              <a:t>main </a:t>
            </a:r>
            <a:r>
              <a:rPr sz="2500" spc="-12" dirty="0">
                <a:latin typeface="Arial"/>
                <a:cs typeface="Arial"/>
              </a:rPr>
              <a:t>( )</a:t>
            </a:r>
            <a:r>
              <a:rPr sz="2500" spc="98" dirty="0">
                <a:latin typeface="Arial"/>
                <a:cs typeface="Arial"/>
              </a:rPr>
              <a:t> </a:t>
            </a:r>
            <a:endParaRPr lang="en-US" sz="2500" spc="98" dirty="0" smtClean="0">
              <a:latin typeface="Arial"/>
              <a:cs typeface="Arial"/>
            </a:endParaRPr>
          </a:p>
          <a:p>
            <a:pPr marL="59203">
              <a:lnSpc>
                <a:spcPts val="2944"/>
              </a:lnSpc>
              <a:spcBef>
                <a:spcPts val="233"/>
              </a:spcBef>
            </a:pPr>
            <a:r>
              <a:rPr sz="2500" spc="405" dirty="0" smtClean="0">
                <a:latin typeface="Lucida Sans Unicode"/>
                <a:cs typeface="Lucida Sans Unicode"/>
              </a:rPr>
              <a:t>{</a:t>
            </a:r>
            <a:endParaRPr sz="2500" dirty="0">
              <a:latin typeface="Lucida Sans Unicode"/>
              <a:cs typeface="Lucida Sans Unicode"/>
            </a:endParaRPr>
          </a:p>
          <a:p>
            <a:pPr marL="431558">
              <a:lnSpc>
                <a:spcPts val="2944"/>
              </a:lnSpc>
            </a:pPr>
            <a:r>
              <a:rPr sz="2500" b="1" spc="-12" dirty="0">
                <a:latin typeface="Arial"/>
                <a:cs typeface="Arial"/>
              </a:rPr>
              <a:t>i n t </a:t>
            </a:r>
            <a:r>
              <a:rPr sz="2500" spc="-12" dirty="0">
                <a:latin typeface="Arial"/>
                <a:cs typeface="Arial"/>
              </a:rPr>
              <a:t>i</a:t>
            </a:r>
            <a:r>
              <a:rPr sz="2500" spc="-245" dirty="0">
                <a:latin typeface="Arial"/>
                <a:cs typeface="Arial"/>
              </a:rPr>
              <a:t> </a:t>
            </a:r>
            <a:r>
              <a:rPr sz="2500" spc="-12" dirty="0" smtClean="0">
                <a:latin typeface="Arial"/>
                <a:cs typeface="Arial"/>
              </a:rPr>
              <a:t>;</a:t>
            </a:r>
            <a:endParaRPr sz="2500" dirty="0">
              <a:latin typeface="Times New Roman"/>
              <a:cs typeface="Times New Roman"/>
            </a:endParaRPr>
          </a:p>
          <a:p>
            <a:pPr marL="445580"/>
            <a:r>
              <a:rPr sz="2500" spc="-12" dirty="0">
                <a:latin typeface="Arial"/>
                <a:cs typeface="Arial"/>
              </a:rPr>
              <a:t>i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12" dirty="0">
                <a:latin typeface="Arial"/>
                <a:cs typeface="Arial"/>
              </a:rPr>
              <a:t>=</a:t>
            </a:r>
            <a:r>
              <a:rPr sz="2500" spc="-466" dirty="0">
                <a:latin typeface="Arial"/>
                <a:cs typeface="Arial"/>
              </a:rPr>
              <a:t> </a:t>
            </a:r>
            <a:r>
              <a:rPr sz="2500" spc="-12" dirty="0">
                <a:latin typeface="Arial"/>
                <a:cs typeface="Arial"/>
              </a:rPr>
              <a:t>0</a:t>
            </a:r>
            <a:r>
              <a:rPr sz="2500" spc="-466" dirty="0">
                <a:latin typeface="Arial"/>
                <a:cs typeface="Arial"/>
              </a:rPr>
              <a:t> </a:t>
            </a:r>
            <a:r>
              <a:rPr sz="2500" spc="-12" dirty="0" smtClean="0">
                <a:latin typeface="Arial"/>
                <a:cs typeface="Arial"/>
              </a:rPr>
              <a:t>;</a:t>
            </a:r>
            <a:endParaRPr sz="2500" dirty="0">
              <a:latin typeface="Times New Roman"/>
              <a:cs typeface="Times New Roman"/>
            </a:endParaRPr>
          </a:p>
          <a:p>
            <a:pPr marL="817936" marR="12464" indent="-406631"/>
            <a:r>
              <a:rPr sz="2500" b="1" spc="123" dirty="0">
                <a:latin typeface="Arial"/>
                <a:cs typeface="Arial"/>
              </a:rPr>
              <a:t>while</a:t>
            </a:r>
            <a:r>
              <a:rPr sz="2500" b="1" spc="-172" dirty="0">
                <a:latin typeface="Arial"/>
                <a:cs typeface="Arial"/>
              </a:rPr>
              <a:t> </a:t>
            </a:r>
            <a:r>
              <a:rPr sz="2500" spc="-12" dirty="0">
                <a:latin typeface="Arial"/>
                <a:cs typeface="Arial"/>
              </a:rPr>
              <a:t>(</a:t>
            </a:r>
            <a:r>
              <a:rPr sz="2500" spc="-258" dirty="0">
                <a:latin typeface="Arial"/>
                <a:cs typeface="Arial"/>
              </a:rPr>
              <a:t> </a:t>
            </a:r>
            <a:r>
              <a:rPr sz="2500" spc="61" dirty="0">
                <a:latin typeface="Arial"/>
                <a:cs typeface="Arial"/>
              </a:rPr>
              <a:t>even</a:t>
            </a:r>
            <a:r>
              <a:rPr sz="2500" spc="-258" dirty="0">
                <a:latin typeface="Arial"/>
                <a:cs typeface="Arial"/>
              </a:rPr>
              <a:t> </a:t>
            </a:r>
            <a:r>
              <a:rPr sz="2500" spc="-12" dirty="0">
                <a:latin typeface="Arial"/>
                <a:cs typeface="Arial"/>
              </a:rPr>
              <a:t>(</a:t>
            </a:r>
            <a:r>
              <a:rPr sz="2500" spc="74" dirty="0">
                <a:latin typeface="Arial"/>
                <a:cs typeface="Arial"/>
              </a:rPr>
              <a:t> </a:t>
            </a:r>
            <a:r>
              <a:rPr sz="2500" spc="-12" dirty="0">
                <a:latin typeface="Arial"/>
                <a:cs typeface="Arial"/>
              </a:rPr>
              <a:t>i</a:t>
            </a:r>
            <a:r>
              <a:rPr sz="2500" spc="184" dirty="0">
                <a:latin typeface="Arial"/>
                <a:cs typeface="Arial"/>
              </a:rPr>
              <a:t> </a:t>
            </a:r>
            <a:r>
              <a:rPr sz="2500" spc="-12" dirty="0">
                <a:latin typeface="Arial"/>
                <a:cs typeface="Arial"/>
              </a:rPr>
              <a:t>)</a:t>
            </a:r>
            <a:r>
              <a:rPr sz="2500" spc="-270" dirty="0">
                <a:latin typeface="Arial"/>
                <a:cs typeface="Arial"/>
              </a:rPr>
              <a:t> </a:t>
            </a:r>
            <a:r>
              <a:rPr sz="2500" spc="-12" dirty="0">
                <a:latin typeface="Arial"/>
                <a:cs typeface="Arial"/>
              </a:rPr>
              <a:t>)  </a:t>
            </a:r>
            <a:endParaRPr lang="en-US" sz="2500" spc="-12" dirty="0" smtClean="0">
              <a:latin typeface="Arial"/>
              <a:cs typeface="Arial"/>
            </a:endParaRPr>
          </a:p>
          <a:p>
            <a:pPr marL="817936" marR="12464" indent="-406631"/>
            <a:r>
              <a:rPr lang="en-US" sz="2500" spc="-12" dirty="0">
                <a:latin typeface="Arial"/>
                <a:cs typeface="Arial"/>
              </a:rPr>
              <a:t>	</a:t>
            </a:r>
            <a:r>
              <a:rPr sz="2500" spc="-12" dirty="0" smtClean="0">
                <a:latin typeface="Arial"/>
                <a:cs typeface="Arial"/>
              </a:rPr>
              <a:t>i</a:t>
            </a:r>
            <a:r>
              <a:rPr sz="2500" spc="-25" dirty="0" smtClean="0">
                <a:latin typeface="Arial"/>
                <a:cs typeface="Arial"/>
              </a:rPr>
              <a:t> </a:t>
            </a:r>
            <a:r>
              <a:rPr sz="2500" spc="123" dirty="0">
                <a:latin typeface="Arial"/>
                <a:cs typeface="Arial"/>
              </a:rPr>
              <a:t>++;</a:t>
            </a:r>
            <a:endParaRPr sz="2500" dirty="0">
              <a:latin typeface="Arial"/>
              <a:cs typeface="Arial"/>
            </a:endParaRPr>
          </a:p>
          <a:p>
            <a:pPr marL="31159">
              <a:lnSpc>
                <a:spcPts val="2920"/>
              </a:lnSpc>
            </a:pPr>
            <a:r>
              <a:rPr sz="2500" spc="405" dirty="0" smtClean="0">
                <a:latin typeface="Lucida Sans Unicode"/>
                <a:cs typeface="Lucida Sans Unicode"/>
              </a:rPr>
              <a:t>}</a:t>
            </a:r>
            <a:endParaRPr lang="en-US" sz="2500" spc="405" dirty="0" smtClean="0">
              <a:latin typeface="Lucida Sans Unicode"/>
              <a:cs typeface="Lucida Sans Unicode"/>
            </a:endParaRPr>
          </a:p>
          <a:p>
            <a:pPr marL="31159">
              <a:lnSpc>
                <a:spcPts val="2920"/>
              </a:lnSpc>
            </a:pPr>
            <a:endParaRPr lang="en-US" sz="2500" spc="405" dirty="0">
              <a:latin typeface="Lucida Sans Unicode"/>
              <a:cs typeface="Lucida Sans Unicode"/>
            </a:endParaRPr>
          </a:p>
          <a:p>
            <a:pPr marL="31159">
              <a:lnSpc>
                <a:spcPts val="2920"/>
              </a:lnSpc>
            </a:pPr>
            <a:endParaRPr sz="2500" dirty="0">
              <a:latin typeface="Lucida Sans Unicode"/>
              <a:cs typeface="Lucida Sans Unicode"/>
            </a:endParaRPr>
          </a:p>
          <a:p>
            <a:pPr marL="520363"/>
            <a:r>
              <a:rPr sz="2700" spc="-25" dirty="0" smtClean="0">
                <a:latin typeface="Arial"/>
                <a:cs typeface="Arial"/>
              </a:rPr>
              <a:t>C</a:t>
            </a:r>
            <a:r>
              <a:rPr sz="2700" spc="-37" dirty="0" smtClean="0">
                <a:latin typeface="Arial"/>
                <a:cs typeface="Arial"/>
              </a:rPr>
              <a:t> </a:t>
            </a:r>
            <a:r>
              <a:rPr sz="2700" spc="-25" dirty="0">
                <a:latin typeface="Arial"/>
                <a:cs typeface="Arial"/>
              </a:rPr>
              <a:t>Program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8622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587" y="118208"/>
            <a:ext cx="11887199" cy="660832"/>
          </a:xfrm>
          <a:prstGeom prst="rect">
            <a:avLst/>
          </a:prstGeom>
        </p:spPr>
        <p:txBody>
          <a:bodyPr vert="horz" wrap="square" lIns="0" tIns="29601" rIns="0" bIns="0" rtlCol="0">
            <a:spAutoFit/>
          </a:bodyPr>
          <a:lstStyle/>
          <a:p>
            <a:pPr marL="31159">
              <a:spcBef>
                <a:spcPts val="233"/>
              </a:spcBef>
            </a:pPr>
            <a:r>
              <a:rPr spc="-12" dirty="0"/>
              <a:t>Computing Existential Abstractions of</a:t>
            </a:r>
            <a:r>
              <a:rPr spc="25" dirty="0"/>
              <a:t> </a:t>
            </a:r>
            <a:r>
              <a:rPr spc="-25" dirty="0"/>
              <a:t>Programs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0146" y="2056561"/>
            <a:ext cx="2492543" cy="773683"/>
          </a:xfrm>
          <a:prstGeom prst="rect">
            <a:avLst/>
          </a:prstGeom>
        </p:spPr>
        <p:txBody>
          <a:bodyPr vert="horz" wrap="square" lIns="0" tIns="29601" rIns="0" bIns="0" rtlCol="0">
            <a:spAutoFit/>
          </a:bodyPr>
          <a:lstStyle/>
          <a:p>
            <a:pPr marL="31159">
              <a:lnSpc>
                <a:spcPts val="2944"/>
              </a:lnSpc>
              <a:spcBef>
                <a:spcPts val="233"/>
              </a:spcBef>
            </a:pPr>
            <a:r>
              <a:rPr sz="2500" b="1" spc="-12" dirty="0">
                <a:latin typeface="Arial"/>
                <a:cs typeface="Arial"/>
              </a:rPr>
              <a:t>i n t </a:t>
            </a:r>
            <a:r>
              <a:rPr sz="2500" spc="61" dirty="0">
                <a:latin typeface="Arial"/>
                <a:cs typeface="Arial"/>
              </a:rPr>
              <a:t>main </a:t>
            </a:r>
            <a:r>
              <a:rPr sz="2500" spc="-12" dirty="0">
                <a:latin typeface="Arial"/>
                <a:cs typeface="Arial"/>
              </a:rPr>
              <a:t>( )</a:t>
            </a:r>
            <a:r>
              <a:rPr sz="2500" spc="37" dirty="0">
                <a:latin typeface="Arial"/>
                <a:cs typeface="Arial"/>
              </a:rPr>
              <a:t> </a:t>
            </a:r>
            <a:r>
              <a:rPr sz="2500" spc="405" dirty="0">
                <a:latin typeface="Lucida Sans Unicode"/>
                <a:cs typeface="Lucida Sans Unicode"/>
              </a:rPr>
              <a:t>{</a:t>
            </a:r>
            <a:endParaRPr sz="2500">
              <a:latin typeface="Lucida Sans Unicode"/>
              <a:cs typeface="Lucida Sans Unicode"/>
            </a:endParaRPr>
          </a:p>
          <a:p>
            <a:pPr marL="403515">
              <a:lnSpc>
                <a:spcPts val="2944"/>
              </a:lnSpc>
            </a:pPr>
            <a:r>
              <a:rPr sz="2500" b="1" spc="-12" dirty="0">
                <a:latin typeface="Arial"/>
                <a:cs typeface="Arial"/>
              </a:rPr>
              <a:t>i n t </a:t>
            </a:r>
            <a:r>
              <a:rPr sz="2500" spc="-12" dirty="0">
                <a:latin typeface="Arial"/>
                <a:cs typeface="Arial"/>
              </a:rPr>
              <a:t>i</a:t>
            </a:r>
            <a:r>
              <a:rPr sz="2500" spc="-280" dirty="0">
                <a:latin typeface="Arial"/>
                <a:cs typeface="Arial"/>
              </a:rPr>
              <a:t> </a:t>
            </a:r>
            <a:r>
              <a:rPr sz="2500" spc="-12" dirty="0">
                <a:latin typeface="Arial"/>
                <a:cs typeface="Arial"/>
              </a:rPr>
              <a:t>;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0542" y="3004305"/>
            <a:ext cx="801918" cy="414611"/>
          </a:xfrm>
          <a:prstGeom prst="rect">
            <a:avLst/>
          </a:prstGeom>
        </p:spPr>
        <p:txBody>
          <a:bodyPr vert="horz" wrap="square" lIns="0" tIns="29601" rIns="0" bIns="0" rtlCol="0">
            <a:spAutoFit/>
          </a:bodyPr>
          <a:lstStyle/>
          <a:p>
            <a:pPr marL="31159">
              <a:spcBef>
                <a:spcPts val="233"/>
              </a:spcBef>
            </a:pPr>
            <a:r>
              <a:rPr sz="2500" spc="-12" dirty="0">
                <a:latin typeface="Arial"/>
                <a:cs typeface="Arial"/>
              </a:rPr>
              <a:t>i</a:t>
            </a:r>
            <a:r>
              <a:rPr sz="2500" spc="-98" dirty="0">
                <a:latin typeface="Arial"/>
                <a:cs typeface="Arial"/>
              </a:rPr>
              <a:t> </a:t>
            </a:r>
            <a:r>
              <a:rPr sz="2500" spc="-12" dirty="0">
                <a:latin typeface="Arial"/>
                <a:cs typeface="Arial"/>
              </a:rPr>
              <a:t>=</a:t>
            </a:r>
            <a:r>
              <a:rPr sz="2500" spc="-491" dirty="0">
                <a:latin typeface="Arial"/>
                <a:cs typeface="Arial"/>
              </a:rPr>
              <a:t> </a:t>
            </a:r>
            <a:r>
              <a:rPr sz="2500" spc="-12" dirty="0">
                <a:latin typeface="Arial"/>
                <a:cs typeface="Arial"/>
              </a:rPr>
              <a:t>0</a:t>
            </a:r>
            <a:r>
              <a:rPr sz="2500" spc="-491" dirty="0">
                <a:latin typeface="Arial"/>
                <a:cs typeface="Arial"/>
              </a:rPr>
              <a:t> </a:t>
            </a:r>
            <a:r>
              <a:rPr sz="2500" spc="-12" dirty="0">
                <a:latin typeface="Arial"/>
                <a:cs typeface="Arial"/>
              </a:rPr>
              <a:t>;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3952" y="3636161"/>
            <a:ext cx="2884823" cy="799331"/>
          </a:xfrm>
          <a:prstGeom prst="rect">
            <a:avLst/>
          </a:prstGeom>
        </p:spPr>
        <p:txBody>
          <a:bodyPr vert="horz" wrap="square" lIns="0" tIns="29601" rIns="0" bIns="0" rtlCol="0">
            <a:spAutoFit/>
          </a:bodyPr>
          <a:lstStyle/>
          <a:p>
            <a:pPr marL="436232" marR="12464" indent="-406631">
              <a:spcBef>
                <a:spcPts val="233"/>
              </a:spcBef>
            </a:pPr>
            <a:r>
              <a:rPr sz="2500" b="1" spc="123" dirty="0">
                <a:latin typeface="Arial"/>
                <a:cs typeface="Arial"/>
              </a:rPr>
              <a:t>while</a:t>
            </a:r>
            <a:r>
              <a:rPr sz="2500" b="1" spc="-172" dirty="0">
                <a:latin typeface="Arial"/>
                <a:cs typeface="Arial"/>
              </a:rPr>
              <a:t> </a:t>
            </a:r>
            <a:r>
              <a:rPr sz="2500" spc="-12" dirty="0">
                <a:latin typeface="Arial"/>
                <a:cs typeface="Arial"/>
              </a:rPr>
              <a:t>(</a:t>
            </a:r>
            <a:r>
              <a:rPr sz="2500" spc="-258" dirty="0">
                <a:latin typeface="Arial"/>
                <a:cs typeface="Arial"/>
              </a:rPr>
              <a:t> </a:t>
            </a:r>
            <a:r>
              <a:rPr sz="2500" spc="61" dirty="0">
                <a:latin typeface="Arial"/>
                <a:cs typeface="Arial"/>
              </a:rPr>
              <a:t>even</a:t>
            </a:r>
            <a:r>
              <a:rPr sz="2500" spc="-258" dirty="0">
                <a:latin typeface="Arial"/>
                <a:cs typeface="Arial"/>
              </a:rPr>
              <a:t> </a:t>
            </a:r>
            <a:r>
              <a:rPr sz="2500" spc="-12" dirty="0">
                <a:latin typeface="Arial"/>
                <a:cs typeface="Arial"/>
              </a:rPr>
              <a:t>(</a:t>
            </a:r>
            <a:r>
              <a:rPr sz="2500" spc="74" dirty="0">
                <a:latin typeface="Arial"/>
                <a:cs typeface="Arial"/>
              </a:rPr>
              <a:t> </a:t>
            </a:r>
            <a:r>
              <a:rPr sz="2500" spc="-12" dirty="0">
                <a:latin typeface="Arial"/>
                <a:cs typeface="Arial"/>
              </a:rPr>
              <a:t>i</a:t>
            </a:r>
            <a:r>
              <a:rPr sz="2500" spc="184" dirty="0">
                <a:latin typeface="Arial"/>
                <a:cs typeface="Arial"/>
              </a:rPr>
              <a:t> </a:t>
            </a:r>
            <a:r>
              <a:rPr sz="2500" spc="-12" dirty="0">
                <a:latin typeface="Arial"/>
                <a:cs typeface="Arial"/>
              </a:rPr>
              <a:t>)</a:t>
            </a:r>
            <a:r>
              <a:rPr sz="2500" spc="-270" dirty="0">
                <a:latin typeface="Arial"/>
                <a:cs typeface="Arial"/>
              </a:rPr>
              <a:t> </a:t>
            </a:r>
            <a:r>
              <a:rPr sz="2500" spc="-12" dirty="0">
                <a:latin typeface="Arial"/>
                <a:cs typeface="Arial"/>
              </a:rPr>
              <a:t>)  i</a:t>
            </a:r>
            <a:r>
              <a:rPr sz="2500" spc="-25" dirty="0">
                <a:latin typeface="Arial"/>
                <a:cs typeface="Arial"/>
              </a:rPr>
              <a:t> </a:t>
            </a:r>
            <a:r>
              <a:rPr sz="2500" spc="123" dirty="0">
                <a:latin typeface="Arial"/>
                <a:cs typeface="Arial"/>
              </a:rPr>
              <a:t>++;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7443" y="4267989"/>
            <a:ext cx="243006" cy="414611"/>
          </a:xfrm>
          <a:prstGeom prst="rect">
            <a:avLst/>
          </a:prstGeom>
        </p:spPr>
        <p:txBody>
          <a:bodyPr vert="horz" wrap="square" lIns="0" tIns="29601" rIns="0" bIns="0" rtlCol="0">
            <a:spAutoFit/>
          </a:bodyPr>
          <a:lstStyle/>
          <a:p>
            <a:pPr marL="31159">
              <a:spcBef>
                <a:spcPts val="233"/>
              </a:spcBef>
            </a:pPr>
            <a:r>
              <a:rPr sz="2500" spc="405" dirty="0">
                <a:latin typeface="Lucida Sans Unicode"/>
                <a:cs typeface="Lucida Sans Unicode"/>
              </a:rPr>
              <a:t>}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71981" y="3091177"/>
            <a:ext cx="312436" cy="476166"/>
          </a:xfrm>
          <a:prstGeom prst="rect">
            <a:avLst/>
          </a:prstGeom>
        </p:spPr>
        <p:txBody>
          <a:bodyPr vert="horz" wrap="square" lIns="0" tIns="29601" rIns="0" bIns="0" rtlCol="0">
            <a:spAutoFit/>
          </a:bodyPr>
          <a:lstStyle/>
          <a:p>
            <a:pPr marL="31159">
              <a:spcBef>
                <a:spcPts val="233"/>
              </a:spcBef>
            </a:pPr>
            <a:r>
              <a:rPr sz="2900" b="1" spc="-12" dirty="0">
                <a:solidFill>
                  <a:srgbClr val="0000FF"/>
                </a:solidFill>
                <a:latin typeface="Arial"/>
                <a:cs typeface="Arial"/>
              </a:rPr>
              <a:t>+</a:t>
            </a:r>
            <a:endParaRPr sz="29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52564" y="2962545"/>
            <a:ext cx="2929026" cy="8649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586209" y="2987193"/>
            <a:ext cx="2239123" cy="443816"/>
          </a:xfrm>
          <a:prstGeom prst="rect">
            <a:avLst/>
          </a:prstGeom>
        </p:spPr>
        <p:txBody>
          <a:bodyPr vert="horz" wrap="square" lIns="0" tIns="28044" rIns="0" bIns="0" rtlCol="0">
            <a:spAutoFit/>
          </a:bodyPr>
          <a:lstStyle/>
          <a:p>
            <a:pPr marL="31159">
              <a:spcBef>
                <a:spcPts val="221"/>
              </a:spcBef>
            </a:pPr>
            <a:r>
              <a:rPr sz="2700" i="1" spc="-135" dirty="0">
                <a:latin typeface="Georgia"/>
                <a:cs typeface="Georgia"/>
              </a:rPr>
              <a:t>p</a:t>
            </a:r>
            <a:r>
              <a:rPr sz="2900" spc="-201" baseline="-10416" dirty="0">
                <a:latin typeface="Tahoma"/>
                <a:cs typeface="Tahoma"/>
              </a:rPr>
              <a:t>1 </a:t>
            </a:r>
            <a:r>
              <a:rPr sz="2700" spc="-86" dirty="0">
                <a:latin typeface="Lucida Sans Unicode"/>
                <a:cs typeface="Lucida Sans Unicode"/>
              </a:rPr>
              <a:t>⇐⇒ </a:t>
            </a:r>
            <a:r>
              <a:rPr sz="2700" i="1" spc="98" dirty="0">
                <a:latin typeface="Georgia"/>
                <a:cs typeface="Georgia"/>
              </a:rPr>
              <a:t>i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307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0</a:t>
            </a:r>
            <a:endParaRPr sz="2700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03781" y="3329455"/>
            <a:ext cx="2603631" cy="443816"/>
          </a:xfrm>
          <a:prstGeom prst="rect">
            <a:avLst/>
          </a:prstGeom>
        </p:spPr>
        <p:txBody>
          <a:bodyPr vert="horz" wrap="square" lIns="0" tIns="28044" rIns="0" bIns="0" rtlCol="0">
            <a:spAutoFit/>
          </a:bodyPr>
          <a:lstStyle/>
          <a:p>
            <a:pPr marL="31159">
              <a:spcBef>
                <a:spcPts val="221"/>
              </a:spcBef>
            </a:pPr>
            <a:r>
              <a:rPr sz="2700" i="1" spc="-135" dirty="0">
                <a:latin typeface="Georgia"/>
                <a:cs typeface="Georgia"/>
              </a:rPr>
              <a:t>p</a:t>
            </a:r>
            <a:r>
              <a:rPr sz="2900" spc="-201" baseline="-10416" dirty="0">
                <a:latin typeface="Tahoma"/>
                <a:cs typeface="Tahoma"/>
              </a:rPr>
              <a:t>2 </a:t>
            </a:r>
            <a:r>
              <a:rPr sz="2700" spc="-86" dirty="0">
                <a:latin typeface="Lucida Sans Unicode"/>
                <a:cs typeface="Lucida Sans Unicode"/>
              </a:rPr>
              <a:t>⇐⇒</a:t>
            </a:r>
            <a:r>
              <a:rPr sz="2700" spc="245" dirty="0">
                <a:latin typeface="Lucida Sans Unicode"/>
                <a:cs typeface="Lucida Sans Unicode"/>
              </a:rPr>
              <a:t> </a:t>
            </a:r>
            <a:r>
              <a:rPr sz="2700" i="1" dirty="0">
                <a:latin typeface="Arial"/>
                <a:cs typeface="Arial"/>
              </a:rPr>
              <a:t>even</a:t>
            </a:r>
            <a:r>
              <a:rPr sz="2700" dirty="0">
                <a:latin typeface="Garamond"/>
                <a:cs typeface="Garamond"/>
              </a:rPr>
              <a:t>(</a:t>
            </a:r>
            <a:r>
              <a:rPr sz="2700" i="1" dirty="0">
                <a:latin typeface="Georgia"/>
                <a:cs typeface="Georgia"/>
              </a:rPr>
              <a:t>i</a:t>
            </a:r>
            <a:r>
              <a:rPr sz="2700" dirty="0">
                <a:latin typeface="Garamond"/>
                <a:cs typeface="Garamond"/>
              </a:rPr>
              <a:t>)</a:t>
            </a:r>
            <a:endParaRPr sz="2700">
              <a:latin typeface="Garamond"/>
              <a:cs typeface="Garamond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130002" y="3415477"/>
            <a:ext cx="770675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814" y="0"/>
                </a:lnTo>
              </a:path>
            </a:pathLst>
          </a:custGeom>
          <a:ln w="37536">
            <a:solidFill>
              <a:srgbClr val="174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41626" y="3240046"/>
            <a:ext cx="460527" cy="3508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709003" y="1451051"/>
            <a:ext cx="2895238" cy="773683"/>
          </a:xfrm>
          <a:prstGeom prst="rect">
            <a:avLst/>
          </a:prstGeom>
        </p:spPr>
        <p:txBody>
          <a:bodyPr vert="horz" wrap="square" lIns="0" tIns="29601" rIns="0" bIns="0" rtlCol="0">
            <a:spAutoFit/>
          </a:bodyPr>
          <a:lstStyle/>
          <a:p>
            <a:pPr marL="31159">
              <a:lnSpc>
                <a:spcPts val="2944"/>
              </a:lnSpc>
              <a:spcBef>
                <a:spcPts val="233"/>
              </a:spcBef>
            </a:pPr>
            <a:r>
              <a:rPr sz="2500" b="1" spc="86" dirty="0">
                <a:latin typeface="Arial"/>
                <a:cs typeface="Arial"/>
              </a:rPr>
              <a:t>void </a:t>
            </a:r>
            <a:r>
              <a:rPr sz="2500" spc="61" dirty="0">
                <a:latin typeface="Arial"/>
                <a:cs typeface="Arial"/>
              </a:rPr>
              <a:t>main </a:t>
            </a:r>
            <a:r>
              <a:rPr sz="2500" spc="-12" dirty="0">
                <a:latin typeface="Arial"/>
                <a:cs typeface="Arial"/>
              </a:rPr>
              <a:t>( )</a:t>
            </a:r>
            <a:r>
              <a:rPr sz="2500" spc="319" dirty="0">
                <a:latin typeface="Arial"/>
                <a:cs typeface="Arial"/>
              </a:rPr>
              <a:t> </a:t>
            </a:r>
            <a:r>
              <a:rPr sz="2500" spc="405" dirty="0">
                <a:latin typeface="Lucida Sans Unicode"/>
                <a:cs typeface="Lucida Sans Unicode"/>
              </a:rPr>
              <a:t>{</a:t>
            </a:r>
            <a:endParaRPr sz="2500">
              <a:latin typeface="Lucida Sans Unicode"/>
              <a:cs typeface="Lucida Sans Unicode"/>
            </a:endParaRPr>
          </a:p>
          <a:p>
            <a:pPr marL="398841">
              <a:lnSpc>
                <a:spcPts val="2944"/>
              </a:lnSpc>
            </a:pPr>
            <a:r>
              <a:rPr sz="2500" b="1" spc="74" dirty="0">
                <a:latin typeface="Arial"/>
                <a:cs typeface="Arial"/>
              </a:rPr>
              <a:t>bool </a:t>
            </a:r>
            <a:r>
              <a:rPr sz="2500" dirty="0">
                <a:latin typeface="Arial"/>
                <a:cs typeface="Arial"/>
              </a:rPr>
              <a:t>p1 </a:t>
            </a:r>
            <a:r>
              <a:rPr sz="2500" spc="-12" dirty="0">
                <a:latin typeface="Arial"/>
                <a:cs typeface="Arial"/>
              </a:rPr>
              <a:t>, </a:t>
            </a:r>
            <a:r>
              <a:rPr sz="2500" spc="12" dirty="0">
                <a:latin typeface="Arial"/>
                <a:cs typeface="Arial"/>
              </a:rPr>
              <a:t>p2</a:t>
            </a:r>
            <a:r>
              <a:rPr sz="2500" spc="-540" dirty="0">
                <a:latin typeface="Arial"/>
                <a:cs typeface="Arial"/>
              </a:rPr>
              <a:t> </a:t>
            </a:r>
            <a:r>
              <a:rPr sz="2500" spc="-12" dirty="0">
                <a:latin typeface="Arial"/>
                <a:cs typeface="Arial"/>
              </a:rPr>
              <a:t>;</a:t>
            </a:r>
            <a:endParaRPr sz="2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10380" y="2398796"/>
            <a:ext cx="1664588" cy="799331"/>
          </a:xfrm>
          <a:prstGeom prst="rect">
            <a:avLst/>
          </a:prstGeom>
        </p:spPr>
        <p:txBody>
          <a:bodyPr vert="horz" wrap="square" lIns="0" tIns="29601" rIns="0" bIns="0" rtlCol="0">
            <a:spAutoFit/>
          </a:bodyPr>
          <a:lstStyle/>
          <a:p>
            <a:pPr marL="31159" marR="12464">
              <a:spcBef>
                <a:spcPts val="233"/>
              </a:spcBef>
            </a:pPr>
            <a:r>
              <a:rPr sz="2500" spc="-86" dirty="0">
                <a:latin typeface="Arial"/>
                <a:cs typeface="Arial"/>
              </a:rPr>
              <a:t>p1=TRUE</a:t>
            </a:r>
            <a:r>
              <a:rPr sz="2500" spc="-577" dirty="0">
                <a:latin typeface="Arial"/>
                <a:cs typeface="Arial"/>
              </a:rPr>
              <a:t> </a:t>
            </a:r>
            <a:r>
              <a:rPr sz="2500" spc="-12" dirty="0">
                <a:latin typeface="Arial"/>
                <a:cs typeface="Arial"/>
              </a:rPr>
              <a:t>;  </a:t>
            </a:r>
            <a:r>
              <a:rPr sz="2500" spc="-86" dirty="0">
                <a:latin typeface="Arial"/>
                <a:cs typeface="Arial"/>
              </a:rPr>
              <a:t>p2=TRUE</a:t>
            </a:r>
            <a:r>
              <a:rPr sz="2500" spc="-577" dirty="0">
                <a:latin typeface="Arial"/>
                <a:cs typeface="Arial"/>
              </a:rPr>
              <a:t> </a:t>
            </a:r>
            <a:r>
              <a:rPr sz="2500" spc="-12" dirty="0">
                <a:latin typeface="Arial"/>
                <a:cs typeface="Arial"/>
              </a:rPr>
              <a:t>;</a:t>
            </a:r>
            <a:endParaRPr sz="2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29022" y="3346565"/>
            <a:ext cx="2306817" cy="414611"/>
          </a:xfrm>
          <a:prstGeom prst="rect">
            <a:avLst/>
          </a:prstGeom>
        </p:spPr>
        <p:txBody>
          <a:bodyPr vert="horz" wrap="square" lIns="0" tIns="29601" rIns="0" bIns="0" rtlCol="0">
            <a:spAutoFit/>
          </a:bodyPr>
          <a:lstStyle/>
          <a:p>
            <a:pPr marL="31159">
              <a:spcBef>
                <a:spcPts val="233"/>
              </a:spcBef>
            </a:pPr>
            <a:r>
              <a:rPr sz="2500" b="1" spc="123" dirty="0">
                <a:latin typeface="Arial"/>
                <a:cs typeface="Arial"/>
              </a:rPr>
              <a:t>while </a:t>
            </a:r>
            <a:r>
              <a:rPr sz="2500" spc="-12" dirty="0">
                <a:latin typeface="Arial"/>
                <a:cs typeface="Arial"/>
              </a:rPr>
              <a:t>( </a:t>
            </a:r>
            <a:r>
              <a:rPr sz="2500" spc="12" dirty="0">
                <a:latin typeface="Arial"/>
                <a:cs typeface="Arial"/>
              </a:rPr>
              <a:t>p2 </a:t>
            </a:r>
            <a:r>
              <a:rPr sz="2500" spc="-12" dirty="0">
                <a:latin typeface="Arial"/>
                <a:cs typeface="Arial"/>
              </a:rPr>
              <a:t>)</a:t>
            </a:r>
            <a:r>
              <a:rPr sz="2500" spc="196" dirty="0">
                <a:latin typeface="Arial"/>
                <a:cs typeface="Arial"/>
              </a:rPr>
              <a:t> </a:t>
            </a:r>
            <a:r>
              <a:rPr sz="2500" spc="405" dirty="0">
                <a:latin typeface="Lucida Sans Unicode"/>
                <a:cs typeface="Lucida Sans Unicode"/>
              </a:rPr>
              <a:t>{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25434" y="3662482"/>
            <a:ext cx="3325705" cy="799331"/>
          </a:xfrm>
          <a:prstGeom prst="rect">
            <a:avLst/>
          </a:prstGeom>
        </p:spPr>
        <p:txBody>
          <a:bodyPr vert="horz" wrap="square" lIns="0" tIns="29601" rIns="0" bIns="0" rtlCol="0">
            <a:spAutoFit/>
          </a:bodyPr>
          <a:lstStyle/>
          <a:p>
            <a:pPr marL="31159" marR="12464">
              <a:spcBef>
                <a:spcPts val="233"/>
              </a:spcBef>
            </a:pPr>
            <a:r>
              <a:rPr sz="2500" spc="25" dirty="0">
                <a:latin typeface="Arial"/>
                <a:cs typeface="Arial"/>
              </a:rPr>
              <a:t>p1= </a:t>
            </a:r>
            <a:r>
              <a:rPr sz="2500" spc="-12" dirty="0">
                <a:latin typeface="Arial"/>
                <a:cs typeface="Arial"/>
              </a:rPr>
              <a:t>p1 ? </a:t>
            </a:r>
            <a:r>
              <a:rPr sz="2500" spc="-49" dirty="0">
                <a:latin typeface="Arial"/>
                <a:cs typeface="Arial"/>
              </a:rPr>
              <a:t>FALSE </a:t>
            </a:r>
            <a:r>
              <a:rPr sz="2500" spc="-12" dirty="0">
                <a:latin typeface="Arial"/>
                <a:cs typeface="Arial"/>
              </a:rPr>
              <a:t>: *</a:t>
            </a:r>
            <a:r>
              <a:rPr sz="2500" spc="-209" dirty="0">
                <a:latin typeface="Arial"/>
                <a:cs typeface="Arial"/>
              </a:rPr>
              <a:t> </a:t>
            </a:r>
            <a:r>
              <a:rPr sz="2500" spc="-12" dirty="0">
                <a:latin typeface="Arial"/>
                <a:cs typeface="Arial"/>
              </a:rPr>
              <a:t>;  </a:t>
            </a:r>
            <a:r>
              <a:rPr sz="2500" spc="25" dirty="0">
                <a:latin typeface="Arial"/>
                <a:cs typeface="Arial"/>
              </a:rPr>
              <a:t>p2= </a:t>
            </a:r>
            <a:r>
              <a:rPr sz="2500" spc="-12" dirty="0">
                <a:latin typeface="Arial"/>
                <a:cs typeface="Arial"/>
              </a:rPr>
              <a:t>!p2</a:t>
            </a:r>
            <a:r>
              <a:rPr sz="2500" spc="-270" dirty="0">
                <a:latin typeface="Arial"/>
                <a:cs typeface="Arial"/>
              </a:rPr>
              <a:t> </a:t>
            </a:r>
            <a:r>
              <a:rPr sz="2500" spc="-12" dirty="0">
                <a:latin typeface="Arial"/>
                <a:cs typeface="Arial"/>
              </a:rPr>
              <a:t>;</a:t>
            </a:r>
            <a:endParaRPr sz="2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53026" y="5340000"/>
            <a:ext cx="1893708" cy="443816"/>
          </a:xfrm>
          <a:prstGeom prst="rect">
            <a:avLst/>
          </a:prstGeom>
        </p:spPr>
        <p:txBody>
          <a:bodyPr vert="horz" wrap="square" lIns="0" tIns="28044" rIns="0" bIns="0" rtlCol="0">
            <a:spAutoFit/>
          </a:bodyPr>
          <a:lstStyle/>
          <a:p>
            <a:pPr marL="31159">
              <a:spcBef>
                <a:spcPts val="221"/>
              </a:spcBef>
            </a:pPr>
            <a:r>
              <a:rPr sz="2700" spc="-25" dirty="0">
                <a:latin typeface="Arial"/>
                <a:cs typeface="Arial"/>
              </a:rPr>
              <a:t>C</a:t>
            </a:r>
            <a:r>
              <a:rPr sz="2700" spc="-184" dirty="0">
                <a:latin typeface="Arial"/>
                <a:cs typeface="Arial"/>
              </a:rPr>
              <a:t> </a:t>
            </a:r>
            <a:r>
              <a:rPr sz="2700" spc="-25" dirty="0">
                <a:latin typeface="Arial"/>
                <a:cs typeface="Arial"/>
              </a:rPr>
              <a:t>Program</a:t>
            </a:r>
            <a:endParaRPr sz="27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67539" y="5340000"/>
            <a:ext cx="1858993" cy="443816"/>
          </a:xfrm>
          <a:prstGeom prst="rect">
            <a:avLst/>
          </a:prstGeom>
        </p:spPr>
        <p:txBody>
          <a:bodyPr vert="horz" wrap="square" lIns="0" tIns="28044" rIns="0" bIns="0" rtlCol="0">
            <a:spAutoFit/>
          </a:bodyPr>
          <a:lstStyle/>
          <a:p>
            <a:pPr marL="31159">
              <a:spcBef>
                <a:spcPts val="221"/>
              </a:spcBef>
            </a:pPr>
            <a:r>
              <a:rPr sz="2700" spc="-12" dirty="0">
                <a:latin typeface="Arial"/>
                <a:cs typeface="Arial"/>
              </a:rPr>
              <a:t>Predicates</a:t>
            </a:r>
            <a:endParaRPr sz="27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702513" y="4294310"/>
            <a:ext cx="3150394" cy="1697013"/>
          </a:xfrm>
          <a:prstGeom prst="rect">
            <a:avLst/>
          </a:prstGeom>
        </p:spPr>
        <p:txBody>
          <a:bodyPr vert="horz" wrap="square" lIns="0" tIns="29601" rIns="0" bIns="0" rtlCol="0">
            <a:spAutoFit/>
          </a:bodyPr>
          <a:lstStyle/>
          <a:p>
            <a:pPr marL="403515">
              <a:lnSpc>
                <a:spcPts val="2944"/>
              </a:lnSpc>
              <a:spcBef>
                <a:spcPts val="233"/>
              </a:spcBef>
            </a:pPr>
            <a:r>
              <a:rPr sz="2500" spc="405" dirty="0">
                <a:latin typeface="Lucida Sans Unicode"/>
                <a:cs typeface="Lucida Sans Unicode"/>
              </a:rPr>
              <a:t>}</a:t>
            </a:r>
            <a:endParaRPr sz="2500">
              <a:latin typeface="Lucida Sans Unicode"/>
              <a:cs typeface="Lucida Sans Unicode"/>
            </a:endParaRPr>
          </a:p>
          <a:p>
            <a:pPr marL="31159">
              <a:lnSpc>
                <a:spcPts val="2944"/>
              </a:lnSpc>
            </a:pPr>
            <a:r>
              <a:rPr sz="2500" spc="405" dirty="0">
                <a:latin typeface="Lucida Sans Unicode"/>
                <a:cs typeface="Lucida Sans Unicode"/>
              </a:rPr>
              <a:t>}</a:t>
            </a:r>
            <a:endParaRPr sz="2500">
              <a:latin typeface="Lucida Sans Unicode"/>
              <a:cs typeface="Lucida Sans Unicode"/>
            </a:endParaRPr>
          </a:p>
          <a:p>
            <a:pPr>
              <a:spcBef>
                <a:spcPts val="12"/>
              </a:spcBef>
            </a:pPr>
            <a:endParaRPr sz="3300">
              <a:latin typeface="Times New Roman"/>
              <a:cs typeface="Times New Roman"/>
            </a:endParaRPr>
          </a:p>
          <a:p>
            <a:pPr marL="157355"/>
            <a:r>
              <a:rPr sz="2700" spc="-12" dirty="0">
                <a:latin typeface="Arial"/>
                <a:cs typeface="Arial"/>
              </a:rPr>
              <a:t>Boolean</a:t>
            </a:r>
            <a:r>
              <a:rPr sz="2700" spc="-184" dirty="0">
                <a:latin typeface="Arial"/>
                <a:cs typeface="Arial"/>
              </a:rPr>
              <a:t> </a:t>
            </a:r>
            <a:r>
              <a:rPr sz="2700" spc="-25" dirty="0">
                <a:latin typeface="Arial"/>
                <a:cs typeface="Arial"/>
              </a:rPr>
              <a:t>Program</a:t>
            </a:r>
            <a:endParaRPr sz="2700">
              <a:latin typeface="Arial"/>
              <a:cs typeface="Arial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8520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386" y="118208"/>
            <a:ext cx="12012526" cy="660832"/>
          </a:xfrm>
          <a:prstGeom prst="rect">
            <a:avLst/>
          </a:prstGeom>
        </p:spPr>
        <p:txBody>
          <a:bodyPr vert="horz" wrap="square" lIns="0" tIns="29601" rIns="0" bIns="0" rtlCol="0">
            <a:spAutoFit/>
          </a:bodyPr>
          <a:lstStyle/>
          <a:p>
            <a:pPr marL="31159">
              <a:spcBef>
                <a:spcPts val="233"/>
              </a:spcBef>
            </a:pPr>
            <a:r>
              <a:rPr spc="-12" dirty="0"/>
              <a:t>Computing Existential Abstractions of</a:t>
            </a:r>
            <a:r>
              <a:rPr spc="25" dirty="0"/>
              <a:t> </a:t>
            </a:r>
            <a:r>
              <a:rPr spc="-25" dirty="0"/>
              <a:t>Programs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0146" y="2056561"/>
            <a:ext cx="2492543" cy="773683"/>
          </a:xfrm>
          <a:prstGeom prst="rect">
            <a:avLst/>
          </a:prstGeom>
        </p:spPr>
        <p:txBody>
          <a:bodyPr vert="horz" wrap="square" lIns="0" tIns="29601" rIns="0" bIns="0" rtlCol="0">
            <a:spAutoFit/>
          </a:bodyPr>
          <a:lstStyle/>
          <a:p>
            <a:pPr marL="31159">
              <a:lnSpc>
                <a:spcPts val="2944"/>
              </a:lnSpc>
              <a:spcBef>
                <a:spcPts val="233"/>
              </a:spcBef>
            </a:pPr>
            <a:r>
              <a:rPr sz="2500" b="1" spc="-12" dirty="0">
                <a:latin typeface="Arial"/>
                <a:cs typeface="Arial"/>
              </a:rPr>
              <a:t>i n t </a:t>
            </a:r>
            <a:r>
              <a:rPr sz="2500" spc="61" dirty="0">
                <a:latin typeface="Arial"/>
                <a:cs typeface="Arial"/>
              </a:rPr>
              <a:t>main </a:t>
            </a:r>
            <a:r>
              <a:rPr sz="2500" spc="-12" dirty="0">
                <a:latin typeface="Arial"/>
                <a:cs typeface="Arial"/>
              </a:rPr>
              <a:t>( )</a:t>
            </a:r>
            <a:r>
              <a:rPr sz="2500" spc="37" dirty="0">
                <a:latin typeface="Arial"/>
                <a:cs typeface="Arial"/>
              </a:rPr>
              <a:t> </a:t>
            </a:r>
            <a:r>
              <a:rPr sz="2500" spc="405" dirty="0">
                <a:latin typeface="Lucida Sans Unicode"/>
                <a:cs typeface="Lucida Sans Unicode"/>
              </a:rPr>
              <a:t>{</a:t>
            </a:r>
            <a:endParaRPr sz="2500">
              <a:latin typeface="Lucida Sans Unicode"/>
              <a:cs typeface="Lucida Sans Unicode"/>
            </a:endParaRPr>
          </a:p>
          <a:p>
            <a:pPr marL="403515">
              <a:lnSpc>
                <a:spcPts val="2944"/>
              </a:lnSpc>
            </a:pPr>
            <a:r>
              <a:rPr sz="2500" b="1" spc="-12" dirty="0">
                <a:latin typeface="Arial"/>
                <a:cs typeface="Arial"/>
              </a:rPr>
              <a:t>i n t </a:t>
            </a:r>
            <a:r>
              <a:rPr sz="2500" spc="-12" dirty="0">
                <a:latin typeface="Arial"/>
                <a:cs typeface="Arial"/>
              </a:rPr>
              <a:t>i</a:t>
            </a:r>
            <a:r>
              <a:rPr sz="2500" spc="-280" dirty="0">
                <a:latin typeface="Arial"/>
                <a:cs typeface="Arial"/>
              </a:rPr>
              <a:t> </a:t>
            </a:r>
            <a:r>
              <a:rPr sz="2500" spc="-12" dirty="0">
                <a:latin typeface="Arial"/>
                <a:cs typeface="Arial"/>
              </a:rPr>
              <a:t>;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0542" y="3004305"/>
            <a:ext cx="801918" cy="414611"/>
          </a:xfrm>
          <a:prstGeom prst="rect">
            <a:avLst/>
          </a:prstGeom>
        </p:spPr>
        <p:txBody>
          <a:bodyPr vert="horz" wrap="square" lIns="0" tIns="29601" rIns="0" bIns="0" rtlCol="0">
            <a:spAutoFit/>
          </a:bodyPr>
          <a:lstStyle/>
          <a:p>
            <a:pPr marL="31159">
              <a:spcBef>
                <a:spcPts val="233"/>
              </a:spcBef>
            </a:pPr>
            <a:r>
              <a:rPr sz="2500" spc="-12" dirty="0">
                <a:latin typeface="Arial"/>
                <a:cs typeface="Arial"/>
              </a:rPr>
              <a:t>i</a:t>
            </a:r>
            <a:r>
              <a:rPr sz="2500" spc="-98" dirty="0">
                <a:latin typeface="Arial"/>
                <a:cs typeface="Arial"/>
              </a:rPr>
              <a:t> </a:t>
            </a:r>
            <a:r>
              <a:rPr sz="2500" spc="-12" dirty="0">
                <a:latin typeface="Arial"/>
                <a:cs typeface="Arial"/>
              </a:rPr>
              <a:t>=</a:t>
            </a:r>
            <a:r>
              <a:rPr sz="2500" spc="-491" dirty="0">
                <a:latin typeface="Arial"/>
                <a:cs typeface="Arial"/>
              </a:rPr>
              <a:t> </a:t>
            </a:r>
            <a:r>
              <a:rPr sz="2500" spc="-12" dirty="0">
                <a:latin typeface="Arial"/>
                <a:cs typeface="Arial"/>
              </a:rPr>
              <a:t>0</a:t>
            </a:r>
            <a:r>
              <a:rPr sz="2500" spc="-491" dirty="0">
                <a:latin typeface="Arial"/>
                <a:cs typeface="Arial"/>
              </a:rPr>
              <a:t> </a:t>
            </a:r>
            <a:r>
              <a:rPr sz="2500" spc="-12" dirty="0">
                <a:latin typeface="Arial"/>
                <a:cs typeface="Arial"/>
              </a:rPr>
              <a:t>;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3952" y="3636161"/>
            <a:ext cx="2884823" cy="799331"/>
          </a:xfrm>
          <a:prstGeom prst="rect">
            <a:avLst/>
          </a:prstGeom>
        </p:spPr>
        <p:txBody>
          <a:bodyPr vert="horz" wrap="square" lIns="0" tIns="29601" rIns="0" bIns="0" rtlCol="0">
            <a:spAutoFit/>
          </a:bodyPr>
          <a:lstStyle/>
          <a:p>
            <a:pPr marL="436232" marR="12464" indent="-406631">
              <a:spcBef>
                <a:spcPts val="233"/>
              </a:spcBef>
            </a:pPr>
            <a:r>
              <a:rPr sz="2500" b="1" spc="123" dirty="0">
                <a:latin typeface="Arial"/>
                <a:cs typeface="Arial"/>
              </a:rPr>
              <a:t>while</a:t>
            </a:r>
            <a:r>
              <a:rPr sz="2500" b="1" spc="-172" dirty="0">
                <a:latin typeface="Arial"/>
                <a:cs typeface="Arial"/>
              </a:rPr>
              <a:t> </a:t>
            </a:r>
            <a:r>
              <a:rPr sz="2500" spc="-12" dirty="0">
                <a:latin typeface="Arial"/>
                <a:cs typeface="Arial"/>
              </a:rPr>
              <a:t>(</a:t>
            </a:r>
            <a:r>
              <a:rPr sz="2500" spc="-258" dirty="0">
                <a:latin typeface="Arial"/>
                <a:cs typeface="Arial"/>
              </a:rPr>
              <a:t> </a:t>
            </a:r>
            <a:r>
              <a:rPr sz="2500" spc="61" dirty="0">
                <a:latin typeface="Arial"/>
                <a:cs typeface="Arial"/>
              </a:rPr>
              <a:t>even</a:t>
            </a:r>
            <a:r>
              <a:rPr sz="2500" spc="-258" dirty="0">
                <a:latin typeface="Arial"/>
                <a:cs typeface="Arial"/>
              </a:rPr>
              <a:t> </a:t>
            </a:r>
            <a:r>
              <a:rPr sz="2500" spc="-12" dirty="0">
                <a:latin typeface="Arial"/>
                <a:cs typeface="Arial"/>
              </a:rPr>
              <a:t>(</a:t>
            </a:r>
            <a:r>
              <a:rPr sz="2500" spc="74" dirty="0">
                <a:latin typeface="Arial"/>
                <a:cs typeface="Arial"/>
              </a:rPr>
              <a:t> </a:t>
            </a:r>
            <a:r>
              <a:rPr sz="2500" spc="-12" dirty="0">
                <a:latin typeface="Arial"/>
                <a:cs typeface="Arial"/>
              </a:rPr>
              <a:t>i</a:t>
            </a:r>
            <a:r>
              <a:rPr sz="2500" spc="184" dirty="0">
                <a:latin typeface="Arial"/>
                <a:cs typeface="Arial"/>
              </a:rPr>
              <a:t> </a:t>
            </a:r>
            <a:r>
              <a:rPr sz="2500" spc="-12" dirty="0">
                <a:latin typeface="Arial"/>
                <a:cs typeface="Arial"/>
              </a:rPr>
              <a:t>)</a:t>
            </a:r>
            <a:r>
              <a:rPr sz="2500" spc="-270" dirty="0">
                <a:latin typeface="Arial"/>
                <a:cs typeface="Arial"/>
              </a:rPr>
              <a:t> </a:t>
            </a:r>
            <a:r>
              <a:rPr sz="2500" spc="-12" dirty="0">
                <a:latin typeface="Arial"/>
                <a:cs typeface="Arial"/>
              </a:rPr>
              <a:t>)  i</a:t>
            </a:r>
            <a:r>
              <a:rPr sz="2500" spc="-25" dirty="0">
                <a:latin typeface="Arial"/>
                <a:cs typeface="Arial"/>
              </a:rPr>
              <a:t> </a:t>
            </a:r>
            <a:r>
              <a:rPr sz="2500" spc="123" dirty="0">
                <a:latin typeface="Arial"/>
                <a:cs typeface="Arial"/>
              </a:rPr>
              <a:t>++;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7443" y="4267989"/>
            <a:ext cx="243006" cy="414611"/>
          </a:xfrm>
          <a:prstGeom prst="rect">
            <a:avLst/>
          </a:prstGeom>
        </p:spPr>
        <p:txBody>
          <a:bodyPr vert="horz" wrap="square" lIns="0" tIns="29601" rIns="0" bIns="0" rtlCol="0">
            <a:spAutoFit/>
          </a:bodyPr>
          <a:lstStyle/>
          <a:p>
            <a:pPr marL="31159">
              <a:spcBef>
                <a:spcPts val="233"/>
              </a:spcBef>
            </a:pPr>
            <a:r>
              <a:rPr sz="2500" spc="405" dirty="0">
                <a:latin typeface="Lucida Sans Unicode"/>
                <a:cs typeface="Lucida Sans Unicode"/>
              </a:rPr>
              <a:t>}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71981" y="3091177"/>
            <a:ext cx="312436" cy="476166"/>
          </a:xfrm>
          <a:prstGeom prst="rect">
            <a:avLst/>
          </a:prstGeom>
        </p:spPr>
        <p:txBody>
          <a:bodyPr vert="horz" wrap="square" lIns="0" tIns="29601" rIns="0" bIns="0" rtlCol="0">
            <a:spAutoFit/>
          </a:bodyPr>
          <a:lstStyle/>
          <a:p>
            <a:pPr marL="31159">
              <a:spcBef>
                <a:spcPts val="233"/>
              </a:spcBef>
            </a:pPr>
            <a:r>
              <a:rPr sz="2900" b="1" spc="-12" dirty="0">
                <a:solidFill>
                  <a:srgbClr val="0000FF"/>
                </a:solidFill>
                <a:latin typeface="Arial"/>
                <a:cs typeface="Arial"/>
              </a:rPr>
              <a:t>+</a:t>
            </a:r>
            <a:endParaRPr sz="29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52564" y="2962545"/>
            <a:ext cx="2929026" cy="8649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586209" y="2987193"/>
            <a:ext cx="2239123" cy="443816"/>
          </a:xfrm>
          <a:prstGeom prst="rect">
            <a:avLst/>
          </a:prstGeom>
        </p:spPr>
        <p:txBody>
          <a:bodyPr vert="horz" wrap="square" lIns="0" tIns="28044" rIns="0" bIns="0" rtlCol="0">
            <a:spAutoFit/>
          </a:bodyPr>
          <a:lstStyle/>
          <a:p>
            <a:pPr marL="31159">
              <a:spcBef>
                <a:spcPts val="221"/>
              </a:spcBef>
            </a:pPr>
            <a:r>
              <a:rPr sz="2700" i="1" spc="-135" dirty="0">
                <a:latin typeface="Georgia"/>
                <a:cs typeface="Georgia"/>
              </a:rPr>
              <a:t>p</a:t>
            </a:r>
            <a:r>
              <a:rPr sz="2900" spc="-201" baseline="-10416" dirty="0">
                <a:latin typeface="Tahoma"/>
                <a:cs typeface="Tahoma"/>
              </a:rPr>
              <a:t>1 </a:t>
            </a:r>
            <a:r>
              <a:rPr sz="2700" spc="-86" dirty="0">
                <a:latin typeface="Lucida Sans Unicode"/>
                <a:cs typeface="Lucida Sans Unicode"/>
              </a:rPr>
              <a:t>⇐⇒ </a:t>
            </a:r>
            <a:r>
              <a:rPr sz="2700" i="1" spc="98" dirty="0">
                <a:latin typeface="Georgia"/>
                <a:cs typeface="Georgia"/>
              </a:rPr>
              <a:t>i </a:t>
            </a:r>
            <a:r>
              <a:rPr sz="2700" spc="258" dirty="0">
                <a:latin typeface="Garamond"/>
                <a:cs typeface="Garamond"/>
              </a:rPr>
              <a:t>=</a:t>
            </a:r>
            <a:r>
              <a:rPr sz="2700" spc="307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0</a:t>
            </a:r>
            <a:endParaRPr sz="2700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03781" y="3329455"/>
            <a:ext cx="2603631" cy="443816"/>
          </a:xfrm>
          <a:prstGeom prst="rect">
            <a:avLst/>
          </a:prstGeom>
        </p:spPr>
        <p:txBody>
          <a:bodyPr vert="horz" wrap="square" lIns="0" tIns="28044" rIns="0" bIns="0" rtlCol="0">
            <a:spAutoFit/>
          </a:bodyPr>
          <a:lstStyle/>
          <a:p>
            <a:pPr marL="31159">
              <a:spcBef>
                <a:spcPts val="221"/>
              </a:spcBef>
            </a:pPr>
            <a:r>
              <a:rPr sz="2700" i="1" spc="-135" dirty="0">
                <a:latin typeface="Georgia"/>
                <a:cs typeface="Georgia"/>
              </a:rPr>
              <a:t>p</a:t>
            </a:r>
            <a:r>
              <a:rPr sz="2900" spc="-201" baseline="-10416" dirty="0">
                <a:latin typeface="Tahoma"/>
                <a:cs typeface="Tahoma"/>
              </a:rPr>
              <a:t>2 </a:t>
            </a:r>
            <a:r>
              <a:rPr sz="2700" spc="-86" dirty="0">
                <a:latin typeface="Lucida Sans Unicode"/>
                <a:cs typeface="Lucida Sans Unicode"/>
              </a:rPr>
              <a:t>⇐⇒</a:t>
            </a:r>
            <a:r>
              <a:rPr sz="2700" spc="245" dirty="0">
                <a:latin typeface="Lucida Sans Unicode"/>
                <a:cs typeface="Lucida Sans Unicode"/>
              </a:rPr>
              <a:t> </a:t>
            </a:r>
            <a:r>
              <a:rPr sz="2700" i="1" dirty="0">
                <a:latin typeface="Arial"/>
                <a:cs typeface="Arial"/>
              </a:rPr>
              <a:t>even</a:t>
            </a:r>
            <a:r>
              <a:rPr sz="2700" dirty="0">
                <a:latin typeface="Garamond"/>
                <a:cs typeface="Garamond"/>
              </a:rPr>
              <a:t>(</a:t>
            </a:r>
            <a:r>
              <a:rPr sz="2700" i="1" dirty="0">
                <a:latin typeface="Georgia"/>
                <a:cs typeface="Georgia"/>
              </a:rPr>
              <a:t>i</a:t>
            </a:r>
            <a:r>
              <a:rPr sz="2700" dirty="0">
                <a:latin typeface="Garamond"/>
                <a:cs typeface="Garamond"/>
              </a:rPr>
              <a:t>)</a:t>
            </a:r>
            <a:endParaRPr sz="2700">
              <a:latin typeface="Garamond"/>
              <a:cs typeface="Garamond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130002" y="3415477"/>
            <a:ext cx="770675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814" y="0"/>
                </a:lnTo>
              </a:path>
            </a:pathLst>
          </a:custGeom>
          <a:ln w="37536">
            <a:solidFill>
              <a:srgbClr val="174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41626" y="3240046"/>
            <a:ext cx="460527" cy="3508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709003" y="1451051"/>
            <a:ext cx="2895238" cy="773683"/>
          </a:xfrm>
          <a:prstGeom prst="rect">
            <a:avLst/>
          </a:prstGeom>
        </p:spPr>
        <p:txBody>
          <a:bodyPr vert="horz" wrap="square" lIns="0" tIns="29601" rIns="0" bIns="0" rtlCol="0">
            <a:spAutoFit/>
          </a:bodyPr>
          <a:lstStyle/>
          <a:p>
            <a:pPr marL="31159">
              <a:lnSpc>
                <a:spcPts val="2944"/>
              </a:lnSpc>
              <a:spcBef>
                <a:spcPts val="233"/>
              </a:spcBef>
            </a:pPr>
            <a:r>
              <a:rPr sz="2500" b="1" spc="86" dirty="0">
                <a:latin typeface="Arial"/>
                <a:cs typeface="Arial"/>
              </a:rPr>
              <a:t>void </a:t>
            </a:r>
            <a:r>
              <a:rPr sz="2500" spc="61" dirty="0">
                <a:latin typeface="Arial"/>
                <a:cs typeface="Arial"/>
              </a:rPr>
              <a:t>main </a:t>
            </a:r>
            <a:r>
              <a:rPr sz="2500" spc="-12" dirty="0">
                <a:latin typeface="Arial"/>
                <a:cs typeface="Arial"/>
              </a:rPr>
              <a:t>( )</a:t>
            </a:r>
            <a:r>
              <a:rPr sz="2500" spc="319" dirty="0">
                <a:latin typeface="Arial"/>
                <a:cs typeface="Arial"/>
              </a:rPr>
              <a:t> </a:t>
            </a:r>
            <a:r>
              <a:rPr sz="2500" spc="405" dirty="0">
                <a:latin typeface="Lucida Sans Unicode"/>
                <a:cs typeface="Lucida Sans Unicode"/>
              </a:rPr>
              <a:t>{</a:t>
            </a:r>
            <a:endParaRPr sz="2500">
              <a:latin typeface="Lucida Sans Unicode"/>
              <a:cs typeface="Lucida Sans Unicode"/>
            </a:endParaRPr>
          </a:p>
          <a:p>
            <a:pPr marL="398841">
              <a:lnSpc>
                <a:spcPts val="2944"/>
              </a:lnSpc>
            </a:pPr>
            <a:r>
              <a:rPr sz="2500" b="1" spc="74" dirty="0">
                <a:latin typeface="Arial"/>
                <a:cs typeface="Arial"/>
              </a:rPr>
              <a:t>bool </a:t>
            </a:r>
            <a:r>
              <a:rPr sz="2500" dirty="0">
                <a:latin typeface="Arial"/>
                <a:cs typeface="Arial"/>
              </a:rPr>
              <a:t>p1 </a:t>
            </a:r>
            <a:r>
              <a:rPr sz="2500" spc="-12" dirty="0">
                <a:latin typeface="Arial"/>
                <a:cs typeface="Arial"/>
              </a:rPr>
              <a:t>, </a:t>
            </a:r>
            <a:r>
              <a:rPr sz="2500" spc="12" dirty="0">
                <a:latin typeface="Arial"/>
                <a:cs typeface="Arial"/>
              </a:rPr>
              <a:t>p2</a:t>
            </a:r>
            <a:r>
              <a:rPr sz="2500" spc="-540" dirty="0">
                <a:latin typeface="Arial"/>
                <a:cs typeface="Arial"/>
              </a:rPr>
              <a:t> </a:t>
            </a:r>
            <a:r>
              <a:rPr sz="2500" spc="-12" dirty="0">
                <a:latin typeface="Arial"/>
                <a:cs typeface="Arial"/>
              </a:rPr>
              <a:t>;</a:t>
            </a:r>
            <a:endParaRPr sz="2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10380" y="2398796"/>
            <a:ext cx="1664588" cy="799331"/>
          </a:xfrm>
          <a:prstGeom prst="rect">
            <a:avLst/>
          </a:prstGeom>
        </p:spPr>
        <p:txBody>
          <a:bodyPr vert="horz" wrap="square" lIns="0" tIns="29601" rIns="0" bIns="0" rtlCol="0">
            <a:spAutoFit/>
          </a:bodyPr>
          <a:lstStyle/>
          <a:p>
            <a:pPr marL="31159" marR="12464">
              <a:spcBef>
                <a:spcPts val="233"/>
              </a:spcBef>
            </a:pPr>
            <a:r>
              <a:rPr sz="2500" spc="-86" dirty="0">
                <a:latin typeface="Arial"/>
                <a:cs typeface="Arial"/>
              </a:rPr>
              <a:t>p1=TRUE</a:t>
            </a:r>
            <a:r>
              <a:rPr sz="2500" spc="-577" dirty="0">
                <a:latin typeface="Arial"/>
                <a:cs typeface="Arial"/>
              </a:rPr>
              <a:t> </a:t>
            </a:r>
            <a:r>
              <a:rPr sz="2500" spc="-12" dirty="0">
                <a:latin typeface="Arial"/>
                <a:cs typeface="Arial"/>
              </a:rPr>
              <a:t>;  </a:t>
            </a:r>
            <a:r>
              <a:rPr sz="2500" spc="-86" dirty="0">
                <a:latin typeface="Arial"/>
                <a:cs typeface="Arial"/>
              </a:rPr>
              <a:t>p2=TRUE</a:t>
            </a:r>
            <a:r>
              <a:rPr sz="2500" spc="-577" dirty="0">
                <a:latin typeface="Arial"/>
                <a:cs typeface="Arial"/>
              </a:rPr>
              <a:t> </a:t>
            </a:r>
            <a:r>
              <a:rPr sz="2500" spc="-12" dirty="0">
                <a:latin typeface="Arial"/>
                <a:cs typeface="Arial"/>
              </a:rPr>
              <a:t>;</a:t>
            </a:r>
            <a:endParaRPr sz="2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29022" y="3346565"/>
            <a:ext cx="2306817" cy="414611"/>
          </a:xfrm>
          <a:prstGeom prst="rect">
            <a:avLst/>
          </a:prstGeom>
        </p:spPr>
        <p:txBody>
          <a:bodyPr vert="horz" wrap="square" lIns="0" tIns="29601" rIns="0" bIns="0" rtlCol="0">
            <a:spAutoFit/>
          </a:bodyPr>
          <a:lstStyle/>
          <a:p>
            <a:pPr marL="31159">
              <a:spcBef>
                <a:spcPts val="233"/>
              </a:spcBef>
            </a:pPr>
            <a:r>
              <a:rPr sz="2500" b="1" spc="123" dirty="0">
                <a:latin typeface="Arial"/>
                <a:cs typeface="Arial"/>
              </a:rPr>
              <a:t>while </a:t>
            </a:r>
            <a:r>
              <a:rPr sz="2500" spc="-12" dirty="0">
                <a:latin typeface="Arial"/>
                <a:cs typeface="Arial"/>
              </a:rPr>
              <a:t>( </a:t>
            </a:r>
            <a:r>
              <a:rPr sz="2500" spc="12" dirty="0">
                <a:latin typeface="Arial"/>
                <a:cs typeface="Arial"/>
              </a:rPr>
              <a:t>p2 </a:t>
            </a:r>
            <a:r>
              <a:rPr sz="2500" spc="-12" dirty="0">
                <a:latin typeface="Arial"/>
                <a:cs typeface="Arial"/>
              </a:rPr>
              <a:t>)</a:t>
            </a:r>
            <a:r>
              <a:rPr sz="2500" spc="196" dirty="0">
                <a:latin typeface="Arial"/>
                <a:cs typeface="Arial"/>
              </a:rPr>
              <a:t> </a:t>
            </a:r>
            <a:r>
              <a:rPr sz="2500" spc="405" dirty="0">
                <a:latin typeface="Lucida Sans Unicode"/>
                <a:cs typeface="Lucida Sans Unicode"/>
              </a:rPr>
              <a:t>{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25434" y="3662482"/>
            <a:ext cx="3325705" cy="799331"/>
          </a:xfrm>
          <a:prstGeom prst="rect">
            <a:avLst/>
          </a:prstGeom>
        </p:spPr>
        <p:txBody>
          <a:bodyPr vert="horz" wrap="square" lIns="0" tIns="29601" rIns="0" bIns="0" rtlCol="0">
            <a:spAutoFit/>
          </a:bodyPr>
          <a:lstStyle/>
          <a:p>
            <a:pPr marL="31159" marR="12464">
              <a:spcBef>
                <a:spcPts val="233"/>
              </a:spcBef>
            </a:pPr>
            <a:r>
              <a:rPr sz="2500" spc="25" dirty="0">
                <a:latin typeface="Arial"/>
                <a:cs typeface="Arial"/>
              </a:rPr>
              <a:t>p1= </a:t>
            </a:r>
            <a:r>
              <a:rPr sz="2500" spc="-12" dirty="0">
                <a:latin typeface="Arial"/>
                <a:cs typeface="Arial"/>
              </a:rPr>
              <a:t>p1 ? </a:t>
            </a:r>
            <a:r>
              <a:rPr sz="2500" spc="-49" dirty="0">
                <a:latin typeface="Arial"/>
                <a:cs typeface="Arial"/>
              </a:rPr>
              <a:t>FALSE </a:t>
            </a:r>
            <a:r>
              <a:rPr sz="2500" spc="-12" dirty="0">
                <a:latin typeface="Arial"/>
                <a:cs typeface="Arial"/>
              </a:rPr>
              <a:t>: *</a:t>
            </a:r>
            <a:r>
              <a:rPr sz="2500" spc="-209" dirty="0">
                <a:latin typeface="Arial"/>
                <a:cs typeface="Arial"/>
              </a:rPr>
              <a:t> </a:t>
            </a:r>
            <a:r>
              <a:rPr sz="2500" spc="-12" dirty="0">
                <a:latin typeface="Arial"/>
                <a:cs typeface="Arial"/>
              </a:rPr>
              <a:t>;  </a:t>
            </a:r>
            <a:r>
              <a:rPr sz="2500" spc="25" dirty="0">
                <a:latin typeface="Arial"/>
                <a:cs typeface="Arial"/>
              </a:rPr>
              <a:t>p2= </a:t>
            </a:r>
            <a:r>
              <a:rPr sz="2500" spc="-12" dirty="0">
                <a:latin typeface="Arial"/>
                <a:cs typeface="Arial"/>
              </a:rPr>
              <a:t>!p2</a:t>
            </a:r>
            <a:r>
              <a:rPr sz="2500" spc="-270" dirty="0">
                <a:latin typeface="Arial"/>
                <a:cs typeface="Arial"/>
              </a:rPr>
              <a:t> </a:t>
            </a:r>
            <a:r>
              <a:rPr sz="2500" spc="-12" dirty="0">
                <a:latin typeface="Arial"/>
                <a:cs typeface="Arial"/>
              </a:rPr>
              <a:t>;</a:t>
            </a:r>
            <a:endParaRPr sz="2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53026" y="5340000"/>
            <a:ext cx="1893708" cy="443816"/>
          </a:xfrm>
          <a:prstGeom prst="rect">
            <a:avLst/>
          </a:prstGeom>
        </p:spPr>
        <p:txBody>
          <a:bodyPr vert="horz" wrap="square" lIns="0" tIns="28044" rIns="0" bIns="0" rtlCol="0">
            <a:spAutoFit/>
          </a:bodyPr>
          <a:lstStyle/>
          <a:p>
            <a:pPr marL="31159">
              <a:spcBef>
                <a:spcPts val="221"/>
              </a:spcBef>
            </a:pPr>
            <a:r>
              <a:rPr sz="2700" spc="-25" dirty="0">
                <a:latin typeface="Arial"/>
                <a:cs typeface="Arial"/>
              </a:rPr>
              <a:t>C</a:t>
            </a:r>
            <a:r>
              <a:rPr sz="2700" spc="-184" dirty="0">
                <a:latin typeface="Arial"/>
                <a:cs typeface="Arial"/>
              </a:rPr>
              <a:t> </a:t>
            </a:r>
            <a:r>
              <a:rPr sz="2700" spc="-25" dirty="0">
                <a:latin typeface="Arial"/>
                <a:cs typeface="Arial"/>
              </a:rPr>
              <a:t>Program</a:t>
            </a:r>
            <a:endParaRPr sz="27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67539" y="5340000"/>
            <a:ext cx="1858993" cy="443816"/>
          </a:xfrm>
          <a:prstGeom prst="rect">
            <a:avLst/>
          </a:prstGeom>
        </p:spPr>
        <p:txBody>
          <a:bodyPr vert="horz" wrap="square" lIns="0" tIns="28044" rIns="0" bIns="0" rtlCol="0">
            <a:spAutoFit/>
          </a:bodyPr>
          <a:lstStyle/>
          <a:p>
            <a:pPr marL="31159">
              <a:spcBef>
                <a:spcPts val="221"/>
              </a:spcBef>
            </a:pPr>
            <a:r>
              <a:rPr sz="2700" spc="-12" dirty="0">
                <a:latin typeface="Arial"/>
                <a:cs typeface="Arial"/>
              </a:rPr>
              <a:t>Predicates</a:t>
            </a:r>
            <a:endParaRPr sz="27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702513" y="4294311"/>
            <a:ext cx="3334384" cy="2125336"/>
          </a:xfrm>
          <a:prstGeom prst="rect">
            <a:avLst/>
          </a:prstGeom>
        </p:spPr>
        <p:txBody>
          <a:bodyPr vert="horz" wrap="square" lIns="0" tIns="29601" rIns="0" bIns="0" rtlCol="0">
            <a:spAutoFit/>
          </a:bodyPr>
          <a:lstStyle/>
          <a:p>
            <a:pPr marL="403515">
              <a:lnSpc>
                <a:spcPts val="2944"/>
              </a:lnSpc>
              <a:spcBef>
                <a:spcPts val="233"/>
              </a:spcBef>
            </a:pPr>
            <a:r>
              <a:rPr sz="2500" spc="405" dirty="0">
                <a:latin typeface="Lucida Sans Unicode"/>
                <a:cs typeface="Lucida Sans Unicode"/>
              </a:rPr>
              <a:t>}</a:t>
            </a:r>
            <a:endParaRPr sz="2500">
              <a:latin typeface="Lucida Sans Unicode"/>
              <a:cs typeface="Lucida Sans Unicode"/>
            </a:endParaRPr>
          </a:p>
          <a:p>
            <a:pPr marL="31159">
              <a:lnSpc>
                <a:spcPts val="2944"/>
              </a:lnSpc>
            </a:pPr>
            <a:r>
              <a:rPr sz="2500" spc="405" dirty="0">
                <a:latin typeface="Lucida Sans Unicode"/>
                <a:cs typeface="Lucida Sans Unicode"/>
              </a:rPr>
              <a:t>}</a:t>
            </a:r>
            <a:endParaRPr sz="2500">
              <a:latin typeface="Lucida Sans Unicode"/>
              <a:cs typeface="Lucida Sans Unicode"/>
            </a:endParaRPr>
          </a:p>
          <a:p>
            <a:pPr>
              <a:spcBef>
                <a:spcPts val="12"/>
              </a:spcBef>
            </a:pPr>
            <a:endParaRPr sz="3300">
              <a:latin typeface="Times New Roman"/>
              <a:cs typeface="Times New Roman"/>
            </a:endParaRPr>
          </a:p>
          <a:p>
            <a:pPr marL="157355"/>
            <a:r>
              <a:rPr sz="2700" spc="-12" dirty="0">
                <a:latin typeface="Arial"/>
                <a:cs typeface="Arial"/>
              </a:rPr>
              <a:t>Boolean</a:t>
            </a:r>
            <a:r>
              <a:rPr sz="2700" spc="-98" dirty="0">
                <a:latin typeface="Arial"/>
                <a:cs typeface="Arial"/>
              </a:rPr>
              <a:t> </a:t>
            </a:r>
            <a:r>
              <a:rPr sz="2700" spc="-25" dirty="0">
                <a:latin typeface="Arial"/>
                <a:cs typeface="Arial"/>
              </a:rPr>
              <a:t>Program</a:t>
            </a:r>
            <a:endParaRPr sz="2700">
              <a:latin typeface="Arial"/>
              <a:cs typeface="Arial"/>
            </a:endParaRPr>
          </a:p>
          <a:p>
            <a:pPr marL="1600038">
              <a:spcBef>
                <a:spcPts val="86"/>
              </a:spcBef>
            </a:pPr>
            <a:r>
              <a:rPr sz="2700" spc="-12" dirty="0">
                <a:solidFill>
                  <a:srgbClr val="1F4A86"/>
                </a:solidFill>
                <a:latin typeface="Arial"/>
                <a:cs typeface="Arial"/>
              </a:rPr>
              <a:t>Minimal?</a:t>
            </a:r>
            <a:endParaRPr sz="2700">
              <a:latin typeface="Arial"/>
              <a:cs typeface="Arial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68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387" y="118208"/>
            <a:ext cx="11963400" cy="660832"/>
          </a:xfrm>
          <a:prstGeom prst="rect">
            <a:avLst/>
          </a:prstGeom>
        </p:spPr>
        <p:txBody>
          <a:bodyPr vert="horz" wrap="square" lIns="0" tIns="29601" rIns="0" bIns="0" rtlCol="0">
            <a:spAutoFit/>
          </a:bodyPr>
          <a:lstStyle/>
          <a:p>
            <a:pPr marL="31159">
              <a:spcBef>
                <a:spcPts val="233"/>
              </a:spcBef>
            </a:pPr>
            <a:r>
              <a:rPr spc="-12" dirty="0"/>
              <a:t>Predicate</a:t>
            </a:r>
            <a:r>
              <a:rPr spc="-135" dirty="0"/>
              <a:t> </a:t>
            </a:r>
            <a:r>
              <a:rPr spc="-12" dirty="0"/>
              <a:t>Images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7" y="876300"/>
            <a:ext cx="9820275" cy="622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0255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587" y="118208"/>
            <a:ext cx="11887200" cy="660832"/>
          </a:xfrm>
          <a:prstGeom prst="rect">
            <a:avLst/>
          </a:prstGeom>
        </p:spPr>
        <p:txBody>
          <a:bodyPr vert="horz" wrap="square" lIns="0" tIns="29601" rIns="0" bIns="0" rtlCol="0">
            <a:spAutoFit/>
          </a:bodyPr>
          <a:lstStyle/>
          <a:p>
            <a:pPr marL="31159">
              <a:spcBef>
                <a:spcPts val="233"/>
              </a:spcBef>
            </a:pPr>
            <a:r>
              <a:rPr spc="-12" dirty="0"/>
              <a:t>E</a:t>
            </a:r>
            <a:r>
              <a:rPr spc="-49" dirty="0"/>
              <a:t>n</a:t>
            </a:r>
            <a:r>
              <a:rPr spc="-12" dirty="0"/>
              <a:t>umeration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4388" y="1827969"/>
            <a:ext cx="7892536" cy="397650"/>
          </a:xfrm>
          <a:prstGeom prst="rect">
            <a:avLst/>
          </a:prstGeom>
        </p:spPr>
        <p:txBody>
          <a:bodyPr vert="horz" wrap="square" lIns="0" tIns="28044" rIns="0" bIns="0" rtlCol="0">
            <a:spAutoFit/>
          </a:bodyPr>
          <a:lstStyle/>
          <a:p>
            <a:pPr marL="545509" indent="-514350">
              <a:spcBef>
                <a:spcPts val="221"/>
              </a:spcBef>
              <a:buFont typeface="Wingdings" pitchFamily="2" charset="2"/>
              <a:buChar char="q"/>
            </a:pPr>
            <a:r>
              <a:rPr sz="2400" b="1" spc="-49" dirty="0" smtClean="0">
                <a:latin typeface="Arial Narrow" pitchFamily="34" charset="0"/>
                <a:cs typeface="Arial"/>
              </a:rPr>
              <a:t>Let’s </a:t>
            </a:r>
            <a:r>
              <a:rPr sz="2400" b="1" spc="-37" dirty="0">
                <a:latin typeface="Arial Narrow" pitchFamily="34" charset="0"/>
                <a:cs typeface="Arial"/>
              </a:rPr>
              <a:t>take </a:t>
            </a:r>
            <a:r>
              <a:rPr sz="2400" b="1" spc="-25" dirty="0">
                <a:latin typeface="Arial Narrow" pitchFamily="34" charset="0"/>
                <a:cs typeface="Arial"/>
              </a:rPr>
              <a:t>existential abstraction</a:t>
            </a:r>
            <a:r>
              <a:rPr sz="2400" b="1" spc="-49" dirty="0">
                <a:latin typeface="Arial Narrow" pitchFamily="34" charset="0"/>
                <a:cs typeface="Arial"/>
              </a:rPr>
              <a:t> </a:t>
            </a:r>
            <a:r>
              <a:rPr sz="2400" b="1" spc="-12" dirty="0">
                <a:latin typeface="Arial Narrow" pitchFamily="34" charset="0"/>
                <a:cs typeface="Arial"/>
              </a:rPr>
              <a:t>seriously</a:t>
            </a:r>
            <a:endParaRPr sz="2400" b="1" dirty="0">
              <a:latin typeface="Arial Narrow" pitchFamily="34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4387" y="3187738"/>
            <a:ext cx="11582400" cy="370800"/>
          </a:xfrm>
          <a:prstGeom prst="rect">
            <a:avLst/>
          </a:prstGeom>
        </p:spPr>
        <p:txBody>
          <a:bodyPr vert="horz" wrap="square" lIns="0" tIns="17138" rIns="0" bIns="0" rtlCol="0">
            <a:spAutoFit/>
          </a:bodyPr>
          <a:lstStyle/>
          <a:p>
            <a:pPr marL="543951" marR="12464" indent="-514350">
              <a:lnSpc>
                <a:spcPct val="102600"/>
              </a:lnSpc>
              <a:spcBef>
                <a:spcPts val="135"/>
              </a:spcBef>
              <a:buFont typeface="Wingdings" pitchFamily="2" charset="2"/>
              <a:buChar char="q"/>
            </a:pPr>
            <a:r>
              <a:rPr sz="2400" b="1" spc="-12" dirty="0" smtClean="0">
                <a:latin typeface="Arial Narrow" pitchFamily="34" charset="0"/>
                <a:cs typeface="Arial"/>
              </a:rPr>
              <a:t>Basic </a:t>
            </a:r>
            <a:r>
              <a:rPr sz="2400" b="1" spc="-12" dirty="0">
                <a:latin typeface="Arial Narrow" pitchFamily="34" charset="0"/>
                <a:cs typeface="Arial"/>
              </a:rPr>
              <a:t>idea: with </a:t>
            </a:r>
            <a:r>
              <a:rPr sz="2400" b="1" i="1" dirty="0">
                <a:latin typeface="Arial Narrow" pitchFamily="34" charset="0"/>
                <a:cs typeface="Georgia"/>
              </a:rPr>
              <a:t>n </a:t>
            </a:r>
            <a:r>
              <a:rPr sz="2400" b="1" spc="-25" dirty="0">
                <a:latin typeface="Arial Narrow" pitchFamily="34" charset="0"/>
                <a:cs typeface="Arial"/>
              </a:rPr>
              <a:t>predicates, </a:t>
            </a:r>
            <a:r>
              <a:rPr sz="2400" b="1" spc="-12" dirty="0">
                <a:latin typeface="Arial Narrow" pitchFamily="34" charset="0"/>
                <a:cs typeface="Arial"/>
              </a:rPr>
              <a:t>there are </a:t>
            </a:r>
            <a:r>
              <a:rPr sz="2400" b="1" spc="37" dirty="0">
                <a:latin typeface="Arial Narrow" pitchFamily="34" charset="0"/>
                <a:cs typeface="Garamond"/>
              </a:rPr>
              <a:t>2</a:t>
            </a:r>
            <a:r>
              <a:rPr sz="2400" b="1" i="1" spc="54" baseline="27777" dirty="0">
                <a:latin typeface="Arial Narrow" pitchFamily="34" charset="0"/>
                <a:cs typeface="Bookman Old Style"/>
              </a:rPr>
              <a:t>n </a:t>
            </a:r>
            <a:r>
              <a:rPr sz="2400" b="1" spc="-969" dirty="0">
                <a:latin typeface="Arial Narrow" pitchFamily="34" charset="0"/>
                <a:cs typeface="Lucida Sans Unicode"/>
              </a:rPr>
              <a:t>·</a:t>
            </a:r>
            <a:r>
              <a:rPr sz="2400" b="1" spc="-270" dirty="0">
                <a:latin typeface="Arial Narrow" pitchFamily="34" charset="0"/>
                <a:cs typeface="Lucida Sans Unicode"/>
              </a:rPr>
              <a:t> </a:t>
            </a:r>
            <a:r>
              <a:rPr sz="2400" b="1" spc="37" dirty="0">
                <a:latin typeface="Arial Narrow" pitchFamily="34" charset="0"/>
                <a:cs typeface="Garamond"/>
              </a:rPr>
              <a:t>2</a:t>
            </a:r>
            <a:r>
              <a:rPr sz="2400" b="1" i="1" spc="54" baseline="27777" dirty="0">
                <a:latin typeface="Arial Narrow" pitchFamily="34" charset="0"/>
                <a:cs typeface="Bookman Old Style"/>
              </a:rPr>
              <a:t>n </a:t>
            </a:r>
            <a:r>
              <a:rPr sz="2400" b="1" spc="-25" dirty="0">
                <a:latin typeface="Arial Narrow" pitchFamily="34" charset="0"/>
                <a:cs typeface="Arial"/>
              </a:rPr>
              <a:t>possible  abstract transitions</a:t>
            </a:r>
            <a:endParaRPr sz="2400" b="1" dirty="0">
              <a:latin typeface="Arial Narrow" pitchFamily="34" charset="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4389" y="4905541"/>
            <a:ext cx="4577244" cy="397650"/>
          </a:xfrm>
          <a:prstGeom prst="rect">
            <a:avLst/>
          </a:prstGeom>
        </p:spPr>
        <p:txBody>
          <a:bodyPr vert="horz" wrap="square" lIns="0" tIns="28044" rIns="0" bIns="0" rtlCol="0">
            <a:spAutoFit/>
          </a:bodyPr>
          <a:lstStyle/>
          <a:p>
            <a:pPr marL="545509" indent="-514350">
              <a:spcBef>
                <a:spcPts val="221"/>
              </a:spcBef>
              <a:buFont typeface="Wingdings" pitchFamily="2" charset="2"/>
              <a:buChar char="q"/>
            </a:pPr>
            <a:r>
              <a:rPr sz="2400" b="1" spc="-49" dirty="0" smtClean="0">
                <a:latin typeface="Arial Narrow" pitchFamily="34" charset="0"/>
                <a:cs typeface="Arial"/>
              </a:rPr>
              <a:t>Let’s </a:t>
            </a:r>
            <a:r>
              <a:rPr sz="2400" b="1" spc="-12" dirty="0">
                <a:latin typeface="Arial Narrow" pitchFamily="34" charset="0"/>
                <a:cs typeface="Arial"/>
              </a:rPr>
              <a:t>just </a:t>
            </a:r>
            <a:r>
              <a:rPr sz="2400" b="1" spc="-25" dirty="0">
                <a:latin typeface="Arial Narrow" pitchFamily="34" charset="0"/>
                <a:cs typeface="Arial"/>
              </a:rPr>
              <a:t>check</a:t>
            </a:r>
            <a:r>
              <a:rPr sz="2400" b="1" spc="-343" dirty="0">
                <a:latin typeface="Arial Narrow" pitchFamily="34" charset="0"/>
                <a:cs typeface="Arial"/>
              </a:rPr>
              <a:t> </a:t>
            </a:r>
            <a:r>
              <a:rPr sz="2400" b="1" spc="-12" dirty="0">
                <a:latin typeface="Arial Narrow" pitchFamily="34" charset="0"/>
                <a:cs typeface="Arial"/>
              </a:rPr>
              <a:t>them!</a:t>
            </a:r>
            <a:endParaRPr sz="2400" b="1" dirty="0">
              <a:latin typeface="Arial Narrow" pitchFamily="34" charset="0"/>
              <a:cs typeface="Arial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739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 smtClean="0"/>
              <a:t>Concrete Interpretation</a:t>
            </a:r>
          </a:p>
        </p:txBody>
      </p:sp>
      <p:sp>
        <p:nvSpPr>
          <p:cNvPr id="2539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1876" y="122159"/>
            <a:ext cx="3018711" cy="2335291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en-US" sz="2100" u="sng" dirty="0">
                <a:solidFill>
                  <a:srgbClr val="0000CC"/>
                </a:solidFill>
              </a:rPr>
              <a:t>Sample program</a:t>
            </a:r>
            <a:r>
              <a:rPr lang="en-US" altLang="en-US" sz="2100" u="sng" dirty="0"/>
              <a:t>:</a:t>
            </a:r>
            <a:endParaRPr lang="en-US" altLang="en-US" sz="2100" dirty="0"/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100" dirty="0"/>
              <a:t> </a:t>
            </a:r>
            <a:r>
              <a:rPr lang="en-US" altLang="en-US" sz="2100" dirty="0" err="1"/>
              <a:t>int</a:t>
            </a:r>
            <a:r>
              <a:rPr lang="en-US" altLang="en-US" sz="2100" dirty="0"/>
              <a:t> </a:t>
            </a:r>
            <a:r>
              <a:rPr lang="en-US" altLang="en-US" sz="2100" dirty="0" err="1"/>
              <a:t>i</a:t>
            </a:r>
            <a:r>
              <a:rPr lang="en-US" altLang="en-US" sz="2100" dirty="0"/>
              <a:t>=0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100" dirty="0"/>
              <a:t> do {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100" dirty="0"/>
              <a:t>	assert( </a:t>
            </a:r>
            <a:r>
              <a:rPr lang="en-US" altLang="en-US" sz="2100" dirty="0" err="1"/>
              <a:t>i</a:t>
            </a:r>
            <a:r>
              <a:rPr lang="en-US" altLang="en-US" sz="2100" dirty="0"/>
              <a:t> &lt;= 10);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100" dirty="0"/>
              <a:t>	</a:t>
            </a:r>
            <a:r>
              <a:rPr lang="en-US" altLang="en-US" sz="2100" dirty="0" err="1"/>
              <a:t>i</a:t>
            </a:r>
            <a:r>
              <a:rPr lang="en-US" altLang="en-US" sz="2100" dirty="0"/>
              <a:t> = i+2;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100" dirty="0"/>
              <a:t> }	while (</a:t>
            </a:r>
            <a:r>
              <a:rPr lang="en-US" altLang="en-US" sz="2100" dirty="0" err="1"/>
              <a:t>i</a:t>
            </a:r>
            <a:r>
              <a:rPr lang="en-US" altLang="en-US" sz="2100" dirty="0"/>
              <a:t> &lt; 5);</a:t>
            </a:r>
            <a:endParaRPr lang="en-US" altLang="en-US" sz="2100" u="sng" dirty="0"/>
          </a:p>
        </p:txBody>
      </p:sp>
      <p:sp>
        <p:nvSpPr>
          <p:cNvPr id="2539550" name="Text Box 30"/>
          <p:cNvSpPr txBox="1">
            <a:spLocks noChangeArrowheads="1"/>
          </p:cNvSpPr>
          <p:nvPr/>
        </p:nvSpPr>
        <p:spPr bwMode="auto">
          <a:xfrm>
            <a:off x="966787" y="1051799"/>
            <a:ext cx="5750719" cy="131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en-US" sz="2400" b="1" u="sng" dirty="0">
                <a:latin typeface="Arial Narrow" panose="020B0606020202030204" pitchFamily="34" charset="0"/>
              </a:rPr>
              <a:t>Philosophy:</a:t>
            </a:r>
          </a:p>
          <a:p>
            <a:pPr>
              <a:lnSpc>
                <a:spcPct val="110000"/>
              </a:lnSpc>
              <a:defRPr/>
            </a:pPr>
            <a:r>
              <a:rPr lang="en-US" altLang="en-US" sz="2400" b="1" dirty="0">
                <a:solidFill>
                  <a:srgbClr val="0000CC"/>
                </a:solidFill>
                <a:latin typeface="Arial Narrow" panose="020B0606020202030204" pitchFamily="34" charset="0"/>
              </a:rPr>
              <a:t>Collect the set of possible values of </a:t>
            </a:r>
            <a:r>
              <a:rPr lang="en-US" altLang="en-US" sz="2400" b="1" dirty="0" err="1">
                <a:solidFill>
                  <a:srgbClr val="0000CC"/>
                </a:solidFill>
                <a:latin typeface="Arial Narrow" panose="020B0606020202030204" pitchFamily="34" charset="0"/>
              </a:rPr>
              <a:t>i</a:t>
            </a:r>
            <a:r>
              <a:rPr lang="en-US" altLang="en-US" sz="2400" b="1" dirty="0">
                <a:solidFill>
                  <a:srgbClr val="0000CC"/>
                </a:solidFill>
                <a:latin typeface="Arial Narrow" panose="020B0606020202030204" pitchFamily="34" charset="0"/>
              </a:rPr>
              <a:t> until</a:t>
            </a:r>
          </a:p>
          <a:p>
            <a:pPr>
              <a:lnSpc>
                <a:spcPct val="110000"/>
              </a:lnSpc>
              <a:defRPr/>
            </a:pPr>
            <a:r>
              <a:rPr lang="en-US" altLang="en-US" sz="2400" b="1" dirty="0">
                <a:solidFill>
                  <a:srgbClr val="0000CC"/>
                </a:solidFill>
                <a:latin typeface="Arial Narrow" panose="020B0606020202030204" pitchFamily="34" charset="0"/>
              </a:rPr>
              <a:t>a fixed point is reached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790224" y="2863692"/>
            <a:ext cx="3057782" cy="3884265"/>
            <a:chOff x="1790224" y="2863692"/>
            <a:chExt cx="3057782" cy="3884265"/>
          </a:xfrm>
        </p:grpSpPr>
        <p:sp>
          <p:nvSpPr>
            <p:cNvPr id="2539524" name="Oval 4"/>
            <p:cNvSpPr>
              <a:spLocks noChangeArrowheads="1"/>
            </p:cNvSpPr>
            <p:nvPr/>
          </p:nvSpPr>
          <p:spPr bwMode="auto">
            <a:xfrm>
              <a:off x="3073717" y="3147060"/>
              <a:ext cx="120015" cy="12001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  <p:sp>
          <p:nvSpPr>
            <p:cNvPr id="2539525" name="Oval 5"/>
            <p:cNvSpPr>
              <a:spLocks noChangeArrowheads="1"/>
            </p:cNvSpPr>
            <p:nvPr/>
          </p:nvSpPr>
          <p:spPr bwMode="auto">
            <a:xfrm>
              <a:off x="3073717" y="3800475"/>
              <a:ext cx="120015" cy="12001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  <p:sp>
          <p:nvSpPr>
            <p:cNvPr id="2539526" name="Oval 6"/>
            <p:cNvSpPr>
              <a:spLocks noChangeArrowheads="1"/>
            </p:cNvSpPr>
            <p:nvPr/>
          </p:nvSpPr>
          <p:spPr bwMode="auto">
            <a:xfrm>
              <a:off x="4140517" y="3800475"/>
              <a:ext cx="120015" cy="12001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  <p:cxnSp>
          <p:nvCxnSpPr>
            <p:cNvPr id="8200" name="AutoShape 7"/>
            <p:cNvCxnSpPr>
              <a:cxnSpLocks noChangeShapeType="1"/>
              <a:endCxn id="2539524" idx="0"/>
            </p:cNvCxnSpPr>
            <p:nvPr/>
          </p:nvCxnSpPr>
          <p:spPr bwMode="auto">
            <a:xfrm>
              <a:off x="3127057" y="2933700"/>
              <a:ext cx="6668" cy="21336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01" name="AutoShape 8"/>
            <p:cNvCxnSpPr>
              <a:cxnSpLocks noChangeShapeType="1"/>
              <a:stCxn id="2539524" idx="4"/>
              <a:endCxn id="2539525" idx="0"/>
            </p:cNvCxnSpPr>
            <p:nvPr/>
          </p:nvCxnSpPr>
          <p:spPr bwMode="auto">
            <a:xfrm>
              <a:off x="3133725" y="3267075"/>
              <a:ext cx="0" cy="533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39529" name="Oval 9"/>
            <p:cNvSpPr>
              <a:spLocks noChangeArrowheads="1"/>
            </p:cNvSpPr>
            <p:nvPr/>
          </p:nvSpPr>
          <p:spPr bwMode="auto">
            <a:xfrm>
              <a:off x="3073717" y="4613910"/>
              <a:ext cx="120015" cy="12001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  <p:cxnSp>
          <p:nvCxnSpPr>
            <p:cNvPr id="8203" name="AutoShape 10"/>
            <p:cNvCxnSpPr>
              <a:cxnSpLocks noChangeShapeType="1"/>
              <a:stCxn id="2539525" idx="4"/>
              <a:endCxn id="2539529" idx="0"/>
            </p:cNvCxnSpPr>
            <p:nvPr/>
          </p:nvCxnSpPr>
          <p:spPr bwMode="auto">
            <a:xfrm>
              <a:off x="3133725" y="3920490"/>
              <a:ext cx="0" cy="69342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39531" name="Oval 11"/>
            <p:cNvSpPr>
              <a:spLocks noChangeArrowheads="1"/>
            </p:cNvSpPr>
            <p:nvPr/>
          </p:nvSpPr>
          <p:spPr bwMode="auto">
            <a:xfrm>
              <a:off x="3073717" y="5400675"/>
              <a:ext cx="120015" cy="12001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  <p:cxnSp>
          <p:nvCxnSpPr>
            <p:cNvPr id="8205" name="AutoShape 12"/>
            <p:cNvCxnSpPr>
              <a:cxnSpLocks noChangeShapeType="1"/>
              <a:stCxn id="2539529" idx="4"/>
              <a:endCxn id="2539531" idx="0"/>
            </p:cNvCxnSpPr>
            <p:nvPr/>
          </p:nvCxnSpPr>
          <p:spPr bwMode="auto">
            <a:xfrm>
              <a:off x="3133725" y="4733925"/>
              <a:ext cx="0" cy="6667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39533" name="Oval 13"/>
            <p:cNvSpPr>
              <a:spLocks noChangeArrowheads="1"/>
            </p:cNvSpPr>
            <p:nvPr/>
          </p:nvSpPr>
          <p:spPr bwMode="auto">
            <a:xfrm>
              <a:off x="3073717" y="6054090"/>
              <a:ext cx="120015" cy="12001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  <p:cxnSp>
          <p:nvCxnSpPr>
            <p:cNvPr id="8207" name="AutoShape 14"/>
            <p:cNvCxnSpPr>
              <a:cxnSpLocks noChangeShapeType="1"/>
              <a:stCxn id="2539531" idx="4"/>
              <a:endCxn id="2539533" idx="0"/>
            </p:cNvCxnSpPr>
            <p:nvPr/>
          </p:nvCxnSpPr>
          <p:spPr bwMode="auto">
            <a:xfrm>
              <a:off x="3133725" y="5520690"/>
              <a:ext cx="0" cy="533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08" name="AutoShape 15"/>
            <p:cNvCxnSpPr>
              <a:cxnSpLocks noChangeShapeType="1"/>
              <a:stCxn id="2539525" idx="6"/>
              <a:endCxn id="2539526" idx="2"/>
            </p:cNvCxnSpPr>
            <p:nvPr/>
          </p:nvCxnSpPr>
          <p:spPr bwMode="auto">
            <a:xfrm>
              <a:off x="3193732" y="3860483"/>
              <a:ext cx="94678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09" name="AutoShape 16"/>
            <p:cNvCxnSpPr>
              <a:cxnSpLocks noChangeShapeType="1"/>
              <a:stCxn id="2539531" idx="2"/>
              <a:endCxn id="2539525" idx="2"/>
            </p:cNvCxnSpPr>
            <p:nvPr/>
          </p:nvCxnSpPr>
          <p:spPr bwMode="auto">
            <a:xfrm rot="10800000" flipH="1">
              <a:off x="3073717" y="3860483"/>
              <a:ext cx="1667" cy="1600200"/>
            </a:xfrm>
            <a:prstGeom prst="curvedConnector3">
              <a:avLst>
                <a:gd name="adj1" fmla="val -4240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39537" name="Text Box 17"/>
            <p:cNvSpPr txBox="1">
              <a:spLocks noChangeArrowheads="1"/>
            </p:cNvSpPr>
            <p:nvPr/>
          </p:nvSpPr>
          <p:spPr bwMode="auto">
            <a:xfrm>
              <a:off x="2710338" y="3022046"/>
              <a:ext cx="389850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latin typeface="Arial Narrow" pitchFamily="34" charset="0"/>
                </a:rPr>
                <a:t>L1</a:t>
              </a:r>
            </a:p>
          </p:txBody>
        </p:sp>
        <p:sp>
          <p:nvSpPr>
            <p:cNvPr id="2539538" name="Text Box 18"/>
            <p:cNvSpPr txBox="1">
              <a:spLocks noChangeArrowheads="1"/>
            </p:cNvSpPr>
            <p:nvPr/>
          </p:nvSpPr>
          <p:spPr bwMode="auto">
            <a:xfrm>
              <a:off x="2723673" y="3502106"/>
              <a:ext cx="389850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latin typeface="Arial Narrow" pitchFamily="34" charset="0"/>
                </a:rPr>
                <a:t>L2</a:t>
              </a:r>
            </a:p>
          </p:txBody>
        </p:sp>
        <p:sp>
          <p:nvSpPr>
            <p:cNvPr id="2539539" name="Text Box 19"/>
            <p:cNvSpPr txBox="1">
              <a:spLocks noChangeArrowheads="1"/>
            </p:cNvSpPr>
            <p:nvPr/>
          </p:nvSpPr>
          <p:spPr bwMode="auto">
            <a:xfrm>
              <a:off x="2723673" y="4488896"/>
              <a:ext cx="389850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latin typeface="Arial Narrow" pitchFamily="34" charset="0"/>
                </a:rPr>
                <a:t>L3</a:t>
              </a:r>
            </a:p>
          </p:txBody>
        </p:sp>
        <p:sp>
          <p:nvSpPr>
            <p:cNvPr id="2539540" name="Text Box 20"/>
            <p:cNvSpPr txBox="1">
              <a:spLocks noChangeArrowheads="1"/>
            </p:cNvSpPr>
            <p:nvPr/>
          </p:nvSpPr>
          <p:spPr bwMode="auto">
            <a:xfrm>
              <a:off x="2737008" y="5395676"/>
              <a:ext cx="389850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latin typeface="Arial Narrow" pitchFamily="34" charset="0"/>
                </a:rPr>
                <a:t>L4</a:t>
              </a:r>
            </a:p>
          </p:txBody>
        </p:sp>
        <p:sp>
          <p:nvSpPr>
            <p:cNvPr id="2539541" name="Text Box 21"/>
            <p:cNvSpPr txBox="1">
              <a:spLocks noChangeArrowheads="1"/>
            </p:cNvSpPr>
            <p:nvPr/>
          </p:nvSpPr>
          <p:spPr bwMode="auto">
            <a:xfrm>
              <a:off x="2723673" y="5929076"/>
              <a:ext cx="389850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latin typeface="Arial Narrow" pitchFamily="34" charset="0"/>
                </a:rPr>
                <a:t>L5</a:t>
              </a:r>
            </a:p>
          </p:txBody>
        </p:sp>
        <p:sp>
          <p:nvSpPr>
            <p:cNvPr id="2539542" name="Text Box 22"/>
            <p:cNvSpPr txBox="1">
              <a:spLocks noChangeArrowheads="1"/>
            </p:cNvSpPr>
            <p:nvPr/>
          </p:nvSpPr>
          <p:spPr bwMode="auto">
            <a:xfrm>
              <a:off x="4230529" y="3675461"/>
              <a:ext cx="617477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latin typeface="Arial Narrow" pitchFamily="34" charset="0"/>
                </a:rPr>
                <a:t>Error</a:t>
              </a:r>
            </a:p>
          </p:txBody>
        </p:sp>
        <p:sp>
          <p:nvSpPr>
            <p:cNvPr id="2539543" name="Text Box 23"/>
            <p:cNvSpPr txBox="1">
              <a:spLocks noChangeArrowheads="1"/>
            </p:cNvSpPr>
            <p:nvPr/>
          </p:nvSpPr>
          <p:spPr bwMode="auto">
            <a:xfrm>
              <a:off x="2363629" y="3263741"/>
              <a:ext cx="570990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i=0;</a:t>
              </a:r>
            </a:p>
          </p:txBody>
        </p:sp>
        <p:sp>
          <p:nvSpPr>
            <p:cNvPr id="2539544" name="Text Box 24"/>
            <p:cNvSpPr txBox="1">
              <a:spLocks noChangeArrowheads="1"/>
            </p:cNvSpPr>
            <p:nvPr/>
          </p:nvSpPr>
          <p:spPr bwMode="auto">
            <a:xfrm>
              <a:off x="3350418" y="3810476"/>
              <a:ext cx="768159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[i&gt;10]</a:t>
              </a:r>
            </a:p>
          </p:txBody>
        </p:sp>
        <p:sp>
          <p:nvSpPr>
            <p:cNvPr id="2539545" name="Text Box 25"/>
            <p:cNvSpPr txBox="1">
              <a:spLocks noChangeArrowheads="1"/>
            </p:cNvSpPr>
            <p:nvPr/>
          </p:nvSpPr>
          <p:spPr bwMode="auto">
            <a:xfrm>
              <a:off x="3083718" y="4128850"/>
              <a:ext cx="787395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[i</a:t>
              </a: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  <a:sym typeface="Symbol" pitchFamily="18" charset="2"/>
                </a:rPr>
                <a:t></a:t>
              </a: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10]</a:t>
              </a:r>
            </a:p>
          </p:txBody>
        </p:sp>
        <p:sp>
          <p:nvSpPr>
            <p:cNvPr id="2539546" name="Text Box 26"/>
            <p:cNvSpPr txBox="1">
              <a:spLocks noChangeArrowheads="1"/>
            </p:cNvSpPr>
            <p:nvPr/>
          </p:nvSpPr>
          <p:spPr bwMode="auto">
            <a:xfrm>
              <a:off x="3097053" y="4797266"/>
              <a:ext cx="760144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i=i+2;</a:t>
              </a:r>
            </a:p>
          </p:txBody>
        </p:sp>
        <p:sp>
          <p:nvSpPr>
            <p:cNvPr id="2539547" name="Text Box 27"/>
            <p:cNvSpPr txBox="1">
              <a:spLocks noChangeArrowheads="1"/>
            </p:cNvSpPr>
            <p:nvPr/>
          </p:nvSpPr>
          <p:spPr bwMode="auto">
            <a:xfrm>
              <a:off x="1790224" y="4463891"/>
              <a:ext cx="644728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[i&lt;5]</a:t>
              </a:r>
            </a:p>
          </p:txBody>
        </p:sp>
        <p:sp>
          <p:nvSpPr>
            <p:cNvPr id="2539548" name="Text Box 28"/>
            <p:cNvSpPr txBox="1">
              <a:spLocks noChangeArrowheads="1"/>
            </p:cNvSpPr>
            <p:nvPr/>
          </p:nvSpPr>
          <p:spPr bwMode="auto">
            <a:xfrm>
              <a:off x="3097054" y="5555695"/>
              <a:ext cx="663964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[i</a:t>
              </a: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  <a:sym typeface="Symbol" pitchFamily="18" charset="2"/>
                </a:rPr>
                <a:t></a:t>
              </a: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5]</a:t>
              </a:r>
            </a:p>
          </p:txBody>
        </p:sp>
        <p:sp>
          <p:nvSpPr>
            <p:cNvPr id="2539551" name="Text Box 31"/>
            <p:cNvSpPr txBox="1">
              <a:spLocks noChangeArrowheads="1"/>
            </p:cNvSpPr>
            <p:nvPr/>
          </p:nvSpPr>
          <p:spPr bwMode="auto">
            <a:xfrm>
              <a:off x="3150393" y="2863692"/>
              <a:ext cx="447558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solidFill>
                    <a:srgbClr val="A50021"/>
                  </a:solidFill>
                  <a:latin typeface="Arial" charset="0"/>
                </a:rPr>
                <a:t>Int</a:t>
              </a:r>
            </a:p>
          </p:txBody>
        </p:sp>
        <p:sp>
          <p:nvSpPr>
            <p:cNvPr id="2539552" name="Text Box 32"/>
            <p:cNvSpPr txBox="1">
              <a:spLocks noChangeArrowheads="1"/>
            </p:cNvSpPr>
            <p:nvPr/>
          </p:nvSpPr>
          <p:spPr bwMode="auto">
            <a:xfrm>
              <a:off x="3137058" y="3503772"/>
              <a:ext cx="471604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solidFill>
                    <a:srgbClr val="A50021"/>
                  </a:solidFill>
                  <a:latin typeface="Arial" charset="0"/>
                </a:rPr>
                <a:t>{0}</a:t>
              </a:r>
            </a:p>
          </p:txBody>
        </p:sp>
        <p:sp>
          <p:nvSpPr>
            <p:cNvPr id="2539553" name="Text Box 33"/>
            <p:cNvSpPr txBox="1">
              <a:spLocks noChangeArrowheads="1"/>
            </p:cNvSpPr>
            <p:nvPr/>
          </p:nvSpPr>
          <p:spPr bwMode="auto">
            <a:xfrm>
              <a:off x="3150393" y="4477227"/>
              <a:ext cx="471604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solidFill>
                    <a:srgbClr val="A50021"/>
                  </a:solidFill>
                  <a:latin typeface="Arial" charset="0"/>
                </a:rPr>
                <a:t>{0}</a:t>
              </a:r>
            </a:p>
          </p:txBody>
        </p:sp>
        <p:sp>
          <p:nvSpPr>
            <p:cNvPr id="2539554" name="Text Box 34"/>
            <p:cNvSpPr txBox="1">
              <a:spLocks noChangeArrowheads="1"/>
            </p:cNvSpPr>
            <p:nvPr/>
          </p:nvSpPr>
          <p:spPr bwMode="auto">
            <a:xfrm>
              <a:off x="3163728" y="5263992"/>
              <a:ext cx="471604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solidFill>
                    <a:srgbClr val="A50021"/>
                  </a:solidFill>
                  <a:latin typeface="Arial" charset="0"/>
                </a:rPr>
                <a:t>{2}</a:t>
              </a:r>
            </a:p>
          </p:txBody>
        </p:sp>
        <p:sp>
          <p:nvSpPr>
            <p:cNvPr id="2539555" name="Text Box 35"/>
            <p:cNvSpPr txBox="1">
              <a:spLocks noChangeArrowheads="1"/>
            </p:cNvSpPr>
            <p:nvPr/>
          </p:nvSpPr>
          <p:spPr bwMode="auto">
            <a:xfrm>
              <a:off x="3150394" y="5914073"/>
              <a:ext cx="396716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solidFill>
                    <a:srgbClr val="A50021"/>
                  </a:solidFill>
                  <a:latin typeface="Arial" charset="0"/>
                  <a:sym typeface="Symbol" pitchFamily="18" charset="2"/>
                </a:rPr>
                <a:t></a:t>
              </a:r>
            </a:p>
          </p:txBody>
        </p:sp>
        <p:sp>
          <p:nvSpPr>
            <p:cNvPr id="2539556" name="Text Box 36"/>
            <p:cNvSpPr txBox="1">
              <a:spLocks noChangeArrowheads="1"/>
            </p:cNvSpPr>
            <p:nvPr/>
          </p:nvSpPr>
          <p:spPr bwMode="auto">
            <a:xfrm>
              <a:off x="2550318" y="6332459"/>
              <a:ext cx="1486304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latin typeface="Arial" charset="0"/>
                </a:rPr>
                <a:t>Iteration-1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790599" y="2837022"/>
            <a:ext cx="3057782" cy="3884265"/>
            <a:chOff x="4790599" y="2837022"/>
            <a:chExt cx="3057782" cy="3884265"/>
          </a:xfrm>
        </p:grpSpPr>
        <p:sp>
          <p:nvSpPr>
            <p:cNvPr id="2539557" name="Oval 37"/>
            <p:cNvSpPr>
              <a:spLocks noChangeArrowheads="1"/>
            </p:cNvSpPr>
            <p:nvPr/>
          </p:nvSpPr>
          <p:spPr bwMode="auto">
            <a:xfrm>
              <a:off x="6074092" y="3120390"/>
              <a:ext cx="120015" cy="12001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  <p:sp>
          <p:nvSpPr>
            <p:cNvPr id="2539558" name="Oval 38"/>
            <p:cNvSpPr>
              <a:spLocks noChangeArrowheads="1"/>
            </p:cNvSpPr>
            <p:nvPr/>
          </p:nvSpPr>
          <p:spPr bwMode="auto">
            <a:xfrm>
              <a:off x="6074092" y="3773805"/>
              <a:ext cx="120015" cy="12001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  <p:sp>
          <p:nvSpPr>
            <p:cNvPr id="2539559" name="Oval 39"/>
            <p:cNvSpPr>
              <a:spLocks noChangeArrowheads="1"/>
            </p:cNvSpPr>
            <p:nvPr/>
          </p:nvSpPr>
          <p:spPr bwMode="auto">
            <a:xfrm>
              <a:off x="7140892" y="3773805"/>
              <a:ext cx="120015" cy="12001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  <p:cxnSp>
          <p:nvCxnSpPr>
            <p:cNvPr id="8232" name="AutoShape 40"/>
            <p:cNvCxnSpPr>
              <a:cxnSpLocks noChangeShapeType="1"/>
              <a:endCxn id="2539557" idx="0"/>
            </p:cNvCxnSpPr>
            <p:nvPr/>
          </p:nvCxnSpPr>
          <p:spPr bwMode="auto">
            <a:xfrm>
              <a:off x="6127432" y="2907030"/>
              <a:ext cx="6668" cy="21336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33" name="AutoShape 41"/>
            <p:cNvCxnSpPr>
              <a:cxnSpLocks noChangeShapeType="1"/>
              <a:stCxn id="2539557" idx="4"/>
              <a:endCxn id="2539558" idx="0"/>
            </p:cNvCxnSpPr>
            <p:nvPr/>
          </p:nvCxnSpPr>
          <p:spPr bwMode="auto">
            <a:xfrm>
              <a:off x="6134100" y="3240405"/>
              <a:ext cx="0" cy="533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39562" name="Oval 42"/>
            <p:cNvSpPr>
              <a:spLocks noChangeArrowheads="1"/>
            </p:cNvSpPr>
            <p:nvPr/>
          </p:nvSpPr>
          <p:spPr bwMode="auto">
            <a:xfrm>
              <a:off x="6074092" y="4587240"/>
              <a:ext cx="120015" cy="12001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  <p:cxnSp>
          <p:nvCxnSpPr>
            <p:cNvPr id="8235" name="AutoShape 43"/>
            <p:cNvCxnSpPr>
              <a:cxnSpLocks noChangeShapeType="1"/>
              <a:stCxn id="2539558" idx="4"/>
              <a:endCxn id="2539562" idx="0"/>
            </p:cNvCxnSpPr>
            <p:nvPr/>
          </p:nvCxnSpPr>
          <p:spPr bwMode="auto">
            <a:xfrm>
              <a:off x="6134100" y="3893820"/>
              <a:ext cx="0" cy="69342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39564" name="Oval 44"/>
            <p:cNvSpPr>
              <a:spLocks noChangeArrowheads="1"/>
            </p:cNvSpPr>
            <p:nvPr/>
          </p:nvSpPr>
          <p:spPr bwMode="auto">
            <a:xfrm>
              <a:off x="6074092" y="5374005"/>
              <a:ext cx="120015" cy="12001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  <p:cxnSp>
          <p:nvCxnSpPr>
            <p:cNvPr id="8237" name="AutoShape 45"/>
            <p:cNvCxnSpPr>
              <a:cxnSpLocks noChangeShapeType="1"/>
              <a:stCxn id="2539562" idx="4"/>
              <a:endCxn id="2539564" idx="0"/>
            </p:cNvCxnSpPr>
            <p:nvPr/>
          </p:nvCxnSpPr>
          <p:spPr bwMode="auto">
            <a:xfrm>
              <a:off x="6134100" y="4707255"/>
              <a:ext cx="0" cy="6667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39566" name="Oval 46"/>
            <p:cNvSpPr>
              <a:spLocks noChangeArrowheads="1"/>
            </p:cNvSpPr>
            <p:nvPr/>
          </p:nvSpPr>
          <p:spPr bwMode="auto">
            <a:xfrm>
              <a:off x="6074092" y="6027420"/>
              <a:ext cx="120015" cy="12001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  <p:cxnSp>
          <p:nvCxnSpPr>
            <p:cNvPr id="8239" name="AutoShape 47"/>
            <p:cNvCxnSpPr>
              <a:cxnSpLocks noChangeShapeType="1"/>
              <a:stCxn id="2539564" idx="4"/>
              <a:endCxn id="2539566" idx="0"/>
            </p:cNvCxnSpPr>
            <p:nvPr/>
          </p:nvCxnSpPr>
          <p:spPr bwMode="auto">
            <a:xfrm>
              <a:off x="6134100" y="5494020"/>
              <a:ext cx="0" cy="533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40" name="AutoShape 48"/>
            <p:cNvCxnSpPr>
              <a:cxnSpLocks noChangeShapeType="1"/>
              <a:stCxn id="2539558" idx="6"/>
              <a:endCxn id="2539559" idx="2"/>
            </p:cNvCxnSpPr>
            <p:nvPr/>
          </p:nvCxnSpPr>
          <p:spPr bwMode="auto">
            <a:xfrm>
              <a:off x="6194107" y="3833813"/>
              <a:ext cx="94678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41" name="AutoShape 49"/>
            <p:cNvCxnSpPr>
              <a:cxnSpLocks noChangeShapeType="1"/>
              <a:stCxn id="2539564" idx="2"/>
              <a:endCxn id="2539558" idx="2"/>
            </p:cNvCxnSpPr>
            <p:nvPr/>
          </p:nvCxnSpPr>
          <p:spPr bwMode="auto">
            <a:xfrm rot="10800000" flipH="1">
              <a:off x="6074092" y="3833813"/>
              <a:ext cx="1667" cy="1600200"/>
            </a:xfrm>
            <a:prstGeom prst="curvedConnector3">
              <a:avLst>
                <a:gd name="adj1" fmla="val -4240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39570" name="Text Box 50"/>
            <p:cNvSpPr txBox="1">
              <a:spLocks noChangeArrowheads="1"/>
            </p:cNvSpPr>
            <p:nvPr/>
          </p:nvSpPr>
          <p:spPr bwMode="auto">
            <a:xfrm>
              <a:off x="5710713" y="2995376"/>
              <a:ext cx="389850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latin typeface="Arial Narrow" pitchFamily="34" charset="0"/>
                </a:rPr>
                <a:t>L1</a:t>
              </a:r>
            </a:p>
          </p:txBody>
        </p:sp>
        <p:sp>
          <p:nvSpPr>
            <p:cNvPr id="2539571" name="Text Box 51"/>
            <p:cNvSpPr txBox="1">
              <a:spLocks noChangeArrowheads="1"/>
            </p:cNvSpPr>
            <p:nvPr/>
          </p:nvSpPr>
          <p:spPr bwMode="auto">
            <a:xfrm>
              <a:off x="5724048" y="3475436"/>
              <a:ext cx="389850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latin typeface="Arial Narrow" pitchFamily="34" charset="0"/>
                </a:rPr>
                <a:t>L2</a:t>
              </a:r>
            </a:p>
          </p:txBody>
        </p:sp>
        <p:sp>
          <p:nvSpPr>
            <p:cNvPr id="2539572" name="Text Box 52"/>
            <p:cNvSpPr txBox="1">
              <a:spLocks noChangeArrowheads="1"/>
            </p:cNvSpPr>
            <p:nvPr/>
          </p:nvSpPr>
          <p:spPr bwMode="auto">
            <a:xfrm>
              <a:off x="5724048" y="4462226"/>
              <a:ext cx="389850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latin typeface="Arial Narrow" pitchFamily="34" charset="0"/>
                </a:rPr>
                <a:t>L3</a:t>
              </a:r>
            </a:p>
          </p:txBody>
        </p:sp>
        <p:sp>
          <p:nvSpPr>
            <p:cNvPr id="2539573" name="Text Box 53"/>
            <p:cNvSpPr txBox="1">
              <a:spLocks noChangeArrowheads="1"/>
            </p:cNvSpPr>
            <p:nvPr/>
          </p:nvSpPr>
          <p:spPr bwMode="auto">
            <a:xfrm>
              <a:off x="5737383" y="5369006"/>
              <a:ext cx="389850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latin typeface="Arial Narrow" pitchFamily="34" charset="0"/>
                </a:rPr>
                <a:t>L4</a:t>
              </a:r>
            </a:p>
          </p:txBody>
        </p:sp>
        <p:sp>
          <p:nvSpPr>
            <p:cNvPr id="2539574" name="Text Box 54"/>
            <p:cNvSpPr txBox="1">
              <a:spLocks noChangeArrowheads="1"/>
            </p:cNvSpPr>
            <p:nvPr/>
          </p:nvSpPr>
          <p:spPr bwMode="auto">
            <a:xfrm>
              <a:off x="5724048" y="5902406"/>
              <a:ext cx="389850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latin typeface="Arial Narrow" pitchFamily="34" charset="0"/>
                </a:rPr>
                <a:t>L5</a:t>
              </a:r>
            </a:p>
          </p:txBody>
        </p:sp>
        <p:sp>
          <p:nvSpPr>
            <p:cNvPr id="2539575" name="Text Box 55"/>
            <p:cNvSpPr txBox="1">
              <a:spLocks noChangeArrowheads="1"/>
            </p:cNvSpPr>
            <p:nvPr/>
          </p:nvSpPr>
          <p:spPr bwMode="auto">
            <a:xfrm>
              <a:off x="7230904" y="3648791"/>
              <a:ext cx="617477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latin typeface="Arial Narrow" pitchFamily="34" charset="0"/>
                </a:rPr>
                <a:t>Error</a:t>
              </a:r>
            </a:p>
          </p:txBody>
        </p:sp>
        <p:sp>
          <p:nvSpPr>
            <p:cNvPr id="2539576" name="Text Box 56"/>
            <p:cNvSpPr txBox="1">
              <a:spLocks noChangeArrowheads="1"/>
            </p:cNvSpPr>
            <p:nvPr/>
          </p:nvSpPr>
          <p:spPr bwMode="auto">
            <a:xfrm>
              <a:off x="5364004" y="3237071"/>
              <a:ext cx="570990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i=0;</a:t>
              </a:r>
            </a:p>
          </p:txBody>
        </p:sp>
        <p:sp>
          <p:nvSpPr>
            <p:cNvPr id="2539577" name="Text Box 57"/>
            <p:cNvSpPr txBox="1">
              <a:spLocks noChangeArrowheads="1"/>
            </p:cNvSpPr>
            <p:nvPr/>
          </p:nvSpPr>
          <p:spPr bwMode="auto">
            <a:xfrm>
              <a:off x="6350793" y="3783806"/>
              <a:ext cx="768159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[i&gt;10]</a:t>
              </a:r>
            </a:p>
          </p:txBody>
        </p:sp>
        <p:sp>
          <p:nvSpPr>
            <p:cNvPr id="2539578" name="Text Box 58"/>
            <p:cNvSpPr txBox="1">
              <a:spLocks noChangeArrowheads="1"/>
            </p:cNvSpPr>
            <p:nvPr/>
          </p:nvSpPr>
          <p:spPr bwMode="auto">
            <a:xfrm>
              <a:off x="6084093" y="4102180"/>
              <a:ext cx="787395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[i</a:t>
              </a: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  <a:sym typeface="Symbol" pitchFamily="18" charset="2"/>
                </a:rPr>
                <a:t></a:t>
              </a: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10]</a:t>
              </a:r>
            </a:p>
          </p:txBody>
        </p:sp>
        <p:sp>
          <p:nvSpPr>
            <p:cNvPr id="2539579" name="Text Box 59"/>
            <p:cNvSpPr txBox="1">
              <a:spLocks noChangeArrowheads="1"/>
            </p:cNvSpPr>
            <p:nvPr/>
          </p:nvSpPr>
          <p:spPr bwMode="auto">
            <a:xfrm>
              <a:off x="6097428" y="4770596"/>
              <a:ext cx="760144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i=i+2;</a:t>
              </a:r>
            </a:p>
          </p:txBody>
        </p:sp>
        <p:sp>
          <p:nvSpPr>
            <p:cNvPr id="2539580" name="Text Box 60"/>
            <p:cNvSpPr txBox="1">
              <a:spLocks noChangeArrowheads="1"/>
            </p:cNvSpPr>
            <p:nvPr/>
          </p:nvSpPr>
          <p:spPr bwMode="auto">
            <a:xfrm>
              <a:off x="4790599" y="4437221"/>
              <a:ext cx="644728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[i&lt;5]</a:t>
              </a:r>
            </a:p>
          </p:txBody>
        </p:sp>
        <p:sp>
          <p:nvSpPr>
            <p:cNvPr id="2539581" name="Text Box 61"/>
            <p:cNvSpPr txBox="1">
              <a:spLocks noChangeArrowheads="1"/>
            </p:cNvSpPr>
            <p:nvPr/>
          </p:nvSpPr>
          <p:spPr bwMode="auto">
            <a:xfrm>
              <a:off x="6097429" y="5529025"/>
              <a:ext cx="663964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[i</a:t>
              </a: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  <a:sym typeface="Symbol" pitchFamily="18" charset="2"/>
                </a:rPr>
                <a:t></a:t>
              </a: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5]</a:t>
              </a:r>
            </a:p>
          </p:txBody>
        </p:sp>
        <p:sp>
          <p:nvSpPr>
            <p:cNvPr id="2539582" name="Text Box 62"/>
            <p:cNvSpPr txBox="1">
              <a:spLocks noChangeArrowheads="1"/>
            </p:cNvSpPr>
            <p:nvPr/>
          </p:nvSpPr>
          <p:spPr bwMode="auto">
            <a:xfrm>
              <a:off x="6150768" y="2837022"/>
              <a:ext cx="447558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solidFill>
                    <a:srgbClr val="A50021"/>
                  </a:solidFill>
                  <a:latin typeface="Arial" charset="0"/>
                </a:rPr>
                <a:t>Int</a:t>
              </a:r>
            </a:p>
          </p:txBody>
        </p:sp>
        <p:sp>
          <p:nvSpPr>
            <p:cNvPr id="2539583" name="Text Box 63"/>
            <p:cNvSpPr txBox="1">
              <a:spLocks noChangeArrowheads="1"/>
            </p:cNvSpPr>
            <p:nvPr/>
          </p:nvSpPr>
          <p:spPr bwMode="auto">
            <a:xfrm>
              <a:off x="6137433" y="3477102"/>
              <a:ext cx="651140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solidFill>
                    <a:srgbClr val="A50021"/>
                  </a:solidFill>
                  <a:latin typeface="Arial" charset="0"/>
                </a:rPr>
                <a:t>{0,2}</a:t>
              </a:r>
            </a:p>
          </p:txBody>
        </p:sp>
        <p:sp>
          <p:nvSpPr>
            <p:cNvPr id="2539584" name="Text Box 64"/>
            <p:cNvSpPr txBox="1">
              <a:spLocks noChangeArrowheads="1"/>
            </p:cNvSpPr>
            <p:nvPr/>
          </p:nvSpPr>
          <p:spPr bwMode="auto">
            <a:xfrm>
              <a:off x="6150768" y="4450557"/>
              <a:ext cx="651140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solidFill>
                    <a:srgbClr val="A50021"/>
                  </a:solidFill>
                  <a:latin typeface="Arial" charset="0"/>
                </a:rPr>
                <a:t>{0,2}</a:t>
              </a:r>
            </a:p>
          </p:txBody>
        </p:sp>
        <p:sp>
          <p:nvSpPr>
            <p:cNvPr id="2539585" name="Text Box 65"/>
            <p:cNvSpPr txBox="1">
              <a:spLocks noChangeArrowheads="1"/>
            </p:cNvSpPr>
            <p:nvPr/>
          </p:nvSpPr>
          <p:spPr bwMode="auto">
            <a:xfrm>
              <a:off x="6164103" y="5237322"/>
              <a:ext cx="651140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solidFill>
                    <a:srgbClr val="A50021"/>
                  </a:solidFill>
                  <a:latin typeface="Arial" charset="0"/>
                </a:rPr>
                <a:t>{2,4}</a:t>
              </a:r>
            </a:p>
          </p:txBody>
        </p:sp>
        <p:sp>
          <p:nvSpPr>
            <p:cNvPr id="2539586" name="Text Box 66"/>
            <p:cNvSpPr txBox="1">
              <a:spLocks noChangeArrowheads="1"/>
            </p:cNvSpPr>
            <p:nvPr/>
          </p:nvSpPr>
          <p:spPr bwMode="auto">
            <a:xfrm>
              <a:off x="6150769" y="5887403"/>
              <a:ext cx="396716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solidFill>
                    <a:srgbClr val="A50021"/>
                  </a:solidFill>
                  <a:latin typeface="Arial" charset="0"/>
                  <a:sym typeface="Symbol" pitchFamily="18" charset="2"/>
                </a:rPr>
                <a:t></a:t>
              </a:r>
            </a:p>
          </p:txBody>
        </p:sp>
        <p:sp>
          <p:nvSpPr>
            <p:cNvPr id="2539587" name="Text Box 67"/>
            <p:cNvSpPr txBox="1">
              <a:spLocks noChangeArrowheads="1"/>
            </p:cNvSpPr>
            <p:nvPr/>
          </p:nvSpPr>
          <p:spPr bwMode="auto">
            <a:xfrm>
              <a:off x="5550693" y="6305789"/>
              <a:ext cx="1486304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latin typeface="Arial" charset="0"/>
                </a:rPr>
                <a:t>Iteration-2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777639" y="2797017"/>
            <a:ext cx="3057782" cy="3884265"/>
            <a:chOff x="7777639" y="2797017"/>
            <a:chExt cx="3057782" cy="3884265"/>
          </a:xfrm>
        </p:grpSpPr>
        <p:sp>
          <p:nvSpPr>
            <p:cNvPr id="2539588" name="Oval 68"/>
            <p:cNvSpPr>
              <a:spLocks noChangeArrowheads="1"/>
            </p:cNvSpPr>
            <p:nvPr/>
          </p:nvSpPr>
          <p:spPr bwMode="auto">
            <a:xfrm>
              <a:off x="9061132" y="3080385"/>
              <a:ext cx="120015" cy="12001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  <p:sp>
          <p:nvSpPr>
            <p:cNvPr id="2539589" name="Oval 69"/>
            <p:cNvSpPr>
              <a:spLocks noChangeArrowheads="1"/>
            </p:cNvSpPr>
            <p:nvPr/>
          </p:nvSpPr>
          <p:spPr bwMode="auto">
            <a:xfrm>
              <a:off x="9061132" y="3733800"/>
              <a:ext cx="120015" cy="12001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  <p:sp>
          <p:nvSpPr>
            <p:cNvPr id="2539590" name="Oval 70"/>
            <p:cNvSpPr>
              <a:spLocks noChangeArrowheads="1"/>
            </p:cNvSpPr>
            <p:nvPr/>
          </p:nvSpPr>
          <p:spPr bwMode="auto">
            <a:xfrm>
              <a:off x="10127932" y="3733800"/>
              <a:ext cx="120015" cy="12001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  <p:cxnSp>
          <p:nvCxnSpPr>
            <p:cNvPr id="8263" name="AutoShape 71"/>
            <p:cNvCxnSpPr>
              <a:cxnSpLocks noChangeShapeType="1"/>
              <a:endCxn id="2539588" idx="0"/>
            </p:cNvCxnSpPr>
            <p:nvPr/>
          </p:nvCxnSpPr>
          <p:spPr bwMode="auto">
            <a:xfrm>
              <a:off x="9114472" y="2867025"/>
              <a:ext cx="6668" cy="21336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64" name="AutoShape 72"/>
            <p:cNvCxnSpPr>
              <a:cxnSpLocks noChangeShapeType="1"/>
              <a:stCxn id="2539588" idx="4"/>
              <a:endCxn id="2539589" idx="0"/>
            </p:cNvCxnSpPr>
            <p:nvPr/>
          </p:nvCxnSpPr>
          <p:spPr bwMode="auto">
            <a:xfrm>
              <a:off x="9121140" y="3200400"/>
              <a:ext cx="0" cy="533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39593" name="Oval 73"/>
            <p:cNvSpPr>
              <a:spLocks noChangeArrowheads="1"/>
            </p:cNvSpPr>
            <p:nvPr/>
          </p:nvSpPr>
          <p:spPr bwMode="auto">
            <a:xfrm>
              <a:off x="9061132" y="4547235"/>
              <a:ext cx="120015" cy="12001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  <p:cxnSp>
          <p:nvCxnSpPr>
            <p:cNvPr id="8266" name="AutoShape 74"/>
            <p:cNvCxnSpPr>
              <a:cxnSpLocks noChangeShapeType="1"/>
              <a:stCxn id="2539589" idx="4"/>
              <a:endCxn id="2539593" idx="0"/>
            </p:cNvCxnSpPr>
            <p:nvPr/>
          </p:nvCxnSpPr>
          <p:spPr bwMode="auto">
            <a:xfrm>
              <a:off x="9121140" y="3853815"/>
              <a:ext cx="0" cy="69342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39595" name="Oval 75"/>
            <p:cNvSpPr>
              <a:spLocks noChangeArrowheads="1"/>
            </p:cNvSpPr>
            <p:nvPr/>
          </p:nvSpPr>
          <p:spPr bwMode="auto">
            <a:xfrm>
              <a:off x="9061132" y="5334000"/>
              <a:ext cx="120015" cy="12001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  <p:cxnSp>
          <p:nvCxnSpPr>
            <p:cNvPr id="8268" name="AutoShape 76"/>
            <p:cNvCxnSpPr>
              <a:cxnSpLocks noChangeShapeType="1"/>
              <a:stCxn id="2539593" idx="4"/>
              <a:endCxn id="2539595" idx="0"/>
            </p:cNvCxnSpPr>
            <p:nvPr/>
          </p:nvCxnSpPr>
          <p:spPr bwMode="auto">
            <a:xfrm>
              <a:off x="9121140" y="4667250"/>
              <a:ext cx="0" cy="6667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39597" name="Oval 77"/>
            <p:cNvSpPr>
              <a:spLocks noChangeArrowheads="1"/>
            </p:cNvSpPr>
            <p:nvPr/>
          </p:nvSpPr>
          <p:spPr bwMode="auto">
            <a:xfrm>
              <a:off x="9061132" y="5987415"/>
              <a:ext cx="120015" cy="12001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  <p:cxnSp>
          <p:nvCxnSpPr>
            <p:cNvPr id="8270" name="AutoShape 78"/>
            <p:cNvCxnSpPr>
              <a:cxnSpLocks noChangeShapeType="1"/>
              <a:stCxn id="2539595" idx="4"/>
              <a:endCxn id="2539597" idx="0"/>
            </p:cNvCxnSpPr>
            <p:nvPr/>
          </p:nvCxnSpPr>
          <p:spPr bwMode="auto">
            <a:xfrm>
              <a:off x="9121140" y="5454015"/>
              <a:ext cx="0" cy="533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71" name="AutoShape 79"/>
            <p:cNvCxnSpPr>
              <a:cxnSpLocks noChangeShapeType="1"/>
              <a:stCxn id="2539589" idx="6"/>
              <a:endCxn id="2539590" idx="2"/>
            </p:cNvCxnSpPr>
            <p:nvPr/>
          </p:nvCxnSpPr>
          <p:spPr bwMode="auto">
            <a:xfrm>
              <a:off x="9181147" y="3793808"/>
              <a:ext cx="94678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72" name="AutoShape 80"/>
            <p:cNvCxnSpPr>
              <a:cxnSpLocks noChangeShapeType="1"/>
              <a:stCxn id="2539595" idx="2"/>
              <a:endCxn id="2539589" idx="2"/>
            </p:cNvCxnSpPr>
            <p:nvPr/>
          </p:nvCxnSpPr>
          <p:spPr bwMode="auto">
            <a:xfrm rot="10800000" flipH="1">
              <a:off x="9061132" y="3793808"/>
              <a:ext cx="1667" cy="1600200"/>
            </a:xfrm>
            <a:prstGeom prst="curvedConnector3">
              <a:avLst>
                <a:gd name="adj1" fmla="val -4240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39601" name="Text Box 81"/>
            <p:cNvSpPr txBox="1">
              <a:spLocks noChangeArrowheads="1"/>
            </p:cNvSpPr>
            <p:nvPr/>
          </p:nvSpPr>
          <p:spPr bwMode="auto">
            <a:xfrm>
              <a:off x="8697753" y="2955371"/>
              <a:ext cx="389850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latin typeface="Arial Narrow" pitchFamily="34" charset="0"/>
                </a:rPr>
                <a:t>L1</a:t>
              </a:r>
            </a:p>
          </p:txBody>
        </p:sp>
        <p:sp>
          <p:nvSpPr>
            <p:cNvPr id="2539602" name="Text Box 82"/>
            <p:cNvSpPr txBox="1">
              <a:spLocks noChangeArrowheads="1"/>
            </p:cNvSpPr>
            <p:nvPr/>
          </p:nvSpPr>
          <p:spPr bwMode="auto">
            <a:xfrm>
              <a:off x="8711088" y="3435431"/>
              <a:ext cx="389850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latin typeface="Arial Narrow" pitchFamily="34" charset="0"/>
                </a:rPr>
                <a:t>L2</a:t>
              </a:r>
            </a:p>
          </p:txBody>
        </p:sp>
        <p:sp>
          <p:nvSpPr>
            <p:cNvPr id="2539603" name="Text Box 83"/>
            <p:cNvSpPr txBox="1">
              <a:spLocks noChangeArrowheads="1"/>
            </p:cNvSpPr>
            <p:nvPr/>
          </p:nvSpPr>
          <p:spPr bwMode="auto">
            <a:xfrm>
              <a:off x="8711088" y="4422221"/>
              <a:ext cx="389850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latin typeface="Arial Narrow" pitchFamily="34" charset="0"/>
                </a:rPr>
                <a:t>L3</a:t>
              </a:r>
            </a:p>
          </p:txBody>
        </p:sp>
        <p:sp>
          <p:nvSpPr>
            <p:cNvPr id="2539604" name="Text Box 84"/>
            <p:cNvSpPr txBox="1">
              <a:spLocks noChangeArrowheads="1"/>
            </p:cNvSpPr>
            <p:nvPr/>
          </p:nvSpPr>
          <p:spPr bwMode="auto">
            <a:xfrm>
              <a:off x="8724423" y="5329001"/>
              <a:ext cx="389850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latin typeface="Arial Narrow" pitchFamily="34" charset="0"/>
                </a:rPr>
                <a:t>L4</a:t>
              </a:r>
            </a:p>
          </p:txBody>
        </p:sp>
        <p:sp>
          <p:nvSpPr>
            <p:cNvPr id="2539605" name="Text Box 85"/>
            <p:cNvSpPr txBox="1">
              <a:spLocks noChangeArrowheads="1"/>
            </p:cNvSpPr>
            <p:nvPr/>
          </p:nvSpPr>
          <p:spPr bwMode="auto">
            <a:xfrm>
              <a:off x="8711088" y="5862401"/>
              <a:ext cx="389850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latin typeface="Arial Narrow" pitchFamily="34" charset="0"/>
                </a:rPr>
                <a:t>L5</a:t>
              </a:r>
            </a:p>
          </p:txBody>
        </p:sp>
        <p:sp>
          <p:nvSpPr>
            <p:cNvPr id="2539606" name="Text Box 86"/>
            <p:cNvSpPr txBox="1">
              <a:spLocks noChangeArrowheads="1"/>
            </p:cNvSpPr>
            <p:nvPr/>
          </p:nvSpPr>
          <p:spPr bwMode="auto">
            <a:xfrm>
              <a:off x="10217944" y="3608786"/>
              <a:ext cx="617477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latin typeface="Arial Narrow" pitchFamily="34" charset="0"/>
                </a:rPr>
                <a:t>Error</a:t>
              </a:r>
            </a:p>
          </p:txBody>
        </p:sp>
        <p:sp>
          <p:nvSpPr>
            <p:cNvPr id="2539607" name="Text Box 87"/>
            <p:cNvSpPr txBox="1">
              <a:spLocks noChangeArrowheads="1"/>
            </p:cNvSpPr>
            <p:nvPr/>
          </p:nvSpPr>
          <p:spPr bwMode="auto">
            <a:xfrm>
              <a:off x="8351044" y="3197066"/>
              <a:ext cx="570990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i=0;</a:t>
              </a:r>
            </a:p>
          </p:txBody>
        </p:sp>
        <p:sp>
          <p:nvSpPr>
            <p:cNvPr id="2539608" name="Text Box 88"/>
            <p:cNvSpPr txBox="1">
              <a:spLocks noChangeArrowheads="1"/>
            </p:cNvSpPr>
            <p:nvPr/>
          </p:nvSpPr>
          <p:spPr bwMode="auto">
            <a:xfrm>
              <a:off x="9337833" y="3743801"/>
              <a:ext cx="768159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[i&gt;10]</a:t>
              </a:r>
            </a:p>
          </p:txBody>
        </p:sp>
        <p:sp>
          <p:nvSpPr>
            <p:cNvPr id="2539609" name="Text Box 89"/>
            <p:cNvSpPr txBox="1">
              <a:spLocks noChangeArrowheads="1"/>
            </p:cNvSpPr>
            <p:nvPr/>
          </p:nvSpPr>
          <p:spPr bwMode="auto">
            <a:xfrm>
              <a:off x="9071133" y="4062175"/>
              <a:ext cx="787395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[i</a:t>
              </a: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  <a:sym typeface="Symbol" pitchFamily="18" charset="2"/>
                </a:rPr>
                <a:t></a:t>
              </a: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10]</a:t>
              </a:r>
            </a:p>
          </p:txBody>
        </p:sp>
        <p:sp>
          <p:nvSpPr>
            <p:cNvPr id="2539610" name="Text Box 90"/>
            <p:cNvSpPr txBox="1">
              <a:spLocks noChangeArrowheads="1"/>
            </p:cNvSpPr>
            <p:nvPr/>
          </p:nvSpPr>
          <p:spPr bwMode="auto">
            <a:xfrm>
              <a:off x="9084468" y="4730591"/>
              <a:ext cx="760144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i=i+2;</a:t>
              </a:r>
            </a:p>
          </p:txBody>
        </p:sp>
        <p:sp>
          <p:nvSpPr>
            <p:cNvPr id="2539611" name="Text Box 91"/>
            <p:cNvSpPr txBox="1">
              <a:spLocks noChangeArrowheads="1"/>
            </p:cNvSpPr>
            <p:nvPr/>
          </p:nvSpPr>
          <p:spPr bwMode="auto">
            <a:xfrm>
              <a:off x="7777639" y="4397216"/>
              <a:ext cx="644728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[i&lt;5]</a:t>
              </a:r>
            </a:p>
          </p:txBody>
        </p:sp>
        <p:sp>
          <p:nvSpPr>
            <p:cNvPr id="2539612" name="Text Box 92"/>
            <p:cNvSpPr txBox="1">
              <a:spLocks noChangeArrowheads="1"/>
            </p:cNvSpPr>
            <p:nvPr/>
          </p:nvSpPr>
          <p:spPr bwMode="auto">
            <a:xfrm>
              <a:off x="9084469" y="5489020"/>
              <a:ext cx="663964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[i</a:t>
              </a: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  <a:sym typeface="Symbol" pitchFamily="18" charset="2"/>
                </a:rPr>
                <a:t></a:t>
              </a: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5]</a:t>
              </a:r>
            </a:p>
          </p:txBody>
        </p:sp>
        <p:sp>
          <p:nvSpPr>
            <p:cNvPr id="2539613" name="Text Box 93"/>
            <p:cNvSpPr txBox="1">
              <a:spLocks noChangeArrowheads="1"/>
            </p:cNvSpPr>
            <p:nvPr/>
          </p:nvSpPr>
          <p:spPr bwMode="auto">
            <a:xfrm>
              <a:off x="9137808" y="2797017"/>
              <a:ext cx="447558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solidFill>
                    <a:srgbClr val="A50021"/>
                  </a:solidFill>
                  <a:latin typeface="Arial" charset="0"/>
                </a:rPr>
                <a:t>Int</a:t>
              </a:r>
            </a:p>
          </p:txBody>
        </p:sp>
        <p:sp>
          <p:nvSpPr>
            <p:cNvPr id="2539614" name="Text Box 94"/>
            <p:cNvSpPr txBox="1">
              <a:spLocks noChangeArrowheads="1"/>
            </p:cNvSpPr>
            <p:nvPr/>
          </p:nvSpPr>
          <p:spPr bwMode="auto">
            <a:xfrm>
              <a:off x="9124474" y="3437097"/>
              <a:ext cx="830677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solidFill>
                    <a:srgbClr val="A50021"/>
                  </a:solidFill>
                  <a:latin typeface="Arial" charset="0"/>
                </a:rPr>
                <a:t>{0,2,4}</a:t>
              </a:r>
            </a:p>
          </p:txBody>
        </p:sp>
        <p:sp>
          <p:nvSpPr>
            <p:cNvPr id="2539615" name="Text Box 95"/>
            <p:cNvSpPr txBox="1">
              <a:spLocks noChangeArrowheads="1"/>
            </p:cNvSpPr>
            <p:nvPr/>
          </p:nvSpPr>
          <p:spPr bwMode="auto">
            <a:xfrm>
              <a:off x="9137809" y="4410552"/>
              <a:ext cx="830677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solidFill>
                    <a:srgbClr val="A50021"/>
                  </a:solidFill>
                  <a:latin typeface="Arial" charset="0"/>
                </a:rPr>
                <a:t>{0,2,4}</a:t>
              </a:r>
            </a:p>
          </p:txBody>
        </p:sp>
        <p:sp>
          <p:nvSpPr>
            <p:cNvPr id="2539616" name="Text Box 96"/>
            <p:cNvSpPr txBox="1">
              <a:spLocks noChangeArrowheads="1"/>
            </p:cNvSpPr>
            <p:nvPr/>
          </p:nvSpPr>
          <p:spPr bwMode="auto">
            <a:xfrm>
              <a:off x="9151144" y="5197317"/>
              <a:ext cx="830677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solidFill>
                    <a:srgbClr val="A50021"/>
                  </a:solidFill>
                  <a:latin typeface="Arial" charset="0"/>
                </a:rPr>
                <a:t>{2,4,6}</a:t>
              </a:r>
            </a:p>
          </p:txBody>
        </p:sp>
        <p:sp>
          <p:nvSpPr>
            <p:cNvPr id="2539617" name="Text Box 97"/>
            <p:cNvSpPr txBox="1">
              <a:spLocks noChangeArrowheads="1"/>
            </p:cNvSpPr>
            <p:nvPr/>
          </p:nvSpPr>
          <p:spPr bwMode="auto">
            <a:xfrm>
              <a:off x="9137809" y="5847398"/>
              <a:ext cx="543401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solidFill>
                    <a:srgbClr val="A50021"/>
                  </a:solidFill>
                  <a:latin typeface="Arial" charset="0"/>
                  <a:sym typeface="Symbol" pitchFamily="18" charset="2"/>
                </a:rPr>
                <a:t>{6}</a:t>
              </a:r>
            </a:p>
          </p:txBody>
        </p:sp>
        <p:sp>
          <p:nvSpPr>
            <p:cNvPr id="2539618" name="Text Box 98"/>
            <p:cNvSpPr txBox="1">
              <a:spLocks noChangeArrowheads="1"/>
            </p:cNvSpPr>
            <p:nvPr/>
          </p:nvSpPr>
          <p:spPr bwMode="auto">
            <a:xfrm>
              <a:off x="8537733" y="6265784"/>
              <a:ext cx="1486304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latin typeface="Arial" charset="0"/>
                </a:rPr>
                <a:t>Iteration-3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3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975" y="1313760"/>
            <a:ext cx="4033481" cy="1853001"/>
          </a:xfrm>
          <a:custGeom>
            <a:avLst/>
            <a:gdLst/>
            <a:ahLst/>
            <a:cxnLst/>
            <a:rect l="l" t="t" r="r" b="b"/>
            <a:pathLst>
              <a:path w="1440180" h="720090">
                <a:moveTo>
                  <a:pt x="0" y="720001"/>
                </a:moveTo>
                <a:lnTo>
                  <a:pt x="0" y="0"/>
                </a:lnTo>
                <a:lnTo>
                  <a:pt x="1440014" y="0"/>
                </a:lnTo>
                <a:lnTo>
                  <a:pt x="1440014" y="720001"/>
                </a:lnTo>
                <a:lnTo>
                  <a:pt x="0" y="720001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3387" y="1314450"/>
            <a:ext cx="4591070" cy="1852312"/>
          </a:xfrm>
          <a:prstGeom prst="rect">
            <a:avLst/>
          </a:prstGeom>
        </p:spPr>
        <p:txBody>
          <a:bodyPr vert="horz" wrap="square" lIns="0" tIns="29601" rIns="0" bIns="0" rtlCol="0">
            <a:spAutoFit/>
          </a:bodyPr>
          <a:lstStyle/>
          <a:p>
            <a:pPr marL="1835292">
              <a:spcBef>
                <a:spcPts val="2539"/>
              </a:spcBef>
            </a:pPr>
            <a:r>
              <a:rPr spc="-12" dirty="0" smtClean="0">
                <a:latin typeface="Arial"/>
                <a:cs typeface="Arial"/>
              </a:rPr>
              <a:t>Predicates</a:t>
            </a:r>
            <a:endParaRPr dirty="0">
              <a:latin typeface="Arial"/>
              <a:cs typeface="Arial"/>
            </a:endParaRPr>
          </a:p>
          <a:p>
            <a:pPr marL="1037607" marR="294454">
              <a:lnSpc>
                <a:spcPct val="102600"/>
              </a:lnSpc>
              <a:spcBef>
                <a:spcPts val="1828"/>
              </a:spcBef>
              <a:tabLst>
                <a:tab pos="1760509" algn="l"/>
                <a:tab pos="2788771" algn="l"/>
              </a:tabLst>
            </a:pPr>
            <a:r>
              <a:rPr sz="2700" i="1" spc="-135" dirty="0">
                <a:latin typeface="Georgia"/>
                <a:cs typeface="Georgia"/>
              </a:rPr>
              <a:t>p</a:t>
            </a:r>
            <a:r>
              <a:rPr sz="2900" spc="-201" baseline="-10416" dirty="0">
                <a:latin typeface="Tahoma"/>
                <a:cs typeface="Tahoma"/>
              </a:rPr>
              <a:t>1	</a:t>
            </a:r>
            <a:r>
              <a:rPr sz="2700" spc="-86" dirty="0">
                <a:latin typeface="Lucida Sans Unicode"/>
                <a:cs typeface="Lucida Sans Unicode"/>
              </a:rPr>
              <a:t>⇐⇒	</a:t>
            </a:r>
            <a:r>
              <a:rPr sz="2700" i="1" spc="98" dirty="0">
                <a:latin typeface="Georgia"/>
                <a:cs typeface="Georgia"/>
              </a:rPr>
              <a:t>i </a:t>
            </a:r>
            <a:r>
              <a:rPr sz="2700" spc="258" dirty="0">
                <a:latin typeface="Garamond"/>
                <a:cs typeface="Garamond"/>
              </a:rPr>
              <a:t>= </a:t>
            </a:r>
            <a:r>
              <a:rPr sz="2700" spc="61" dirty="0">
                <a:latin typeface="Garamond"/>
                <a:cs typeface="Garamond"/>
              </a:rPr>
              <a:t>1  </a:t>
            </a:r>
            <a:r>
              <a:rPr sz="2700" i="1" spc="-135" dirty="0">
                <a:latin typeface="Georgia"/>
                <a:cs typeface="Georgia"/>
              </a:rPr>
              <a:t>p</a:t>
            </a:r>
            <a:r>
              <a:rPr sz="2900" spc="-201" baseline="-10416" dirty="0">
                <a:latin typeface="Tahoma"/>
                <a:cs typeface="Tahoma"/>
              </a:rPr>
              <a:t>2	</a:t>
            </a:r>
            <a:r>
              <a:rPr sz="2700" spc="-86" dirty="0">
                <a:latin typeface="Lucida Sans Unicode"/>
                <a:cs typeface="Lucida Sans Unicode"/>
              </a:rPr>
              <a:t>⇐⇒	</a:t>
            </a:r>
            <a:r>
              <a:rPr sz="2700" i="1" spc="98" dirty="0">
                <a:latin typeface="Georgia"/>
                <a:cs typeface="Georgia"/>
              </a:rPr>
              <a:t>i </a:t>
            </a:r>
            <a:r>
              <a:rPr sz="2700" spc="258" dirty="0">
                <a:latin typeface="Garamond"/>
                <a:cs typeface="Garamond"/>
              </a:rPr>
              <a:t>= </a:t>
            </a:r>
            <a:r>
              <a:rPr sz="2700" spc="61" dirty="0">
                <a:latin typeface="Garamond"/>
                <a:cs typeface="Garamond"/>
              </a:rPr>
              <a:t>2  </a:t>
            </a:r>
            <a:r>
              <a:rPr sz="2700" i="1" spc="-221" dirty="0">
                <a:latin typeface="Georgia"/>
                <a:cs typeface="Georgia"/>
              </a:rPr>
              <a:t>p</a:t>
            </a:r>
            <a:r>
              <a:rPr sz="2900" spc="-54" baseline="-10416" dirty="0">
                <a:latin typeface="Tahoma"/>
                <a:cs typeface="Tahoma"/>
              </a:rPr>
              <a:t>3</a:t>
            </a:r>
            <a:r>
              <a:rPr sz="2900" baseline="-10416" dirty="0">
                <a:latin typeface="Tahoma"/>
                <a:cs typeface="Tahoma"/>
              </a:rPr>
              <a:t>	</a:t>
            </a:r>
            <a:r>
              <a:rPr sz="2700" spc="-319" dirty="0">
                <a:latin typeface="Lucida Sans Unicode"/>
                <a:cs typeface="Lucida Sans Unicode"/>
              </a:rPr>
              <a:t>⇐</a:t>
            </a:r>
            <a:r>
              <a:rPr sz="2700" spc="123" dirty="0">
                <a:latin typeface="Lucida Sans Unicode"/>
                <a:cs typeface="Lucida Sans Unicode"/>
              </a:rPr>
              <a:t>⇒</a:t>
            </a:r>
            <a:r>
              <a:rPr sz="2700" dirty="0">
                <a:latin typeface="Lucida Sans Unicode"/>
                <a:cs typeface="Lucida Sans Unicode"/>
              </a:rPr>
              <a:t>	</a:t>
            </a:r>
            <a:r>
              <a:rPr sz="2700" spc="-221" dirty="0">
                <a:latin typeface="Arial"/>
                <a:cs typeface="Arial"/>
              </a:rPr>
              <a:t>even</a:t>
            </a:r>
            <a:r>
              <a:rPr sz="2700" spc="245" dirty="0">
                <a:latin typeface="Garamond"/>
                <a:cs typeface="Garamond"/>
              </a:rPr>
              <a:t>(</a:t>
            </a:r>
            <a:r>
              <a:rPr sz="2700" i="1" spc="98" dirty="0">
                <a:latin typeface="Georgia"/>
                <a:cs typeface="Georgia"/>
              </a:rPr>
              <a:t>i</a:t>
            </a:r>
            <a:r>
              <a:rPr sz="2700" spc="245" dirty="0">
                <a:latin typeface="Garamond"/>
                <a:cs typeface="Garamond"/>
              </a:rPr>
              <a:t>)</a:t>
            </a:r>
            <a:endParaRPr sz="2700" dirty="0">
              <a:latin typeface="Garamond"/>
              <a:cs typeface="Garamond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Enumeration Example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7202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975" y="1313760"/>
            <a:ext cx="4033481" cy="1853001"/>
          </a:xfrm>
          <a:custGeom>
            <a:avLst/>
            <a:gdLst/>
            <a:ahLst/>
            <a:cxnLst/>
            <a:rect l="l" t="t" r="r" b="b"/>
            <a:pathLst>
              <a:path w="1440180" h="720090">
                <a:moveTo>
                  <a:pt x="0" y="720001"/>
                </a:moveTo>
                <a:lnTo>
                  <a:pt x="0" y="0"/>
                </a:lnTo>
                <a:lnTo>
                  <a:pt x="1440014" y="0"/>
                </a:lnTo>
                <a:lnTo>
                  <a:pt x="1440014" y="720001"/>
                </a:lnTo>
                <a:lnTo>
                  <a:pt x="0" y="720001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3387" y="1314450"/>
            <a:ext cx="4591070" cy="1852312"/>
          </a:xfrm>
          <a:prstGeom prst="rect">
            <a:avLst/>
          </a:prstGeom>
        </p:spPr>
        <p:txBody>
          <a:bodyPr vert="horz" wrap="square" lIns="0" tIns="29601" rIns="0" bIns="0" rtlCol="0">
            <a:spAutoFit/>
          </a:bodyPr>
          <a:lstStyle/>
          <a:p>
            <a:pPr marL="1835292">
              <a:spcBef>
                <a:spcPts val="2539"/>
              </a:spcBef>
            </a:pPr>
            <a:r>
              <a:rPr spc="-12" dirty="0" smtClean="0">
                <a:latin typeface="Arial"/>
                <a:cs typeface="Arial"/>
              </a:rPr>
              <a:t>Predicates</a:t>
            </a:r>
            <a:endParaRPr dirty="0">
              <a:latin typeface="Arial"/>
              <a:cs typeface="Arial"/>
            </a:endParaRPr>
          </a:p>
          <a:p>
            <a:pPr marL="1037607" marR="294454">
              <a:lnSpc>
                <a:spcPct val="102600"/>
              </a:lnSpc>
              <a:spcBef>
                <a:spcPts val="1828"/>
              </a:spcBef>
              <a:tabLst>
                <a:tab pos="1760509" algn="l"/>
                <a:tab pos="2788771" algn="l"/>
              </a:tabLst>
            </a:pPr>
            <a:r>
              <a:rPr sz="2700" i="1" spc="-135" dirty="0">
                <a:latin typeface="Georgia"/>
                <a:cs typeface="Georgia"/>
              </a:rPr>
              <a:t>p</a:t>
            </a:r>
            <a:r>
              <a:rPr sz="2900" spc="-201" baseline="-10416" dirty="0">
                <a:latin typeface="Tahoma"/>
                <a:cs typeface="Tahoma"/>
              </a:rPr>
              <a:t>1	</a:t>
            </a:r>
            <a:r>
              <a:rPr sz="2700" spc="-86" dirty="0">
                <a:latin typeface="Lucida Sans Unicode"/>
                <a:cs typeface="Lucida Sans Unicode"/>
              </a:rPr>
              <a:t>⇐⇒	</a:t>
            </a:r>
            <a:r>
              <a:rPr sz="2700" i="1" spc="98" dirty="0">
                <a:latin typeface="Georgia"/>
                <a:cs typeface="Georgia"/>
              </a:rPr>
              <a:t>i </a:t>
            </a:r>
            <a:r>
              <a:rPr sz="2700" spc="258" dirty="0">
                <a:latin typeface="Garamond"/>
                <a:cs typeface="Garamond"/>
              </a:rPr>
              <a:t>= </a:t>
            </a:r>
            <a:r>
              <a:rPr sz="2700" spc="61" dirty="0">
                <a:latin typeface="Garamond"/>
                <a:cs typeface="Garamond"/>
              </a:rPr>
              <a:t>1  </a:t>
            </a:r>
            <a:r>
              <a:rPr sz="2700" i="1" spc="-135" dirty="0">
                <a:latin typeface="Georgia"/>
                <a:cs typeface="Georgia"/>
              </a:rPr>
              <a:t>p</a:t>
            </a:r>
            <a:r>
              <a:rPr sz="2900" spc="-201" baseline="-10416" dirty="0">
                <a:latin typeface="Tahoma"/>
                <a:cs typeface="Tahoma"/>
              </a:rPr>
              <a:t>2	</a:t>
            </a:r>
            <a:r>
              <a:rPr sz="2700" spc="-86" dirty="0">
                <a:latin typeface="Lucida Sans Unicode"/>
                <a:cs typeface="Lucida Sans Unicode"/>
              </a:rPr>
              <a:t>⇐⇒	</a:t>
            </a:r>
            <a:r>
              <a:rPr sz="2700" i="1" spc="98" dirty="0">
                <a:latin typeface="Georgia"/>
                <a:cs typeface="Georgia"/>
              </a:rPr>
              <a:t>i </a:t>
            </a:r>
            <a:r>
              <a:rPr sz="2700" spc="258" dirty="0">
                <a:latin typeface="Garamond"/>
                <a:cs typeface="Garamond"/>
              </a:rPr>
              <a:t>= </a:t>
            </a:r>
            <a:r>
              <a:rPr sz="2700" spc="61" dirty="0">
                <a:latin typeface="Garamond"/>
                <a:cs typeface="Garamond"/>
              </a:rPr>
              <a:t>2  </a:t>
            </a:r>
            <a:r>
              <a:rPr sz="2700" i="1" spc="-221" dirty="0">
                <a:latin typeface="Georgia"/>
                <a:cs typeface="Georgia"/>
              </a:rPr>
              <a:t>p</a:t>
            </a:r>
            <a:r>
              <a:rPr sz="2900" spc="-54" baseline="-10416" dirty="0">
                <a:latin typeface="Tahoma"/>
                <a:cs typeface="Tahoma"/>
              </a:rPr>
              <a:t>3</a:t>
            </a:r>
            <a:r>
              <a:rPr sz="2900" baseline="-10416" dirty="0">
                <a:latin typeface="Tahoma"/>
                <a:cs typeface="Tahoma"/>
              </a:rPr>
              <a:t>	</a:t>
            </a:r>
            <a:r>
              <a:rPr sz="2700" spc="-319" dirty="0">
                <a:latin typeface="Lucida Sans Unicode"/>
                <a:cs typeface="Lucida Sans Unicode"/>
              </a:rPr>
              <a:t>⇐</a:t>
            </a:r>
            <a:r>
              <a:rPr sz="2700" spc="123" dirty="0">
                <a:latin typeface="Lucida Sans Unicode"/>
                <a:cs typeface="Lucida Sans Unicode"/>
              </a:rPr>
              <a:t>⇒</a:t>
            </a:r>
            <a:r>
              <a:rPr sz="2700" dirty="0">
                <a:latin typeface="Lucida Sans Unicode"/>
                <a:cs typeface="Lucida Sans Unicode"/>
              </a:rPr>
              <a:t>	</a:t>
            </a:r>
            <a:r>
              <a:rPr sz="2700" spc="-221" dirty="0">
                <a:latin typeface="Arial"/>
                <a:cs typeface="Arial"/>
              </a:rPr>
              <a:t>even</a:t>
            </a:r>
            <a:r>
              <a:rPr sz="2700" spc="245" dirty="0">
                <a:latin typeface="Garamond"/>
                <a:cs typeface="Garamond"/>
              </a:rPr>
              <a:t>(</a:t>
            </a:r>
            <a:r>
              <a:rPr sz="2700" i="1" spc="98" dirty="0">
                <a:latin typeface="Georgia"/>
                <a:cs typeface="Georgia"/>
              </a:rPr>
              <a:t>i</a:t>
            </a:r>
            <a:r>
              <a:rPr sz="2700" spc="245" dirty="0">
                <a:latin typeface="Garamond"/>
                <a:cs typeface="Garamond"/>
              </a:rPr>
              <a:t>)</a:t>
            </a:r>
            <a:endParaRPr sz="2700" dirty="0">
              <a:latin typeface="Garamond"/>
              <a:cs typeface="Garamond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Enumeration Example</a:t>
            </a:r>
            <a:endParaRPr lang="en-US" dirty="0"/>
          </a:p>
        </p:txBody>
      </p:sp>
      <p:sp>
        <p:nvSpPr>
          <p:cNvPr id="6" name="object 5"/>
          <p:cNvSpPr txBox="1"/>
          <p:nvPr/>
        </p:nvSpPr>
        <p:spPr>
          <a:xfrm>
            <a:off x="6148354" y="1300941"/>
            <a:ext cx="1494484" cy="337667"/>
          </a:xfrm>
          <a:prstGeom prst="rect">
            <a:avLst/>
          </a:prstGeom>
        </p:spPr>
        <p:txBody>
          <a:bodyPr vert="horz" wrap="square" lIns="0" tIns="29601" rIns="0" bIns="0" rtlCol="0">
            <a:spAutoFit/>
          </a:bodyPr>
          <a:lstStyle/>
          <a:p>
            <a:pPr marL="31159">
              <a:spcBef>
                <a:spcPts val="233"/>
              </a:spcBef>
            </a:pPr>
            <a:r>
              <a:rPr spc="-12" dirty="0">
                <a:latin typeface="Arial"/>
                <a:cs typeface="Arial"/>
              </a:rPr>
              <a:t>Basic</a:t>
            </a:r>
            <a:r>
              <a:rPr spc="-110" dirty="0">
                <a:latin typeface="Arial"/>
                <a:cs typeface="Arial"/>
              </a:rPr>
              <a:t> </a:t>
            </a:r>
            <a:r>
              <a:rPr spc="-25" dirty="0">
                <a:latin typeface="Arial"/>
                <a:cs typeface="Arial"/>
              </a:rPr>
              <a:t>Block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5911282" y="1688288"/>
            <a:ext cx="1968345" cy="606540"/>
          </a:xfrm>
          <a:prstGeom prst="rect">
            <a:avLst/>
          </a:prstGeom>
          <a:solidFill>
            <a:srgbClr val="FDF3A6"/>
          </a:solidFill>
        </p:spPr>
        <p:txBody>
          <a:bodyPr vert="horz" wrap="square" lIns="0" tIns="219674" rIns="0" bIns="0" rtlCol="0">
            <a:spAutoFit/>
          </a:bodyPr>
          <a:lstStyle/>
          <a:p>
            <a:pPr marL="34275" algn="ctr">
              <a:spcBef>
                <a:spcPts val="1730"/>
              </a:spcBef>
            </a:pPr>
            <a:r>
              <a:rPr sz="2500" spc="-12" dirty="0">
                <a:latin typeface="Arial"/>
                <a:cs typeface="Arial"/>
              </a:rPr>
              <a:t>i</a:t>
            </a:r>
            <a:r>
              <a:rPr sz="2500" spc="-417" dirty="0">
                <a:latin typeface="Arial"/>
                <a:cs typeface="Arial"/>
              </a:rPr>
              <a:t> </a:t>
            </a:r>
            <a:r>
              <a:rPr sz="2500" spc="-12" dirty="0">
                <a:latin typeface="Arial"/>
                <a:cs typeface="Arial"/>
              </a:rPr>
              <a:t>++;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5812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975" y="1313760"/>
            <a:ext cx="4033481" cy="1853001"/>
          </a:xfrm>
          <a:custGeom>
            <a:avLst/>
            <a:gdLst/>
            <a:ahLst/>
            <a:cxnLst/>
            <a:rect l="l" t="t" r="r" b="b"/>
            <a:pathLst>
              <a:path w="1440180" h="720090">
                <a:moveTo>
                  <a:pt x="0" y="720001"/>
                </a:moveTo>
                <a:lnTo>
                  <a:pt x="0" y="0"/>
                </a:lnTo>
                <a:lnTo>
                  <a:pt x="1440014" y="0"/>
                </a:lnTo>
                <a:lnTo>
                  <a:pt x="1440014" y="720001"/>
                </a:lnTo>
                <a:lnTo>
                  <a:pt x="0" y="720001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3387" y="1314450"/>
            <a:ext cx="4591070" cy="1852312"/>
          </a:xfrm>
          <a:prstGeom prst="rect">
            <a:avLst/>
          </a:prstGeom>
        </p:spPr>
        <p:txBody>
          <a:bodyPr vert="horz" wrap="square" lIns="0" tIns="29601" rIns="0" bIns="0" rtlCol="0">
            <a:spAutoFit/>
          </a:bodyPr>
          <a:lstStyle/>
          <a:p>
            <a:pPr marL="1835292">
              <a:spcBef>
                <a:spcPts val="2539"/>
              </a:spcBef>
            </a:pPr>
            <a:r>
              <a:rPr spc="-12" dirty="0" smtClean="0">
                <a:latin typeface="Arial"/>
                <a:cs typeface="Arial"/>
              </a:rPr>
              <a:t>Predicates</a:t>
            </a:r>
            <a:endParaRPr dirty="0">
              <a:latin typeface="Arial"/>
              <a:cs typeface="Arial"/>
            </a:endParaRPr>
          </a:p>
          <a:p>
            <a:pPr marL="1037607" marR="294454">
              <a:lnSpc>
                <a:spcPct val="102600"/>
              </a:lnSpc>
              <a:spcBef>
                <a:spcPts val="1828"/>
              </a:spcBef>
              <a:tabLst>
                <a:tab pos="1760509" algn="l"/>
                <a:tab pos="2788771" algn="l"/>
              </a:tabLst>
            </a:pPr>
            <a:r>
              <a:rPr sz="2700" i="1" spc="-135" dirty="0">
                <a:latin typeface="Georgia"/>
                <a:cs typeface="Georgia"/>
              </a:rPr>
              <a:t>p</a:t>
            </a:r>
            <a:r>
              <a:rPr sz="2900" spc="-201" baseline="-10416" dirty="0">
                <a:latin typeface="Tahoma"/>
                <a:cs typeface="Tahoma"/>
              </a:rPr>
              <a:t>1	</a:t>
            </a:r>
            <a:r>
              <a:rPr sz="2700" spc="-86" dirty="0">
                <a:latin typeface="Lucida Sans Unicode"/>
                <a:cs typeface="Lucida Sans Unicode"/>
              </a:rPr>
              <a:t>⇐⇒	</a:t>
            </a:r>
            <a:r>
              <a:rPr sz="2700" i="1" spc="98" dirty="0">
                <a:latin typeface="Georgia"/>
                <a:cs typeface="Georgia"/>
              </a:rPr>
              <a:t>i </a:t>
            </a:r>
            <a:r>
              <a:rPr sz="2700" spc="258" dirty="0">
                <a:latin typeface="Garamond"/>
                <a:cs typeface="Garamond"/>
              </a:rPr>
              <a:t>= </a:t>
            </a:r>
            <a:r>
              <a:rPr sz="2700" spc="61" dirty="0">
                <a:latin typeface="Garamond"/>
                <a:cs typeface="Garamond"/>
              </a:rPr>
              <a:t>1  </a:t>
            </a:r>
            <a:r>
              <a:rPr sz="2700" i="1" spc="-135" dirty="0">
                <a:latin typeface="Georgia"/>
                <a:cs typeface="Georgia"/>
              </a:rPr>
              <a:t>p</a:t>
            </a:r>
            <a:r>
              <a:rPr sz="2900" spc="-201" baseline="-10416" dirty="0">
                <a:latin typeface="Tahoma"/>
                <a:cs typeface="Tahoma"/>
              </a:rPr>
              <a:t>2	</a:t>
            </a:r>
            <a:r>
              <a:rPr sz="2700" spc="-86" dirty="0">
                <a:latin typeface="Lucida Sans Unicode"/>
                <a:cs typeface="Lucida Sans Unicode"/>
              </a:rPr>
              <a:t>⇐⇒	</a:t>
            </a:r>
            <a:r>
              <a:rPr sz="2700" i="1" spc="98" dirty="0">
                <a:latin typeface="Georgia"/>
                <a:cs typeface="Georgia"/>
              </a:rPr>
              <a:t>i </a:t>
            </a:r>
            <a:r>
              <a:rPr sz="2700" spc="258" dirty="0">
                <a:latin typeface="Garamond"/>
                <a:cs typeface="Garamond"/>
              </a:rPr>
              <a:t>= </a:t>
            </a:r>
            <a:r>
              <a:rPr sz="2700" spc="61" dirty="0">
                <a:latin typeface="Garamond"/>
                <a:cs typeface="Garamond"/>
              </a:rPr>
              <a:t>2  </a:t>
            </a:r>
            <a:r>
              <a:rPr sz="2700" i="1" spc="-221" dirty="0">
                <a:latin typeface="Georgia"/>
                <a:cs typeface="Georgia"/>
              </a:rPr>
              <a:t>p</a:t>
            </a:r>
            <a:r>
              <a:rPr sz="2900" spc="-54" baseline="-10416" dirty="0">
                <a:latin typeface="Tahoma"/>
                <a:cs typeface="Tahoma"/>
              </a:rPr>
              <a:t>3</a:t>
            </a:r>
            <a:r>
              <a:rPr sz="2900" baseline="-10416" dirty="0">
                <a:latin typeface="Tahoma"/>
                <a:cs typeface="Tahoma"/>
              </a:rPr>
              <a:t>	</a:t>
            </a:r>
            <a:r>
              <a:rPr sz="2700" spc="-319" dirty="0">
                <a:latin typeface="Lucida Sans Unicode"/>
                <a:cs typeface="Lucida Sans Unicode"/>
              </a:rPr>
              <a:t>⇐</a:t>
            </a:r>
            <a:r>
              <a:rPr sz="2700" spc="123" dirty="0">
                <a:latin typeface="Lucida Sans Unicode"/>
                <a:cs typeface="Lucida Sans Unicode"/>
              </a:rPr>
              <a:t>⇒</a:t>
            </a:r>
            <a:r>
              <a:rPr sz="2700" dirty="0">
                <a:latin typeface="Lucida Sans Unicode"/>
                <a:cs typeface="Lucida Sans Unicode"/>
              </a:rPr>
              <a:t>	</a:t>
            </a:r>
            <a:r>
              <a:rPr sz="2700" spc="-221" dirty="0">
                <a:latin typeface="Arial"/>
                <a:cs typeface="Arial"/>
              </a:rPr>
              <a:t>even</a:t>
            </a:r>
            <a:r>
              <a:rPr sz="2700" spc="245" dirty="0">
                <a:latin typeface="Garamond"/>
                <a:cs typeface="Garamond"/>
              </a:rPr>
              <a:t>(</a:t>
            </a:r>
            <a:r>
              <a:rPr sz="2700" i="1" spc="98" dirty="0">
                <a:latin typeface="Georgia"/>
                <a:cs typeface="Georgia"/>
              </a:rPr>
              <a:t>i</a:t>
            </a:r>
            <a:r>
              <a:rPr sz="2700" spc="245" dirty="0">
                <a:latin typeface="Garamond"/>
                <a:cs typeface="Garamond"/>
              </a:rPr>
              <a:t>)</a:t>
            </a:r>
            <a:endParaRPr sz="2700" dirty="0">
              <a:latin typeface="Garamond"/>
              <a:cs typeface="Garamond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Enumeration Example</a:t>
            </a:r>
            <a:endParaRPr lang="en-US" dirty="0"/>
          </a:p>
        </p:txBody>
      </p:sp>
      <p:sp>
        <p:nvSpPr>
          <p:cNvPr id="6" name="object 5"/>
          <p:cNvSpPr txBox="1"/>
          <p:nvPr/>
        </p:nvSpPr>
        <p:spPr>
          <a:xfrm>
            <a:off x="6148354" y="1300941"/>
            <a:ext cx="1494484" cy="337667"/>
          </a:xfrm>
          <a:prstGeom prst="rect">
            <a:avLst/>
          </a:prstGeom>
        </p:spPr>
        <p:txBody>
          <a:bodyPr vert="horz" wrap="square" lIns="0" tIns="29601" rIns="0" bIns="0" rtlCol="0">
            <a:spAutoFit/>
          </a:bodyPr>
          <a:lstStyle/>
          <a:p>
            <a:pPr marL="31159">
              <a:spcBef>
                <a:spcPts val="233"/>
              </a:spcBef>
            </a:pPr>
            <a:r>
              <a:rPr spc="-12" dirty="0">
                <a:latin typeface="Arial"/>
                <a:cs typeface="Arial"/>
              </a:rPr>
              <a:t>Basic</a:t>
            </a:r>
            <a:r>
              <a:rPr spc="-110" dirty="0">
                <a:latin typeface="Arial"/>
                <a:cs typeface="Arial"/>
              </a:rPr>
              <a:t> </a:t>
            </a:r>
            <a:r>
              <a:rPr spc="-25" dirty="0">
                <a:latin typeface="Arial"/>
                <a:cs typeface="Arial"/>
              </a:rPr>
              <a:t>Block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5911282" y="1688288"/>
            <a:ext cx="1968345" cy="606540"/>
          </a:xfrm>
          <a:prstGeom prst="rect">
            <a:avLst/>
          </a:prstGeom>
          <a:solidFill>
            <a:srgbClr val="FDF3A6"/>
          </a:solidFill>
        </p:spPr>
        <p:txBody>
          <a:bodyPr vert="horz" wrap="square" lIns="0" tIns="219674" rIns="0" bIns="0" rtlCol="0">
            <a:spAutoFit/>
          </a:bodyPr>
          <a:lstStyle/>
          <a:p>
            <a:pPr marL="34275" algn="ctr">
              <a:spcBef>
                <a:spcPts val="1730"/>
              </a:spcBef>
            </a:pPr>
            <a:r>
              <a:rPr sz="2500" spc="-12" dirty="0">
                <a:latin typeface="Arial"/>
                <a:cs typeface="Arial"/>
              </a:rPr>
              <a:t>i</a:t>
            </a:r>
            <a:r>
              <a:rPr sz="2500" spc="-417" dirty="0">
                <a:latin typeface="Arial"/>
                <a:cs typeface="Arial"/>
              </a:rPr>
              <a:t> </a:t>
            </a:r>
            <a:r>
              <a:rPr sz="2500" spc="-12" dirty="0">
                <a:latin typeface="Arial"/>
                <a:cs typeface="Arial"/>
              </a:rPr>
              <a:t>++;</a:t>
            </a:r>
            <a:endParaRPr sz="2500">
              <a:latin typeface="Arial"/>
              <a:cs typeface="Arial"/>
            </a:endParaRPr>
          </a:p>
        </p:txBody>
      </p:sp>
      <p:sp>
        <p:nvSpPr>
          <p:cNvPr id="8" name="object 7"/>
          <p:cNvSpPr/>
          <p:nvPr/>
        </p:nvSpPr>
        <p:spPr>
          <a:xfrm>
            <a:off x="8523820" y="1941912"/>
            <a:ext cx="620353" cy="2578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/>
          <p:cNvSpPr txBox="1"/>
          <p:nvPr/>
        </p:nvSpPr>
        <p:spPr>
          <a:xfrm>
            <a:off x="10690752" y="1298563"/>
            <a:ext cx="241270" cy="337667"/>
          </a:xfrm>
          <a:prstGeom prst="rect">
            <a:avLst/>
          </a:prstGeom>
        </p:spPr>
        <p:txBody>
          <a:bodyPr vert="horz" wrap="square" lIns="0" tIns="29601" rIns="0" bIns="0" rtlCol="0">
            <a:spAutoFit/>
          </a:bodyPr>
          <a:lstStyle/>
          <a:p>
            <a:pPr marL="31159">
              <a:spcBef>
                <a:spcPts val="233"/>
              </a:spcBef>
            </a:pPr>
            <a:r>
              <a:rPr i="1" spc="12" dirty="0">
                <a:latin typeface="Bookman Old Style"/>
                <a:cs typeface="Bookman Old Style"/>
              </a:rPr>
              <a:t>T</a:t>
            </a:r>
            <a:endParaRPr dirty="0">
              <a:latin typeface="Bookman Old Style"/>
              <a:cs typeface="Bookman Old Style"/>
            </a:endParaRPr>
          </a:p>
        </p:txBody>
      </p:sp>
      <p:sp>
        <p:nvSpPr>
          <p:cNvPr id="10" name="object 9"/>
          <p:cNvSpPr txBox="1"/>
          <p:nvPr/>
        </p:nvSpPr>
        <p:spPr>
          <a:xfrm>
            <a:off x="9847521" y="1688288"/>
            <a:ext cx="1968345" cy="632598"/>
          </a:xfrm>
          <a:prstGeom prst="rect">
            <a:avLst/>
          </a:prstGeom>
          <a:solidFill>
            <a:srgbClr val="FCE94E"/>
          </a:solidFill>
        </p:spPr>
        <p:txBody>
          <a:bodyPr vert="horz" wrap="square" lIns="0" tIns="215000" rIns="0" bIns="0" rtlCol="0">
            <a:spAutoFit/>
          </a:bodyPr>
          <a:lstStyle/>
          <a:p>
            <a:pPr marL="202536">
              <a:spcBef>
                <a:spcPts val="1693"/>
              </a:spcBef>
            </a:pPr>
            <a:r>
              <a:rPr sz="2700" i="1" spc="25" dirty="0">
                <a:latin typeface="Georgia"/>
                <a:cs typeface="Georgia"/>
              </a:rPr>
              <a:t>i</a:t>
            </a:r>
            <a:r>
              <a:rPr sz="2900" spc="37" baseline="27777" dirty="0">
                <a:latin typeface="Lucida Sans Unicode"/>
                <a:cs typeface="Lucida Sans Unicode"/>
              </a:rPr>
              <a:t>j</a:t>
            </a:r>
            <a:r>
              <a:rPr sz="2900" spc="37" baseline="27777" dirty="0">
                <a:latin typeface="Lucida Sans Unicode"/>
                <a:cs typeface="Lucida Sans Unicode"/>
              </a:rPr>
              <a:t> </a:t>
            </a:r>
            <a:r>
              <a:rPr sz="2700" spc="258" dirty="0">
                <a:latin typeface="Garamond"/>
                <a:cs typeface="Garamond"/>
              </a:rPr>
              <a:t>= </a:t>
            </a:r>
            <a:r>
              <a:rPr sz="2700" i="1" spc="98" dirty="0">
                <a:latin typeface="Georgia"/>
                <a:cs typeface="Georgia"/>
              </a:rPr>
              <a:t>i </a:t>
            </a:r>
            <a:r>
              <a:rPr sz="2700" spc="258" dirty="0">
                <a:latin typeface="Garamond"/>
                <a:cs typeface="Garamond"/>
              </a:rPr>
              <a:t>+</a:t>
            </a:r>
            <a:r>
              <a:rPr sz="2700" spc="-393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1</a:t>
            </a:r>
            <a:endParaRPr sz="2700" dirty="0">
              <a:latin typeface="Garamond"/>
              <a:cs typeface="Garamond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884" y="3242962"/>
            <a:ext cx="5375706" cy="395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987" y="4391025"/>
            <a:ext cx="15335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787" y="3657600"/>
            <a:ext cx="4905375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9989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975" y="1313760"/>
            <a:ext cx="4033481" cy="1853001"/>
          </a:xfrm>
          <a:custGeom>
            <a:avLst/>
            <a:gdLst/>
            <a:ahLst/>
            <a:cxnLst/>
            <a:rect l="l" t="t" r="r" b="b"/>
            <a:pathLst>
              <a:path w="1440180" h="720090">
                <a:moveTo>
                  <a:pt x="0" y="720001"/>
                </a:moveTo>
                <a:lnTo>
                  <a:pt x="0" y="0"/>
                </a:lnTo>
                <a:lnTo>
                  <a:pt x="1440014" y="0"/>
                </a:lnTo>
                <a:lnTo>
                  <a:pt x="1440014" y="720001"/>
                </a:lnTo>
                <a:lnTo>
                  <a:pt x="0" y="720001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3387" y="1314450"/>
            <a:ext cx="4591070" cy="1852312"/>
          </a:xfrm>
          <a:prstGeom prst="rect">
            <a:avLst/>
          </a:prstGeom>
        </p:spPr>
        <p:txBody>
          <a:bodyPr vert="horz" wrap="square" lIns="0" tIns="29601" rIns="0" bIns="0" rtlCol="0">
            <a:spAutoFit/>
          </a:bodyPr>
          <a:lstStyle/>
          <a:p>
            <a:pPr marL="1835292">
              <a:spcBef>
                <a:spcPts val="2539"/>
              </a:spcBef>
            </a:pPr>
            <a:r>
              <a:rPr spc="-12" dirty="0" smtClean="0">
                <a:latin typeface="Arial"/>
                <a:cs typeface="Arial"/>
              </a:rPr>
              <a:t>Predicates</a:t>
            </a:r>
            <a:endParaRPr dirty="0">
              <a:latin typeface="Arial"/>
              <a:cs typeface="Arial"/>
            </a:endParaRPr>
          </a:p>
          <a:p>
            <a:pPr marL="1037607" marR="294454">
              <a:lnSpc>
                <a:spcPct val="102600"/>
              </a:lnSpc>
              <a:spcBef>
                <a:spcPts val="1828"/>
              </a:spcBef>
              <a:tabLst>
                <a:tab pos="1760509" algn="l"/>
                <a:tab pos="2788771" algn="l"/>
              </a:tabLst>
            </a:pPr>
            <a:r>
              <a:rPr sz="2700" i="1" spc="-135" dirty="0">
                <a:latin typeface="Georgia"/>
                <a:cs typeface="Georgia"/>
              </a:rPr>
              <a:t>p</a:t>
            </a:r>
            <a:r>
              <a:rPr sz="2900" spc="-201" baseline="-10416" dirty="0">
                <a:latin typeface="Tahoma"/>
                <a:cs typeface="Tahoma"/>
              </a:rPr>
              <a:t>1	</a:t>
            </a:r>
            <a:r>
              <a:rPr sz="2700" spc="-86" dirty="0">
                <a:latin typeface="Lucida Sans Unicode"/>
                <a:cs typeface="Lucida Sans Unicode"/>
              </a:rPr>
              <a:t>⇐⇒	</a:t>
            </a:r>
            <a:r>
              <a:rPr sz="2700" i="1" spc="98" dirty="0">
                <a:latin typeface="Georgia"/>
                <a:cs typeface="Georgia"/>
              </a:rPr>
              <a:t>i </a:t>
            </a:r>
            <a:r>
              <a:rPr sz="2700" spc="258" dirty="0">
                <a:latin typeface="Garamond"/>
                <a:cs typeface="Garamond"/>
              </a:rPr>
              <a:t>= </a:t>
            </a:r>
            <a:r>
              <a:rPr sz="2700" spc="61" dirty="0">
                <a:latin typeface="Garamond"/>
                <a:cs typeface="Garamond"/>
              </a:rPr>
              <a:t>1  </a:t>
            </a:r>
            <a:r>
              <a:rPr sz="2700" i="1" spc="-135" dirty="0">
                <a:latin typeface="Georgia"/>
                <a:cs typeface="Georgia"/>
              </a:rPr>
              <a:t>p</a:t>
            </a:r>
            <a:r>
              <a:rPr sz="2900" spc="-201" baseline="-10416" dirty="0">
                <a:latin typeface="Tahoma"/>
                <a:cs typeface="Tahoma"/>
              </a:rPr>
              <a:t>2	</a:t>
            </a:r>
            <a:r>
              <a:rPr sz="2700" spc="-86" dirty="0">
                <a:latin typeface="Lucida Sans Unicode"/>
                <a:cs typeface="Lucida Sans Unicode"/>
              </a:rPr>
              <a:t>⇐⇒	</a:t>
            </a:r>
            <a:r>
              <a:rPr sz="2700" i="1" spc="98" dirty="0">
                <a:latin typeface="Georgia"/>
                <a:cs typeface="Georgia"/>
              </a:rPr>
              <a:t>i </a:t>
            </a:r>
            <a:r>
              <a:rPr sz="2700" spc="258" dirty="0">
                <a:latin typeface="Garamond"/>
                <a:cs typeface="Garamond"/>
              </a:rPr>
              <a:t>= </a:t>
            </a:r>
            <a:r>
              <a:rPr sz="2700" spc="61" dirty="0">
                <a:latin typeface="Garamond"/>
                <a:cs typeface="Garamond"/>
              </a:rPr>
              <a:t>2  </a:t>
            </a:r>
            <a:r>
              <a:rPr sz="2700" i="1" spc="-221" dirty="0">
                <a:latin typeface="Georgia"/>
                <a:cs typeface="Georgia"/>
              </a:rPr>
              <a:t>p</a:t>
            </a:r>
            <a:r>
              <a:rPr sz="2900" spc="-54" baseline="-10416" dirty="0">
                <a:latin typeface="Tahoma"/>
                <a:cs typeface="Tahoma"/>
              </a:rPr>
              <a:t>3</a:t>
            </a:r>
            <a:r>
              <a:rPr sz="2900" baseline="-10416" dirty="0">
                <a:latin typeface="Tahoma"/>
                <a:cs typeface="Tahoma"/>
              </a:rPr>
              <a:t>	</a:t>
            </a:r>
            <a:r>
              <a:rPr sz="2700" spc="-319" dirty="0">
                <a:latin typeface="Lucida Sans Unicode"/>
                <a:cs typeface="Lucida Sans Unicode"/>
              </a:rPr>
              <a:t>⇐</a:t>
            </a:r>
            <a:r>
              <a:rPr sz="2700" spc="123" dirty="0">
                <a:latin typeface="Lucida Sans Unicode"/>
                <a:cs typeface="Lucida Sans Unicode"/>
              </a:rPr>
              <a:t>⇒</a:t>
            </a:r>
            <a:r>
              <a:rPr sz="2700" dirty="0">
                <a:latin typeface="Lucida Sans Unicode"/>
                <a:cs typeface="Lucida Sans Unicode"/>
              </a:rPr>
              <a:t>	</a:t>
            </a:r>
            <a:r>
              <a:rPr sz="2700" spc="-221" dirty="0">
                <a:latin typeface="Arial"/>
                <a:cs typeface="Arial"/>
              </a:rPr>
              <a:t>even</a:t>
            </a:r>
            <a:r>
              <a:rPr sz="2700" spc="245" dirty="0">
                <a:latin typeface="Garamond"/>
                <a:cs typeface="Garamond"/>
              </a:rPr>
              <a:t>(</a:t>
            </a:r>
            <a:r>
              <a:rPr sz="2700" i="1" spc="98" dirty="0">
                <a:latin typeface="Georgia"/>
                <a:cs typeface="Georgia"/>
              </a:rPr>
              <a:t>i</a:t>
            </a:r>
            <a:r>
              <a:rPr sz="2700" spc="245" dirty="0">
                <a:latin typeface="Garamond"/>
                <a:cs typeface="Garamond"/>
              </a:rPr>
              <a:t>)</a:t>
            </a:r>
            <a:endParaRPr sz="2700" dirty="0">
              <a:latin typeface="Garamond"/>
              <a:cs typeface="Garamond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Enumeration Example</a:t>
            </a:r>
            <a:endParaRPr lang="en-US" dirty="0"/>
          </a:p>
        </p:txBody>
      </p:sp>
      <p:sp>
        <p:nvSpPr>
          <p:cNvPr id="6" name="object 5"/>
          <p:cNvSpPr txBox="1"/>
          <p:nvPr/>
        </p:nvSpPr>
        <p:spPr>
          <a:xfrm>
            <a:off x="6148354" y="1300941"/>
            <a:ext cx="1494484" cy="337667"/>
          </a:xfrm>
          <a:prstGeom prst="rect">
            <a:avLst/>
          </a:prstGeom>
        </p:spPr>
        <p:txBody>
          <a:bodyPr vert="horz" wrap="square" lIns="0" tIns="29601" rIns="0" bIns="0" rtlCol="0">
            <a:spAutoFit/>
          </a:bodyPr>
          <a:lstStyle/>
          <a:p>
            <a:pPr marL="31159">
              <a:spcBef>
                <a:spcPts val="233"/>
              </a:spcBef>
            </a:pPr>
            <a:r>
              <a:rPr spc="-12" dirty="0">
                <a:latin typeface="Arial"/>
                <a:cs typeface="Arial"/>
              </a:rPr>
              <a:t>Basic</a:t>
            </a:r>
            <a:r>
              <a:rPr spc="-110" dirty="0">
                <a:latin typeface="Arial"/>
                <a:cs typeface="Arial"/>
              </a:rPr>
              <a:t> </a:t>
            </a:r>
            <a:r>
              <a:rPr spc="-25" dirty="0">
                <a:latin typeface="Arial"/>
                <a:cs typeface="Arial"/>
              </a:rPr>
              <a:t>Block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5911282" y="1688288"/>
            <a:ext cx="1968345" cy="606540"/>
          </a:xfrm>
          <a:prstGeom prst="rect">
            <a:avLst/>
          </a:prstGeom>
          <a:solidFill>
            <a:srgbClr val="FDF3A6"/>
          </a:solidFill>
        </p:spPr>
        <p:txBody>
          <a:bodyPr vert="horz" wrap="square" lIns="0" tIns="219674" rIns="0" bIns="0" rtlCol="0">
            <a:spAutoFit/>
          </a:bodyPr>
          <a:lstStyle/>
          <a:p>
            <a:pPr marL="34275" algn="ctr">
              <a:spcBef>
                <a:spcPts val="1730"/>
              </a:spcBef>
            </a:pPr>
            <a:r>
              <a:rPr sz="2500" spc="-12" dirty="0">
                <a:latin typeface="Arial"/>
                <a:cs typeface="Arial"/>
              </a:rPr>
              <a:t>i</a:t>
            </a:r>
            <a:r>
              <a:rPr sz="2500" spc="-417" dirty="0">
                <a:latin typeface="Arial"/>
                <a:cs typeface="Arial"/>
              </a:rPr>
              <a:t> </a:t>
            </a:r>
            <a:r>
              <a:rPr sz="2500" spc="-12" dirty="0">
                <a:latin typeface="Arial"/>
                <a:cs typeface="Arial"/>
              </a:rPr>
              <a:t>++;</a:t>
            </a:r>
            <a:endParaRPr sz="2500">
              <a:latin typeface="Arial"/>
              <a:cs typeface="Arial"/>
            </a:endParaRPr>
          </a:p>
        </p:txBody>
      </p:sp>
      <p:sp>
        <p:nvSpPr>
          <p:cNvPr id="8" name="object 7"/>
          <p:cNvSpPr/>
          <p:nvPr/>
        </p:nvSpPr>
        <p:spPr>
          <a:xfrm>
            <a:off x="8523820" y="1941912"/>
            <a:ext cx="620353" cy="2578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/>
          <p:cNvSpPr txBox="1"/>
          <p:nvPr/>
        </p:nvSpPr>
        <p:spPr>
          <a:xfrm>
            <a:off x="10690752" y="1298563"/>
            <a:ext cx="241270" cy="337667"/>
          </a:xfrm>
          <a:prstGeom prst="rect">
            <a:avLst/>
          </a:prstGeom>
        </p:spPr>
        <p:txBody>
          <a:bodyPr vert="horz" wrap="square" lIns="0" tIns="29601" rIns="0" bIns="0" rtlCol="0">
            <a:spAutoFit/>
          </a:bodyPr>
          <a:lstStyle/>
          <a:p>
            <a:pPr marL="31159">
              <a:spcBef>
                <a:spcPts val="233"/>
              </a:spcBef>
            </a:pPr>
            <a:r>
              <a:rPr i="1" spc="12" dirty="0">
                <a:latin typeface="Bookman Old Style"/>
                <a:cs typeface="Bookman Old Style"/>
              </a:rPr>
              <a:t>T</a:t>
            </a:r>
            <a:endParaRPr dirty="0">
              <a:latin typeface="Bookman Old Style"/>
              <a:cs typeface="Bookman Old Style"/>
            </a:endParaRPr>
          </a:p>
        </p:txBody>
      </p:sp>
      <p:sp>
        <p:nvSpPr>
          <p:cNvPr id="10" name="object 9"/>
          <p:cNvSpPr txBox="1"/>
          <p:nvPr/>
        </p:nvSpPr>
        <p:spPr>
          <a:xfrm>
            <a:off x="9847521" y="1688288"/>
            <a:ext cx="1968345" cy="632598"/>
          </a:xfrm>
          <a:prstGeom prst="rect">
            <a:avLst/>
          </a:prstGeom>
          <a:solidFill>
            <a:srgbClr val="FCE94E"/>
          </a:solidFill>
        </p:spPr>
        <p:txBody>
          <a:bodyPr vert="horz" wrap="square" lIns="0" tIns="215000" rIns="0" bIns="0" rtlCol="0">
            <a:spAutoFit/>
          </a:bodyPr>
          <a:lstStyle/>
          <a:p>
            <a:pPr marL="202536">
              <a:spcBef>
                <a:spcPts val="1693"/>
              </a:spcBef>
            </a:pPr>
            <a:r>
              <a:rPr sz="2700" i="1" spc="25" dirty="0">
                <a:latin typeface="Georgia"/>
                <a:cs typeface="Georgia"/>
              </a:rPr>
              <a:t>i</a:t>
            </a:r>
            <a:r>
              <a:rPr sz="2900" spc="37" baseline="27777" dirty="0">
                <a:latin typeface="Lucida Sans Unicode"/>
                <a:cs typeface="Lucida Sans Unicode"/>
              </a:rPr>
              <a:t>j</a:t>
            </a:r>
            <a:r>
              <a:rPr sz="2900" spc="37" baseline="27777" dirty="0">
                <a:latin typeface="Lucida Sans Unicode"/>
                <a:cs typeface="Lucida Sans Unicode"/>
              </a:rPr>
              <a:t> </a:t>
            </a:r>
            <a:r>
              <a:rPr sz="2700" spc="258" dirty="0">
                <a:latin typeface="Garamond"/>
                <a:cs typeface="Garamond"/>
              </a:rPr>
              <a:t>= </a:t>
            </a:r>
            <a:r>
              <a:rPr sz="2700" i="1" spc="98" dirty="0">
                <a:latin typeface="Georgia"/>
                <a:cs typeface="Georgia"/>
              </a:rPr>
              <a:t>i </a:t>
            </a:r>
            <a:r>
              <a:rPr sz="2700" spc="258" dirty="0">
                <a:latin typeface="Garamond"/>
                <a:cs typeface="Garamond"/>
              </a:rPr>
              <a:t>+</a:t>
            </a:r>
            <a:r>
              <a:rPr sz="2700" spc="-393" dirty="0">
                <a:latin typeface="Garamond"/>
                <a:cs typeface="Garamond"/>
              </a:rPr>
              <a:t> </a:t>
            </a:r>
            <a:r>
              <a:rPr sz="2700" spc="61" dirty="0">
                <a:latin typeface="Garamond"/>
                <a:cs typeface="Garamond"/>
              </a:rPr>
              <a:t>1</a:t>
            </a:r>
            <a:endParaRPr sz="2700" dirty="0">
              <a:latin typeface="Garamond"/>
              <a:cs typeface="Garamond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884" y="3242962"/>
            <a:ext cx="5375706" cy="395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787" y="3657600"/>
            <a:ext cx="4905375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87" y="4133850"/>
            <a:ext cx="1524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2518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387" y="118208"/>
            <a:ext cx="11353800" cy="660832"/>
          </a:xfrm>
          <a:prstGeom prst="rect">
            <a:avLst/>
          </a:prstGeom>
        </p:spPr>
        <p:txBody>
          <a:bodyPr vert="horz" wrap="square" lIns="0" tIns="29601" rIns="0" bIns="0" rtlCol="0">
            <a:spAutoFit/>
          </a:bodyPr>
          <a:lstStyle/>
          <a:p>
            <a:pPr marL="31159">
              <a:spcBef>
                <a:spcPts val="233"/>
              </a:spcBef>
            </a:pPr>
            <a:r>
              <a:rPr spc="-12" dirty="0"/>
              <a:t>Predicate</a:t>
            </a:r>
            <a:r>
              <a:rPr spc="-135" dirty="0"/>
              <a:t> </a:t>
            </a:r>
            <a:r>
              <a:rPr spc="-12" dirty="0"/>
              <a:t>Images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1024" y="1390682"/>
            <a:ext cx="10122918" cy="4478335"/>
          </a:xfrm>
          <a:prstGeom prst="rect">
            <a:avLst/>
          </a:prstGeom>
        </p:spPr>
        <p:txBody>
          <a:bodyPr vert="horz" wrap="square" lIns="0" tIns="17138" rIns="0" bIns="0" rtlCol="0">
            <a:spAutoFit/>
          </a:bodyPr>
          <a:lstStyle/>
          <a:p>
            <a:pPr marL="488359" marR="12464" indent="-457200">
              <a:lnSpc>
                <a:spcPct val="102600"/>
              </a:lnSpc>
              <a:spcBef>
                <a:spcPts val="135"/>
              </a:spcBef>
              <a:buClr>
                <a:srgbClr val="A40000"/>
              </a:buClr>
              <a:buFont typeface="Wingdings" pitchFamily="2" charset="2"/>
              <a:buChar char="q"/>
              <a:tabLst>
                <a:tab pos="431558" algn="l"/>
              </a:tabLst>
            </a:pPr>
            <a:r>
              <a:rPr sz="2400" b="1" spc="-12" dirty="0">
                <a:latin typeface="Arial Narrow" pitchFamily="34" charset="0"/>
                <a:cs typeface="Arial"/>
              </a:rPr>
              <a:t>Computing the minimal </a:t>
            </a:r>
            <a:r>
              <a:rPr sz="2400" b="1" spc="-25" dirty="0">
                <a:latin typeface="Arial Narrow" pitchFamily="34" charset="0"/>
                <a:cs typeface="Arial"/>
              </a:rPr>
              <a:t>existential abstraction </a:t>
            </a:r>
            <a:r>
              <a:rPr sz="2400" b="1" spc="-12" dirty="0">
                <a:latin typeface="Arial Narrow" pitchFamily="34" charset="0"/>
                <a:cs typeface="Arial"/>
              </a:rPr>
              <a:t>can </a:t>
            </a:r>
            <a:r>
              <a:rPr sz="2400" b="1" spc="-25" dirty="0">
                <a:latin typeface="Arial Narrow" pitchFamily="34" charset="0"/>
                <a:cs typeface="Arial"/>
              </a:rPr>
              <a:t>be </a:t>
            </a:r>
            <a:r>
              <a:rPr sz="2400" b="1" spc="-61" dirty="0">
                <a:latin typeface="Arial Narrow" pitchFamily="34" charset="0"/>
                <a:cs typeface="Arial"/>
              </a:rPr>
              <a:t>way  </a:t>
            </a:r>
            <a:r>
              <a:rPr sz="2400" b="1" spc="-12" dirty="0">
                <a:latin typeface="Arial Narrow" pitchFamily="34" charset="0"/>
                <a:cs typeface="Arial"/>
              </a:rPr>
              <a:t>too</a:t>
            </a:r>
            <a:r>
              <a:rPr sz="2400" b="1" spc="-25" dirty="0">
                <a:latin typeface="Arial Narrow" pitchFamily="34" charset="0"/>
                <a:cs typeface="Arial"/>
              </a:rPr>
              <a:t> slow</a:t>
            </a:r>
            <a:endParaRPr sz="2400" b="1" dirty="0">
              <a:latin typeface="Arial Narrow" pitchFamily="34" charset="0"/>
              <a:cs typeface="Arial"/>
            </a:endParaRPr>
          </a:p>
          <a:p>
            <a:pPr marL="571500" indent="-571500">
              <a:lnSpc>
                <a:spcPct val="100000"/>
              </a:lnSpc>
              <a:buFont typeface="Wingdings" pitchFamily="2" charset="2"/>
              <a:buChar char="q"/>
            </a:pPr>
            <a:endParaRPr sz="2400" b="1" dirty="0">
              <a:latin typeface="Arial Narrow" pitchFamily="34" charset="0"/>
              <a:cs typeface="Times New Roman"/>
            </a:endParaRPr>
          </a:p>
          <a:p>
            <a:pPr marL="524193" indent="-457200">
              <a:buFont typeface="Wingdings" pitchFamily="2" charset="2"/>
              <a:buChar char="q"/>
            </a:pPr>
            <a:r>
              <a:rPr sz="2400" b="1" spc="-25" dirty="0" smtClean="0">
                <a:latin typeface="Arial Narrow" pitchFamily="34" charset="0"/>
                <a:cs typeface="Arial"/>
              </a:rPr>
              <a:t>Use </a:t>
            </a:r>
            <a:r>
              <a:rPr sz="2400" b="1" spc="-25" dirty="0">
                <a:latin typeface="Arial Narrow" pitchFamily="34" charset="0"/>
                <a:cs typeface="Arial"/>
              </a:rPr>
              <a:t>an over-approximation</a:t>
            </a:r>
            <a:r>
              <a:rPr sz="2400" b="1" spc="-233" dirty="0">
                <a:latin typeface="Arial Narrow" pitchFamily="34" charset="0"/>
                <a:cs typeface="Arial"/>
              </a:rPr>
              <a:t> </a:t>
            </a:r>
            <a:r>
              <a:rPr sz="2400" b="1" spc="-12" dirty="0">
                <a:latin typeface="Arial Narrow" pitchFamily="34" charset="0"/>
                <a:cs typeface="Arial"/>
              </a:rPr>
              <a:t>instead</a:t>
            </a:r>
            <a:endParaRPr sz="2400" b="1" dirty="0">
              <a:latin typeface="Arial Narrow" pitchFamily="34" charset="0"/>
              <a:cs typeface="Arial"/>
            </a:endParaRPr>
          </a:p>
          <a:p>
            <a:pPr marL="1020618" indent="-342900">
              <a:lnSpc>
                <a:spcPts val="2944"/>
              </a:lnSpc>
              <a:spcBef>
                <a:spcPts val="429"/>
              </a:spcBef>
              <a:buFont typeface="Wingdings" pitchFamily="2" charset="2"/>
              <a:buChar char="q"/>
            </a:pPr>
            <a:r>
              <a:rPr sz="2400" b="1" spc="-25" dirty="0" smtClean="0">
                <a:latin typeface="Arial Narrow" pitchFamily="34" charset="0"/>
                <a:cs typeface="Arial"/>
              </a:rPr>
              <a:t>Fast(</a:t>
            </a:r>
            <a:r>
              <a:rPr sz="2400" b="1" spc="-25" dirty="0" err="1" smtClean="0">
                <a:latin typeface="Arial Narrow" pitchFamily="34" charset="0"/>
                <a:cs typeface="Arial"/>
              </a:rPr>
              <a:t>er</a:t>
            </a:r>
            <a:r>
              <a:rPr sz="2400" b="1" spc="-25" dirty="0">
                <a:latin typeface="Arial Narrow" pitchFamily="34" charset="0"/>
                <a:cs typeface="Arial"/>
              </a:rPr>
              <a:t>) </a:t>
            </a:r>
            <a:r>
              <a:rPr sz="2400" b="1" spc="-12" dirty="0">
                <a:latin typeface="Arial Narrow" pitchFamily="34" charset="0"/>
                <a:cs typeface="Arial"/>
              </a:rPr>
              <a:t>to</a:t>
            </a:r>
            <a:r>
              <a:rPr sz="2400" b="1" spc="135" dirty="0">
                <a:latin typeface="Arial Narrow" pitchFamily="34" charset="0"/>
                <a:cs typeface="Arial"/>
              </a:rPr>
              <a:t> </a:t>
            </a:r>
            <a:r>
              <a:rPr sz="2400" b="1" spc="-12" dirty="0" smtClean="0">
                <a:latin typeface="Arial Narrow" pitchFamily="34" charset="0"/>
                <a:cs typeface="Arial"/>
              </a:rPr>
              <a:t>compute</a:t>
            </a:r>
            <a:endParaRPr sz="2400" b="1" dirty="0" smtClean="0">
              <a:latin typeface="Arial Narrow" pitchFamily="34" charset="0"/>
              <a:cs typeface="Arial"/>
            </a:endParaRPr>
          </a:p>
          <a:p>
            <a:pPr marL="1073589" indent="-342900">
              <a:lnSpc>
                <a:spcPts val="2944"/>
              </a:lnSpc>
              <a:buClr>
                <a:srgbClr val="A40000"/>
              </a:buClr>
              <a:buFont typeface="Wingdings" pitchFamily="2" charset="2"/>
              <a:buChar char="q"/>
              <a:tabLst>
                <a:tab pos="1112392" algn="l"/>
              </a:tabLst>
            </a:pPr>
            <a:r>
              <a:rPr sz="2400" b="1" spc="-12" dirty="0" smtClean="0">
                <a:latin typeface="Arial Narrow" pitchFamily="34" charset="0"/>
                <a:cs typeface="Arial"/>
              </a:rPr>
              <a:t>But has additional</a:t>
            </a:r>
            <a:r>
              <a:rPr sz="2400" b="1" spc="-25" dirty="0" smtClean="0">
                <a:latin typeface="Arial Narrow" pitchFamily="34" charset="0"/>
                <a:cs typeface="Arial"/>
              </a:rPr>
              <a:t> </a:t>
            </a:r>
            <a:r>
              <a:rPr sz="2400" b="1" spc="-12" dirty="0" smtClean="0">
                <a:latin typeface="Arial Narrow" pitchFamily="34" charset="0"/>
                <a:cs typeface="Arial"/>
              </a:rPr>
              <a:t>transitions</a:t>
            </a:r>
            <a:endParaRPr sz="2400" b="1" dirty="0" smtClean="0">
              <a:latin typeface="Arial Narrow" pitchFamily="34" charset="0"/>
              <a:cs typeface="Arial"/>
            </a:endParaRPr>
          </a:p>
          <a:p>
            <a:pPr marL="457200" indent="-457200">
              <a:lnSpc>
                <a:spcPct val="100000"/>
              </a:lnSpc>
              <a:buFont typeface="Wingdings" pitchFamily="2" charset="2"/>
              <a:buChar char="q"/>
            </a:pPr>
            <a:endParaRPr sz="2400" b="1" dirty="0">
              <a:latin typeface="Arial Narrow" pitchFamily="34" charset="0"/>
              <a:cs typeface="Times New Roman"/>
            </a:endParaRPr>
          </a:p>
          <a:p>
            <a:pPr marL="524193" indent="-457200">
              <a:spcBef>
                <a:spcPts val="2085"/>
              </a:spcBef>
              <a:buFont typeface="Wingdings" pitchFamily="2" charset="2"/>
              <a:buChar char="q"/>
            </a:pPr>
            <a:r>
              <a:rPr sz="2400" b="1" spc="-12" dirty="0" smtClean="0">
                <a:latin typeface="Arial Narrow" pitchFamily="34" charset="0"/>
                <a:cs typeface="Arial"/>
              </a:rPr>
              <a:t>Examples</a:t>
            </a:r>
            <a:r>
              <a:rPr sz="2400" b="1" spc="-12" dirty="0">
                <a:latin typeface="Arial Narrow" pitchFamily="34" charset="0"/>
                <a:cs typeface="Arial"/>
              </a:rPr>
              <a:t>:</a:t>
            </a:r>
            <a:endParaRPr sz="2400" b="1" dirty="0">
              <a:latin typeface="Arial Narrow" pitchFamily="34" charset="0"/>
              <a:cs typeface="Arial"/>
            </a:endParaRPr>
          </a:p>
          <a:p>
            <a:pPr marL="1117212" indent="-342900">
              <a:lnSpc>
                <a:spcPts val="2944"/>
              </a:lnSpc>
              <a:spcBef>
                <a:spcPts val="429"/>
              </a:spcBef>
              <a:buFont typeface="Wingdings" pitchFamily="2" charset="2"/>
              <a:buChar char="q"/>
            </a:pPr>
            <a:r>
              <a:rPr sz="2400" b="1" dirty="0" smtClean="0">
                <a:latin typeface="Arial Narrow" pitchFamily="34" charset="0"/>
                <a:cs typeface="Arial"/>
              </a:rPr>
              <a:t>Cartesian </a:t>
            </a:r>
            <a:r>
              <a:rPr sz="2400" b="1" spc="-12" dirty="0">
                <a:latin typeface="Arial Narrow" pitchFamily="34" charset="0"/>
                <a:cs typeface="Arial"/>
              </a:rPr>
              <a:t>approximation</a:t>
            </a:r>
            <a:r>
              <a:rPr sz="2400" b="1" spc="61" dirty="0">
                <a:latin typeface="Arial Narrow" pitchFamily="34" charset="0"/>
                <a:cs typeface="Arial"/>
              </a:rPr>
              <a:t> </a:t>
            </a:r>
            <a:r>
              <a:rPr sz="2400" b="1" spc="-12" dirty="0">
                <a:latin typeface="Arial Narrow" pitchFamily="34" charset="0"/>
                <a:cs typeface="Arial"/>
              </a:rPr>
              <a:t>(SLAM)</a:t>
            </a:r>
            <a:endParaRPr sz="2400" b="1" dirty="0">
              <a:latin typeface="Arial Narrow" pitchFamily="34" charset="0"/>
              <a:cs typeface="Arial"/>
            </a:endParaRPr>
          </a:p>
          <a:p>
            <a:pPr marL="1117212" indent="-342900">
              <a:lnSpc>
                <a:spcPts val="2932"/>
              </a:lnSpc>
              <a:buFont typeface="Wingdings" pitchFamily="2" charset="2"/>
              <a:buChar char="q"/>
            </a:pPr>
            <a:r>
              <a:rPr sz="2400" b="1" spc="-25" dirty="0" err="1" smtClean="0">
                <a:latin typeface="Arial Narrow" pitchFamily="34" charset="0"/>
                <a:cs typeface="Arial"/>
              </a:rPr>
              <a:t>FastAbs</a:t>
            </a:r>
            <a:r>
              <a:rPr sz="2400" b="1" spc="86" dirty="0" smtClean="0">
                <a:latin typeface="Arial Narrow" pitchFamily="34" charset="0"/>
                <a:cs typeface="Arial"/>
              </a:rPr>
              <a:t> </a:t>
            </a:r>
            <a:r>
              <a:rPr sz="2400" b="1" spc="-12" dirty="0">
                <a:latin typeface="Arial Narrow" pitchFamily="34" charset="0"/>
                <a:cs typeface="Arial"/>
              </a:rPr>
              <a:t>(SLAM)</a:t>
            </a:r>
            <a:endParaRPr sz="2400" b="1" dirty="0">
              <a:latin typeface="Arial Narrow" pitchFamily="34" charset="0"/>
              <a:cs typeface="Arial"/>
            </a:endParaRPr>
          </a:p>
          <a:p>
            <a:pPr marL="1117212" indent="-342900">
              <a:lnSpc>
                <a:spcPts val="2932"/>
              </a:lnSpc>
              <a:buFont typeface="Wingdings" pitchFamily="2" charset="2"/>
              <a:buChar char="q"/>
            </a:pPr>
            <a:r>
              <a:rPr sz="2400" b="1" spc="-12" dirty="0" smtClean="0">
                <a:latin typeface="Arial Narrow" pitchFamily="34" charset="0"/>
                <a:cs typeface="Arial"/>
              </a:rPr>
              <a:t>Lazy </a:t>
            </a:r>
            <a:r>
              <a:rPr sz="2400" b="1" spc="-12" dirty="0">
                <a:latin typeface="Arial Narrow" pitchFamily="34" charset="0"/>
                <a:cs typeface="Arial"/>
              </a:rPr>
              <a:t>abstraction</a:t>
            </a:r>
            <a:r>
              <a:rPr sz="2400" b="1" spc="86" dirty="0">
                <a:latin typeface="Arial Narrow" pitchFamily="34" charset="0"/>
                <a:cs typeface="Arial"/>
              </a:rPr>
              <a:t> </a:t>
            </a:r>
            <a:r>
              <a:rPr sz="2400" b="1" spc="-12" dirty="0">
                <a:latin typeface="Arial Narrow" pitchFamily="34" charset="0"/>
                <a:cs typeface="Arial"/>
              </a:rPr>
              <a:t>(Blast)</a:t>
            </a:r>
            <a:endParaRPr sz="2400" b="1" dirty="0">
              <a:latin typeface="Arial Narrow" pitchFamily="34" charset="0"/>
              <a:cs typeface="Arial"/>
            </a:endParaRPr>
          </a:p>
          <a:p>
            <a:pPr marL="1117212" indent="-342900">
              <a:lnSpc>
                <a:spcPts val="2944"/>
              </a:lnSpc>
              <a:buFont typeface="Wingdings" pitchFamily="2" charset="2"/>
              <a:buChar char="q"/>
            </a:pPr>
            <a:r>
              <a:rPr sz="2400" b="1" spc="-12" dirty="0" smtClean="0">
                <a:latin typeface="Arial Narrow" pitchFamily="34" charset="0"/>
                <a:cs typeface="Arial"/>
              </a:rPr>
              <a:t>Predicate </a:t>
            </a:r>
            <a:r>
              <a:rPr sz="2400" b="1" dirty="0">
                <a:latin typeface="Arial Narrow" pitchFamily="34" charset="0"/>
                <a:cs typeface="Arial"/>
              </a:rPr>
              <a:t>partitioning</a:t>
            </a:r>
            <a:r>
              <a:rPr sz="2400" b="1" spc="86" dirty="0">
                <a:latin typeface="Arial Narrow" pitchFamily="34" charset="0"/>
                <a:cs typeface="Arial"/>
              </a:rPr>
              <a:t> </a:t>
            </a:r>
            <a:r>
              <a:rPr sz="2400" b="1" spc="-12" dirty="0">
                <a:latin typeface="Arial Narrow" pitchFamily="34" charset="0"/>
                <a:cs typeface="Arial"/>
              </a:rPr>
              <a:t>(VCEGAR)</a:t>
            </a:r>
            <a:endParaRPr sz="2400" b="1" dirty="0">
              <a:latin typeface="Arial Narrow" pitchFamily="34" charset="0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7987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587" y="118208"/>
            <a:ext cx="11887200" cy="660832"/>
          </a:xfrm>
          <a:prstGeom prst="rect">
            <a:avLst/>
          </a:prstGeom>
        </p:spPr>
        <p:txBody>
          <a:bodyPr vert="horz" wrap="square" lIns="0" tIns="29601" rIns="0" bIns="0" rtlCol="0">
            <a:spAutoFit/>
          </a:bodyPr>
          <a:lstStyle/>
          <a:p>
            <a:pPr marL="31159">
              <a:spcBef>
                <a:spcPts val="233"/>
              </a:spcBef>
            </a:pPr>
            <a:r>
              <a:rPr spc="-25" dirty="0"/>
              <a:t>Checking </a:t>
            </a:r>
            <a:r>
              <a:rPr spc="-12" dirty="0"/>
              <a:t>the Abstract</a:t>
            </a:r>
            <a:r>
              <a:rPr spc="-61" dirty="0"/>
              <a:t> </a:t>
            </a:r>
            <a:r>
              <a:rPr spc="-12" dirty="0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6274538" y="2151170"/>
            <a:ext cx="2128035" cy="738588"/>
          </a:xfrm>
          <a:custGeom>
            <a:avLst/>
            <a:gdLst/>
            <a:ahLst/>
            <a:cxnLst/>
            <a:rect l="l" t="t" r="r" b="b"/>
            <a:pathLst>
              <a:path w="778510" h="354965">
                <a:moveTo>
                  <a:pt x="740314" y="0"/>
                </a:moveTo>
                <a:lnTo>
                  <a:pt x="38100" y="0"/>
                </a:lnTo>
                <a:lnTo>
                  <a:pt x="23269" y="2994"/>
                </a:lnTo>
                <a:lnTo>
                  <a:pt x="11159" y="11159"/>
                </a:lnTo>
                <a:lnTo>
                  <a:pt x="2994" y="23269"/>
                </a:lnTo>
                <a:lnTo>
                  <a:pt x="0" y="38099"/>
                </a:lnTo>
                <a:lnTo>
                  <a:pt x="0" y="316456"/>
                </a:lnTo>
                <a:lnTo>
                  <a:pt x="2994" y="331286"/>
                </a:lnTo>
                <a:lnTo>
                  <a:pt x="11159" y="343397"/>
                </a:lnTo>
                <a:lnTo>
                  <a:pt x="23269" y="351562"/>
                </a:lnTo>
                <a:lnTo>
                  <a:pt x="38100" y="354556"/>
                </a:lnTo>
                <a:lnTo>
                  <a:pt x="740314" y="354556"/>
                </a:lnTo>
                <a:lnTo>
                  <a:pt x="755145" y="351562"/>
                </a:lnTo>
                <a:lnTo>
                  <a:pt x="767256" y="343397"/>
                </a:lnTo>
                <a:lnTo>
                  <a:pt x="775420" y="331286"/>
                </a:lnTo>
                <a:lnTo>
                  <a:pt x="778414" y="316456"/>
                </a:lnTo>
                <a:lnTo>
                  <a:pt x="778414" y="38099"/>
                </a:lnTo>
                <a:lnTo>
                  <a:pt x="775420" y="23269"/>
                </a:lnTo>
                <a:lnTo>
                  <a:pt x="767256" y="11159"/>
                </a:lnTo>
                <a:lnTo>
                  <a:pt x="755145" y="2994"/>
                </a:lnTo>
                <a:lnTo>
                  <a:pt x="740314" y="0"/>
                </a:lnTo>
                <a:close/>
              </a:path>
            </a:pathLst>
          </a:custGeom>
          <a:solidFill>
            <a:srgbClr val="FCE9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65422" y="2138226"/>
            <a:ext cx="1874614" cy="799331"/>
          </a:xfrm>
          <a:prstGeom prst="rect">
            <a:avLst/>
          </a:prstGeom>
        </p:spPr>
        <p:txBody>
          <a:bodyPr vert="horz" wrap="square" lIns="0" tIns="29601" rIns="0" bIns="0" rtlCol="0">
            <a:spAutoFit/>
          </a:bodyPr>
          <a:lstStyle/>
          <a:p>
            <a:pPr marL="93478" marR="12464" indent="-63874">
              <a:spcBef>
                <a:spcPts val="233"/>
              </a:spcBef>
            </a:pPr>
            <a:r>
              <a:rPr sz="2500" spc="37" dirty="0">
                <a:latin typeface="Calibri"/>
                <a:cs typeface="Calibri"/>
              </a:rPr>
              <a:t>1</a:t>
            </a:r>
            <a:r>
              <a:rPr sz="2500" i="1" spc="37" dirty="0">
                <a:latin typeface="Arial"/>
                <a:cs typeface="Arial"/>
              </a:rPr>
              <a:t>.</a:t>
            </a:r>
            <a:r>
              <a:rPr sz="2500" spc="37" dirty="0">
                <a:latin typeface="Calibri"/>
                <a:cs typeface="Calibri"/>
              </a:rPr>
              <a:t>)</a:t>
            </a:r>
            <a:r>
              <a:rPr sz="2500" spc="-61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Compute  Abstraction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38339" y="2151170"/>
            <a:ext cx="2128035" cy="738588"/>
          </a:xfrm>
          <a:custGeom>
            <a:avLst/>
            <a:gdLst/>
            <a:ahLst/>
            <a:cxnLst/>
            <a:rect l="l" t="t" r="r" b="b"/>
            <a:pathLst>
              <a:path w="778510" h="354965">
                <a:moveTo>
                  <a:pt x="38099" y="354556"/>
                </a:moveTo>
                <a:lnTo>
                  <a:pt x="740316" y="354556"/>
                </a:lnTo>
                <a:lnTo>
                  <a:pt x="755146" y="351562"/>
                </a:lnTo>
                <a:lnTo>
                  <a:pt x="767257" y="343397"/>
                </a:lnTo>
                <a:lnTo>
                  <a:pt x="775422" y="331286"/>
                </a:lnTo>
                <a:lnTo>
                  <a:pt x="778416" y="316456"/>
                </a:lnTo>
                <a:lnTo>
                  <a:pt x="778416" y="38099"/>
                </a:lnTo>
                <a:lnTo>
                  <a:pt x="775422" y="23269"/>
                </a:lnTo>
                <a:lnTo>
                  <a:pt x="767257" y="11159"/>
                </a:lnTo>
                <a:lnTo>
                  <a:pt x="755146" y="2994"/>
                </a:lnTo>
                <a:lnTo>
                  <a:pt x="740316" y="0"/>
                </a:lnTo>
                <a:lnTo>
                  <a:pt x="38099" y="0"/>
                </a:lnTo>
                <a:lnTo>
                  <a:pt x="23269" y="2994"/>
                </a:lnTo>
                <a:lnTo>
                  <a:pt x="11159" y="11159"/>
                </a:lnTo>
                <a:lnTo>
                  <a:pt x="2994" y="23269"/>
                </a:lnTo>
                <a:lnTo>
                  <a:pt x="0" y="38099"/>
                </a:lnTo>
                <a:lnTo>
                  <a:pt x="0" y="316456"/>
                </a:lnTo>
                <a:lnTo>
                  <a:pt x="2994" y="331286"/>
                </a:lnTo>
                <a:lnTo>
                  <a:pt x="11159" y="343397"/>
                </a:lnTo>
                <a:lnTo>
                  <a:pt x="23269" y="351562"/>
                </a:lnTo>
                <a:lnTo>
                  <a:pt x="38099" y="354556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471708" y="2138226"/>
            <a:ext cx="1734018" cy="799331"/>
          </a:xfrm>
          <a:prstGeom prst="rect">
            <a:avLst/>
          </a:prstGeom>
        </p:spPr>
        <p:txBody>
          <a:bodyPr vert="horz" wrap="square" lIns="0" tIns="29601" rIns="0" bIns="0" rtlCol="0">
            <a:spAutoFit/>
          </a:bodyPr>
          <a:lstStyle/>
          <a:p>
            <a:pPr marL="31159" marR="12464" indent="129312">
              <a:spcBef>
                <a:spcPts val="233"/>
              </a:spcBef>
            </a:pPr>
            <a:r>
              <a:rPr sz="2500" spc="37" dirty="0">
                <a:latin typeface="Calibri"/>
                <a:cs typeface="Calibri"/>
              </a:rPr>
              <a:t>2</a:t>
            </a:r>
            <a:r>
              <a:rPr sz="2500" i="1" spc="37" dirty="0">
                <a:latin typeface="Arial"/>
                <a:cs typeface="Arial"/>
              </a:rPr>
              <a:t>.</a:t>
            </a:r>
            <a:r>
              <a:rPr sz="2500" spc="37" dirty="0">
                <a:latin typeface="Calibri"/>
                <a:cs typeface="Calibri"/>
              </a:rPr>
              <a:t>) </a:t>
            </a:r>
            <a:r>
              <a:rPr sz="2500" spc="25" dirty="0">
                <a:latin typeface="Calibri"/>
                <a:cs typeface="Calibri"/>
              </a:rPr>
              <a:t>Check  </a:t>
            </a:r>
            <a:r>
              <a:rPr sz="2500" spc="74" dirty="0">
                <a:latin typeface="Calibri"/>
                <a:cs typeface="Calibri"/>
              </a:rPr>
              <a:t>A</a:t>
            </a:r>
            <a:r>
              <a:rPr sz="2500" spc="61" dirty="0">
                <a:latin typeface="Calibri"/>
                <a:cs typeface="Calibri"/>
              </a:rPr>
              <a:t>b</a:t>
            </a:r>
            <a:r>
              <a:rPr sz="2500" spc="-25" dirty="0">
                <a:latin typeface="Calibri"/>
                <a:cs typeface="Calibri"/>
              </a:rPr>
              <a:t>s</a:t>
            </a:r>
            <a:r>
              <a:rPr sz="2500" dirty="0">
                <a:latin typeface="Calibri"/>
                <a:cs typeface="Calibri"/>
              </a:rPr>
              <a:t>tr</a:t>
            </a:r>
            <a:r>
              <a:rPr sz="2500" spc="12" dirty="0">
                <a:latin typeface="Calibri"/>
                <a:cs typeface="Calibri"/>
              </a:rPr>
              <a:t>act</a:t>
            </a:r>
            <a:r>
              <a:rPr sz="2500" dirty="0">
                <a:latin typeface="Calibri"/>
                <a:cs typeface="Calibri"/>
              </a:rPr>
              <a:t>i</a:t>
            </a:r>
            <a:r>
              <a:rPr sz="2500" spc="-49" dirty="0">
                <a:latin typeface="Calibri"/>
                <a:cs typeface="Calibri"/>
              </a:rPr>
              <a:t>on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74538" y="2151170"/>
            <a:ext cx="2128035" cy="738588"/>
          </a:xfrm>
          <a:custGeom>
            <a:avLst/>
            <a:gdLst/>
            <a:ahLst/>
            <a:cxnLst/>
            <a:rect l="l" t="t" r="r" b="b"/>
            <a:pathLst>
              <a:path w="778510" h="354965">
                <a:moveTo>
                  <a:pt x="38100" y="354556"/>
                </a:moveTo>
                <a:lnTo>
                  <a:pt x="740314" y="354556"/>
                </a:lnTo>
                <a:lnTo>
                  <a:pt x="755145" y="351562"/>
                </a:lnTo>
                <a:lnTo>
                  <a:pt x="767256" y="343397"/>
                </a:lnTo>
                <a:lnTo>
                  <a:pt x="775420" y="331286"/>
                </a:lnTo>
                <a:lnTo>
                  <a:pt x="778414" y="316456"/>
                </a:lnTo>
                <a:lnTo>
                  <a:pt x="778414" y="38099"/>
                </a:lnTo>
                <a:lnTo>
                  <a:pt x="775420" y="23269"/>
                </a:lnTo>
                <a:lnTo>
                  <a:pt x="767256" y="11159"/>
                </a:lnTo>
                <a:lnTo>
                  <a:pt x="755145" y="2994"/>
                </a:lnTo>
                <a:lnTo>
                  <a:pt x="740314" y="0"/>
                </a:lnTo>
                <a:lnTo>
                  <a:pt x="38100" y="0"/>
                </a:lnTo>
                <a:lnTo>
                  <a:pt x="23269" y="2994"/>
                </a:lnTo>
                <a:lnTo>
                  <a:pt x="11159" y="11159"/>
                </a:lnTo>
                <a:lnTo>
                  <a:pt x="2994" y="23269"/>
                </a:lnTo>
                <a:lnTo>
                  <a:pt x="0" y="38099"/>
                </a:lnTo>
                <a:lnTo>
                  <a:pt x="0" y="316456"/>
                </a:lnTo>
                <a:lnTo>
                  <a:pt x="2994" y="331286"/>
                </a:lnTo>
                <a:lnTo>
                  <a:pt x="11159" y="343397"/>
                </a:lnTo>
                <a:lnTo>
                  <a:pt x="23269" y="351562"/>
                </a:lnTo>
                <a:lnTo>
                  <a:pt x="38100" y="35455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89392" y="3636331"/>
            <a:ext cx="1494484" cy="799331"/>
          </a:xfrm>
          <a:prstGeom prst="rect">
            <a:avLst/>
          </a:prstGeom>
        </p:spPr>
        <p:txBody>
          <a:bodyPr vert="horz" wrap="square" lIns="0" tIns="29601" rIns="0" bIns="0" rtlCol="0">
            <a:spAutoFit/>
          </a:bodyPr>
          <a:lstStyle/>
          <a:p>
            <a:pPr marL="31159" marR="12464" indent="23370">
              <a:spcBef>
                <a:spcPts val="233"/>
              </a:spcBef>
            </a:pPr>
            <a:r>
              <a:rPr sz="2500" spc="37" dirty="0">
                <a:latin typeface="Calibri"/>
                <a:cs typeface="Calibri"/>
              </a:rPr>
              <a:t>3</a:t>
            </a:r>
            <a:r>
              <a:rPr sz="2500" i="1" spc="37" dirty="0">
                <a:latin typeface="Arial"/>
                <a:cs typeface="Arial"/>
              </a:rPr>
              <a:t>.</a:t>
            </a:r>
            <a:r>
              <a:rPr sz="2500" spc="37" dirty="0">
                <a:latin typeface="Calibri"/>
                <a:cs typeface="Calibri"/>
              </a:rPr>
              <a:t>) </a:t>
            </a:r>
            <a:r>
              <a:rPr sz="2500" spc="25" dirty="0">
                <a:latin typeface="Calibri"/>
                <a:cs typeface="Calibri"/>
              </a:rPr>
              <a:t>Check  </a:t>
            </a:r>
            <a:r>
              <a:rPr sz="2500" spc="184" dirty="0">
                <a:latin typeface="Calibri"/>
                <a:cs typeface="Calibri"/>
              </a:rPr>
              <a:t>F</a:t>
            </a:r>
            <a:r>
              <a:rPr sz="2500" spc="-12" dirty="0">
                <a:latin typeface="Calibri"/>
                <a:cs typeface="Calibri"/>
              </a:rPr>
              <a:t>easibili</a:t>
            </a:r>
            <a:r>
              <a:rPr sz="2500" spc="-86" dirty="0">
                <a:latin typeface="Calibri"/>
                <a:cs typeface="Calibri"/>
              </a:rPr>
              <a:t>t</a:t>
            </a:r>
            <a:r>
              <a:rPr sz="2500" dirty="0">
                <a:latin typeface="Calibri"/>
                <a:cs typeface="Calibri"/>
              </a:rPr>
              <a:t>y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74538" y="3649298"/>
            <a:ext cx="2128035" cy="738588"/>
          </a:xfrm>
          <a:custGeom>
            <a:avLst/>
            <a:gdLst/>
            <a:ahLst/>
            <a:cxnLst/>
            <a:rect l="l" t="t" r="r" b="b"/>
            <a:pathLst>
              <a:path w="778510" h="354964">
                <a:moveTo>
                  <a:pt x="38100" y="354556"/>
                </a:moveTo>
                <a:lnTo>
                  <a:pt x="740314" y="354556"/>
                </a:lnTo>
                <a:lnTo>
                  <a:pt x="755145" y="351562"/>
                </a:lnTo>
                <a:lnTo>
                  <a:pt x="767256" y="343397"/>
                </a:lnTo>
                <a:lnTo>
                  <a:pt x="775420" y="331286"/>
                </a:lnTo>
                <a:lnTo>
                  <a:pt x="778414" y="316456"/>
                </a:lnTo>
                <a:lnTo>
                  <a:pt x="778414" y="38100"/>
                </a:lnTo>
                <a:lnTo>
                  <a:pt x="775420" y="23269"/>
                </a:lnTo>
                <a:lnTo>
                  <a:pt x="767256" y="11159"/>
                </a:lnTo>
                <a:lnTo>
                  <a:pt x="755145" y="2994"/>
                </a:lnTo>
                <a:lnTo>
                  <a:pt x="740314" y="0"/>
                </a:lnTo>
                <a:lnTo>
                  <a:pt x="38100" y="0"/>
                </a:lnTo>
                <a:lnTo>
                  <a:pt x="23269" y="2994"/>
                </a:lnTo>
                <a:lnTo>
                  <a:pt x="11159" y="11159"/>
                </a:lnTo>
                <a:lnTo>
                  <a:pt x="2994" y="23269"/>
                </a:lnTo>
                <a:lnTo>
                  <a:pt x="0" y="38100"/>
                </a:lnTo>
                <a:lnTo>
                  <a:pt x="0" y="316456"/>
                </a:lnTo>
                <a:lnTo>
                  <a:pt x="2994" y="331286"/>
                </a:lnTo>
                <a:lnTo>
                  <a:pt x="11159" y="343397"/>
                </a:lnTo>
                <a:lnTo>
                  <a:pt x="23269" y="351562"/>
                </a:lnTo>
                <a:lnTo>
                  <a:pt x="38100" y="354556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624897" y="3636331"/>
            <a:ext cx="1555236" cy="799331"/>
          </a:xfrm>
          <a:prstGeom prst="rect">
            <a:avLst/>
          </a:prstGeom>
        </p:spPr>
        <p:txBody>
          <a:bodyPr vert="horz" wrap="square" lIns="0" tIns="29601" rIns="0" bIns="0" rtlCol="0">
            <a:spAutoFit/>
          </a:bodyPr>
          <a:lstStyle/>
          <a:p>
            <a:pPr marL="31159" marR="12464" indent="40507">
              <a:spcBef>
                <a:spcPts val="233"/>
              </a:spcBef>
            </a:pPr>
            <a:r>
              <a:rPr sz="2500" spc="37" dirty="0">
                <a:latin typeface="Calibri"/>
                <a:cs typeface="Calibri"/>
              </a:rPr>
              <a:t>4</a:t>
            </a:r>
            <a:r>
              <a:rPr sz="2500" i="1" spc="37" dirty="0">
                <a:latin typeface="Arial"/>
                <a:cs typeface="Arial"/>
              </a:rPr>
              <a:t>.</a:t>
            </a:r>
            <a:r>
              <a:rPr sz="2500" spc="37" dirty="0">
                <a:latin typeface="Calibri"/>
                <a:cs typeface="Calibri"/>
              </a:rPr>
              <a:t>) </a:t>
            </a:r>
            <a:r>
              <a:rPr sz="2500" spc="-12" dirty="0">
                <a:latin typeface="Calibri"/>
                <a:cs typeface="Calibri"/>
              </a:rPr>
              <a:t>Refine  </a:t>
            </a:r>
            <a:r>
              <a:rPr sz="2500" dirty="0">
                <a:latin typeface="Calibri"/>
                <a:cs typeface="Calibri"/>
              </a:rPr>
              <a:t>Predicates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38339" y="3649298"/>
            <a:ext cx="2128035" cy="738588"/>
          </a:xfrm>
          <a:custGeom>
            <a:avLst/>
            <a:gdLst/>
            <a:ahLst/>
            <a:cxnLst/>
            <a:rect l="l" t="t" r="r" b="b"/>
            <a:pathLst>
              <a:path w="778510" h="354964">
                <a:moveTo>
                  <a:pt x="38099" y="354556"/>
                </a:moveTo>
                <a:lnTo>
                  <a:pt x="740316" y="354556"/>
                </a:lnTo>
                <a:lnTo>
                  <a:pt x="755146" y="351562"/>
                </a:lnTo>
                <a:lnTo>
                  <a:pt x="767257" y="343397"/>
                </a:lnTo>
                <a:lnTo>
                  <a:pt x="775422" y="331286"/>
                </a:lnTo>
                <a:lnTo>
                  <a:pt x="778416" y="316456"/>
                </a:lnTo>
                <a:lnTo>
                  <a:pt x="778416" y="38100"/>
                </a:lnTo>
                <a:lnTo>
                  <a:pt x="775422" y="23269"/>
                </a:lnTo>
                <a:lnTo>
                  <a:pt x="767257" y="11159"/>
                </a:lnTo>
                <a:lnTo>
                  <a:pt x="755146" y="2994"/>
                </a:lnTo>
                <a:lnTo>
                  <a:pt x="740316" y="0"/>
                </a:lnTo>
                <a:lnTo>
                  <a:pt x="38099" y="0"/>
                </a:lnTo>
                <a:lnTo>
                  <a:pt x="23269" y="2994"/>
                </a:lnTo>
                <a:lnTo>
                  <a:pt x="11159" y="11159"/>
                </a:lnTo>
                <a:lnTo>
                  <a:pt x="2994" y="23269"/>
                </a:lnTo>
                <a:lnTo>
                  <a:pt x="0" y="38100"/>
                </a:lnTo>
                <a:lnTo>
                  <a:pt x="0" y="316456"/>
                </a:lnTo>
                <a:lnTo>
                  <a:pt x="2994" y="331286"/>
                </a:lnTo>
                <a:lnTo>
                  <a:pt x="11159" y="343397"/>
                </a:lnTo>
                <a:lnTo>
                  <a:pt x="23269" y="351562"/>
                </a:lnTo>
                <a:lnTo>
                  <a:pt x="38099" y="35455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43755" y="3136975"/>
            <a:ext cx="347151" cy="264253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63499" y="0"/>
                </a:moveTo>
                <a:lnTo>
                  <a:pt x="126999" y="63500"/>
                </a:lnTo>
                <a:lnTo>
                  <a:pt x="63499" y="127000"/>
                </a:lnTo>
                <a:lnTo>
                  <a:pt x="0" y="63500"/>
                </a:lnTo>
                <a:lnTo>
                  <a:pt x="63499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02229" y="1770971"/>
            <a:ext cx="3936690" cy="380525"/>
          </a:xfrm>
          <a:custGeom>
            <a:avLst/>
            <a:gdLst/>
            <a:ahLst/>
            <a:cxnLst/>
            <a:rect l="l" t="t" r="r" b="b"/>
            <a:pathLst>
              <a:path w="1440180" h="182880">
                <a:moveTo>
                  <a:pt x="0" y="182722"/>
                </a:moveTo>
                <a:lnTo>
                  <a:pt x="44553" y="159502"/>
                </a:lnTo>
                <a:lnTo>
                  <a:pt x="89773" y="137815"/>
                </a:lnTo>
                <a:lnTo>
                  <a:pt x="135617" y="117672"/>
                </a:lnTo>
                <a:lnTo>
                  <a:pt x="182048" y="99081"/>
                </a:lnTo>
                <a:lnTo>
                  <a:pt x="229023" y="82054"/>
                </a:lnTo>
                <a:lnTo>
                  <a:pt x="276505" y="66601"/>
                </a:lnTo>
                <a:lnTo>
                  <a:pt x="324452" y="52731"/>
                </a:lnTo>
                <a:lnTo>
                  <a:pt x="372825" y="40455"/>
                </a:lnTo>
                <a:lnTo>
                  <a:pt x="421583" y="29782"/>
                </a:lnTo>
                <a:lnTo>
                  <a:pt x="470688" y="20724"/>
                </a:lnTo>
                <a:lnTo>
                  <a:pt x="520098" y="13290"/>
                </a:lnTo>
                <a:lnTo>
                  <a:pt x="569774" y="7491"/>
                </a:lnTo>
                <a:lnTo>
                  <a:pt x="619676" y="3336"/>
                </a:lnTo>
                <a:lnTo>
                  <a:pt x="669765" y="835"/>
                </a:lnTo>
                <a:lnTo>
                  <a:pt x="719999" y="0"/>
                </a:lnTo>
                <a:lnTo>
                  <a:pt x="770234" y="835"/>
                </a:lnTo>
                <a:lnTo>
                  <a:pt x="820322" y="3336"/>
                </a:lnTo>
                <a:lnTo>
                  <a:pt x="870225" y="7491"/>
                </a:lnTo>
                <a:lnTo>
                  <a:pt x="919901" y="13290"/>
                </a:lnTo>
                <a:lnTo>
                  <a:pt x="969311" y="20724"/>
                </a:lnTo>
                <a:lnTo>
                  <a:pt x="1018416" y="29782"/>
                </a:lnTo>
                <a:lnTo>
                  <a:pt x="1067174" y="40455"/>
                </a:lnTo>
                <a:lnTo>
                  <a:pt x="1115547" y="52731"/>
                </a:lnTo>
                <a:lnTo>
                  <a:pt x="1163494" y="66601"/>
                </a:lnTo>
                <a:lnTo>
                  <a:pt x="1210976" y="82054"/>
                </a:lnTo>
                <a:lnTo>
                  <a:pt x="1257952" y="99081"/>
                </a:lnTo>
                <a:lnTo>
                  <a:pt x="1304382" y="117672"/>
                </a:lnTo>
                <a:lnTo>
                  <a:pt x="1350228" y="137815"/>
                </a:lnTo>
                <a:lnTo>
                  <a:pt x="1395447" y="159502"/>
                </a:lnTo>
                <a:lnTo>
                  <a:pt x="1440002" y="182722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00094" y="2070172"/>
            <a:ext cx="138860" cy="81918"/>
          </a:xfrm>
          <a:custGeom>
            <a:avLst/>
            <a:gdLst/>
            <a:ahLst/>
            <a:cxnLst/>
            <a:rect l="l" t="t" r="r" b="b"/>
            <a:pathLst>
              <a:path w="50800" h="39369">
                <a:moveTo>
                  <a:pt x="17957" y="0"/>
                </a:moveTo>
                <a:lnTo>
                  <a:pt x="0" y="34485"/>
                </a:lnTo>
                <a:lnTo>
                  <a:pt x="25309" y="36491"/>
                </a:lnTo>
                <a:lnTo>
                  <a:pt x="50609" y="38926"/>
                </a:lnTo>
                <a:lnTo>
                  <a:pt x="42560" y="29084"/>
                </a:lnTo>
                <a:lnTo>
                  <a:pt x="34436" y="19316"/>
                </a:lnTo>
                <a:lnTo>
                  <a:pt x="26235" y="9621"/>
                </a:lnTo>
                <a:lnTo>
                  <a:pt x="17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00094" y="2070172"/>
            <a:ext cx="138860" cy="81918"/>
          </a:xfrm>
          <a:custGeom>
            <a:avLst/>
            <a:gdLst/>
            <a:ahLst/>
            <a:cxnLst/>
            <a:rect l="l" t="t" r="r" b="b"/>
            <a:pathLst>
              <a:path w="50800" h="39369">
                <a:moveTo>
                  <a:pt x="0" y="34485"/>
                </a:moveTo>
                <a:lnTo>
                  <a:pt x="12656" y="35435"/>
                </a:lnTo>
                <a:lnTo>
                  <a:pt x="25309" y="36491"/>
                </a:lnTo>
                <a:lnTo>
                  <a:pt x="37960" y="37655"/>
                </a:lnTo>
                <a:lnTo>
                  <a:pt x="50609" y="38926"/>
                </a:lnTo>
                <a:lnTo>
                  <a:pt x="42560" y="29084"/>
                </a:lnTo>
                <a:lnTo>
                  <a:pt x="34436" y="19316"/>
                </a:lnTo>
                <a:lnTo>
                  <a:pt x="26235" y="9621"/>
                </a:lnTo>
                <a:lnTo>
                  <a:pt x="17957" y="0"/>
                </a:lnTo>
                <a:lnTo>
                  <a:pt x="0" y="34485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402313" y="2520038"/>
            <a:ext cx="416581" cy="617031"/>
          </a:xfrm>
          <a:custGeom>
            <a:avLst/>
            <a:gdLst/>
            <a:ahLst/>
            <a:cxnLst/>
            <a:rect l="l" t="t" r="r" b="b"/>
            <a:pathLst>
              <a:path w="152400" h="296544">
                <a:moveTo>
                  <a:pt x="0" y="0"/>
                </a:moveTo>
                <a:lnTo>
                  <a:pt x="38758" y="37170"/>
                </a:lnTo>
                <a:lnTo>
                  <a:pt x="82956" y="94126"/>
                </a:lnTo>
                <a:lnTo>
                  <a:pt x="109489" y="141055"/>
                </a:lnTo>
                <a:lnTo>
                  <a:pt x="129972" y="190814"/>
                </a:lnTo>
                <a:lnTo>
                  <a:pt x="144164" y="242823"/>
                </a:lnTo>
                <a:lnTo>
                  <a:pt x="151828" y="2965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47071" y="3034688"/>
            <a:ext cx="105881" cy="103059"/>
          </a:xfrm>
          <a:custGeom>
            <a:avLst/>
            <a:gdLst/>
            <a:ahLst/>
            <a:cxnLst/>
            <a:rect l="l" t="t" r="r" b="b"/>
            <a:pathLst>
              <a:path w="38735" h="49530">
                <a:moveTo>
                  <a:pt x="38519" y="0"/>
                </a:moveTo>
                <a:lnTo>
                  <a:pt x="0" y="5344"/>
                </a:lnTo>
                <a:lnTo>
                  <a:pt x="6888" y="15982"/>
                </a:lnTo>
                <a:lnTo>
                  <a:pt x="13471" y="26834"/>
                </a:lnTo>
                <a:lnTo>
                  <a:pt x="19745" y="37895"/>
                </a:lnTo>
                <a:lnTo>
                  <a:pt x="25704" y="49159"/>
                </a:lnTo>
                <a:lnTo>
                  <a:pt x="29455" y="36979"/>
                </a:lnTo>
                <a:lnTo>
                  <a:pt x="32840" y="24721"/>
                </a:lnTo>
                <a:lnTo>
                  <a:pt x="35861" y="12391"/>
                </a:lnTo>
                <a:lnTo>
                  <a:pt x="385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47071" y="3034688"/>
            <a:ext cx="105881" cy="103059"/>
          </a:xfrm>
          <a:custGeom>
            <a:avLst/>
            <a:gdLst/>
            <a:ahLst/>
            <a:cxnLst/>
            <a:rect l="l" t="t" r="r" b="b"/>
            <a:pathLst>
              <a:path w="38735" h="49530">
                <a:moveTo>
                  <a:pt x="0" y="5344"/>
                </a:moveTo>
                <a:lnTo>
                  <a:pt x="6888" y="15982"/>
                </a:lnTo>
                <a:lnTo>
                  <a:pt x="13471" y="26834"/>
                </a:lnTo>
                <a:lnTo>
                  <a:pt x="19745" y="37895"/>
                </a:lnTo>
                <a:lnTo>
                  <a:pt x="25704" y="49159"/>
                </a:lnTo>
                <a:lnTo>
                  <a:pt x="29455" y="36979"/>
                </a:lnTo>
                <a:lnTo>
                  <a:pt x="32840" y="24721"/>
                </a:lnTo>
                <a:lnTo>
                  <a:pt x="35861" y="12391"/>
                </a:lnTo>
                <a:lnTo>
                  <a:pt x="38519" y="0"/>
                </a:lnTo>
                <a:lnTo>
                  <a:pt x="0" y="5344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02313" y="3401229"/>
            <a:ext cx="416581" cy="617031"/>
          </a:xfrm>
          <a:custGeom>
            <a:avLst/>
            <a:gdLst/>
            <a:ahLst/>
            <a:cxnLst/>
            <a:rect l="l" t="t" r="r" b="b"/>
            <a:pathLst>
              <a:path w="152400" h="296544">
                <a:moveTo>
                  <a:pt x="151828" y="0"/>
                </a:moveTo>
                <a:lnTo>
                  <a:pt x="144164" y="53676"/>
                </a:lnTo>
                <a:lnTo>
                  <a:pt x="129972" y="105684"/>
                </a:lnTo>
                <a:lnTo>
                  <a:pt x="109489" y="155443"/>
                </a:lnTo>
                <a:lnTo>
                  <a:pt x="82956" y="202371"/>
                </a:lnTo>
                <a:lnTo>
                  <a:pt x="50609" y="245889"/>
                </a:lnTo>
                <a:lnTo>
                  <a:pt x="13436" y="284650"/>
                </a:lnTo>
                <a:lnTo>
                  <a:pt x="0" y="2964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02314" y="3921522"/>
            <a:ext cx="130182" cy="97774"/>
          </a:xfrm>
          <a:custGeom>
            <a:avLst/>
            <a:gdLst/>
            <a:ahLst/>
            <a:cxnLst/>
            <a:rect l="l" t="t" r="r" b="b"/>
            <a:pathLst>
              <a:path w="47625" h="46989">
                <a:moveTo>
                  <a:pt x="20573" y="0"/>
                </a:moveTo>
                <a:lnTo>
                  <a:pt x="15950" y="11833"/>
                </a:lnTo>
                <a:lnTo>
                  <a:pt x="10977" y="23524"/>
                </a:lnTo>
                <a:lnTo>
                  <a:pt x="5659" y="35065"/>
                </a:lnTo>
                <a:lnTo>
                  <a:pt x="0" y="46446"/>
                </a:lnTo>
                <a:lnTo>
                  <a:pt x="12052" y="42402"/>
                </a:lnTo>
                <a:lnTo>
                  <a:pt x="23974" y="38003"/>
                </a:lnTo>
                <a:lnTo>
                  <a:pt x="35758" y="33252"/>
                </a:lnTo>
                <a:lnTo>
                  <a:pt x="47396" y="28154"/>
                </a:lnTo>
                <a:lnTo>
                  <a:pt x="205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402314" y="3921522"/>
            <a:ext cx="130182" cy="97774"/>
          </a:xfrm>
          <a:custGeom>
            <a:avLst/>
            <a:gdLst/>
            <a:ahLst/>
            <a:cxnLst/>
            <a:rect l="l" t="t" r="r" b="b"/>
            <a:pathLst>
              <a:path w="47625" h="46989">
                <a:moveTo>
                  <a:pt x="20573" y="0"/>
                </a:moveTo>
                <a:lnTo>
                  <a:pt x="15950" y="11833"/>
                </a:lnTo>
                <a:lnTo>
                  <a:pt x="10977" y="23524"/>
                </a:lnTo>
                <a:lnTo>
                  <a:pt x="5659" y="35065"/>
                </a:lnTo>
                <a:lnTo>
                  <a:pt x="0" y="46446"/>
                </a:lnTo>
                <a:lnTo>
                  <a:pt x="12052" y="42402"/>
                </a:lnTo>
                <a:lnTo>
                  <a:pt x="23974" y="38003"/>
                </a:lnTo>
                <a:lnTo>
                  <a:pt x="35758" y="33252"/>
                </a:lnTo>
                <a:lnTo>
                  <a:pt x="47396" y="28154"/>
                </a:lnTo>
                <a:lnTo>
                  <a:pt x="20573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990906" y="3269101"/>
            <a:ext cx="1968345" cy="0"/>
          </a:xfrm>
          <a:custGeom>
            <a:avLst/>
            <a:gdLst/>
            <a:ahLst/>
            <a:cxnLst/>
            <a:rect l="l" t="t" r="r" b="b"/>
            <a:pathLst>
              <a:path w="720089">
                <a:moveTo>
                  <a:pt x="0" y="0"/>
                </a:moveTo>
                <a:lnTo>
                  <a:pt x="720001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830737" y="3228650"/>
            <a:ext cx="128446" cy="81918"/>
          </a:xfrm>
          <a:custGeom>
            <a:avLst/>
            <a:gdLst/>
            <a:ahLst/>
            <a:cxnLst/>
            <a:rect l="l" t="t" r="r" b="b"/>
            <a:pathLst>
              <a:path w="46989" h="39369">
                <a:moveTo>
                  <a:pt x="0" y="0"/>
                </a:moveTo>
                <a:lnTo>
                  <a:pt x="0" y="38881"/>
                </a:lnTo>
                <a:lnTo>
                  <a:pt x="46926" y="194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830737" y="3228650"/>
            <a:ext cx="128446" cy="81918"/>
          </a:xfrm>
          <a:custGeom>
            <a:avLst/>
            <a:gdLst/>
            <a:ahLst/>
            <a:cxnLst/>
            <a:rect l="l" t="t" r="r" b="b"/>
            <a:pathLst>
              <a:path w="46989" h="39369">
                <a:moveTo>
                  <a:pt x="0" y="38881"/>
                </a:moveTo>
                <a:lnTo>
                  <a:pt x="46926" y="19441"/>
                </a:lnTo>
                <a:lnTo>
                  <a:pt x="0" y="0"/>
                </a:lnTo>
                <a:lnTo>
                  <a:pt x="0" y="38881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238635" y="2848010"/>
            <a:ext cx="2360626" cy="671091"/>
          </a:xfrm>
          <a:prstGeom prst="rect">
            <a:avLst/>
          </a:prstGeom>
        </p:spPr>
        <p:txBody>
          <a:bodyPr vert="horz" wrap="square" lIns="0" tIns="29601" rIns="0" bIns="0" rtlCol="0">
            <a:spAutoFit/>
          </a:bodyPr>
          <a:lstStyle/>
          <a:p>
            <a:pPr marL="31159">
              <a:lnSpc>
                <a:spcPts val="2527"/>
              </a:lnSpc>
              <a:spcBef>
                <a:spcPts val="233"/>
              </a:spcBef>
            </a:pPr>
            <a:r>
              <a:rPr sz="2500" dirty="0">
                <a:latin typeface="Calibri"/>
                <a:cs typeface="Calibri"/>
              </a:rPr>
              <a:t>[no</a:t>
            </a:r>
            <a:r>
              <a:rPr sz="2500" spc="86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error]</a:t>
            </a:r>
            <a:endParaRPr sz="2500">
              <a:latin typeface="Calibri"/>
              <a:cs typeface="Calibri"/>
            </a:endParaRPr>
          </a:p>
          <a:p>
            <a:pPr marR="12464" algn="r">
              <a:lnSpc>
                <a:spcPts val="2527"/>
              </a:lnSpc>
            </a:pPr>
            <a:r>
              <a:rPr sz="2500" spc="307" dirty="0">
                <a:latin typeface="Calibri"/>
                <a:cs typeface="Calibri"/>
              </a:rPr>
              <a:t>OK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196752" y="4570827"/>
            <a:ext cx="347151" cy="264253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63500" y="0"/>
                </a:moveTo>
                <a:lnTo>
                  <a:pt x="127000" y="63499"/>
                </a:lnTo>
                <a:lnTo>
                  <a:pt x="63500" y="126999"/>
                </a:lnTo>
                <a:lnTo>
                  <a:pt x="0" y="63499"/>
                </a:lnTo>
                <a:lnTo>
                  <a:pt x="6350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43903" y="4387034"/>
            <a:ext cx="1794770" cy="317104"/>
          </a:xfrm>
          <a:custGeom>
            <a:avLst/>
            <a:gdLst/>
            <a:ahLst/>
            <a:cxnLst/>
            <a:rect l="l" t="t" r="r" b="b"/>
            <a:pathLst>
              <a:path w="656589" h="152400">
                <a:moveTo>
                  <a:pt x="656502" y="0"/>
                </a:moveTo>
                <a:lnTo>
                  <a:pt x="618644" y="19183"/>
                </a:lnTo>
                <a:lnTo>
                  <a:pt x="558237" y="46717"/>
                </a:lnTo>
                <a:lnTo>
                  <a:pt x="509869" y="66195"/>
                </a:lnTo>
                <a:lnTo>
                  <a:pt x="460847" y="83726"/>
                </a:lnTo>
                <a:lnTo>
                  <a:pt x="411231" y="99297"/>
                </a:lnTo>
                <a:lnTo>
                  <a:pt x="361079" y="112896"/>
                </a:lnTo>
                <a:lnTo>
                  <a:pt x="310451" y="124510"/>
                </a:lnTo>
                <a:lnTo>
                  <a:pt x="259406" y="134128"/>
                </a:lnTo>
                <a:lnTo>
                  <a:pt x="208003" y="141736"/>
                </a:lnTo>
                <a:lnTo>
                  <a:pt x="156302" y="147323"/>
                </a:lnTo>
                <a:lnTo>
                  <a:pt x="104361" y="150876"/>
                </a:lnTo>
                <a:lnTo>
                  <a:pt x="52241" y="152383"/>
                </a:lnTo>
                <a:lnTo>
                  <a:pt x="0" y="151831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43904" y="4663591"/>
            <a:ext cx="130182" cy="81918"/>
          </a:xfrm>
          <a:custGeom>
            <a:avLst/>
            <a:gdLst/>
            <a:ahLst/>
            <a:cxnLst/>
            <a:rect l="l" t="t" r="r" b="b"/>
            <a:pathLst>
              <a:path w="47625" h="39369">
                <a:moveTo>
                  <a:pt x="47144" y="0"/>
                </a:moveTo>
                <a:lnTo>
                  <a:pt x="35436" y="4895"/>
                </a:lnTo>
                <a:lnTo>
                  <a:pt x="23675" y="9679"/>
                </a:lnTo>
                <a:lnTo>
                  <a:pt x="11863" y="14354"/>
                </a:lnTo>
                <a:lnTo>
                  <a:pt x="0" y="18917"/>
                </a:lnTo>
                <a:lnTo>
                  <a:pt x="11615" y="24079"/>
                </a:lnTo>
                <a:lnTo>
                  <a:pt x="23272" y="29127"/>
                </a:lnTo>
                <a:lnTo>
                  <a:pt x="34971" y="34059"/>
                </a:lnTo>
                <a:lnTo>
                  <a:pt x="46711" y="38877"/>
                </a:lnTo>
                <a:lnTo>
                  <a:pt x="47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43904" y="4663591"/>
            <a:ext cx="130182" cy="81918"/>
          </a:xfrm>
          <a:custGeom>
            <a:avLst/>
            <a:gdLst/>
            <a:ahLst/>
            <a:cxnLst/>
            <a:rect l="l" t="t" r="r" b="b"/>
            <a:pathLst>
              <a:path w="47625" h="39369">
                <a:moveTo>
                  <a:pt x="47144" y="0"/>
                </a:moveTo>
                <a:lnTo>
                  <a:pt x="35436" y="4895"/>
                </a:lnTo>
                <a:lnTo>
                  <a:pt x="23675" y="9679"/>
                </a:lnTo>
                <a:lnTo>
                  <a:pt x="11863" y="14354"/>
                </a:lnTo>
                <a:lnTo>
                  <a:pt x="0" y="18917"/>
                </a:lnTo>
                <a:lnTo>
                  <a:pt x="11615" y="24079"/>
                </a:lnTo>
                <a:lnTo>
                  <a:pt x="23272" y="29127"/>
                </a:lnTo>
                <a:lnTo>
                  <a:pt x="34971" y="34059"/>
                </a:lnTo>
                <a:lnTo>
                  <a:pt x="46711" y="38877"/>
                </a:lnTo>
                <a:lnTo>
                  <a:pt x="47144" y="0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02228" y="4387034"/>
            <a:ext cx="1794770" cy="317104"/>
          </a:xfrm>
          <a:custGeom>
            <a:avLst/>
            <a:gdLst/>
            <a:ahLst/>
            <a:cxnLst/>
            <a:rect l="l" t="t" r="r" b="b"/>
            <a:pathLst>
              <a:path w="656589" h="152400">
                <a:moveTo>
                  <a:pt x="656499" y="151831"/>
                </a:moveTo>
                <a:lnTo>
                  <a:pt x="604258" y="152383"/>
                </a:lnTo>
                <a:lnTo>
                  <a:pt x="552137" y="150876"/>
                </a:lnTo>
                <a:lnTo>
                  <a:pt x="500197" y="147323"/>
                </a:lnTo>
                <a:lnTo>
                  <a:pt x="448496" y="141737"/>
                </a:lnTo>
                <a:lnTo>
                  <a:pt x="397093" y="134128"/>
                </a:lnTo>
                <a:lnTo>
                  <a:pt x="346049" y="124511"/>
                </a:lnTo>
                <a:lnTo>
                  <a:pt x="295421" y="112897"/>
                </a:lnTo>
                <a:lnTo>
                  <a:pt x="245269" y="99298"/>
                </a:lnTo>
                <a:lnTo>
                  <a:pt x="195653" y="83727"/>
                </a:lnTo>
                <a:lnTo>
                  <a:pt x="146632" y="66196"/>
                </a:lnTo>
                <a:lnTo>
                  <a:pt x="98264" y="46718"/>
                </a:lnTo>
                <a:lnTo>
                  <a:pt x="50610" y="25304"/>
                </a:lnTo>
                <a:lnTo>
                  <a:pt x="12549" y="6530"/>
                </a:ln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402229" y="4387035"/>
            <a:ext cx="138860" cy="80597"/>
          </a:xfrm>
          <a:custGeom>
            <a:avLst/>
            <a:gdLst/>
            <a:ahLst/>
            <a:cxnLst/>
            <a:rect l="l" t="t" r="r" b="b"/>
            <a:pathLst>
              <a:path w="50800" h="38735">
                <a:moveTo>
                  <a:pt x="0" y="0"/>
                </a:moveTo>
                <a:lnTo>
                  <a:pt x="8159" y="9733"/>
                </a:lnTo>
                <a:lnTo>
                  <a:pt x="16413" y="19386"/>
                </a:lnTo>
                <a:lnTo>
                  <a:pt x="24759" y="28958"/>
                </a:lnTo>
                <a:lnTo>
                  <a:pt x="33199" y="38450"/>
                </a:lnTo>
                <a:lnTo>
                  <a:pt x="50664" y="3713"/>
                </a:lnTo>
                <a:lnTo>
                  <a:pt x="25314" y="210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02229" y="4387035"/>
            <a:ext cx="138860" cy="80597"/>
          </a:xfrm>
          <a:custGeom>
            <a:avLst/>
            <a:gdLst/>
            <a:ahLst/>
            <a:cxnLst/>
            <a:rect l="l" t="t" r="r" b="b"/>
            <a:pathLst>
              <a:path w="50800" h="38735">
                <a:moveTo>
                  <a:pt x="50664" y="3713"/>
                </a:moveTo>
                <a:lnTo>
                  <a:pt x="37985" y="2969"/>
                </a:lnTo>
                <a:lnTo>
                  <a:pt x="25314" y="2102"/>
                </a:lnTo>
                <a:lnTo>
                  <a:pt x="12652" y="1112"/>
                </a:lnTo>
                <a:lnTo>
                  <a:pt x="0" y="0"/>
                </a:lnTo>
                <a:lnTo>
                  <a:pt x="8159" y="9733"/>
                </a:lnTo>
                <a:lnTo>
                  <a:pt x="16413" y="19386"/>
                </a:lnTo>
                <a:lnTo>
                  <a:pt x="24759" y="28958"/>
                </a:lnTo>
                <a:lnTo>
                  <a:pt x="33199" y="38450"/>
                </a:lnTo>
                <a:lnTo>
                  <a:pt x="50664" y="3713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92487" y="2520037"/>
            <a:ext cx="347151" cy="1498316"/>
          </a:xfrm>
          <a:custGeom>
            <a:avLst/>
            <a:gdLst/>
            <a:ahLst/>
            <a:cxnLst/>
            <a:rect l="l" t="t" r="r" b="b"/>
            <a:pathLst>
              <a:path w="127000" h="720089">
                <a:moveTo>
                  <a:pt x="126525" y="719999"/>
                </a:moveTo>
                <a:lnTo>
                  <a:pt x="97575" y="680581"/>
                </a:lnTo>
                <a:lnTo>
                  <a:pt x="72206" y="639077"/>
                </a:lnTo>
                <a:lnTo>
                  <a:pt x="50502" y="595732"/>
                </a:lnTo>
                <a:lnTo>
                  <a:pt x="32552" y="550793"/>
                </a:lnTo>
                <a:lnTo>
                  <a:pt x="18439" y="504504"/>
                </a:lnTo>
                <a:lnTo>
                  <a:pt x="8253" y="457112"/>
                </a:lnTo>
                <a:lnTo>
                  <a:pt x="2077" y="408862"/>
                </a:lnTo>
                <a:lnTo>
                  <a:pt x="0" y="360000"/>
                </a:lnTo>
                <a:lnTo>
                  <a:pt x="2077" y="311137"/>
                </a:lnTo>
                <a:lnTo>
                  <a:pt x="8253" y="262887"/>
                </a:lnTo>
                <a:lnTo>
                  <a:pt x="18439" y="215495"/>
                </a:lnTo>
                <a:lnTo>
                  <a:pt x="32552" y="169206"/>
                </a:lnTo>
                <a:lnTo>
                  <a:pt x="50502" y="124267"/>
                </a:lnTo>
                <a:lnTo>
                  <a:pt x="72206" y="80922"/>
                </a:lnTo>
                <a:lnTo>
                  <a:pt x="97575" y="39418"/>
                </a:lnTo>
                <a:lnTo>
                  <a:pt x="12652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19697" y="2520037"/>
            <a:ext cx="119767" cy="103059"/>
          </a:xfrm>
          <a:custGeom>
            <a:avLst/>
            <a:gdLst/>
            <a:ahLst/>
            <a:cxnLst/>
            <a:rect l="l" t="t" r="r" b="b"/>
            <a:pathLst>
              <a:path w="43815" h="49530">
                <a:moveTo>
                  <a:pt x="43404" y="0"/>
                </a:moveTo>
                <a:lnTo>
                  <a:pt x="32309" y="6252"/>
                </a:lnTo>
                <a:lnTo>
                  <a:pt x="21374" y="12737"/>
                </a:lnTo>
                <a:lnTo>
                  <a:pt x="10603" y="19451"/>
                </a:lnTo>
                <a:lnTo>
                  <a:pt x="0" y="26390"/>
                </a:lnTo>
                <a:lnTo>
                  <a:pt x="31374" y="49353"/>
                </a:lnTo>
                <a:lnTo>
                  <a:pt x="33966" y="36948"/>
                </a:lnTo>
                <a:lnTo>
                  <a:pt x="36835" y="24584"/>
                </a:lnTo>
                <a:lnTo>
                  <a:pt x="39981" y="12267"/>
                </a:lnTo>
                <a:lnTo>
                  <a:pt x="434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19697" y="2520037"/>
            <a:ext cx="119767" cy="103059"/>
          </a:xfrm>
          <a:custGeom>
            <a:avLst/>
            <a:gdLst/>
            <a:ahLst/>
            <a:cxnLst/>
            <a:rect l="l" t="t" r="r" b="b"/>
            <a:pathLst>
              <a:path w="43815" h="49530">
                <a:moveTo>
                  <a:pt x="31374" y="49353"/>
                </a:moveTo>
                <a:lnTo>
                  <a:pt x="33966" y="36948"/>
                </a:lnTo>
                <a:lnTo>
                  <a:pt x="36835" y="24584"/>
                </a:lnTo>
                <a:lnTo>
                  <a:pt x="39981" y="12267"/>
                </a:lnTo>
                <a:lnTo>
                  <a:pt x="43404" y="0"/>
                </a:lnTo>
                <a:lnTo>
                  <a:pt x="32309" y="6252"/>
                </a:lnTo>
                <a:lnTo>
                  <a:pt x="21374" y="12737"/>
                </a:lnTo>
                <a:lnTo>
                  <a:pt x="10603" y="19451"/>
                </a:lnTo>
                <a:lnTo>
                  <a:pt x="0" y="26390"/>
                </a:lnTo>
                <a:lnTo>
                  <a:pt x="31374" y="49353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70328" y="4835082"/>
            <a:ext cx="0" cy="749158"/>
          </a:xfrm>
          <a:custGeom>
            <a:avLst/>
            <a:gdLst/>
            <a:ahLst/>
            <a:cxnLst/>
            <a:rect l="l" t="t" r="r" b="b"/>
            <a:pathLst>
              <a:path h="360044">
                <a:moveTo>
                  <a:pt x="0" y="0"/>
                </a:moveTo>
                <a:lnTo>
                  <a:pt x="0" y="3599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17186" y="5486485"/>
            <a:ext cx="107617" cy="97774"/>
          </a:xfrm>
          <a:custGeom>
            <a:avLst/>
            <a:gdLst/>
            <a:ahLst/>
            <a:cxnLst/>
            <a:rect l="l" t="t" r="r" b="b"/>
            <a:pathLst>
              <a:path w="39369" h="46989">
                <a:moveTo>
                  <a:pt x="38882" y="0"/>
                </a:moveTo>
                <a:lnTo>
                  <a:pt x="0" y="0"/>
                </a:lnTo>
                <a:lnTo>
                  <a:pt x="19441" y="46934"/>
                </a:lnTo>
                <a:lnTo>
                  <a:pt x="388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17186" y="5486485"/>
            <a:ext cx="107617" cy="97774"/>
          </a:xfrm>
          <a:custGeom>
            <a:avLst/>
            <a:gdLst/>
            <a:ahLst/>
            <a:cxnLst/>
            <a:rect l="l" t="t" r="r" b="b"/>
            <a:pathLst>
              <a:path w="39369" h="46989">
                <a:moveTo>
                  <a:pt x="0" y="0"/>
                </a:moveTo>
                <a:lnTo>
                  <a:pt x="19441" y="46934"/>
                </a:lnTo>
                <a:lnTo>
                  <a:pt x="38882" y="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603942" y="4989993"/>
            <a:ext cx="3533995" cy="1107108"/>
          </a:xfrm>
          <a:prstGeom prst="rect">
            <a:avLst/>
          </a:prstGeom>
        </p:spPr>
        <p:txBody>
          <a:bodyPr vert="horz" wrap="square" lIns="0" tIns="29601" rIns="0" bIns="0" rtlCol="0">
            <a:spAutoFit/>
          </a:bodyPr>
          <a:lstStyle/>
          <a:p>
            <a:pPr marL="1677936">
              <a:spcBef>
                <a:spcPts val="233"/>
              </a:spcBef>
            </a:pPr>
            <a:r>
              <a:rPr sz="2500" spc="25" dirty="0">
                <a:latin typeface="Calibri"/>
                <a:cs typeface="Calibri"/>
              </a:rPr>
              <a:t>[feasible]</a:t>
            </a:r>
            <a:endParaRPr sz="2500">
              <a:latin typeface="Calibri"/>
              <a:cs typeface="Calibri"/>
            </a:endParaRPr>
          </a:p>
          <a:p>
            <a:pPr marL="31159">
              <a:spcBef>
                <a:spcPts val="2377"/>
              </a:spcBef>
            </a:pPr>
            <a:r>
              <a:rPr sz="2500" dirty="0">
                <a:latin typeface="Calibri"/>
                <a:cs typeface="Calibri"/>
              </a:rPr>
              <a:t>report</a:t>
            </a:r>
            <a:r>
              <a:rPr sz="2500" spc="86" dirty="0">
                <a:latin typeface="Calibri"/>
                <a:cs typeface="Calibri"/>
              </a:rPr>
              <a:t> </a:t>
            </a:r>
            <a:r>
              <a:rPr sz="2500" spc="61" dirty="0">
                <a:latin typeface="Calibri"/>
                <a:cs typeface="Calibri"/>
              </a:rPr>
              <a:t>counterexample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837640" y="1770031"/>
            <a:ext cx="509380" cy="3877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98359" y="1349117"/>
            <a:ext cx="1697568" cy="414611"/>
          </a:xfrm>
          <a:prstGeom prst="rect">
            <a:avLst/>
          </a:prstGeom>
        </p:spPr>
        <p:txBody>
          <a:bodyPr vert="horz" wrap="square" lIns="0" tIns="29601" rIns="0" bIns="0" rtlCol="0">
            <a:spAutoFit/>
          </a:bodyPr>
          <a:lstStyle/>
          <a:p>
            <a:pPr marL="31159">
              <a:spcBef>
                <a:spcPts val="233"/>
              </a:spcBef>
            </a:pPr>
            <a:r>
              <a:rPr sz="2500" spc="442" dirty="0">
                <a:latin typeface="Calibri"/>
                <a:cs typeface="Calibri"/>
              </a:rPr>
              <a:t>C</a:t>
            </a:r>
            <a:r>
              <a:rPr sz="2500" spc="-37" dirty="0">
                <a:latin typeface="Calibri"/>
                <a:cs typeface="Calibri"/>
              </a:rPr>
              <a:t> </a:t>
            </a:r>
            <a:r>
              <a:rPr sz="2500" spc="61" dirty="0">
                <a:latin typeface="Calibri"/>
                <a:cs typeface="Calibri"/>
              </a:rPr>
              <a:t>program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8859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587" y="118208"/>
            <a:ext cx="11887200" cy="660832"/>
          </a:xfrm>
          <a:prstGeom prst="rect">
            <a:avLst/>
          </a:prstGeom>
        </p:spPr>
        <p:txBody>
          <a:bodyPr vert="horz" wrap="square" lIns="0" tIns="29601" rIns="0" bIns="0" rtlCol="0">
            <a:spAutoFit/>
          </a:bodyPr>
          <a:lstStyle/>
          <a:p>
            <a:pPr marL="31159">
              <a:spcBef>
                <a:spcPts val="233"/>
              </a:spcBef>
            </a:pPr>
            <a:r>
              <a:rPr spc="-25" dirty="0"/>
              <a:t>Checking </a:t>
            </a:r>
            <a:r>
              <a:rPr spc="-12" dirty="0"/>
              <a:t>the Abstract</a:t>
            </a:r>
            <a:r>
              <a:rPr spc="-61" dirty="0"/>
              <a:t> </a:t>
            </a:r>
            <a:r>
              <a:rPr spc="-12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2197" y="1752180"/>
            <a:ext cx="3483659" cy="397650"/>
          </a:xfrm>
          <a:prstGeom prst="rect">
            <a:avLst/>
          </a:prstGeom>
        </p:spPr>
        <p:txBody>
          <a:bodyPr vert="horz" wrap="square" lIns="0" tIns="28044" rIns="0" bIns="0" rtlCol="0">
            <a:spAutoFit/>
          </a:bodyPr>
          <a:lstStyle/>
          <a:p>
            <a:pPr marL="374059" indent="-342900">
              <a:spcBef>
                <a:spcPts val="221"/>
              </a:spcBef>
              <a:buFont typeface="Wingdings" pitchFamily="2" charset="2"/>
              <a:buChar char="q"/>
            </a:pPr>
            <a:r>
              <a:rPr sz="2400" b="1" spc="-25" dirty="0" smtClean="0">
                <a:latin typeface="Arial Narrow" pitchFamily="34" charset="0"/>
                <a:cs typeface="Arial"/>
              </a:rPr>
              <a:t>No </a:t>
            </a:r>
            <a:r>
              <a:rPr sz="2400" b="1" spc="-25" dirty="0">
                <a:latin typeface="Arial Narrow" pitchFamily="34" charset="0"/>
                <a:cs typeface="Arial"/>
              </a:rPr>
              <a:t>more</a:t>
            </a:r>
            <a:r>
              <a:rPr sz="2400" b="1" spc="-356" dirty="0">
                <a:latin typeface="Arial Narrow" pitchFamily="34" charset="0"/>
                <a:cs typeface="Arial"/>
              </a:rPr>
              <a:t> </a:t>
            </a:r>
            <a:r>
              <a:rPr sz="2400" b="1" spc="-12" dirty="0">
                <a:latin typeface="Arial Narrow" pitchFamily="34" charset="0"/>
                <a:cs typeface="Arial"/>
              </a:rPr>
              <a:t>integers!</a:t>
            </a:r>
            <a:endParaRPr sz="2400" b="1" dirty="0">
              <a:latin typeface="Arial Narrow" pitchFamily="34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2197" y="2941850"/>
            <a:ext cx="8781180" cy="1229086"/>
          </a:xfrm>
          <a:prstGeom prst="rect">
            <a:avLst/>
          </a:prstGeom>
        </p:spPr>
        <p:txBody>
          <a:bodyPr vert="horz" wrap="square" lIns="0" tIns="88804" rIns="0" bIns="0" rtlCol="0">
            <a:spAutoFit/>
          </a:bodyPr>
          <a:lstStyle/>
          <a:p>
            <a:pPr marL="374059" indent="-342900">
              <a:spcBef>
                <a:spcPts val="699"/>
              </a:spcBef>
              <a:buFont typeface="Wingdings" pitchFamily="2" charset="2"/>
              <a:buChar char="q"/>
            </a:pPr>
            <a:r>
              <a:rPr sz="2400" b="1" spc="-12" dirty="0" smtClean="0">
                <a:latin typeface="Arial Narrow" pitchFamily="34" charset="0"/>
                <a:cs typeface="Arial"/>
              </a:rPr>
              <a:t>But</a:t>
            </a:r>
            <a:r>
              <a:rPr sz="2400" b="1" spc="-12" dirty="0">
                <a:latin typeface="Arial Narrow" pitchFamily="34" charset="0"/>
                <a:cs typeface="Arial"/>
              </a:rPr>
              <a:t>:</a:t>
            </a:r>
            <a:endParaRPr sz="2400" b="1" dirty="0">
              <a:latin typeface="Arial Narrow" pitchFamily="34" charset="0"/>
              <a:cs typeface="Arial"/>
            </a:endParaRPr>
          </a:p>
          <a:p>
            <a:pPr marL="1079821" indent="-342900">
              <a:lnSpc>
                <a:spcPts val="2944"/>
              </a:lnSpc>
              <a:spcBef>
                <a:spcPts val="429"/>
              </a:spcBef>
              <a:buFont typeface="Wingdings" pitchFamily="2" charset="2"/>
              <a:buChar char="q"/>
            </a:pPr>
            <a:r>
              <a:rPr sz="2400" b="1" spc="-12" dirty="0" smtClean="0">
                <a:latin typeface="Arial Narrow" pitchFamily="34" charset="0"/>
                <a:cs typeface="Arial"/>
              </a:rPr>
              <a:t>All </a:t>
            </a:r>
            <a:r>
              <a:rPr sz="2400" b="1" spc="-12" dirty="0">
                <a:latin typeface="Arial Narrow" pitchFamily="34" charset="0"/>
                <a:cs typeface="Arial"/>
              </a:rPr>
              <a:t>control </a:t>
            </a:r>
            <a:r>
              <a:rPr sz="2400" b="1" spc="-25" dirty="0">
                <a:latin typeface="Arial Narrow" pitchFamily="34" charset="0"/>
                <a:cs typeface="Arial"/>
              </a:rPr>
              <a:t>flow </a:t>
            </a:r>
            <a:r>
              <a:rPr sz="2400" b="1" spc="-12" dirty="0">
                <a:latin typeface="Arial Narrow" pitchFamily="34" charset="0"/>
                <a:cs typeface="Arial"/>
              </a:rPr>
              <a:t>constructs, including function</a:t>
            </a:r>
            <a:r>
              <a:rPr sz="2400" b="1" spc="245" dirty="0">
                <a:latin typeface="Arial Narrow" pitchFamily="34" charset="0"/>
                <a:cs typeface="Arial"/>
              </a:rPr>
              <a:t> </a:t>
            </a:r>
            <a:r>
              <a:rPr sz="2400" b="1" spc="-12" dirty="0" smtClean="0">
                <a:latin typeface="Arial Narrow" pitchFamily="34" charset="0"/>
                <a:cs typeface="Arial"/>
              </a:rPr>
              <a:t>calls</a:t>
            </a:r>
            <a:r>
              <a:rPr lang="en-US" sz="2400" b="1" dirty="0">
                <a:latin typeface="Arial Narrow" pitchFamily="34" charset="0"/>
                <a:cs typeface="Arial"/>
              </a:rPr>
              <a:t> </a:t>
            </a:r>
            <a:r>
              <a:rPr sz="2400" b="1" spc="-12" dirty="0" smtClean="0">
                <a:latin typeface="Arial Narrow" pitchFamily="34" charset="0"/>
                <a:cs typeface="Arial"/>
              </a:rPr>
              <a:t>(more</a:t>
            </a:r>
            <a:r>
              <a:rPr sz="2400" b="1" spc="-12" dirty="0">
                <a:latin typeface="Arial Narrow" pitchFamily="34" charset="0"/>
                <a:cs typeface="Arial"/>
              </a:rPr>
              <a:t>)</a:t>
            </a:r>
            <a:r>
              <a:rPr sz="2400" b="1" spc="86" dirty="0">
                <a:latin typeface="Arial Narrow" pitchFamily="34" charset="0"/>
                <a:cs typeface="Arial"/>
              </a:rPr>
              <a:t> </a:t>
            </a:r>
            <a:r>
              <a:rPr sz="2400" b="1" spc="-12" dirty="0">
                <a:latin typeface="Arial Narrow" pitchFamily="34" charset="0"/>
                <a:cs typeface="Arial"/>
              </a:rPr>
              <a:t>non-determinism</a:t>
            </a:r>
            <a:endParaRPr sz="2400" b="1" dirty="0">
              <a:latin typeface="Arial Narrow" pitchFamily="34" charset="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7009" y="5015179"/>
            <a:ext cx="7238095" cy="397650"/>
          </a:xfrm>
          <a:prstGeom prst="rect">
            <a:avLst/>
          </a:prstGeom>
        </p:spPr>
        <p:txBody>
          <a:bodyPr vert="horz" wrap="square" lIns="0" tIns="28044" rIns="0" bIns="0" rtlCol="0">
            <a:spAutoFit/>
          </a:bodyPr>
          <a:lstStyle/>
          <a:p>
            <a:pPr marL="374059" indent="-342900">
              <a:spcBef>
                <a:spcPts val="221"/>
              </a:spcBef>
              <a:buFont typeface="Wingdings" pitchFamily="2" charset="2"/>
              <a:buChar char="q"/>
            </a:pPr>
            <a:r>
              <a:rPr sz="2400" b="1" spc="-25" dirty="0" smtClean="0">
                <a:latin typeface="Arial Narrow" pitchFamily="34" charset="0"/>
                <a:cs typeface="Arial"/>
              </a:rPr>
              <a:t>BDD-based </a:t>
            </a:r>
            <a:r>
              <a:rPr sz="2400" b="1" spc="-25" dirty="0">
                <a:latin typeface="Arial Narrow" pitchFamily="34" charset="0"/>
                <a:cs typeface="Arial"/>
              </a:rPr>
              <a:t>model checking </a:t>
            </a:r>
            <a:r>
              <a:rPr sz="2400" b="1" spc="-37" dirty="0">
                <a:latin typeface="Arial Narrow" pitchFamily="34" charset="0"/>
                <a:cs typeface="Arial"/>
              </a:rPr>
              <a:t>now</a:t>
            </a:r>
            <a:r>
              <a:rPr sz="2400" b="1" spc="61" dirty="0">
                <a:latin typeface="Arial Narrow" pitchFamily="34" charset="0"/>
                <a:cs typeface="Arial"/>
              </a:rPr>
              <a:t> </a:t>
            </a:r>
            <a:r>
              <a:rPr sz="2400" b="1" spc="-12" dirty="0">
                <a:latin typeface="Arial Narrow" pitchFamily="34" charset="0"/>
                <a:cs typeface="Arial"/>
              </a:rPr>
              <a:t>scales</a:t>
            </a:r>
            <a:endParaRPr sz="2400" b="1" dirty="0">
              <a:latin typeface="Arial Narrow" pitchFamily="34" charset="0"/>
              <a:cs typeface="Arial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7396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387" y="118208"/>
            <a:ext cx="11963399" cy="660832"/>
          </a:xfrm>
          <a:prstGeom prst="rect">
            <a:avLst/>
          </a:prstGeom>
        </p:spPr>
        <p:txBody>
          <a:bodyPr vert="horz" wrap="square" lIns="0" tIns="29601" rIns="0" bIns="0" rtlCol="0">
            <a:spAutoFit/>
          </a:bodyPr>
          <a:lstStyle/>
          <a:p>
            <a:pPr marL="31159">
              <a:spcBef>
                <a:spcPts val="233"/>
              </a:spcBef>
            </a:pPr>
            <a:r>
              <a:rPr spc="-12" dirty="0"/>
              <a:t>Finite-State Model </a:t>
            </a:r>
            <a:r>
              <a:rPr spc="-25" dirty="0"/>
              <a:t>Checkers:</a:t>
            </a:r>
            <a:r>
              <a:rPr spc="123" dirty="0"/>
              <a:t> </a:t>
            </a:r>
            <a:r>
              <a:rPr spc="-12" dirty="0"/>
              <a:t>SMV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" y="981075"/>
            <a:ext cx="10267950" cy="559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4035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387" y="118208"/>
            <a:ext cx="11963399" cy="660832"/>
          </a:xfrm>
          <a:prstGeom prst="rect">
            <a:avLst/>
          </a:prstGeom>
        </p:spPr>
        <p:txBody>
          <a:bodyPr vert="horz" wrap="square" lIns="0" tIns="29601" rIns="0" bIns="0" rtlCol="0">
            <a:spAutoFit/>
          </a:bodyPr>
          <a:lstStyle/>
          <a:p>
            <a:pPr marL="31159">
              <a:spcBef>
                <a:spcPts val="233"/>
              </a:spcBef>
            </a:pPr>
            <a:r>
              <a:rPr spc="-12" dirty="0"/>
              <a:t>Finite-State Model </a:t>
            </a:r>
            <a:r>
              <a:rPr spc="-25" dirty="0"/>
              <a:t>Checkers:</a:t>
            </a:r>
            <a:r>
              <a:rPr spc="123" dirty="0"/>
              <a:t> </a:t>
            </a:r>
            <a:r>
              <a:rPr spc="-12" dirty="0"/>
              <a:t>SMV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" y="1057275"/>
            <a:ext cx="9029700" cy="597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6048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387" y="118208"/>
            <a:ext cx="11963399" cy="660832"/>
          </a:xfrm>
          <a:prstGeom prst="rect">
            <a:avLst/>
          </a:prstGeom>
        </p:spPr>
        <p:txBody>
          <a:bodyPr vert="horz" wrap="square" lIns="0" tIns="29601" rIns="0" bIns="0" rtlCol="0">
            <a:spAutoFit/>
          </a:bodyPr>
          <a:lstStyle/>
          <a:p>
            <a:pPr marL="31159">
              <a:spcBef>
                <a:spcPts val="233"/>
              </a:spcBef>
            </a:pPr>
            <a:r>
              <a:rPr spc="-12" dirty="0"/>
              <a:t>Finite-State Model </a:t>
            </a:r>
            <a:r>
              <a:rPr spc="-25" dirty="0"/>
              <a:t>Checkers:</a:t>
            </a:r>
            <a:r>
              <a:rPr spc="123" dirty="0"/>
              <a:t> </a:t>
            </a:r>
            <a:r>
              <a:rPr spc="-12" dirty="0"/>
              <a:t>SMV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040573"/>
            <a:ext cx="9196388" cy="5941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8176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0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mtClean="0"/>
              <a:t>Abstract Interpretation</a:t>
            </a:r>
          </a:p>
        </p:txBody>
      </p:sp>
      <p:sp>
        <p:nvSpPr>
          <p:cNvPr id="254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5676" y="19050"/>
            <a:ext cx="3018711" cy="2335291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en-US" sz="2000" u="sng" dirty="0">
                <a:solidFill>
                  <a:srgbClr val="0000CC"/>
                </a:solidFill>
              </a:rPr>
              <a:t>Sample program</a:t>
            </a:r>
            <a:r>
              <a:rPr lang="en-US" altLang="en-US" sz="2000" u="sng" dirty="0"/>
              <a:t>:</a:t>
            </a:r>
            <a:endParaRPr lang="en-US" altLang="en-US" sz="2000" dirty="0"/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/>
              <a:t> 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=0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/>
              <a:t> do {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/>
              <a:t>	assert(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&lt;= 10);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/>
              <a:t>	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= i+2;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/>
              <a:t> }	while (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&lt; 5);</a:t>
            </a:r>
            <a:endParaRPr lang="en-US" altLang="en-US" sz="2000" u="sng" dirty="0"/>
          </a:p>
        </p:txBody>
      </p:sp>
      <p:sp>
        <p:nvSpPr>
          <p:cNvPr id="2540573" name="Text Box 29"/>
          <p:cNvSpPr txBox="1">
            <a:spLocks noChangeArrowheads="1"/>
          </p:cNvSpPr>
          <p:nvPr/>
        </p:nvSpPr>
        <p:spPr bwMode="auto">
          <a:xfrm>
            <a:off x="525065" y="857250"/>
            <a:ext cx="7284844" cy="131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en-US" sz="2400" b="1" u="sng" dirty="0">
                <a:latin typeface="Arial Narrow" panose="020B0606020202030204" pitchFamily="34" charset="0"/>
              </a:rPr>
              <a:t>Philosophy:</a:t>
            </a:r>
          </a:p>
          <a:p>
            <a:pPr>
              <a:lnSpc>
                <a:spcPct val="110000"/>
              </a:lnSpc>
              <a:defRPr/>
            </a:pPr>
            <a:r>
              <a:rPr lang="en-US" altLang="en-US" sz="2400" b="1" dirty="0">
                <a:solidFill>
                  <a:srgbClr val="0000CC"/>
                </a:solidFill>
                <a:latin typeface="Arial Narrow" panose="020B0606020202030204" pitchFamily="34" charset="0"/>
              </a:rPr>
              <a:t>Use an abstract domain instead of value sets</a:t>
            </a:r>
          </a:p>
          <a:p>
            <a:pPr>
              <a:lnSpc>
                <a:spcPct val="110000"/>
              </a:lnSpc>
              <a:defRPr/>
            </a:pPr>
            <a:r>
              <a:rPr lang="en-US" altLang="en-US" sz="2400" b="1" dirty="0">
                <a:solidFill>
                  <a:srgbClr val="A50021"/>
                </a:solidFill>
                <a:latin typeface="Arial Narrow" panose="020B0606020202030204" pitchFamily="34" charset="0"/>
              </a:rPr>
              <a:t>Example: We may use value intervals instead of value sets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790224" y="2451974"/>
            <a:ext cx="3057782" cy="3827967"/>
            <a:chOff x="1790224" y="2451974"/>
            <a:chExt cx="3057782" cy="3827967"/>
          </a:xfrm>
        </p:grpSpPr>
        <p:sp>
          <p:nvSpPr>
            <p:cNvPr id="2540548" name="Oval 4"/>
            <p:cNvSpPr>
              <a:spLocks noChangeArrowheads="1"/>
            </p:cNvSpPr>
            <p:nvPr/>
          </p:nvSpPr>
          <p:spPr bwMode="auto">
            <a:xfrm>
              <a:off x="3073717" y="3147060"/>
              <a:ext cx="120015" cy="12001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  <p:sp>
          <p:nvSpPr>
            <p:cNvPr id="2540549" name="Oval 5"/>
            <p:cNvSpPr>
              <a:spLocks noChangeArrowheads="1"/>
            </p:cNvSpPr>
            <p:nvPr/>
          </p:nvSpPr>
          <p:spPr bwMode="auto">
            <a:xfrm>
              <a:off x="3073717" y="3800475"/>
              <a:ext cx="120015" cy="12001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  <p:sp>
          <p:nvSpPr>
            <p:cNvPr id="2540550" name="Oval 6"/>
            <p:cNvSpPr>
              <a:spLocks noChangeArrowheads="1"/>
            </p:cNvSpPr>
            <p:nvPr/>
          </p:nvSpPr>
          <p:spPr bwMode="auto">
            <a:xfrm>
              <a:off x="4140517" y="3800475"/>
              <a:ext cx="120015" cy="12001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  <p:cxnSp>
          <p:nvCxnSpPr>
            <p:cNvPr id="9224" name="AutoShape 7"/>
            <p:cNvCxnSpPr>
              <a:cxnSpLocks noChangeShapeType="1"/>
              <a:endCxn id="2540548" idx="0"/>
            </p:cNvCxnSpPr>
            <p:nvPr/>
          </p:nvCxnSpPr>
          <p:spPr bwMode="auto">
            <a:xfrm>
              <a:off x="3127057" y="2933700"/>
              <a:ext cx="6668" cy="21336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25" name="AutoShape 8"/>
            <p:cNvCxnSpPr>
              <a:cxnSpLocks noChangeShapeType="1"/>
              <a:stCxn id="2540548" idx="4"/>
              <a:endCxn id="2540549" idx="0"/>
            </p:cNvCxnSpPr>
            <p:nvPr/>
          </p:nvCxnSpPr>
          <p:spPr bwMode="auto">
            <a:xfrm>
              <a:off x="3133725" y="3267075"/>
              <a:ext cx="0" cy="533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40553" name="Oval 9"/>
            <p:cNvSpPr>
              <a:spLocks noChangeArrowheads="1"/>
            </p:cNvSpPr>
            <p:nvPr/>
          </p:nvSpPr>
          <p:spPr bwMode="auto">
            <a:xfrm>
              <a:off x="3073717" y="4613910"/>
              <a:ext cx="120015" cy="12001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  <p:cxnSp>
          <p:nvCxnSpPr>
            <p:cNvPr id="9227" name="AutoShape 10"/>
            <p:cNvCxnSpPr>
              <a:cxnSpLocks noChangeShapeType="1"/>
              <a:stCxn id="2540549" idx="4"/>
              <a:endCxn id="2540553" idx="0"/>
            </p:cNvCxnSpPr>
            <p:nvPr/>
          </p:nvCxnSpPr>
          <p:spPr bwMode="auto">
            <a:xfrm>
              <a:off x="3133725" y="3920490"/>
              <a:ext cx="0" cy="69342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40555" name="Oval 11"/>
            <p:cNvSpPr>
              <a:spLocks noChangeArrowheads="1"/>
            </p:cNvSpPr>
            <p:nvPr/>
          </p:nvSpPr>
          <p:spPr bwMode="auto">
            <a:xfrm>
              <a:off x="3073717" y="5400675"/>
              <a:ext cx="120015" cy="12001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  <p:cxnSp>
          <p:nvCxnSpPr>
            <p:cNvPr id="9229" name="AutoShape 12"/>
            <p:cNvCxnSpPr>
              <a:cxnSpLocks noChangeShapeType="1"/>
              <a:stCxn id="2540553" idx="4"/>
              <a:endCxn id="2540555" idx="0"/>
            </p:cNvCxnSpPr>
            <p:nvPr/>
          </p:nvCxnSpPr>
          <p:spPr bwMode="auto">
            <a:xfrm>
              <a:off x="3133725" y="4733925"/>
              <a:ext cx="0" cy="6667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40557" name="Oval 13"/>
            <p:cNvSpPr>
              <a:spLocks noChangeArrowheads="1"/>
            </p:cNvSpPr>
            <p:nvPr/>
          </p:nvSpPr>
          <p:spPr bwMode="auto">
            <a:xfrm>
              <a:off x="3073717" y="6054090"/>
              <a:ext cx="120015" cy="12001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  <p:cxnSp>
          <p:nvCxnSpPr>
            <p:cNvPr id="9231" name="AutoShape 14"/>
            <p:cNvCxnSpPr>
              <a:cxnSpLocks noChangeShapeType="1"/>
              <a:stCxn id="2540555" idx="4"/>
              <a:endCxn id="2540557" idx="0"/>
            </p:cNvCxnSpPr>
            <p:nvPr/>
          </p:nvCxnSpPr>
          <p:spPr bwMode="auto">
            <a:xfrm>
              <a:off x="3133725" y="5520690"/>
              <a:ext cx="0" cy="533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32" name="AutoShape 15"/>
            <p:cNvCxnSpPr>
              <a:cxnSpLocks noChangeShapeType="1"/>
              <a:stCxn id="2540549" idx="6"/>
              <a:endCxn id="2540550" idx="2"/>
            </p:cNvCxnSpPr>
            <p:nvPr/>
          </p:nvCxnSpPr>
          <p:spPr bwMode="auto">
            <a:xfrm>
              <a:off x="3193732" y="3860483"/>
              <a:ext cx="94678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33" name="AutoShape 16"/>
            <p:cNvCxnSpPr>
              <a:cxnSpLocks noChangeShapeType="1"/>
              <a:stCxn id="2540555" idx="2"/>
              <a:endCxn id="2540549" idx="2"/>
            </p:cNvCxnSpPr>
            <p:nvPr/>
          </p:nvCxnSpPr>
          <p:spPr bwMode="auto">
            <a:xfrm rot="10800000" flipH="1">
              <a:off x="3073717" y="3860483"/>
              <a:ext cx="1667" cy="1600200"/>
            </a:xfrm>
            <a:prstGeom prst="curvedConnector3">
              <a:avLst>
                <a:gd name="adj1" fmla="val -4240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40561" name="Text Box 17"/>
            <p:cNvSpPr txBox="1">
              <a:spLocks noChangeArrowheads="1"/>
            </p:cNvSpPr>
            <p:nvPr/>
          </p:nvSpPr>
          <p:spPr bwMode="auto">
            <a:xfrm>
              <a:off x="2710338" y="3022046"/>
              <a:ext cx="389850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latin typeface="Arial Narrow" pitchFamily="34" charset="0"/>
                </a:rPr>
                <a:t>L1</a:t>
              </a:r>
            </a:p>
          </p:txBody>
        </p:sp>
        <p:sp>
          <p:nvSpPr>
            <p:cNvPr id="2540562" name="Text Box 18"/>
            <p:cNvSpPr txBox="1">
              <a:spLocks noChangeArrowheads="1"/>
            </p:cNvSpPr>
            <p:nvPr/>
          </p:nvSpPr>
          <p:spPr bwMode="auto">
            <a:xfrm>
              <a:off x="2723673" y="3502106"/>
              <a:ext cx="389850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latin typeface="Arial Narrow" pitchFamily="34" charset="0"/>
                </a:rPr>
                <a:t>L2</a:t>
              </a:r>
            </a:p>
          </p:txBody>
        </p:sp>
        <p:sp>
          <p:nvSpPr>
            <p:cNvPr id="2540563" name="Text Box 19"/>
            <p:cNvSpPr txBox="1">
              <a:spLocks noChangeArrowheads="1"/>
            </p:cNvSpPr>
            <p:nvPr/>
          </p:nvSpPr>
          <p:spPr bwMode="auto">
            <a:xfrm>
              <a:off x="2723673" y="4488896"/>
              <a:ext cx="389850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latin typeface="Arial Narrow" pitchFamily="34" charset="0"/>
                </a:rPr>
                <a:t>L3</a:t>
              </a:r>
            </a:p>
          </p:txBody>
        </p:sp>
        <p:sp>
          <p:nvSpPr>
            <p:cNvPr id="2540564" name="Text Box 20"/>
            <p:cNvSpPr txBox="1">
              <a:spLocks noChangeArrowheads="1"/>
            </p:cNvSpPr>
            <p:nvPr/>
          </p:nvSpPr>
          <p:spPr bwMode="auto">
            <a:xfrm>
              <a:off x="2737008" y="5395676"/>
              <a:ext cx="389850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latin typeface="Arial Narrow" pitchFamily="34" charset="0"/>
                </a:rPr>
                <a:t>L4</a:t>
              </a:r>
            </a:p>
          </p:txBody>
        </p:sp>
        <p:sp>
          <p:nvSpPr>
            <p:cNvPr id="2540565" name="Text Box 21"/>
            <p:cNvSpPr txBox="1">
              <a:spLocks noChangeArrowheads="1"/>
            </p:cNvSpPr>
            <p:nvPr/>
          </p:nvSpPr>
          <p:spPr bwMode="auto">
            <a:xfrm>
              <a:off x="2723673" y="5929076"/>
              <a:ext cx="389850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latin typeface="Arial Narrow" pitchFamily="34" charset="0"/>
                </a:rPr>
                <a:t>L5</a:t>
              </a:r>
            </a:p>
          </p:txBody>
        </p:sp>
        <p:sp>
          <p:nvSpPr>
            <p:cNvPr id="2540566" name="Text Box 22"/>
            <p:cNvSpPr txBox="1">
              <a:spLocks noChangeArrowheads="1"/>
            </p:cNvSpPr>
            <p:nvPr/>
          </p:nvSpPr>
          <p:spPr bwMode="auto">
            <a:xfrm>
              <a:off x="4230529" y="3675461"/>
              <a:ext cx="617477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latin typeface="Arial Narrow" pitchFamily="34" charset="0"/>
                </a:rPr>
                <a:t>Error</a:t>
              </a:r>
            </a:p>
          </p:txBody>
        </p:sp>
        <p:sp>
          <p:nvSpPr>
            <p:cNvPr id="2540567" name="Text Box 23"/>
            <p:cNvSpPr txBox="1">
              <a:spLocks noChangeArrowheads="1"/>
            </p:cNvSpPr>
            <p:nvPr/>
          </p:nvSpPr>
          <p:spPr bwMode="auto">
            <a:xfrm>
              <a:off x="2363629" y="3263741"/>
              <a:ext cx="570990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i=0;</a:t>
              </a:r>
            </a:p>
          </p:txBody>
        </p:sp>
        <p:sp>
          <p:nvSpPr>
            <p:cNvPr id="2540568" name="Text Box 24"/>
            <p:cNvSpPr txBox="1">
              <a:spLocks noChangeArrowheads="1"/>
            </p:cNvSpPr>
            <p:nvPr/>
          </p:nvSpPr>
          <p:spPr bwMode="auto">
            <a:xfrm>
              <a:off x="3350418" y="3810476"/>
              <a:ext cx="768159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[i&gt;10]</a:t>
              </a:r>
            </a:p>
          </p:txBody>
        </p:sp>
        <p:sp>
          <p:nvSpPr>
            <p:cNvPr id="2540569" name="Text Box 25"/>
            <p:cNvSpPr txBox="1">
              <a:spLocks noChangeArrowheads="1"/>
            </p:cNvSpPr>
            <p:nvPr/>
          </p:nvSpPr>
          <p:spPr bwMode="auto">
            <a:xfrm>
              <a:off x="3083718" y="4128850"/>
              <a:ext cx="787395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[i</a:t>
              </a: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  <a:sym typeface="Symbol" pitchFamily="18" charset="2"/>
                </a:rPr>
                <a:t></a:t>
              </a: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10]</a:t>
              </a:r>
            </a:p>
          </p:txBody>
        </p:sp>
        <p:sp>
          <p:nvSpPr>
            <p:cNvPr id="2540570" name="Text Box 26"/>
            <p:cNvSpPr txBox="1">
              <a:spLocks noChangeArrowheads="1"/>
            </p:cNvSpPr>
            <p:nvPr/>
          </p:nvSpPr>
          <p:spPr bwMode="auto">
            <a:xfrm>
              <a:off x="3097053" y="4797266"/>
              <a:ext cx="760144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i=i+2;</a:t>
              </a:r>
            </a:p>
          </p:txBody>
        </p:sp>
        <p:sp>
          <p:nvSpPr>
            <p:cNvPr id="2540571" name="Text Box 27"/>
            <p:cNvSpPr txBox="1">
              <a:spLocks noChangeArrowheads="1"/>
            </p:cNvSpPr>
            <p:nvPr/>
          </p:nvSpPr>
          <p:spPr bwMode="auto">
            <a:xfrm>
              <a:off x="1790224" y="4463891"/>
              <a:ext cx="644728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[i&lt;5]</a:t>
              </a:r>
            </a:p>
          </p:txBody>
        </p:sp>
        <p:sp>
          <p:nvSpPr>
            <p:cNvPr id="2540572" name="Text Box 28"/>
            <p:cNvSpPr txBox="1">
              <a:spLocks noChangeArrowheads="1"/>
            </p:cNvSpPr>
            <p:nvPr/>
          </p:nvSpPr>
          <p:spPr bwMode="auto">
            <a:xfrm>
              <a:off x="3097054" y="5555695"/>
              <a:ext cx="663964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[i</a:t>
              </a: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  <a:sym typeface="Symbol" pitchFamily="18" charset="2"/>
                </a:rPr>
                <a:t></a:t>
              </a: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5]</a:t>
              </a:r>
            </a:p>
          </p:txBody>
        </p:sp>
        <p:sp>
          <p:nvSpPr>
            <p:cNvPr id="2540574" name="Text Box 30"/>
            <p:cNvSpPr txBox="1">
              <a:spLocks noChangeArrowheads="1"/>
            </p:cNvSpPr>
            <p:nvPr/>
          </p:nvSpPr>
          <p:spPr bwMode="auto">
            <a:xfrm>
              <a:off x="3150394" y="2863692"/>
              <a:ext cx="1263487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solidFill>
                    <a:srgbClr val="A50021"/>
                  </a:solidFill>
                  <a:latin typeface="Arial" charset="0"/>
                </a:rPr>
                <a:t>[min, max]</a:t>
              </a:r>
            </a:p>
          </p:txBody>
        </p:sp>
        <p:sp>
          <p:nvSpPr>
            <p:cNvPr id="2540575" name="Text Box 31"/>
            <p:cNvSpPr txBox="1">
              <a:spLocks noChangeArrowheads="1"/>
            </p:cNvSpPr>
            <p:nvPr/>
          </p:nvSpPr>
          <p:spPr bwMode="auto">
            <a:xfrm>
              <a:off x="3137058" y="3503772"/>
              <a:ext cx="628698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solidFill>
                    <a:srgbClr val="A50021"/>
                  </a:solidFill>
                  <a:latin typeface="Arial" charset="0"/>
                </a:rPr>
                <a:t>[0,0]</a:t>
              </a:r>
            </a:p>
          </p:txBody>
        </p:sp>
        <p:sp>
          <p:nvSpPr>
            <p:cNvPr id="2540576" name="Text Box 32"/>
            <p:cNvSpPr txBox="1">
              <a:spLocks noChangeArrowheads="1"/>
            </p:cNvSpPr>
            <p:nvPr/>
          </p:nvSpPr>
          <p:spPr bwMode="auto">
            <a:xfrm>
              <a:off x="3150393" y="4477227"/>
              <a:ext cx="628698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 dirty="0">
                  <a:solidFill>
                    <a:srgbClr val="A50021"/>
                  </a:solidFill>
                  <a:latin typeface="Arial" charset="0"/>
                </a:rPr>
                <a:t>[0,0]</a:t>
              </a:r>
            </a:p>
          </p:txBody>
        </p:sp>
        <p:sp>
          <p:nvSpPr>
            <p:cNvPr id="2540577" name="Text Box 33"/>
            <p:cNvSpPr txBox="1">
              <a:spLocks noChangeArrowheads="1"/>
            </p:cNvSpPr>
            <p:nvPr/>
          </p:nvSpPr>
          <p:spPr bwMode="auto">
            <a:xfrm>
              <a:off x="3163728" y="5263992"/>
              <a:ext cx="628698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 dirty="0">
                  <a:solidFill>
                    <a:srgbClr val="A50021"/>
                  </a:solidFill>
                  <a:latin typeface="Arial" charset="0"/>
                </a:rPr>
                <a:t>[2,2]</a:t>
              </a:r>
            </a:p>
          </p:txBody>
        </p:sp>
        <p:sp>
          <p:nvSpPr>
            <p:cNvPr id="2540578" name="Text Box 34"/>
            <p:cNvSpPr txBox="1">
              <a:spLocks noChangeArrowheads="1"/>
            </p:cNvSpPr>
            <p:nvPr/>
          </p:nvSpPr>
          <p:spPr bwMode="auto">
            <a:xfrm>
              <a:off x="3150394" y="5914073"/>
              <a:ext cx="396716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solidFill>
                    <a:srgbClr val="A50021"/>
                  </a:solidFill>
                  <a:latin typeface="Arial" charset="0"/>
                  <a:sym typeface="Symbol" pitchFamily="18" charset="2"/>
                </a:rPr>
                <a:t>[ ]</a:t>
              </a:r>
            </a:p>
          </p:txBody>
        </p:sp>
        <p:sp>
          <p:nvSpPr>
            <p:cNvPr id="2540579" name="Text Box 35"/>
            <p:cNvSpPr txBox="1">
              <a:spLocks noChangeArrowheads="1"/>
            </p:cNvSpPr>
            <p:nvPr/>
          </p:nvSpPr>
          <p:spPr bwMode="auto">
            <a:xfrm>
              <a:off x="2563653" y="2451974"/>
              <a:ext cx="1486304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latin typeface="Arial" charset="0"/>
                </a:rPr>
                <a:t>Iteration-1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790599" y="2465309"/>
            <a:ext cx="3057782" cy="3787962"/>
            <a:chOff x="4790599" y="2465309"/>
            <a:chExt cx="3057782" cy="3787962"/>
          </a:xfrm>
        </p:grpSpPr>
        <p:sp>
          <p:nvSpPr>
            <p:cNvPr id="2540580" name="Oval 36"/>
            <p:cNvSpPr>
              <a:spLocks noChangeArrowheads="1"/>
            </p:cNvSpPr>
            <p:nvPr/>
          </p:nvSpPr>
          <p:spPr bwMode="auto">
            <a:xfrm>
              <a:off x="6074092" y="3120390"/>
              <a:ext cx="120015" cy="12001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  <p:sp>
          <p:nvSpPr>
            <p:cNvPr id="2540581" name="Oval 37"/>
            <p:cNvSpPr>
              <a:spLocks noChangeArrowheads="1"/>
            </p:cNvSpPr>
            <p:nvPr/>
          </p:nvSpPr>
          <p:spPr bwMode="auto">
            <a:xfrm>
              <a:off x="6074092" y="3773805"/>
              <a:ext cx="120015" cy="12001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  <p:sp>
          <p:nvSpPr>
            <p:cNvPr id="2540582" name="Oval 38"/>
            <p:cNvSpPr>
              <a:spLocks noChangeArrowheads="1"/>
            </p:cNvSpPr>
            <p:nvPr/>
          </p:nvSpPr>
          <p:spPr bwMode="auto">
            <a:xfrm>
              <a:off x="7140892" y="3773805"/>
              <a:ext cx="120015" cy="12001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  <p:cxnSp>
          <p:nvCxnSpPr>
            <p:cNvPr id="9256" name="AutoShape 39"/>
            <p:cNvCxnSpPr>
              <a:cxnSpLocks noChangeShapeType="1"/>
              <a:endCxn id="2540580" idx="0"/>
            </p:cNvCxnSpPr>
            <p:nvPr/>
          </p:nvCxnSpPr>
          <p:spPr bwMode="auto">
            <a:xfrm>
              <a:off x="6127432" y="2907030"/>
              <a:ext cx="6668" cy="21336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57" name="AutoShape 40"/>
            <p:cNvCxnSpPr>
              <a:cxnSpLocks noChangeShapeType="1"/>
              <a:stCxn id="2540580" idx="4"/>
              <a:endCxn id="2540581" idx="0"/>
            </p:cNvCxnSpPr>
            <p:nvPr/>
          </p:nvCxnSpPr>
          <p:spPr bwMode="auto">
            <a:xfrm>
              <a:off x="6134100" y="3240405"/>
              <a:ext cx="0" cy="533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40585" name="Oval 41"/>
            <p:cNvSpPr>
              <a:spLocks noChangeArrowheads="1"/>
            </p:cNvSpPr>
            <p:nvPr/>
          </p:nvSpPr>
          <p:spPr bwMode="auto">
            <a:xfrm>
              <a:off x="6074092" y="4587240"/>
              <a:ext cx="120015" cy="12001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  <p:cxnSp>
          <p:nvCxnSpPr>
            <p:cNvPr id="9259" name="AutoShape 42"/>
            <p:cNvCxnSpPr>
              <a:cxnSpLocks noChangeShapeType="1"/>
              <a:stCxn id="2540581" idx="4"/>
              <a:endCxn id="2540585" idx="0"/>
            </p:cNvCxnSpPr>
            <p:nvPr/>
          </p:nvCxnSpPr>
          <p:spPr bwMode="auto">
            <a:xfrm>
              <a:off x="6134100" y="3893820"/>
              <a:ext cx="0" cy="69342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40587" name="Oval 43"/>
            <p:cNvSpPr>
              <a:spLocks noChangeArrowheads="1"/>
            </p:cNvSpPr>
            <p:nvPr/>
          </p:nvSpPr>
          <p:spPr bwMode="auto">
            <a:xfrm>
              <a:off x="6074092" y="5374005"/>
              <a:ext cx="120015" cy="12001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  <p:cxnSp>
          <p:nvCxnSpPr>
            <p:cNvPr id="9261" name="AutoShape 44"/>
            <p:cNvCxnSpPr>
              <a:cxnSpLocks noChangeShapeType="1"/>
              <a:stCxn id="2540585" idx="4"/>
              <a:endCxn id="2540587" idx="0"/>
            </p:cNvCxnSpPr>
            <p:nvPr/>
          </p:nvCxnSpPr>
          <p:spPr bwMode="auto">
            <a:xfrm>
              <a:off x="6134100" y="4707255"/>
              <a:ext cx="0" cy="6667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40589" name="Oval 45"/>
            <p:cNvSpPr>
              <a:spLocks noChangeArrowheads="1"/>
            </p:cNvSpPr>
            <p:nvPr/>
          </p:nvSpPr>
          <p:spPr bwMode="auto">
            <a:xfrm>
              <a:off x="6074092" y="6027420"/>
              <a:ext cx="120015" cy="12001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  <p:cxnSp>
          <p:nvCxnSpPr>
            <p:cNvPr id="9263" name="AutoShape 46"/>
            <p:cNvCxnSpPr>
              <a:cxnSpLocks noChangeShapeType="1"/>
              <a:stCxn id="2540587" idx="4"/>
              <a:endCxn id="2540589" idx="0"/>
            </p:cNvCxnSpPr>
            <p:nvPr/>
          </p:nvCxnSpPr>
          <p:spPr bwMode="auto">
            <a:xfrm>
              <a:off x="6134100" y="5494020"/>
              <a:ext cx="0" cy="533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64" name="AutoShape 47"/>
            <p:cNvCxnSpPr>
              <a:cxnSpLocks noChangeShapeType="1"/>
              <a:stCxn id="2540581" idx="6"/>
              <a:endCxn id="2540582" idx="2"/>
            </p:cNvCxnSpPr>
            <p:nvPr/>
          </p:nvCxnSpPr>
          <p:spPr bwMode="auto">
            <a:xfrm>
              <a:off x="6194107" y="3833813"/>
              <a:ext cx="94678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65" name="AutoShape 48"/>
            <p:cNvCxnSpPr>
              <a:cxnSpLocks noChangeShapeType="1"/>
              <a:stCxn id="2540587" idx="2"/>
              <a:endCxn id="2540581" idx="2"/>
            </p:cNvCxnSpPr>
            <p:nvPr/>
          </p:nvCxnSpPr>
          <p:spPr bwMode="auto">
            <a:xfrm rot="10800000" flipH="1">
              <a:off x="6074092" y="3833813"/>
              <a:ext cx="1667" cy="1600200"/>
            </a:xfrm>
            <a:prstGeom prst="curvedConnector3">
              <a:avLst>
                <a:gd name="adj1" fmla="val -4240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40593" name="Text Box 49"/>
            <p:cNvSpPr txBox="1">
              <a:spLocks noChangeArrowheads="1"/>
            </p:cNvSpPr>
            <p:nvPr/>
          </p:nvSpPr>
          <p:spPr bwMode="auto">
            <a:xfrm>
              <a:off x="5710713" y="2995376"/>
              <a:ext cx="389850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latin typeface="Arial Narrow" pitchFamily="34" charset="0"/>
                </a:rPr>
                <a:t>L1</a:t>
              </a:r>
            </a:p>
          </p:txBody>
        </p:sp>
        <p:sp>
          <p:nvSpPr>
            <p:cNvPr id="2540594" name="Text Box 50"/>
            <p:cNvSpPr txBox="1">
              <a:spLocks noChangeArrowheads="1"/>
            </p:cNvSpPr>
            <p:nvPr/>
          </p:nvSpPr>
          <p:spPr bwMode="auto">
            <a:xfrm>
              <a:off x="5724048" y="3475436"/>
              <a:ext cx="389850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latin typeface="Arial Narrow" pitchFamily="34" charset="0"/>
                </a:rPr>
                <a:t>L2</a:t>
              </a:r>
            </a:p>
          </p:txBody>
        </p:sp>
        <p:sp>
          <p:nvSpPr>
            <p:cNvPr id="2540595" name="Text Box 51"/>
            <p:cNvSpPr txBox="1">
              <a:spLocks noChangeArrowheads="1"/>
            </p:cNvSpPr>
            <p:nvPr/>
          </p:nvSpPr>
          <p:spPr bwMode="auto">
            <a:xfrm>
              <a:off x="5724048" y="4462226"/>
              <a:ext cx="389850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latin typeface="Arial Narrow" pitchFamily="34" charset="0"/>
                </a:rPr>
                <a:t>L3</a:t>
              </a:r>
            </a:p>
          </p:txBody>
        </p:sp>
        <p:sp>
          <p:nvSpPr>
            <p:cNvPr id="2540596" name="Text Box 52"/>
            <p:cNvSpPr txBox="1">
              <a:spLocks noChangeArrowheads="1"/>
            </p:cNvSpPr>
            <p:nvPr/>
          </p:nvSpPr>
          <p:spPr bwMode="auto">
            <a:xfrm>
              <a:off x="5737383" y="5369006"/>
              <a:ext cx="389850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latin typeface="Arial Narrow" pitchFamily="34" charset="0"/>
                </a:rPr>
                <a:t>L4</a:t>
              </a:r>
            </a:p>
          </p:txBody>
        </p:sp>
        <p:sp>
          <p:nvSpPr>
            <p:cNvPr id="2540597" name="Text Box 53"/>
            <p:cNvSpPr txBox="1">
              <a:spLocks noChangeArrowheads="1"/>
            </p:cNvSpPr>
            <p:nvPr/>
          </p:nvSpPr>
          <p:spPr bwMode="auto">
            <a:xfrm>
              <a:off x="5724048" y="5902406"/>
              <a:ext cx="389850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latin typeface="Arial Narrow" pitchFamily="34" charset="0"/>
                </a:rPr>
                <a:t>L5</a:t>
              </a:r>
            </a:p>
          </p:txBody>
        </p:sp>
        <p:sp>
          <p:nvSpPr>
            <p:cNvPr id="2540598" name="Text Box 54"/>
            <p:cNvSpPr txBox="1">
              <a:spLocks noChangeArrowheads="1"/>
            </p:cNvSpPr>
            <p:nvPr/>
          </p:nvSpPr>
          <p:spPr bwMode="auto">
            <a:xfrm>
              <a:off x="7230904" y="3648791"/>
              <a:ext cx="617477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latin typeface="Arial Narrow" pitchFamily="34" charset="0"/>
                </a:rPr>
                <a:t>Error</a:t>
              </a:r>
            </a:p>
          </p:txBody>
        </p:sp>
        <p:sp>
          <p:nvSpPr>
            <p:cNvPr id="2540599" name="Text Box 55"/>
            <p:cNvSpPr txBox="1">
              <a:spLocks noChangeArrowheads="1"/>
            </p:cNvSpPr>
            <p:nvPr/>
          </p:nvSpPr>
          <p:spPr bwMode="auto">
            <a:xfrm>
              <a:off x="5364004" y="3237071"/>
              <a:ext cx="570990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i=0;</a:t>
              </a:r>
            </a:p>
          </p:txBody>
        </p:sp>
        <p:sp>
          <p:nvSpPr>
            <p:cNvPr id="2540600" name="Text Box 56"/>
            <p:cNvSpPr txBox="1">
              <a:spLocks noChangeArrowheads="1"/>
            </p:cNvSpPr>
            <p:nvPr/>
          </p:nvSpPr>
          <p:spPr bwMode="auto">
            <a:xfrm>
              <a:off x="6350793" y="3783806"/>
              <a:ext cx="768159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[i&gt;10]</a:t>
              </a:r>
            </a:p>
          </p:txBody>
        </p:sp>
        <p:sp>
          <p:nvSpPr>
            <p:cNvPr id="2540601" name="Text Box 57"/>
            <p:cNvSpPr txBox="1">
              <a:spLocks noChangeArrowheads="1"/>
            </p:cNvSpPr>
            <p:nvPr/>
          </p:nvSpPr>
          <p:spPr bwMode="auto">
            <a:xfrm>
              <a:off x="6084093" y="4102180"/>
              <a:ext cx="787395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[i</a:t>
              </a: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  <a:sym typeface="Symbol" pitchFamily="18" charset="2"/>
                </a:rPr>
                <a:t></a:t>
              </a: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10]</a:t>
              </a:r>
            </a:p>
          </p:txBody>
        </p:sp>
        <p:sp>
          <p:nvSpPr>
            <p:cNvPr id="2540602" name="Text Box 58"/>
            <p:cNvSpPr txBox="1">
              <a:spLocks noChangeArrowheads="1"/>
            </p:cNvSpPr>
            <p:nvPr/>
          </p:nvSpPr>
          <p:spPr bwMode="auto">
            <a:xfrm>
              <a:off x="6097428" y="4770596"/>
              <a:ext cx="760144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i=i+2;</a:t>
              </a:r>
            </a:p>
          </p:txBody>
        </p:sp>
        <p:sp>
          <p:nvSpPr>
            <p:cNvPr id="2540603" name="Text Box 59"/>
            <p:cNvSpPr txBox="1">
              <a:spLocks noChangeArrowheads="1"/>
            </p:cNvSpPr>
            <p:nvPr/>
          </p:nvSpPr>
          <p:spPr bwMode="auto">
            <a:xfrm>
              <a:off x="4790599" y="4437221"/>
              <a:ext cx="644728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[i&lt;5]</a:t>
              </a:r>
            </a:p>
          </p:txBody>
        </p:sp>
        <p:sp>
          <p:nvSpPr>
            <p:cNvPr id="2540604" name="Text Box 60"/>
            <p:cNvSpPr txBox="1">
              <a:spLocks noChangeArrowheads="1"/>
            </p:cNvSpPr>
            <p:nvPr/>
          </p:nvSpPr>
          <p:spPr bwMode="auto">
            <a:xfrm>
              <a:off x="6097429" y="5529025"/>
              <a:ext cx="663964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[i</a:t>
              </a: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  <a:sym typeface="Symbol" pitchFamily="18" charset="2"/>
                </a:rPr>
                <a:t></a:t>
              </a: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5]</a:t>
              </a:r>
            </a:p>
          </p:txBody>
        </p:sp>
        <p:sp>
          <p:nvSpPr>
            <p:cNvPr id="2540605" name="Text Box 61"/>
            <p:cNvSpPr txBox="1">
              <a:spLocks noChangeArrowheads="1"/>
            </p:cNvSpPr>
            <p:nvPr/>
          </p:nvSpPr>
          <p:spPr bwMode="auto">
            <a:xfrm>
              <a:off x="6150769" y="2837022"/>
              <a:ext cx="1263487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solidFill>
                    <a:srgbClr val="A50021"/>
                  </a:solidFill>
                  <a:latin typeface="Arial" charset="0"/>
                </a:rPr>
                <a:t>[min, max]</a:t>
              </a:r>
            </a:p>
          </p:txBody>
        </p:sp>
        <p:sp>
          <p:nvSpPr>
            <p:cNvPr id="2540606" name="Text Box 62"/>
            <p:cNvSpPr txBox="1">
              <a:spLocks noChangeArrowheads="1"/>
            </p:cNvSpPr>
            <p:nvPr/>
          </p:nvSpPr>
          <p:spPr bwMode="auto">
            <a:xfrm>
              <a:off x="6137433" y="3477102"/>
              <a:ext cx="628698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solidFill>
                    <a:srgbClr val="A50021"/>
                  </a:solidFill>
                  <a:latin typeface="Arial" charset="0"/>
                </a:rPr>
                <a:t>[0,2]</a:t>
              </a:r>
            </a:p>
          </p:txBody>
        </p:sp>
        <p:sp>
          <p:nvSpPr>
            <p:cNvPr id="2540607" name="Text Box 63"/>
            <p:cNvSpPr txBox="1">
              <a:spLocks noChangeArrowheads="1"/>
            </p:cNvSpPr>
            <p:nvPr/>
          </p:nvSpPr>
          <p:spPr bwMode="auto">
            <a:xfrm>
              <a:off x="6150768" y="4450557"/>
              <a:ext cx="628698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solidFill>
                    <a:srgbClr val="A50021"/>
                  </a:solidFill>
                  <a:latin typeface="Arial" charset="0"/>
                </a:rPr>
                <a:t>[0,2]</a:t>
              </a:r>
            </a:p>
          </p:txBody>
        </p:sp>
        <p:sp>
          <p:nvSpPr>
            <p:cNvPr id="2540608" name="Text Box 64"/>
            <p:cNvSpPr txBox="1">
              <a:spLocks noChangeArrowheads="1"/>
            </p:cNvSpPr>
            <p:nvPr/>
          </p:nvSpPr>
          <p:spPr bwMode="auto">
            <a:xfrm>
              <a:off x="6164103" y="5237322"/>
              <a:ext cx="628698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solidFill>
                    <a:srgbClr val="A50021"/>
                  </a:solidFill>
                  <a:latin typeface="Arial" charset="0"/>
                </a:rPr>
                <a:t>[2,4]</a:t>
              </a:r>
            </a:p>
          </p:txBody>
        </p:sp>
        <p:sp>
          <p:nvSpPr>
            <p:cNvPr id="2540609" name="Text Box 65"/>
            <p:cNvSpPr txBox="1">
              <a:spLocks noChangeArrowheads="1"/>
            </p:cNvSpPr>
            <p:nvPr/>
          </p:nvSpPr>
          <p:spPr bwMode="auto">
            <a:xfrm>
              <a:off x="6150769" y="5887403"/>
              <a:ext cx="396716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solidFill>
                    <a:srgbClr val="A50021"/>
                  </a:solidFill>
                  <a:latin typeface="Arial" charset="0"/>
                  <a:sym typeface="Symbol" pitchFamily="18" charset="2"/>
                </a:rPr>
                <a:t>[ ]</a:t>
              </a:r>
            </a:p>
          </p:txBody>
        </p:sp>
        <p:sp>
          <p:nvSpPr>
            <p:cNvPr id="2540610" name="Text Box 66"/>
            <p:cNvSpPr txBox="1">
              <a:spLocks noChangeArrowheads="1"/>
            </p:cNvSpPr>
            <p:nvPr/>
          </p:nvSpPr>
          <p:spPr bwMode="auto">
            <a:xfrm>
              <a:off x="5617368" y="2465309"/>
              <a:ext cx="1486304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latin typeface="Arial" charset="0"/>
                </a:rPr>
                <a:t>Iteration-2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692169" y="2451974"/>
            <a:ext cx="4427687" cy="4404903"/>
            <a:chOff x="6692169" y="2451974"/>
            <a:chExt cx="4427687" cy="4404903"/>
          </a:xfrm>
        </p:grpSpPr>
        <p:sp>
          <p:nvSpPr>
            <p:cNvPr id="2540611" name="Oval 67"/>
            <p:cNvSpPr>
              <a:spLocks noChangeArrowheads="1"/>
            </p:cNvSpPr>
            <p:nvPr/>
          </p:nvSpPr>
          <p:spPr bwMode="auto">
            <a:xfrm>
              <a:off x="9061132" y="3080385"/>
              <a:ext cx="120015" cy="12001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  <p:sp>
          <p:nvSpPr>
            <p:cNvPr id="2540612" name="Oval 68"/>
            <p:cNvSpPr>
              <a:spLocks noChangeArrowheads="1"/>
            </p:cNvSpPr>
            <p:nvPr/>
          </p:nvSpPr>
          <p:spPr bwMode="auto">
            <a:xfrm>
              <a:off x="9061132" y="3733800"/>
              <a:ext cx="120015" cy="12001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  <p:sp>
          <p:nvSpPr>
            <p:cNvPr id="2540613" name="Oval 69"/>
            <p:cNvSpPr>
              <a:spLocks noChangeArrowheads="1"/>
            </p:cNvSpPr>
            <p:nvPr/>
          </p:nvSpPr>
          <p:spPr bwMode="auto">
            <a:xfrm>
              <a:off x="10127932" y="3733800"/>
              <a:ext cx="120015" cy="12001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  <p:cxnSp>
          <p:nvCxnSpPr>
            <p:cNvPr id="9287" name="AutoShape 70"/>
            <p:cNvCxnSpPr>
              <a:cxnSpLocks noChangeShapeType="1"/>
              <a:endCxn id="2540611" idx="0"/>
            </p:cNvCxnSpPr>
            <p:nvPr/>
          </p:nvCxnSpPr>
          <p:spPr bwMode="auto">
            <a:xfrm>
              <a:off x="9114472" y="2867025"/>
              <a:ext cx="6668" cy="21336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88" name="AutoShape 71"/>
            <p:cNvCxnSpPr>
              <a:cxnSpLocks noChangeShapeType="1"/>
              <a:stCxn id="2540611" idx="4"/>
              <a:endCxn id="2540612" idx="0"/>
            </p:cNvCxnSpPr>
            <p:nvPr/>
          </p:nvCxnSpPr>
          <p:spPr bwMode="auto">
            <a:xfrm>
              <a:off x="9121140" y="3200400"/>
              <a:ext cx="0" cy="533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40616" name="Oval 72"/>
            <p:cNvSpPr>
              <a:spLocks noChangeArrowheads="1"/>
            </p:cNvSpPr>
            <p:nvPr/>
          </p:nvSpPr>
          <p:spPr bwMode="auto">
            <a:xfrm>
              <a:off x="9061132" y="4547235"/>
              <a:ext cx="120015" cy="12001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  <p:cxnSp>
          <p:nvCxnSpPr>
            <p:cNvPr id="9290" name="AutoShape 73"/>
            <p:cNvCxnSpPr>
              <a:cxnSpLocks noChangeShapeType="1"/>
              <a:stCxn id="2540612" idx="4"/>
              <a:endCxn id="2540616" idx="0"/>
            </p:cNvCxnSpPr>
            <p:nvPr/>
          </p:nvCxnSpPr>
          <p:spPr bwMode="auto">
            <a:xfrm>
              <a:off x="9121140" y="3853815"/>
              <a:ext cx="0" cy="69342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40618" name="Oval 74"/>
            <p:cNvSpPr>
              <a:spLocks noChangeArrowheads="1"/>
            </p:cNvSpPr>
            <p:nvPr/>
          </p:nvSpPr>
          <p:spPr bwMode="auto">
            <a:xfrm>
              <a:off x="9061132" y="5334000"/>
              <a:ext cx="120015" cy="12001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  <p:cxnSp>
          <p:nvCxnSpPr>
            <p:cNvPr id="9292" name="AutoShape 75"/>
            <p:cNvCxnSpPr>
              <a:cxnSpLocks noChangeShapeType="1"/>
              <a:stCxn id="2540616" idx="4"/>
              <a:endCxn id="2540618" idx="0"/>
            </p:cNvCxnSpPr>
            <p:nvPr/>
          </p:nvCxnSpPr>
          <p:spPr bwMode="auto">
            <a:xfrm>
              <a:off x="9121140" y="4667250"/>
              <a:ext cx="0" cy="6667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40620" name="Oval 76"/>
            <p:cNvSpPr>
              <a:spLocks noChangeArrowheads="1"/>
            </p:cNvSpPr>
            <p:nvPr/>
          </p:nvSpPr>
          <p:spPr bwMode="auto">
            <a:xfrm>
              <a:off x="9061132" y="5987415"/>
              <a:ext cx="120015" cy="12001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  <p:cxnSp>
          <p:nvCxnSpPr>
            <p:cNvPr id="9294" name="AutoShape 77"/>
            <p:cNvCxnSpPr>
              <a:cxnSpLocks noChangeShapeType="1"/>
              <a:stCxn id="2540618" idx="4"/>
              <a:endCxn id="2540620" idx="0"/>
            </p:cNvCxnSpPr>
            <p:nvPr/>
          </p:nvCxnSpPr>
          <p:spPr bwMode="auto">
            <a:xfrm>
              <a:off x="9121140" y="5454015"/>
              <a:ext cx="0" cy="533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95" name="AutoShape 78"/>
            <p:cNvCxnSpPr>
              <a:cxnSpLocks noChangeShapeType="1"/>
              <a:stCxn id="2540612" idx="6"/>
              <a:endCxn id="2540613" idx="2"/>
            </p:cNvCxnSpPr>
            <p:nvPr/>
          </p:nvCxnSpPr>
          <p:spPr bwMode="auto">
            <a:xfrm>
              <a:off x="9181147" y="3793808"/>
              <a:ext cx="94678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96" name="AutoShape 79"/>
            <p:cNvCxnSpPr>
              <a:cxnSpLocks noChangeShapeType="1"/>
              <a:stCxn id="2540618" idx="2"/>
              <a:endCxn id="2540612" idx="2"/>
            </p:cNvCxnSpPr>
            <p:nvPr/>
          </p:nvCxnSpPr>
          <p:spPr bwMode="auto">
            <a:xfrm rot="10800000" flipH="1">
              <a:off x="9061132" y="3793808"/>
              <a:ext cx="1667" cy="1600200"/>
            </a:xfrm>
            <a:prstGeom prst="curvedConnector3">
              <a:avLst>
                <a:gd name="adj1" fmla="val -4240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40624" name="Text Box 80"/>
            <p:cNvSpPr txBox="1">
              <a:spLocks noChangeArrowheads="1"/>
            </p:cNvSpPr>
            <p:nvPr/>
          </p:nvSpPr>
          <p:spPr bwMode="auto">
            <a:xfrm>
              <a:off x="8697753" y="2955371"/>
              <a:ext cx="389850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latin typeface="Arial Narrow" pitchFamily="34" charset="0"/>
                </a:rPr>
                <a:t>L1</a:t>
              </a:r>
            </a:p>
          </p:txBody>
        </p:sp>
        <p:sp>
          <p:nvSpPr>
            <p:cNvPr id="2540625" name="Text Box 81"/>
            <p:cNvSpPr txBox="1">
              <a:spLocks noChangeArrowheads="1"/>
            </p:cNvSpPr>
            <p:nvPr/>
          </p:nvSpPr>
          <p:spPr bwMode="auto">
            <a:xfrm>
              <a:off x="8711088" y="3435431"/>
              <a:ext cx="389850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latin typeface="Arial Narrow" pitchFamily="34" charset="0"/>
                </a:rPr>
                <a:t>L2</a:t>
              </a:r>
            </a:p>
          </p:txBody>
        </p:sp>
        <p:sp>
          <p:nvSpPr>
            <p:cNvPr id="2540626" name="Text Box 82"/>
            <p:cNvSpPr txBox="1">
              <a:spLocks noChangeArrowheads="1"/>
            </p:cNvSpPr>
            <p:nvPr/>
          </p:nvSpPr>
          <p:spPr bwMode="auto">
            <a:xfrm>
              <a:off x="8711088" y="4422221"/>
              <a:ext cx="389850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latin typeface="Arial Narrow" pitchFamily="34" charset="0"/>
                </a:rPr>
                <a:t>L3</a:t>
              </a:r>
            </a:p>
          </p:txBody>
        </p:sp>
        <p:sp>
          <p:nvSpPr>
            <p:cNvPr id="2540627" name="Text Box 83"/>
            <p:cNvSpPr txBox="1">
              <a:spLocks noChangeArrowheads="1"/>
            </p:cNvSpPr>
            <p:nvPr/>
          </p:nvSpPr>
          <p:spPr bwMode="auto">
            <a:xfrm>
              <a:off x="8724423" y="5329001"/>
              <a:ext cx="389850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latin typeface="Arial Narrow" pitchFamily="34" charset="0"/>
                </a:rPr>
                <a:t>L4</a:t>
              </a:r>
            </a:p>
          </p:txBody>
        </p:sp>
        <p:sp>
          <p:nvSpPr>
            <p:cNvPr id="2540628" name="Text Box 84"/>
            <p:cNvSpPr txBox="1">
              <a:spLocks noChangeArrowheads="1"/>
            </p:cNvSpPr>
            <p:nvPr/>
          </p:nvSpPr>
          <p:spPr bwMode="auto">
            <a:xfrm>
              <a:off x="8711088" y="5862401"/>
              <a:ext cx="389850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latin typeface="Arial Narrow" pitchFamily="34" charset="0"/>
                </a:rPr>
                <a:t>L5</a:t>
              </a:r>
            </a:p>
          </p:txBody>
        </p:sp>
        <p:sp>
          <p:nvSpPr>
            <p:cNvPr id="2540629" name="Text Box 85"/>
            <p:cNvSpPr txBox="1">
              <a:spLocks noChangeArrowheads="1"/>
            </p:cNvSpPr>
            <p:nvPr/>
          </p:nvSpPr>
          <p:spPr bwMode="auto">
            <a:xfrm>
              <a:off x="10217944" y="3608786"/>
              <a:ext cx="617477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latin typeface="Arial Narrow" pitchFamily="34" charset="0"/>
                </a:rPr>
                <a:t>Error</a:t>
              </a:r>
            </a:p>
          </p:txBody>
        </p:sp>
        <p:sp>
          <p:nvSpPr>
            <p:cNvPr id="2540630" name="Text Box 86"/>
            <p:cNvSpPr txBox="1">
              <a:spLocks noChangeArrowheads="1"/>
            </p:cNvSpPr>
            <p:nvPr/>
          </p:nvSpPr>
          <p:spPr bwMode="auto">
            <a:xfrm>
              <a:off x="8351044" y="3197066"/>
              <a:ext cx="570990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i=0;</a:t>
              </a:r>
            </a:p>
          </p:txBody>
        </p:sp>
        <p:sp>
          <p:nvSpPr>
            <p:cNvPr id="2540631" name="Text Box 87"/>
            <p:cNvSpPr txBox="1">
              <a:spLocks noChangeArrowheads="1"/>
            </p:cNvSpPr>
            <p:nvPr/>
          </p:nvSpPr>
          <p:spPr bwMode="auto">
            <a:xfrm>
              <a:off x="9337833" y="3743801"/>
              <a:ext cx="768159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[i&gt;10]</a:t>
              </a:r>
            </a:p>
          </p:txBody>
        </p:sp>
        <p:sp>
          <p:nvSpPr>
            <p:cNvPr id="2540632" name="Text Box 88"/>
            <p:cNvSpPr txBox="1">
              <a:spLocks noChangeArrowheads="1"/>
            </p:cNvSpPr>
            <p:nvPr/>
          </p:nvSpPr>
          <p:spPr bwMode="auto">
            <a:xfrm>
              <a:off x="9071133" y="4062175"/>
              <a:ext cx="787395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[i</a:t>
              </a: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  <a:sym typeface="Symbol" pitchFamily="18" charset="2"/>
                </a:rPr>
                <a:t></a:t>
              </a: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10]</a:t>
              </a:r>
            </a:p>
          </p:txBody>
        </p:sp>
        <p:sp>
          <p:nvSpPr>
            <p:cNvPr id="2540633" name="Text Box 89"/>
            <p:cNvSpPr txBox="1">
              <a:spLocks noChangeArrowheads="1"/>
            </p:cNvSpPr>
            <p:nvPr/>
          </p:nvSpPr>
          <p:spPr bwMode="auto">
            <a:xfrm>
              <a:off x="9084468" y="4730591"/>
              <a:ext cx="760144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i=i+2;</a:t>
              </a:r>
            </a:p>
          </p:txBody>
        </p:sp>
        <p:sp>
          <p:nvSpPr>
            <p:cNvPr id="2540634" name="Text Box 90"/>
            <p:cNvSpPr txBox="1">
              <a:spLocks noChangeArrowheads="1"/>
            </p:cNvSpPr>
            <p:nvPr/>
          </p:nvSpPr>
          <p:spPr bwMode="auto">
            <a:xfrm>
              <a:off x="7777639" y="4397216"/>
              <a:ext cx="644728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[i&lt;5]</a:t>
              </a:r>
            </a:p>
          </p:txBody>
        </p:sp>
        <p:sp>
          <p:nvSpPr>
            <p:cNvPr id="2540635" name="Text Box 91"/>
            <p:cNvSpPr txBox="1">
              <a:spLocks noChangeArrowheads="1"/>
            </p:cNvSpPr>
            <p:nvPr/>
          </p:nvSpPr>
          <p:spPr bwMode="auto">
            <a:xfrm>
              <a:off x="9084469" y="5489020"/>
              <a:ext cx="663964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[i</a:t>
              </a: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  <a:sym typeface="Symbol" pitchFamily="18" charset="2"/>
                </a:rPr>
                <a:t></a:t>
              </a: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5]</a:t>
              </a:r>
            </a:p>
          </p:txBody>
        </p:sp>
        <p:sp>
          <p:nvSpPr>
            <p:cNvPr id="2540636" name="Text Box 92"/>
            <p:cNvSpPr txBox="1">
              <a:spLocks noChangeArrowheads="1"/>
            </p:cNvSpPr>
            <p:nvPr/>
          </p:nvSpPr>
          <p:spPr bwMode="auto">
            <a:xfrm>
              <a:off x="9137809" y="2797017"/>
              <a:ext cx="1263487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solidFill>
                    <a:srgbClr val="A50021"/>
                  </a:solidFill>
                  <a:latin typeface="Arial" charset="0"/>
                </a:rPr>
                <a:t>[min, max]</a:t>
              </a:r>
            </a:p>
          </p:txBody>
        </p:sp>
        <p:sp>
          <p:nvSpPr>
            <p:cNvPr id="2540637" name="Text Box 93"/>
            <p:cNvSpPr txBox="1">
              <a:spLocks noChangeArrowheads="1"/>
            </p:cNvSpPr>
            <p:nvPr/>
          </p:nvSpPr>
          <p:spPr bwMode="auto">
            <a:xfrm>
              <a:off x="9124473" y="3437097"/>
              <a:ext cx="628698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solidFill>
                    <a:srgbClr val="A50021"/>
                  </a:solidFill>
                  <a:latin typeface="Arial" charset="0"/>
                </a:rPr>
                <a:t>[0,4]</a:t>
              </a:r>
            </a:p>
          </p:txBody>
        </p:sp>
        <p:sp>
          <p:nvSpPr>
            <p:cNvPr id="2540638" name="Text Box 94"/>
            <p:cNvSpPr txBox="1">
              <a:spLocks noChangeArrowheads="1"/>
            </p:cNvSpPr>
            <p:nvPr/>
          </p:nvSpPr>
          <p:spPr bwMode="auto">
            <a:xfrm>
              <a:off x="9137808" y="4410552"/>
              <a:ext cx="628698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solidFill>
                    <a:srgbClr val="A50021"/>
                  </a:solidFill>
                  <a:latin typeface="Arial" charset="0"/>
                </a:rPr>
                <a:t>[0,4]</a:t>
              </a:r>
            </a:p>
          </p:txBody>
        </p:sp>
        <p:sp>
          <p:nvSpPr>
            <p:cNvPr id="2540639" name="Text Box 95"/>
            <p:cNvSpPr txBox="1">
              <a:spLocks noChangeArrowheads="1"/>
            </p:cNvSpPr>
            <p:nvPr/>
          </p:nvSpPr>
          <p:spPr bwMode="auto">
            <a:xfrm>
              <a:off x="9151143" y="5197317"/>
              <a:ext cx="628698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solidFill>
                    <a:srgbClr val="A50021"/>
                  </a:solidFill>
                  <a:latin typeface="Arial" charset="0"/>
                </a:rPr>
                <a:t>[2,6]</a:t>
              </a:r>
            </a:p>
          </p:txBody>
        </p:sp>
        <p:sp>
          <p:nvSpPr>
            <p:cNvPr id="2540640" name="Text Box 96"/>
            <p:cNvSpPr txBox="1">
              <a:spLocks noChangeArrowheads="1"/>
            </p:cNvSpPr>
            <p:nvPr/>
          </p:nvSpPr>
          <p:spPr bwMode="auto">
            <a:xfrm>
              <a:off x="9137809" y="5847398"/>
              <a:ext cx="863441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solidFill>
                    <a:srgbClr val="A50021"/>
                  </a:solidFill>
                  <a:latin typeface="Arial" charset="0"/>
                  <a:sym typeface="Symbol" pitchFamily="18" charset="2"/>
                </a:rPr>
                <a:t>[5,6]</a:t>
              </a:r>
            </a:p>
          </p:txBody>
        </p:sp>
        <p:sp>
          <p:nvSpPr>
            <p:cNvPr id="2540641" name="Text Box 97"/>
            <p:cNvSpPr txBox="1">
              <a:spLocks noChangeArrowheads="1"/>
            </p:cNvSpPr>
            <p:nvPr/>
          </p:nvSpPr>
          <p:spPr bwMode="auto">
            <a:xfrm>
              <a:off x="8577738" y="2451974"/>
              <a:ext cx="1486304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latin typeface="Arial" charset="0"/>
                </a:rPr>
                <a:t>Iteration-3</a:t>
              </a:r>
            </a:p>
          </p:txBody>
        </p:sp>
        <p:sp>
          <p:nvSpPr>
            <p:cNvPr id="2540642" name="Text Box 98"/>
            <p:cNvSpPr txBox="1">
              <a:spLocks noChangeArrowheads="1"/>
            </p:cNvSpPr>
            <p:nvPr/>
          </p:nvSpPr>
          <p:spPr bwMode="auto">
            <a:xfrm>
              <a:off x="6692169" y="6441379"/>
              <a:ext cx="4427687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 dirty="0">
                  <a:latin typeface="Arial Narrow" pitchFamily="34" charset="0"/>
                </a:rPr>
                <a:t>Actually, the value 5 is not possible here</a:t>
              </a:r>
            </a:p>
          </p:txBody>
        </p:sp>
        <p:sp>
          <p:nvSpPr>
            <p:cNvPr id="2540643" name="Line 99"/>
            <p:cNvSpPr>
              <a:spLocks noChangeShapeType="1"/>
            </p:cNvSpPr>
            <p:nvPr/>
          </p:nvSpPr>
          <p:spPr bwMode="auto">
            <a:xfrm flipH="1">
              <a:off x="8636539" y="6187440"/>
              <a:ext cx="757968" cy="253939"/>
            </a:xfrm>
            <a:prstGeom prst="line">
              <a:avLst/>
            </a:prstGeom>
            <a:noFill/>
            <a:ln w="47625">
              <a:solidFill>
                <a:srgbClr val="0066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0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387" y="118208"/>
            <a:ext cx="11963399" cy="660832"/>
          </a:xfrm>
          <a:prstGeom prst="rect">
            <a:avLst/>
          </a:prstGeom>
        </p:spPr>
        <p:txBody>
          <a:bodyPr vert="horz" wrap="square" lIns="0" tIns="29601" rIns="0" bIns="0" rtlCol="0">
            <a:spAutoFit/>
          </a:bodyPr>
          <a:lstStyle/>
          <a:p>
            <a:pPr marL="31159">
              <a:spcBef>
                <a:spcPts val="233"/>
              </a:spcBef>
            </a:pPr>
            <a:r>
              <a:rPr spc="-12" dirty="0"/>
              <a:t>Finite-State Model </a:t>
            </a:r>
            <a:r>
              <a:rPr spc="-25" dirty="0"/>
              <a:t>Checkers:</a:t>
            </a:r>
            <a:r>
              <a:rPr spc="123" dirty="0"/>
              <a:t> </a:t>
            </a:r>
            <a:r>
              <a:rPr spc="-12" dirty="0"/>
              <a:t>SMV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" y="1771650"/>
            <a:ext cx="621030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4228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mtClean="0"/>
              <a:t>Numerical Abstract Domains</a:t>
            </a:r>
          </a:p>
        </p:txBody>
      </p:sp>
      <p:sp>
        <p:nvSpPr>
          <p:cNvPr id="2541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077" y="1314450"/>
            <a:ext cx="11766709" cy="5715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dirty="0"/>
              <a:t>The class of invariants that can be computed, and hence the properties that can be proved, varies with the expressive power of a domain</a:t>
            </a:r>
          </a:p>
          <a:p>
            <a:pPr lvl="1">
              <a:buFont typeface="Arial" charset="0"/>
              <a:buChar char="■"/>
              <a:defRPr/>
            </a:pPr>
            <a:r>
              <a:rPr lang="en-US" altLang="en-US" dirty="0"/>
              <a:t>An abstract domain </a:t>
            </a:r>
            <a:r>
              <a:rPr lang="en-US" altLang="en-US" dirty="0" smtClean="0"/>
              <a:t>can be </a:t>
            </a:r>
            <a:r>
              <a:rPr lang="en-US" altLang="en-US" dirty="0"/>
              <a:t>more </a:t>
            </a:r>
            <a:r>
              <a:rPr lang="en-US" altLang="en-US" i="1" dirty="0">
                <a:solidFill>
                  <a:srgbClr val="C00000"/>
                </a:solidFill>
              </a:rPr>
              <a:t>precise</a:t>
            </a:r>
            <a:r>
              <a:rPr lang="en-US" altLang="en-US" i="1" dirty="0"/>
              <a:t> </a:t>
            </a:r>
            <a:r>
              <a:rPr lang="en-US" altLang="en-US" dirty="0"/>
              <a:t>than </a:t>
            </a:r>
            <a:r>
              <a:rPr lang="en-US" altLang="en-US" dirty="0" smtClean="0"/>
              <a:t>another</a:t>
            </a:r>
            <a:endParaRPr lang="en-US" altLang="en-US" dirty="0"/>
          </a:p>
          <a:p>
            <a:pPr lvl="1">
              <a:buFont typeface="Arial" charset="0"/>
              <a:buChar char="■"/>
              <a:defRPr/>
            </a:pPr>
            <a:r>
              <a:rPr lang="en-US" altLang="en-US" dirty="0"/>
              <a:t>The information loss between different domains may be incomparable</a:t>
            </a:r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Examples</a:t>
            </a:r>
            <a:r>
              <a:rPr lang="en-US" altLang="en-US" dirty="0"/>
              <a:t>:</a:t>
            </a:r>
          </a:p>
          <a:p>
            <a:pPr lvl="1">
              <a:buFont typeface="Arial" charset="0"/>
              <a:buChar char="■"/>
              <a:defRPr/>
            </a:pPr>
            <a:r>
              <a:rPr lang="en-US" altLang="en-US" dirty="0"/>
              <a:t>The domain of </a:t>
            </a:r>
            <a:r>
              <a:rPr lang="en-US" altLang="en-US" i="1" dirty="0"/>
              <a:t>Signs</a:t>
            </a:r>
            <a:r>
              <a:rPr lang="en-US" altLang="en-US" dirty="0"/>
              <a:t> has three values: {</a:t>
            </a:r>
            <a:r>
              <a:rPr lang="en-US" altLang="en-US" dirty="0" err="1"/>
              <a:t>Pos</a:t>
            </a:r>
            <a:r>
              <a:rPr lang="en-US" altLang="en-US" dirty="0"/>
              <a:t>, </a:t>
            </a:r>
            <a:r>
              <a:rPr lang="en-US" altLang="en-US" dirty="0" err="1"/>
              <a:t>Neg</a:t>
            </a:r>
            <a:r>
              <a:rPr lang="en-US" altLang="en-US" dirty="0"/>
              <a:t>, Zero}</a:t>
            </a:r>
          </a:p>
          <a:p>
            <a:pPr lvl="1">
              <a:buFont typeface="Arial" charset="0"/>
              <a:buChar char="■"/>
              <a:defRPr/>
            </a:pPr>
            <a:r>
              <a:rPr lang="en-US" altLang="en-US" i="1" dirty="0"/>
              <a:t>Intervals</a:t>
            </a:r>
            <a:r>
              <a:rPr lang="en-US" altLang="en-US" dirty="0"/>
              <a:t> are more expressive than signs. Signs can be modeled as [min,0], [0,0], and [0,max]</a:t>
            </a:r>
          </a:p>
          <a:p>
            <a:pPr lvl="1">
              <a:buFont typeface="Arial" charset="0"/>
              <a:buChar char="■"/>
              <a:defRPr/>
            </a:pPr>
            <a:r>
              <a:rPr lang="en-US" altLang="en-US" dirty="0"/>
              <a:t>The domain of </a:t>
            </a:r>
            <a:r>
              <a:rPr lang="en-US" altLang="en-US" i="1" dirty="0"/>
              <a:t>Parities </a:t>
            </a:r>
            <a:r>
              <a:rPr lang="en-US" altLang="en-US" dirty="0"/>
              <a:t>abstracts values as Even and Odd</a:t>
            </a:r>
          </a:p>
          <a:p>
            <a:pPr lvl="1">
              <a:buFont typeface="Arial" charset="0"/>
              <a:buChar char="■"/>
              <a:defRPr/>
            </a:pPr>
            <a:r>
              <a:rPr lang="en-US" altLang="en-US" i="1" dirty="0"/>
              <a:t>Signs </a:t>
            </a:r>
            <a:r>
              <a:rPr lang="en-US" altLang="en-US" dirty="0"/>
              <a:t>or </a:t>
            </a:r>
            <a:r>
              <a:rPr lang="en-US" altLang="en-US" i="1" dirty="0"/>
              <a:t>Intervals </a:t>
            </a:r>
            <a:r>
              <a:rPr lang="en-US" altLang="en-US" dirty="0"/>
              <a:t>cannot be compared with </a:t>
            </a:r>
            <a:r>
              <a:rPr lang="en-US" altLang="en-US" i="1" dirty="0"/>
              <a:t>Parities.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8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1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1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1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1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1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1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1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1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157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Checking with Predicate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q"/>
            </a:pPr>
            <a:r>
              <a:rPr lang="en-US" dirty="0"/>
              <a:t>A heavy-weight formal analysis technique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 smtClean="0"/>
              <a:t>Recent </a:t>
            </a:r>
            <a:r>
              <a:rPr lang="en-US" dirty="0"/>
              <a:t>successes in software </a:t>
            </a:r>
            <a:r>
              <a:rPr lang="en-US" dirty="0" smtClean="0"/>
              <a:t>verification, e.g</a:t>
            </a:r>
            <a:r>
              <a:rPr lang="en-US" dirty="0"/>
              <a:t>., SLAM at Microsoft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 smtClean="0"/>
              <a:t>The </a:t>
            </a:r>
            <a:r>
              <a:rPr lang="en-US" dirty="0"/>
              <a:t>abstraction reduces the size of the </a:t>
            </a:r>
            <a:r>
              <a:rPr lang="en-US" dirty="0" smtClean="0"/>
              <a:t>model by </a:t>
            </a:r>
            <a:r>
              <a:rPr lang="en-US" dirty="0"/>
              <a:t>removing irrelevant detail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 smtClean="0"/>
              <a:t>The </a:t>
            </a:r>
            <a:r>
              <a:rPr lang="en-US" dirty="0"/>
              <a:t>abstract model is then small enough for an </a:t>
            </a:r>
            <a:r>
              <a:rPr lang="en-US" dirty="0" smtClean="0"/>
              <a:t>analysis with </a:t>
            </a:r>
            <a:r>
              <a:rPr lang="en-US" dirty="0"/>
              <a:t>a BDD-based Model Checker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 smtClean="0"/>
              <a:t>Idea</a:t>
            </a:r>
            <a:r>
              <a:rPr lang="en-US" dirty="0"/>
              <a:t>: only track predicates on </a:t>
            </a:r>
            <a:r>
              <a:rPr lang="en-US" dirty="0" smtClean="0"/>
              <a:t>data, and </a:t>
            </a:r>
            <a:r>
              <a:rPr lang="en-US" dirty="0"/>
              <a:t>remove data variables from model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 smtClean="0"/>
              <a:t>Mostly </a:t>
            </a:r>
            <a:r>
              <a:rPr lang="en-US" dirty="0"/>
              <a:t>works with control-flow dominated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7563</TotalTime>
  <Words>2490</Words>
  <Application>Microsoft Office PowerPoint</Application>
  <PresentationFormat>Custom</PresentationFormat>
  <Paragraphs>732</Paragraphs>
  <Slides>70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Essential</vt:lpstr>
      <vt:lpstr>Principles of Cyber-Physical Systems: Software Verification</vt:lpstr>
      <vt:lpstr>Software Verification</vt:lpstr>
      <vt:lpstr>Abstraction: Sound versus Complete</vt:lpstr>
      <vt:lpstr>Techniques</vt:lpstr>
      <vt:lpstr>Example</vt:lpstr>
      <vt:lpstr>Concrete Interpretation</vt:lpstr>
      <vt:lpstr>Abstract Interpretation</vt:lpstr>
      <vt:lpstr>Numerical Abstract Domains</vt:lpstr>
      <vt:lpstr>Model Checking with Predicate Abstraction</vt:lpstr>
      <vt:lpstr>Reminder Abstract Interpretation</vt:lpstr>
      <vt:lpstr>Predicate Abstraction as Abstract Domain</vt:lpstr>
      <vt:lpstr>Predicate Abstraction: the Basic Idea</vt:lpstr>
      <vt:lpstr>Predicate Abstraction: the Basic Idea</vt:lpstr>
      <vt:lpstr>Existential Abstraction</vt:lpstr>
      <vt:lpstr>Minimal Existential Abstractions</vt:lpstr>
      <vt:lpstr>Abstracting Properties</vt:lpstr>
      <vt:lpstr>Abstracting Properties</vt:lpstr>
      <vt:lpstr>Abstracting Properties</vt:lpstr>
      <vt:lpstr>Conservative Abstraction</vt:lpstr>
      <vt:lpstr>Conservative Abstraction</vt:lpstr>
      <vt:lpstr>Back to Example</vt:lpstr>
      <vt:lpstr>Back to Example</vt:lpstr>
      <vt:lpstr>Back to Example</vt:lpstr>
      <vt:lpstr>Back to Example</vt:lpstr>
      <vt:lpstr>Back to Example</vt:lpstr>
      <vt:lpstr>Back to the Example</vt:lpstr>
      <vt:lpstr>Let’s try a Property</vt:lpstr>
      <vt:lpstr>Let’s try a Property</vt:lpstr>
      <vt:lpstr>Another Property</vt:lpstr>
      <vt:lpstr>Another Property</vt:lpstr>
      <vt:lpstr>Another Property</vt:lpstr>
      <vt:lpstr>Another Property</vt:lpstr>
      <vt:lpstr>SLAM</vt:lpstr>
      <vt:lpstr>SLIC</vt:lpstr>
      <vt:lpstr>SLIC Example</vt:lpstr>
      <vt:lpstr>SLIC Example</vt:lpstr>
      <vt:lpstr>SLIC Example</vt:lpstr>
      <vt:lpstr>SLIC Example</vt:lpstr>
      <vt:lpstr>Refinement Example</vt:lpstr>
      <vt:lpstr>Refinement Example</vt:lpstr>
      <vt:lpstr>Refinement Example</vt:lpstr>
      <vt:lpstr>Refinement Example</vt:lpstr>
      <vt:lpstr>Refinement Example</vt:lpstr>
      <vt:lpstr>Refinement Example</vt:lpstr>
      <vt:lpstr>Refinement Example</vt:lpstr>
      <vt:lpstr>Refinement Example</vt:lpstr>
      <vt:lpstr>Refinement Example</vt:lpstr>
      <vt:lpstr>Refinement Example</vt:lpstr>
      <vt:lpstr>Refinement Example</vt:lpstr>
      <vt:lpstr>Counterexample-guided Abstraction Refinement</vt:lpstr>
      <vt:lpstr>CEGAR Overview</vt:lpstr>
      <vt:lpstr>Counterexample-guided Abstraction Refinement</vt:lpstr>
      <vt:lpstr>Computing Existential Abstractions of Programs</vt:lpstr>
      <vt:lpstr>Computing Existential Abstractions of Programs</vt:lpstr>
      <vt:lpstr>Computing Existential Abstractions of Programs</vt:lpstr>
      <vt:lpstr>Computing Existential Abstractions of Programs</vt:lpstr>
      <vt:lpstr>Computing Existential Abstractions of Programs</vt:lpstr>
      <vt:lpstr>Predicate Images</vt:lpstr>
      <vt:lpstr>Enumeration</vt:lpstr>
      <vt:lpstr>Enumeration Example</vt:lpstr>
      <vt:lpstr>Enumeration Example</vt:lpstr>
      <vt:lpstr>Enumeration Example</vt:lpstr>
      <vt:lpstr>Enumeration Example</vt:lpstr>
      <vt:lpstr>Predicate Images</vt:lpstr>
      <vt:lpstr>Checking the Abstract Model</vt:lpstr>
      <vt:lpstr>Checking the Abstract Model</vt:lpstr>
      <vt:lpstr>Finite-State Model Checkers: SMV</vt:lpstr>
      <vt:lpstr>Finite-State Model Checkers: SMV</vt:lpstr>
      <vt:lpstr>Finite-State Model Checkers: SMV</vt:lpstr>
      <vt:lpstr>Finite-State Model Checkers: SMV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AUTOSAFE Vision</dc:title>
  <dc:creator>pallab</dc:creator>
  <cp:lastModifiedBy>fmlab</cp:lastModifiedBy>
  <cp:revision>238</cp:revision>
  <dcterms:created xsi:type="dcterms:W3CDTF">2006-08-16T00:00:00Z</dcterms:created>
  <dcterms:modified xsi:type="dcterms:W3CDTF">2017-10-13T03:42:04Z</dcterms:modified>
</cp:coreProperties>
</file>