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601575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00"/>
    <a:srgbClr val="9A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1" autoAdjust="0"/>
    <p:restoredTop sz="94660"/>
  </p:normalViewPr>
  <p:slideViewPr>
    <p:cSldViewPr>
      <p:cViewPr>
        <p:scale>
          <a:sx n="57" d="100"/>
          <a:sy n="57" d="100"/>
        </p:scale>
        <p:origin x="518" y="542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36C2-5AB2-4888-815E-534B5DFA1A2B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B21A-6754-4A0F-99A2-87145F1C9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6B21A-6754-4A0F-99A2-87145F1C9F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9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8EC67E04-2674-4D1E-A410-FDB03D6A13C0}" type="slidenum">
              <a:rPr lang="en-US"/>
              <a:pPr/>
              <a:t>2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ABDBE061-3FBF-459D-8D9E-10E0AE6AF1FB}" type="slidenum">
              <a:rPr lang="en-US"/>
              <a:pPr/>
              <a:t>3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B4FEE9EB-FF61-4FC3-8523-39A404C6D0CF}" type="slidenum">
              <a:rPr lang="en-US"/>
              <a:pPr/>
              <a:t>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96913"/>
            <a:ext cx="6099175" cy="3486150"/>
          </a:xfrm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66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8FAFC547-D53C-443C-BAAE-0802E0A58AF8}" type="slidenum">
              <a:rPr lang="en-US"/>
              <a:pPr/>
              <a:t>7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96913"/>
            <a:ext cx="6099175" cy="3486150"/>
          </a:xfrm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72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79B93CE9-BF9A-4FB0-A8EB-425152B8CFE5}" type="slidenum">
              <a:rPr lang="en-US"/>
              <a:pPr/>
              <a:t>8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696913"/>
            <a:ext cx="6100763" cy="3487737"/>
          </a:xfrm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5791"/>
            <a:ext cx="193376" cy="281321"/>
          </a:xfrm>
          <a:ln/>
        </p:spPr>
        <p:txBody>
          <a:bodyPr wrap="none" lIns="95721" tIns="47860" rIns="95721" bIns="4786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3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34EE003A-A502-4BD0-A717-492681ED9ADF}" type="slidenum">
              <a:rPr lang="en-US"/>
              <a:pPr/>
              <a:t>10</a:t>
            </a:fld>
            <a:endParaRPr 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696913"/>
            <a:ext cx="6099175" cy="3486150"/>
          </a:xfrm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82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800850"/>
            <a:ext cx="6757987" cy="40005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5088636"/>
            <a:ext cx="1334542" cy="2112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880110"/>
            <a:ext cx="10347723" cy="120015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00" spc="-9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787" y="2080260"/>
            <a:ext cx="8562499" cy="720090"/>
          </a:xfrm>
        </p:spPr>
        <p:txBody>
          <a:bodyPr>
            <a:normAutofit/>
          </a:bodyPr>
          <a:lstStyle>
            <a:lvl1pPr marL="0" indent="0" algn="l">
              <a:buNone/>
              <a:defRPr sz="2700" b="1" cap="all" spc="135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54577" y="6800850"/>
            <a:ext cx="1680210" cy="360045"/>
          </a:xfrm>
        </p:spPr>
        <p:txBody>
          <a:bodyPr/>
          <a:lstStyle>
            <a:lvl1pPr>
              <a:defRPr sz="1600"/>
            </a:lvl1pPr>
          </a:lstStyle>
          <a:p>
            <a:fld id="{5657C421-42B5-4F0E-926A-1CA7FFF5EE66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" y="6062489"/>
            <a:ext cx="1089512" cy="10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1" y="0"/>
            <a:ext cx="1334542" cy="5600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5D84-EE1A-4DF3-A5C6-B9E566C3E97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5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88372"/>
            <a:ext cx="8296037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0779-9960-4F55-8AF8-01DC3B996808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EE58-A5CD-4084-B5F3-C77F441C4B45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1520190"/>
            <a:ext cx="10711339" cy="453723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900" b="0" cap="all" spc="-9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240031"/>
            <a:ext cx="10711339" cy="1120140"/>
          </a:xfrm>
        </p:spPr>
        <p:txBody>
          <a:bodyPr anchor="b"/>
          <a:lstStyle>
            <a:lvl1pPr marL="0" indent="0">
              <a:buNone/>
              <a:defRPr sz="2300" b="0" cap="all" spc="135" baseline="0">
                <a:solidFill>
                  <a:schemeClr val="tx2"/>
                </a:solidFill>
                <a:latin typeface="+mj-lt"/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5D9A-DF5B-4A48-B2CD-1A83FFC5AF07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7281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877" y="1653542"/>
            <a:ext cx="4536567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F01-3BAD-46D2-9415-600467F3E79A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080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3" baseline="0">
                <a:solidFill>
                  <a:schemeClr val="tx1"/>
                </a:solidFill>
                <a:latin typeface="+mj-lt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3080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9077" y="1651406"/>
            <a:ext cx="4536567" cy="671750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3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marL="0" lvl="0" indent="0" algn="l" defTabSz="10287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9077" y="2372334"/>
            <a:ext cx="4536567" cy="403250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AF2-58A3-49EC-B55C-51BC60FB8F79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82F9-D29B-458F-B2AD-39DB49833931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FA78-6DF1-4DBD-A28C-5688B28A895E}" type="datetime1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7" y="1680210"/>
            <a:ext cx="7044631" cy="470458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680210"/>
            <a:ext cx="4145832" cy="4704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7A-C476-43DC-8E6A-1D445A7D9B0B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04674" y="5088636"/>
            <a:ext cx="196901" cy="21122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404334" cy="508863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6000750"/>
            <a:ext cx="11236405" cy="480060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7603-B57B-406A-B132-361C9FBD1839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30078" y="5200650"/>
            <a:ext cx="11236405" cy="8001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04674" y="0"/>
            <a:ext cx="196901" cy="508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065" y="160354"/>
            <a:ext cx="11761470" cy="639746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120141"/>
            <a:ext cx="11551444" cy="531233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6168" y="6760846"/>
            <a:ext cx="1680210" cy="360045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9A2A7E44-9CC4-4065-A439-7C772B87B54E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80" y="6800851"/>
            <a:ext cx="7665958" cy="314706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758303" y="6592657"/>
            <a:ext cx="741426" cy="315040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04674" y="0"/>
            <a:ext cx="196901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04674" y="1120140"/>
            <a:ext cx="196901" cy="608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"/>
            <a:ext cx="420053" cy="1440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120140"/>
            <a:ext cx="420053" cy="6094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28700" rtl="0" eaLnBrk="1" latinLnBrk="0" hangingPunct="1">
        <a:spcBef>
          <a:spcPct val="0"/>
        </a:spcBef>
        <a:buNone/>
        <a:defRPr sz="4100" b="1" kern="1200" cap="none" spc="-68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1028700" rtl="0" eaLnBrk="1" latinLnBrk="0" hangingPunct="1">
        <a:spcBef>
          <a:spcPct val="20000"/>
        </a:spcBef>
        <a:spcAft>
          <a:spcPts val="675"/>
        </a:spcAft>
        <a:buFont typeface="Arial" pitchFamily="34" charset="0"/>
        <a:buNone/>
        <a:defRPr sz="230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14350" indent="-205740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30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87" y="476250"/>
            <a:ext cx="10347723" cy="1200150"/>
          </a:xfrm>
        </p:spPr>
        <p:txBody>
          <a:bodyPr/>
          <a:lstStyle/>
          <a:p>
            <a:r>
              <a:rPr lang="en-US" dirty="0" smtClean="0"/>
              <a:t>Timed Automata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767" y="169545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Formal Systems</a:t>
            </a:r>
            <a:endParaRPr lang="en-IN" i="1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60158" y="6800850"/>
            <a:ext cx="5451507" cy="400050"/>
          </a:xfrm>
        </p:spPr>
        <p:txBody>
          <a:bodyPr/>
          <a:lstStyle/>
          <a:p>
            <a:r>
              <a:rPr lang="en-US" dirty="0" smtClean="0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825287" y="6610350"/>
            <a:ext cx="609600" cy="3810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9835" y="2842803"/>
            <a:ext cx="3593291" cy="1165704"/>
          </a:xfrm>
          <a:prstGeom prst="rect">
            <a:avLst/>
          </a:prstGeom>
          <a:noFill/>
        </p:spPr>
        <p:txBody>
          <a:bodyPr wrap="none" lIns="102870" tIns="51435" rIns="102870" bIns="51435" rtlCol="0">
            <a:spAutoFit/>
          </a:bodyPr>
          <a:lstStyle/>
          <a:p>
            <a:r>
              <a:rPr lang="en-US" sz="2300" b="1" dirty="0" err="1">
                <a:latin typeface="Arial Narrow" panose="020B0606020202030204" pitchFamily="34" charset="0"/>
              </a:rPr>
              <a:t>Pallab</a:t>
            </a:r>
            <a:r>
              <a:rPr lang="en-US" sz="2300" b="1" dirty="0">
                <a:latin typeface="Arial Narrow" panose="020B0606020202030204" pitchFamily="34" charset="0"/>
              </a:rPr>
              <a:t> </a:t>
            </a:r>
            <a:r>
              <a:rPr lang="en-US" sz="2300" b="1" dirty="0" err="1">
                <a:latin typeface="Arial Narrow" panose="020B0606020202030204" pitchFamily="34" charset="0"/>
              </a:rPr>
              <a:t>Dasgupta</a:t>
            </a:r>
            <a:endParaRPr lang="en-US" sz="2300" b="1" dirty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Professor</a:t>
            </a:r>
            <a:r>
              <a:rPr lang="en-US" sz="2300" b="1" dirty="0">
                <a:latin typeface="Arial Narrow" panose="020B0606020202030204" pitchFamily="34" charset="0"/>
              </a:rPr>
              <a:t>, </a:t>
            </a:r>
            <a:endParaRPr lang="en-US" sz="2300" b="1" dirty="0" smtClean="0">
              <a:latin typeface="Arial Narrow" panose="020B0606020202030204" pitchFamily="34" charset="0"/>
            </a:endParaRPr>
          </a:p>
          <a:p>
            <a:r>
              <a:rPr lang="en-US" sz="2300" b="1" dirty="0" smtClean="0">
                <a:latin typeface="Arial Narrow" panose="020B0606020202030204" pitchFamily="34" charset="0"/>
              </a:rPr>
              <a:t>Dept</a:t>
            </a:r>
            <a:r>
              <a:rPr lang="en-US" sz="2300" b="1" dirty="0">
                <a:latin typeface="Arial Narrow" panose="020B0606020202030204" pitchFamily="34" charset="0"/>
              </a:rPr>
              <a:t>. of Computer </a:t>
            </a:r>
            <a:r>
              <a:rPr lang="en-US" sz="2300" b="1" dirty="0" err="1">
                <a:latin typeface="Arial Narrow" panose="020B0606020202030204" pitchFamily="34" charset="0"/>
              </a:rPr>
              <a:t>Sc</a:t>
            </a:r>
            <a:r>
              <a:rPr lang="en-US" sz="2300" b="1" dirty="0">
                <a:latin typeface="Arial Narrow" panose="020B0606020202030204" pitchFamily="34" charset="0"/>
              </a:rPr>
              <a:t> &amp; </a:t>
            </a:r>
            <a:r>
              <a:rPr lang="en-US" sz="2300" b="1" dirty="0" err="1">
                <a:latin typeface="Arial Narrow" panose="020B0606020202030204" pitchFamily="34" charset="0"/>
              </a:rPr>
              <a:t>Engg</a:t>
            </a:r>
            <a:endParaRPr lang="en-US" sz="23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9987" y="2842803"/>
            <a:ext cx="179848" cy="119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spcCol="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" y="171450"/>
            <a:ext cx="8351044" cy="64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Verification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890587" y="1390650"/>
            <a:ext cx="10515600" cy="5440680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System modeled as a product of timed automata </a:t>
            </a:r>
          </a:p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Verification problem reduced to </a:t>
            </a:r>
            <a:r>
              <a:rPr lang="en-US" altLang="ko-KR" sz="2200" b="1" dirty="0" err="1">
                <a:solidFill>
                  <a:schemeClr val="tx1"/>
                </a:solidFill>
                <a:ea typeface="굴림" charset="-127"/>
              </a:rPr>
              <a:t>reachability</a:t>
            </a: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or to temporal logic model checking</a:t>
            </a:r>
          </a:p>
          <a:p>
            <a:pPr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b="1" dirty="0">
                <a:solidFill>
                  <a:schemeClr val="tx1"/>
                </a:solidFill>
                <a:ea typeface="굴림" charset="-127"/>
              </a:rPr>
              <a:t> Applications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Real-time controllers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Asynchronous timed circuits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Scheduling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Distributed timing-based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166092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Oval 2"/>
          <p:cNvSpPr>
            <a:spLocks noChangeArrowheads="1"/>
          </p:cNvSpPr>
          <p:nvPr/>
        </p:nvSpPr>
        <p:spPr bwMode="auto">
          <a:xfrm>
            <a:off x="3420427" y="2270284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rgbClr val="C00000"/>
                </a:solidFill>
                <a:latin typeface="Tahoma" pitchFamily="34" charset="0"/>
              </a:rPr>
              <a:t>Off</a:t>
            </a:r>
          </a:p>
        </p:txBody>
      </p:sp>
      <p:sp>
        <p:nvSpPr>
          <p:cNvPr id="364547" name="Oval 3"/>
          <p:cNvSpPr>
            <a:spLocks noChangeArrowheads="1"/>
          </p:cNvSpPr>
          <p:nvPr/>
        </p:nvSpPr>
        <p:spPr bwMode="auto">
          <a:xfrm>
            <a:off x="5930741" y="2270284"/>
            <a:ext cx="886778" cy="88011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rgbClr val="C00000"/>
                </a:solidFill>
                <a:latin typeface="Tahoma" pitchFamily="34" charset="0"/>
              </a:rPr>
              <a:t>Light</a:t>
            </a:r>
          </a:p>
        </p:txBody>
      </p:sp>
      <p:sp>
        <p:nvSpPr>
          <p:cNvPr id="364548" name="Oval 4"/>
          <p:cNvSpPr>
            <a:spLocks noChangeArrowheads="1"/>
          </p:cNvSpPr>
          <p:nvPr/>
        </p:nvSpPr>
        <p:spPr bwMode="auto">
          <a:xfrm>
            <a:off x="8309609" y="2270284"/>
            <a:ext cx="886778" cy="88011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>
                <a:solidFill>
                  <a:srgbClr val="C00000"/>
                </a:solidFill>
                <a:latin typeface="Tahoma" pitchFamily="34" charset="0"/>
              </a:rPr>
              <a:t>Bright</a:t>
            </a:r>
          </a:p>
        </p:txBody>
      </p:sp>
      <p:cxnSp>
        <p:nvCxnSpPr>
          <p:cNvPr id="364549" name="AutoShape 5"/>
          <p:cNvCxnSpPr>
            <a:cxnSpLocks noChangeShapeType="1"/>
          </p:cNvCxnSpPr>
          <p:nvPr/>
        </p:nvCxnSpPr>
        <p:spPr bwMode="auto">
          <a:xfrm>
            <a:off x="4300537" y="2750344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0" name="AutoShape 6"/>
          <p:cNvCxnSpPr>
            <a:cxnSpLocks noChangeShapeType="1"/>
          </p:cNvCxnSpPr>
          <p:nvPr/>
        </p:nvCxnSpPr>
        <p:spPr bwMode="auto">
          <a:xfrm>
            <a:off x="6860857" y="2750344"/>
            <a:ext cx="136017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1" name="AutoShape 7"/>
          <p:cNvCxnSpPr>
            <a:cxnSpLocks noChangeShapeType="1"/>
          </p:cNvCxnSpPr>
          <p:nvPr/>
        </p:nvCxnSpPr>
        <p:spPr bwMode="auto">
          <a:xfrm rot="5400000">
            <a:off x="5259824" y="1791057"/>
            <a:ext cx="1667" cy="2720340"/>
          </a:xfrm>
          <a:prstGeom prst="curved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364552" name="AutoShape 8"/>
          <p:cNvCxnSpPr>
            <a:cxnSpLocks noChangeShapeType="1"/>
          </p:cNvCxnSpPr>
          <p:nvPr/>
        </p:nvCxnSpPr>
        <p:spPr bwMode="auto">
          <a:xfrm rot="16200000" flipH="1" flipV="1">
            <a:off x="6299954" y="-369213"/>
            <a:ext cx="1667" cy="5280660"/>
          </a:xfrm>
          <a:prstGeom prst="curved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462057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364554" name="Text Box 10"/>
          <p:cNvSpPr txBox="1">
            <a:spLocks noChangeArrowheads="1"/>
          </p:cNvSpPr>
          <p:nvPr/>
        </p:nvSpPr>
        <p:spPr bwMode="auto">
          <a:xfrm>
            <a:off x="7020877" y="235029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 flipH="1">
            <a:off x="5580697" y="1630204"/>
            <a:ext cx="80010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4940617" y="3470434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1461082" y="4530782"/>
            <a:ext cx="9039330" cy="8679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GB" sz="2520" dirty="0">
                <a:latin typeface="Tahoma" pitchFamily="34" charset="0"/>
              </a:rPr>
              <a:t>WANT:  if press is issued twice </a:t>
            </a:r>
            <a:r>
              <a:rPr lang="en-GB" sz="2520" dirty="0" smtClean="0">
                <a:solidFill>
                  <a:srgbClr val="FF0000"/>
                </a:solidFill>
                <a:latin typeface="Tahoma" pitchFamily="34" charset="0"/>
              </a:rPr>
              <a:t>quickly </a:t>
            </a:r>
            <a:r>
              <a:rPr lang="en-GB" sz="2520" dirty="0" smtClean="0">
                <a:latin typeface="Tahoma" pitchFamily="34" charset="0"/>
              </a:rPr>
              <a:t>then </a:t>
            </a:r>
            <a:r>
              <a:rPr lang="en-GB" sz="2520" dirty="0">
                <a:latin typeface="Tahoma" pitchFamily="34" charset="0"/>
              </a:rPr>
              <a:t>the </a:t>
            </a:r>
            <a:r>
              <a:rPr lang="en-GB" sz="2520" dirty="0">
                <a:solidFill>
                  <a:schemeClr val="hlink"/>
                </a:solidFill>
                <a:latin typeface="Tahoma" pitchFamily="34" charset="0"/>
              </a:rPr>
              <a:t>light</a:t>
            </a:r>
            <a:r>
              <a:rPr lang="en-GB" sz="2520" dirty="0">
                <a:latin typeface="Tahoma" pitchFamily="34" charset="0"/>
              </a:rPr>
              <a:t> will get </a:t>
            </a:r>
            <a:r>
              <a:rPr lang="en-GB" sz="2520" dirty="0">
                <a:solidFill>
                  <a:schemeClr val="hlink"/>
                </a:solidFill>
                <a:latin typeface="Tahoma" pitchFamily="34" charset="0"/>
              </a:rPr>
              <a:t>brighter</a:t>
            </a:r>
            <a:r>
              <a:rPr lang="en-GB" sz="2520" dirty="0">
                <a:latin typeface="Tahoma" pitchFamily="34" charset="0"/>
              </a:rPr>
              <a:t>; otherwise the light is </a:t>
            </a:r>
            <a:r>
              <a:rPr lang="en-GB" sz="2520" dirty="0" smtClean="0">
                <a:latin typeface="Tahoma" pitchFamily="34" charset="0"/>
              </a:rPr>
              <a:t>turned </a:t>
            </a:r>
            <a:r>
              <a:rPr lang="en-GB" sz="2520" dirty="0">
                <a:solidFill>
                  <a:schemeClr val="hlink"/>
                </a:solidFill>
                <a:latin typeface="Tahoma" pitchFamily="34" charset="0"/>
              </a:rPr>
              <a:t>off.</a:t>
            </a:r>
            <a:endParaRPr lang="en-GB" sz="2520" dirty="0">
              <a:latin typeface="Tahoma" pitchFamily="34" charset="0"/>
            </a:endParaRPr>
          </a:p>
        </p:txBody>
      </p:sp>
      <p:sp>
        <p:nvSpPr>
          <p:cNvPr id="364558" name="Rectangle 14"/>
          <p:cNvSpPr>
            <a:spLocks noGrp="1" noChangeArrowheads="1"/>
          </p:cNvSpPr>
          <p:nvPr>
            <p:ph type="title"/>
          </p:nvPr>
        </p:nvSpPr>
        <p:spPr>
          <a:xfrm>
            <a:off x="613885" y="383381"/>
            <a:ext cx="8161020" cy="700088"/>
          </a:xfrm>
          <a:noFill/>
          <a:ln/>
        </p:spPr>
        <p:txBody>
          <a:bodyPr vert="horz" lIns="91678" tIns="46673" rIns="91678" bIns="46673" rtlCol="0" anchor="b">
            <a:normAutofit/>
          </a:bodyPr>
          <a:lstStyle/>
          <a:p>
            <a:r>
              <a:rPr lang="en-GB" sz="3780" dirty="0">
                <a:solidFill>
                  <a:srgbClr val="C00000"/>
                </a:solidFill>
              </a:rPr>
              <a:t>Simple Light Control</a:t>
            </a: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>
            <a:off x="2940367" y="2670334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16" name="TextBox 15"/>
          <p:cNvSpPr txBox="1"/>
          <p:nvPr/>
        </p:nvSpPr>
        <p:spPr>
          <a:xfrm>
            <a:off x="4150518" y="6330792"/>
            <a:ext cx="76388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The source of some of these slides are from Prof. Rajeev </a:t>
            </a:r>
            <a:r>
              <a:rPr lang="en-US" sz="1680" dirty="0" err="1"/>
              <a:t>Alur’s</a:t>
            </a:r>
            <a:r>
              <a:rPr lang="en-US" sz="1680" dirty="0"/>
              <a:t> presentations </a:t>
            </a:r>
          </a:p>
        </p:txBody>
      </p:sp>
    </p:spTree>
    <p:extLst>
      <p:ext uri="{BB962C8B-B14F-4D97-AF65-F5344CB8AC3E}">
        <p14:creationId xmlns:p14="http://schemas.microsoft.com/office/powerpoint/2010/main" val="27435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>
                <a:solidFill>
                  <a:srgbClr val="C00000"/>
                </a:solidFill>
              </a:rPr>
              <a:t>Simple Light Control</a:t>
            </a:r>
          </a:p>
        </p:txBody>
      </p:sp>
      <p:sp>
        <p:nvSpPr>
          <p:cNvPr id="289795" name="Oval 1027"/>
          <p:cNvSpPr>
            <a:spLocks noChangeArrowheads="1"/>
          </p:cNvSpPr>
          <p:nvPr/>
        </p:nvSpPr>
        <p:spPr bwMode="auto">
          <a:xfrm>
            <a:off x="3420427" y="2080260"/>
            <a:ext cx="886778" cy="88011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rgbClr val="C00000"/>
                </a:solidFill>
                <a:latin typeface="Tahoma" pitchFamily="34" charset="0"/>
              </a:rPr>
              <a:t>Off</a:t>
            </a:r>
          </a:p>
        </p:txBody>
      </p:sp>
      <p:sp>
        <p:nvSpPr>
          <p:cNvPr id="289796" name="Oval 1028"/>
          <p:cNvSpPr>
            <a:spLocks noChangeArrowheads="1"/>
          </p:cNvSpPr>
          <p:nvPr/>
        </p:nvSpPr>
        <p:spPr bwMode="auto">
          <a:xfrm>
            <a:off x="5930741" y="2080260"/>
            <a:ext cx="886778" cy="88011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rgbClr val="C00000"/>
                </a:solidFill>
                <a:latin typeface="Tahoma" pitchFamily="34" charset="0"/>
              </a:rPr>
              <a:t>Light</a:t>
            </a:r>
          </a:p>
        </p:txBody>
      </p:sp>
      <p:sp>
        <p:nvSpPr>
          <p:cNvPr id="289797" name="Oval 1029"/>
          <p:cNvSpPr>
            <a:spLocks noChangeArrowheads="1"/>
          </p:cNvSpPr>
          <p:nvPr/>
        </p:nvSpPr>
        <p:spPr bwMode="auto">
          <a:xfrm>
            <a:off x="8294369" y="2080260"/>
            <a:ext cx="886778" cy="88011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GB" dirty="0">
                <a:solidFill>
                  <a:srgbClr val="C00000"/>
                </a:solidFill>
                <a:latin typeface="Tahoma" pitchFamily="34" charset="0"/>
              </a:rPr>
              <a:t>Bright</a:t>
            </a:r>
          </a:p>
        </p:txBody>
      </p:sp>
      <p:cxnSp>
        <p:nvCxnSpPr>
          <p:cNvPr id="289798" name="AutoShape 1030"/>
          <p:cNvCxnSpPr>
            <a:cxnSpLocks noChangeShapeType="1"/>
            <a:stCxn id="289795" idx="6"/>
            <a:endCxn id="289796" idx="2"/>
          </p:cNvCxnSpPr>
          <p:nvPr/>
        </p:nvCxnSpPr>
        <p:spPr bwMode="auto">
          <a:xfrm>
            <a:off x="4307205" y="2520315"/>
            <a:ext cx="1623536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89799" name="AutoShape 1031"/>
          <p:cNvCxnSpPr>
            <a:cxnSpLocks noChangeShapeType="1"/>
            <a:stCxn id="289796" idx="6"/>
            <a:endCxn id="289797" idx="2"/>
          </p:cNvCxnSpPr>
          <p:nvPr/>
        </p:nvCxnSpPr>
        <p:spPr bwMode="auto">
          <a:xfrm>
            <a:off x="6817519" y="2520315"/>
            <a:ext cx="147685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89800" name="AutoShape 1032"/>
          <p:cNvCxnSpPr>
            <a:cxnSpLocks noChangeShapeType="1"/>
            <a:stCxn id="289796" idx="4"/>
            <a:endCxn id="289795" idx="4"/>
          </p:cNvCxnSpPr>
          <p:nvPr/>
        </p:nvCxnSpPr>
        <p:spPr bwMode="auto">
          <a:xfrm rot="5400000">
            <a:off x="5118140" y="1706047"/>
            <a:ext cx="1667" cy="2510314"/>
          </a:xfrm>
          <a:prstGeom prst="curvedConnector3">
            <a:avLst>
              <a:gd name="adj1" fmla="val 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289801" name="AutoShape 1033"/>
          <p:cNvCxnSpPr>
            <a:cxnSpLocks noChangeShapeType="1"/>
            <a:stCxn id="289797" idx="0"/>
            <a:endCxn id="289795" idx="0"/>
          </p:cNvCxnSpPr>
          <p:nvPr/>
        </p:nvCxnSpPr>
        <p:spPr bwMode="auto">
          <a:xfrm rot="16200000" flipH="1" flipV="1">
            <a:off x="6299954" y="-355878"/>
            <a:ext cx="1667" cy="4873943"/>
          </a:xfrm>
          <a:prstGeom prst="curved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289802" name="Text Box 1034"/>
          <p:cNvSpPr txBox="1">
            <a:spLocks noChangeArrowheads="1"/>
          </p:cNvSpPr>
          <p:nvPr/>
        </p:nvSpPr>
        <p:spPr bwMode="auto">
          <a:xfrm>
            <a:off x="4602242" y="4355545"/>
            <a:ext cx="5401992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520">
                <a:latin typeface="Tahoma" pitchFamily="34" charset="0"/>
              </a:rPr>
              <a:t>Solution: Add a real-valued clock  x  </a:t>
            </a:r>
          </a:p>
        </p:txBody>
      </p:sp>
      <p:sp>
        <p:nvSpPr>
          <p:cNvPr id="289803" name="Text Box 1035"/>
          <p:cNvSpPr txBox="1">
            <a:spLocks noChangeArrowheads="1"/>
          </p:cNvSpPr>
          <p:nvPr/>
        </p:nvSpPr>
        <p:spPr bwMode="auto">
          <a:xfrm>
            <a:off x="5250656" y="2138602"/>
            <a:ext cx="64312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x:=0</a:t>
            </a:r>
          </a:p>
        </p:txBody>
      </p:sp>
      <p:sp>
        <p:nvSpPr>
          <p:cNvPr id="289804" name="Text Box 1036"/>
          <p:cNvSpPr txBox="1">
            <a:spLocks noChangeArrowheads="1"/>
          </p:cNvSpPr>
          <p:nvPr/>
        </p:nvSpPr>
        <p:spPr bwMode="auto">
          <a:xfrm>
            <a:off x="7180897" y="2560321"/>
            <a:ext cx="723275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x&lt;=3</a:t>
            </a:r>
          </a:p>
        </p:txBody>
      </p:sp>
      <p:sp>
        <p:nvSpPr>
          <p:cNvPr id="289805" name="Text Box 1037"/>
          <p:cNvSpPr txBox="1">
            <a:spLocks noChangeArrowheads="1"/>
          </p:cNvSpPr>
          <p:nvPr/>
        </p:nvSpPr>
        <p:spPr bwMode="auto">
          <a:xfrm>
            <a:off x="4860608" y="2880361"/>
            <a:ext cx="566181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x&gt;3</a:t>
            </a:r>
          </a:p>
        </p:txBody>
      </p:sp>
      <p:sp>
        <p:nvSpPr>
          <p:cNvPr id="289806" name="Text Box 1038"/>
          <p:cNvSpPr txBox="1">
            <a:spLocks noChangeArrowheads="1"/>
          </p:cNvSpPr>
          <p:nvPr/>
        </p:nvSpPr>
        <p:spPr bwMode="auto">
          <a:xfrm>
            <a:off x="4540567" y="2160271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89807" name="Text Box 1039"/>
          <p:cNvSpPr txBox="1">
            <a:spLocks noChangeArrowheads="1"/>
          </p:cNvSpPr>
          <p:nvPr/>
        </p:nvSpPr>
        <p:spPr bwMode="auto">
          <a:xfrm>
            <a:off x="7180897" y="2160271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89808" name="Text Box 1040"/>
          <p:cNvSpPr txBox="1">
            <a:spLocks noChangeArrowheads="1"/>
          </p:cNvSpPr>
          <p:nvPr/>
        </p:nvSpPr>
        <p:spPr bwMode="auto">
          <a:xfrm>
            <a:off x="5420677" y="1440181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89809" name="Text Box 1041"/>
          <p:cNvSpPr txBox="1">
            <a:spLocks noChangeArrowheads="1"/>
          </p:cNvSpPr>
          <p:nvPr/>
        </p:nvSpPr>
        <p:spPr bwMode="auto">
          <a:xfrm>
            <a:off x="4780597" y="3200401"/>
            <a:ext cx="68538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680">
                <a:latin typeface="Tahoma" pitchFamily="34" charset="0"/>
              </a:rPr>
              <a:t>Press</a:t>
            </a:r>
          </a:p>
        </p:txBody>
      </p:sp>
      <p:sp>
        <p:nvSpPr>
          <p:cNvPr id="289810" name="Text Box 1042"/>
          <p:cNvSpPr txBox="1">
            <a:spLocks noChangeArrowheads="1"/>
          </p:cNvSpPr>
          <p:nvPr/>
        </p:nvSpPr>
        <p:spPr bwMode="auto">
          <a:xfrm>
            <a:off x="2380297" y="5360670"/>
            <a:ext cx="713368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520" dirty="0">
                <a:solidFill>
                  <a:srgbClr val="C00000"/>
                </a:solidFill>
                <a:latin typeface="Comic Sans MS" pitchFamily="66" charset="0"/>
              </a:rPr>
              <a:t>Adding continuous variables to state machines</a:t>
            </a:r>
          </a:p>
        </p:txBody>
      </p:sp>
      <p:sp>
        <p:nvSpPr>
          <p:cNvPr id="289811" name="Line 1043"/>
          <p:cNvSpPr>
            <a:spLocks noChangeShapeType="1"/>
          </p:cNvSpPr>
          <p:nvPr/>
        </p:nvSpPr>
        <p:spPr bwMode="auto">
          <a:xfrm>
            <a:off x="2940367" y="2480310"/>
            <a:ext cx="4800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29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340" y="230028"/>
            <a:ext cx="8161020" cy="660083"/>
          </a:xfrm>
        </p:spPr>
        <p:txBody>
          <a:bodyPr>
            <a:normAutofit fontScale="90000"/>
          </a:bodyPr>
          <a:lstStyle/>
          <a:p>
            <a:r>
              <a:rPr lang="en-GB" sz="3780" dirty="0">
                <a:solidFill>
                  <a:srgbClr val="C00000"/>
                </a:solidFill>
              </a:rPr>
              <a:t>Timed Automata</a:t>
            </a:r>
          </a:p>
        </p:txBody>
      </p:sp>
      <p:sp>
        <p:nvSpPr>
          <p:cNvPr id="291843" name="Oval 3"/>
          <p:cNvSpPr>
            <a:spLocks noChangeArrowheads="1"/>
          </p:cNvSpPr>
          <p:nvPr/>
        </p:nvSpPr>
        <p:spPr bwMode="auto">
          <a:xfrm>
            <a:off x="3192066" y="2015253"/>
            <a:ext cx="756761" cy="89511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4" name="Oval 4"/>
          <p:cNvSpPr>
            <a:spLocks noChangeArrowheads="1"/>
          </p:cNvSpPr>
          <p:nvPr/>
        </p:nvSpPr>
        <p:spPr bwMode="auto">
          <a:xfrm>
            <a:off x="3220402" y="4928951"/>
            <a:ext cx="755095" cy="89511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5" name="Line 5"/>
          <p:cNvSpPr>
            <a:spLocks noChangeShapeType="1"/>
          </p:cNvSpPr>
          <p:nvPr/>
        </p:nvSpPr>
        <p:spPr bwMode="auto">
          <a:xfrm flipH="1">
            <a:off x="3558778" y="2917031"/>
            <a:ext cx="11668" cy="1986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6" name="Line 6"/>
          <p:cNvSpPr>
            <a:spLocks noChangeShapeType="1"/>
          </p:cNvSpPr>
          <p:nvPr/>
        </p:nvSpPr>
        <p:spPr bwMode="auto">
          <a:xfrm>
            <a:off x="3043713" y="2020253"/>
            <a:ext cx="215027" cy="1833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 flipH="1">
            <a:off x="3833813" y="1981915"/>
            <a:ext cx="276701" cy="1683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3533775" y="1708547"/>
            <a:ext cx="0" cy="3117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 flipH="1">
            <a:off x="2958704" y="5697379"/>
            <a:ext cx="348376" cy="2200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3570446" y="5839063"/>
            <a:ext cx="60008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51" name="Line 11"/>
          <p:cNvSpPr>
            <a:spLocks noChangeShapeType="1"/>
          </p:cNvSpPr>
          <p:nvPr/>
        </p:nvSpPr>
        <p:spPr bwMode="auto">
          <a:xfrm>
            <a:off x="3787140" y="5749053"/>
            <a:ext cx="226695" cy="3633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3942160" y="5605701"/>
            <a:ext cx="348376" cy="246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53" name="Rectangle 13"/>
          <p:cNvSpPr>
            <a:spLocks noChangeArrowheads="1"/>
          </p:cNvSpPr>
          <p:nvPr/>
        </p:nvSpPr>
        <p:spPr bwMode="auto">
          <a:xfrm>
            <a:off x="3420427" y="2240281"/>
            <a:ext cx="321483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solidFill>
                  <a:schemeClr val="hlink"/>
                </a:solidFill>
                <a:latin typeface="Tahoma" pitchFamily="34" charset="0"/>
              </a:rPr>
              <a:t>n</a:t>
            </a:r>
            <a:endParaRPr lang="en-US" sz="1680" i="1">
              <a:latin typeface="Tahoma" pitchFamily="34" charset="0"/>
            </a:endParaRP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3340417" y="5120641"/>
            <a:ext cx="385442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solidFill>
                  <a:schemeClr val="hlink"/>
                </a:solidFill>
                <a:latin typeface="Tahoma" pitchFamily="34" charset="0"/>
              </a:rPr>
              <a:t>m</a:t>
            </a:r>
            <a:endParaRPr lang="en-US" sz="1680" i="1">
              <a:latin typeface="Tahoma" pitchFamily="34" charset="0"/>
            </a:endParaRP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3577113" y="3650457"/>
            <a:ext cx="31475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a</a:t>
            </a:r>
          </a:p>
        </p:txBody>
      </p:sp>
      <p:sp>
        <p:nvSpPr>
          <p:cNvPr id="291857" name="Rectangle 17"/>
          <p:cNvSpPr>
            <a:spLocks noChangeArrowheads="1"/>
          </p:cNvSpPr>
          <p:nvPr/>
        </p:nvSpPr>
        <p:spPr bwMode="auto">
          <a:xfrm>
            <a:off x="4800600" y="1520190"/>
            <a:ext cx="2320290" cy="48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79" tIns="48340" rIns="96679" bIns="48340">
            <a:spAutoFit/>
          </a:bodyPr>
          <a:lstStyle/>
          <a:p>
            <a:pPr algn="l"/>
            <a:r>
              <a:rPr lang="en-US" sz="2520">
                <a:solidFill>
                  <a:srgbClr val="008000"/>
                </a:solidFill>
                <a:latin typeface="Tahoma" pitchFamily="34" charset="0"/>
              </a:rPr>
              <a:t>Clocks</a:t>
            </a:r>
            <a:r>
              <a:rPr lang="en-US" sz="2520">
                <a:solidFill>
                  <a:srgbClr val="000099"/>
                </a:solidFill>
                <a:latin typeface="Tahoma" pitchFamily="34" charset="0"/>
              </a:rPr>
              <a:t>:</a:t>
            </a:r>
            <a:r>
              <a:rPr lang="en-US" sz="2520">
                <a:latin typeface="Tahoma" pitchFamily="34" charset="0"/>
              </a:rPr>
              <a:t>  </a:t>
            </a:r>
            <a:r>
              <a:rPr lang="en-US" sz="2520" i="1">
                <a:latin typeface="Tahoma" pitchFamily="34" charset="0"/>
              </a:rPr>
              <a:t>x, y</a:t>
            </a:r>
          </a:p>
        </p:txBody>
      </p:sp>
      <p:sp>
        <p:nvSpPr>
          <p:cNvPr id="291858" name="Rectangle 18"/>
          <p:cNvSpPr>
            <a:spLocks noChangeArrowheads="1"/>
          </p:cNvSpPr>
          <p:nvPr/>
        </p:nvSpPr>
        <p:spPr bwMode="auto">
          <a:xfrm>
            <a:off x="3612118" y="3078719"/>
            <a:ext cx="1395896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x&lt;=5 &amp; y&gt;3</a:t>
            </a:r>
          </a:p>
        </p:txBody>
      </p:sp>
      <p:sp>
        <p:nvSpPr>
          <p:cNvPr id="291859" name="Rectangle 19"/>
          <p:cNvSpPr>
            <a:spLocks noChangeArrowheads="1"/>
          </p:cNvSpPr>
          <p:nvPr/>
        </p:nvSpPr>
        <p:spPr bwMode="auto">
          <a:xfrm>
            <a:off x="3637121" y="4402218"/>
            <a:ext cx="818012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x := 0</a:t>
            </a:r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6665834" y="2000251"/>
            <a:ext cx="3662221" cy="80858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Guard </a:t>
            </a:r>
          </a:p>
          <a:p>
            <a:pPr algn="l"/>
            <a:r>
              <a:rPr lang="en-US" sz="1470">
                <a:latin typeface="Tahoma" pitchFamily="34" charset="0"/>
              </a:rPr>
              <a:t>Boolean combination of comparisons with</a:t>
            </a:r>
          </a:p>
          <a:p>
            <a:pPr algn="l"/>
            <a:r>
              <a:rPr lang="en-US" sz="1470">
                <a:latin typeface="Tahoma" pitchFamily="34" charset="0"/>
              </a:rPr>
              <a:t>Integer/rational bounds</a:t>
            </a:r>
          </a:p>
        </p:txBody>
      </p:sp>
      <p:sp>
        <p:nvSpPr>
          <p:cNvPr id="291861" name="Rectangle 21"/>
          <p:cNvSpPr>
            <a:spLocks noChangeArrowheads="1"/>
          </p:cNvSpPr>
          <p:nvPr/>
        </p:nvSpPr>
        <p:spPr bwMode="auto">
          <a:xfrm>
            <a:off x="6880860" y="2960371"/>
            <a:ext cx="2785349" cy="58237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Reset</a:t>
            </a:r>
            <a:endParaRPr lang="en-US" sz="1680">
              <a:latin typeface="Tahoma" pitchFamily="34" charset="0"/>
            </a:endParaRPr>
          </a:p>
          <a:p>
            <a:pPr algn="l"/>
            <a:r>
              <a:rPr lang="en-US" sz="1470">
                <a:latin typeface="Tahoma" pitchFamily="34" charset="0"/>
              </a:rPr>
              <a:t>Action performed on clocks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2428" y="5602370"/>
            <a:ext cx="4736530" cy="820103"/>
            <a:chOff x="3180" y="3361"/>
            <a:chExt cx="3078" cy="492"/>
          </a:xfrm>
        </p:grpSpPr>
        <p:sp>
          <p:nvSpPr>
            <p:cNvPr id="291863" name="Rectangle 23"/>
            <p:cNvSpPr>
              <a:spLocks noChangeArrowheads="1"/>
            </p:cNvSpPr>
            <p:nvPr/>
          </p:nvSpPr>
          <p:spPr bwMode="auto">
            <a:xfrm>
              <a:off x="3180" y="3445"/>
              <a:ext cx="307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890">
                  <a:latin typeface="Tahoma" pitchFamily="34" charset="0"/>
                </a:rPr>
                <a:t>(</a:t>
              </a:r>
              <a:r>
                <a:rPr lang="en-US" sz="1680">
                  <a:latin typeface="Tahoma" pitchFamily="34" charset="0"/>
                </a:rPr>
                <a:t> </a:t>
              </a:r>
              <a:r>
                <a:rPr lang="en-US" sz="1680" i="1">
                  <a:latin typeface="Tahoma" pitchFamily="34" charset="0"/>
                </a:rPr>
                <a:t>n </a:t>
              </a:r>
              <a:r>
                <a:rPr lang="en-US" sz="1680">
                  <a:latin typeface="Tahoma" pitchFamily="34" charset="0"/>
                </a:rPr>
                <a:t>, </a:t>
              </a:r>
              <a:r>
                <a:rPr lang="en-US" sz="1680" i="1">
                  <a:latin typeface="Tahoma" pitchFamily="34" charset="0"/>
                </a:rPr>
                <a:t>x</a:t>
              </a:r>
              <a:r>
                <a:rPr lang="en-US" sz="1680">
                  <a:latin typeface="Tahoma" pitchFamily="34" charset="0"/>
                </a:rPr>
                <a:t>=2.4 ,</a:t>
              </a:r>
              <a:r>
                <a:rPr lang="en-US" sz="1680" i="1">
                  <a:latin typeface="Tahoma" pitchFamily="34" charset="0"/>
                </a:rPr>
                <a:t> y</a:t>
              </a:r>
              <a:r>
                <a:rPr lang="en-US" sz="1680">
                  <a:latin typeface="Tahoma" pitchFamily="34" charset="0"/>
                </a:rPr>
                <a:t>=3.1415 </a:t>
              </a:r>
              <a:r>
                <a:rPr lang="en-US" sz="1890">
                  <a:latin typeface="Tahoma" pitchFamily="34" charset="0"/>
                </a:rPr>
                <a:t>)</a:t>
              </a:r>
              <a:r>
                <a:rPr lang="en-US" sz="1680">
                  <a:latin typeface="Tahoma" pitchFamily="34" charset="0"/>
                </a:rPr>
                <a:t>   </a:t>
              </a:r>
            </a:p>
            <a:p>
              <a:pPr algn="l"/>
              <a:r>
                <a:rPr lang="en-US" sz="1680">
                  <a:latin typeface="Tahoma" pitchFamily="34" charset="0"/>
                </a:rPr>
                <a:t>                                 </a:t>
              </a:r>
              <a:r>
                <a:rPr lang="en-US" sz="1890">
                  <a:latin typeface="Tahoma" pitchFamily="34" charset="0"/>
                </a:rPr>
                <a:t>(</a:t>
              </a:r>
              <a:r>
                <a:rPr lang="en-US" sz="1680">
                  <a:latin typeface="Tahoma" pitchFamily="34" charset="0"/>
                </a:rPr>
                <a:t> </a:t>
              </a:r>
              <a:r>
                <a:rPr lang="en-US" sz="1680" i="1">
                  <a:latin typeface="Tahoma" pitchFamily="34" charset="0"/>
                </a:rPr>
                <a:t>n</a:t>
              </a:r>
              <a:r>
                <a:rPr lang="en-US" sz="1680">
                  <a:latin typeface="Tahoma" pitchFamily="34" charset="0"/>
                </a:rPr>
                <a:t> , </a:t>
              </a:r>
              <a:r>
                <a:rPr lang="en-US" sz="1680" i="1">
                  <a:latin typeface="Tahoma" pitchFamily="34" charset="0"/>
                </a:rPr>
                <a:t>x</a:t>
              </a:r>
              <a:r>
                <a:rPr lang="en-US" sz="1680">
                  <a:latin typeface="Tahoma" pitchFamily="34" charset="0"/>
                </a:rPr>
                <a:t>=3.5 , </a:t>
              </a:r>
              <a:r>
                <a:rPr lang="en-US" sz="1680" i="1">
                  <a:latin typeface="Tahoma" pitchFamily="34" charset="0"/>
                </a:rPr>
                <a:t>y</a:t>
              </a:r>
              <a:r>
                <a:rPr lang="en-US" sz="1680">
                  <a:latin typeface="Tahoma" pitchFamily="34" charset="0"/>
                </a:rPr>
                <a:t>=4.2415 </a:t>
              </a:r>
              <a:r>
                <a:rPr lang="en-US" sz="1890">
                  <a:latin typeface="Tahoma" pitchFamily="34" charset="0"/>
                </a:rPr>
                <a:t>)</a:t>
              </a:r>
            </a:p>
          </p:txBody>
        </p:sp>
        <p:sp>
          <p:nvSpPr>
            <p:cNvPr id="291864" name="Rectangle 24"/>
            <p:cNvSpPr>
              <a:spLocks noChangeArrowheads="1"/>
            </p:cNvSpPr>
            <p:nvPr/>
          </p:nvSpPr>
          <p:spPr bwMode="auto">
            <a:xfrm>
              <a:off x="4908" y="3361"/>
              <a:ext cx="6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680" i="1">
                  <a:latin typeface="Tahoma" pitchFamily="34" charset="0"/>
                </a:rPr>
                <a:t>wait(1.1)</a:t>
              </a:r>
            </a:p>
          </p:txBody>
        </p:sp>
        <p:sp>
          <p:nvSpPr>
            <p:cNvPr id="291865" name="Line 25"/>
            <p:cNvSpPr>
              <a:spLocks noChangeShapeType="1"/>
            </p:cNvSpPr>
            <p:nvPr/>
          </p:nvSpPr>
          <p:spPr bwMode="auto">
            <a:xfrm>
              <a:off x="4760" y="3576"/>
              <a:ext cx="7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815727" y="4360547"/>
            <a:ext cx="4892619" cy="1101805"/>
            <a:chOff x="3000" y="2616"/>
            <a:chExt cx="3179" cy="661"/>
          </a:xfrm>
        </p:grpSpPr>
        <p:sp>
          <p:nvSpPr>
            <p:cNvPr id="291867" name="Rectangle 27"/>
            <p:cNvSpPr>
              <a:spLocks noChangeArrowheads="1"/>
            </p:cNvSpPr>
            <p:nvPr/>
          </p:nvSpPr>
          <p:spPr bwMode="auto">
            <a:xfrm>
              <a:off x="3000" y="2616"/>
              <a:ext cx="8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890">
                  <a:solidFill>
                    <a:srgbClr val="008000"/>
                  </a:solidFill>
                  <a:latin typeface="Tahoma" pitchFamily="34" charset="0"/>
                </a:rPr>
                <a:t>Transitions</a:t>
              </a:r>
              <a:endParaRPr lang="en-US" sz="1890">
                <a:latin typeface="Tahoma" pitchFamily="34" charset="0"/>
              </a:endParaRPr>
            </a:p>
          </p:txBody>
        </p:sp>
        <p:sp>
          <p:nvSpPr>
            <p:cNvPr id="291868" name="Rectangle 28"/>
            <p:cNvSpPr>
              <a:spLocks noChangeArrowheads="1"/>
            </p:cNvSpPr>
            <p:nvPr/>
          </p:nvSpPr>
          <p:spPr bwMode="auto">
            <a:xfrm>
              <a:off x="3180" y="2869"/>
              <a:ext cx="299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890">
                  <a:latin typeface="Tahoma" pitchFamily="34" charset="0"/>
                </a:rPr>
                <a:t>(</a:t>
              </a:r>
              <a:r>
                <a:rPr lang="en-US" sz="1680">
                  <a:latin typeface="Tahoma" pitchFamily="34" charset="0"/>
                </a:rPr>
                <a:t> </a:t>
              </a:r>
              <a:r>
                <a:rPr lang="en-US" sz="1680" i="1">
                  <a:latin typeface="Tahoma" pitchFamily="34" charset="0"/>
                </a:rPr>
                <a:t>n </a:t>
              </a:r>
              <a:r>
                <a:rPr lang="en-US" sz="1680">
                  <a:latin typeface="Tahoma" pitchFamily="34" charset="0"/>
                </a:rPr>
                <a:t>, </a:t>
              </a:r>
              <a:r>
                <a:rPr lang="en-US" sz="1680" i="1">
                  <a:latin typeface="Tahoma" pitchFamily="34" charset="0"/>
                </a:rPr>
                <a:t>x</a:t>
              </a:r>
              <a:r>
                <a:rPr lang="en-US" sz="1680">
                  <a:latin typeface="Tahoma" pitchFamily="34" charset="0"/>
                </a:rPr>
                <a:t>=2.4 ,</a:t>
              </a:r>
              <a:r>
                <a:rPr lang="en-US" sz="1680" i="1">
                  <a:latin typeface="Tahoma" pitchFamily="34" charset="0"/>
                </a:rPr>
                <a:t> y</a:t>
              </a:r>
              <a:r>
                <a:rPr lang="en-US" sz="1680">
                  <a:latin typeface="Tahoma" pitchFamily="34" charset="0"/>
                </a:rPr>
                <a:t>=3.1415 </a:t>
              </a:r>
              <a:r>
                <a:rPr lang="en-US" sz="1890">
                  <a:latin typeface="Tahoma" pitchFamily="34" charset="0"/>
                </a:rPr>
                <a:t>)</a:t>
              </a:r>
              <a:r>
                <a:rPr lang="en-US" sz="1680">
                  <a:latin typeface="Tahoma" pitchFamily="34" charset="0"/>
                </a:rPr>
                <a:t>   </a:t>
              </a:r>
            </a:p>
            <a:p>
              <a:pPr algn="l"/>
              <a:r>
                <a:rPr lang="en-US" sz="1680">
                  <a:latin typeface="Tahoma" pitchFamily="34" charset="0"/>
                </a:rPr>
                <a:t>                                 </a:t>
              </a:r>
              <a:r>
                <a:rPr lang="en-US" sz="1890">
                  <a:latin typeface="Tahoma" pitchFamily="34" charset="0"/>
                </a:rPr>
                <a:t>(</a:t>
              </a:r>
              <a:r>
                <a:rPr lang="en-US" sz="1680">
                  <a:latin typeface="Tahoma" pitchFamily="34" charset="0"/>
                </a:rPr>
                <a:t> </a:t>
              </a:r>
              <a:r>
                <a:rPr lang="en-US" sz="1680" i="1">
                  <a:latin typeface="Tahoma" pitchFamily="34" charset="0"/>
                </a:rPr>
                <a:t>m </a:t>
              </a:r>
              <a:r>
                <a:rPr lang="en-US" sz="1680">
                  <a:latin typeface="Tahoma" pitchFamily="34" charset="0"/>
                </a:rPr>
                <a:t>, </a:t>
              </a:r>
              <a:r>
                <a:rPr lang="en-US" sz="1680" i="1">
                  <a:latin typeface="Tahoma" pitchFamily="34" charset="0"/>
                </a:rPr>
                <a:t>x</a:t>
              </a:r>
              <a:r>
                <a:rPr lang="en-US" sz="1680">
                  <a:latin typeface="Tahoma" pitchFamily="34" charset="0"/>
                </a:rPr>
                <a:t>=0 , </a:t>
              </a:r>
              <a:r>
                <a:rPr lang="en-US" sz="1680" i="1">
                  <a:latin typeface="Tahoma" pitchFamily="34" charset="0"/>
                </a:rPr>
                <a:t>y</a:t>
              </a:r>
              <a:r>
                <a:rPr lang="en-US" sz="1680">
                  <a:latin typeface="Tahoma" pitchFamily="34" charset="0"/>
                </a:rPr>
                <a:t>=3.1415 </a:t>
              </a:r>
              <a:r>
                <a:rPr lang="en-US" sz="1890">
                  <a:latin typeface="Tahoma" pitchFamily="34" charset="0"/>
                </a:rPr>
                <a:t>)</a:t>
              </a:r>
            </a:p>
          </p:txBody>
        </p:sp>
        <p:sp>
          <p:nvSpPr>
            <p:cNvPr id="291869" name="Rectangle 29"/>
            <p:cNvSpPr>
              <a:spLocks noChangeArrowheads="1"/>
            </p:cNvSpPr>
            <p:nvPr/>
          </p:nvSpPr>
          <p:spPr bwMode="auto">
            <a:xfrm>
              <a:off x="5026" y="2847"/>
              <a:ext cx="20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79" tIns="48340" rIns="96679" bIns="48340">
              <a:spAutoFit/>
            </a:bodyPr>
            <a:lstStyle/>
            <a:p>
              <a:pPr algn="l"/>
              <a:r>
                <a:rPr lang="en-US" sz="1680" i="1">
                  <a:latin typeface="Tahoma" pitchFamily="34" charset="0"/>
                </a:rPr>
                <a:t>a</a:t>
              </a:r>
            </a:p>
          </p:txBody>
        </p:sp>
        <p:sp>
          <p:nvSpPr>
            <p:cNvPr id="291870" name="Line 30"/>
            <p:cNvSpPr>
              <a:spLocks noChangeShapeType="1"/>
            </p:cNvSpPr>
            <p:nvPr/>
          </p:nvSpPr>
          <p:spPr bwMode="auto">
            <a:xfrm>
              <a:off x="4833" y="3010"/>
              <a:ext cx="7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</p:grpSp>
      <p:sp>
        <p:nvSpPr>
          <p:cNvPr id="291871" name="Line 31"/>
          <p:cNvSpPr>
            <a:spLocks noChangeShapeType="1"/>
          </p:cNvSpPr>
          <p:nvPr/>
        </p:nvSpPr>
        <p:spPr bwMode="auto">
          <a:xfrm flipV="1">
            <a:off x="4410551" y="2400299"/>
            <a:ext cx="2230279" cy="6784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72" name="Arc 32"/>
          <p:cNvSpPr>
            <a:spLocks/>
          </p:cNvSpPr>
          <p:nvPr/>
        </p:nvSpPr>
        <p:spPr bwMode="auto">
          <a:xfrm>
            <a:off x="4110514" y="3250407"/>
            <a:ext cx="2750344" cy="1151811"/>
          </a:xfrm>
          <a:custGeom>
            <a:avLst/>
            <a:gdLst>
              <a:gd name="G0" fmla="+- 21499 0 0"/>
              <a:gd name="G1" fmla="+- 21600 0 0"/>
              <a:gd name="G2" fmla="+- 21600 0 0"/>
              <a:gd name="T0" fmla="*/ 0 w 22298"/>
              <a:gd name="T1" fmla="*/ 19515 h 21600"/>
              <a:gd name="T2" fmla="*/ 22298 w 22298"/>
              <a:gd name="T3" fmla="*/ 15 h 21600"/>
              <a:gd name="T4" fmla="*/ 21499 w 2229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298" h="21600" fill="none" extrusionOk="0">
                <a:moveTo>
                  <a:pt x="-1" y="19514"/>
                </a:moveTo>
                <a:cubicBezTo>
                  <a:pt x="1073" y="8445"/>
                  <a:pt x="10377" y="-1"/>
                  <a:pt x="21499" y="0"/>
                </a:cubicBezTo>
                <a:cubicBezTo>
                  <a:pt x="21765" y="0"/>
                  <a:pt x="22031" y="4"/>
                  <a:pt x="22298" y="14"/>
                </a:cubicBezTo>
              </a:path>
              <a:path w="22298" h="21600" stroke="0" extrusionOk="0">
                <a:moveTo>
                  <a:pt x="-1" y="19514"/>
                </a:moveTo>
                <a:cubicBezTo>
                  <a:pt x="1073" y="8445"/>
                  <a:pt x="10377" y="-1"/>
                  <a:pt x="21499" y="0"/>
                </a:cubicBezTo>
                <a:cubicBezTo>
                  <a:pt x="21765" y="0"/>
                  <a:pt x="22031" y="4"/>
                  <a:pt x="22298" y="14"/>
                </a:cubicBezTo>
                <a:lnTo>
                  <a:pt x="21499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1873" name="Rectangle 33"/>
          <p:cNvSpPr>
            <a:spLocks noChangeArrowheads="1"/>
          </p:cNvSpPr>
          <p:nvPr/>
        </p:nvSpPr>
        <p:spPr bwMode="auto">
          <a:xfrm>
            <a:off x="5864066" y="3582115"/>
            <a:ext cx="4597990" cy="67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890">
                <a:solidFill>
                  <a:srgbClr val="008000"/>
                </a:solidFill>
                <a:latin typeface="Tahoma" pitchFamily="34" charset="0"/>
              </a:rPr>
              <a:t>State</a:t>
            </a:r>
            <a:endParaRPr lang="en-US" sz="1890">
              <a:latin typeface="Tahoma" pitchFamily="34" charset="0"/>
            </a:endParaRPr>
          </a:p>
          <a:p>
            <a:pPr algn="l"/>
            <a:r>
              <a:rPr lang="en-US" sz="1890">
                <a:latin typeface="Tahoma" pitchFamily="34" charset="0"/>
              </a:rPr>
              <a:t>  (</a:t>
            </a:r>
            <a:r>
              <a:rPr lang="en-US" sz="1680">
                <a:latin typeface="Tahoma" pitchFamily="34" charset="0"/>
              </a:rPr>
              <a:t> </a:t>
            </a:r>
            <a:r>
              <a:rPr lang="en-US" sz="1680" i="1">
                <a:latin typeface="Tahoma" pitchFamily="34" charset="0"/>
              </a:rPr>
              <a:t>location </a:t>
            </a:r>
            <a:r>
              <a:rPr lang="en-US" sz="1680">
                <a:latin typeface="Tahoma" pitchFamily="34" charset="0"/>
              </a:rPr>
              <a:t>, </a:t>
            </a:r>
            <a:r>
              <a:rPr lang="en-US" sz="1680" i="1">
                <a:latin typeface="Tahoma" pitchFamily="34" charset="0"/>
              </a:rPr>
              <a:t>x</a:t>
            </a:r>
            <a:r>
              <a:rPr lang="en-US" sz="1680">
                <a:latin typeface="Tahoma" pitchFamily="34" charset="0"/>
              </a:rPr>
              <a:t>=v , </a:t>
            </a:r>
            <a:r>
              <a:rPr lang="en-US" sz="1680" i="1">
                <a:latin typeface="Tahoma" pitchFamily="34" charset="0"/>
              </a:rPr>
              <a:t>y</a:t>
            </a:r>
            <a:r>
              <a:rPr lang="en-US" sz="1680">
                <a:latin typeface="Tahoma" pitchFamily="34" charset="0"/>
              </a:rPr>
              <a:t>=u </a:t>
            </a:r>
            <a:r>
              <a:rPr lang="en-US" sz="1890">
                <a:latin typeface="Tahoma" pitchFamily="34" charset="0"/>
              </a:rPr>
              <a:t>) </a:t>
            </a:r>
            <a:r>
              <a:rPr lang="en-US" sz="1680">
                <a:latin typeface="Tahoma" pitchFamily="34" charset="0"/>
              </a:rPr>
              <a:t>   where v,u are in </a:t>
            </a:r>
            <a:r>
              <a:rPr lang="en-US" sz="1680">
                <a:latin typeface="Bookman Old Style" pitchFamily="18" charset="0"/>
              </a:rPr>
              <a:t>R</a:t>
            </a:r>
          </a:p>
        </p:txBody>
      </p:sp>
      <p:sp>
        <p:nvSpPr>
          <p:cNvPr id="291874" name="Text Box 34"/>
          <p:cNvSpPr txBox="1">
            <a:spLocks noChangeArrowheads="1"/>
          </p:cNvSpPr>
          <p:nvPr/>
        </p:nvSpPr>
        <p:spPr bwMode="auto">
          <a:xfrm>
            <a:off x="1623536" y="3022045"/>
            <a:ext cx="1762470" cy="77098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70" i="1">
                <a:latin typeface="Tahoma" pitchFamily="34" charset="0"/>
              </a:rPr>
              <a:t>Action</a:t>
            </a:r>
          </a:p>
          <a:p>
            <a:r>
              <a:rPr lang="en-US" sz="1470">
                <a:latin typeface="Tahoma" pitchFamily="34" charset="0"/>
              </a:rPr>
              <a:t>used</a:t>
            </a:r>
          </a:p>
          <a:p>
            <a:r>
              <a:rPr lang="en-US" sz="1470">
                <a:latin typeface="Tahoma" pitchFamily="34" charset="0"/>
              </a:rPr>
              <a:t>for synchronization</a:t>
            </a:r>
            <a:endParaRPr lang="en-US" sz="147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91875" name="Freeform 35"/>
          <p:cNvSpPr>
            <a:spLocks/>
          </p:cNvSpPr>
          <p:nvPr/>
        </p:nvSpPr>
        <p:spPr bwMode="auto">
          <a:xfrm>
            <a:off x="2626994" y="3701073"/>
            <a:ext cx="1033463" cy="4154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144"/>
              </a:cxn>
              <a:cxn ang="0">
                <a:pos x="528" y="48"/>
              </a:cxn>
            </a:cxnLst>
            <a:rect l="0" t="0" r="r" b="b"/>
            <a:pathLst>
              <a:path w="528" h="152">
                <a:moveTo>
                  <a:pt x="0" y="0"/>
                </a:moveTo>
                <a:cubicBezTo>
                  <a:pt x="76" y="68"/>
                  <a:pt x="152" y="136"/>
                  <a:pt x="240" y="144"/>
                </a:cubicBezTo>
                <a:cubicBezTo>
                  <a:pt x="328" y="152"/>
                  <a:pt x="428" y="100"/>
                  <a:pt x="528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6457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725841" y="5872402"/>
            <a:ext cx="3735466" cy="428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100" dirty="0"/>
          </a:p>
        </p:txBody>
      </p:sp>
      <p:sp>
        <p:nvSpPr>
          <p:cNvPr id="292867" name="Oval 3"/>
          <p:cNvSpPr>
            <a:spLocks noChangeArrowheads="1"/>
          </p:cNvSpPr>
          <p:nvPr/>
        </p:nvSpPr>
        <p:spPr bwMode="auto">
          <a:xfrm>
            <a:off x="3803808" y="1993583"/>
            <a:ext cx="755095" cy="895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68" name="Oval 4"/>
          <p:cNvSpPr>
            <a:spLocks noChangeArrowheads="1"/>
          </p:cNvSpPr>
          <p:nvPr/>
        </p:nvSpPr>
        <p:spPr bwMode="auto">
          <a:xfrm>
            <a:off x="3830479" y="4907280"/>
            <a:ext cx="756761" cy="895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 flipH="1">
            <a:off x="4170521" y="2895362"/>
            <a:ext cx="11669" cy="1986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3653790" y="1998584"/>
            <a:ext cx="216694" cy="1833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 flipH="1">
            <a:off x="4445556" y="1960245"/>
            <a:ext cx="275034" cy="1683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4145518" y="1686878"/>
            <a:ext cx="0" cy="3117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 flipH="1">
            <a:off x="3570446" y="5675710"/>
            <a:ext cx="346710" cy="2200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180522" y="5817394"/>
            <a:ext cx="60008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4397216" y="5727383"/>
            <a:ext cx="228362" cy="3633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4552236" y="5584031"/>
            <a:ext cx="348376" cy="246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4030503" y="1978582"/>
            <a:ext cx="321483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n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4043838" y="4940618"/>
            <a:ext cx="385442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m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4188857" y="3628788"/>
            <a:ext cx="31475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a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6380798" y="2240280"/>
            <a:ext cx="1452001" cy="38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890">
                <a:solidFill>
                  <a:srgbClr val="000099"/>
                </a:solidFill>
                <a:latin typeface="Tahoma" pitchFamily="34" charset="0"/>
              </a:rPr>
              <a:t>Clocks:</a:t>
            </a:r>
            <a:r>
              <a:rPr lang="en-US" sz="1890">
                <a:latin typeface="Tahoma" pitchFamily="34" charset="0"/>
              </a:rPr>
              <a:t>  </a:t>
            </a:r>
            <a:r>
              <a:rPr lang="en-US" sz="1680" i="1">
                <a:latin typeface="Tahoma" pitchFamily="34" charset="0"/>
              </a:rPr>
              <a:t>x, y</a:t>
            </a:r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4223861" y="3057049"/>
            <a:ext cx="1395896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x&lt;=5 &amp; y&gt;3</a:t>
            </a:r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4248865" y="4380548"/>
            <a:ext cx="818012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x := 0</a:t>
            </a:r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6335792" y="2915365"/>
            <a:ext cx="1332802" cy="38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890">
                <a:solidFill>
                  <a:srgbClr val="000099"/>
                </a:solidFill>
                <a:latin typeface="Tahoma" pitchFamily="34" charset="0"/>
              </a:rPr>
              <a:t>Transitions</a:t>
            </a:r>
            <a:endParaRPr lang="en-US" sz="1890">
              <a:latin typeface="Tahoma" pitchFamily="34" charset="0"/>
            </a:endParaRPr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6349128" y="4000500"/>
            <a:ext cx="4736041" cy="67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890">
                <a:latin typeface="Tahoma" pitchFamily="34" charset="0"/>
              </a:rPr>
              <a:t>(</a:t>
            </a:r>
            <a:r>
              <a:rPr lang="en-US" sz="1680">
                <a:latin typeface="Tahoma" pitchFamily="34" charset="0"/>
              </a:rPr>
              <a:t> </a:t>
            </a:r>
            <a:r>
              <a:rPr lang="en-US" sz="1680" i="1">
                <a:latin typeface="Tahoma" pitchFamily="34" charset="0"/>
              </a:rPr>
              <a:t>n </a:t>
            </a:r>
            <a:r>
              <a:rPr lang="en-US" sz="1680">
                <a:latin typeface="Tahoma" pitchFamily="34" charset="0"/>
              </a:rPr>
              <a:t>, </a:t>
            </a:r>
            <a:r>
              <a:rPr lang="en-US" sz="1680" i="1">
                <a:latin typeface="Tahoma" pitchFamily="34" charset="0"/>
              </a:rPr>
              <a:t>x</a:t>
            </a:r>
            <a:r>
              <a:rPr lang="en-US" sz="1680">
                <a:latin typeface="Tahoma" pitchFamily="34" charset="0"/>
              </a:rPr>
              <a:t>=2.4 ,</a:t>
            </a:r>
            <a:r>
              <a:rPr lang="en-US" sz="1680" i="1">
                <a:latin typeface="Tahoma" pitchFamily="34" charset="0"/>
              </a:rPr>
              <a:t> y</a:t>
            </a:r>
            <a:r>
              <a:rPr lang="en-US" sz="1680">
                <a:latin typeface="Tahoma" pitchFamily="34" charset="0"/>
              </a:rPr>
              <a:t>=3.1415 </a:t>
            </a:r>
            <a:r>
              <a:rPr lang="en-US" sz="1890">
                <a:latin typeface="Tahoma" pitchFamily="34" charset="0"/>
              </a:rPr>
              <a:t>)</a:t>
            </a:r>
            <a:r>
              <a:rPr lang="en-US" sz="1680">
                <a:latin typeface="Tahoma" pitchFamily="34" charset="0"/>
              </a:rPr>
              <a:t>   </a:t>
            </a:r>
          </a:p>
          <a:p>
            <a:pPr algn="l"/>
            <a:r>
              <a:rPr lang="en-US" sz="1680">
                <a:latin typeface="Tahoma" pitchFamily="34" charset="0"/>
              </a:rPr>
              <a:t>                                 </a:t>
            </a:r>
            <a:r>
              <a:rPr lang="en-US" sz="1890">
                <a:latin typeface="Tahoma" pitchFamily="34" charset="0"/>
              </a:rPr>
              <a:t>(</a:t>
            </a:r>
            <a:r>
              <a:rPr lang="en-US" sz="1680">
                <a:latin typeface="Tahoma" pitchFamily="34" charset="0"/>
              </a:rPr>
              <a:t> </a:t>
            </a:r>
            <a:r>
              <a:rPr lang="en-US" sz="1680" i="1">
                <a:latin typeface="Tahoma" pitchFamily="34" charset="0"/>
              </a:rPr>
              <a:t>n</a:t>
            </a:r>
            <a:r>
              <a:rPr lang="en-US" sz="1680">
                <a:latin typeface="Tahoma" pitchFamily="34" charset="0"/>
              </a:rPr>
              <a:t> , </a:t>
            </a:r>
            <a:r>
              <a:rPr lang="en-US" sz="1680" i="1">
                <a:latin typeface="Tahoma" pitchFamily="34" charset="0"/>
              </a:rPr>
              <a:t>x</a:t>
            </a:r>
            <a:r>
              <a:rPr lang="en-US" sz="1680">
                <a:latin typeface="Tahoma" pitchFamily="34" charset="0"/>
              </a:rPr>
              <a:t>=3.5 , </a:t>
            </a:r>
            <a:r>
              <a:rPr lang="en-US" sz="1680" i="1">
                <a:latin typeface="Tahoma" pitchFamily="34" charset="0"/>
              </a:rPr>
              <a:t>y</a:t>
            </a:r>
            <a:r>
              <a:rPr lang="en-US" sz="1680">
                <a:latin typeface="Tahoma" pitchFamily="34" charset="0"/>
              </a:rPr>
              <a:t>=4.2415 </a:t>
            </a:r>
            <a:r>
              <a:rPr lang="en-US" sz="1890">
                <a:latin typeface="Tahoma" pitchFamily="34" charset="0"/>
              </a:rPr>
              <a:t>)</a:t>
            </a:r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8461057" y="3760471"/>
            <a:ext cx="1860895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            wait(1.1)</a:t>
            </a: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9181147" y="4160520"/>
            <a:ext cx="10784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6439139" y="3372089"/>
            <a:ext cx="2718373" cy="67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890">
                <a:latin typeface="Tahoma" pitchFamily="34" charset="0"/>
              </a:rPr>
              <a:t>(</a:t>
            </a:r>
            <a:r>
              <a:rPr lang="en-US" sz="1680">
                <a:latin typeface="Tahoma" pitchFamily="34" charset="0"/>
              </a:rPr>
              <a:t> </a:t>
            </a:r>
            <a:r>
              <a:rPr lang="en-US" sz="1680" i="1">
                <a:latin typeface="Tahoma" pitchFamily="34" charset="0"/>
              </a:rPr>
              <a:t>n </a:t>
            </a:r>
            <a:r>
              <a:rPr lang="en-US" sz="1680">
                <a:latin typeface="Tahoma" pitchFamily="34" charset="0"/>
              </a:rPr>
              <a:t>, </a:t>
            </a:r>
            <a:r>
              <a:rPr lang="en-US" sz="1680" i="1">
                <a:latin typeface="Tahoma" pitchFamily="34" charset="0"/>
              </a:rPr>
              <a:t>x</a:t>
            </a:r>
            <a:r>
              <a:rPr lang="en-US" sz="1680">
                <a:latin typeface="Tahoma" pitchFamily="34" charset="0"/>
              </a:rPr>
              <a:t>=2.4 ,</a:t>
            </a:r>
            <a:r>
              <a:rPr lang="en-US" sz="1680" i="1">
                <a:latin typeface="Tahoma" pitchFamily="34" charset="0"/>
              </a:rPr>
              <a:t> y</a:t>
            </a:r>
            <a:r>
              <a:rPr lang="en-US" sz="1680">
                <a:latin typeface="Tahoma" pitchFamily="34" charset="0"/>
              </a:rPr>
              <a:t>=3.1415 </a:t>
            </a:r>
            <a:r>
              <a:rPr lang="en-US" sz="1890">
                <a:latin typeface="Tahoma" pitchFamily="34" charset="0"/>
              </a:rPr>
              <a:t>)</a:t>
            </a:r>
            <a:r>
              <a:rPr lang="en-US" sz="1680">
                <a:latin typeface="Tahoma" pitchFamily="34" charset="0"/>
              </a:rPr>
              <a:t>   </a:t>
            </a:r>
          </a:p>
          <a:p>
            <a:pPr algn="l"/>
            <a:r>
              <a:rPr lang="en-US" sz="1680">
                <a:latin typeface="Tahoma" pitchFamily="34" charset="0"/>
              </a:rPr>
              <a:t>                                 </a:t>
            </a:r>
            <a:r>
              <a:rPr lang="en-US" sz="1890">
                <a:latin typeface="Tahoma" pitchFamily="34" charset="0"/>
              </a:rPr>
              <a:t> </a:t>
            </a:r>
          </a:p>
        </p:txBody>
      </p:sp>
      <p:sp>
        <p:nvSpPr>
          <p:cNvPr id="292888" name="Rectangle 24"/>
          <p:cNvSpPr>
            <a:spLocks noChangeArrowheads="1"/>
          </p:cNvSpPr>
          <p:nvPr/>
        </p:nvSpPr>
        <p:spPr bwMode="auto">
          <a:xfrm>
            <a:off x="8621077" y="3120391"/>
            <a:ext cx="1456938" cy="35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      wait(3.2)</a:t>
            </a:r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>
            <a:off x="9021127" y="3600450"/>
            <a:ext cx="10784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3740467" y="2320291"/>
            <a:ext cx="760785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solidFill>
                  <a:srgbClr val="FF0000"/>
                </a:solidFill>
                <a:latin typeface="Tahoma" pitchFamily="34" charset="0"/>
              </a:rPr>
              <a:t>x&lt;=5</a:t>
            </a:r>
          </a:p>
        </p:txBody>
      </p:sp>
      <p:sp>
        <p:nvSpPr>
          <p:cNvPr id="292891" name="Rectangle 27"/>
          <p:cNvSpPr>
            <a:spLocks noChangeArrowheads="1"/>
          </p:cNvSpPr>
          <p:nvPr/>
        </p:nvSpPr>
        <p:spPr bwMode="auto">
          <a:xfrm>
            <a:off x="3740467" y="5280661"/>
            <a:ext cx="883656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solidFill>
                  <a:srgbClr val="FF0000"/>
                </a:solidFill>
                <a:latin typeface="Tahoma" pitchFamily="34" charset="0"/>
              </a:rPr>
              <a:t>y&lt;=10</a:t>
            </a:r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 flipV="1">
            <a:off x="9261157" y="3120391"/>
            <a:ext cx="408385" cy="6767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9334500" y="3150394"/>
            <a:ext cx="228362" cy="6367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94" name="Rectangle 30"/>
          <p:cNvSpPr>
            <a:spLocks noChangeArrowheads="1"/>
          </p:cNvSpPr>
          <p:nvPr/>
        </p:nvSpPr>
        <p:spPr bwMode="auto">
          <a:xfrm>
            <a:off x="2313622" y="3338751"/>
            <a:ext cx="1138774" cy="61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>
                <a:solidFill>
                  <a:srgbClr val="FF0000"/>
                </a:solidFill>
                <a:latin typeface="Tahoma" pitchFamily="34" charset="0"/>
              </a:rPr>
              <a:t>Location</a:t>
            </a:r>
          </a:p>
          <a:p>
            <a:pPr algn="l"/>
            <a:r>
              <a:rPr lang="en-US" sz="1680">
                <a:solidFill>
                  <a:srgbClr val="FF0000"/>
                </a:solidFill>
                <a:latin typeface="Tahoma" pitchFamily="34" charset="0"/>
              </a:rPr>
              <a:t>Invariants</a:t>
            </a:r>
          </a:p>
        </p:txBody>
      </p:sp>
      <p:sp>
        <p:nvSpPr>
          <p:cNvPr id="292895" name="Arc 31"/>
          <p:cNvSpPr>
            <a:spLocks/>
          </p:cNvSpPr>
          <p:nvPr/>
        </p:nvSpPr>
        <p:spPr bwMode="auto">
          <a:xfrm>
            <a:off x="2668667" y="2438638"/>
            <a:ext cx="1066800" cy="7667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6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2"/>
                  <a:pt x="9651" y="17"/>
                  <a:pt x="2156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2"/>
                  <a:pt x="9651" y="17"/>
                  <a:pt x="2156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96" name="Arc 32"/>
          <p:cNvSpPr>
            <a:spLocks/>
          </p:cNvSpPr>
          <p:nvPr/>
        </p:nvSpPr>
        <p:spPr bwMode="auto">
          <a:xfrm>
            <a:off x="2571988" y="4022171"/>
            <a:ext cx="1258490" cy="1428511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292897" name="Rectangle 33"/>
          <p:cNvSpPr>
            <a:spLocks noChangeArrowheads="1"/>
          </p:cNvSpPr>
          <p:nvPr/>
        </p:nvSpPr>
        <p:spPr bwMode="auto">
          <a:xfrm>
            <a:off x="3583781" y="5845732"/>
            <a:ext cx="44267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g1</a:t>
            </a:r>
          </a:p>
        </p:txBody>
      </p:sp>
      <p:sp>
        <p:nvSpPr>
          <p:cNvPr id="292898" name="Rectangle 34"/>
          <p:cNvSpPr>
            <a:spLocks noChangeArrowheads="1"/>
          </p:cNvSpPr>
          <p:nvPr/>
        </p:nvSpPr>
        <p:spPr bwMode="auto">
          <a:xfrm>
            <a:off x="4172188" y="6027421"/>
            <a:ext cx="44267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g2</a:t>
            </a:r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4555569" y="5924074"/>
            <a:ext cx="44267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g3</a:t>
            </a:r>
          </a:p>
        </p:txBody>
      </p:sp>
      <p:sp>
        <p:nvSpPr>
          <p:cNvPr id="292900" name="Rectangle 36"/>
          <p:cNvSpPr>
            <a:spLocks noChangeArrowheads="1"/>
          </p:cNvSpPr>
          <p:nvPr/>
        </p:nvSpPr>
        <p:spPr bwMode="auto">
          <a:xfrm>
            <a:off x="4842272" y="5519024"/>
            <a:ext cx="442670" cy="36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679" tIns="48340" rIns="96679" bIns="48340">
            <a:spAutoFit/>
          </a:bodyPr>
          <a:lstStyle/>
          <a:p>
            <a:pPr algn="l"/>
            <a:r>
              <a:rPr lang="en-US" sz="1680" i="1">
                <a:latin typeface="Tahoma" pitchFamily="34" charset="0"/>
              </a:rPr>
              <a:t>g4</a:t>
            </a:r>
          </a:p>
        </p:txBody>
      </p:sp>
      <p:sp>
        <p:nvSpPr>
          <p:cNvPr id="292901" name="Rectangle 37"/>
          <p:cNvSpPr>
            <a:spLocks noChangeArrowheads="1"/>
          </p:cNvSpPr>
          <p:nvPr/>
        </p:nvSpPr>
        <p:spPr bwMode="auto">
          <a:xfrm>
            <a:off x="6910387" y="5885087"/>
            <a:ext cx="3920490" cy="40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79" tIns="48340" rIns="96679" bIns="48340">
            <a:spAutoFit/>
          </a:bodyPr>
          <a:lstStyle/>
          <a:p>
            <a:pPr algn="l"/>
            <a:r>
              <a:rPr lang="en-US" sz="1890" i="1" dirty="0">
                <a:latin typeface="Tahoma" pitchFamily="34" charset="0"/>
              </a:rPr>
              <a:t> Invariants ensure progress!!</a:t>
            </a:r>
          </a:p>
        </p:txBody>
      </p:sp>
      <p:sp>
        <p:nvSpPr>
          <p:cNvPr id="292902" name="Rectangle 38"/>
          <p:cNvSpPr>
            <a:spLocks noGrp="1" noChangeArrowheads="1"/>
          </p:cNvSpPr>
          <p:nvPr>
            <p:ph type="title"/>
          </p:nvPr>
        </p:nvSpPr>
        <p:spPr>
          <a:xfrm>
            <a:off x="543613" y="211681"/>
            <a:ext cx="8161020" cy="740093"/>
          </a:xfrm>
        </p:spPr>
        <p:txBody>
          <a:bodyPr/>
          <a:lstStyle/>
          <a:p>
            <a:r>
              <a:rPr lang="en-US" sz="3780" dirty="0">
                <a:solidFill>
                  <a:srgbClr val="C00000"/>
                </a:solidFill>
              </a:rPr>
              <a:t>Adding Invariants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" y="247650"/>
            <a:ext cx="8731091" cy="640080"/>
          </a:xfrm>
        </p:spPr>
        <p:txBody>
          <a:bodyPr>
            <a:normAutofit fontScale="90000"/>
          </a:bodyPr>
          <a:lstStyle/>
          <a:p>
            <a:r>
              <a:rPr lang="en-US" sz="3780" dirty="0">
                <a:solidFill>
                  <a:srgbClr val="C00000"/>
                </a:solidFill>
              </a:rPr>
              <a:t>Timed Automata: Syntax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390649"/>
            <a:ext cx="10156984" cy="5240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A finite set </a:t>
            </a:r>
            <a:r>
              <a:rPr lang="en-US" altLang="ko-KR" sz="2200" i="1" dirty="0">
                <a:ea typeface="굴림" charset="-127"/>
              </a:rPr>
              <a:t>V</a:t>
            </a:r>
            <a:r>
              <a:rPr lang="en-US" altLang="ko-KR" sz="2200" dirty="0">
                <a:ea typeface="굴림" charset="-127"/>
              </a:rPr>
              <a:t> of locations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A subset </a:t>
            </a:r>
            <a:r>
              <a:rPr lang="en-US" altLang="ko-KR" sz="2200" i="1" dirty="0">
                <a:ea typeface="굴림" charset="-127"/>
              </a:rPr>
              <a:t>V</a:t>
            </a:r>
            <a:r>
              <a:rPr lang="en-US" altLang="ko-KR" sz="2200" i="1" baseline="30000" dirty="0">
                <a:ea typeface="굴림" charset="-127"/>
              </a:rPr>
              <a:t>0</a:t>
            </a:r>
            <a:r>
              <a:rPr lang="en-US" altLang="ko-KR" sz="2200" dirty="0">
                <a:ea typeface="굴림" charset="-127"/>
              </a:rPr>
              <a:t>  of initial locations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A finite set </a:t>
            </a:r>
            <a:r>
              <a:rPr lang="en-US" altLang="ko-KR" sz="2200" i="1" dirty="0">
                <a:ea typeface="굴림" charset="-127"/>
              </a:rPr>
              <a:t>S</a:t>
            </a:r>
            <a:r>
              <a:rPr lang="en-US" altLang="ko-KR" sz="2200" dirty="0">
                <a:ea typeface="굴림" charset="-127"/>
              </a:rPr>
              <a:t> of labels (alphabet)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A finite set </a:t>
            </a:r>
            <a:r>
              <a:rPr lang="en-US" altLang="ko-KR" sz="2200" i="1" dirty="0">
                <a:ea typeface="굴림" charset="-127"/>
              </a:rPr>
              <a:t>X</a:t>
            </a:r>
            <a:r>
              <a:rPr lang="en-US" altLang="ko-KR" sz="2200" dirty="0">
                <a:ea typeface="굴림" charset="-127"/>
              </a:rPr>
              <a:t> of clocks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Invariant </a:t>
            </a:r>
            <a:r>
              <a:rPr lang="en-US" altLang="ko-KR" sz="2200" i="1" dirty="0" err="1" smtClean="0">
                <a:ea typeface="굴림" charset="-127"/>
              </a:rPr>
              <a:t>Inv</a:t>
            </a:r>
            <a:r>
              <a:rPr lang="en-US" altLang="ko-KR" sz="2200" i="1" dirty="0" smtClean="0">
                <a:ea typeface="굴림" charset="-127"/>
              </a:rPr>
              <a:t>(</a:t>
            </a:r>
            <a:r>
              <a:rPr lang="en-US" altLang="ko-KR" sz="2200" i="1" dirty="0" smtClean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ea typeface="굴림" charset="-127"/>
              </a:rPr>
              <a:t>)</a:t>
            </a:r>
            <a:r>
              <a:rPr lang="en-US" altLang="ko-KR" sz="2200" dirty="0" smtClean="0">
                <a:ea typeface="굴림" charset="-127"/>
              </a:rPr>
              <a:t> </a:t>
            </a:r>
            <a:r>
              <a:rPr lang="en-US" altLang="ko-KR" sz="2200" dirty="0">
                <a:ea typeface="굴림" charset="-127"/>
              </a:rPr>
              <a:t>for each location: (clock constraint over </a:t>
            </a:r>
            <a:r>
              <a:rPr lang="en-US" altLang="ko-KR" sz="2200" i="1" dirty="0">
                <a:ea typeface="굴림" charset="-127"/>
              </a:rPr>
              <a:t>X</a:t>
            </a:r>
            <a:r>
              <a:rPr lang="en-US" altLang="ko-KR" sz="2200" dirty="0">
                <a:ea typeface="굴림" charset="-127"/>
              </a:rPr>
              <a:t>)</a:t>
            </a:r>
          </a:p>
          <a:p>
            <a:pPr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ea typeface="굴림" charset="-127"/>
              </a:rPr>
              <a:t> A finite set </a:t>
            </a:r>
            <a:r>
              <a:rPr lang="en-US" altLang="ko-KR" sz="2200" i="1" dirty="0">
                <a:ea typeface="굴림" charset="-127"/>
              </a:rPr>
              <a:t>E</a:t>
            </a:r>
            <a:r>
              <a:rPr lang="en-US" altLang="ko-KR" sz="2200" dirty="0">
                <a:ea typeface="굴림" charset="-127"/>
              </a:rPr>
              <a:t> of edges. Each edge has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 source location 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dirty="0" smtClean="0">
                <a:ea typeface="굴림" charset="-127"/>
                <a:sym typeface="Wingdings" pitchFamily="2" charset="2"/>
              </a:rPr>
              <a:t>, 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target location 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ea typeface="굴림" charset="-127"/>
                <a:sym typeface="Wingdings" pitchFamily="2" charset="2"/>
              </a:rPr>
              <a:t>’</a:t>
            </a:r>
            <a:endParaRPr lang="en-US" altLang="ko-KR" sz="2200" i="1" dirty="0">
              <a:ea typeface="굴림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 label </a:t>
            </a:r>
            <a:r>
              <a:rPr lang="en-US" altLang="ko-KR" sz="2200" i="1" dirty="0">
                <a:ea typeface="굴림" charset="-127"/>
                <a:sym typeface="Wingdings" pitchFamily="2" charset="2"/>
              </a:rPr>
              <a:t>a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 in </a:t>
            </a:r>
            <a:r>
              <a:rPr lang="en-US" altLang="ko-KR" sz="2200" i="1" dirty="0">
                <a:ea typeface="굴림" charset="-127"/>
                <a:sym typeface="Wingdings" pitchFamily="2" charset="2"/>
              </a:rPr>
              <a:t>S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 (</a:t>
            </a:r>
            <a:r>
              <a:rPr lang="en-US" altLang="ko-KR" sz="2200" i="1" dirty="0">
                <a:ea typeface="굴림" charset="-127"/>
                <a:sym typeface="Wingdings" pitchFamily="2" charset="2"/>
              </a:rPr>
              <a:t>e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 labels also allowed)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 guard </a:t>
            </a:r>
            <a:r>
              <a:rPr lang="en-US" altLang="ko-KR" sz="2200" i="1" dirty="0">
                <a:ea typeface="굴림" charset="-127"/>
                <a:sym typeface="Wingdings" pitchFamily="2" charset="2"/>
              </a:rPr>
              <a:t>g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 (a clock constraint over </a:t>
            </a:r>
            <a:r>
              <a:rPr lang="en-US" altLang="ko-KR" sz="2200" i="1" dirty="0">
                <a:ea typeface="굴림" charset="-127"/>
                <a:sym typeface="Wingdings" pitchFamily="2" charset="2"/>
              </a:rPr>
              <a:t>X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Font typeface="Wingdings" pitchFamily="2" charset="2"/>
              <a:buChar char="§"/>
            </a:pPr>
            <a:r>
              <a:rPr lang="en-US" altLang="ko-KR" sz="2200" dirty="0">
                <a:ea typeface="굴림" charset="-127"/>
                <a:sym typeface="Wingdings" pitchFamily="2" charset="2"/>
              </a:rPr>
              <a:t> a subset </a:t>
            </a:r>
            <a:r>
              <a:rPr lang="en-US" altLang="ko-KR" sz="2200" dirty="0" smtClean="0">
                <a:latin typeface="Bodoni MT Poster Compressed" panose="02070706080601050204" pitchFamily="18" charset="0"/>
                <a:ea typeface="굴림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ea typeface="굴림" charset="-127"/>
                <a:sym typeface="Wingdings" pitchFamily="2" charset="2"/>
              </a:rPr>
              <a:t> </a:t>
            </a:r>
            <a:r>
              <a:rPr lang="en-US" altLang="ko-KR" sz="2200" dirty="0">
                <a:ea typeface="굴림" charset="-127"/>
                <a:sym typeface="Wingdings" pitchFamily="2" charset="2"/>
              </a:rPr>
              <a:t>of clocks to be reset</a:t>
            </a:r>
          </a:p>
        </p:txBody>
      </p:sp>
    </p:spTree>
    <p:extLst>
      <p:ext uri="{BB962C8B-B14F-4D97-AF65-F5344CB8AC3E}">
        <p14:creationId xmlns:p14="http://schemas.microsoft.com/office/powerpoint/2010/main" val="27153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" y="247650"/>
            <a:ext cx="8281035" cy="640080"/>
          </a:xfrm>
        </p:spPr>
        <p:txBody>
          <a:bodyPr>
            <a:normAutofit fontScale="90000"/>
          </a:bodyPr>
          <a:lstStyle/>
          <a:p>
            <a:r>
              <a:rPr lang="en-US" sz="3780" dirty="0">
                <a:solidFill>
                  <a:srgbClr val="C00000"/>
                </a:solidFill>
              </a:rPr>
              <a:t>Timed Automata: Semantics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440180"/>
            <a:ext cx="10668000" cy="5440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For a timed automaton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A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, define an infinite-state transition system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S(A)</a:t>
            </a:r>
          </a:p>
          <a:p>
            <a:pPr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ea typeface="굴림" charset="-127"/>
              </a:rPr>
              <a:t>States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Q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: a state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q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is a pair 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</a:rPr>
              <a:t>(</a:t>
            </a:r>
            <a:r>
              <a:rPr lang="en-US" altLang="ko-KR" sz="2200" i="1" dirty="0" err="1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err="1" smtClean="0">
                <a:solidFill>
                  <a:srgbClr val="006600"/>
                </a:solidFill>
                <a:ea typeface="굴림" charset="-127"/>
              </a:rPr>
              <a:t>,v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),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where 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is a location, and </a:t>
            </a:r>
            <a:r>
              <a:rPr lang="el-GR" altLang="ko-KR" sz="2200" i="1" dirty="0" smtClean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is a clock vector, mapping clocks in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X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to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R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, satisfying </a:t>
            </a:r>
            <a:r>
              <a:rPr lang="en-US" altLang="ko-KR" sz="2200" i="1" dirty="0" err="1" smtClean="0">
                <a:solidFill>
                  <a:srgbClr val="006600"/>
                </a:solidFill>
                <a:ea typeface="굴림" charset="-127"/>
              </a:rPr>
              <a:t>Inv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</a:rPr>
              <a:t>(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</a:rPr>
              <a:t>)</a:t>
            </a:r>
            <a:endParaRPr lang="en-US" altLang="ko-KR" sz="2200" i="1" dirty="0">
              <a:solidFill>
                <a:srgbClr val="006600"/>
              </a:solidFill>
              <a:ea typeface="굴림" charset="-127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</a:rPr>
              <a:t>(</a:t>
            </a:r>
            <a:r>
              <a:rPr lang="en-US" altLang="ko-KR" sz="2200" i="1" dirty="0" err="1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err="1" smtClean="0">
                <a:solidFill>
                  <a:srgbClr val="006600"/>
                </a:solidFill>
                <a:ea typeface="굴림" charset="-127"/>
              </a:rPr>
              <a:t>,v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)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 is </a:t>
            </a:r>
            <a:r>
              <a:rPr lang="en-US" altLang="ko-KR" sz="2200" dirty="0">
                <a:solidFill>
                  <a:srgbClr val="C00000"/>
                </a:solidFill>
                <a:ea typeface="굴림" charset="-127"/>
              </a:rPr>
              <a:t>initial state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if 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is in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V</a:t>
            </a:r>
            <a:r>
              <a:rPr lang="en-US" altLang="ko-KR" sz="2200" i="1" baseline="30000" dirty="0">
                <a:solidFill>
                  <a:srgbClr val="006600"/>
                </a:solidFill>
                <a:ea typeface="굴림" charset="-127"/>
              </a:rPr>
              <a:t>0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</a:rPr>
              <a:t>and 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</a:rPr>
              <a:t>(x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</a:rPr>
              <a:t>)=0</a:t>
            </a:r>
          </a:p>
          <a:p>
            <a:pPr>
              <a:lnSpc>
                <a:spcPct val="150000"/>
              </a:lnSpc>
              <a:spcBef>
                <a:spcPct val="35000"/>
              </a:spcBef>
              <a:buFont typeface="Wingdings" pitchFamily="2" charset="2"/>
              <a:buChar char="q"/>
            </a:pPr>
            <a:r>
              <a:rPr lang="en-US" altLang="ko-KR" sz="2200" dirty="0">
                <a:solidFill>
                  <a:srgbClr val="C00000"/>
                </a:solidFill>
                <a:ea typeface="굴림" charset="-127"/>
                <a:sym typeface="Wingdings" pitchFamily="2" charset="2"/>
              </a:rPr>
              <a:t> Elapse of time transitions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: for each nonnegative real number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d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, 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(</a:t>
            </a:r>
            <a:r>
              <a:rPr lang="en-US" altLang="ko-KR" sz="2200" i="1" dirty="0" smtClean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,</a:t>
            </a:r>
            <a:r>
              <a:rPr lang="el-GR" altLang="ko-KR" sz="2200" i="1" dirty="0" smtClean="0">
                <a:solidFill>
                  <a:srgbClr val="006600"/>
                </a:solidFill>
                <a:ea typeface="굴림" charset="-127"/>
              </a:rPr>
              <a:t> 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) →(</a:t>
            </a:r>
            <a:r>
              <a:rPr lang="en-US" altLang="ko-KR" sz="2200" i="1" dirty="0" smtClean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, </a:t>
            </a:r>
            <a:r>
              <a:rPr lang="el-GR" altLang="ko-KR" sz="2200" i="1" dirty="0" smtClean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+d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)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if both 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and 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 </a:t>
            </a:r>
            <a:r>
              <a:rPr lang="el-GR" altLang="ko-KR" sz="2200" i="1" dirty="0" smtClean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+d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satisfy </a:t>
            </a:r>
            <a:r>
              <a:rPr lang="en-US" altLang="ko-KR" sz="2200" i="1" dirty="0" err="1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Inv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(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)</a:t>
            </a:r>
            <a:endParaRPr lang="en-US" altLang="ko-KR" sz="2200" i="1" dirty="0">
              <a:solidFill>
                <a:srgbClr val="006600"/>
              </a:solidFill>
              <a:ea typeface="굴림" charset="-127"/>
              <a:sym typeface="Wingdings" pitchFamily="2" charset="2"/>
            </a:endParaRPr>
          </a:p>
          <a:p>
            <a:pPr>
              <a:lnSpc>
                <a:spcPct val="150000"/>
              </a:lnSpc>
              <a:spcBef>
                <a:spcPct val="35000"/>
              </a:spcBef>
              <a:buClr>
                <a:srgbClr val="006600"/>
              </a:buClr>
              <a:buFont typeface="Wingdings" pitchFamily="2" charset="2"/>
              <a:buChar char="q"/>
            </a:pPr>
            <a:r>
              <a:rPr lang="en-US" altLang="ko-KR" sz="2200" dirty="0">
                <a:solidFill>
                  <a:schemeClr val="hlink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en-US" altLang="ko-KR" sz="2200" dirty="0">
                <a:solidFill>
                  <a:srgbClr val="C00000"/>
                </a:solidFill>
                <a:ea typeface="굴림" charset="-127"/>
                <a:sym typeface="Wingdings" pitchFamily="2" charset="2"/>
              </a:rPr>
              <a:t>Location switch transitions: 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(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,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 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) → 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(</a:t>
            </a:r>
            <a:r>
              <a:rPr lang="en-US" altLang="ko-KR" sz="2200" i="1" dirty="0">
                <a:latin typeface="Brush Script MT" panose="03060802040406070304" pitchFamily="66" charset="0"/>
                <a:ea typeface="굴림" charset="-127"/>
              </a:rPr>
              <a:t>l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’,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 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’)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if there is an edge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(</a:t>
            </a:r>
            <a:r>
              <a:rPr lang="en-US" altLang="ko-KR" sz="2200" i="1" dirty="0" err="1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l,a,g,</a:t>
            </a:r>
            <a:r>
              <a:rPr lang="en-US" altLang="ko-KR" sz="2200" i="1" dirty="0" err="1">
                <a:solidFill>
                  <a:srgbClr val="006600"/>
                </a:solidFill>
                <a:latin typeface="Symbol" pitchFamily="18" charset="2"/>
                <a:ea typeface="굴림" charset="-127"/>
                <a:sym typeface="Wingdings" pitchFamily="2" charset="2"/>
              </a:rPr>
              <a:t>l</a:t>
            </a:r>
            <a:r>
              <a:rPr lang="en-US" altLang="ko-KR" sz="2200" i="1" dirty="0" err="1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,l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’)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such that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satisfies 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g</a:t>
            </a:r>
            <a:r>
              <a:rPr lang="en-US" altLang="ko-KR" sz="2200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 and 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’=</a:t>
            </a:r>
            <a:r>
              <a:rPr lang="el-GR" altLang="ko-KR" sz="2200" i="1" dirty="0" smtClean="0">
                <a:solidFill>
                  <a:srgbClr val="006600"/>
                </a:solidFill>
                <a:ea typeface="굴림" charset="-127"/>
              </a:rPr>
              <a:t> </a:t>
            </a:r>
            <a:r>
              <a:rPr lang="el-GR" altLang="ko-KR" sz="2200" i="1" dirty="0">
                <a:solidFill>
                  <a:srgbClr val="006600"/>
                </a:solidFill>
                <a:ea typeface="굴림" charset="-127"/>
              </a:rPr>
              <a:t>η</a:t>
            </a:r>
            <a:r>
              <a:rPr lang="en-US" altLang="ko-KR" sz="2200" i="1" dirty="0" smtClean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[</a:t>
            </a:r>
            <a:r>
              <a:rPr lang="en-US" altLang="ko-KR" sz="2200" i="1" dirty="0" smtClean="0">
                <a:solidFill>
                  <a:srgbClr val="006600"/>
                </a:solidFill>
                <a:latin typeface="Symbol" pitchFamily="18" charset="2"/>
                <a:ea typeface="굴림" charset="-127"/>
                <a:sym typeface="Wingdings" pitchFamily="2" charset="2"/>
              </a:rPr>
              <a:t>l</a:t>
            </a:r>
            <a:r>
              <a:rPr lang="en-US" altLang="ko-KR" sz="2200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:=0]</a:t>
            </a:r>
          </a:p>
        </p:txBody>
      </p:sp>
      <p:sp>
        <p:nvSpPr>
          <p:cNvPr id="2" name="Rectangle 1"/>
          <p:cNvSpPr/>
          <p:nvPr/>
        </p:nvSpPr>
        <p:spPr>
          <a:xfrm>
            <a:off x="8510587" y="405765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0587" y="527685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006600"/>
                </a:solidFill>
                <a:ea typeface="굴림" charset="-127"/>
                <a:sym typeface="Wingdings" pitchFamily="2" charset="2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66" y="78899"/>
            <a:ext cx="7620953" cy="790099"/>
          </a:xfrm>
        </p:spPr>
        <p:txBody>
          <a:bodyPr/>
          <a:lstStyle/>
          <a:p>
            <a:r>
              <a:rPr lang="en-GB" sz="3360" dirty="0">
                <a:solidFill>
                  <a:srgbClr val="C00000"/>
                </a:solidFill>
              </a:rPr>
              <a:t>Product Construction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820228" y="1623538"/>
            <a:ext cx="4432220" cy="1916907"/>
            <a:chOff x="144" y="1268"/>
            <a:chExt cx="2659" cy="1150"/>
          </a:xfrm>
        </p:grpSpPr>
        <p:sp>
          <p:nvSpPr>
            <p:cNvPr id="591875" name="Oval 3"/>
            <p:cNvSpPr>
              <a:spLocks noChangeArrowheads="1"/>
            </p:cNvSpPr>
            <p:nvPr/>
          </p:nvSpPr>
          <p:spPr bwMode="auto">
            <a:xfrm>
              <a:off x="144" y="15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 dirty="0">
                  <a:solidFill>
                    <a:schemeClr val="hlink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591876" name="Oval 4"/>
            <p:cNvSpPr>
              <a:spLocks noChangeArrowheads="1"/>
            </p:cNvSpPr>
            <p:nvPr/>
          </p:nvSpPr>
          <p:spPr bwMode="auto">
            <a:xfrm>
              <a:off x="1650" y="15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B</a:t>
              </a:r>
            </a:p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x&lt;4</a:t>
              </a:r>
              <a:endParaRPr lang="en-GB" sz="2100">
                <a:latin typeface="Tahoma" pitchFamily="34" charset="0"/>
              </a:endParaRPr>
            </a:p>
          </p:txBody>
        </p:sp>
        <p:cxnSp>
          <p:nvCxnSpPr>
            <p:cNvPr id="591878" name="AutoShape 6"/>
            <p:cNvCxnSpPr>
              <a:cxnSpLocks noChangeShapeType="1"/>
              <a:stCxn id="591875" idx="6"/>
              <a:endCxn id="591876" idx="2"/>
            </p:cNvCxnSpPr>
            <p:nvPr/>
          </p:nvCxnSpPr>
          <p:spPr bwMode="auto">
            <a:xfrm>
              <a:off x="676" y="1800"/>
              <a:ext cx="9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1880" name="AutoShape 8"/>
            <p:cNvCxnSpPr>
              <a:cxnSpLocks noChangeShapeType="1"/>
              <a:stCxn id="591876" idx="4"/>
              <a:endCxn id="591875" idx="4"/>
            </p:cNvCxnSpPr>
            <p:nvPr/>
          </p:nvCxnSpPr>
          <p:spPr bwMode="auto">
            <a:xfrm rot="5400000">
              <a:off x="1162" y="1312"/>
              <a:ext cx="1" cy="1506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91883" name="Text Box 11"/>
            <p:cNvSpPr txBox="1">
              <a:spLocks noChangeArrowheads="1"/>
            </p:cNvSpPr>
            <p:nvPr/>
          </p:nvSpPr>
          <p:spPr bwMode="auto">
            <a:xfrm>
              <a:off x="1152" y="1584"/>
              <a:ext cx="386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x:=0</a:t>
              </a:r>
            </a:p>
          </p:txBody>
        </p:sp>
        <p:sp>
          <p:nvSpPr>
            <p:cNvPr id="591885" name="Text Box 13"/>
            <p:cNvSpPr txBox="1">
              <a:spLocks noChangeArrowheads="1"/>
            </p:cNvSpPr>
            <p:nvPr/>
          </p:nvSpPr>
          <p:spPr bwMode="auto">
            <a:xfrm>
              <a:off x="1008" y="2016"/>
              <a:ext cx="340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x&gt;3</a:t>
              </a:r>
            </a:p>
          </p:txBody>
        </p:sp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816" y="1584"/>
              <a:ext cx="179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e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889" name="Text Box 17"/>
            <p:cNvSpPr txBox="1">
              <a:spLocks noChangeArrowheads="1"/>
            </p:cNvSpPr>
            <p:nvPr/>
          </p:nvSpPr>
          <p:spPr bwMode="auto">
            <a:xfrm>
              <a:off x="1056" y="2208"/>
              <a:ext cx="15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591898" name="Text Box 26"/>
            <p:cNvSpPr txBox="1">
              <a:spLocks noChangeArrowheads="1"/>
            </p:cNvSpPr>
            <p:nvPr/>
          </p:nvSpPr>
          <p:spPr bwMode="auto">
            <a:xfrm>
              <a:off x="2309" y="1268"/>
              <a:ext cx="49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e</a:t>
              </a:r>
              <a:r>
                <a:rPr lang="en-GB" sz="1680" dirty="0" smtClean="0">
                  <a:latin typeface="Tahoma" pitchFamily="34" charset="0"/>
                </a:rPr>
                <a:t> </a:t>
              </a:r>
              <a:r>
                <a:rPr lang="en-GB" sz="1680" dirty="0">
                  <a:latin typeface="Tahoma" pitchFamily="34" charset="0"/>
                </a:rPr>
                <a:t>|</a:t>
              </a:r>
            </a:p>
            <a:p>
              <a:pPr algn="l"/>
              <a:r>
                <a:rPr lang="en-GB" sz="1680" dirty="0" err="1">
                  <a:latin typeface="Tahoma" pitchFamily="34" charset="0"/>
                </a:rPr>
                <a:t>e</a:t>
              </a:r>
              <a:r>
                <a:rPr lang="en-GB" sz="1680" dirty="0" err="1" smtClean="0">
                  <a:latin typeface="Tahoma" pitchFamily="34" charset="0"/>
                </a:rPr>
                <a:t>,x</a:t>
              </a:r>
              <a:r>
                <a:rPr lang="en-GB" sz="1680" dirty="0">
                  <a:latin typeface="Tahoma" pitchFamily="34" charset="0"/>
                </a:rPr>
                <a:t>:=0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40317" y="1030129"/>
            <a:ext cx="2173606" cy="560070"/>
            <a:chOff x="768" y="1056"/>
            <a:chExt cx="1304" cy="336"/>
          </a:xfrm>
        </p:grpSpPr>
        <p:sp>
          <p:nvSpPr>
            <p:cNvPr id="591900" name="AutoShape 28"/>
            <p:cNvSpPr>
              <a:spLocks noChangeArrowheads="1"/>
            </p:cNvSpPr>
            <p:nvPr/>
          </p:nvSpPr>
          <p:spPr bwMode="auto">
            <a:xfrm rot="5400000">
              <a:off x="1296" y="110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01" name="Line 29"/>
            <p:cNvSpPr>
              <a:spLocks noChangeShapeType="1"/>
            </p:cNvSpPr>
            <p:nvPr/>
          </p:nvSpPr>
          <p:spPr bwMode="auto">
            <a:xfrm>
              <a:off x="86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02" name="Line 30"/>
            <p:cNvSpPr>
              <a:spLocks noChangeShapeType="1"/>
            </p:cNvSpPr>
            <p:nvPr/>
          </p:nvSpPr>
          <p:spPr bwMode="auto">
            <a:xfrm>
              <a:off x="158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03" name="Text Box 31"/>
            <p:cNvSpPr txBox="1">
              <a:spLocks noChangeArrowheads="1"/>
            </p:cNvSpPr>
            <p:nvPr/>
          </p:nvSpPr>
          <p:spPr bwMode="auto">
            <a:xfrm>
              <a:off x="768" y="1056"/>
              <a:ext cx="179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e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04" name="Text Box 32"/>
            <p:cNvSpPr txBox="1">
              <a:spLocks noChangeArrowheads="1"/>
            </p:cNvSpPr>
            <p:nvPr/>
          </p:nvSpPr>
          <p:spPr bwMode="auto">
            <a:xfrm>
              <a:off x="1920" y="1056"/>
              <a:ext cx="15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f</a:t>
              </a:r>
              <a:endParaRPr lang="en-GB" sz="1680" dirty="0">
                <a:latin typeface="Tahoma" pitchFamily="34" charset="0"/>
              </a:endParaRP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460807" y="1510189"/>
            <a:ext cx="4362213" cy="2030254"/>
            <a:chOff x="2928" y="1200"/>
            <a:chExt cx="2617" cy="1218"/>
          </a:xfrm>
        </p:grpSpPr>
        <p:sp>
          <p:nvSpPr>
            <p:cNvPr id="591914" name="Text Box 42"/>
            <p:cNvSpPr txBox="1">
              <a:spLocks noChangeArrowheads="1"/>
            </p:cNvSpPr>
            <p:nvPr/>
          </p:nvSpPr>
          <p:spPr bwMode="auto">
            <a:xfrm>
              <a:off x="3840" y="2208"/>
              <a:ext cx="18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g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07" name="Oval 35"/>
            <p:cNvSpPr>
              <a:spLocks noChangeArrowheads="1"/>
            </p:cNvSpPr>
            <p:nvPr/>
          </p:nvSpPr>
          <p:spPr bwMode="auto">
            <a:xfrm>
              <a:off x="2928" y="15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591908" name="Oval 36"/>
            <p:cNvSpPr>
              <a:spLocks noChangeArrowheads="1"/>
            </p:cNvSpPr>
            <p:nvPr/>
          </p:nvSpPr>
          <p:spPr bwMode="auto">
            <a:xfrm>
              <a:off x="4434" y="15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D</a:t>
              </a:r>
            </a:p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y&lt;4</a:t>
              </a:r>
              <a:endParaRPr lang="en-GB" sz="2100">
                <a:latin typeface="Tahoma" pitchFamily="34" charset="0"/>
              </a:endParaRPr>
            </a:p>
          </p:txBody>
        </p:sp>
        <p:cxnSp>
          <p:nvCxnSpPr>
            <p:cNvPr id="591909" name="AutoShape 37"/>
            <p:cNvCxnSpPr>
              <a:cxnSpLocks noChangeShapeType="1"/>
              <a:stCxn id="591907" idx="6"/>
              <a:endCxn id="591908" idx="2"/>
            </p:cNvCxnSpPr>
            <p:nvPr/>
          </p:nvCxnSpPr>
          <p:spPr bwMode="auto">
            <a:xfrm>
              <a:off x="3460" y="1800"/>
              <a:ext cx="9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1910" name="AutoShape 38"/>
            <p:cNvCxnSpPr>
              <a:cxnSpLocks noChangeShapeType="1"/>
              <a:stCxn id="591908" idx="4"/>
              <a:endCxn id="591907" idx="4"/>
            </p:cNvCxnSpPr>
            <p:nvPr/>
          </p:nvCxnSpPr>
          <p:spPr bwMode="auto">
            <a:xfrm rot="5400000">
              <a:off x="3946" y="1312"/>
              <a:ext cx="1" cy="1506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91911" name="Text Box 39"/>
            <p:cNvSpPr txBox="1">
              <a:spLocks noChangeArrowheads="1"/>
            </p:cNvSpPr>
            <p:nvPr/>
          </p:nvSpPr>
          <p:spPr bwMode="auto">
            <a:xfrm>
              <a:off x="3936" y="1584"/>
              <a:ext cx="386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y:=0</a:t>
              </a:r>
            </a:p>
          </p:txBody>
        </p:sp>
        <p:sp>
          <p:nvSpPr>
            <p:cNvPr id="591912" name="Text Box 40"/>
            <p:cNvSpPr txBox="1">
              <a:spLocks noChangeArrowheads="1"/>
            </p:cNvSpPr>
            <p:nvPr/>
          </p:nvSpPr>
          <p:spPr bwMode="auto">
            <a:xfrm>
              <a:off x="3792" y="2016"/>
              <a:ext cx="340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y&gt;3</a:t>
              </a:r>
            </a:p>
          </p:txBody>
        </p:sp>
        <p:sp>
          <p:nvSpPr>
            <p:cNvPr id="591913" name="Text Box 41"/>
            <p:cNvSpPr txBox="1">
              <a:spLocks noChangeArrowheads="1"/>
            </p:cNvSpPr>
            <p:nvPr/>
          </p:nvSpPr>
          <p:spPr bwMode="auto">
            <a:xfrm>
              <a:off x="3600" y="1584"/>
              <a:ext cx="15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f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21" name="Text Box 49"/>
            <p:cNvSpPr txBox="1">
              <a:spLocks noChangeArrowheads="1"/>
            </p:cNvSpPr>
            <p:nvPr/>
          </p:nvSpPr>
          <p:spPr bwMode="auto">
            <a:xfrm>
              <a:off x="5088" y="1200"/>
              <a:ext cx="457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f|</a:t>
              </a:r>
              <a:endParaRPr lang="en-GB" sz="1680" dirty="0">
                <a:latin typeface="Tahoma" pitchFamily="34" charset="0"/>
              </a:endParaRPr>
            </a:p>
            <a:p>
              <a:pPr algn="l"/>
              <a:r>
                <a:rPr lang="en-GB" sz="1680" dirty="0" err="1">
                  <a:latin typeface="Tahoma" pitchFamily="34" charset="0"/>
                </a:rPr>
                <a:t>f</a:t>
              </a:r>
              <a:r>
                <a:rPr lang="en-GB" sz="1680" dirty="0" err="1" smtClean="0">
                  <a:latin typeface="Tahoma" pitchFamily="34" charset="0"/>
                </a:rPr>
                <a:t>,y</a:t>
              </a:r>
              <a:r>
                <a:rPr lang="en-GB" sz="1680" dirty="0">
                  <a:latin typeface="Tahoma" pitchFamily="34" charset="0"/>
                </a:rPr>
                <a:t>:=0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180898" y="1030129"/>
            <a:ext cx="2223611" cy="560070"/>
            <a:chOff x="768" y="1056"/>
            <a:chExt cx="1334" cy="336"/>
          </a:xfrm>
        </p:grpSpPr>
        <p:sp>
          <p:nvSpPr>
            <p:cNvPr id="591923" name="AutoShape 51"/>
            <p:cNvSpPr>
              <a:spLocks noChangeArrowheads="1"/>
            </p:cNvSpPr>
            <p:nvPr/>
          </p:nvSpPr>
          <p:spPr bwMode="auto">
            <a:xfrm rot="5400000">
              <a:off x="1296" y="110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24" name="Line 52"/>
            <p:cNvSpPr>
              <a:spLocks noChangeShapeType="1"/>
            </p:cNvSpPr>
            <p:nvPr/>
          </p:nvSpPr>
          <p:spPr bwMode="auto">
            <a:xfrm>
              <a:off x="86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25" name="Line 53"/>
            <p:cNvSpPr>
              <a:spLocks noChangeShapeType="1"/>
            </p:cNvSpPr>
            <p:nvPr/>
          </p:nvSpPr>
          <p:spPr bwMode="auto">
            <a:xfrm>
              <a:off x="158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26" name="Text Box 54"/>
            <p:cNvSpPr txBox="1">
              <a:spLocks noChangeArrowheads="1"/>
            </p:cNvSpPr>
            <p:nvPr/>
          </p:nvSpPr>
          <p:spPr bwMode="auto">
            <a:xfrm>
              <a:off x="768" y="1056"/>
              <a:ext cx="15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f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27" name="Text Box 55"/>
            <p:cNvSpPr txBox="1">
              <a:spLocks noChangeArrowheads="1"/>
            </p:cNvSpPr>
            <p:nvPr/>
          </p:nvSpPr>
          <p:spPr bwMode="auto">
            <a:xfrm>
              <a:off x="1920" y="1056"/>
              <a:ext cx="18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g</a:t>
              </a:r>
              <a:endParaRPr lang="en-GB" sz="1680" dirty="0">
                <a:latin typeface="Tahoma" pitchFamily="34" charset="0"/>
              </a:endParaRPr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2838689" y="4070509"/>
            <a:ext cx="5805725" cy="2530316"/>
            <a:chOff x="755" y="2736"/>
            <a:chExt cx="3483" cy="1518"/>
          </a:xfrm>
        </p:grpSpPr>
        <p:sp>
          <p:nvSpPr>
            <p:cNvPr id="591929" name="Oval 57"/>
            <p:cNvSpPr>
              <a:spLocks noChangeArrowheads="1"/>
            </p:cNvSpPr>
            <p:nvPr/>
          </p:nvSpPr>
          <p:spPr bwMode="auto">
            <a:xfrm>
              <a:off x="1440" y="27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AC</a:t>
              </a:r>
            </a:p>
          </p:txBody>
        </p:sp>
        <p:sp>
          <p:nvSpPr>
            <p:cNvPr id="591930" name="Oval 58"/>
            <p:cNvSpPr>
              <a:spLocks noChangeArrowheads="1"/>
            </p:cNvSpPr>
            <p:nvPr/>
          </p:nvSpPr>
          <p:spPr bwMode="auto">
            <a:xfrm>
              <a:off x="2946" y="2736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BC</a:t>
              </a:r>
            </a:p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x&lt;4</a:t>
              </a:r>
              <a:endParaRPr lang="en-GB" sz="2100">
                <a:latin typeface="Tahoma" pitchFamily="34" charset="0"/>
              </a:endParaRPr>
            </a:p>
          </p:txBody>
        </p:sp>
        <p:cxnSp>
          <p:nvCxnSpPr>
            <p:cNvPr id="591931" name="AutoShape 59"/>
            <p:cNvCxnSpPr>
              <a:cxnSpLocks noChangeShapeType="1"/>
              <a:stCxn id="591929" idx="6"/>
              <a:endCxn id="591930" idx="2"/>
            </p:cNvCxnSpPr>
            <p:nvPr/>
          </p:nvCxnSpPr>
          <p:spPr bwMode="auto">
            <a:xfrm>
              <a:off x="1972" y="3000"/>
              <a:ext cx="97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591933" name="Text Box 61"/>
            <p:cNvSpPr txBox="1">
              <a:spLocks noChangeArrowheads="1"/>
            </p:cNvSpPr>
            <p:nvPr/>
          </p:nvSpPr>
          <p:spPr bwMode="auto">
            <a:xfrm>
              <a:off x="2448" y="2784"/>
              <a:ext cx="386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x:=0</a:t>
              </a:r>
            </a:p>
          </p:txBody>
        </p:sp>
        <p:sp>
          <p:nvSpPr>
            <p:cNvPr id="591934" name="Text Box 62"/>
            <p:cNvSpPr txBox="1">
              <a:spLocks noChangeArrowheads="1"/>
            </p:cNvSpPr>
            <p:nvPr/>
          </p:nvSpPr>
          <p:spPr bwMode="auto">
            <a:xfrm>
              <a:off x="2880" y="3360"/>
              <a:ext cx="340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x&gt;3</a:t>
              </a:r>
            </a:p>
          </p:txBody>
        </p:sp>
        <p:sp>
          <p:nvSpPr>
            <p:cNvPr id="591935" name="Text Box 63"/>
            <p:cNvSpPr txBox="1">
              <a:spLocks noChangeArrowheads="1"/>
            </p:cNvSpPr>
            <p:nvPr/>
          </p:nvSpPr>
          <p:spPr bwMode="auto">
            <a:xfrm>
              <a:off x="2112" y="2784"/>
              <a:ext cx="179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e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36" name="Text Box 64"/>
            <p:cNvSpPr txBox="1">
              <a:spLocks noChangeArrowheads="1"/>
            </p:cNvSpPr>
            <p:nvPr/>
          </p:nvSpPr>
          <p:spPr bwMode="auto">
            <a:xfrm>
              <a:off x="3264" y="336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f, </a:t>
              </a:r>
              <a:r>
                <a:rPr lang="en-GB" sz="1680" dirty="0">
                  <a:latin typeface="Tahoma" pitchFamily="34" charset="0"/>
                </a:rPr>
                <a:t>y:=0</a:t>
              </a:r>
            </a:p>
          </p:txBody>
        </p:sp>
        <p:sp>
          <p:nvSpPr>
            <p:cNvPr id="591943" name="Text Box 71"/>
            <p:cNvSpPr txBox="1">
              <a:spLocks noChangeArrowheads="1"/>
            </p:cNvSpPr>
            <p:nvPr/>
          </p:nvSpPr>
          <p:spPr bwMode="auto">
            <a:xfrm>
              <a:off x="3744" y="2784"/>
              <a:ext cx="49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e|</a:t>
              </a:r>
              <a:endParaRPr lang="en-GB" sz="1680" dirty="0">
                <a:latin typeface="Tahoma" pitchFamily="34" charset="0"/>
              </a:endParaRPr>
            </a:p>
            <a:p>
              <a:pPr algn="l"/>
              <a:r>
                <a:rPr lang="en-GB" sz="1680" dirty="0" err="1">
                  <a:latin typeface="Tahoma" pitchFamily="34" charset="0"/>
                </a:rPr>
                <a:t>e</a:t>
              </a:r>
              <a:r>
                <a:rPr lang="en-GB" sz="1680" dirty="0" err="1" smtClean="0">
                  <a:latin typeface="Tahoma" pitchFamily="34" charset="0"/>
                </a:rPr>
                <a:t>,x</a:t>
              </a:r>
              <a:r>
                <a:rPr lang="en-GB" sz="1680" dirty="0">
                  <a:latin typeface="Tahoma" pitchFamily="34" charset="0"/>
                </a:rPr>
                <a:t>:=0</a:t>
              </a:r>
            </a:p>
          </p:txBody>
        </p:sp>
        <p:sp>
          <p:nvSpPr>
            <p:cNvPr id="591944" name="Oval 72"/>
            <p:cNvSpPr>
              <a:spLocks noChangeArrowheads="1"/>
            </p:cNvSpPr>
            <p:nvPr/>
          </p:nvSpPr>
          <p:spPr bwMode="auto">
            <a:xfrm>
              <a:off x="2976" y="3552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AD</a:t>
              </a:r>
            </a:p>
            <a:p>
              <a:r>
                <a:rPr lang="en-GB" sz="2100">
                  <a:solidFill>
                    <a:schemeClr val="hlink"/>
                  </a:solidFill>
                  <a:latin typeface="Tahoma" pitchFamily="34" charset="0"/>
                </a:rPr>
                <a:t>y&lt;4</a:t>
              </a:r>
            </a:p>
          </p:txBody>
        </p:sp>
        <p:sp>
          <p:nvSpPr>
            <p:cNvPr id="591945" name="Line 73"/>
            <p:cNvSpPr>
              <a:spLocks noChangeShapeType="1"/>
            </p:cNvSpPr>
            <p:nvPr/>
          </p:nvSpPr>
          <p:spPr bwMode="auto">
            <a:xfrm flipH="1" flipV="1">
              <a:off x="1872" y="3216"/>
              <a:ext cx="1126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46" name="Text Box 74"/>
            <p:cNvSpPr txBox="1">
              <a:spLocks noChangeArrowheads="1"/>
            </p:cNvSpPr>
            <p:nvPr/>
          </p:nvSpPr>
          <p:spPr bwMode="auto">
            <a:xfrm>
              <a:off x="1968" y="3097"/>
              <a:ext cx="340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y&gt;3</a:t>
              </a:r>
            </a:p>
          </p:txBody>
        </p:sp>
        <p:sp>
          <p:nvSpPr>
            <p:cNvPr id="591947" name="Text Box 75"/>
            <p:cNvSpPr txBox="1">
              <a:spLocks noChangeArrowheads="1"/>
            </p:cNvSpPr>
            <p:nvPr/>
          </p:nvSpPr>
          <p:spPr bwMode="auto">
            <a:xfrm>
              <a:off x="1824" y="3216"/>
              <a:ext cx="18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g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48" name="Oval 76"/>
            <p:cNvSpPr>
              <a:spLocks noChangeArrowheads="1"/>
            </p:cNvSpPr>
            <p:nvPr/>
          </p:nvSpPr>
          <p:spPr bwMode="auto">
            <a:xfrm>
              <a:off x="1440" y="3552"/>
              <a:ext cx="532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r>
                <a:rPr lang="en-GB" sz="1680">
                  <a:solidFill>
                    <a:schemeClr val="hlink"/>
                  </a:solidFill>
                  <a:latin typeface="Tahoma" pitchFamily="34" charset="0"/>
                </a:rPr>
                <a:t>BD</a:t>
              </a:r>
            </a:p>
            <a:p>
              <a:r>
                <a:rPr lang="en-GB" sz="1680">
                  <a:solidFill>
                    <a:schemeClr val="hlink"/>
                  </a:solidFill>
                  <a:latin typeface="Tahoma" pitchFamily="34" charset="0"/>
                </a:rPr>
                <a:t>x&lt;4</a:t>
              </a:r>
            </a:p>
            <a:p>
              <a:r>
                <a:rPr lang="en-GB" sz="1680">
                  <a:solidFill>
                    <a:schemeClr val="hlink"/>
                  </a:solidFill>
                  <a:latin typeface="Tahoma" pitchFamily="34" charset="0"/>
                </a:rPr>
                <a:t>y&lt;4</a:t>
              </a:r>
            </a:p>
          </p:txBody>
        </p:sp>
        <p:sp>
          <p:nvSpPr>
            <p:cNvPr id="591949" name="Line 77"/>
            <p:cNvSpPr>
              <a:spLocks noChangeShapeType="1"/>
            </p:cNvSpPr>
            <p:nvPr/>
          </p:nvSpPr>
          <p:spPr bwMode="auto">
            <a:xfrm flipH="1">
              <a:off x="1963" y="3888"/>
              <a:ext cx="10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51" name="Text Box 79"/>
            <p:cNvSpPr txBox="1">
              <a:spLocks noChangeArrowheads="1"/>
            </p:cNvSpPr>
            <p:nvPr/>
          </p:nvSpPr>
          <p:spPr bwMode="auto">
            <a:xfrm>
              <a:off x="2160" y="3888"/>
              <a:ext cx="766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 x&gt;3, </a:t>
              </a:r>
              <a:r>
                <a:rPr lang="en-GB" sz="1680" dirty="0" smtClean="0">
                  <a:latin typeface="Tahoma" pitchFamily="34" charset="0"/>
                </a:rPr>
                <a:t>f|</a:t>
              </a:r>
              <a:endParaRPr lang="en-GB" sz="1680" dirty="0">
                <a:latin typeface="Tahoma" pitchFamily="34" charset="0"/>
              </a:endParaRPr>
            </a:p>
            <a:p>
              <a:pPr algn="l"/>
              <a:r>
                <a:rPr lang="en-GB" sz="1680" dirty="0">
                  <a:latin typeface="Tahoma" pitchFamily="34" charset="0"/>
                </a:rPr>
                <a:t>x&gt;3, </a:t>
              </a:r>
              <a:r>
                <a:rPr lang="en-GB" sz="1680" dirty="0" err="1">
                  <a:latin typeface="Tahoma" pitchFamily="34" charset="0"/>
                </a:rPr>
                <a:t>f</a:t>
              </a:r>
              <a:r>
                <a:rPr lang="en-GB" sz="1680" dirty="0" err="1" smtClean="0">
                  <a:latin typeface="Tahoma" pitchFamily="34" charset="0"/>
                </a:rPr>
                <a:t>,y</a:t>
              </a:r>
              <a:r>
                <a:rPr lang="en-GB" sz="1680" dirty="0">
                  <a:latin typeface="Tahoma" pitchFamily="34" charset="0"/>
                </a:rPr>
                <a:t>:=0</a:t>
              </a:r>
            </a:p>
          </p:txBody>
        </p:sp>
        <p:sp>
          <p:nvSpPr>
            <p:cNvPr id="591959" name="Text Box 87"/>
            <p:cNvSpPr txBox="1">
              <a:spLocks noChangeArrowheads="1"/>
            </p:cNvSpPr>
            <p:nvPr/>
          </p:nvSpPr>
          <p:spPr bwMode="auto">
            <a:xfrm>
              <a:off x="755" y="3714"/>
              <a:ext cx="534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 smtClean="0">
                  <a:latin typeface="Tahoma" pitchFamily="34" charset="0"/>
                </a:rPr>
                <a:t>e|</a:t>
              </a:r>
              <a:endParaRPr lang="en-GB" sz="1680" dirty="0">
                <a:latin typeface="Tahoma" pitchFamily="34" charset="0"/>
              </a:endParaRPr>
            </a:p>
            <a:p>
              <a:pPr algn="l"/>
              <a:r>
                <a:rPr lang="en-GB" sz="1680" dirty="0">
                  <a:latin typeface="Tahoma" pitchFamily="34" charset="0"/>
                </a:rPr>
                <a:t>e</a:t>
              </a:r>
              <a:r>
                <a:rPr lang="en-GB" sz="1680" dirty="0" smtClean="0">
                  <a:latin typeface="Tahoma" pitchFamily="34" charset="0"/>
                </a:rPr>
                <a:t>, </a:t>
              </a:r>
              <a:r>
                <a:rPr lang="en-GB" sz="1680" dirty="0">
                  <a:latin typeface="Tahoma" pitchFamily="34" charset="0"/>
                </a:rPr>
                <a:t>x:=0</a:t>
              </a:r>
            </a:p>
          </p:txBody>
        </p:sp>
        <p:sp>
          <p:nvSpPr>
            <p:cNvPr id="591960" name="Line 88"/>
            <p:cNvSpPr>
              <a:spLocks noChangeShapeType="1"/>
            </p:cNvSpPr>
            <p:nvPr/>
          </p:nvSpPr>
          <p:spPr bwMode="auto">
            <a:xfrm flipV="1">
              <a:off x="1954" y="3126"/>
              <a:ext cx="1026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61" name="Text Box 89"/>
            <p:cNvSpPr txBox="1">
              <a:spLocks noChangeArrowheads="1"/>
            </p:cNvSpPr>
            <p:nvPr/>
          </p:nvSpPr>
          <p:spPr bwMode="auto">
            <a:xfrm>
              <a:off x="2496" y="3072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GB" sz="1680">
                  <a:latin typeface="Tahoma" pitchFamily="34" charset="0"/>
                </a:rPr>
                <a:t>y&gt;3</a:t>
              </a:r>
            </a:p>
          </p:txBody>
        </p:sp>
        <p:sp>
          <p:nvSpPr>
            <p:cNvPr id="591962" name="Text Box 90"/>
            <p:cNvSpPr txBox="1">
              <a:spLocks noChangeArrowheads="1"/>
            </p:cNvSpPr>
            <p:nvPr/>
          </p:nvSpPr>
          <p:spPr bwMode="auto">
            <a:xfrm>
              <a:off x="2832" y="3120"/>
              <a:ext cx="182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g</a:t>
              </a:r>
              <a:endParaRPr lang="en-GB" sz="1680" dirty="0">
                <a:latin typeface="Tahoma" pitchFamily="34" charset="0"/>
              </a:endParaRPr>
            </a:p>
          </p:txBody>
        </p:sp>
        <p:sp>
          <p:nvSpPr>
            <p:cNvPr id="591971" name="Line 99"/>
            <p:cNvSpPr>
              <a:spLocks noChangeShapeType="1"/>
            </p:cNvSpPr>
            <p:nvPr/>
          </p:nvSpPr>
          <p:spPr bwMode="auto">
            <a:xfrm>
              <a:off x="3216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74" name="Line 102"/>
            <p:cNvSpPr>
              <a:spLocks noChangeShapeType="1"/>
            </p:cNvSpPr>
            <p:nvPr/>
          </p:nvSpPr>
          <p:spPr bwMode="auto">
            <a:xfrm>
              <a:off x="1968" y="3787"/>
              <a:ext cx="100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2100"/>
            </a:p>
          </p:txBody>
        </p:sp>
        <p:sp>
          <p:nvSpPr>
            <p:cNvPr id="591975" name="Text Box 103"/>
            <p:cNvSpPr txBox="1">
              <a:spLocks noChangeArrowheads="1"/>
            </p:cNvSpPr>
            <p:nvPr/>
          </p:nvSpPr>
          <p:spPr bwMode="auto">
            <a:xfrm>
              <a:off x="2160" y="3600"/>
              <a:ext cx="534" cy="2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680" dirty="0">
                  <a:latin typeface="Tahoma" pitchFamily="34" charset="0"/>
                </a:rPr>
                <a:t>e</a:t>
              </a:r>
              <a:r>
                <a:rPr lang="en-GB" sz="1680" dirty="0" smtClean="0">
                  <a:latin typeface="Tahoma" pitchFamily="34" charset="0"/>
                </a:rPr>
                <a:t>, </a:t>
              </a:r>
              <a:r>
                <a:rPr lang="en-GB" sz="1680" dirty="0">
                  <a:latin typeface="Tahoma" pitchFamily="34" charset="0"/>
                </a:rPr>
                <a:t>x:=0</a:t>
              </a:r>
            </a:p>
          </p:txBody>
        </p:sp>
      </p:grpSp>
      <p:sp>
        <p:nvSpPr>
          <p:cNvPr id="8" name="Freeform 7"/>
          <p:cNvSpPr/>
          <p:nvPr/>
        </p:nvSpPr>
        <p:spPr>
          <a:xfrm>
            <a:off x="5166522" y="2228850"/>
            <a:ext cx="448466" cy="481489"/>
          </a:xfrm>
          <a:custGeom>
            <a:avLst/>
            <a:gdLst>
              <a:gd name="connsiteX0" fmla="*/ 0 w 654024"/>
              <a:gd name="connsiteY0" fmla="*/ 204695 h 664840"/>
              <a:gd name="connsiteX1" fmla="*/ 261718 w 654024"/>
              <a:gd name="connsiteY1" fmla="*/ 4367 h 664840"/>
              <a:gd name="connsiteX2" fmla="*/ 630063 w 654024"/>
              <a:gd name="connsiteY2" fmla="*/ 114224 h 664840"/>
              <a:gd name="connsiteX3" fmla="*/ 568672 w 654024"/>
              <a:gd name="connsiteY3" fmla="*/ 627968 h 664840"/>
              <a:gd name="connsiteX4" fmla="*/ 168017 w 654024"/>
              <a:gd name="connsiteY4" fmla="*/ 618275 h 664840"/>
              <a:gd name="connsiteX5" fmla="*/ 19386 w 654024"/>
              <a:gd name="connsiteY5" fmla="*/ 573040 h 664840"/>
              <a:gd name="connsiteX6" fmla="*/ 19386 w 654024"/>
              <a:gd name="connsiteY6" fmla="*/ 573040 h 664840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0174"/>
              <a:gd name="connsiteY0" fmla="*/ 204695 h 677819"/>
              <a:gd name="connsiteX1" fmla="*/ 261718 w 650174"/>
              <a:gd name="connsiteY1" fmla="*/ 4367 h 677819"/>
              <a:gd name="connsiteX2" fmla="*/ 630063 w 650174"/>
              <a:gd name="connsiteY2" fmla="*/ 114224 h 677819"/>
              <a:gd name="connsiteX3" fmla="*/ 568672 w 650174"/>
              <a:gd name="connsiteY3" fmla="*/ 627968 h 677819"/>
              <a:gd name="connsiteX4" fmla="*/ 290798 w 650174"/>
              <a:gd name="connsiteY4" fmla="*/ 647355 h 677819"/>
              <a:gd name="connsiteX5" fmla="*/ 19386 w 650174"/>
              <a:gd name="connsiteY5" fmla="*/ 573040 h 677819"/>
              <a:gd name="connsiteX6" fmla="*/ 19386 w 650174"/>
              <a:gd name="connsiteY6" fmla="*/ 573040 h 677819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3136"/>
              <a:gd name="connsiteY0" fmla="*/ 204695 h 666324"/>
              <a:gd name="connsiteX1" fmla="*/ 261718 w 653136"/>
              <a:gd name="connsiteY1" fmla="*/ 4367 h 666324"/>
              <a:gd name="connsiteX2" fmla="*/ 630063 w 653136"/>
              <a:gd name="connsiteY2" fmla="*/ 114224 h 666324"/>
              <a:gd name="connsiteX3" fmla="*/ 568672 w 653136"/>
              <a:gd name="connsiteY3" fmla="*/ 627968 h 666324"/>
              <a:gd name="connsiteX4" fmla="*/ 290798 w 653136"/>
              <a:gd name="connsiteY4" fmla="*/ 647355 h 666324"/>
              <a:gd name="connsiteX5" fmla="*/ 19386 w 653136"/>
              <a:gd name="connsiteY5" fmla="*/ 573040 h 666324"/>
              <a:gd name="connsiteX6" fmla="*/ 19386 w 653136"/>
              <a:gd name="connsiteY6" fmla="*/ 573040 h 666324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60053"/>
              <a:gd name="connsiteY0" fmla="*/ 203140 h 674286"/>
              <a:gd name="connsiteX1" fmla="*/ 261718 w 660053"/>
              <a:gd name="connsiteY1" fmla="*/ 2812 h 674286"/>
              <a:gd name="connsiteX2" fmla="*/ 630063 w 660053"/>
              <a:gd name="connsiteY2" fmla="*/ 112669 h 674286"/>
              <a:gd name="connsiteX3" fmla="*/ 568672 w 660053"/>
              <a:gd name="connsiteY3" fmla="*/ 626413 h 674286"/>
              <a:gd name="connsiteX4" fmla="*/ 290798 w 660053"/>
              <a:gd name="connsiteY4" fmla="*/ 645800 h 674286"/>
              <a:gd name="connsiteX5" fmla="*/ 19386 w 660053"/>
              <a:gd name="connsiteY5" fmla="*/ 571485 h 674286"/>
              <a:gd name="connsiteX6" fmla="*/ 19386 w 660053"/>
              <a:gd name="connsiteY6" fmla="*/ 571485 h 674286"/>
              <a:gd name="connsiteX0" fmla="*/ 0 w 634526"/>
              <a:gd name="connsiteY0" fmla="*/ 201145 h 661013"/>
              <a:gd name="connsiteX1" fmla="*/ 261718 w 634526"/>
              <a:gd name="connsiteY1" fmla="*/ 817 h 661013"/>
              <a:gd name="connsiteX2" fmla="*/ 597752 w 634526"/>
              <a:gd name="connsiteY2" fmla="*/ 272228 h 661013"/>
              <a:gd name="connsiteX3" fmla="*/ 568672 w 634526"/>
              <a:gd name="connsiteY3" fmla="*/ 624418 h 661013"/>
              <a:gd name="connsiteX4" fmla="*/ 290798 w 634526"/>
              <a:gd name="connsiteY4" fmla="*/ 643805 h 661013"/>
              <a:gd name="connsiteX5" fmla="*/ 19386 w 634526"/>
              <a:gd name="connsiteY5" fmla="*/ 569490 h 661013"/>
              <a:gd name="connsiteX6" fmla="*/ 19386 w 634526"/>
              <a:gd name="connsiteY6" fmla="*/ 569490 h 661013"/>
              <a:gd name="connsiteX0" fmla="*/ 0 w 618843"/>
              <a:gd name="connsiteY0" fmla="*/ 121626 h 581494"/>
              <a:gd name="connsiteX1" fmla="*/ 339264 w 618843"/>
              <a:gd name="connsiteY1" fmla="*/ 2075 h 581494"/>
              <a:gd name="connsiteX2" fmla="*/ 597752 w 618843"/>
              <a:gd name="connsiteY2" fmla="*/ 192709 h 581494"/>
              <a:gd name="connsiteX3" fmla="*/ 568672 w 618843"/>
              <a:gd name="connsiteY3" fmla="*/ 544899 h 581494"/>
              <a:gd name="connsiteX4" fmla="*/ 290798 w 618843"/>
              <a:gd name="connsiteY4" fmla="*/ 564286 h 581494"/>
              <a:gd name="connsiteX5" fmla="*/ 19386 w 618843"/>
              <a:gd name="connsiteY5" fmla="*/ 489971 h 581494"/>
              <a:gd name="connsiteX6" fmla="*/ 19386 w 618843"/>
              <a:gd name="connsiteY6" fmla="*/ 489971 h 581494"/>
              <a:gd name="connsiteX0" fmla="*/ 0 w 603930"/>
              <a:gd name="connsiteY0" fmla="*/ 121626 h 564299"/>
              <a:gd name="connsiteX1" fmla="*/ 339264 w 603930"/>
              <a:gd name="connsiteY1" fmla="*/ 2075 h 564299"/>
              <a:gd name="connsiteX2" fmla="*/ 597752 w 603930"/>
              <a:gd name="connsiteY2" fmla="*/ 192709 h 564299"/>
              <a:gd name="connsiteX3" fmla="*/ 504050 w 603930"/>
              <a:gd name="connsiteY3" fmla="*/ 483508 h 564299"/>
              <a:gd name="connsiteX4" fmla="*/ 290798 w 603930"/>
              <a:gd name="connsiteY4" fmla="*/ 564286 h 564299"/>
              <a:gd name="connsiteX5" fmla="*/ 19386 w 603930"/>
              <a:gd name="connsiteY5" fmla="*/ 489971 h 564299"/>
              <a:gd name="connsiteX6" fmla="*/ 19386 w 603930"/>
              <a:gd name="connsiteY6" fmla="*/ 489971 h 564299"/>
              <a:gd name="connsiteX0" fmla="*/ 0 w 604204"/>
              <a:gd name="connsiteY0" fmla="*/ 121626 h 567530"/>
              <a:gd name="connsiteX1" fmla="*/ 339264 w 604204"/>
              <a:gd name="connsiteY1" fmla="*/ 2075 h 567530"/>
              <a:gd name="connsiteX2" fmla="*/ 597752 w 604204"/>
              <a:gd name="connsiteY2" fmla="*/ 192709 h 567530"/>
              <a:gd name="connsiteX3" fmla="*/ 504050 w 604204"/>
              <a:gd name="connsiteY3" fmla="*/ 483508 h 567530"/>
              <a:gd name="connsiteX4" fmla="*/ 264949 w 604204"/>
              <a:gd name="connsiteY4" fmla="*/ 567517 h 567530"/>
              <a:gd name="connsiteX5" fmla="*/ 19386 w 604204"/>
              <a:gd name="connsiteY5" fmla="*/ 489971 h 567530"/>
              <a:gd name="connsiteX6" fmla="*/ 19386 w 604204"/>
              <a:gd name="connsiteY6" fmla="*/ 489971 h 56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204" h="567530">
                <a:moveTo>
                  <a:pt x="0" y="121626"/>
                </a:moveTo>
                <a:cubicBezTo>
                  <a:pt x="78354" y="29001"/>
                  <a:pt x="239639" y="-9772"/>
                  <a:pt x="339264" y="2075"/>
                </a:cubicBezTo>
                <a:cubicBezTo>
                  <a:pt x="438889" y="13922"/>
                  <a:pt x="570288" y="112470"/>
                  <a:pt x="597752" y="192709"/>
                </a:cubicBezTo>
                <a:cubicBezTo>
                  <a:pt x="625216" y="272948"/>
                  <a:pt x="559517" y="421040"/>
                  <a:pt x="504050" y="483508"/>
                </a:cubicBezTo>
                <a:cubicBezTo>
                  <a:pt x="448583" y="545976"/>
                  <a:pt x="345726" y="566440"/>
                  <a:pt x="264949" y="567517"/>
                </a:cubicBezTo>
                <a:cubicBezTo>
                  <a:pt x="184172" y="568594"/>
                  <a:pt x="60313" y="502895"/>
                  <a:pt x="19386" y="489971"/>
                </a:cubicBezTo>
                <a:lnTo>
                  <a:pt x="19386" y="489971"/>
                </a:lnTo>
              </a:path>
            </a:pathLst>
          </a:cu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9820356" y="2228552"/>
            <a:ext cx="448466" cy="481489"/>
          </a:xfrm>
          <a:custGeom>
            <a:avLst/>
            <a:gdLst>
              <a:gd name="connsiteX0" fmla="*/ 0 w 654024"/>
              <a:gd name="connsiteY0" fmla="*/ 204695 h 664840"/>
              <a:gd name="connsiteX1" fmla="*/ 261718 w 654024"/>
              <a:gd name="connsiteY1" fmla="*/ 4367 h 664840"/>
              <a:gd name="connsiteX2" fmla="*/ 630063 w 654024"/>
              <a:gd name="connsiteY2" fmla="*/ 114224 h 664840"/>
              <a:gd name="connsiteX3" fmla="*/ 568672 w 654024"/>
              <a:gd name="connsiteY3" fmla="*/ 627968 h 664840"/>
              <a:gd name="connsiteX4" fmla="*/ 168017 w 654024"/>
              <a:gd name="connsiteY4" fmla="*/ 618275 h 664840"/>
              <a:gd name="connsiteX5" fmla="*/ 19386 w 654024"/>
              <a:gd name="connsiteY5" fmla="*/ 573040 h 664840"/>
              <a:gd name="connsiteX6" fmla="*/ 19386 w 654024"/>
              <a:gd name="connsiteY6" fmla="*/ 573040 h 664840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0174"/>
              <a:gd name="connsiteY0" fmla="*/ 204695 h 677819"/>
              <a:gd name="connsiteX1" fmla="*/ 261718 w 650174"/>
              <a:gd name="connsiteY1" fmla="*/ 4367 h 677819"/>
              <a:gd name="connsiteX2" fmla="*/ 630063 w 650174"/>
              <a:gd name="connsiteY2" fmla="*/ 114224 h 677819"/>
              <a:gd name="connsiteX3" fmla="*/ 568672 w 650174"/>
              <a:gd name="connsiteY3" fmla="*/ 627968 h 677819"/>
              <a:gd name="connsiteX4" fmla="*/ 290798 w 650174"/>
              <a:gd name="connsiteY4" fmla="*/ 647355 h 677819"/>
              <a:gd name="connsiteX5" fmla="*/ 19386 w 650174"/>
              <a:gd name="connsiteY5" fmla="*/ 573040 h 677819"/>
              <a:gd name="connsiteX6" fmla="*/ 19386 w 650174"/>
              <a:gd name="connsiteY6" fmla="*/ 573040 h 677819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3136"/>
              <a:gd name="connsiteY0" fmla="*/ 204695 h 666324"/>
              <a:gd name="connsiteX1" fmla="*/ 261718 w 653136"/>
              <a:gd name="connsiteY1" fmla="*/ 4367 h 666324"/>
              <a:gd name="connsiteX2" fmla="*/ 630063 w 653136"/>
              <a:gd name="connsiteY2" fmla="*/ 114224 h 666324"/>
              <a:gd name="connsiteX3" fmla="*/ 568672 w 653136"/>
              <a:gd name="connsiteY3" fmla="*/ 627968 h 666324"/>
              <a:gd name="connsiteX4" fmla="*/ 290798 w 653136"/>
              <a:gd name="connsiteY4" fmla="*/ 647355 h 666324"/>
              <a:gd name="connsiteX5" fmla="*/ 19386 w 653136"/>
              <a:gd name="connsiteY5" fmla="*/ 573040 h 666324"/>
              <a:gd name="connsiteX6" fmla="*/ 19386 w 653136"/>
              <a:gd name="connsiteY6" fmla="*/ 573040 h 666324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60053"/>
              <a:gd name="connsiteY0" fmla="*/ 203140 h 674286"/>
              <a:gd name="connsiteX1" fmla="*/ 261718 w 660053"/>
              <a:gd name="connsiteY1" fmla="*/ 2812 h 674286"/>
              <a:gd name="connsiteX2" fmla="*/ 630063 w 660053"/>
              <a:gd name="connsiteY2" fmla="*/ 112669 h 674286"/>
              <a:gd name="connsiteX3" fmla="*/ 568672 w 660053"/>
              <a:gd name="connsiteY3" fmla="*/ 626413 h 674286"/>
              <a:gd name="connsiteX4" fmla="*/ 290798 w 660053"/>
              <a:gd name="connsiteY4" fmla="*/ 645800 h 674286"/>
              <a:gd name="connsiteX5" fmla="*/ 19386 w 660053"/>
              <a:gd name="connsiteY5" fmla="*/ 571485 h 674286"/>
              <a:gd name="connsiteX6" fmla="*/ 19386 w 660053"/>
              <a:gd name="connsiteY6" fmla="*/ 571485 h 674286"/>
              <a:gd name="connsiteX0" fmla="*/ 0 w 634526"/>
              <a:gd name="connsiteY0" fmla="*/ 201145 h 661013"/>
              <a:gd name="connsiteX1" fmla="*/ 261718 w 634526"/>
              <a:gd name="connsiteY1" fmla="*/ 817 h 661013"/>
              <a:gd name="connsiteX2" fmla="*/ 597752 w 634526"/>
              <a:gd name="connsiteY2" fmla="*/ 272228 h 661013"/>
              <a:gd name="connsiteX3" fmla="*/ 568672 w 634526"/>
              <a:gd name="connsiteY3" fmla="*/ 624418 h 661013"/>
              <a:gd name="connsiteX4" fmla="*/ 290798 w 634526"/>
              <a:gd name="connsiteY4" fmla="*/ 643805 h 661013"/>
              <a:gd name="connsiteX5" fmla="*/ 19386 w 634526"/>
              <a:gd name="connsiteY5" fmla="*/ 569490 h 661013"/>
              <a:gd name="connsiteX6" fmla="*/ 19386 w 634526"/>
              <a:gd name="connsiteY6" fmla="*/ 569490 h 661013"/>
              <a:gd name="connsiteX0" fmla="*/ 0 w 618843"/>
              <a:gd name="connsiteY0" fmla="*/ 121626 h 581494"/>
              <a:gd name="connsiteX1" fmla="*/ 339264 w 618843"/>
              <a:gd name="connsiteY1" fmla="*/ 2075 h 581494"/>
              <a:gd name="connsiteX2" fmla="*/ 597752 w 618843"/>
              <a:gd name="connsiteY2" fmla="*/ 192709 h 581494"/>
              <a:gd name="connsiteX3" fmla="*/ 568672 w 618843"/>
              <a:gd name="connsiteY3" fmla="*/ 544899 h 581494"/>
              <a:gd name="connsiteX4" fmla="*/ 290798 w 618843"/>
              <a:gd name="connsiteY4" fmla="*/ 564286 h 581494"/>
              <a:gd name="connsiteX5" fmla="*/ 19386 w 618843"/>
              <a:gd name="connsiteY5" fmla="*/ 489971 h 581494"/>
              <a:gd name="connsiteX6" fmla="*/ 19386 w 618843"/>
              <a:gd name="connsiteY6" fmla="*/ 489971 h 581494"/>
              <a:gd name="connsiteX0" fmla="*/ 0 w 603930"/>
              <a:gd name="connsiteY0" fmla="*/ 121626 h 564299"/>
              <a:gd name="connsiteX1" fmla="*/ 339264 w 603930"/>
              <a:gd name="connsiteY1" fmla="*/ 2075 h 564299"/>
              <a:gd name="connsiteX2" fmla="*/ 597752 w 603930"/>
              <a:gd name="connsiteY2" fmla="*/ 192709 h 564299"/>
              <a:gd name="connsiteX3" fmla="*/ 504050 w 603930"/>
              <a:gd name="connsiteY3" fmla="*/ 483508 h 564299"/>
              <a:gd name="connsiteX4" fmla="*/ 290798 w 603930"/>
              <a:gd name="connsiteY4" fmla="*/ 564286 h 564299"/>
              <a:gd name="connsiteX5" fmla="*/ 19386 w 603930"/>
              <a:gd name="connsiteY5" fmla="*/ 489971 h 564299"/>
              <a:gd name="connsiteX6" fmla="*/ 19386 w 603930"/>
              <a:gd name="connsiteY6" fmla="*/ 489971 h 564299"/>
              <a:gd name="connsiteX0" fmla="*/ 0 w 604204"/>
              <a:gd name="connsiteY0" fmla="*/ 121626 h 567530"/>
              <a:gd name="connsiteX1" fmla="*/ 339264 w 604204"/>
              <a:gd name="connsiteY1" fmla="*/ 2075 h 567530"/>
              <a:gd name="connsiteX2" fmla="*/ 597752 w 604204"/>
              <a:gd name="connsiteY2" fmla="*/ 192709 h 567530"/>
              <a:gd name="connsiteX3" fmla="*/ 504050 w 604204"/>
              <a:gd name="connsiteY3" fmla="*/ 483508 h 567530"/>
              <a:gd name="connsiteX4" fmla="*/ 264949 w 604204"/>
              <a:gd name="connsiteY4" fmla="*/ 567517 h 567530"/>
              <a:gd name="connsiteX5" fmla="*/ 19386 w 604204"/>
              <a:gd name="connsiteY5" fmla="*/ 489971 h 567530"/>
              <a:gd name="connsiteX6" fmla="*/ 19386 w 604204"/>
              <a:gd name="connsiteY6" fmla="*/ 489971 h 56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204" h="567530">
                <a:moveTo>
                  <a:pt x="0" y="121626"/>
                </a:moveTo>
                <a:cubicBezTo>
                  <a:pt x="78354" y="29001"/>
                  <a:pt x="239639" y="-9772"/>
                  <a:pt x="339264" y="2075"/>
                </a:cubicBezTo>
                <a:cubicBezTo>
                  <a:pt x="438889" y="13922"/>
                  <a:pt x="570288" y="112470"/>
                  <a:pt x="597752" y="192709"/>
                </a:cubicBezTo>
                <a:cubicBezTo>
                  <a:pt x="625216" y="272948"/>
                  <a:pt x="559517" y="421040"/>
                  <a:pt x="504050" y="483508"/>
                </a:cubicBezTo>
                <a:cubicBezTo>
                  <a:pt x="448583" y="545976"/>
                  <a:pt x="345726" y="566440"/>
                  <a:pt x="264949" y="567517"/>
                </a:cubicBezTo>
                <a:cubicBezTo>
                  <a:pt x="184172" y="568594"/>
                  <a:pt x="60313" y="502895"/>
                  <a:pt x="19386" y="489971"/>
                </a:cubicBezTo>
                <a:lnTo>
                  <a:pt x="19386" y="489971"/>
                </a:lnTo>
              </a:path>
            </a:pathLst>
          </a:cu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7347585" y="4213384"/>
            <a:ext cx="448466" cy="481489"/>
          </a:xfrm>
          <a:custGeom>
            <a:avLst/>
            <a:gdLst>
              <a:gd name="connsiteX0" fmla="*/ 0 w 654024"/>
              <a:gd name="connsiteY0" fmla="*/ 204695 h 664840"/>
              <a:gd name="connsiteX1" fmla="*/ 261718 w 654024"/>
              <a:gd name="connsiteY1" fmla="*/ 4367 h 664840"/>
              <a:gd name="connsiteX2" fmla="*/ 630063 w 654024"/>
              <a:gd name="connsiteY2" fmla="*/ 114224 h 664840"/>
              <a:gd name="connsiteX3" fmla="*/ 568672 w 654024"/>
              <a:gd name="connsiteY3" fmla="*/ 627968 h 664840"/>
              <a:gd name="connsiteX4" fmla="*/ 168017 w 654024"/>
              <a:gd name="connsiteY4" fmla="*/ 618275 h 664840"/>
              <a:gd name="connsiteX5" fmla="*/ 19386 w 654024"/>
              <a:gd name="connsiteY5" fmla="*/ 573040 h 664840"/>
              <a:gd name="connsiteX6" fmla="*/ 19386 w 654024"/>
              <a:gd name="connsiteY6" fmla="*/ 573040 h 664840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0174"/>
              <a:gd name="connsiteY0" fmla="*/ 204695 h 677819"/>
              <a:gd name="connsiteX1" fmla="*/ 261718 w 650174"/>
              <a:gd name="connsiteY1" fmla="*/ 4367 h 677819"/>
              <a:gd name="connsiteX2" fmla="*/ 630063 w 650174"/>
              <a:gd name="connsiteY2" fmla="*/ 114224 h 677819"/>
              <a:gd name="connsiteX3" fmla="*/ 568672 w 650174"/>
              <a:gd name="connsiteY3" fmla="*/ 627968 h 677819"/>
              <a:gd name="connsiteX4" fmla="*/ 290798 w 650174"/>
              <a:gd name="connsiteY4" fmla="*/ 647355 h 677819"/>
              <a:gd name="connsiteX5" fmla="*/ 19386 w 650174"/>
              <a:gd name="connsiteY5" fmla="*/ 573040 h 677819"/>
              <a:gd name="connsiteX6" fmla="*/ 19386 w 650174"/>
              <a:gd name="connsiteY6" fmla="*/ 573040 h 677819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3136"/>
              <a:gd name="connsiteY0" fmla="*/ 204695 h 666324"/>
              <a:gd name="connsiteX1" fmla="*/ 261718 w 653136"/>
              <a:gd name="connsiteY1" fmla="*/ 4367 h 666324"/>
              <a:gd name="connsiteX2" fmla="*/ 630063 w 653136"/>
              <a:gd name="connsiteY2" fmla="*/ 114224 h 666324"/>
              <a:gd name="connsiteX3" fmla="*/ 568672 w 653136"/>
              <a:gd name="connsiteY3" fmla="*/ 627968 h 666324"/>
              <a:gd name="connsiteX4" fmla="*/ 290798 w 653136"/>
              <a:gd name="connsiteY4" fmla="*/ 647355 h 666324"/>
              <a:gd name="connsiteX5" fmla="*/ 19386 w 653136"/>
              <a:gd name="connsiteY5" fmla="*/ 573040 h 666324"/>
              <a:gd name="connsiteX6" fmla="*/ 19386 w 653136"/>
              <a:gd name="connsiteY6" fmla="*/ 573040 h 666324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60053"/>
              <a:gd name="connsiteY0" fmla="*/ 203140 h 674286"/>
              <a:gd name="connsiteX1" fmla="*/ 261718 w 660053"/>
              <a:gd name="connsiteY1" fmla="*/ 2812 h 674286"/>
              <a:gd name="connsiteX2" fmla="*/ 630063 w 660053"/>
              <a:gd name="connsiteY2" fmla="*/ 112669 h 674286"/>
              <a:gd name="connsiteX3" fmla="*/ 568672 w 660053"/>
              <a:gd name="connsiteY3" fmla="*/ 626413 h 674286"/>
              <a:gd name="connsiteX4" fmla="*/ 290798 w 660053"/>
              <a:gd name="connsiteY4" fmla="*/ 645800 h 674286"/>
              <a:gd name="connsiteX5" fmla="*/ 19386 w 660053"/>
              <a:gd name="connsiteY5" fmla="*/ 571485 h 674286"/>
              <a:gd name="connsiteX6" fmla="*/ 19386 w 660053"/>
              <a:gd name="connsiteY6" fmla="*/ 571485 h 674286"/>
              <a:gd name="connsiteX0" fmla="*/ 0 w 634526"/>
              <a:gd name="connsiteY0" fmla="*/ 201145 h 661013"/>
              <a:gd name="connsiteX1" fmla="*/ 261718 w 634526"/>
              <a:gd name="connsiteY1" fmla="*/ 817 h 661013"/>
              <a:gd name="connsiteX2" fmla="*/ 597752 w 634526"/>
              <a:gd name="connsiteY2" fmla="*/ 272228 h 661013"/>
              <a:gd name="connsiteX3" fmla="*/ 568672 w 634526"/>
              <a:gd name="connsiteY3" fmla="*/ 624418 h 661013"/>
              <a:gd name="connsiteX4" fmla="*/ 290798 w 634526"/>
              <a:gd name="connsiteY4" fmla="*/ 643805 h 661013"/>
              <a:gd name="connsiteX5" fmla="*/ 19386 w 634526"/>
              <a:gd name="connsiteY5" fmla="*/ 569490 h 661013"/>
              <a:gd name="connsiteX6" fmla="*/ 19386 w 634526"/>
              <a:gd name="connsiteY6" fmla="*/ 569490 h 661013"/>
              <a:gd name="connsiteX0" fmla="*/ 0 w 618843"/>
              <a:gd name="connsiteY0" fmla="*/ 121626 h 581494"/>
              <a:gd name="connsiteX1" fmla="*/ 339264 w 618843"/>
              <a:gd name="connsiteY1" fmla="*/ 2075 h 581494"/>
              <a:gd name="connsiteX2" fmla="*/ 597752 w 618843"/>
              <a:gd name="connsiteY2" fmla="*/ 192709 h 581494"/>
              <a:gd name="connsiteX3" fmla="*/ 568672 w 618843"/>
              <a:gd name="connsiteY3" fmla="*/ 544899 h 581494"/>
              <a:gd name="connsiteX4" fmla="*/ 290798 w 618843"/>
              <a:gd name="connsiteY4" fmla="*/ 564286 h 581494"/>
              <a:gd name="connsiteX5" fmla="*/ 19386 w 618843"/>
              <a:gd name="connsiteY5" fmla="*/ 489971 h 581494"/>
              <a:gd name="connsiteX6" fmla="*/ 19386 w 618843"/>
              <a:gd name="connsiteY6" fmla="*/ 489971 h 581494"/>
              <a:gd name="connsiteX0" fmla="*/ 0 w 603930"/>
              <a:gd name="connsiteY0" fmla="*/ 121626 h 564299"/>
              <a:gd name="connsiteX1" fmla="*/ 339264 w 603930"/>
              <a:gd name="connsiteY1" fmla="*/ 2075 h 564299"/>
              <a:gd name="connsiteX2" fmla="*/ 597752 w 603930"/>
              <a:gd name="connsiteY2" fmla="*/ 192709 h 564299"/>
              <a:gd name="connsiteX3" fmla="*/ 504050 w 603930"/>
              <a:gd name="connsiteY3" fmla="*/ 483508 h 564299"/>
              <a:gd name="connsiteX4" fmla="*/ 290798 w 603930"/>
              <a:gd name="connsiteY4" fmla="*/ 564286 h 564299"/>
              <a:gd name="connsiteX5" fmla="*/ 19386 w 603930"/>
              <a:gd name="connsiteY5" fmla="*/ 489971 h 564299"/>
              <a:gd name="connsiteX6" fmla="*/ 19386 w 603930"/>
              <a:gd name="connsiteY6" fmla="*/ 489971 h 564299"/>
              <a:gd name="connsiteX0" fmla="*/ 0 w 604204"/>
              <a:gd name="connsiteY0" fmla="*/ 121626 h 567530"/>
              <a:gd name="connsiteX1" fmla="*/ 339264 w 604204"/>
              <a:gd name="connsiteY1" fmla="*/ 2075 h 567530"/>
              <a:gd name="connsiteX2" fmla="*/ 597752 w 604204"/>
              <a:gd name="connsiteY2" fmla="*/ 192709 h 567530"/>
              <a:gd name="connsiteX3" fmla="*/ 504050 w 604204"/>
              <a:gd name="connsiteY3" fmla="*/ 483508 h 567530"/>
              <a:gd name="connsiteX4" fmla="*/ 264949 w 604204"/>
              <a:gd name="connsiteY4" fmla="*/ 567517 h 567530"/>
              <a:gd name="connsiteX5" fmla="*/ 19386 w 604204"/>
              <a:gd name="connsiteY5" fmla="*/ 489971 h 567530"/>
              <a:gd name="connsiteX6" fmla="*/ 19386 w 604204"/>
              <a:gd name="connsiteY6" fmla="*/ 489971 h 56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204" h="567530">
                <a:moveTo>
                  <a:pt x="0" y="121626"/>
                </a:moveTo>
                <a:cubicBezTo>
                  <a:pt x="78354" y="29001"/>
                  <a:pt x="239639" y="-9772"/>
                  <a:pt x="339264" y="2075"/>
                </a:cubicBezTo>
                <a:cubicBezTo>
                  <a:pt x="438889" y="13922"/>
                  <a:pt x="570288" y="112470"/>
                  <a:pt x="597752" y="192709"/>
                </a:cubicBezTo>
                <a:cubicBezTo>
                  <a:pt x="625216" y="272948"/>
                  <a:pt x="559517" y="421040"/>
                  <a:pt x="504050" y="483508"/>
                </a:cubicBezTo>
                <a:cubicBezTo>
                  <a:pt x="448583" y="545976"/>
                  <a:pt x="345726" y="566440"/>
                  <a:pt x="264949" y="567517"/>
                </a:cubicBezTo>
                <a:cubicBezTo>
                  <a:pt x="184172" y="568594"/>
                  <a:pt x="60313" y="502895"/>
                  <a:pt x="19386" y="489971"/>
                </a:cubicBezTo>
                <a:lnTo>
                  <a:pt x="19386" y="489971"/>
                </a:lnTo>
              </a:path>
            </a:pathLst>
          </a:cu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flipH="1">
            <a:off x="3557110" y="5589984"/>
            <a:ext cx="459373" cy="481489"/>
          </a:xfrm>
          <a:custGeom>
            <a:avLst/>
            <a:gdLst>
              <a:gd name="connsiteX0" fmla="*/ 0 w 654024"/>
              <a:gd name="connsiteY0" fmla="*/ 204695 h 664840"/>
              <a:gd name="connsiteX1" fmla="*/ 261718 w 654024"/>
              <a:gd name="connsiteY1" fmla="*/ 4367 h 664840"/>
              <a:gd name="connsiteX2" fmla="*/ 630063 w 654024"/>
              <a:gd name="connsiteY2" fmla="*/ 114224 h 664840"/>
              <a:gd name="connsiteX3" fmla="*/ 568672 w 654024"/>
              <a:gd name="connsiteY3" fmla="*/ 627968 h 664840"/>
              <a:gd name="connsiteX4" fmla="*/ 168017 w 654024"/>
              <a:gd name="connsiteY4" fmla="*/ 618275 h 664840"/>
              <a:gd name="connsiteX5" fmla="*/ 19386 w 654024"/>
              <a:gd name="connsiteY5" fmla="*/ 573040 h 664840"/>
              <a:gd name="connsiteX6" fmla="*/ 19386 w 654024"/>
              <a:gd name="connsiteY6" fmla="*/ 573040 h 664840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0174"/>
              <a:gd name="connsiteY0" fmla="*/ 204695 h 677819"/>
              <a:gd name="connsiteX1" fmla="*/ 261718 w 650174"/>
              <a:gd name="connsiteY1" fmla="*/ 4367 h 677819"/>
              <a:gd name="connsiteX2" fmla="*/ 630063 w 650174"/>
              <a:gd name="connsiteY2" fmla="*/ 114224 h 677819"/>
              <a:gd name="connsiteX3" fmla="*/ 568672 w 650174"/>
              <a:gd name="connsiteY3" fmla="*/ 627968 h 677819"/>
              <a:gd name="connsiteX4" fmla="*/ 290798 w 650174"/>
              <a:gd name="connsiteY4" fmla="*/ 647355 h 677819"/>
              <a:gd name="connsiteX5" fmla="*/ 19386 w 650174"/>
              <a:gd name="connsiteY5" fmla="*/ 573040 h 677819"/>
              <a:gd name="connsiteX6" fmla="*/ 19386 w 650174"/>
              <a:gd name="connsiteY6" fmla="*/ 573040 h 677819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53136"/>
              <a:gd name="connsiteY0" fmla="*/ 204695 h 666324"/>
              <a:gd name="connsiteX1" fmla="*/ 261718 w 653136"/>
              <a:gd name="connsiteY1" fmla="*/ 4367 h 666324"/>
              <a:gd name="connsiteX2" fmla="*/ 630063 w 653136"/>
              <a:gd name="connsiteY2" fmla="*/ 114224 h 666324"/>
              <a:gd name="connsiteX3" fmla="*/ 568672 w 653136"/>
              <a:gd name="connsiteY3" fmla="*/ 627968 h 666324"/>
              <a:gd name="connsiteX4" fmla="*/ 290798 w 653136"/>
              <a:gd name="connsiteY4" fmla="*/ 647355 h 666324"/>
              <a:gd name="connsiteX5" fmla="*/ 19386 w 653136"/>
              <a:gd name="connsiteY5" fmla="*/ 573040 h 666324"/>
              <a:gd name="connsiteX6" fmla="*/ 19386 w 653136"/>
              <a:gd name="connsiteY6" fmla="*/ 573040 h 666324"/>
              <a:gd name="connsiteX0" fmla="*/ 0 w 650174"/>
              <a:gd name="connsiteY0" fmla="*/ 204695 h 675841"/>
              <a:gd name="connsiteX1" fmla="*/ 261718 w 650174"/>
              <a:gd name="connsiteY1" fmla="*/ 4367 h 675841"/>
              <a:gd name="connsiteX2" fmla="*/ 630063 w 650174"/>
              <a:gd name="connsiteY2" fmla="*/ 114224 h 675841"/>
              <a:gd name="connsiteX3" fmla="*/ 568672 w 650174"/>
              <a:gd name="connsiteY3" fmla="*/ 627968 h 675841"/>
              <a:gd name="connsiteX4" fmla="*/ 290798 w 650174"/>
              <a:gd name="connsiteY4" fmla="*/ 647355 h 675841"/>
              <a:gd name="connsiteX5" fmla="*/ 19386 w 650174"/>
              <a:gd name="connsiteY5" fmla="*/ 573040 h 675841"/>
              <a:gd name="connsiteX6" fmla="*/ 19386 w 650174"/>
              <a:gd name="connsiteY6" fmla="*/ 573040 h 675841"/>
              <a:gd name="connsiteX0" fmla="*/ 0 w 660053"/>
              <a:gd name="connsiteY0" fmla="*/ 203140 h 674286"/>
              <a:gd name="connsiteX1" fmla="*/ 261718 w 660053"/>
              <a:gd name="connsiteY1" fmla="*/ 2812 h 674286"/>
              <a:gd name="connsiteX2" fmla="*/ 630063 w 660053"/>
              <a:gd name="connsiteY2" fmla="*/ 112669 h 674286"/>
              <a:gd name="connsiteX3" fmla="*/ 568672 w 660053"/>
              <a:gd name="connsiteY3" fmla="*/ 626413 h 674286"/>
              <a:gd name="connsiteX4" fmla="*/ 290798 w 660053"/>
              <a:gd name="connsiteY4" fmla="*/ 645800 h 674286"/>
              <a:gd name="connsiteX5" fmla="*/ 19386 w 660053"/>
              <a:gd name="connsiteY5" fmla="*/ 571485 h 674286"/>
              <a:gd name="connsiteX6" fmla="*/ 19386 w 660053"/>
              <a:gd name="connsiteY6" fmla="*/ 571485 h 674286"/>
              <a:gd name="connsiteX0" fmla="*/ 0 w 634526"/>
              <a:gd name="connsiteY0" fmla="*/ 201145 h 661013"/>
              <a:gd name="connsiteX1" fmla="*/ 261718 w 634526"/>
              <a:gd name="connsiteY1" fmla="*/ 817 h 661013"/>
              <a:gd name="connsiteX2" fmla="*/ 597752 w 634526"/>
              <a:gd name="connsiteY2" fmla="*/ 272228 h 661013"/>
              <a:gd name="connsiteX3" fmla="*/ 568672 w 634526"/>
              <a:gd name="connsiteY3" fmla="*/ 624418 h 661013"/>
              <a:gd name="connsiteX4" fmla="*/ 290798 w 634526"/>
              <a:gd name="connsiteY4" fmla="*/ 643805 h 661013"/>
              <a:gd name="connsiteX5" fmla="*/ 19386 w 634526"/>
              <a:gd name="connsiteY5" fmla="*/ 569490 h 661013"/>
              <a:gd name="connsiteX6" fmla="*/ 19386 w 634526"/>
              <a:gd name="connsiteY6" fmla="*/ 569490 h 661013"/>
              <a:gd name="connsiteX0" fmla="*/ 0 w 618843"/>
              <a:gd name="connsiteY0" fmla="*/ 121626 h 581494"/>
              <a:gd name="connsiteX1" fmla="*/ 339264 w 618843"/>
              <a:gd name="connsiteY1" fmla="*/ 2075 h 581494"/>
              <a:gd name="connsiteX2" fmla="*/ 597752 w 618843"/>
              <a:gd name="connsiteY2" fmla="*/ 192709 h 581494"/>
              <a:gd name="connsiteX3" fmla="*/ 568672 w 618843"/>
              <a:gd name="connsiteY3" fmla="*/ 544899 h 581494"/>
              <a:gd name="connsiteX4" fmla="*/ 290798 w 618843"/>
              <a:gd name="connsiteY4" fmla="*/ 564286 h 581494"/>
              <a:gd name="connsiteX5" fmla="*/ 19386 w 618843"/>
              <a:gd name="connsiteY5" fmla="*/ 489971 h 581494"/>
              <a:gd name="connsiteX6" fmla="*/ 19386 w 618843"/>
              <a:gd name="connsiteY6" fmla="*/ 489971 h 581494"/>
              <a:gd name="connsiteX0" fmla="*/ 0 w 603930"/>
              <a:gd name="connsiteY0" fmla="*/ 121626 h 564299"/>
              <a:gd name="connsiteX1" fmla="*/ 339264 w 603930"/>
              <a:gd name="connsiteY1" fmla="*/ 2075 h 564299"/>
              <a:gd name="connsiteX2" fmla="*/ 597752 w 603930"/>
              <a:gd name="connsiteY2" fmla="*/ 192709 h 564299"/>
              <a:gd name="connsiteX3" fmla="*/ 504050 w 603930"/>
              <a:gd name="connsiteY3" fmla="*/ 483508 h 564299"/>
              <a:gd name="connsiteX4" fmla="*/ 290798 w 603930"/>
              <a:gd name="connsiteY4" fmla="*/ 564286 h 564299"/>
              <a:gd name="connsiteX5" fmla="*/ 19386 w 603930"/>
              <a:gd name="connsiteY5" fmla="*/ 489971 h 564299"/>
              <a:gd name="connsiteX6" fmla="*/ 19386 w 603930"/>
              <a:gd name="connsiteY6" fmla="*/ 489971 h 564299"/>
              <a:gd name="connsiteX0" fmla="*/ 0 w 604204"/>
              <a:gd name="connsiteY0" fmla="*/ 121626 h 567530"/>
              <a:gd name="connsiteX1" fmla="*/ 339264 w 604204"/>
              <a:gd name="connsiteY1" fmla="*/ 2075 h 567530"/>
              <a:gd name="connsiteX2" fmla="*/ 597752 w 604204"/>
              <a:gd name="connsiteY2" fmla="*/ 192709 h 567530"/>
              <a:gd name="connsiteX3" fmla="*/ 504050 w 604204"/>
              <a:gd name="connsiteY3" fmla="*/ 483508 h 567530"/>
              <a:gd name="connsiteX4" fmla="*/ 264949 w 604204"/>
              <a:gd name="connsiteY4" fmla="*/ 567517 h 567530"/>
              <a:gd name="connsiteX5" fmla="*/ 19386 w 604204"/>
              <a:gd name="connsiteY5" fmla="*/ 489971 h 567530"/>
              <a:gd name="connsiteX6" fmla="*/ 19386 w 604204"/>
              <a:gd name="connsiteY6" fmla="*/ 489971 h 56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204" h="567530">
                <a:moveTo>
                  <a:pt x="0" y="121626"/>
                </a:moveTo>
                <a:cubicBezTo>
                  <a:pt x="78354" y="29001"/>
                  <a:pt x="239639" y="-9772"/>
                  <a:pt x="339264" y="2075"/>
                </a:cubicBezTo>
                <a:cubicBezTo>
                  <a:pt x="438889" y="13922"/>
                  <a:pt x="570288" y="112470"/>
                  <a:pt x="597752" y="192709"/>
                </a:cubicBezTo>
                <a:cubicBezTo>
                  <a:pt x="625216" y="272948"/>
                  <a:pt x="559517" y="421040"/>
                  <a:pt x="504050" y="483508"/>
                </a:cubicBezTo>
                <a:cubicBezTo>
                  <a:pt x="448583" y="545976"/>
                  <a:pt x="345726" y="566440"/>
                  <a:pt x="264949" y="567517"/>
                </a:cubicBezTo>
                <a:cubicBezTo>
                  <a:pt x="184172" y="568594"/>
                  <a:pt x="60313" y="502895"/>
                  <a:pt x="19386" y="489971"/>
                </a:cubicBezTo>
                <a:lnTo>
                  <a:pt x="19386" y="489971"/>
                </a:lnTo>
              </a:path>
            </a:pathLst>
          </a:custGeom>
          <a:ln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168F7-D769-48A6-8467-9CBDC5BAB7BF}" type="slidenum">
              <a:rPr lang="en-US"/>
              <a:pPr/>
              <a:t>9</a:t>
            </a:fld>
            <a:endParaRPr lang="en-US"/>
          </a:p>
        </p:txBody>
      </p:sp>
      <p:sp>
        <p:nvSpPr>
          <p:cNvPr id="264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Timed Automata</a:t>
            </a:r>
          </a:p>
        </p:txBody>
      </p:sp>
      <p:sp>
        <p:nvSpPr>
          <p:cNvPr id="2646021" name="Text Box 5"/>
          <p:cNvSpPr txBox="1">
            <a:spLocks noChangeArrowheads="1"/>
          </p:cNvSpPr>
          <p:nvPr/>
        </p:nvSpPr>
        <p:spPr bwMode="auto">
          <a:xfrm>
            <a:off x="1823561" y="1051799"/>
            <a:ext cx="3231975" cy="4154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00" u="sng">
                <a:effectLst>
                  <a:outerShdw blurRad="38100" dist="38100" dir="2700000" algn="tl">
                    <a:srgbClr val="C0C0C0"/>
                  </a:outerShdw>
                </a:effectLst>
              </a:rPr>
              <a:t>Model of a small Jobshop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303746" y="2431971"/>
            <a:ext cx="5709048" cy="2742009"/>
            <a:chOff x="870" y="947"/>
            <a:chExt cx="3425" cy="1645"/>
          </a:xfrm>
        </p:grpSpPr>
        <p:sp>
          <p:nvSpPr>
            <p:cNvPr id="2646022" name="Oval 6"/>
            <p:cNvSpPr>
              <a:spLocks noChangeArrowheads="1"/>
            </p:cNvSpPr>
            <p:nvPr/>
          </p:nvSpPr>
          <p:spPr bwMode="auto">
            <a:xfrm>
              <a:off x="1368" y="1512"/>
              <a:ext cx="584" cy="5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 10</a:t>
              </a:r>
            </a:p>
          </p:txBody>
        </p:sp>
        <p:sp>
          <p:nvSpPr>
            <p:cNvPr id="2646023" name="Oval 7"/>
            <p:cNvSpPr>
              <a:spLocks noChangeArrowheads="1"/>
            </p:cNvSpPr>
            <p:nvPr/>
          </p:nvSpPr>
          <p:spPr bwMode="auto">
            <a:xfrm>
              <a:off x="2888" y="1512"/>
              <a:ext cx="584" cy="5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 60</a:t>
              </a:r>
            </a:p>
            <a:p>
              <a:pPr algn="ctr"/>
              <a:r>
                <a:rPr lang="en-US" sz="168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y  4</a:t>
              </a:r>
            </a:p>
          </p:txBody>
        </p:sp>
        <p:cxnSp>
          <p:nvCxnSpPr>
            <p:cNvPr id="2646024" name="AutoShape 8"/>
            <p:cNvCxnSpPr>
              <a:cxnSpLocks noChangeShapeType="1"/>
              <a:stCxn id="2646022" idx="0"/>
              <a:endCxn id="2646023" idx="0"/>
            </p:cNvCxnSpPr>
            <p:nvPr/>
          </p:nvCxnSpPr>
          <p:spPr bwMode="auto">
            <a:xfrm rot="5400000" flipV="1">
              <a:off x="2419" y="744"/>
              <a:ext cx="1" cy="1520"/>
            </a:xfrm>
            <a:prstGeom prst="curvedConnector3">
              <a:avLst>
                <a:gd name="adj1" fmla="val -279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46025" name="AutoShape 9"/>
            <p:cNvCxnSpPr>
              <a:cxnSpLocks noChangeShapeType="1"/>
              <a:stCxn id="2646023" idx="4"/>
              <a:endCxn id="2646022" idx="4"/>
            </p:cNvCxnSpPr>
            <p:nvPr/>
          </p:nvCxnSpPr>
          <p:spPr bwMode="auto">
            <a:xfrm rot="5400000">
              <a:off x="2419" y="1330"/>
              <a:ext cx="1" cy="1520"/>
            </a:xfrm>
            <a:prstGeom prst="curvedConnector3">
              <a:avLst>
                <a:gd name="adj1" fmla="val 279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46026" name="Text Box 10"/>
            <p:cNvSpPr txBox="1">
              <a:spLocks noChangeArrowheads="1"/>
            </p:cNvSpPr>
            <p:nvPr/>
          </p:nvSpPr>
          <p:spPr bwMode="auto">
            <a:xfrm>
              <a:off x="870" y="1679"/>
              <a:ext cx="443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Rest</a:t>
              </a:r>
            </a:p>
          </p:txBody>
        </p:sp>
        <p:sp>
          <p:nvSpPr>
            <p:cNvPr id="2646027" name="Text Box 11"/>
            <p:cNvSpPr txBox="1">
              <a:spLocks noChangeArrowheads="1"/>
            </p:cNvSpPr>
            <p:nvPr/>
          </p:nvSpPr>
          <p:spPr bwMode="auto">
            <a:xfrm>
              <a:off x="3478" y="1671"/>
              <a:ext cx="48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Work</a:t>
              </a:r>
            </a:p>
          </p:txBody>
        </p:sp>
        <p:cxnSp>
          <p:nvCxnSpPr>
            <p:cNvPr id="2646028" name="AutoShape 12"/>
            <p:cNvCxnSpPr>
              <a:cxnSpLocks noChangeShapeType="1"/>
              <a:stCxn id="2646023" idx="5"/>
              <a:endCxn id="2646023" idx="7"/>
            </p:cNvCxnSpPr>
            <p:nvPr/>
          </p:nvCxnSpPr>
          <p:spPr bwMode="auto">
            <a:xfrm rot="5400000" flipH="1" flipV="1">
              <a:off x="3177" y="1795"/>
              <a:ext cx="420" cy="1"/>
            </a:xfrm>
            <a:prstGeom prst="curvedConnector5">
              <a:avLst>
                <a:gd name="adj1" fmla="val -51903"/>
                <a:gd name="adj2" fmla="val 59800000"/>
                <a:gd name="adj3" fmla="val 15190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46030" name="Text Box 14"/>
            <p:cNvSpPr txBox="1">
              <a:spLocks noChangeArrowheads="1"/>
            </p:cNvSpPr>
            <p:nvPr/>
          </p:nvSpPr>
          <p:spPr bwMode="auto">
            <a:xfrm>
              <a:off x="3958" y="1671"/>
              <a:ext cx="281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hit</a:t>
              </a:r>
            </a:p>
          </p:txBody>
        </p:sp>
        <p:sp>
          <p:nvSpPr>
            <p:cNvPr id="2646031" name="Text Box 15"/>
            <p:cNvSpPr txBox="1">
              <a:spLocks noChangeArrowheads="1"/>
            </p:cNvSpPr>
            <p:nvPr/>
          </p:nvSpPr>
          <p:spPr bwMode="auto">
            <a:xfrm>
              <a:off x="2206" y="999"/>
              <a:ext cx="42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start</a:t>
              </a:r>
            </a:p>
          </p:txBody>
        </p:sp>
        <p:sp>
          <p:nvSpPr>
            <p:cNvPr id="2646032" name="Text Box 16"/>
            <p:cNvSpPr txBox="1">
              <a:spLocks noChangeArrowheads="1"/>
            </p:cNvSpPr>
            <p:nvPr/>
          </p:nvSpPr>
          <p:spPr bwMode="auto">
            <a:xfrm>
              <a:off x="2206" y="2343"/>
              <a:ext cx="469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done</a:t>
              </a:r>
            </a:p>
          </p:txBody>
        </p:sp>
        <p:sp>
          <p:nvSpPr>
            <p:cNvPr id="2646033" name="Text Box 17"/>
            <p:cNvSpPr txBox="1">
              <a:spLocks noChangeArrowheads="1"/>
            </p:cNvSpPr>
            <p:nvPr/>
          </p:nvSpPr>
          <p:spPr bwMode="auto">
            <a:xfrm>
              <a:off x="1462" y="1109"/>
              <a:ext cx="50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5</a:t>
              </a:r>
            </a:p>
          </p:txBody>
        </p:sp>
        <p:sp>
          <p:nvSpPr>
            <p:cNvPr id="2646034" name="Text Box 18"/>
            <p:cNvSpPr txBox="1">
              <a:spLocks noChangeArrowheads="1"/>
            </p:cNvSpPr>
            <p:nvPr/>
          </p:nvSpPr>
          <p:spPr bwMode="auto">
            <a:xfrm>
              <a:off x="2886" y="2221"/>
              <a:ext cx="59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40</a:t>
              </a:r>
            </a:p>
          </p:txBody>
        </p:sp>
        <p:sp>
          <p:nvSpPr>
            <p:cNvPr id="2646035" name="Text Box 19"/>
            <p:cNvSpPr txBox="1">
              <a:spLocks noChangeArrowheads="1"/>
            </p:cNvSpPr>
            <p:nvPr/>
          </p:nvSpPr>
          <p:spPr bwMode="auto">
            <a:xfrm>
              <a:off x="3790" y="2101"/>
              <a:ext cx="505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y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 1</a:t>
              </a:r>
            </a:p>
          </p:txBody>
        </p:sp>
        <p:sp>
          <p:nvSpPr>
            <p:cNvPr id="2646036" name="Text Box 20"/>
            <p:cNvSpPr txBox="1">
              <a:spLocks noChangeArrowheads="1"/>
            </p:cNvSpPr>
            <p:nvPr/>
          </p:nvSpPr>
          <p:spPr bwMode="auto">
            <a:xfrm>
              <a:off x="1254" y="2167"/>
              <a:ext cx="556" cy="24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:= 0</a:t>
              </a:r>
            </a:p>
          </p:txBody>
        </p:sp>
        <p:sp>
          <p:nvSpPr>
            <p:cNvPr id="2646037" name="Text Box 21"/>
            <p:cNvSpPr txBox="1">
              <a:spLocks noChangeArrowheads="1"/>
            </p:cNvSpPr>
            <p:nvPr/>
          </p:nvSpPr>
          <p:spPr bwMode="auto">
            <a:xfrm>
              <a:off x="2806" y="947"/>
              <a:ext cx="556" cy="3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:= 0</a:t>
              </a:r>
            </a:p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y := 0</a:t>
              </a:r>
            </a:p>
          </p:txBody>
        </p:sp>
        <p:sp>
          <p:nvSpPr>
            <p:cNvPr id="2646038" name="Text Box 22"/>
            <p:cNvSpPr txBox="1">
              <a:spLocks noChangeArrowheads="1"/>
            </p:cNvSpPr>
            <p:nvPr/>
          </p:nvSpPr>
          <p:spPr bwMode="auto">
            <a:xfrm>
              <a:off x="3646" y="1131"/>
              <a:ext cx="556" cy="21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sz="210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y := 0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943576" y="2997045"/>
            <a:ext cx="2390299" cy="750094"/>
            <a:chOff x="326" y="1798"/>
            <a:chExt cx="1434" cy="450"/>
          </a:xfrm>
        </p:grpSpPr>
        <p:sp>
          <p:nvSpPr>
            <p:cNvPr id="2646040" name="Text Box 24"/>
            <p:cNvSpPr txBox="1">
              <a:spLocks noChangeArrowheads="1"/>
            </p:cNvSpPr>
            <p:nvPr/>
          </p:nvSpPr>
          <p:spPr bwMode="auto">
            <a:xfrm>
              <a:off x="326" y="1798"/>
              <a:ext cx="1179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Cant rest for more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than 10 mins</a:t>
              </a:r>
            </a:p>
          </p:txBody>
        </p:sp>
        <p:sp>
          <p:nvSpPr>
            <p:cNvPr id="2646042" name="Line 26"/>
            <p:cNvSpPr>
              <a:spLocks noChangeShapeType="1"/>
            </p:cNvSpPr>
            <p:nvPr/>
          </p:nvSpPr>
          <p:spPr bwMode="auto">
            <a:xfrm>
              <a:off x="1272" y="2064"/>
              <a:ext cx="4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50331" y="1863567"/>
            <a:ext cx="1923574" cy="843439"/>
            <a:chOff x="750" y="1118"/>
            <a:chExt cx="1154" cy="506"/>
          </a:xfrm>
        </p:grpSpPr>
        <p:sp>
          <p:nvSpPr>
            <p:cNvPr id="2646041" name="Text Box 25"/>
            <p:cNvSpPr txBox="1">
              <a:spLocks noChangeArrowheads="1"/>
            </p:cNvSpPr>
            <p:nvPr/>
          </p:nvSpPr>
          <p:spPr bwMode="auto">
            <a:xfrm>
              <a:off x="750" y="1118"/>
              <a:ext cx="99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Must rest for at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least 5 mins</a:t>
              </a:r>
            </a:p>
          </p:txBody>
        </p:sp>
        <p:sp>
          <p:nvSpPr>
            <p:cNvPr id="2646043" name="Line 27"/>
            <p:cNvSpPr>
              <a:spLocks noChangeShapeType="1"/>
            </p:cNvSpPr>
            <p:nvPr/>
          </p:nvSpPr>
          <p:spPr bwMode="auto">
            <a:xfrm>
              <a:off x="1640" y="1424"/>
              <a:ext cx="26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637745" y="4570577"/>
            <a:ext cx="2303621" cy="738426"/>
            <a:chOff x="4344" y="2742"/>
            <a:chExt cx="1382" cy="443"/>
          </a:xfrm>
        </p:grpSpPr>
        <p:sp>
          <p:nvSpPr>
            <p:cNvPr id="2646052" name="Text Box 36"/>
            <p:cNvSpPr txBox="1">
              <a:spLocks noChangeArrowheads="1"/>
            </p:cNvSpPr>
            <p:nvPr/>
          </p:nvSpPr>
          <p:spPr bwMode="auto">
            <a:xfrm>
              <a:off x="4574" y="2742"/>
              <a:ext cx="1152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At most one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nail every minute</a:t>
              </a:r>
            </a:p>
          </p:txBody>
        </p:sp>
        <p:sp>
          <p:nvSpPr>
            <p:cNvPr id="2646053" name="Line 37"/>
            <p:cNvSpPr>
              <a:spLocks noChangeShapeType="1"/>
            </p:cNvSpPr>
            <p:nvPr/>
          </p:nvSpPr>
          <p:spPr bwMode="auto">
            <a:xfrm flipH="1" flipV="1">
              <a:off x="4344" y="2848"/>
              <a:ext cx="24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210401" y="4013837"/>
            <a:ext cx="3670459" cy="1721883"/>
            <a:chOff x="1086" y="2408"/>
            <a:chExt cx="2202" cy="1033"/>
          </a:xfrm>
        </p:grpSpPr>
        <p:sp>
          <p:nvSpPr>
            <p:cNvPr id="2646055" name="Text Box 39"/>
            <p:cNvSpPr txBox="1">
              <a:spLocks noChangeArrowheads="1"/>
            </p:cNvSpPr>
            <p:nvPr/>
          </p:nvSpPr>
          <p:spPr bwMode="auto">
            <a:xfrm>
              <a:off x="1086" y="2998"/>
              <a:ext cx="108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At least one nail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every 4 minutes</a:t>
              </a:r>
            </a:p>
          </p:txBody>
        </p:sp>
        <p:sp>
          <p:nvSpPr>
            <p:cNvPr id="2646056" name="Line 40"/>
            <p:cNvSpPr>
              <a:spLocks noChangeShapeType="1"/>
            </p:cNvSpPr>
            <p:nvPr/>
          </p:nvSpPr>
          <p:spPr bwMode="auto">
            <a:xfrm flipV="1">
              <a:off x="2104" y="2408"/>
              <a:ext cx="1184" cy="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174231" y="1863567"/>
            <a:ext cx="2807019" cy="1696879"/>
            <a:chOff x="3472" y="1126"/>
            <a:chExt cx="1684" cy="1018"/>
          </a:xfrm>
        </p:grpSpPr>
        <p:sp>
          <p:nvSpPr>
            <p:cNvPr id="2646059" name="Text Box 43"/>
            <p:cNvSpPr txBox="1">
              <a:spLocks noChangeArrowheads="1"/>
            </p:cNvSpPr>
            <p:nvPr/>
          </p:nvSpPr>
          <p:spPr bwMode="auto">
            <a:xfrm>
              <a:off x="3918" y="1126"/>
              <a:ext cx="1238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Cant work for more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than 60 minutes</a:t>
              </a:r>
            </a:p>
          </p:txBody>
        </p:sp>
        <p:sp>
          <p:nvSpPr>
            <p:cNvPr id="2646060" name="Line 44"/>
            <p:cNvSpPr>
              <a:spLocks noChangeShapeType="1"/>
            </p:cNvSpPr>
            <p:nvPr/>
          </p:nvSpPr>
          <p:spPr bwMode="auto">
            <a:xfrm flipH="1">
              <a:off x="3472" y="1376"/>
              <a:ext cx="4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67551" y="5013966"/>
            <a:ext cx="2188607" cy="921783"/>
            <a:chOff x="3456" y="2976"/>
            <a:chExt cx="1313" cy="553"/>
          </a:xfrm>
        </p:grpSpPr>
        <p:sp>
          <p:nvSpPr>
            <p:cNvPr id="2646062" name="Text Box 46"/>
            <p:cNvSpPr txBox="1">
              <a:spLocks noChangeArrowheads="1"/>
            </p:cNvSpPr>
            <p:nvPr/>
          </p:nvSpPr>
          <p:spPr bwMode="auto">
            <a:xfrm>
              <a:off x="3654" y="3086"/>
              <a:ext cx="1115" cy="4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Must work for at</a:t>
              </a:r>
            </a:p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 least 40 minutes</a:t>
              </a:r>
            </a:p>
          </p:txBody>
        </p:sp>
        <p:sp>
          <p:nvSpPr>
            <p:cNvPr id="2646063" name="Line 47"/>
            <p:cNvSpPr>
              <a:spLocks noChangeShapeType="1"/>
            </p:cNvSpPr>
            <p:nvPr/>
          </p:nvSpPr>
          <p:spPr bwMode="auto">
            <a:xfrm flipH="1" flipV="1">
              <a:off x="3456" y="2976"/>
              <a:ext cx="19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100"/>
            </a:p>
          </p:txBody>
        </p:sp>
      </p:grpSp>
    </p:spTree>
    <p:extLst>
      <p:ext uri="{BB962C8B-B14F-4D97-AF65-F5344CB8AC3E}">
        <p14:creationId xmlns:p14="http://schemas.microsoft.com/office/powerpoint/2010/main" val="8175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950</TotalTime>
  <Words>714</Words>
  <Application>Microsoft Office PowerPoint</Application>
  <PresentationFormat>Custom</PresentationFormat>
  <Paragraphs>190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Arial Narrow</vt:lpstr>
      <vt:lpstr>Bodoni MT Poster Compressed</vt:lpstr>
      <vt:lpstr>Bookman Old Style</vt:lpstr>
      <vt:lpstr>Brush Script MT</vt:lpstr>
      <vt:lpstr>Calibri</vt:lpstr>
      <vt:lpstr>Comic Sans MS</vt:lpstr>
      <vt:lpstr>굴림</vt:lpstr>
      <vt:lpstr>Symbol</vt:lpstr>
      <vt:lpstr>Tahoma</vt:lpstr>
      <vt:lpstr>Wingdings</vt:lpstr>
      <vt:lpstr>Essential</vt:lpstr>
      <vt:lpstr>Timed Automata</vt:lpstr>
      <vt:lpstr>Simple Light Control</vt:lpstr>
      <vt:lpstr>Simple Light Control</vt:lpstr>
      <vt:lpstr>Timed Automata</vt:lpstr>
      <vt:lpstr>Adding Invariants</vt:lpstr>
      <vt:lpstr>Timed Automata: Syntax</vt:lpstr>
      <vt:lpstr>Timed Automata: Semantics</vt:lpstr>
      <vt:lpstr>Product Construction</vt:lpstr>
      <vt:lpstr>Timed Automata</vt:lpstr>
      <vt:lpstr>Verification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AUTOSAFE Vision</dc:title>
  <dc:creator>pallab</dc:creator>
  <cp:lastModifiedBy>Antonio Bruto da Costa</cp:lastModifiedBy>
  <cp:revision>42</cp:revision>
  <dcterms:created xsi:type="dcterms:W3CDTF">2006-08-16T00:00:00Z</dcterms:created>
  <dcterms:modified xsi:type="dcterms:W3CDTF">2018-03-07T12:29:38Z</dcterms:modified>
</cp:coreProperties>
</file>